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73" r:id="rId6"/>
    <p:sldId id="275" r:id="rId7"/>
    <p:sldId id="278" r:id="rId8"/>
    <p:sldId id="277" r:id="rId9"/>
    <p:sldId id="276" r:id="rId10"/>
    <p:sldId id="270" r:id="rId11"/>
    <p:sldId id="272" r:id="rId12"/>
    <p:sldId id="280" r:id="rId13"/>
    <p:sldId id="279" r:id="rId14"/>
    <p:sldId id="274" r:id="rId15"/>
    <p:sldId id="281" r:id="rId16"/>
    <p:sldId id="282" r:id="rId17"/>
    <p:sldId id="283" r:id="rId18"/>
    <p:sldId id="261" r:id="rId19"/>
    <p:sldId id="265" r:id="rId20"/>
    <p:sldId id="266" r:id="rId21"/>
    <p:sldId id="260" r:id="rId22"/>
    <p:sldId id="284" r:id="rId23"/>
    <p:sldId id="268" r:id="rId24"/>
    <p:sldId id="262" r:id="rId25"/>
    <p:sldId id="267" r:id="rId26"/>
    <p:sldId id="285" r:id="rId27"/>
    <p:sldId id="263" r:id="rId28"/>
    <p:sldId id="269" r:id="rId29"/>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1D64"/>
    <a:srgbClr val="33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60"/>
  </p:normalViewPr>
  <p:slideViewPr>
    <p:cSldViewPr showGuides="1">
      <p:cViewPr varScale="1">
        <p:scale>
          <a:sx n="47" d="100"/>
          <a:sy n="47" d="100"/>
        </p:scale>
        <p:origin x="276" y="48"/>
      </p:cViewPr>
      <p:guideLst>
        <p:guide orient="horz" pos="2985"/>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947591287"/>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1069806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2500749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extLst>
      <p:ext uri="{BB962C8B-B14F-4D97-AF65-F5344CB8AC3E}">
        <p14:creationId xmlns:p14="http://schemas.microsoft.com/office/powerpoint/2010/main" val="1170953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3451360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a:ln/>
        </p:spPr>
      </p:sp>
      <p:sp>
        <p:nvSpPr>
          <p:cNvPr id="59395" name="文本占位符 593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1902787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a:ln/>
        </p:spPr>
      </p:sp>
      <p:sp>
        <p:nvSpPr>
          <p:cNvPr id="60419" name="文本占位符 604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235180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61441"/>
          <p:cNvSpPr>
            <a:spLocks noGrp="1" noRot="1" noChangeAspect="1" noTextEdit="1"/>
          </p:cNvSpPr>
          <p:nvPr>
            <p:ph type="sldImg"/>
          </p:nvPr>
        </p:nvSpPr>
        <p:spPr>
          <a:ln/>
        </p:spPr>
      </p:sp>
      <p:sp>
        <p:nvSpPr>
          <p:cNvPr id="61443" name="文本占位符 6144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2408596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a:ln/>
        </p:spPr>
      </p:sp>
      <p:sp>
        <p:nvSpPr>
          <p:cNvPr id="62467" name="文本占位符 6246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1228280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a:ln/>
        </p:spPr>
      </p:sp>
      <p:sp>
        <p:nvSpPr>
          <p:cNvPr id="62467" name="文本占位符 6246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2626711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22529"/>
          <p:cNvSpPr>
            <a:spLocks noGrp="1" noRot="1" noChangeAspect="1" noTextEdit="1"/>
          </p:cNvSpPr>
          <p:nvPr>
            <p:ph type="sldImg"/>
          </p:nvPr>
        </p:nvSpPr>
        <p:spPr>
          <a:ln/>
        </p:spPr>
      </p:sp>
      <p:sp>
        <p:nvSpPr>
          <p:cNvPr id="22531" name="文本占位符 2253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1423234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26625"/>
          <p:cNvSpPr>
            <a:spLocks noGrp="1" noRot="1" noChangeAspect="1" noTextEdit="1"/>
          </p:cNvSpPr>
          <p:nvPr>
            <p:ph type="sldImg"/>
          </p:nvPr>
        </p:nvSpPr>
        <p:spPr>
          <a:ln/>
        </p:spPr>
      </p:sp>
      <p:sp>
        <p:nvSpPr>
          <p:cNvPr id="26627" name="文本占位符 266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252051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1800600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27649"/>
          <p:cNvSpPr>
            <a:spLocks noGrp="1" noRot="1" noChangeAspect="1" noTextEdit="1"/>
          </p:cNvSpPr>
          <p:nvPr>
            <p:ph type="sldImg"/>
          </p:nvPr>
        </p:nvSpPr>
        <p:spPr>
          <a:ln/>
        </p:spPr>
      </p:sp>
      <p:sp>
        <p:nvSpPr>
          <p:cNvPr id="27651" name="文本占位符 276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20</a:t>
            </a:fld>
            <a:endParaRPr lang="zh-CN" sz="1200" dirty="0"/>
          </a:p>
        </p:txBody>
      </p:sp>
    </p:spTree>
    <p:extLst>
      <p:ext uri="{BB962C8B-B14F-4D97-AF65-F5344CB8AC3E}">
        <p14:creationId xmlns:p14="http://schemas.microsoft.com/office/powerpoint/2010/main" val="2465873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1505"/>
          <p:cNvSpPr>
            <a:spLocks noGrp="1" noRot="1" noChangeAspect="1" noTextEdit="1"/>
          </p:cNvSpPr>
          <p:nvPr>
            <p:ph type="sldImg"/>
          </p:nvPr>
        </p:nvSpPr>
        <p:spPr>
          <a:ln/>
        </p:spPr>
      </p:sp>
      <p:sp>
        <p:nvSpPr>
          <p:cNvPr id="21507" name="文本占位符 2150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21</a:t>
            </a:fld>
            <a:endParaRPr lang="zh-CN" sz="1200" dirty="0"/>
          </a:p>
        </p:txBody>
      </p:sp>
    </p:spTree>
    <p:extLst>
      <p:ext uri="{BB962C8B-B14F-4D97-AF65-F5344CB8AC3E}">
        <p14:creationId xmlns:p14="http://schemas.microsoft.com/office/powerpoint/2010/main" val="3719236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25601"/>
          <p:cNvSpPr>
            <a:spLocks noGrp="1" noRot="1" noChangeAspect="1" noTextEdit="1"/>
          </p:cNvSpPr>
          <p:nvPr>
            <p:ph type="sldImg"/>
          </p:nvPr>
        </p:nvSpPr>
        <p:spPr>
          <a:ln/>
        </p:spPr>
      </p:sp>
      <p:sp>
        <p:nvSpPr>
          <p:cNvPr id="25603" name="文本占位符 256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22</a:t>
            </a:fld>
            <a:endParaRPr lang="zh-CN" sz="1200" dirty="0"/>
          </a:p>
        </p:txBody>
      </p:sp>
    </p:spTree>
    <p:extLst>
      <p:ext uri="{BB962C8B-B14F-4D97-AF65-F5344CB8AC3E}">
        <p14:creationId xmlns:p14="http://schemas.microsoft.com/office/powerpoint/2010/main" val="89500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23</a:t>
            </a:fld>
            <a:endParaRPr lang="zh-CN" sz="1200" dirty="0"/>
          </a:p>
        </p:txBody>
      </p:sp>
    </p:spTree>
    <p:extLst>
      <p:ext uri="{BB962C8B-B14F-4D97-AF65-F5344CB8AC3E}">
        <p14:creationId xmlns:p14="http://schemas.microsoft.com/office/powerpoint/2010/main" val="3426392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23553"/>
          <p:cNvSpPr>
            <a:spLocks noGrp="1" noRot="1" noChangeAspect="1" noTextEdit="1"/>
          </p:cNvSpPr>
          <p:nvPr>
            <p:ph type="sldImg"/>
          </p:nvPr>
        </p:nvSpPr>
        <p:spPr>
          <a:ln/>
        </p:spPr>
      </p:sp>
      <p:sp>
        <p:nvSpPr>
          <p:cNvPr id="23555" name="文本占位符 2355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24</a:t>
            </a:fld>
            <a:endParaRPr lang="zh-CN" sz="1200" dirty="0"/>
          </a:p>
        </p:txBody>
      </p:sp>
    </p:spTree>
    <p:extLst>
      <p:ext uri="{BB962C8B-B14F-4D97-AF65-F5344CB8AC3E}">
        <p14:creationId xmlns:p14="http://schemas.microsoft.com/office/powerpoint/2010/main" val="4232949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29697"/>
          <p:cNvSpPr>
            <a:spLocks noGrp="1" noRot="1" noChangeAspect="1" noTextEdit="1"/>
          </p:cNvSpPr>
          <p:nvPr>
            <p:ph type="sldImg"/>
          </p:nvPr>
        </p:nvSpPr>
        <p:spPr>
          <a:ln/>
        </p:spPr>
      </p:sp>
      <p:sp>
        <p:nvSpPr>
          <p:cNvPr id="29699" name="文本占位符 2969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25</a:t>
            </a:fld>
            <a:endParaRPr lang="zh-CN" sz="1200" dirty="0"/>
          </a:p>
        </p:txBody>
      </p:sp>
    </p:spTree>
    <p:extLst>
      <p:ext uri="{BB962C8B-B14F-4D97-AF65-F5344CB8AC3E}">
        <p14:creationId xmlns:p14="http://schemas.microsoft.com/office/powerpoint/2010/main" val="2549684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a:ln/>
        </p:spPr>
      </p:sp>
      <p:sp>
        <p:nvSpPr>
          <p:cNvPr id="62467" name="文本占位符 6246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26</a:t>
            </a:fld>
            <a:endParaRPr lang="zh-CN" sz="1200" dirty="0"/>
          </a:p>
        </p:txBody>
      </p:sp>
    </p:spTree>
    <p:extLst>
      <p:ext uri="{BB962C8B-B14F-4D97-AF65-F5344CB8AC3E}">
        <p14:creationId xmlns:p14="http://schemas.microsoft.com/office/powerpoint/2010/main" val="108009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24577"/>
          <p:cNvSpPr>
            <a:spLocks noGrp="1" noRot="1" noChangeAspect="1" noTextEdit="1"/>
          </p:cNvSpPr>
          <p:nvPr>
            <p:ph type="sldImg"/>
          </p:nvPr>
        </p:nvSpPr>
        <p:spPr>
          <a:ln/>
        </p:spPr>
      </p:sp>
      <p:sp>
        <p:nvSpPr>
          <p:cNvPr id="24579" name="文本占位符 245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27</a:t>
            </a:fld>
            <a:endParaRPr lang="zh-CN" sz="1200" dirty="0"/>
          </a:p>
        </p:txBody>
      </p:sp>
    </p:spTree>
    <p:extLst>
      <p:ext uri="{BB962C8B-B14F-4D97-AF65-F5344CB8AC3E}">
        <p14:creationId xmlns:p14="http://schemas.microsoft.com/office/powerpoint/2010/main" val="4145808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a:ln/>
        </p:spPr>
      </p:sp>
      <p:sp>
        <p:nvSpPr>
          <p:cNvPr id="30723" name="文本占位符 307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28</a:t>
            </a:fld>
            <a:endParaRPr lang="zh-CN" sz="1200" dirty="0"/>
          </a:p>
        </p:txBody>
      </p:sp>
    </p:spTree>
    <p:extLst>
      <p:ext uri="{BB962C8B-B14F-4D97-AF65-F5344CB8AC3E}">
        <p14:creationId xmlns:p14="http://schemas.microsoft.com/office/powerpoint/2010/main" val="276966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258875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a:ln/>
        </p:spPr>
      </p:sp>
      <p:sp>
        <p:nvSpPr>
          <p:cNvPr id="20483" name="文本占位符 2048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259834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1917972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6</a:t>
            </a:fld>
            <a:endParaRPr lang="zh-CN" sz="1200" dirty="0"/>
          </a:p>
        </p:txBody>
      </p:sp>
    </p:spTree>
    <p:extLst>
      <p:ext uri="{BB962C8B-B14F-4D97-AF65-F5344CB8AC3E}">
        <p14:creationId xmlns:p14="http://schemas.microsoft.com/office/powerpoint/2010/main" val="2759880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a:ln/>
        </p:spPr>
      </p:sp>
      <p:sp>
        <p:nvSpPr>
          <p:cNvPr id="54275" name="文本占位符 542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27298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55297"/>
          <p:cNvSpPr>
            <a:spLocks noGrp="1" noRot="1" noChangeAspect="1" noTextEdit="1"/>
          </p:cNvSpPr>
          <p:nvPr>
            <p:ph type="sldImg"/>
          </p:nvPr>
        </p:nvSpPr>
        <p:spPr>
          <a:ln/>
        </p:spPr>
      </p:sp>
      <p:sp>
        <p:nvSpPr>
          <p:cNvPr id="55299" name="文本占位符 5529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144669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56321"/>
          <p:cNvSpPr>
            <a:spLocks noGrp="1" noRot="1" noChangeAspect="1" noTextEdit="1"/>
          </p:cNvSpPr>
          <p:nvPr>
            <p:ph type="sldImg"/>
          </p:nvPr>
        </p:nvSpPr>
        <p:spPr>
          <a:ln/>
        </p:spPr>
      </p:sp>
      <p:sp>
        <p:nvSpPr>
          <p:cNvPr id="56323" name="文本占位符 563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9</a:t>
            </a:fld>
            <a:endParaRPr lang="zh-CN" sz="1200" dirty="0"/>
          </a:p>
        </p:txBody>
      </p:sp>
    </p:spTree>
    <p:extLst>
      <p:ext uri="{BB962C8B-B14F-4D97-AF65-F5344CB8AC3E}">
        <p14:creationId xmlns:p14="http://schemas.microsoft.com/office/powerpoint/2010/main" val="2660661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transition advClick="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transition advClick="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transition advClick="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transition advClick="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transition advClick="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16776700" cy="94742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5.png"/><Relationship Id="rId7"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47.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1331913" y="633438"/>
            <a:ext cx="13465175" cy="8766150"/>
          </a:xfrm>
          <a:prstGeom prst="rect">
            <a:avLst/>
          </a:prstGeom>
          <a:noFill/>
          <a:ln w="9525">
            <a:noFill/>
          </a:ln>
        </p:spPr>
      </p:pic>
      <p:pic>
        <p:nvPicPr>
          <p:cNvPr id="2071" name="图片 2070" descr="4"/>
          <p:cNvPicPr>
            <a:picLocks noChangeAspect="1"/>
          </p:cNvPicPr>
          <p:nvPr/>
        </p:nvPicPr>
        <p:blipFill>
          <a:blip r:embed="rId4"/>
          <a:stretch>
            <a:fillRect/>
          </a:stretch>
        </p:blipFill>
        <p:spPr>
          <a:xfrm>
            <a:off x="0" y="4579938"/>
            <a:ext cx="16778288" cy="4895850"/>
          </a:xfrm>
          <a:prstGeom prst="rect">
            <a:avLst/>
          </a:prstGeom>
          <a:noFill/>
          <a:ln w="9525">
            <a:noFill/>
          </a:ln>
        </p:spPr>
      </p:pic>
      <p:sp>
        <p:nvSpPr>
          <p:cNvPr id="2056" name="文本框 2055"/>
          <p:cNvSpPr txBox="1"/>
          <p:nvPr/>
        </p:nvSpPr>
        <p:spPr>
          <a:xfrm>
            <a:off x="3600450" y="1349911"/>
            <a:ext cx="9577388" cy="1754326"/>
          </a:xfrm>
          <a:prstGeom prst="rect">
            <a:avLst/>
          </a:prstGeom>
          <a:noFill/>
          <a:ln w="9525">
            <a:noFill/>
          </a:ln>
        </p:spPr>
        <p:txBody>
          <a:bodyPr>
            <a:spAutoFit/>
          </a:bodyPr>
          <a:lstStyle/>
          <a:p>
            <a:pPr lvl="0" algn="ctr" defTabSz="1500505">
              <a:spcBef>
                <a:spcPct val="50000"/>
              </a:spcBef>
            </a:pPr>
            <a:r>
              <a:rPr lang="en-US" altLang="zh-CN" sz="5400" b="1">
                <a:solidFill>
                  <a:srgbClr val="FF0066"/>
                </a:solidFill>
                <a:latin typeface="Times New Roman" panose="02020603050405020304" pitchFamily="18" charset="0"/>
                <a:ea typeface="黑体" panose="02010609060101010101" pitchFamily="2" charset="-122"/>
                <a:cs typeface="Times New Roman" panose="02020603050405020304" pitchFamily="18" charset="0"/>
              </a:rPr>
              <a:t>BÀI 9. AN TOÀN</a:t>
            </a:r>
            <a:br>
              <a:rPr lang="en-US" altLang="zh-CN" sz="5400" b="1">
                <a:solidFill>
                  <a:srgbClr val="FF0066"/>
                </a:solidFill>
                <a:latin typeface="Times New Roman" panose="02020603050405020304" pitchFamily="18" charset="0"/>
                <a:ea typeface="黑体" panose="02010609060101010101" pitchFamily="2" charset="-122"/>
                <a:cs typeface="Times New Roman" panose="02020603050405020304" pitchFamily="18" charset="0"/>
              </a:rPr>
            </a:br>
            <a:r>
              <a:rPr lang="en-US" altLang="zh-CN" sz="5400" b="1">
                <a:solidFill>
                  <a:srgbClr val="FF0066"/>
                </a:solidFill>
                <a:latin typeface="Times New Roman" panose="02020603050405020304" pitchFamily="18" charset="0"/>
                <a:ea typeface="黑体" panose="02010609060101010101" pitchFamily="2" charset="-122"/>
                <a:cs typeface="Times New Roman" panose="02020603050405020304" pitchFamily="18" charset="0"/>
              </a:rPr>
              <a:t>TRÊN KHÔNG GIAN MẠNG</a:t>
            </a:r>
          </a:p>
        </p:txBody>
      </p:sp>
      <p:sp>
        <p:nvSpPr>
          <p:cNvPr id="2055" name="文本框 2054"/>
          <p:cNvSpPr txBox="1"/>
          <p:nvPr/>
        </p:nvSpPr>
        <p:spPr>
          <a:xfrm>
            <a:off x="4825207" y="2937694"/>
            <a:ext cx="7127875" cy="646331"/>
          </a:xfrm>
          <a:prstGeom prst="rect">
            <a:avLst/>
          </a:prstGeom>
          <a:noFill/>
          <a:ln w="9525">
            <a:noFill/>
          </a:ln>
        </p:spPr>
        <p:txBody>
          <a:bodyPr>
            <a:spAutoFit/>
          </a:bodyPr>
          <a:lstStyle/>
          <a:p>
            <a:pPr lvl="0" algn="ctr" defTabSz="1500505">
              <a:spcBef>
                <a:spcPct val="50000"/>
              </a:spcBef>
            </a:pPr>
            <a:r>
              <a:rPr lang="en-US" altLang="zh-CN" sz="3600">
                <a:latin typeface="Times New Roman" panose="02020603050405020304" pitchFamily="18" charset="0"/>
                <a:ea typeface="黑体" panose="02010609060101010101" pitchFamily="2" charset="-122"/>
                <a:cs typeface="Times New Roman" panose="02020603050405020304" pitchFamily="18" charset="0"/>
              </a:rPr>
              <a:t>Môn: Tin học 10</a:t>
            </a:r>
            <a:endParaRPr lang="en-US" altLang="zh-CN" sz="3600" dirty="0">
              <a:latin typeface="Times New Roman" panose="02020603050405020304" pitchFamily="18" charset="0"/>
              <a:ea typeface="黑体" panose="02010609060101010101" pitchFamily="2" charset="-122"/>
              <a:cs typeface="Times New Roman" panose="02020603050405020304" pitchFamily="18" charset="0"/>
            </a:endParaRPr>
          </a:p>
        </p:txBody>
      </p:sp>
      <p:pic>
        <p:nvPicPr>
          <p:cNvPr id="2070" name="图片 2069" descr="3"/>
          <p:cNvPicPr>
            <a:picLocks noChangeAspect="1"/>
          </p:cNvPicPr>
          <p:nvPr/>
        </p:nvPicPr>
        <p:blipFill>
          <a:blip r:embed="rId5"/>
          <a:stretch>
            <a:fillRect/>
          </a:stretch>
        </p:blipFill>
        <p:spPr>
          <a:xfrm>
            <a:off x="3430695" y="4987549"/>
            <a:ext cx="9916898" cy="3809443"/>
          </a:xfrm>
          <a:prstGeom prst="rect">
            <a:avLst/>
          </a:prstGeom>
          <a:noFill/>
          <a:ln w="9525">
            <a:noFill/>
          </a:ln>
        </p:spPr>
      </p:pic>
      <p:sp>
        <p:nvSpPr>
          <p:cNvPr id="2" name="文本框 1"/>
          <p:cNvSpPr txBox="1"/>
          <p:nvPr/>
        </p:nvSpPr>
        <p:spPr>
          <a:xfrm>
            <a:off x="5195738" y="3585766"/>
            <a:ext cx="6386813" cy="1077218"/>
          </a:xfrm>
          <a:prstGeom prst="rect">
            <a:avLst/>
          </a:prstGeom>
          <a:noFill/>
        </p:spPr>
        <p:txBody>
          <a:bodyPr wrap="none" rtlCol="0">
            <a:spAutoFit/>
          </a:bodyPr>
          <a:lstStyle/>
          <a:p>
            <a:pPr algn="ctr"/>
            <a:r>
              <a:rPr lang="vi-VN" altLang="zh-CN" sz="3200">
                <a:latin typeface="Times New Roman" panose="02020603050405020304" pitchFamily="18" charset="0"/>
                <a:ea typeface="等线" panose="02010600030101010101" pitchFamily="2" charset="-122"/>
                <a:cs typeface="Times New Roman" panose="02020603050405020304" pitchFamily="18" charset="0"/>
              </a:rPr>
              <a:t>Trường THCS và THPT Nguyễn Siêu</a:t>
            </a:r>
            <a:endParaRPr lang="en-US" altLang="zh-CN" sz="3200">
              <a:latin typeface="Times New Roman" panose="02020603050405020304" pitchFamily="18" charset="0"/>
              <a:ea typeface="等线" panose="02010600030101010101" pitchFamily="2" charset="-122"/>
              <a:cs typeface="Times New Roman" panose="02020603050405020304" pitchFamily="18" charset="0"/>
            </a:endParaRPr>
          </a:p>
          <a:p>
            <a:pPr algn="ctr"/>
            <a:r>
              <a:rPr lang="vi-VN" altLang="zh-CN" sz="3200">
                <a:latin typeface="Times New Roman" panose="02020603050405020304" pitchFamily="18" charset="0"/>
                <a:ea typeface="等线" panose="02010600030101010101" pitchFamily="2" charset="-122"/>
                <a:cs typeface="Times New Roman" panose="02020603050405020304" pitchFamily="18" charset="0"/>
              </a:rPr>
              <a:t>Giáo viên: Đặng Hà Hoa</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1000" fill="hold"/>
                                        <p:tgtEl>
                                          <p:spTgt spid="20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1000"/>
                                        <p:tgtEl>
                                          <p:spTgt spid="2070"/>
                                        </p:tgtEl>
                                      </p:cBhvr>
                                    </p:animEffect>
                                    <p:anim calcmode="lin" valueType="num">
                                      <p:cBhvr>
                                        <p:cTn id="14" dur="1000" fill="hold"/>
                                        <p:tgtEl>
                                          <p:spTgt spid="2070"/>
                                        </p:tgtEl>
                                        <p:attrNameLst>
                                          <p:attrName>ppt_x</p:attrName>
                                        </p:attrNameLst>
                                      </p:cBhvr>
                                      <p:tavLst>
                                        <p:tav tm="0">
                                          <p:val>
                                            <p:strVal val="#ppt_x"/>
                                          </p:val>
                                        </p:tav>
                                        <p:tav tm="100000">
                                          <p:val>
                                            <p:strVal val="#ppt_x"/>
                                          </p:val>
                                        </p:tav>
                                      </p:tavLst>
                                    </p:anim>
                                    <p:anim calcmode="lin" valueType="num">
                                      <p:cBhvr>
                                        <p:cTn id="15" dur="1000" fill="hold"/>
                                        <p:tgtEl>
                                          <p:spTgt spid="20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56"/>
                                        </p:tgtEl>
                                        <p:attrNameLst>
                                          <p:attrName>style.visibility</p:attrName>
                                        </p:attrNameLst>
                                      </p:cBhvr>
                                      <p:to>
                                        <p:strVal val="visible"/>
                                      </p:to>
                                    </p:set>
                                    <p:anim calcmode="discrete" valueType="clr">
                                      <p:cBhvr override="childStyle">
                                        <p:cTn id="19" dur="50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2056"/>
                                        </p:tgtEl>
                                        <p:attrNameLst>
                                          <p:attrName>fillcolor</p:attrName>
                                        </p:attrNameLst>
                                      </p:cBhvr>
                                      <p:tavLst>
                                        <p:tav tm="0">
                                          <p:val>
                                            <p:clrVal>
                                              <a:schemeClr val="accent2"/>
                                            </p:clrVal>
                                          </p:val>
                                        </p:tav>
                                        <p:tav tm="50000">
                                          <p:val>
                                            <p:clrVal>
                                              <a:schemeClr val="hlink"/>
                                            </p:clrVal>
                                          </p:val>
                                        </p:tav>
                                      </p:tavLst>
                                    </p:anim>
                                    <p:set>
                                      <p:cBhvr>
                                        <p:cTn id="21" dur="500"/>
                                        <p:tgtEl>
                                          <p:spTgt spid="2056"/>
                                        </p:tgtEl>
                                        <p:attrNameLst>
                                          <p:attrName>fill.type</p:attrName>
                                        </p:attrNameLst>
                                      </p:cBhvr>
                                      <p:to>
                                        <p:strVal val="solid"/>
                                      </p:to>
                                    </p:set>
                                  </p:childTnLst>
                                </p:cTn>
                              </p:par>
                            </p:childTnLst>
                          </p:cTn>
                        </p:par>
                        <p:par>
                          <p:cTn id="22" fill="hold">
                            <p:stCondLst>
                              <p:cond delay="925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2055"/>
                                        </p:tgtEl>
                                        <p:attrNameLst>
                                          <p:attrName>style.visibility</p:attrName>
                                        </p:attrNameLst>
                                      </p:cBhvr>
                                      <p:to>
                                        <p:strVal val="visible"/>
                                      </p:to>
                                    </p:set>
                                    <p:anim calcmode="discrete" valueType="clr">
                                      <p:cBhvr override="childStyle">
                                        <p:cTn id="25" dur="80"/>
                                        <p:tgtEl>
                                          <p:spTgt spid="205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055"/>
                                        </p:tgtEl>
                                        <p:attrNameLst>
                                          <p:attrName>fillcolor</p:attrName>
                                        </p:attrNameLst>
                                      </p:cBhvr>
                                      <p:tavLst>
                                        <p:tav tm="0">
                                          <p:val>
                                            <p:clrVal>
                                              <a:schemeClr val="accent2"/>
                                            </p:clrVal>
                                          </p:val>
                                        </p:tav>
                                        <p:tav tm="50000">
                                          <p:val>
                                            <p:clrVal>
                                              <a:schemeClr val="hlink"/>
                                            </p:clrVal>
                                          </p:val>
                                        </p:tav>
                                      </p:tavLst>
                                    </p:anim>
                                    <p:set>
                                      <p:cBhvr>
                                        <p:cTn id="27" dur="80"/>
                                        <p:tgtEl>
                                          <p:spTgt spid="2055"/>
                                        </p:tgtEl>
                                        <p:attrNameLst>
                                          <p:attrName>fill.type</p:attrName>
                                        </p:attrNameLst>
                                      </p:cBhvr>
                                      <p:to>
                                        <p:strVal val="solid"/>
                                      </p:to>
                                    </p:set>
                                  </p:childTnLst>
                                </p:cTn>
                              </p:par>
                            </p:childTnLst>
                          </p:cTn>
                        </p:par>
                        <p:par>
                          <p:cTn id="28" fill="hold">
                            <p:stCondLst>
                              <p:cond delay="9770"/>
                            </p:stCondLst>
                            <p:childTnLst>
                              <p:par>
                                <p:cTn id="29" presetID="22" presetClass="entr" presetSubtype="8" fill="hold" nodeType="after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wipe(left)">
                                      <p:cBhvr>
                                        <p:cTn id="31" dur="500"/>
                                        <p:tgtEl>
                                          <p:spTgt spid="2">
                                            <p:txEl>
                                              <p:pRg st="0" end="0"/>
                                            </p:txEl>
                                          </p:spTgt>
                                        </p:tgtEl>
                                      </p:cBhvr>
                                    </p:animEffect>
                                  </p:childTnLst>
                                </p:cTn>
                              </p:par>
                            </p:childTnLst>
                          </p:cTn>
                        </p:par>
                        <p:par>
                          <p:cTn id="32" fill="hold">
                            <p:stCondLst>
                              <p:cond delay="10270"/>
                            </p:stCondLst>
                            <p:childTnLst>
                              <p:par>
                                <p:cTn id="33" presetID="22" presetClass="entr" presetSubtype="8" fill="hold" nodeType="afterEffect">
                                  <p:stCondLst>
                                    <p:cond delay="50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wipe(left)">
                                      <p:cBhvr>
                                        <p:cTn id="3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3175" y="5710238"/>
            <a:ext cx="16775113" cy="3852862"/>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612775" y="2833688"/>
            <a:ext cx="15695613" cy="6729412"/>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36512" y="131763"/>
            <a:ext cx="4394200" cy="9502775"/>
          </a:xfrm>
          <a:prstGeom prst="rect">
            <a:avLst/>
          </a:prstGeom>
          <a:noFill/>
          <a:ln w="9525">
            <a:noFill/>
          </a:ln>
        </p:spPr>
      </p:pic>
      <p:pic>
        <p:nvPicPr>
          <p:cNvPr id="31751" name="图片 31750" descr="1-16"/>
          <p:cNvPicPr>
            <a:picLocks noChangeAspect="1"/>
          </p:cNvPicPr>
          <p:nvPr/>
        </p:nvPicPr>
        <p:blipFill>
          <a:blip r:embed="rId6"/>
          <a:stretch>
            <a:fillRect/>
          </a:stretch>
        </p:blipFill>
        <p:spPr>
          <a:xfrm>
            <a:off x="13717588" y="633413"/>
            <a:ext cx="1951037" cy="908050"/>
          </a:xfrm>
          <a:prstGeom prst="rect">
            <a:avLst/>
          </a:prstGeom>
          <a:noFill/>
          <a:ln w="9525">
            <a:noFill/>
          </a:ln>
        </p:spPr>
      </p:pic>
      <p:pic>
        <p:nvPicPr>
          <p:cNvPr id="31752" name="图片 31751" descr="1-16"/>
          <p:cNvPicPr>
            <a:picLocks noChangeAspect="1"/>
          </p:cNvPicPr>
          <p:nvPr/>
        </p:nvPicPr>
        <p:blipFill>
          <a:blip r:embed="rId6"/>
          <a:stretch>
            <a:fillRect/>
          </a:stretch>
        </p:blipFill>
        <p:spPr>
          <a:xfrm>
            <a:off x="2841075" y="2313235"/>
            <a:ext cx="1951038" cy="908050"/>
          </a:xfrm>
          <a:prstGeom prst="rect">
            <a:avLst/>
          </a:prstGeom>
          <a:noFill/>
          <a:ln w="9525">
            <a:noFill/>
          </a:ln>
        </p:spPr>
      </p:pic>
      <p:pic>
        <p:nvPicPr>
          <p:cNvPr id="31753" name="图片 31752" descr="1-21"/>
          <p:cNvPicPr>
            <a:picLocks noChangeAspect="1"/>
          </p:cNvPicPr>
          <p:nvPr/>
        </p:nvPicPr>
        <p:blipFill>
          <a:blip r:embed="rId7"/>
          <a:stretch>
            <a:fillRect/>
          </a:stretch>
        </p:blipFill>
        <p:spPr>
          <a:xfrm>
            <a:off x="11701463" y="5056188"/>
            <a:ext cx="4724400" cy="4419600"/>
          </a:xfrm>
          <a:prstGeom prst="rect">
            <a:avLst/>
          </a:prstGeom>
          <a:noFill/>
          <a:ln w="9525">
            <a:noFill/>
          </a:ln>
        </p:spPr>
      </p:pic>
      <p:pic>
        <p:nvPicPr>
          <p:cNvPr id="31754" name="图片 31753" descr="1-20"/>
          <p:cNvPicPr>
            <a:picLocks noChangeAspect="1"/>
          </p:cNvPicPr>
          <p:nvPr/>
        </p:nvPicPr>
        <p:blipFill>
          <a:blip r:embed="rId8"/>
          <a:stretch>
            <a:fillRect/>
          </a:stretch>
        </p:blipFill>
        <p:spPr>
          <a:xfrm>
            <a:off x="0" y="5794375"/>
            <a:ext cx="4370388" cy="3681413"/>
          </a:xfrm>
          <a:prstGeom prst="rect">
            <a:avLst/>
          </a:prstGeom>
          <a:noFill/>
          <a:ln w="9525">
            <a:noFill/>
          </a:ln>
        </p:spPr>
      </p:pic>
      <p:pic>
        <p:nvPicPr>
          <p:cNvPr id="31755" name="图片 31754" descr="1-22"/>
          <p:cNvPicPr>
            <a:picLocks noChangeAspect="1"/>
          </p:cNvPicPr>
          <p:nvPr/>
        </p:nvPicPr>
        <p:blipFill>
          <a:blip r:embed="rId9"/>
          <a:stretch>
            <a:fillRect/>
          </a:stretch>
        </p:blipFill>
        <p:spPr>
          <a:xfrm>
            <a:off x="4140200" y="3729038"/>
            <a:ext cx="7972425" cy="1408112"/>
          </a:xfrm>
          <a:prstGeom prst="rect">
            <a:avLst/>
          </a:prstGeom>
          <a:noFill/>
          <a:ln w="9525">
            <a:noFill/>
          </a:ln>
        </p:spPr>
      </p:pic>
      <p:pic>
        <p:nvPicPr>
          <p:cNvPr id="31756" name="图片 31755" descr="1-22"/>
          <p:cNvPicPr>
            <a:picLocks noChangeAspect="1"/>
          </p:cNvPicPr>
          <p:nvPr/>
        </p:nvPicPr>
        <p:blipFill>
          <a:blip r:embed="rId9"/>
          <a:stretch>
            <a:fillRect/>
          </a:stretch>
        </p:blipFill>
        <p:spPr>
          <a:xfrm>
            <a:off x="4238625" y="5368925"/>
            <a:ext cx="7972425" cy="1408113"/>
          </a:xfrm>
          <a:prstGeom prst="rect">
            <a:avLst/>
          </a:prstGeom>
          <a:noFill/>
          <a:ln w="9525">
            <a:noFill/>
          </a:ln>
        </p:spPr>
      </p:pic>
      <p:pic>
        <p:nvPicPr>
          <p:cNvPr id="31757" name="图片 31756" descr="1-22"/>
          <p:cNvPicPr>
            <a:picLocks noChangeAspect="1"/>
          </p:cNvPicPr>
          <p:nvPr/>
        </p:nvPicPr>
        <p:blipFill>
          <a:blip r:embed="rId9"/>
          <a:stretch>
            <a:fillRect/>
          </a:stretch>
        </p:blipFill>
        <p:spPr>
          <a:xfrm>
            <a:off x="4238625" y="6913563"/>
            <a:ext cx="7972425" cy="1408112"/>
          </a:xfrm>
          <a:prstGeom prst="rect">
            <a:avLst/>
          </a:prstGeom>
          <a:noFill/>
          <a:ln w="9525">
            <a:noFill/>
          </a:ln>
        </p:spPr>
      </p:pic>
      <p:sp>
        <p:nvSpPr>
          <p:cNvPr id="12" name="文本框 11"/>
          <p:cNvSpPr txBox="1"/>
          <p:nvPr/>
        </p:nvSpPr>
        <p:spPr>
          <a:xfrm>
            <a:off x="5508824" y="4099218"/>
            <a:ext cx="7920806" cy="553998"/>
          </a:xfrm>
          <a:prstGeom prst="rect">
            <a:avLst/>
          </a:prstGeom>
          <a:noFill/>
          <a:ln w="9525">
            <a:noFill/>
          </a:ln>
        </p:spPr>
        <p:txBody>
          <a:bodyPr wrap="square">
            <a:spAutoFit/>
          </a:bodyPr>
          <a:lstStyle/>
          <a:p>
            <a:pPr lvl="0" defTabSz="1500505">
              <a:spcBef>
                <a:spcPct val="50000"/>
              </a:spcBef>
            </a:pPr>
            <a:r>
              <a:rPr lang="en-US" altLang="zh-CN">
                <a:latin typeface="Times New Roman" panose="02020603050405020304" pitchFamily="18" charset="0"/>
                <a:cs typeface="Times New Roman" panose="02020603050405020304" pitchFamily="18" charset="0"/>
              </a:rPr>
              <a:t>Vụ “ông chú Viettel”</a:t>
            </a:r>
            <a:endParaRPr lang="zh-CN" altLang="en-US" sz="30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5508824" y="5668442"/>
            <a:ext cx="7920806" cy="553998"/>
          </a:xfrm>
          <a:prstGeom prst="rect">
            <a:avLst/>
          </a:prstGeom>
          <a:noFill/>
          <a:ln w="9525">
            <a:noFill/>
          </a:ln>
        </p:spPr>
        <p:txBody>
          <a:bodyPr wrap="square">
            <a:spAutoFit/>
          </a:bodyPr>
          <a:lstStyle>
            <a:defPPr>
              <a:defRPr lang="zh-CN"/>
            </a:defPPr>
            <a:lvl1pPr defTabSz="1500505">
              <a:spcBef>
                <a:spcPct val="50000"/>
              </a:spcBef>
              <a:defRPr>
                <a:latin typeface="Times New Roman" panose="02020603050405020304" pitchFamily="18" charset="0"/>
                <a:cs typeface="Times New Roman" panose="02020603050405020304" pitchFamily="18" charset="0"/>
              </a:defRPr>
            </a:lvl1pPr>
          </a:lstStyle>
          <a:p>
            <a:r>
              <a:rPr lang="en-US" altLang="zh-CN"/>
              <a:t>Lập trang facebook giả để lừa đảo</a:t>
            </a:r>
            <a:endParaRPr lang="zh-CN" altLang="en-US" dirty="0"/>
          </a:p>
        </p:txBody>
      </p:sp>
      <p:sp>
        <p:nvSpPr>
          <p:cNvPr id="15" name="文本框 14"/>
          <p:cNvSpPr txBox="1"/>
          <p:nvPr/>
        </p:nvSpPr>
        <p:spPr>
          <a:xfrm>
            <a:off x="5508824" y="7154089"/>
            <a:ext cx="7920806" cy="1015663"/>
          </a:xfrm>
          <a:prstGeom prst="rect">
            <a:avLst/>
          </a:prstGeom>
          <a:noFill/>
          <a:ln w="9525">
            <a:noFill/>
          </a:ln>
        </p:spPr>
        <p:txBody>
          <a:bodyPr wrap="square">
            <a:spAutoFit/>
          </a:bodyPr>
          <a:lstStyle>
            <a:defPPr>
              <a:defRPr lang="zh-CN"/>
            </a:defPPr>
            <a:lvl1pPr defTabSz="1500505">
              <a:spcBef>
                <a:spcPct val="50000"/>
              </a:spcBef>
              <a:defRPr>
                <a:latin typeface="Times New Roman" panose="02020603050405020304" pitchFamily="18" charset="0"/>
                <a:cs typeface="Times New Roman" panose="02020603050405020304" pitchFamily="18" charset="0"/>
              </a:defRPr>
            </a:lvl1pPr>
          </a:lstStyle>
          <a:p>
            <a:r>
              <a:rPr lang="en-US" altLang="zh-CN"/>
              <a:t>Dụ dỗ kinh doanh tiền điện tử với lãi suất rất cao</a:t>
            </a:r>
            <a:endParaRPr lang="zh-CN" altLang="en-US" dirty="0"/>
          </a:p>
        </p:txBody>
      </p:sp>
      <p:sp>
        <p:nvSpPr>
          <p:cNvPr id="16" name="文本框 4102">
            <a:extLst>
              <a:ext uri="{FF2B5EF4-FFF2-40B4-BE49-F238E27FC236}">
                <a16:creationId xmlns:a16="http://schemas.microsoft.com/office/drawing/2014/main" id="{2BEB1163-BBDC-85C1-4A5E-6E9318CDC4DC}"/>
              </a:ext>
            </a:extLst>
          </p:cNvPr>
          <p:cNvSpPr txBox="1"/>
          <p:nvPr/>
        </p:nvSpPr>
        <p:spPr>
          <a:xfrm>
            <a:off x="3132138" y="895432"/>
            <a:ext cx="10514012"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HÌNH THÀNH KIẾN THỨC</a:t>
            </a:r>
            <a:endParaRPr lang="zh-CN" altLang="en-US" sz="5400" b="1" dirty="0">
              <a:latin typeface="Times New Roman" panose="02020603050405020304" pitchFamily="18" charset="0"/>
              <a:cs typeface="Times New Roman" panose="02020603050405020304" pitchFamily="18" charset="0"/>
            </a:endParaRPr>
          </a:p>
        </p:txBody>
      </p:sp>
      <p:sp>
        <p:nvSpPr>
          <p:cNvPr id="17" name="矩形 5">
            <a:extLst>
              <a:ext uri="{FF2B5EF4-FFF2-40B4-BE49-F238E27FC236}">
                <a16:creationId xmlns:a16="http://schemas.microsoft.com/office/drawing/2014/main" id="{7FDBF1A1-1BBF-D379-08A7-A5D1AC20362E}"/>
              </a:ext>
            </a:extLst>
          </p:cNvPr>
          <p:cNvSpPr/>
          <p:nvPr/>
        </p:nvSpPr>
        <p:spPr>
          <a:xfrm>
            <a:off x="4713325" y="2061661"/>
            <a:ext cx="7351638" cy="584775"/>
          </a:xfrm>
          <a:prstGeom prst="rect">
            <a:avLst/>
          </a:prstGeom>
        </p:spPr>
        <p:txBody>
          <a:bodyPr wrap="square">
            <a:spAutoFit/>
          </a:bodyPr>
          <a:lstStyle/>
          <a:p>
            <a:pPr algn="just"/>
            <a:r>
              <a:rPr lang="en-US" altLang="zh-CN" sz="3200" b="1">
                <a:latin typeface="Times New Roman" panose="02020603050405020304" pitchFamily="18" charset="0"/>
                <a:cs typeface="Times New Roman" panose="02020603050405020304" pitchFamily="18" charset="0"/>
              </a:rPr>
              <a:t>Câu 4 – Hành vi lừa đảo trên mạng</a:t>
            </a:r>
            <a:endParaRPr lang="zh-CN" altLang="en-US" sz="3200" b="1" dirty="0">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CBB227AA-5DFA-CBA8-22D1-0576C11BFDA1}"/>
              </a:ext>
            </a:extLst>
          </p:cNvPr>
          <p:cNvSpPr/>
          <p:nvPr/>
        </p:nvSpPr>
        <p:spPr>
          <a:xfrm>
            <a:off x="12211050" y="3372729"/>
            <a:ext cx="3199757" cy="606226"/>
          </a:xfrm>
          <a:prstGeom prst="roundRect">
            <a:avLst/>
          </a:prstGeom>
          <a:solidFill>
            <a:srgbClr val="DA1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Times New Roman" panose="02020603050405020304" pitchFamily="18" charset="0"/>
                <a:cs typeface="Times New Roman" panose="02020603050405020304" pitchFamily="18" charset="0"/>
              </a:rPr>
              <a:t>HOẠT ĐỘNG 1</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7"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6">
                                            <p:txEl>
                                              <p:pRg st="0" end="0"/>
                                            </p:txEl>
                                          </p:spTgt>
                                        </p:tgtEl>
                                        <p:attrNameLst>
                                          <p:attrName>fill.type</p:attrName>
                                        </p:attrNameLst>
                                      </p:cBhvr>
                                      <p:to>
                                        <p:strVal val="solid"/>
                                      </p:to>
                                    </p:set>
                                  </p:childTnLst>
                                </p:cTn>
                              </p:par>
                              <p:par>
                                <p:cTn id="10" presetID="42" presetClass="entr" presetSubtype="0" fill="hold" nodeType="with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fade">
                                      <p:cBhvr>
                                        <p:cTn id="12" dur="1000"/>
                                        <p:tgtEl>
                                          <p:spTgt spid="31748"/>
                                        </p:tgtEl>
                                      </p:cBhvr>
                                    </p:animEffect>
                                    <p:anim calcmode="lin" valueType="num">
                                      <p:cBhvr>
                                        <p:cTn id="13" dur="1000" fill="hold"/>
                                        <p:tgtEl>
                                          <p:spTgt spid="31748"/>
                                        </p:tgtEl>
                                        <p:attrNameLst>
                                          <p:attrName>ppt_x</p:attrName>
                                        </p:attrNameLst>
                                      </p:cBhvr>
                                      <p:tavLst>
                                        <p:tav tm="0">
                                          <p:val>
                                            <p:strVal val="#ppt_x"/>
                                          </p:val>
                                        </p:tav>
                                        <p:tav tm="100000">
                                          <p:val>
                                            <p:strVal val="#ppt_x"/>
                                          </p:val>
                                        </p:tav>
                                      </p:tavLst>
                                    </p:anim>
                                    <p:anim calcmode="lin" valueType="num">
                                      <p:cBhvr>
                                        <p:cTn id="14" dur="1000" fill="hold"/>
                                        <p:tgtEl>
                                          <p:spTgt spid="3174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31749"/>
                                        </p:tgtEl>
                                        <p:attrNameLst>
                                          <p:attrName>style.visibility</p:attrName>
                                        </p:attrNameLst>
                                      </p:cBhvr>
                                      <p:to>
                                        <p:strVal val="visible"/>
                                      </p:to>
                                    </p:set>
                                    <p:anim calcmode="lin" valueType="num">
                                      <p:cBhvr additive="base">
                                        <p:cTn id="18" dur="1000" fill="hold"/>
                                        <p:tgtEl>
                                          <p:spTgt spid="31749"/>
                                        </p:tgtEl>
                                        <p:attrNameLst>
                                          <p:attrName>ppt_x</p:attrName>
                                        </p:attrNameLst>
                                      </p:cBhvr>
                                      <p:tavLst>
                                        <p:tav tm="0">
                                          <p:val>
                                            <p:strVal val="0-#ppt_w/2"/>
                                          </p:val>
                                        </p:tav>
                                        <p:tav tm="100000">
                                          <p:val>
                                            <p:strVal val="#ppt_x"/>
                                          </p:val>
                                        </p:tav>
                                      </p:tavLst>
                                    </p:anim>
                                    <p:anim calcmode="lin" valueType="num">
                                      <p:cBhvr additive="base">
                                        <p:cTn id="19" dur="1000" fill="hold"/>
                                        <p:tgtEl>
                                          <p:spTgt spid="31749"/>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31750"/>
                                        </p:tgtEl>
                                        <p:attrNameLst>
                                          <p:attrName>style.visibility</p:attrName>
                                        </p:attrNameLst>
                                      </p:cBhvr>
                                      <p:to>
                                        <p:strVal val="visible"/>
                                      </p:to>
                                    </p:set>
                                    <p:anim calcmode="lin" valueType="num">
                                      <p:cBhvr additive="base">
                                        <p:cTn id="28" dur="1000" fill="hold"/>
                                        <p:tgtEl>
                                          <p:spTgt spid="31750"/>
                                        </p:tgtEl>
                                        <p:attrNameLst>
                                          <p:attrName>ppt_x</p:attrName>
                                        </p:attrNameLst>
                                      </p:cBhvr>
                                      <p:tavLst>
                                        <p:tav tm="0">
                                          <p:val>
                                            <p:strVal val="0-#ppt_w/2"/>
                                          </p:val>
                                        </p:tav>
                                        <p:tav tm="100000">
                                          <p:val>
                                            <p:strVal val="#ppt_x"/>
                                          </p:val>
                                        </p:tav>
                                      </p:tavLst>
                                    </p:anim>
                                    <p:anim calcmode="lin" valueType="num">
                                      <p:cBhvr additive="base">
                                        <p:cTn id="29" dur="1000" fill="hold"/>
                                        <p:tgtEl>
                                          <p:spTgt spid="31750"/>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15" presetClass="entr" presetSubtype="0" fill="hold" nodeType="afterEffect">
                                  <p:stCondLst>
                                    <p:cond delay="0"/>
                                  </p:stCondLst>
                                  <p:childTnLst>
                                    <p:set>
                                      <p:cBhvr>
                                        <p:cTn id="32" dur="1" fill="hold">
                                          <p:stCondLst>
                                            <p:cond delay="0"/>
                                          </p:stCondLst>
                                        </p:cTn>
                                        <p:tgtEl>
                                          <p:spTgt spid="31754"/>
                                        </p:tgtEl>
                                        <p:attrNameLst>
                                          <p:attrName>style.visibility</p:attrName>
                                        </p:attrNameLst>
                                      </p:cBhvr>
                                      <p:to>
                                        <p:strVal val="visible"/>
                                      </p:to>
                                    </p:set>
                                    <p:anim calcmode="lin" valueType="num">
                                      <p:cBhvr>
                                        <p:cTn id="33" dur="1000" fill="hold"/>
                                        <p:tgtEl>
                                          <p:spTgt spid="31754"/>
                                        </p:tgtEl>
                                        <p:attrNameLst>
                                          <p:attrName>ppt_w</p:attrName>
                                        </p:attrNameLst>
                                      </p:cBhvr>
                                      <p:tavLst>
                                        <p:tav tm="0">
                                          <p:val>
                                            <p:fltVal val="0"/>
                                          </p:val>
                                        </p:tav>
                                        <p:tav tm="100000">
                                          <p:val>
                                            <p:strVal val="#ppt_w"/>
                                          </p:val>
                                        </p:tav>
                                      </p:tavLst>
                                    </p:anim>
                                    <p:anim calcmode="lin" valueType="num">
                                      <p:cBhvr>
                                        <p:cTn id="34" dur="1000" fill="hold"/>
                                        <p:tgtEl>
                                          <p:spTgt spid="31754"/>
                                        </p:tgtEl>
                                        <p:attrNameLst>
                                          <p:attrName>ppt_h</p:attrName>
                                        </p:attrNameLst>
                                      </p:cBhvr>
                                      <p:tavLst>
                                        <p:tav tm="0">
                                          <p:val>
                                            <p:fltVal val="0"/>
                                          </p:val>
                                        </p:tav>
                                        <p:tav tm="100000">
                                          <p:val>
                                            <p:strVal val="#ppt_h"/>
                                          </p:val>
                                        </p:tav>
                                      </p:tavLst>
                                    </p:anim>
                                    <p:anim calcmode="lin" valueType="num">
                                      <p:cBhvr>
                                        <p:cTn id="35" dur="1000" fill="hold"/>
                                        <p:tgtEl>
                                          <p:spTgt spid="31754"/>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1754"/>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4500"/>
                            </p:stCondLst>
                            <p:childTnLst>
                              <p:par>
                                <p:cTn id="38" presetID="47" presetClass="entr" presetSubtype="0" fill="hold" nodeType="afterEffect">
                                  <p:stCondLst>
                                    <p:cond delay="0"/>
                                  </p:stCondLst>
                                  <p:childTnLst>
                                    <p:set>
                                      <p:cBhvr>
                                        <p:cTn id="39" dur="1" fill="hold">
                                          <p:stCondLst>
                                            <p:cond delay="0"/>
                                          </p:stCondLst>
                                        </p:cTn>
                                        <p:tgtEl>
                                          <p:spTgt spid="31753"/>
                                        </p:tgtEl>
                                        <p:attrNameLst>
                                          <p:attrName>style.visibility</p:attrName>
                                        </p:attrNameLst>
                                      </p:cBhvr>
                                      <p:to>
                                        <p:strVal val="visible"/>
                                      </p:to>
                                    </p:set>
                                    <p:animEffect transition="in" filter="fade">
                                      <p:cBhvr>
                                        <p:cTn id="40" dur="1000"/>
                                        <p:tgtEl>
                                          <p:spTgt spid="31753"/>
                                        </p:tgtEl>
                                      </p:cBhvr>
                                    </p:animEffect>
                                    <p:anim calcmode="lin" valueType="num">
                                      <p:cBhvr>
                                        <p:cTn id="41" dur="1000" fill="hold"/>
                                        <p:tgtEl>
                                          <p:spTgt spid="31753"/>
                                        </p:tgtEl>
                                        <p:attrNameLst>
                                          <p:attrName>ppt_x</p:attrName>
                                        </p:attrNameLst>
                                      </p:cBhvr>
                                      <p:tavLst>
                                        <p:tav tm="0">
                                          <p:val>
                                            <p:strVal val="#ppt_x"/>
                                          </p:val>
                                        </p:tav>
                                        <p:tav tm="100000">
                                          <p:val>
                                            <p:strVal val="#ppt_x"/>
                                          </p:val>
                                        </p:tav>
                                      </p:tavLst>
                                    </p:anim>
                                    <p:anim calcmode="lin" valueType="num">
                                      <p:cBhvr>
                                        <p:cTn id="42" dur="1000" fill="hold"/>
                                        <p:tgtEl>
                                          <p:spTgt spid="31753"/>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7" presetClass="entr" presetSubtype="0" fill="hold" nodeType="afterEffect">
                                  <p:stCondLst>
                                    <p:cond delay="0"/>
                                  </p:stCondLst>
                                  <p:childTnLst>
                                    <p:set>
                                      <p:cBhvr>
                                        <p:cTn id="45" dur="1" fill="hold">
                                          <p:stCondLst>
                                            <p:cond delay="0"/>
                                          </p:stCondLst>
                                        </p:cTn>
                                        <p:tgtEl>
                                          <p:spTgt spid="31752"/>
                                        </p:tgtEl>
                                        <p:attrNameLst>
                                          <p:attrName>style.visibility</p:attrName>
                                        </p:attrNameLst>
                                      </p:cBhvr>
                                      <p:to>
                                        <p:strVal val="visible"/>
                                      </p:to>
                                    </p:set>
                                    <p:animEffect transition="in" filter="fade">
                                      <p:cBhvr>
                                        <p:cTn id="46" dur="1000"/>
                                        <p:tgtEl>
                                          <p:spTgt spid="31752"/>
                                        </p:tgtEl>
                                      </p:cBhvr>
                                    </p:animEffect>
                                    <p:anim calcmode="lin" valueType="num">
                                      <p:cBhvr>
                                        <p:cTn id="47" dur="1000" fill="hold"/>
                                        <p:tgtEl>
                                          <p:spTgt spid="31752"/>
                                        </p:tgtEl>
                                        <p:attrNameLst>
                                          <p:attrName>ppt_x</p:attrName>
                                        </p:attrNameLst>
                                      </p:cBhvr>
                                      <p:tavLst>
                                        <p:tav tm="0">
                                          <p:val>
                                            <p:strVal val="#ppt_x"/>
                                          </p:val>
                                        </p:tav>
                                        <p:tav tm="100000">
                                          <p:val>
                                            <p:strVal val="#ppt_x"/>
                                          </p:val>
                                        </p:tav>
                                      </p:tavLst>
                                    </p:anim>
                                    <p:anim calcmode="lin" valueType="num">
                                      <p:cBhvr>
                                        <p:cTn id="48" dur="1000" fill="hold"/>
                                        <p:tgtEl>
                                          <p:spTgt spid="31752"/>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47" presetClass="entr" presetSubtype="0" fill="hold" nodeType="afterEffect">
                                  <p:stCondLst>
                                    <p:cond delay="0"/>
                                  </p:stCondLst>
                                  <p:childTnLst>
                                    <p:set>
                                      <p:cBhvr>
                                        <p:cTn id="51" dur="1" fill="hold">
                                          <p:stCondLst>
                                            <p:cond delay="0"/>
                                          </p:stCondLst>
                                        </p:cTn>
                                        <p:tgtEl>
                                          <p:spTgt spid="31751"/>
                                        </p:tgtEl>
                                        <p:attrNameLst>
                                          <p:attrName>style.visibility</p:attrName>
                                        </p:attrNameLst>
                                      </p:cBhvr>
                                      <p:to>
                                        <p:strVal val="visible"/>
                                      </p:to>
                                    </p:set>
                                    <p:animEffect transition="in" filter="fade">
                                      <p:cBhvr>
                                        <p:cTn id="52" dur="1000"/>
                                        <p:tgtEl>
                                          <p:spTgt spid="31751"/>
                                        </p:tgtEl>
                                      </p:cBhvr>
                                    </p:animEffect>
                                    <p:anim calcmode="lin" valueType="num">
                                      <p:cBhvr>
                                        <p:cTn id="53" dur="1000" fill="hold"/>
                                        <p:tgtEl>
                                          <p:spTgt spid="31751"/>
                                        </p:tgtEl>
                                        <p:attrNameLst>
                                          <p:attrName>ppt_x</p:attrName>
                                        </p:attrNameLst>
                                      </p:cBhvr>
                                      <p:tavLst>
                                        <p:tav tm="0">
                                          <p:val>
                                            <p:strVal val="#ppt_x"/>
                                          </p:val>
                                        </p:tav>
                                        <p:tav tm="100000">
                                          <p:val>
                                            <p:strVal val="#ppt_x"/>
                                          </p:val>
                                        </p:tav>
                                      </p:tavLst>
                                    </p:anim>
                                    <p:anim calcmode="lin" valueType="num">
                                      <p:cBhvr>
                                        <p:cTn id="54" dur="1000" fill="hold"/>
                                        <p:tgtEl>
                                          <p:spTgt spid="31751"/>
                                        </p:tgtEl>
                                        <p:attrNameLst>
                                          <p:attrName>ppt_y</p:attrName>
                                        </p:attrNameLst>
                                      </p:cBhvr>
                                      <p:tavLst>
                                        <p:tav tm="0">
                                          <p:val>
                                            <p:strVal val="#ppt_y-.1"/>
                                          </p:val>
                                        </p:tav>
                                        <p:tav tm="100000">
                                          <p:val>
                                            <p:strVal val="#ppt_y"/>
                                          </p:val>
                                        </p:tav>
                                      </p:tavLst>
                                    </p:anim>
                                  </p:childTnLst>
                                </p:cTn>
                              </p:par>
                            </p:childTnLst>
                          </p:cTn>
                        </p:par>
                        <p:par>
                          <p:cTn id="55" fill="hold">
                            <p:stCondLst>
                              <p:cond delay="7500"/>
                            </p:stCondLst>
                            <p:childTnLst>
                              <p:par>
                                <p:cTn id="56" presetID="47" presetClass="entr" presetSubtype="0" fill="hold" nodeType="afterEffect">
                                  <p:stCondLst>
                                    <p:cond delay="0"/>
                                  </p:stCondLst>
                                  <p:childTnLst>
                                    <p:set>
                                      <p:cBhvr>
                                        <p:cTn id="57" dur="1" fill="hold">
                                          <p:stCondLst>
                                            <p:cond delay="0"/>
                                          </p:stCondLst>
                                        </p:cTn>
                                        <p:tgtEl>
                                          <p:spTgt spid="31755"/>
                                        </p:tgtEl>
                                        <p:attrNameLst>
                                          <p:attrName>style.visibility</p:attrName>
                                        </p:attrNameLst>
                                      </p:cBhvr>
                                      <p:to>
                                        <p:strVal val="visible"/>
                                      </p:to>
                                    </p:set>
                                    <p:animEffect transition="in" filter="fade">
                                      <p:cBhvr>
                                        <p:cTn id="58" dur="1000"/>
                                        <p:tgtEl>
                                          <p:spTgt spid="31755"/>
                                        </p:tgtEl>
                                      </p:cBhvr>
                                    </p:animEffect>
                                    <p:anim calcmode="lin" valueType="num">
                                      <p:cBhvr>
                                        <p:cTn id="59" dur="1000" fill="hold"/>
                                        <p:tgtEl>
                                          <p:spTgt spid="31755"/>
                                        </p:tgtEl>
                                        <p:attrNameLst>
                                          <p:attrName>ppt_x</p:attrName>
                                        </p:attrNameLst>
                                      </p:cBhvr>
                                      <p:tavLst>
                                        <p:tav tm="0">
                                          <p:val>
                                            <p:strVal val="#ppt_x"/>
                                          </p:val>
                                        </p:tav>
                                        <p:tav tm="100000">
                                          <p:val>
                                            <p:strVal val="#ppt_x"/>
                                          </p:val>
                                        </p:tav>
                                      </p:tavLst>
                                    </p:anim>
                                    <p:anim calcmode="lin" valueType="num">
                                      <p:cBhvr>
                                        <p:cTn id="60" dur="1000" fill="hold"/>
                                        <p:tgtEl>
                                          <p:spTgt spid="3175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47" presetClass="entr" presetSubtype="0" fill="hold" nodeType="afterEffect">
                                  <p:stCondLst>
                                    <p:cond delay="0"/>
                                  </p:stCondLst>
                                  <p:childTnLst>
                                    <p:set>
                                      <p:cBhvr>
                                        <p:cTn id="63" dur="1" fill="hold">
                                          <p:stCondLst>
                                            <p:cond delay="0"/>
                                          </p:stCondLst>
                                        </p:cTn>
                                        <p:tgtEl>
                                          <p:spTgt spid="31756"/>
                                        </p:tgtEl>
                                        <p:attrNameLst>
                                          <p:attrName>style.visibility</p:attrName>
                                        </p:attrNameLst>
                                      </p:cBhvr>
                                      <p:to>
                                        <p:strVal val="visible"/>
                                      </p:to>
                                    </p:set>
                                    <p:animEffect transition="in" filter="fade">
                                      <p:cBhvr>
                                        <p:cTn id="64" dur="1000"/>
                                        <p:tgtEl>
                                          <p:spTgt spid="31756"/>
                                        </p:tgtEl>
                                      </p:cBhvr>
                                    </p:animEffect>
                                    <p:anim calcmode="lin" valueType="num">
                                      <p:cBhvr>
                                        <p:cTn id="65" dur="1000" fill="hold"/>
                                        <p:tgtEl>
                                          <p:spTgt spid="31756"/>
                                        </p:tgtEl>
                                        <p:attrNameLst>
                                          <p:attrName>ppt_x</p:attrName>
                                        </p:attrNameLst>
                                      </p:cBhvr>
                                      <p:tavLst>
                                        <p:tav tm="0">
                                          <p:val>
                                            <p:strVal val="#ppt_x"/>
                                          </p:val>
                                        </p:tav>
                                        <p:tav tm="100000">
                                          <p:val>
                                            <p:strVal val="#ppt_x"/>
                                          </p:val>
                                        </p:tav>
                                      </p:tavLst>
                                    </p:anim>
                                    <p:anim calcmode="lin" valueType="num">
                                      <p:cBhvr>
                                        <p:cTn id="66" dur="1000" fill="hold"/>
                                        <p:tgtEl>
                                          <p:spTgt spid="31756"/>
                                        </p:tgtEl>
                                        <p:attrNameLst>
                                          <p:attrName>ppt_y</p:attrName>
                                        </p:attrNameLst>
                                      </p:cBhvr>
                                      <p:tavLst>
                                        <p:tav tm="0">
                                          <p:val>
                                            <p:strVal val="#ppt_y-.1"/>
                                          </p:val>
                                        </p:tav>
                                        <p:tav tm="100000">
                                          <p:val>
                                            <p:strVal val="#ppt_y"/>
                                          </p:val>
                                        </p:tav>
                                      </p:tavLst>
                                    </p:anim>
                                  </p:childTnLst>
                                </p:cTn>
                              </p:par>
                            </p:childTnLst>
                          </p:cTn>
                        </p:par>
                        <p:par>
                          <p:cTn id="67" fill="hold">
                            <p:stCondLst>
                              <p:cond delay="9500"/>
                            </p:stCondLst>
                            <p:childTnLst>
                              <p:par>
                                <p:cTn id="68" presetID="47" presetClass="entr" presetSubtype="0" fill="hold" nodeType="afterEffect">
                                  <p:stCondLst>
                                    <p:cond delay="0"/>
                                  </p:stCondLst>
                                  <p:childTnLst>
                                    <p:set>
                                      <p:cBhvr>
                                        <p:cTn id="69" dur="1" fill="hold">
                                          <p:stCondLst>
                                            <p:cond delay="0"/>
                                          </p:stCondLst>
                                        </p:cTn>
                                        <p:tgtEl>
                                          <p:spTgt spid="31757"/>
                                        </p:tgtEl>
                                        <p:attrNameLst>
                                          <p:attrName>style.visibility</p:attrName>
                                        </p:attrNameLst>
                                      </p:cBhvr>
                                      <p:to>
                                        <p:strVal val="visible"/>
                                      </p:to>
                                    </p:set>
                                    <p:animEffect transition="in" filter="fade">
                                      <p:cBhvr>
                                        <p:cTn id="70" dur="1000"/>
                                        <p:tgtEl>
                                          <p:spTgt spid="31757"/>
                                        </p:tgtEl>
                                      </p:cBhvr>
                                    </p:animEffect>
                                    <p:anim calcmode="lin" valueType="num">
                                      <p:cBhvr>
                                        <p:cTn id="71" dur="1000" fill="hold"/>
                                        <p:tgtEl>
                                          <p:spTgt spid="31757"/>
                                        </p:tgtEl>
                                        <p:attrNameLst>
                                          <p:attrName>ppt_x</p:attrName>
                                        </p:attrNameLst>
                                      </p:cBhvr>
                                      <p:tavLst>
                                        <p:tav tm="0">
                                          <p:val>
                                            <p:strVal val="#ppt_x"/>
                                          </p:val>
                                        </p:tav>
                                        <p:tav tm="100000">
                                          <p:val>
                                            <p:strVal val="#ppt_x"/>
                                          </p:val>
                                        </p:tav>
                                      </p:tavLst>
                                    </p:anim>
                                    <p:anim calcmode="lin" valueType="num">
                                      <p:cBhvr>
                                        <p:cTn id="72" dur="1000" fill="hold"/>
                                        <p:tgtEl>
                                          <p:spTgt spid="31757"/>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27" presetClass="entr" presetSubtype="0" fill="hold" grpId="0" nodeType="afterEffect">
                                  <p:stCondLst>
                                    <p:cond delay="0"/>
                                  </p:stCondLst>
                                  <p:iterate type="lt">
                                    <p:tmPct val="50000"/>
                                  </p:iterate>
                                  <p:childTnLst>
                                    <p:set>
                                      <p:cBhvr>
                                        <p:cTn id="75"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76"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78" dur="80"/>
                                        <p:tgtEl>
                                          <p:spTgt spid="12">
                                            <p:txEl>
                                              <p:pRg st="0" end="0"/>
                                            </p:txEl>
                                          </p:spTgt>
                                        </p:tgtEl>
                                        <p:attrNameLst>
                                          <p:attrName>fill.type</p:attrName>
                                        </p:attrNameLst>
                                      </p:cBhvr>
                                      <p:to>
                                        <p:strVal val="solid"/>
                                      </p:to>
                                    </p:set>
                                  </p:childTnLst>
                                </p:cTn>
                              </p:par>
                            </p:childTnLst>
                          </p:cTn>
                        </p:par>
                        <p:par>
                          <p:cTn id="79" fill="hold">
                            <p:stCondLst>
                              <p:cond delay="11220"/>
                            </p:stCondLst>
                            <p:childTnLst>
                              <p:par>
                                <p:cTn id="80" presetID="27" presetClass="entr" presetSubtype="0" fill="hold" grpId="0" nodeType="afterEffect">
                                  <p:stCondLst>
                                    <p:cond delay="0"/>
                                  </p:stCondLst>
                                  <p:iterate type="lt">
                                    <p:tmPct val="50000"/>
                                  </p:iterate>
                                  <p:childTnLst>
                                    <p:set>
                                      <p:cBhvr>
                                        <p:cTn id="81"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82"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84" dur="80"/>
                                        <p:tgtEl>
                                          <p:spTgt spid="14">
                                            <p:txEl>
                                              <p:pRg st="0" end="0"/>
                                            </p:txEl>
                                          </p:spTgt>
                                        </p:tgtEl>
                                        <p:attrNameLst>
                                          <p:attrName>fill.type</p:attrName>
                                        </p:attrNameLst>
                                      </p:cBhvr>
                                      <p:to>
                                        <p:strVal val="solid"/>
                                      </p:to>
                                    </p:set>
                                  </p:childTnLst>
                                </p:cTn>
                              </p:par>
                            </p:childTnLst>
                          </p:cTn>
                        </p:par>
                        <p:par>
                          <p:cTn id="85" fill="hold">
                            <p:stCondLst>
                              <p:cond delay="12340"/>
                            </p:stCondLst>
                            <p:childTnLst>
                              <p:par>
                                <p:cTn id="86" presetID="27" presetClass="entr" presetSubtype="0" fill="hold" grpId="0" nodeType="afterEffect">
                                  <p:stCondLst>
                                    <p:cond delay="0"/>
                                  </p:stCondLst>
                                  <p:iterate type="lt">
                                    <p:tmPct val="50000"/>
                                  </p:iterate>
                                  <p:childTnLst>
                                    <p:set>
                                      <p:cBhvr>
                                        <p:cTn id="87"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88"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90" dur="80"/>
                                        <p:tgtEl>
                                          <p:spTgt spid="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4" grpId="0" build="allAtOnce"/>
      <p:bldP spid="15" grpId="0" build="allAtOnce"/>
      <p:bldP spid="16" grpId="0" build="allAtOnce"/>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图片 37891"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7897" name="图片 37896" descr="1-26"/>
          <p:cNvPicPr>
            <a:picLocks noChangeAspect="1"/>
          </p:cNvPicPr>
          <p:nvPr/>
        </p:nvPicPr>
        <p:blipFill>
          <a:blip r:embed="rId4"/>
          <a:stretch>
            <a:fillRect/>
          </a:stretch>
        </p:blipFill>
        <p:spPr>
          <a:xfrm>
            <a:off x="1547813" y="3101975"/>
            <a:ext cx="6516687" cy="4876800"/>
          </a:xfrm>
          <a:prstGeom prst="rect">
            <a:avLst/>
          </a:prstGeom>
          <a:noFill/>
          <a:ln w="9525">
            <a:noFill/>
          </a:ln>
        </p:spPr>
      </p:pic>
      <p:pic>
        <p:nvPicPr>
          <p:cNvPr id="37894" name="图片 37893" descr="1-28"/>
          <p:cNvPicPr>
            <a:picLocks noChangeAspect="1"/>
          </p:cNvPicPr>
          <p:nvPr/>
        </p:nvPicPr>
        <p:blipFill>
          <a:blip r:embed="rId5"/>
          <a:stretch>
            <a:fillRect/>
          </a:stretch>
        </p:blipFill>
        <p:spPr>
          <a:xfrm>
            <a:off x="549275" y="5240338"/>
            <a:ext cx="4383088" cy="3962400"/>
          </a:xfrm>
          <a:prstGeom prst="rect">
            <a:avLst/>
          </a:prstGeom>
          <a:noFill/>
          <a:ln w="9525">
            <a:noFill/>
          </a:ln>
        </p:spPr>
      </p:pic>
      <p:pic>
        <p:nvPicPr>
          <p:cNvPr id="37895" name="图片 37894" descr="1-29"/>
          <p:cNvPicPr>
            <a:picLocks noChangeAspect="1"/>
          </p:cNvPicPr>
          <p:nvPr/>
        </p:nvPicPr>
        <p:blipFill>
          <a:blip r:embed="rId6"/>
          <a:stretch>
            <a:fillRect/>
          </a:stretch>
        </p:blipFill>
        <p:spPr>
          <a:xfrm>
            <a:off x="7027779" y="653038"/>
            <a:ext cx="9893867" cy="9027383"/>
          </a:xfrm>
          <a:prstGeom prst="rect">
            <a:avLst/>
          </a:prstGeom>
          <a:noFill/>
          <a:ln w="9525">
            <a:noFill/>
          </a:ln>
        </p:spPr>
      </p:pic>
      <p:pic>
        <p:nvPicPr>
          <p:cNvPr id="37896" name="图片 37895" descr="1-27"/>
          <p:cNvPicPr>
            <a:picLocks noChangeAspect="1"/>
          </p:cNvPicPr>
          <p:nvPr/>
        </p:nvPicPr>
        <p:blipFill>
          <a:blip r:embed="rId7"/>
          <a:stretch>
            <a:fillRect/>
          </a:stretch>
        </p:blipFill>
        <p:spPr>
          <a:xfrm>
            <a:off x="1981200" y="920750"/>
            <a:ext cx="4114800" cy="3657600"/>
          </a:xfrm>
          <a:prstGeom prst="rect">
            <a:avLst/>
          </a:prstGeom>
          <a:noFill/>
          <a:ln w="9525">
            <a:noFill/>
          </a:ln>
        </p:spPr>
      </p:pic>
      <p:sp>
        <p:nvSpPr>
          <p:cNvPr id="7" name="文本框 6"/>
          <p:cNvSpPr txBox="1"/>
          <p:nvPr/>
        </p:nvSpPr>
        <p:spPr>
          <a:xfrm>
            <a:off x="8191415" y="3801259"/>
            <a:ext cx="6102385" cy="4278094"/>
          </a:xfrm>
          <a:prstGeom prst="rect">
            <a:avLst/>
          </a:prstGeom>
          <a:noFill/>
          <a:ln w="9525">
            <a:noFill/>
          </a:ln>
        </p:spPr>
        <p:txBody>
          <a:bodyPr wrap="square">
            <a:spAutoFit/>
          </a:bodyPr>
          <a:lstStyle/>
          <a:p>
            <a:pPr lvl="0" defTabSz="1500505">
              <a:spcBef>
                <a:spcPct val="50000"/>
              </a:spcBef>
            </a:pPr>
            <a:r>
              <a:rPr lang="vi-VN" altLang="zh-CN" sz="3200" b="1">
                <a:latin typeface="Times New Roman" panose="02020603050405020304" pitchFamily="18" charset="0"/>
                <a:cs typeface="Times New Roman" panose="02020603050405020304" pitchFamily="18" charset="0"/>
              </a:rPr>
              <a:t>1. Một số nguy cơ trên mạng:</a:t>
            </a:r>
          </a:p>
          <a:p>
            <a:pPr lvl="0" defTabSz="1500505">
              <a:spcBef>
                <a:spcPct val="50000"/>
              </a:spcBef>
            </a:pPr>
            <a:r>
              <a:rPr lang="vi-VN" altLang="zh-CN" sz="3200">
                <a:latin typeface="Times New Roman" panose="02020603050405020304" pitchFamily="18" charset="0"/>
                <a:cs typeface="Times New Roman" panose="02020603050405020304" pitchFamily="18" charset="0"/>
              </a:rPr>
              <a:t>- Tin giả và tin phản văn hóa.</a:t>
            </a:r>
          </a:p>
          <a:p>
            <a:pPr lvl="0" defTabSz="1500505">
              <a:spcBef>
                <a:spcPct val="50000"/>
              </a:spcBef>
            </a:pPr>
            <a:r>
              <a:rPr lang="vi-VN" altLang="zh-CN" sz="3200">
                <a:latin typeface="Times New Roman" panose="02020603050405020304" pitchFamily="18" charset="0"/>
                <a:cs typeface="Times New Roman" panose="02020603050405020304" pitchFamily="18" charset="0"/>
              </a:rPr>
              <a:t>- Lừa đảo trên mạng.</a:t>
            </a:r>
          </a:p>
          <a:p>
            <a:pPr lvl="0" defTabSz="1500505">
              <a:spcBef>
                <a:spcPct val="50000"/>
              </a:spcBef>
            </a:pPr>
            <a:r>
              <a:rPr lang="vi-VN" altLang="zh-CN" sz="3200">
                <a:latin typeface="Times New Roman" panose="02020603050405020304" pitchFamily="18" charset="0"/>
                <a:cs typeface="Times New Roman" panose="02020603050405020304" pitchFamily="18" charset="0"/>
              </a:rPr>
              <a:t>- Lộ thông tin cá nhân.</a:t>
            </a:r>
          </a:p>
          <a:p>
            <a:pPr lvl="0" defTabSz="1500505">
              <a:spcBef>
                <a:spcPct val="50000"/>
              </a:spcBef>
            </a:pPr>
            <a:r>
              <a:rPr lang="vi-VN" altLang="zh-CN" sz="3200">
                <a:latin typeface="Times New Roman" panose="02020603050405020304" pitchFamily="18" charset="0"/>
                <a:cs typeface="Times New Roman" panose="02020603050405020304" pitchFamily="18" charset="0"/>
              </a:rPr>
              <a:t>- Bắt nạt trên không gian mạng.</a:t>
            </a:r>
          </a:p>
          <a:p>
            <a:pPr lvl="0" defTabSz="1500505">
              <a:spcBef>
                <a:spcPct val="50000"/>
              </a:spcBef>
            </a:pPr>
            <a:r>
              <a:rPr lang="vi-VN" altLang="zh-CN" sz="3200">
                <a:latin typeface="Times New Roman" panose="02020603050405020304" pitchFamily="18" charset="0"/>
                <a:cs typeface="Times New Roman" panose="02020603050405020304" pitchFamily="18" charset="0"/>
              </a:rPr>
              <a:t>- Nghiện mạng.</a:t>
            </a:r>
            <a:endParaRPr lang="vi-VN" altLang="zh-CN" sz="3200" dirty="0">
              <a:latin typeface="Times New Roman" panose="02020603050405020304" pitchFamily="18" charset="0"/>
              <a:cs typeface="Times New Roman" panose="02020603050405020304" pitchFamily="18" charset="0"/>
            </a:endParaRPr>
          </a:p>
        </p:txBody>
      </p:sp>
      <p:sp>
        <p:nvSpPr>
          <p:cNvPr id="8" name="文本框 4102">
            <a:extLst>
              <a:ext uri="{FF2B5EF4-FFF2-40B4-BE49-F238E27FC236}">
                <a16:creationId xmlns:a16="http://schemas.microsoft.com/office/drawing/2014/main" id="{91756C0C-54A0-8E30-5F54-B4224A8CCEE0}"/>
              </a:ext>
            </a:extLst>
          </p:cNvPr>
          <p:cNvSpPr txBox="1"/>
          <p:nvPr/>
        </p:nvSpPr>
        <p:spPr>
          <a:xfrm>
            <a:off x="-755872" y="653038"/>
            <a:ext cx="10514012"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HÌNH THÀNH KIẾN THỨC</a:t>
            </a:r>
            <a:endParaRPr lang="zh-CN" altLang="en-US" sz="5400" b="1" dirty="0">
              <a:latin typeface="Times New Roman" panose="02020603050405020304" pitchFamily="18" charset="0"/>
              <a:cs typeface="Times New Roman" panose="02020603050405020304"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1000"/>
                                        <p:tgtEl>
                                          <p:spTgt spid="37892"/>
                                        </p:tgtEl>
                                      </p:cBhvr>
                                    </p:animEffect>
                                    <p:anim calcmode="lin" valueType="num">
                                      <p:cBhvr>
                                        <p:cTn id="8" dur="1000" fill="hold"/>
                                        <p:tgtEl>
                                          <p:spTgt spid="37892"/>
                                        </p:tgtEl>
                                        <p:attrNameLst>
                                          <p:attrName>ppt_x</p:attrName>
                                        </p:attrNameLst>
                                      </p:cBhvr>
                                      <p:tavLst>
                                        <p:tav tm="0">
                                          <p:val>
                                            <p:strVal val="#ppt_x"/>
                                          </p:val>
                                        </p:tav>
                                        <p:tav tm="100000">
                                          <p:val>
                                            <p:strVal val="#ppt_x"/>
                                          </p:val>
                                        </p:tav>
                                      </p:tavLst>
                                    </p:anim>
                                    <p:anim calcmode="lin" valueType="num">
                                      <p:cBhvr>
                                        <p:cTn id="9" dur="1000" fill="hold"/>
                                        <p:tgtEl>
                                          <p:spTgt spid="3789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7894"/>
                                        </p:tgtEl>
                                        <p:attrNameLst>
                                          <p:attrName>style.visibility</p:attrName>
                                        </p:attrNameLst>
                                      </p:cBhvr>
                                      <p:to>
                                        <p:strVal val="visible"/>
                                      </p:to>
                                    </p:set>
                                    <p:anim calcmode="lin" valueType="num">
                                      <p:cBhvr>
                                        <p:cTn id="13" dur="500" fill="hold"/>
                                        <p:tgtEl>
                                          <p:spTgt spid="37894"/>
                                        </p:tgtEl>
                                        <p:attrNameLst>
                                          <p:attrName>ppt_w</p:attrName>
                                        </p:attrNameLst>
                                      </p:cBhvr>
                                      <p:tavLst>
                                        <p:tav tm="0">
                                          <p:val>
                                            <p:fltVal val="0"/>
                                          </p:val>
                                        </p:tav>
                                        <p:tav tm="100000">
                                          <p:val>
                                            <p:strVal val="#ppt_w"/>
                                          </p:val>
                                        </p:tav>
                                      </p:tavLst>
                                    </p:anim>
                                    <p:anim calcmode="lin" valueType="num">
                                      <p:cBhvr>
                                        <p:cTn id="14" dur="500" fill="hold"/>
                                        <p:tgtEl>
                                          <p:spTgt spid="37894"/>
                                        </p:tgtEl>
                                        <p:attrNameLst>
                                          <p:attrName>ppt_h</p:attrName>
                                        </p:attrNameLst>
                                      </p:cBhvr>
                                      <p:tavLst>
                                        <p:tav tm="0">
                                          <p:val>
                                            <p:fltVal val="0"/>
                                          </p:val>
                                        </p:tav>
                                        <p:tav tm="100000">
                                          <p:val>
                                            <p:strVal val="#ppt_h"/>
                                          </p:val>
                                        </p:tav>
                                      </p:tavLst>
                                    </p:anim>
                                    <p:animEffect transition="in" filter="fade">
                                      <p:cBhvr>
                                        <p:cTn id="15" dur="500"/>
                                        <p:tgtEl>
                                          <p:spTgt spid="37894"/>
                                        </p:tgtEl>
                                      </p:cBhvr>
                                    </p:animEffect>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9"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8">
                                            <p:txEl>
                                              <p:pRg st="0" end="0"/>
                                            </p:txEl>
                                          </p:spTgt>
                                        </p:tgtEl>
                                        <p:attrNameLst>
                                          <p:attrName>fill.type</p:attrName>
                                        </p:attrNameLst>
                                      </p:cBhvr>
                                      <p:to>
                                        <p:strVal val="solid"/>
                                      </p:to>
                                    </p:set>
                                  </p:childTnLst>
                                </p:cTn>
                              </p:par>
                            </p:childTnLst>
                          </p:cTn>
                        </p:par>
                        <p:par>
                          <p:cTn id="22" fill="hold">
                            <p:stCondLst>
                              <p:cond delay="2220"/>
                            </p:stCondLst>
                            <p:childTnLst>
                              <p:par>
                                <p:cTn id="23" presetID="53" presetClass="entr" presetSubtype="16" fill="hold" nodeType="afterEffect">
                                  <p:stCondLst>
                                    <p:cond delay="0"/>
                                  </p:stCondLst>
                                  <p:childTnLst>
                                    <p:set>
                                      <p:cBhvr>
                                        <p:cTn id="24" dur="1" fill="hold">
                                          <p:stCondLst>
                                            <p:cond delay="0"/>
                                          </p:stCondLst>
                                        </p:cTn>
                                        <p:tgtEl>
                                          <p:spTgt spid="37895"/>
                                        </p:tgtEl>
                                        <p:attrNameLst>
                                          <p:attrName>style.visibility</p:attrName>
                                        </p:attrNameLst>
                                      </p:cBhvr>
                                      <p:to>
                                        <p:strVal val="visible"/>
                                      </p:to>
                                    </p:set>
                                    <p:anim calcmode="lin" valueType="num">
                                      <p:cBhvr>
                                        <p:cTn id="25" dur="500" fill="hold"/>
                                        <p:tgtEl>
                                          <p:spTgt spid="37895"/>
                                        </p:tgtEl>
                                        <p:attrNameLst>
                                          <p:attrName>ppt_w</p:attrName>
                                        </p:attrNameLst>
                                      </p:cBhvr>
                                      <p:tavLst>
                                        <p:tav tm="0">
                                          <p:val>
                                            <p:fltVal val="0"/>
                                          </p:val>
                                        </p:tav>
                                        <p:tav tm="100000">
                                          <p:val>
                                            <p:strVal val="#ppt_w"/>
                                          </p:val>
                                        </p:tav>
                                      </p:tavLst>
                                    </p:anim>
                                    <p:anim calcmode="lin" valueType="num">
                                      <p:cBhvr>
                                        <p:cTn id="26" dur="500" fill="hold"/>
                                        <p:tgtEl>
                                          <p:spTgt spid="37895"/>
                                        </p:tgtEl>
                                        <p:attrNameLst>
                                          <p:attrName>ppt_h</p:attrName>
                                        </p:attrNameLst>
                                      </p:cBhvr>
                                      <p:tavLst>
                                        <p:tav tm="0">
                                          <p:val>
                                            <p:fltVal val="0"/>
                                          </p:val>
                                        </p:tav>
                                        <p:tav tm="100000">
                                          <p:val>
                                            <p:strVal val="#ppt_h"/>
                                          </p:val>
                                        </p:tav>
                                      </p:tavLst>
                                    </p:anim>
                                    <p:animEffect transition="in" filter="fade">
                                      <p:cBhvr>
                                        <p:cTn id="27" dur="500"/>
                                        <p:tgtEl>
                                          <p:spTgt spid="37895"/>
                                        </p:tgtEl>
                                      </p:cBhvr>
                                    </p:animEffect>
                                  </p:childTnLst>
                                </p:cTn>
                              </p:par>
                            </p:childTnLst>
                          </p:cTn>
                        </p:par>
                        <p:par>
                          <p:cTn id="28" fill="hold">
                            <p:stCondLst>
                              <p:cond delay="2720"/>
                            </p:stCondLst>
                            <p:childTnLst>
                              <p:par>
                                <p:cTn id="29" presetID="16" presetClass="entr" presetSubtype="37" fill="hold" nodeType="afterEffect">
                                  <p:stCondLst>
                                    <p:cond delay="0"/>
                                  </p:stCondLst>
                                  <p:childTnLst>
                                    <p:set>
                                      <p:cBhvr>
                                        <p:cTn id="30" dur="1" fill="hold">
                                          <p:stCondLst>
                                            <p:cond delay="0"/>
                                          </p:stCondLst>
                                        </p:cTn>
                                        <p:tgtEl>
                                          <p:spTgt spid="37897"/>
                                        </p:tgtEl>
                                        <p:attrNameLst>
                                          <p:attrName>style.visibility</p:attrName>
                                        </p:attrNameLst>
                                      </p:cBhvr>
                                      <p:to>
                                        <p:strVal val="visible"/>
                                      </p:to>
                                    </p:set>
                                    <p:animEffect transition="in" filter="barn(outVertical)">
                                      <p:cBhvr>
                                        <p:cTn id="31" dur="500"/>
                                        <p:tgtEl>
                                          <p:spTgt spid="37897"/>
                                        </p:tgtEl>
                                      </p:cBhvr>
                                    </p:animEffect>
                                  </p:childTnLst>
                                </p:cTn>
                              </p:par>
                            </p:childTnLst>
                          </p:cTn>
                        </p:par>
                        <p:par>
                          <p:cTn id="32" fill="hold">
                            <p:stCondLst>
                              <p:cond delay="3220"/>
                            </p:stCondLst>
                            <p:childTnLst>
                              <p:par>
                                <p:cTn id="33" presetID="47" presetClass="entr" presetSubtype="0" fill="hold" nodeType="afterEffect">
                                  <p:stCondLst>
                                    <p:cond delay="0"/>
                                  </p:stCondLst>
                                  <p:childTnLst>
                                    <p:set>
                                      <p:cBhvr>
                                        <p:cTn id="34" dur="1" fill="hold">
                                          <p:stCondLst>
                                            <p:cond delay="0"/>
                                          </p:stCondLst>
                                        </p:cTn>
                                        <p:tgtEl>
                                          <p:spTgt spid="37896"/>
                                        </p:tgtEl>
                                        <p:attrNameLst>
                                          <p:attrName>style.visibility</p:attrName>
                                        </p:attrNameLst>
                                      </p:cBhvr>
                                      <p:to>
                                        <p:strVal val="visible"/>
                                      </p:to>
                                    </p:set>
                                    <p:animEffect transition="in" filter="fade">
                                      <p:cBhvr>
                                        <p:cTn id="35" dur="1000"/>
                                        <p:tgtEl>
                                          <p:spTgt spid="37896"/>
                                        </p:tgtEl>
                                      </p:cBhvr>
                                    </p:animEffect>
                                    <p:anim calcmode="lin" valueType="num">
                                      <p:cBhvr>
                                        <p:cTn id="36" dur="1000" fill="hold"/>
                                        <p:tgtEl>
                                          <p:spTgt spid="37896"/>
                                        </p:tgtEl>
                                        <p:attrNameLst>
                                          <p:attrName>ppt_x</p:attrName>
                                        </p:attrNameLst>
                                      </p:cBhvr>
                                      <p:tavLst>
                                        <p:tav tm="0">
                                          <p:val>
                                            <p:strVal val="#ppt_x"/>
                                          </p:val>
                                        </p:tav>
                                        <p:tav tm="100000">
                                          <p:val>
                                            <p:strVal val="#ppt_x"/>
                                          </p:val>
                                        </p:tav>
                                      </p:tavLst>
                                    </p:anim>
                                    <p:anim calcmode="lin" valueType="num">
                                      <p:cBhvr>
                                        <p:cTn id="37" dur="1000" fill="hold"/>
                                        <p:tgtEl>
                                          <p:spTgt spid="37896"/>
                                        </p:tgtEl>
                                        <p:attrNameLst>
                                          <p:attrName>ppt_y</p:attrName>
                                        </p:attrNameLst>
                                      </p:cBhvr>
                                      <p:tavLst>
                                        <p:tav tm="0">
                                          <p:val>
                                            <p:strVal val="#ppt_y-.1"/>
                                          </p:val>
                                        </p:tav>
                                        <p:tav tm="100000">
                                          <p:val>
                                            <p:strVal val="#ppt_y"/>
                                          </p:val>
                                        </p:tav>
                                      </p:tavLst>
                                    </p:anim>
                                  </p:childTnLst>
                                </p:cTn>
                              </p:par>
                            </p:childTnLst>
                          </p:cTn>
                        </p:par>
                        <p:par>
                          <p:cTn id="38" fill="hold">
                            <p:stCondLst>
                              <p:cond delay="422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41"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7">
                                            <p:txEl>
                                              <p:pRg st="0" end="0"/>
                                            </p:txEl>
                                          </p:spTgt>
                                        </p:tgtEl>
                                        <p:attrNameLst>
                                          <p:attrName>fill.type</p:attrName>
                                        </p:attrNameLst>
                                      </p:cBhvr>
                                      <p:to>
                                        <p:strVal val="solid"/>
                                      </p:to>
                                    </p:set>
                                  </p:childTnLst>
                                </p:cTn>
                              </p:par>
                            </p:childTnLst>
                          </p:cTn>
                        </p:par>
                        <p:par>
                          <p:cTn id="44" fill="hold">
                            <p:stCondLst>
                              <p:cond delay="514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47"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49" dur="80"/>
                                        <p:tgtEl>
                                          <p:spTgt spid="7">
                                            <p:txEl>
                                              <p:pRg st="1" end="1"/>
                                            </p:txEl>
                                          </p:spTgt>
                                        </p:tgtEl>
                                        <p:attrNameLst>
                                          <p:attrName>fill.type</p:attrName>
                                        </p:attrNameLst>
                                      </p:cBhvr>
                                      <p:to>
                                        <p:strVal val="solid"/>
                                      </p:to>
                                    </p:set>
                                  </p:childTnLst>
                                </p:cTn>
                              </p:par>
                            </p:childTnLst>
                          </p:cTn>
                        </p:par>
                        <p:par>
                          <p:cTn id="50" fill="hold">
                            <p:stCondLst>
                              <p:cond delay="610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53"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55" dur="80"/>
                                        <p:tgtEl>
                                          <p:spTgt spid="7">
                                            <p:txEl>
                                              <p:pRg st="2" end="2"/>
                                            </p:txEl>
                                          </p:spTgt>
                                        </p:tgtEl>
                                        <p:attrNameLst>
                                          <p:attrName>fill.type</p:attrName>
                                        </p:attrNameLst>
                                      </p:cBhvr>
                                      <p:to>
                                        <p:strVal val="solid"/>
                                      </p:to>
                                    </p:set>
                                  </p:childTnLst>
                                </p:cTn>
                              </p:par>
                            </p:childTnLst>
                          </p:cTn>
                        </p:par>
                        <p:par>
                          <p:cTn id="56" fill="hold">
                            <p:stCondLst>
                              <p:cond delay="678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59" dur="8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61" dur="80"/>
                                        <p:tgtEl>
                                          <p:spTgt spid="7">
                                            <p:txEl>
                                              <p:pRg st="3" end="3"/>
                                            </p:txEl>
                                          </p:spTgt>
                                        </p:tgtEl>
                                        <p:attrNameLst>
                                          <p:attrName>fill.type</p:attrName>
                                        </p:attrNameLst>
                                      </p:cBhvr>
                                      <p:to>
                                        <p:strVal val="solid"/>
                                      </p:to>
                                    </p:set>
                                  </p:childTnLst>
                                </p:cTn>
                              </p:par>
                            </p:childTnLst>
                          </p:cTn>
                        </p:par>
                        <p:par>
                          <p:cTn id="62" fill="hold">
                            <p:stCondLst>
                              <p:cond delay="7540"/>
                            </p:stCondLst>
                            <p:childTnLst>
                              <p:par>
                                <p:cTn id="63" presetID="27" presetClass="entr" presetSubtype="0" fill="hold" grpId="0" nodeType="afterEffect">
                                  <p:stCondLst>
                                    <p:cond delay="0"/>
                                  </p:stCondLst>
                                  <p:iterate type="lt">
                                    <p:tmPct val="50000"/>
                                  </p:iterate>
                                  <p:childTnLst>
                                    <p:set>
                                      <p:cBhvr>
                                        <p:cTn id="64" dur="1" fill="hold">
                                          <p:stCondLst>
                                            <p:cond delay="0"/>
                                          </p:stCondLst>
                                        </p:cTn>
                                        <p:tgtEl>
                                          <p:spTgt spid="7">
                                            <p:txEl>
                                              <p:pRg st="4" end="4"/>
                                            </p:txEl>
                                          </p:spTgt>
                                        </p:tgtEl>
                                        <p:attrNameLst>
                                          <p:attrName>style.visibility</p:attrName>
                                        </p:attrNameLst>
                                      </p:cBhvr>
                                      <p:to>
                                        <p:strVal val="visible"/>
                                      </p:to>
                                    </p:set>
                                    <p:anim calcmode="discrete" valueType="clr">
                                      <p:cBhvr override="childStyle">
                                        <p:cTn id="65" dur="80"/>
                                        <p:tgtEl>
                                          <p:spTgt spid="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7">
                                            <p:txEl>
                                              <p:pRg st="4" end="4"/>
                                            </p:txEl>
                                          </p:spTgt>
                                        </p:tgtEl>
                                        <p:attrNameLst>
                                          <p:attrName>fillcolor</p:attrName>
                                        </p:attrNameLst>
                                      </p:cBhvr>
                                      <p:tavLst>
                                        <p:tav tm="0">
                                          <p:val>
                                            <p:clrVal>
                                              <a:schemeClr val="accent2"/>
                                            </p:clrVal>
                                          </p:val>
                                        </p:tav>
                                        <p:tav tm="50000">
                                          <p:val>
                                            <p:clrVal>
                                              <a:schemeClr val="hlink"/>
                                            </p:clrVal>
                                          </p:val>
                                        </p:tav>
                                      </p:tavLst>
                                    </p:anim>
                                    <p:set>
                                      <p:cBhvr>
                                        <p:cTn id="67" dur="80"/>
                                        <p:tgtEl>
                                          <p:spTgt spid="7">
                                            <p:txEl>
                                              <p:pRg st="4" end="4"/>
                                            </p:txEl>
                                          </p:spTgt>
                                        </p:tgtEl>
                                        <p:attrNameLst>
                                          <p:attrName>fill.type</p:attrName>
                                        </p:attrNameLst>
                                      </p:cBhvr>
                                      <p:to>
                                        <p:strVal val="solid"/>
                                      </p:to>
                                    </p:set>
                                  </p:childTnLst>
                                </p:cTn>
                              </p:par>
                            </p:childTnLst>
                          </p:cTn>
                        </p:par>
                        <p:par>
                          <p:cTn id="68" fill="hold">
                            <p:stCondLst>
                              <p:cond delay="8580"/>
                            </p:stCondLst>
                            <p:childTnLst>
                              <p:par>
                                <p:cTn id="69" presetID="27" presetClass="entr" presetSubtype="0" fill="hold" grpId="0" nodeType="afterEffect">
                                  <p:stCondLst>
                                    <p:cond delay="0"/>
                                  </p:stCondLst>
                                  <p:iterate type="lt">
                                    <p:tmPct val="50000"/>
                                  </p:iterate>
                                  <p:childTnLst>
                                    <p:set>
                                      <p:cBhvr>
                                        <p:cTn id="70" dur="1" fill="hold">
                                          <p:stCondLst>
                                            <p:cond delay="0"/>
                                          </p:stCondLst>
                                        </p:cTn>
                                        <p:tgtEl>
                                          <p:spTgt spid="7">
                                            <p:txEl>
                                              <p:pRg st="5" end="5"/>
                                            </p:txEl>
                                          </p:spTgt>
                                        </p:tgtEl>
                                        <p:attrNameLst>
                                          <p:attrName>style.visibility</p:attrName>
                                        </p:attrNameLst>
                                      </p:cBhvr>
                                      <p:to>
                                        <p:strVal val="visible"/>
                                      </p:to>
                                    </p:set>
                                    <p:anim calcmode="discrete" valueType="clr">
                                      <p:cBhvr override="childStyle">
                                        <p:cTn id="71" dur="80"/>
                                        <p:tgtEl>
                                          <p:spTgt spid="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7">
                                            <p:txEl>
                                              <p:pRg st="5" end="5"/>
                                            </p:txEl>
                                          </p:spTgt>
                                        </p:tgtEl>
                                        <p:attrNameLst>
                                          <p:attrName>fillcolor</p:attrName>
                                        </p:attrNameLst>
                                      </p:cBhvr>
                                      <p:tavLst>
                                        <p:tav tm="0">
                                          <p:val>
                                            <p:clrVal>
                                              <a:schemeClr val="accent2"/>
                                            </p:clrVal>
                                          </p:val>
                                        </p:tav>
                                        <p:tav tm="50000">
                                          <p:val>
                                            <p:clrVal>
                                              <a:schemeClr val="hlink"/>
                                            </p:clrVal>
                                          </p:val>
                                        </p:tav>
                                      </p:tavLst>
                                    </p:anim>
                                    <p:set>
                                      <p:cBhvr>
                                        <p:cTn id="73" dur="80"/>
                                        <p:tgtEl>
                                          <p:spTgt spid="7">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166954" y="535020"/>
            <a:ext cx="10886486" cy="9250777"/>
          </a:xfrm>
          <a:prstGeom prst="rect">
            <a:avLst/>
          </a:prstGeom>
          <a:noFill/>
          <a:ln w="9525">
            <a:noFill/>
          </a:ln>
        </p:spPr>
      </p:pic>
      <p:sp>
        <p:nvSpPr>
          <p:cNvPr id="6" name="矩形 5"/>
          <p:cNvSpPr/>
          <p:nvPr/>
        </p:nvSpPr>
        <p:spPr>
          <a:xfrm rot="21316707">
            <a:off x="1595649" y="3639652"/>
            <a:ext cx="7200635" cy="4524315"/>
          </a:xfrm>
          <a:prstGeom prst="rect">
            <a:avLst/>
          </a:prstGeom>
        </p:spPr>
        <p:txBody>
          <a:bodyPr wrap="square">
            <a:spAutoFit/>
          </a:bodyPr>
          <a:lstStyle/>
          <a:p>
            <a:r>
              <a:rPr lang="vi-VN" altLang="zh-CN" sz="3200" b="1">
                <a:latin typeface="Times New Roman" panose="02020603050405020304" pitchFamily="18" charset="0"/>
                <a:cs typeface="Times New Roman" panose="02020603050405020304" pitchFamily="18" charset="0"/>
              </a:rPr>
              <a:t>1. Một số nguy cơ trên mạng:</a:t>
            </a:r>
          </a:p>
          <a:p>
            <a:r>
              <a:rPr lang="en-US" altLang="zh-CN" sz="3200" b="1">
                <a:latin typeface="Times New Roman" panose="02020603050405020304" pitchFamily="18" charset="0"/>
                <a:cs typeface="Times New Roman" panose="02020603050405020304" pitchFamily="18" charset="0"/>
              </a:rPr>
              <a:t>=&gt; </a:t>
            </a:r>
            <a:r>
              <a:rPr lang="vi-VN" altLang="zh-CN" sz="3200" b="1">
                <a:latin typeface="Times New Roman" panose="02020603050405020304" pitchFamily="18" charset="0"/>
                <a:cs typeface="Times New Roman" panose="02020603050405020304" pitchFamily="18" charset="0"/>
              </a:rPr>
              <a:t>Các biện pháp bảo vệ:</a:t>
            </a:r>
          </a:p>
          <a:p>
            <a:r>
              <a:rPr lang="vi-VN" altLang="zh-CN" sz="3200">
                <a:latin typeface="Times New Roman" panose="02020603050405020304" pitchFamily="18" charset="0"/>
                <a:cs typeface="Times New Roman" panose="02020603050405020304" pitchFamily="18" charset="0"/>
              </a:rPr>
              <a:t>- Chỉ truy cập các trang web tin cậy, hãy cảnh giác với các thông tin giả, lừa đảo.</a:t>
            </a:r>
          </a:p>
          <a:p>
            <a:r>
              <a:rPr lang="vi-VN" altLang="zh-CN" sz="3200">
                <a:latin typeface="Times New Roman" panose="02020603050405020304" pitchFamily="18" charset="0"/>
                <a:cs typeface="Times New Roman" panose="02020603050405020304" pitchFamily="18" charset="0"/>
              </a:rPr>
              <a:t>- Hãy giữ bí mật thông tin cá nhân.</a:t>
            </a:r>
          </a:p>
          <a:p>
            <a:r>
              <a:rPr lang="vi-VN" altLang="zh-CN" sz="3200">
                <a:latin typeface="Times New Roman" panose="02020603050405020304" pitchFamily="18" charset="0"/>
                <a:cs typeface="Times New Roman" panose="02020603050405020304" pitchFamily="18" charset="0"/>
              </a:rPr>
              <a:t>- Chỉ nên kết bạn với những người quen biết trong mạng xã hội. Khi bị bắt nạt, hãy chia sẻ với người thân hoặc thầy cô.</a:t>
            </a:r>
          </a:p>
          <a:p>
            <a:r>
              <a:rPr lang="vi-VN" altLang="zh-CN" sz="3200">
                <a:latin typeface="Times New Roman" panose="02020603050405020304" pitchFamily="18" charset="0"/>
                <a:cs typeface="Times New Roman" panose="02020603050405020304" pitchFamily="18" charset="0"/>
              </a:rPr>
              <a:t>- Không nên sử dụng Internet quá nhiều.</a:t>
            </a:r>
            <a:endParaRPr lang="vi-VN" altLang="zh-CN" sz="3200" dirty="0">
              <a:latin typeface="Times New Roman" panose="02020603050405020304" pitchFamily="18" charset="0"/>
              <a:cs typeface="Times New Roman" panose="02020603050405020304" pitchFamily="18" charset="0"/>
            </a:endParaRPr>
          </a:p>
        </p:txBody>
      </p:sp>
      <p:sp>
        <p:nvSpPr>
          <p:cNvPr id="7" name="文本框 4102">
            <a:extLst>
              <a:ext uri="{FF2B5EF4-FFF2-40B4-BE49-F238E27FC236}">
                <a16:creationId xmlns:a16="http://schemas.microsoft.com/office/drawing/2014/main" id="{2469FF18-F4B6-39B7-774B-ADA60C04110D}"/>
              </a:ext>
            </a:extLst>
          </p:cNvPr>
          <p:cNvSpPr txBox="1"/>
          <p:nvPr/>
        </p:nvSpPr>
        <p:spPr>
          <a:xfrm>
            <a:off x="6838082" y="737195"/>
            <a:ext cx="10514012"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HÌNH THÀNH KIẾN THỨC</a:t>
            </a:r>
            <a:endParaRPr lang="zh-CN" altLang="en-US" sz="5400" b="1" dirty="0">
              <a:latin typeface="Times New Roman" panose="02020603050405020304" pitchFamily="18" charset="0"/>
              <a:cs typeface="Times New Roman" panose="02020603050405020304"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0"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7">
                                            <p:txEl>
                                              <p:pRg st="0" end="0"/>
                                            </p:txEl>
                                          </p:spTgt>
                                        </p:tgtEl>
                                        <p:attrNameLst>
                                          <p:attrName>fill.type</p:attrName>
                                        </p:attrNameLst>
                                      </p:cBhvr>
                                      <p:to>
                                        <p:strVal val="solid"/>
                                      </p:to>
                                    </p:set>
                                  </p:childTnLst>
                                </p:cTn>
                              </p:par>
                            </p:childTnLst>
                          </p:cTn>
                        </p:par>
                        <p:par>
                          <p:cTn id="23" fill="hold">
                            <p:stCondLst>
                              <p:cond delay="272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3220"/>
                            </p:stCondLst>
                            <p:childTnLst>
                              <p:par>
                                <p:cTn id="28" presetID="16" presetClass="entr" presetSubtype="37" fill="hold" nodeType="afterEffect">
                                  <p:stCondLst>
                                    <p:cond delay="0"/>
                                  </p:stCondLst>
                                  <p:childTnLst>
                                    <p:set>
                                      <p:cBhvr>
                                        <p:cTn id="29" dur="1" fill="hold">
                                          <p:stCondLst>
                                            <p:cond delay="0"/>
                                          </p:stCondLst>
                                        </p:cTn>
                                        <p:tgtEl>
                                          <p:spTgt spid="47111"/>
                                        </p:tgtEl>
                                        <p:attrNameLst>
                                          <p:attrName>style.visibility</p:attrName>
                                        </p:attrNameLst>
                                      </p:cBhvr>
                                      <p:to>
                                        <p:strVal val="visible"/>
                                      </p:to>
                                    </p:set>
                                    <p:animEffect transition="in" filter="barn(outVertical)">
                                      <p:cBhvr>
                                        <p:cTn id="30" dur="500"/>
                                        <p:tgtEl>
                                          <p:spTgt spid="47111"/>
                                        </p:tgtEl>
                                      </p:cBhvr>
                                    </p:animEffect>
                                  </p:childTnLst>
                                </p:cTn>
                              </p:par>
                              <p:par>
                                <p:cTn id="31" presetID="47" presetClass="entr" presetSubtype="0" fill="hold" nodeType="withEffect">
                                  <p:stCondLst>
                                    <p:cond delay="0"/>
                                  </p:stCondLst>
                                  <p:childTnLst>
                                    <p:set>
                                      <p:cBhvr>
                                        <p:cTn id="32" dur="1" fill="hold">
                                          <p:stCondLst>
                                            <p:cond delay="0"/>
                                          </p:stCondLst>
                                        </p:cTn>
                                        <p:tgtEl>
                                          <p:spTgt spid="47109"/>
                                        </p:tgtEl>
                                        <p:attrNameLst>
                                          <p:attrName>style.visibility</p:attrName>
                                        </p:attrNameLst>
                                      </p:cBhvr>
                                      <p:to>
                                        <p:strVal val="visible"/>
                                      </p:to>
                                    </p:set>
                                    <p:animEffect transition="in" filter="fade">
                                      <p:cBhvr>
                                        <p:cTn id="33" dur="1000"/>
                                        <p:tgtEl>
                                          <p:spTgt spid="47109"/>
                                        </p:tgtEl>
                                      </p:cBhvr>
                                    </p:animEffect>
                                    <p:anim calcmode="lin" valueType="num">
                                      <p:cBhvr>
                                        <p:cTn id="34" dur="1000" fill="hold"/>
                                        <p:tgtEl>
                                          <p:spTgt spid="47109"/>
                                        </p:tgtEl>
                                        <p:attrNameLst>
                                          <p:attrName>ppt_x</p:attrName>
                                        </p:attrNameLst>
                                      </p:cBhvr>
                                      <p:tavLst>
                                        <p:tav tm="0">
                                          <p:val>
                                            <p:strVal val="#ppt_x"/>
                                          </p:val>
                                        </p:tav>
                                        <p:tav tm="100000">
                                          <p:val>
                                            <p:strVal val="#ppt_x"/>
                                          </p:val>
                                        </p:tav>
                                      </p:tavLst>
                                    </p:anim>
                                    <p:anim calcmode="lin" valueType="num">
                                      <p:cBhvr>
                                        <p:cTn id="35"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323824" y="389146"/>
            <a:ext cx="17805421" cy="10188228"/>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11770097" y="1425526"/>
            <a:ext cx="4419600" cy="3657600"/>
          </a:xfrm>
          <a:prstGeom prst="rect">
            <a:avLst/>
          </a:prstGeom>
          <a:noFill/>
          <a:ln w="9525">
            <a:noFill/>
          </a:ln>
        </p:spPr>
      </p:pic>
      <p:pic>
        <p:nvPicPr>
          <p:cNvPr id="46088" name="图片 46087" descr="1-45"/>
          <p:cNvPicPr>
            <a:picLocks noChangeAspect="1"/>
          </p:cNvPicPr>
          <p:nvPr/>
        </p:nvPicPr>
        <p:blipFill>
          <a:blip r:embed="rId5"/>
          <a:stretch>
            <a:fillRect/>
          </a:stretch>
        </p:blipFill>
        <p:spPr>
          <a:xfrm>
            <a:off x="0" y="1425526"/>
            <a:ext cx="4730750" cy="5308600"/>
          </a:xfrm>
          <a:prstGeom prst="rect">
            <a:avLst/>
          </a:prstGeom>
          <a:noFill/>
          <a:ln w="9525">
            <a:noFill/>
          </a:ln>
        </p:spPr>
      </p:pic>
      <p:sp>
        <p:nvSpPr>
          <p:cNvPr id="5" name="矩形 4"/>
          <p:cNvSpPr/>
          <p:nvPr/>
        </p:nvSpPr>
        <p:spPr>
          <a:xfrm>
            <a:off x="4622488" y="2793678"/>
            <a:ext cx="8519184" cy="2554545"/>
          </a:xfrm>
          <a:prstGeom prst="rect">
            <a:avLst/>
          </a:prstGeom>
        </p:spPr>
        <p:txBody>
          <a:bodyPr wrap="square">
            <a:spAutoFit/>
          </a:bodyPr>
          <a:lstStyle/>
          <a:p>
            <a:pPr algn="just"/>
            <a:r>
              <a:rPr lang="en-US" altLang="zh-CN" sz="3200" b="1">
                <a:latin typeface="Times New Roman" panose="02020603050405020304" pitchFamily="18" charset="0"/>
                <a:cs typeface="Times New Roman" panose="02020603050405020304" pitchFamily="18" charset="0"/>
              </a:rPr>
              <a:t>Câu 1: </a:t>
            </a:r>
            <a:r>
              <a:rPr lang="en-US" altLang="zh-CN" sz="3200">
                <a:latin typeface="Times New Roman" panose="02020603050405020304" pitchFamily="18" charset="0"/>
                <a:cs typeface="Times New Roman" panose="02020603050405020304" pitchFamily="18" charset="0"/>
              </a:rPr>
              <a:t>Em hiểu gì về virus máy tính? Có phải tất cả các phần mềm độc hại đều là virus?</a:t>
            </a:r>
          </a:p>
          <a:p>
            <a:pPr algn="just"/>
            <a:r>
              <a:rPr lang="en-US" altLang="zh-CN" sz="3200" b="1">
                <a:latin typeface="Times New Roman" panose="02020603050405020304" pitchFamily="18" charset="0"/>
                <a:cs typeface="Times New Roman" panose="02020603050405020304" pitchFamily="18" charset="0"/>
              </a:rPr>
              <a:t>Câu 2:</a:t>
            </a:r>
            <a:r>
              <a:rPr lang="en-US" altLang="zh-CN" sz="3200">
                <a:latin typeface="Times New Roman" panose="02020603050405020304" pitchFamily="18" charset="0"/>
                <a:cs typeface="Times New Roman" panose="02020603050405020304" pitchFamily="18" charset="0"/>
              </a:rPr>
              <a:t> Cách phòng chống phần mềm độc hại?</a:t>
            </a:r>
          </a:p>
          <a:p>
            <a:pPr algn="just"/>
            <a:r>
              <a:rPr lang="en-US" altLang="zh-CN" sz="3200" b="1">
                <a:latin typeface="Times New Roman" panose="02020603050405020304" pitchFamily="18" charset="0"/>
                <a:cs typeface="Times New Roman" panose="02020603050405020304" pitchFamily="18" charset="0"/>
              </a:rPr>
              <a:t>Câu 3: </a:t>
            </a:r>
            <a:r>
              <a:rPr lang="en-US" altLang="zh-CN" sz="3200">
                <a:latin typeface="Times New Roman" panose="02020603050405020304" pitchFamily="18" charset="0"/>
                <a:cs typeface="Times New Roman" panose="02020603050405020304" pitchFamily="18" charset="0"/>
              </a:rPr>
              <a:t>Hãy tổng kết về 3 loại phần mềm độc hại theo bảng sau:</a:t>
            </a:r>
            <a:endParaRPr lang="en-US" altLang="zh-CN" sz="3200" dirty="0">
              <a:latin typeface="Times New Roman" panose="02020603050405020304" pitchFamily="18" charset="0"/>
              <a:cs typeface="Times New Roman" panose="02020603050405020304" pitchFamily="18" charset="0"/>
            </a:endParaRPr>
          </a:p>
        </p:txBody>
      </p:sp>
      <p:sp>
        <p:nvSpPr>
          <p:cNvPr id="6" name="文本框 4102">
            <a:extLst>
              <a:ext uri="{FF2B5EF4-FFF2-40B4-BE49-F238E27FC236}">
                <a16:creationId xmlns:a16="http://schemas.microsoft.com/office/drawing/2014/main" id="{515DCBDF-3EEA-4943-4B19-302958646763}"/>
              </a:ext>
            </a:extLst>
          </p:cNvPr>
          <p:cNvSpPr txBox="1"/>
          <p:nvPr/>
        </p:nvSpPr>
        <p:spPr>
          <a:xfrm>
            <a:off x="3132138" y="737195"/>
            <a:ext cx="10514012"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HÌNH THÀNH KIẾN THỨC</a:t>
            </a:r>
            <a:endParaRPr lang="zh-CN" altLang="en-US" sz="54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15D563E-EE2E-7088-0FA2-95D30E0C98E2}"/>
              </a:ext>
            </a:extLst>
          </p:cNvPr>
          <p:cNvPicPr>
            <a:picLocks noChangeAspect="1"/>
          </p:cNvPicPr>
          <p:nvPr/>
        </p:nvPicPr>
        <p:blipFill>
          <a:blip r:embed="rId6"/>
          <a:stretch>
            <a:fillRect/>
          </a:stretch>
        </p:blipFill>
        <p:spPr>
          <a:xfrm>
            <a:off x="4622489" y="5483260"/>
            <a:ext cx="8519184" cy="1996232"/>
          </a:xfrm>
          <a:prstGeom prst="rect">
            <a:avLst/>
          </a:prstGeom>
        </p:spPr>
      </p:pic>
      <p:sp>
        <p:nvSpPr>
          <p:cNvPr id="2" name="Rectangle: Rounded Corners 1">
            <a:extLst>
              <a:ext uri="{FF2B5EF4-FFF2-40B4-BE49-F238E27FC236}">
                <a16:creationId xmlns:a16="http://schemas.microsoft.com/office/drawing/2014/main" id="{70496FAC-517E-CD21-CC8F-1382BCF072F1}"/>
              </a:ext>
            </a:extLst>
          </p:cNvPr>
          <p:cNvSpPr/>
          <p:nvPr/>
        </p:nvSpPr>
        <p:spPr>
          <a:xfrm>
            <a:off x="6660542" y="1857574"/>
            <a:ext cx="3457205" cy="801067"/>
          </a:xfrm>
          <a:prstGeom prst="roundRect">
            <a:avLst/>
          </a:prstGeom>
          <a:solidFill>
            <a:srgbClr val="DA1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Times New Roman" panose="02020603050405020304" pitchFamily="18" charset="0"/>
                <a:cs typeface="Times New Roman" panose="02020603050405020304" pitchFamily="18" charset="0"/>
              </a:rPr>
              <a:t>HOẠT ĐỘNG 2</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barn(outVertical)">
                                      <p:cBhvr>
                                        <p:cTn id="7" dur="500"/>
                                        <p:tgtEl>
                                          <p:spTgt spid="46087"/>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1"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6">
                                            <p:txEl>
                                              <p:pRg st="0" end="0"/>
                                            </p:txEl>
                                          </p:spTgt>
                                        </p:tgtEl>
                                        <p:attrNameLst>
                                          <p:attrName>fill.type</p:attrName>
                                        </p:attrNameLst>
                                      </p:cBhvr>
                                      <p:to>
                                        <p:strVal val="solid"/>
                                      </p:to>
                                    </p:set>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46088"/>
                                        </p:tgtEl>
                                        <p:attrNameLst>
                                          <p:attrName>style.visibility</p:attrName>
                                        </p:attrNameLst>
                                      </p:cBhvr>
                                      <p:to>
                                        <p:strVal val="visible"/>
                                      </p:to>
                                    </p:set>
                                    <p:animEffect transition="in" filter="fade">
                                      <p:cBhvr>
                                        <p:cTn id="22" dur="1000"/>
                                        <p:tgtEl>
                                          <p:spTgt spid="46088"/>
                                        </p:tgtEl>
                                      </p:cBhvr>
                                    </p:animEffect>
                                    <p:anim calcmode="lin" valueType="num">
                                      <p:cBhvr>
                                        <p:cTn id="23" dur="1000" fill="hold"/>
                                        <p:tgtEl>
                                          <p:spTgt spid="46088"/>
                                        </p:tgtEl>
                                        <p:attrNameLst>
                                          <p:attrName>ppt_x</p:attrName>
                                        </p:attrNameLst>
                                      </p:cBhvr>
                                      <p:tavLst>
                                        <p:tav tm="0">
                                          <p:val>
                                            <p:strVal val="#ppt_x"/>
                                          </p:val>
                                        </p:tav>
                                        <p:tav tm="100000">
                                          <p:val>
                                            <p:strVal val="#ppt_x"/>
                                          </p:val>
                                        </p:tav>
                                      </p:tavLst>
                                    </p:anim>
                                    <p:anim calcmode="lin" valueType="num">
                                      <p:cBhvr>
                                        <p:cTn id="24" dur="1000" fill="hold"/>
                                        <p:tgtEl>
                                          <p:spTgt spid="46088"/>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6" presetClass="entr" presetSubtype="37" fill="hold" nodeType="afterEffect">
                                  <p:stCondLst>
                                    <p:cond delay="0"/>
                                  </p:stCondLst>
                                  <p:childTnLst>
                                    <p:set>
                                      <p:cBhvr>
                                        <p:cTn id="27" dur="1" fill="hold">
                                          <p:stCondLst>
                                            <p:cond delay="0"/>
                                          </p:stCondLst>
                                        </p:cTn>
                                        <p:tgtEl>
                                          <p:spTgt spid="46086"/>
                                        </p:tgtEl>
                                        <p:attrNameLst>
                                          <p:attrName>style.visibility</p:attrName>
                                        </p:attrNameLst>
                                      </p:cBhvr>
                                      <p:to>
                                        <p:strVal val="visible"/>
                                      </p:to>
                                    </p:set>
                                    <p:animEffect transition="in" filter="barn(outVertical)">
                                      <p:cBhvr>
                                        <p:cTn id="28" dur="500"/>
                                        <p:tgtEl>
                                          <p:spTgt spid="46086"/>
                                        </p:tgtEl>
                                      </p:cBhvr>
                                    </p:animEffect>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6"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3"/>
          <a:stretch>
            <a:fillRect/>
          </a:stretch>
        </p:blipFill>
        <p:spPr>
          <a:xfrm>
            <a:off x="-36512" y="298450"/>
            <a:ext cx="16792575" cy="9264650"/>
          </a:xfrm>
          <a:prstGeom prst="rect">
            <a:avLst/>
          </a:prstGeom>
          <a:noFill/>
          <a:ln w="9525">
            <a:noFill/>
          </a:ln>
        </p:spPr>
      </p:pic>
      <p:pic>
        <p:nvPicPr>
          <p:cNvPr id="39941" name="图片 39940" descr="1-48"/>
          <p:cNvPicPr>
            <a:picLocks noChangeAspect="1"/>
          </p:cNvPicPr>
          <p:nvPr/>
        </p:nvPicPr>
        <p:blipFill>
          <a:blip r:embed="rId4"/>
          <a:stretch>
            <a:fillRect/>
          </a:stretch>
        </p:blipFill>
        <p:spPr>
          <a:xfrm>
            <a:off x="0" y="5507038"/>
            <a:ext cx="6808788" cy="3968750"/>
          </a:xfrm>
          <a:prstGeom prst="rect">
            <a:avLst/>
          </a:prstGeom>
          <a:noFill/>
          <a:ln w="9525">
            <a:noFill/>
          </a:ln>
        </p:spPr>
      </p:pic>
      <p:sp>
        <p:nvSpPr>
          <p:cNvPr id="4" name="矩形 3"/>
          <p:cNvSpPr/>
          <p:nvPr/>
        </p:nvSpPr>
        <p:spPr>
          <a:xfrm>
            <a:off x="2052440" y="2571440"/>
            <a:ext cx="12673408" cy="3539430"/>
          </a:xfrm>
          <a:prstGeom prst="rect">
            <a:avLst/>
          </a:prstGeom>
        </p:spPr>
        <p:txBody>
          <a:bodyPr wrap="square">
            <a:spAutoFit/>
          </a:bodyPr>
          <a:lstStyle/>
          <a:p>
            <a:r>
              <a:rPr lang="vi-VN" altLang="zh-CN" sz="3200" b="1">
                <a:latin typeface="Times New Roman" panose="02020603050405020304" pitchFamily="18" charset="0"/>
                <a:cs typeface="Times New Roman" panose="02020603050405020304" pitchFamily="18" charset="0"/>
              </a:rPr>
              <a:t>Câu 1: </a:t>
            </a:r>
          </a:p>
          <a:p>
            <a:pPr marL="457200" indent="-457200" algn="just">
              <a:buFont typeface="Arial" panose="020B0604020202020204" pitchFamily="34" charset="0"/>
              <a:buChar char="•"/>
            </a:pPr>
            <a:r>
              <a:rPr lang="vi-VN" altLang="zh-CN" sz="3200">
                <a:latin typeface="Times New Roman" panose="02020603050405020304" pitchFamily="18" charset="0"/>
                <a:cs typeface="Times New Roman" panose="02020603050405020304" pitchFamily="18" charset="0"/>
              </a:rPr>
              <a:t>Virus máy tính là các đoạn mã độc và phải gắn với một phần mềm mới phát tác và lây lan được. Khi chạy một phần mềm đã nhiễm virus, đoạn mã độc sẽ được đưa vào bộ nhớ, chờ khi thi hành một phần mềm khác sẽ chèn vào để hoàn thành một chu kì lây lan.</a:t>
            </a:r>
          </a:p>
          <a:p>
            <a:pPr marL="457200" indent="-457200" algn="just">
              <a:buFont typeface="Arial" panose="020B0604020202020204" pitchFamily="34" charset="0"/>
              <a:buChar char="•"/>
            </a:pPr>
            <a:r>
              <a:rPr lang="vi-VN" altLang="zh-CN" sz="3200">
                <a:latin typeface="Times New Roman" panose="02020603050405020304" pitchFamily="18" charset="0"/>
                <a:cs typeface="Times New Roman" panose="02020603050405020304" pitchFamily="18" charset="0"/>
              </a:rPr>
              <a:t>Không phải tất cả phần mềm độc hại là virus: ngoài ra còn có worm, Trojan, …</a:t>
            </a:r>
            <a:endParaRPr lang="vi-VN" altLang="zh-CN" sz="3200" dirty="0">
              <a:latin typeface="Times New Roman" panose="02020603050405020304" pitchFamily="18" charset="0"/>
              <a:cs typeface="Times New Roman" panose="02020603050405020304" pitchFamily="18" charset="0"/>
            </a:endParaRPr>
          </a:p>
        </p:txBody>
      </p:sp>
      <p:sp>
        <p:nvSpPr>
          <p:cNvPr id="5" name="文本框 4102">
            <a:extLst>
              <a:ext uri="{FF2B5EF4-FFF2-40B4-BE49-F238E27FC236}">
                <a16:creationId xmlns:a16="http://schemas.microsoft.com/office/drawing/2014/main" id="{C62EC337-3FD6-C1D0-2EF8-2F388AD0ED1C}"/>
              </a:ext>
            </a:extLst>
          </p:cNvPr>
          <p:cNvSpPr txBox="1"/>
          <p:nvPr/>
        </p:nvSpPr>
        <p:spPr>
          <a:xfrm>
            <a:off x="3132138" y="737195"/>
            <a:ext cx="10514012"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HÌNH THÀNH KIẾN THỨC</a:t>
            </a:r>
            <a:endParaRPr lang="zh-CN" altLang="en-US" sz="5400" b="1"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0328961-EBB7-3774-E9EE-56B3978000D4}"/>
              </a:ext>
            </a:extLst>
          </p:cNvPr>
          <p:cNvSpPr/>
          <p:nvPr/>
        </p:nvSpPr>
        <p:spPr>
          <a:xfrm>
            <a:off x="6660542" y="1857574"/>
            <a:ext cx="3457205" cy="801067"/>
          </a:xfrm>
          <a:prstGeom prst="roundRect">
            <a:avLst/>
          </a:prstGeom>
          <a:solidFill>
            <a:srgbClr val="DA1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Times New Roman" panose="02020603050405020304" pitchFamily="18" charset="0"/>
                <a:cs typeface="Times New Roman" panose="02020603050405020304" pitchFamily="18" charset="0"/>
              </a:rPr>
              <a:t>HOẠT ĐỘNG 2</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5">
                                            <p:txEl>
                                              <p:pRg st="0" end="0"/>
                                            </p:txEl>
                                          </p:spTgt>
                                        </p:tgtEl>
                                        <p:attrNameLst>
                                          <p:attrName>fill.type</p:attrName>
                                        </p:attrNameLst>
                                      </p:cBhvr>
                                      <p:to>
                                        <p:strVal val="solid"/>
                                      </p:to>
                                    </p:set>
                                  </p:childTnLst>
                                </p:cTn>
                              </p:par>
                            </p:childTnLst>
                          </p:cTn>
                        </p:par>
                        <p:par>
                          <p:cTn id="20" fill="hold">
                            <p:stCondLst>
                              <p:cond delay="222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322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图片 48131" descr="1-47"/>
          <p:cNvPicPr>
            <a:picLocks noChangeAspect="1"/>
          </p:cNvPicPr>
          <p:nvPr/>
        </p:nvPicPr>
        <p:blipFill>
          <a:blip r:embed="rId3"/>
          <a:stretch>
            <a:fillRect/>
          </a:stretch>
        </p:blipFill>
        <p:spPr>
          <a:xfrm>
            <a:off x="-36512" y="298450"/>
            <a:ext cx="16792575" cy="9264650"/>
          </a:xfrm>
          <a:prstGeom prst="rect">
            <a:avLst/>
          </a:prstGeom>
          <a:noFill/>
          <a:ln w="9525">
            <a:noFill/>
          </a:ln>
        </p:spPr>
      </p:pic>
      <p:pic>
        <p:nvPicPr>
          <p:cNvPr id="48133" name="图片 48132" descr="1-52"/>
          <p:cNvPicPr>
            <a:picLocks noChangeAspect="1"/>
          </p:cNvPicPr>
          <p:nvPr/>
        </p:nvPicPr>
        <p:blipFill>
          <a:blip r:embed="rId4"/>
          <a:stretch>
            <a:fillRect/>
          </a:stretch>
        </p:blipFill>
        <p:spPr>
          <a:xfrm>
            <a:off x="0" y="5970588"/>
            <a:ext cx="5145088" cy="3505200"/>
          </a:xfrm>
          <a:prstGeom prst="rect">
            <a:avLst/>
          </a:prstGeom>
          <a:noFill/>
          <a:ln w="9525">
            <a:noFill/>
          </a:ln>
        </p:spPr>
      </p:pic>
      <p:pic>
        <p:nvPicPr>
          <p:cNvPr id="48134" name="图片 48133" descr="1-50"/>
          <p:cNvPicPr>
            <a:picLocks noChangeAspect="1"/>
          </p:cNvPicPr>
          <p:nvPr/>
        </p:nvPicPr>
        <p:blipFill>
          <a:blip r:embed="rId5"/>
          <a:stretch>
            <a:fillRect/>
          </a:stretch>
        </p:blipFill>
        <p:spPr>
          <a:xfrm>
            <a:off x="287338" y="287338"/>
            <a:ext cx="3962400" cy="3621087"/>
          </a:xfrm>
          <a:prstGeom prst="rect">
            <a:avLst/>
          </a:prstGeom>
          <a:noFill/>
          <a:ln w="9525">
            <a:noFill/>
          </a:ln>
        </p:spPr>
      </p:pic>
      <p:pic>
        <p:nvPicPr>
          <p:cNvPr id="48135" name="图片 48134" descr="1-51"/>
          <p:cNvPicPr>
            <a:picLocks noChangeAspect="1"/>
          </p:cNvPicPr>
          <p:nvPr/>
        </p:nvPicPr>
        <p:blipFill>
          <a:blip r:embed="rId6"/>
          <a:stretch>
            <a:fillRect/>
          </a:stretch>
        </p:blipFill>
        <p:spPr>
          <a:xfrm>
            <a:off x="11841163" y="5129213"/>
            <a:ext cx="4937125" cy="4346575"/>
          </a:xfrm>
          <a:prstGeom prst="rect">
            <a:avLst/>
          </a:prstGeom>
          <a:noFill/>
          <a:ln w="9525">
            <a:noFill/>
          </a:ln>
        </p:spPr>
      </p:pic>
      <p:sp>
        <p:nvSpPr>
          <p:cNvPr id="6" name="矩形 5"/>
          <p:cNvSpPr/>
          <p:nvPr/>
        </p:nvSpPr>
        <p:spPr>
          <a:xfrm>
            <a:off x="3770993" y="2855690"/>
            <a:ext cx="9236303" cy="3539430"/>
          </a:xfrm>
          <a:prstGeom prst="rect">
            <a:avLst/>
          </a:prstGeom>
        </p:spPr>
        <p:txBody>
          <a:bodyPr wrap="square">
            <a:spAutoFit/>
          </a:bodyPr>
          <a:lstStyle/>
          <a:p>
            <a:pPr algn="just"/>
            <a:r>
              <a:rPr lang="en-US" altLang="zh-CN" sz="3200" b="1">
                <a:latin typeface="Times New Roman" panose="02020603050405020304" pitchFamily="18" charset="0"/>
                <a:cs typeface="Times New Roman" panose="02020603050405020304" pitchFamily="18" charset="0"/>
              </a:rPr>
              <a:t>Câu 2: Cách phòng chống phần mềm độc hại</a:t>
            </a:r>
          </a:p>
          <a:p>
            <a:pPr marL="457200" indent="-457200" algn="just">
              <a:buFont typeface="Arial" panose="020B0604020202020204" pitchFamily="34" charset="0"/>
              <a:buChar char="•"/>
            </a:pPr>
            <a:r>
              <a:rPr lang="vi-VN" altLang="zh-CN" sz="3200">
                <a:latin typeface="Times New Roman" panose="02020603050405020304" pitchFamily="18" charset="0"/>
                <a:cs typeface="Times New Roman" panose="02020603050405020304" pitchFamily="18" charset="0"/>
              </a:rPr>
              <a:t>Không lấy từ trên mạng hoặc sao chép qua các thiết bị nhớ những phần mềm mà mình không biết rõ.</a:t>
            </a:r>
          </a:p>
          <a:p>
            <a:pPr marL="457200" indent="-457200" algn="just">
              <a:buFont typeface="Arial" panose="020B0604020202020204" pitchFamily="34" charset="0"/>
              <a:buChar char="•"/>
            </a:pPr>
            <a:r>
              <a:rPr lang="vi-VN" altLang="zh-CN" sz="3200">
                <a:latin typeface="Times New Roman" panose="02020603050405020304" pitchFamily="18" charset="0"/>
                <a:cs typeface="Times New Roman" panose="02020603050405020304" pitchFamily="18" charset="0"/>
              </a:rPr>
              <a:t>Khi nhận được email hay tin nhắn có liên kết, nếu không rõ về nguồn gốc thì không nên mở.</a:t>
            </a:r>
          </a:p>
          <a:p>
            <a:pPr marL="457200" indent="-457200" algn="just">
              <a:buFont typeface="Arial" panose="020B0604020202020204" pitchFamily="34" charset="0"/>
              <a:buChar char="•"/>
            </a:pPr>
            <a:r>
              <a:rPr lang="vi-VN" altLang="zh-CN" sz="3200">
                <a:latin typeface="Times New Roman" panose="02020603050405020304" pitchFamily="18" charset="0"/>
                <a:cs typeface="Times New Roman" panose="02020603050405020304" pitchFamily="18" charset="0"/>
              </a:rPr>
              <a:t>Hãy sử dụng các phần mềm chống phần mềm độc hại để bảo vệ MT.</a:t>
            </a:r>
            <a:endParaRPr lang="vi-VN" altLang="zh-CN" sz="3200" dirty="0">
              <a:latin typeface="Times New Roman" panose="02020603050405020304" pitchFamily="18" charset="0"/>
              <a:cs typeface="Times New Roman" panose="02020603050405020304" pitchFamily="18" charset="0"/>
            </a:endParaRPr>
          </a:p>
        </p:txBody>
      </p:sp>
      <p:sp>
        <p:nvSpPr>
          <p:cNvPr id="7" name="文本框 4102">
            <a:extLst>
              <a:ext uri="{FF2B5EF4-FFF2-40B4-BE49-F238E27FC236}">
                <a16:creationId xmlns:a16="http://schemas.microsoft.com/office/drawing/2014/main" id="{E0CAE730-ECDD-1BE8-D69C-09A0C0D6775B}"/>
              </a:ext>
            </a:extLst>
          </p:cNvPr>
          <p:cNvSpPr txBox="1"/>
          <p:nvPr/>
        </p:nvSpPr>
        <p:spPr>
          <a:xfrm>
            <a:off x="3132138" y="737195"/>
            <a:ext cx="10514012"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HÌNH THÀNH KIẾN THỨC</a:t>
            </a:r>
            <a:endParaRPr lang="zh-CN" altLang="en-US" sz="5400" b="1"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A2EFBB3F-040B-F94E-EA64-463DE9C3DFFA}"/>
              </a:ext>
            </a:extLst>
          </p:cNvPr>
          <p:cNvSpPr/>
          <p:nvPr/>
        </p:nvSpPr>
        <p:spPr>
          <a:xfrm>
            <a:off x="6660542" y="1857574"/>
            <a:ext cx="3457205" cy="801067"/>
          </a:xfrm>
          <a:prstGeom prst="roundRect">
            <a:avLst/>
          </a:prstGeom>
          <a:solidFill>
            <a:srgbClr val="DA1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Times New Roman" panose="02020603050405020304" pitchFamily="18" charset="0"/>
                <a:cs typeface="Times New Roman" panose="02020603050405020304" pitchFamily="18" charset="0"/>
              </a:rPr>
              <a:t>HOẠT ĐỘNG 2</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7"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0" end="0"/>
                                            </p:txEl>
                                          </p:spTgt>
                                        </p:tgtEl>
                                        <p:attrNameLst>
                                          <p:attrName>fill.type</p:attrName>
                                        </p:attrNameLst>
                                      </p:cBhvr>
                                      <p:to>
                                        <p:strVal val="solid"/>
                                      </p:to>
                                    </p:set>
                                  </p:childTnLst>
                                </p:cTn>
                              </p:par>
                              <p:par>
                                <p:cTn id="10" presetID="16" presetClass="entr" presetSubtype="37" fill="hold" nodeType="with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barn(outVertical)">
                                      <p:cBhvr>
                                        <p:cTn id="12" dur="500"/>
                                        <p:tgtEl>
                                          <p:spTgt spid="48132"/>
                                        </p:tgtEl>
                                      </p:cBhvr>
                                    </p:animEffect>
                                  </p:childTnLst>
                                </p:cTn>
                              </p:par>
                            </p:childTnLst>
                          </p:cTn>
                        </p:par>
                        <p:par>
                          <p:cTn id="13" fill="hold">
                            <p:stCondLst>
                              <p:cond delay="720"/>
                            </p:stCondLst>
                            <p:childTnLst>
                              <p:par>
                                <p:cTn id="14" presetID="47" presetClass="entr" presetSubtype="0" fill="hold" nodeType="afterEffect">
                                  <p:stCondLst>
                                    <p:cond delay="0"/>
                                  </p:stCondLst>
                                  <p:childTnLst>
                                    <p:set>
                                      <p:cBhvr>
                                        <p:cTn id="15" dur="1" fill="hold">
                                          <p:stCondLst>
                                            <p:cond delay="0"/>
                                          </p:stCondLst>
                                        </p:cTn>
                                        <p:tgtEl>
                                          <p:spTgt spid="48134"/>
                                        </p:tgtEl>
                                        <p:attrNameLst>
                                          <p:attrName>style.visibility</p:attrName>
                                        </p:attrNameLst>
                                      </p:cBhvr>
                                      <p:to>
                                        <p:strVal val="visible"/>
                                      </p:to>
                                    </p:set>
                                    <p:animEffect transition="in" filter="fade">
                                      <p:cBhvr>
                                        <p:cTn id="16" dur="1000"/>
                                        <p:tgtEl>
                                          <p:spTgt spid="48134"/>
                                        </p:tgtEl>
                                      </p:cBhvr>
                                    </p:animEffect>
                                    <p:anim calcmode="lin" valueType="num">
                                      <p:cBhvr>
                                        <p:cTn id="17" dur="1000" fill="hold"/>
                                        <p:tgtEl>
                                          <p:spTgt spid="48134"/>
                                        </p:tgtEl>
                                        <p:attrNameLst>
                                          <p:attrName>ppt_x</p:attrName>
                                        </p:attrNameLst>
                                      </p:cBhvr>
                                      <p:tavLst>
                                        <p:tav tm="0">
                                          <p:val>
                                            <p:strVal val="#ppt_x"/>
                                          </p:val>
                                        </p:tav>
                                        <p:tav tm="100000">
                                          <p:val>
                                            <p:strVal val="#ppt_x"/>
                                          </p:val>
                                        </p:tav>
                                      </p:tavLst>
                                    </p:anim>
                                    <p:anim calcmode="lin" valueType="num">
                                      <p:cBhvr>
                                        <p:cTn id="18" dur="1000" fill="hold"/>
                                        <p:tgtEl>
                                          <p:spTgt spid="48134"/>
                                        </p:tgtEl>
                                        <p:attrNameLst>
                                          <p:attrName>ppt_y</p:attrName>
                                        </p:attrNameLst>
                                      </p:cBhvr>
                                      <p:tavLst>
                                        <p:tav tm="0">
                                          <p:val>
                                            <p:strVal val="#ppt_y-.1"/>
                                          </p:val>
                                        </p:tav>
                                        <p:tav tm="100000">
                                          <p:val>
                                            <p:strVal val="#ppt_y"/>
                                          </p:val>
                                        </p:tav>
                                      </p:tavLst>
                                    </p:anim>
                                  </p:childTnLst>
                                </p:cTn>
                              </p:par>
                            </p:childTnLst>
                          </p:cTn>
                        </p:par>
                        <p:par>
                          <p:cTn id="19" fill="hold">
                            <p:stCondLst>
                              <p:cond delay="1720"/>
                            </p:stCondLst>
                            <p:childTnLst>
                              <p:par>
                                <p:cTn id="20" presetID="42" presetClass="entr" presetSubtype="0" fill="hold" nodeType="afterEffect">
                                  <p:stCondLst>
                                    <p:cond delay="0"/>
                                  </p:stCondLst>
                                  <p:childTnLst>
                                    <p:set>
                                      <p:cBhvr>
                                        <p:cTn id="21" dur="1" fill="hold">
                                          <p:stCondLst>
                                            <p:cond delay="0"/>
                                          </p:stCondLst>
                                        </p:cTn>
                                        <p:tgtEl>
                                          <p:spTgt spid="48133"/>
                                        </p:tgtEl>
                                        <p:attrNameLst>
                                          <p:attrName>style.visibility</p:attrName>
                                        </p:attrNameLst>
                                      </p:cBhvr>
                                      <p:to>
                                        <p:strVal val="visible"/>
                                      </p:to>
                                    </p:set>
                                    <p:animEffect transition="in" filter="fade">
                                      <p:cBhvr>
                                        <p:cTn id="22" dur="1000"/>
                                        <p:tgtEl>
                                          <p:spTgt spid="48133"/>
                                        </p:tgtEl>
                                      </p:cBhvr>
                                    </p:animEffect>
                                    <p:anim calcmode="lin" valueType="num">
                                      <p:cBhvr>
                                        <p:cTn id="23" dur="1000" fill="hold"/>
                                        <p:tgtEl>
                                          <p:spTgt spid="48133"/>
                                        </p:tgtEl>
                                        <p:attrNameLst>
                                          <p:attrName>ppt_x</p:attrName>
                                        </p:attrNameLst>
                                      </p:cBhvr>
                                      <p:tavLst>
                                        <p:tav tm="0">
                                          <p:val>
                                            <p:strVal val="#ppt_x"/>
                                          </p:val>
                                        </p:tav>
                                        <p:tav tm="100000">
                                          <p:val>
                                            <p:strVal val="#ppt_x"/>
                                          </p:val>
                                        </p:tav>
                                      </p:tavLst>
                                    </p:anim>
                                    <p:anim calcmode="lin" valueType="num">
                                      <p:cBhvr>
                                        <p:cTn id="24" dur="1000" fill="hold"/>
                                        <p:tgtEl>
                                          <p:spTgt spid="48133"/>
                                        </p:tgtEl>
                                        <p:attrNameLst>
                                          <p:attrName>ppt_y</p:attrName>
                                        </p:attrNameLst>
                                      </p:cBhvr>
                                      <p:tavLst>
                                        <p:tav tm="0">
                                          <p:val>
                                            <p:strVal val="#ppt_y+.1"/>
                                          </p:val>
                                        </p:tav>
                                        <p:tav tm="100000">
                                          <p:val>
                                            <p:strVal val="#ppt_y"/>
                                          </p:val>
                                        </p:tav>
                                      </p:tavLst>
                                    </p:anim>
                                  </p:childTnLst>
                                </p:cTn>
                              </p:par>
                            </p:childTnLst>
                          </p:cTn>
                        </p:par>
                        <p:par>
                          <p:cTn id="25" fill="hold">
                            <p:stCondLst>
                              <p:cond delay="2720"/>
                            </p:stCondLst>
                            <p:childTnLst>
                              <p:par>
                                <p:cTn id="26" presetID="2" presetClass="entr" presetSubtype="2" fill="hold" nodeType="afterEffect">
                                  <p:stCondLst>
                                    <p:cond delay="0"/>
                                  </p:stCondLst>
                                  <p:childTnLst>
                                    <p:set>
                                      <p:cBhvr>
                                        <p:cTn id="27" dur="1" fill="hold">
                                          <p:stCondLst>
                                            <p:cond delay="0"/>
                                          </p:stCondLst>
                                        </p:cTn>
                                        <p:tgtEl>
                                          <p:spTgt spid="48135"/>
                                        </p:tgtEl>
                                        <p:attrNameLst>
                                          <p:attrName>style.visibility</p:attrName>
                                        </p:attrNameLst>
                                      </p:cBhvr>
                                      <p:to>
                                        <p:strVal val="visible"/>
                                      </p:to>
                                    </p:set>
                                    <p:anim calcmode="lin" valueType="num">
                                      <p:cBhvr additive="base">
                                        <p:cTn id="28" dur="500" fill="hold"/>
                                        <p:tgtEl>
                                          <p:spTgt spid="48135"/>
                                        </p:tgtEl>
                                        <p:attrNameLst>
                                          <p:attrName>ppt_x</p:attrName>
                                        </p:attrNameLst>
                                      </p:cBhvr>
                                      <p:tavLst>
                                        <p:tav tm="0">
                                          <p:val>
                                            <p:strVal val="1+#ppt_w/2"/>
                                          </p:val>
                                        </p:tav>
                                        <p:tav tm="100000">
                                          <p:val>
                                            <p:strVal val="#ppt_x"/>
                                          </p:val>
                                        </p:tav>
                                      </p:tavLst>
                                    </p:anim>
                                    <p:anim calcmode="lin" valueType="num">
                                      <p:cBhvr additive="base">
                                        <p:cTn id="29" dur="500" fill="hold"/>
                                        <p:tgtEl>
                                          <p:spTgt spid="48135"/>
                                        </p:tgtEl>
                                        <p:attrNameLst>
                                          <p:attrName>ppt_y</p:attrName>
                                        </p:attrNameLst>
                                      </p:cBhvr>
                                      <p:tavLst>
                                        <p:tav tm="0">
                                          <p:val>
                                            <p:strVal val="#ppt_y"/>
                                          </p:val>
                                        </p:tav>
                                        <p:tav tm="100000">
                                          <p:val>
                                            <p:strVal val="#ppt_y"/>
                                          </p:val>
                                        </p:tav>
                                      </p:tavLst>
                                    </p:anim>
                                  </p:childTnLst>
                                </p:cTn>
                              </p:par>
                            </p:childTnLst>
                          </p:cTn>
                        </p:par>
                        <p:par>
                          <p:cTn id="30" fill="hold">
                            <p:stCondLst>
                              <p:cond delay="322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图片 49155" descr="1-47"/>
          <p:cNvPicPr>
            <a:picLocks noChangeAspect="1"/>
          </p:cNvPicPr>
          <p:nvPr/>
        </p:nvPicPr>
        <p:blipFill>
          <a:blip r:embed="rId3"/>
          <a:stretch>
            <a:fillRect/>
          </a:stretch>
        </p:blipFill>
        <p:spPr>
          <a:xfrm>
            <a:off x="-7143" y="1062608"/>
            <a:ext cx="16792575" cy="9264650"/>
          </a:xfrm>
          <a:prstGeom prst="rect">
            <a:avLst/>
          </a:prstGeom>
          <a:noFill/>
          <a:ln w="9525">
            <a:noFill/>
          </a:ln>
        </p:spPr>
      </p:pic>
      <p:pic>
        <p:nvPicPr>
          <p:cNvPr id="49157" name="图片 49156" descr="1-53"/>
          <p:cNvPicPr>
            <a:picLocks noChangeAspect="1"/>
          </p:cNvPicPr>
          <p:nvPr/>
        </p:nvPicPr>
        <p:blipFill>
          <a:blip r:embed="rId4"/>
          <a:stretch>
            <a:fillRect/>
          </a:stretch>
        </p:blipFill>
        <p:spPr>
          <a:xfrm>
            <a:off x="12282445" y="5694933"/>
            <a:ext cx="4875869" cy="4465749"/>
          </a:xfrm>
          <a:prstGeom prst="rect">
            <a:avLst/>
          </a:prstGeom>
          <a:noFill/>
          <a:ln w="9525">
            <a:noFill/>
          </a:ln>
        </p:spPr>
      </p:pic>
      <p:pic>
        <p:nvPicPr>
          <p:cNvPr id="49158" name="图片 49157" descr="1-52"/>
          <p:cNvPicPr>
            <a:picLocks noChangeAspect="1"/>
          </p:cNvPicPr>
          <p:nvPr/>
        </p:nvPicPr>
        <p:blipFill>
          <a:blip r:embed="rId5"/>
          <a:stretch>
            <a:fillRect/>
          </a:stretch>
        </p:blipFill>
        <p:spPr>
          <a:xfrm>
            <a:off x="-140320" y="6035324"/>
            <a:ext cx="5145088" cy="3505200"/>
          </a:xfrm>
          <a:prstGeom prst="rect">
            <a:avLst/>
          </a:prstGeom>
          <a:noFill/>
          <a:ln w="9525">
            <a:noFill/>
          </a:ln>
        </p:spPr>
      </p:pic>
      <p:sp>
        <p:nvSpPr>
          <p:cNvPr id="6" name="文本框 4102">
            <a:extLst>
              <a:ext uri="{FF2B5EF4-FFF2-40B4-BE49-F238E27FC236}">
                <a16:creationId xmlns:a16="http://schemas.microsoft.com/office/drawing/2014/main" id="{D6AF1320-B5CC-32CE-0A1D-1B299B602ECD}"/>
              </a:ext>
            </a:extLst>
          </p:cNvPr>
          <p:cNvSpPr txBox="1"/>
          <p:nvPr/>
        </p:nvSpPr>
        <p:spPr>
          <a:xfrm>
            <a:off x="3132138" y="737195"/>
            <a:ext cx="10514012"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HÌNH THÀNH KIẾN THỨC</a:t>
            </a:r>
            <a:endParaRPr lang="zh-CN" altLang="en-US" sz="5400" b="1"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4266415D-D6D5-C96C-ABBE-897053B7AFBA}"/>
              </a:ext>
            </a:extLst>
          </p:cNvPr>
          <p:cNvSpPr/>
          <p:nvPr/>
        </p:nvSpPr>
        <p:spPr>
          <a:xfrm>
            <a:off x="6660542" y="1857574"/>
            <a:ext cx="3457205" cy="801067"/>
          </a:xfrm>
          <a:prstGeom prst="roundRect">
            <a:avLst/>
          </a:prstGeom>
          <a:solidFill>
            <a:srgbClr val="DA1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Times New Roman" panose="02020603050405020304" pitchFamily="18" charset="0"/>
                <a:cs typeface="Times New Roman" panose="02020603050405020304" pitchFamily="18" charset="0"/>
              </a:rPr>
              <a:t>HOẠT ĐỘNG 2</a:t>
            </a:r>
          </a:p>
        </p:txBody>
      </p:sp>
      <p:sp>
        <p:nvSpPr>
          <p:cNvPr id="8" name="矩形 5">
            <a:extLst>
              <a:ext uri="{FF2B5EF4-FFF2-40B4-BE49-F238E27FC236}">
                <a16:creationId xmlns:a16="http://schemas.microsoft.com/office/drawing/2014/main" id="{888F7AE9-9670-66EF-BDC7-0806C6F1A6C5}"/>
              </a:ext>
            </a:extLst>
          </p:cNvPr>
          <p:cNvSpPr/>
          <p:nvPr/>
        </p:nvSpPr>
        <p:spPr>
          <a:xfrm>
            <a:off x="3770993" y="2855690"/>
            <a:ext cx="9236303" cy="584775"/>
          </a:xfrm>
          <a:prstGeom prst="rect">
            <a:avLst/>
          </a:prstGeom>
        </p:spPr>
        <p:txBody>
          <a:bodyPr wrap="square">
            <a:spAutoFit/>
          </a:bodyPr>
          <a:lstStyle/>
          <a:p>
            <a:r>
              <a:rPr lang="en-US" altLang="zh-CN" sz="3200" b="1">
                <a:latin typeface="Times New Roman" panose="02020603050405020304" pitchFamily="18" charset="0"/>
                <a:cs typeface="Times New Roman" panose="02020603050405020304" pitchFamily="18" charset="0"/>
              </a:rPr>
              <a:t>Câu 3: Tổng kết về 3 loại phần mềm độc hại</a:t>
            </a:r>
            <a:endParaRPr lang="vi-VN" altLang="zh-CN" sz="3200"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ECCD3FFE-848C-F343-79C7-5CE6ADC03B3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8203" y="3646661"/>
            <a:ext cx="4500301" cy="25313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F8A8E59-DD07-8EB9-8D91-7B2F16A8D03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3677" y="3573158"/>
            <a:ext cx="4502959" cy="25328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93324B8-6FB5-B898-2854-1CF1533BC09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41809" y="3573158"/>
            <a:ext cx="4502959" cy="25328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par>
                                <p:cTn id="10" presetID="16" presetClass="entr" presetSubtype="37" fill="hold" nodeType="with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barn(outVertical)">
                                      <p:cBhvr>
                                        <p:cTn id="12" dur="500"/>
                                        <p:tgtEl>
                                          <p:spTgt spid="49156"/>
                                        </p:tgtEl>
                                      </p:cBhvr>
                                    </p:animEffect>
                                  </p:childTnLst>
                                </p:cTn>
                              </p:par>
                            </p:childTnLst>
                          </p:cTn>
                        </p:par>
                        <p:par>
                          <p:cTn id="13" fill="hold">
                            <p:stCondLst>
                              <p:cond delay="720"/>
                            </p:stCondLst>
                            <p:childTnLst>
                              <p:par>
                                <p:cTn id="14" presetID="42"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anim calcmode="lin" valueType="num">
                                      <p:cBhvr>
                                        <p:cTn id="17" dur="1000" fill="hold"/>
                                        <p:tgtEl>
                                          <p:spTgt spid="1026"/>
                                        </p:tgtEl>
                                        <p:attrNameLst>
                                          <p:attrName>ppt_x</p:attrName>
                                        </p:attrNameLst>
                                      </p:cBhvr>
                                      <p:tavLst>
                                        <p:tav tm="0">
                                          <p:val>
                                            <p:strVal val="#ppt_x"/>
                                          </p:val>
                                        </p:tav>
                                        <p:tav tm="100000">
                                          <p:val>
                                            <p:strVal val="#ppt_x"/>
                                          </p:val>
                                        </p:tav>
                                      </p:tavLst>
                                    </p:anim>
                                    <p:anim calcmode="lin" valueType="num">
                                      <p:cBhvr>
                                        <p:cTn id="18" dur="1000" fill="hold"/>
                                        <p:tgtEl>
                                          <p:spTgt spid="1026"/>
                                        </p:tgtEl>
                                        <p:attrNameLst>
                                          <p:attrName>ppt_y</p:attrName>
                                        </p:attrNameLst>
                                      </p:cBhvr>
                                      <p:tavLst>
                                        <p:tav tm="0">
                                          <p:val>
                                            <p:strVal val="#ppt_y+.1"/>
                                          </p:val>
                                        </p:tav>
                                        <p:tav tm="100000">
                                          <p:val>
                                            <p:strVal val="#ppt_y"/>
                                          </p:val>
                                        </p:tav>
                                      </p:tavLst>
                                    </p:anim>
                                  </p:childTnLst>
                                </p:cTn>
                              </p:par>
                            </p:childTnLst>
                          </p:cTn>
                        </p:par>
                        <p:par>
                          <p:cTn id="19" fill="hold">
                            <p:stCondLst>
                              <p:cond delay="1720"/>
                            </p:stCondLst>
                            <p:childTnLst>
                              <p:par>
                                <p:cTn id="20" presetID="42" presetClass="entr" presetSubtype="0" fill="hold" nodeType="after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anim calcmode="lin" valueType="num">
                                      <p:cBhvr>
                                        <p:cTn id="23" dur="1000" fill="hold"/>
                                        <p:tgtEl>
                                          <p:spTgt spid="1030"/>
                                        </p:tgtEl>
                                        <p:attrNameLst>
                                          <p:attrName>ppt_x</p:attrName>
                                        </p:attrNameLst>
                                      </p:cBhvr>
                                      <p:tavLst>
                                        <p:tav tm="0">
                                          <p:val>
                                            <p:strVal val="#ppt_x"/>
                                          </p:val>
                                        </p:tav>
                                        <p:tav tm="100000">
                                          <p:val>
                                            <p:strVal val="#ppt_x"/>
                                          </p:val>
                                        </p:tav>
                                      </p:tavLst>
                                    </p:anim>
                                    <p:anim calcmode="lin" valueType="num">
                                      <p:cBhvr>
                                        <p:cTn id="24" dur="1000" fill="hold"/>
                                        <p:tgtEl>
                                          <p:spTgt spid="1030"/>
                                        </p:tgtEl>
                                        <p:attrNameLst>
                                          <p:attrName>ppt_y</p:attrName>
                                        </p:attrNameLst>
                                      </p:cBhvr>
                                      <p:tavLst>
                                        <p:tav tm="0">
                                          <p:val>
                                            <p:strVal val="#ppt_y+.1"/>
                                          </p:val>
                                        </p:tav>
                                        <p:tav tm="100000">
                                          <p:val>
                                            <p:strVal val="#ppt_y"/>
                                          </p:val>
                                        </p:tav>
                                      </p:tavLst>
                                    </p:anim>
                                  </p:childTnLst>
                                </p:cTn>
                              </p:par>
                            </p:childTnLst>
                          </p:cTn>
                        </p:par>
                        <p:par>
                          <p:cTn id="25" fill="hold">
                            <p:stCondLst>
                              <p:cond delay="2720"/>
                            </p:stCondLst>
                            <p:childTnLst>
                              <p:par>
                                <p:cTn id="26" presetID="42" presetClass="entr" presetSubtype="0" fill="hold" nodeType="after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fade">
                                      <p:cBhvr>
                                        <p:cTn id="28" dur="1000"/>
                                        <p:tgtEl>
                                          <p:spTgt spid="1032"/>
                                        </p:tgtEl>
                                      </p:cBhvr>
                                    </p:animEffect>
                                    <p:anim calcmode="lin" valueType="num">
                                      <p:cBhvr>
                                        <p:cTn id="29" dur="1000" fill="hold"/>
                                        <p:tgtEl>
                                          <p:spTgt spid="1032"/>
                                        </p:tgtEl>
                                        <p:attrNameLst>
                                          <p:attrName>ppt_x</p:attrName>
                                        </p:attrNameLst>
                                      </p:cBhvr>
                                      <p:tavLst>
                                        <p:tav tm="0">
                                          <p:val>
                                            <p:strVal val="#ppt_x"/>
                                          </p:val>
                                        </p:tav>
                                        <p:tav tm="100000">
                                          <p:val>
                                            <p:strVal val="#ppt_x"/>
                                          </p:val>
                                        </p:tav>
                                      </p:tavLst>
                                    </p:anim>
                                    <p:anim calcmode="lin" valueType="num">
                                      <p:cBhvr>
                                        <p:cTn id="30" dur="1000" fill="hold"/>
                                        <p:tgtEl>
                                          <p:spTgt spid="1032"/>
                                        </p:tgtEl>
                                        <p:attrNameLst>
                                          <p:attrName>ppt_y</p:attrName>
                                        </p:attrNameLst>
                                      </p:cBhvr>
                                      <p:tavLst>
                                        <p:tav tm="0">
                                          <p:val>
                                            <p:strVal val="#ppt_y+.1"/>
                                          </p:val>
                                        </p:tav>
                                        <p:tav tm="100000">
                                          <p:val>
                                            <p:strVal val="#ppt_y"/>
                                          </p:val>
                                        </p:tav>
                                      </p:tavLst>
                                    </p:anim>
                                  </p:childTnLst>
                                </p:cTn>
                              </p:par>
                            </p:childTnLst>
                          </p:cTn>
                        </p:par>
                        <p:par>
                          <p:cTn id="31" fill="hold">
                            <p:stCondLst>
                              <p:cond delay="3720"/>
                            </p:stCondLst>
                            <p:childTnLst>
                              <p:par>
                                <p:cTn id="32" presetID="42" presetClass="entr" presetSubtype="0" fill="hold" nodeType="afterEffect">
                                  <p:stCondLst>
                                    <p:cond delay="0"/>
                                  </p:stCondLst>
                                  <p:childTnLst>
                                    <p:set>
                                      <p:cBhvr>
                                        <p:cTn id="33" dur="1" fill="hold">
                                          <p:stCondLst>
                                            <p:cond delay="0"/>
                                          </p:stCondLst>
                                        </p:cTn>
                                        <p:tgtEl>
                                          <p:spTgt spid="49158"/>
                                        </p:tgtEl>
                                        <p:attrNameLst>
                                          <p:attrName>style.visibility</p:attrName>
                                        </p:attrNameLst>
                                      </p:cBhvr>
                                      <p:to>
                                        <p:strVal val="visible"/>
                                      </p:to>
                                    </p:set>
                                    <p:animEffect transition="in" filter="fade">
                                      <p:cBhvr>
                                        <p:cTn id="34" dur="1000"/>
                                        <p:tgtEl>
                                          <p:spTgt spid="49158"/>
                                        </p:tgtEl>
                                      </p:cBhvr>
                                    </p:animEffect>
                                    <p:anim calcmode="lin" valueType="num">
                                      <p:cBhvr>
                                        <p:cTn id="35" dur="1000" fill="hold"/>
                                        <p:tgtEl>
                                          <p:spTgt spid="49158"/>
                                        </p:tgtEl>
                                        <p:attrNameLst>
                                          <p:attrName>ppt_x</p:attrName>
                                        </p:attrNameLst>
                                      </p:cBhvr>
                                      <p:tavLst>
                                        <p:tav tm="0">
                                          <p:val>
                                            <p:strVal val="#ppt_x"/>
                                          </p:val>
                                        </p:tav>
                                        <p:tav tm="100000">
                                          <p:val>
                                            <p:strVal val="#ppt_x"/>
                                          </p:val>
                                        </p:tav>
                                      </p:tavLst>
                                    </p:anim>
                                    <p:anim calcmode="lin" valueType="num">
                                      <p:cBhvr>
                                        <p:cTn id="36" dur="1000" fill="hold"/>
                                        <p:tgtEl>
                                          <p:spTgt spid="49158"/>
                                        </p:tgtEl>
                                        <p:attrNameLst>
                                          <p:attrName>ppt_y</p:attrName>
                                        </p:attrNameLst>
                                      </p:cBhvr>
                                      <p:tavLst>
                                        <p:tav tm="0">
                                          <p:val>
                                            <p:strVal val="#ppt_y+.1"/>
                                          </p:val>
                                        </p:tav>
                                        <p:tav tm="100000">
                                          <p:val>
                                            <p:strVal val="#ppt_y"/>
                                          </p:val>
                                        </p:tav>
                                      </p:tavLst>
                                    </p:anim>
                                  </p:childTnLst>
                                </p:cTn>
                              </p:par>
                            </p:childTnLst>
                          </p:cTn>
                        </p:par>
                        <p:par>
                          <p:cTn id="37" fill="hold">
                            <p:stCondLst>
                              <p:cond delay="4720"/>
                            </p:stCondLst>
                            <p:childTnLst>
                              <p:par>
                                <p:cTn id="38" presetID="42" presetClass="entr" presetSubtype="0" fill="hold" nodeType="afterEffect">
                                  <p:stCondLst>
                                    <p:cond delay="0"/>
                                  </p:stCondLst>
                                  <p:childTnLst>
                                    <p:set>
                                      <p:cBhvr>
                                        <p:cTn id="39" dur="1" fill="hold">
                                          <p:stCondLst>
                                            <p:cond delay="0"/>
                                          </p:stCondLst>
                                        </p:cTn>
                                        <p:tgtEl>
                                          <p:spTgt spid="49157"/>
                                        </p:tgtEl>
                                        <p:attrNameLst>
                                          <p:attrName>style.visibility</p:attrName>
                                        </p:attrNameLst>
                                      </p:cBhvr>
                                      <p:to>
                                        <p:strVal val="visible"/>
                                      </p:to>
                                    </p:set>
                                    <p:animEffect transition="in" filter="fade">
                                      <p:cBhvr>
                                        <p:cTn id="40" dur="1000"/>
                                        <p:tgtEl>
                                          <p:spTgt spid="49157"/>
                                        </p:tgtEl>
                                      </p:cBhvr>
                                    </p:animEffect>
                                    <p:anim calcmode="lin" valueType="num">
                                      <p:cBhvr>
                                        <p:cTn id="41" dur="1000" fill="hold"/>
                                        <p:tgtEl>
                                          <p:spTgt spid="49157"/>
                                        </p:tgtEl>
                                        <p:attrNameLst>
                                          <p:attrName>ppt_x</p:attrName>
                                        </p:attrNameLst>
                                      </p:cBhvr>
                                      <p:tavLst>
                                        <p:tav tm="0">
                                          <p:val>
                                            <p:strVal val="#ppt_x"/>
                                          </p:val>
                                        </p:tav>
                                        <p:tav tm="100000">
                                          <p:val>
                                            <p:strVal val="#ppt_x"/>
                                          </p:val>
                                        </p:tav>
                                      </p:tavLst>
                                    </p:anim>
                                    <p:anim calcmode="lin" valueType="num">
                                      <p:cBhvr>
                                        <p:cTn id="42" dur="1000" fill="hold"/>
                                        <p:tgtEl>
                                          <p:spTgt spid="49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图片 49155" descr="1-47"/>
          <p:cNvPicPr>
            <a:picLocks noChangeAspect="1"/>
          </p:cNvPicPr>
          <p:nvPr/>
        </p:nvPicPr>
        <p:blipFill>
          <a:blip r:embed="rId3"/>
          <a:stretch>
            <a:fillRect/>
          </a:stretch>
        </p:blipFill>
        <p:spPr>
          <a:xfrm>
            <a:off x="-36512" y="298450"/>
            <a:ext cx="16792575" cy="9264650"/>
          </a:xfrm>
          <a:prstGeom prst="rect">
            <a:avLst/>
          </a:prstGeom>
          <a:noFill/>
          <a:ln w="9525">
            <a:noFill/>
          </a:ln>
        </p:spPr>
      </p:pic>
      <p:graphicFrame>
        <p:nvGraphicFramePr>
          <p:cNvPr id="2" name="Table 1">
            <a:extLst>
              <a:ext uri="{FF2B5EF4-FFF2-40B4-BE49-F238E27FC236}">
                <a16:creationId xmlns:a16="http://schemas.microsoft.com/office/drawing/2014/main" id="{D68EF92F-49CD-F96D-C7BE-C0FA161F9094}"/>
              </a:ext>
            </a:extLst>
          </p:cNvPr>
          <p:cNvGraphicFramePr>
            <a:graphicFrameLocks noGrp="1"/>
          </p:cNvGraphicFramePr>
          <p:nvPr>
            <p:extLst>
              <p:ext uri="{D42A27DB-BD31-4B8C-83A1-F6EECF244321}">
                <p14:modId xmlns:p14="http://schemas.microsoft.com/office/powerpoint/2010/main" val="3980363769"/>
              </p:ext>
            </p:extLst>
          </p:nvPr>
        </p:nvGraphicFramePr>
        <p:xfrm>
          <a:off x="2304468" y="1045503"/>
          <a:ext cx="12169352" cy="8310002"/>
        </p:xfrm>
        <a:graphic>
          <a:graphicData uri="http://schemas.openxmlformats.org/drawingml/2006/table">
            <a:tbl>
              <a:tblPr firstRow="1" firstCol="1" bandRow="1">
                <a:tableStyleId>{5C22544A-7EE6-4342-B048-85BDC9FD1C3A}</a:tableStyleId>
              </a:tblPr>
              <a:tblGrid>
                <a:gridCol w="1333533">
                  <a:extLst>
                    <a:ext uri="{9D8B030D-6E8A-4147-A177-3AD203B41FA5}">
                      <a16:colId xmlns:a16="http://schemas.microsoft.com/office/drawing/2014/main" val="1762118669"/>
                    </a:ext>
                  </a:extLst>
                </a:gridCol>
                <a:gridCol w="3611478">
                  <a:extLst>
                    <a:ext uri="{9D8B030D-6E8A-4147-A177-3AD203B41FA5}">
                      <a16:colId xmlns:a16="http://schemas.microsoft.com/office/drawing/2014/main" val="2700790547"/>
                    </a:ext>
                  </a:extLst>
                </a:gridCol>
                <a:gridCol w="3611478">
                  <a:extLst>
                    <a:ext uri="{9D8B030D-6E8A-4147-A177-3AD203B41FA5}">
                      <a16:colId xmlns:a16="http://schemas.microsoft.com/office/drawing/2014/main" val="2213985759"/>
                    </a:ext>
                  </a:extLst>
                </a:gridCol>
                <a:gridCol w="3612863">
                  <a:extLst>
                    <a:ext uri="{9D8B030D-6E8A-4147-A177-3AD203B41FA5}">
                      <a16:colId xmlns:a16="http://schemas.microsoft.com/office/drawing/2014/main" val="3359463582"/>
                    </a:ext>
                  </a:extLst>
                </a:gridCol>
              </a:tblGrid>
              <a:tr h="461448">
                <a:tc>
                  <a:txBody>
                    <a:bodyPr/>
                    <a:lstStyle/>
                    <a:p>
                      <a:pPr algn="ctr">
                        <a:lnSpc>
                          <a:spcPct val="12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Tính hoàn chỉnh</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Cơ chế lây lan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Tác hại</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8105028"/>
                  </a:ext>
                </a:extLst>
              </a:tr>
              <a:tr h="2989206">
                <a:tc>
                  <a:txBody>
                    <a:bodyPr/>
                    <a:lstStyle/>
                    <a:p>
                      <a:pPr algn="ctr">
                        <a:lnSpc>
                          <a:spcPct val="12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Virus</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Một đoạn mã, gắn vào một chương trình mới có thể thi hành</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Khi chạy, tạo ra bản sao để gắn vào các chương trình khác.</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Gây nhiễu loạn hoạt động của máy tính thậm chí làm hỏng dữ liệu, tuy nhiên không có khả năng chủ động lây lan sang máy khác nếu không trao đổi dữ liệu.</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188786"/>
                  </a:ext>
                </a:extLst>
              </a:tr>
              <a:tr h="2703078">
                <a:tc>
                  <a:txBody>
                    <a:bodyPr/>
                    <a:lstStyle/>
                    <a:p>
                      <a:pPr algn="ctr">
                        <a:lnSpc>
                          <a:spcPct val="12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Worm</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Chương trình hoàn chỉnh</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Dẫn dụ, lừa người dùng tải về máy.</a:t>
                      </a:r>
                    </a:p>
                    <a:p>
                      <a:pPr algn="just">
                        <a:lnSpc>
                          <a:spcPct val="12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Lợi dụng các lỗ hổng bảo mật của phần mềm hệ thống (như HĐH, webserver,…)</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Gây nhiễu loạn hoạt động của máy tính, thậm chí làm hỏng dữ liệu. Lây lan nhờ môi trường mạng nên phạm vi tác động rất lớn.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7353883"/>
                  </a:ext>
                </a:extLst>
              </a:tr>
              <a:tr h="1978103">
                <a:tc>
                  <a:txBody>
                    <a:bodyPr/>
                    <a:lstStyle/>
                    <a:p>
                      <a:pPr algn="ctr">
                        <a:lnSpc>
                          <a:spcPct val="12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Trojan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Không có đặc trưng về tính hoàn chỉnh</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Không chú trọng tính lây lan, có thể tận dụng cơ chế tương tự như worm để cài đặt. Có thể bị cài đặt trực tiếp.</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Ăn cắp thông tin.</a:t>
                      </a:r>
                    </a:p>
                    <a:p>
                      <a:pPr algn="just">
                        <a:lnSpc>
                          <a:spcPct val="12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Chiếm đoạt quyền sử dụng máy tính.</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3629956"/>
                  </a:ext>
                </a:extLst>
              </a:tr>
            </a:tbl>
          </a:graphicData>
        </a:graphic>
      </p:graphicFrame>
      <p:pic>
        <p:nvPicPr>
          <p:cNvPr id="49158" name="图片 49157" descr="1-52"/>
          <p:cNvPicPr>
            <a:picLocks noChangeAspect="1"/>
          </p:cNvPicPr>
          <p:nvPr/>
        </p:nvPicPr>
        <p:blipFill>
          <a:blip r:embed="rId4"/>
          <a:stretch>
            <a:fillRect/>
          </a:stretch>
        </p:blipFill>
        <p:spPr>
          <a:xfrm>
            <a:off x="-268076" y="7006744"/>
            <a:ext cx="3904692" cy="2660154"/>
          </a:xfrm>
          <a:prstGeom prst="rect">
            <a:avLst/>
          </a:prstGeom>
          <a:noFill/>
          <a:ln w="9525">
            <a:noFill/>
          </a:ln>
        </p:spPr>
      </p:pic>
    </p:spTree>
    <p:extLst>
      <p:ext uri="{BB962C8B-B14F-4D97-AF65-F5344CB8AC3E}">
        <p14:creationId xmlns:p14="http://schemas.microsoft.com/office/powerpoint/2010/main" val="259169730"/>
      </p:ext>
    </p:extLst>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arn(outVertical)">
                                      <p:cBhvr>
                                        <p:cTn id="7" dur="500"/>
                                        <p:tgtEl>
                                          <p:spTgt spid="4915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9158"/>
                                        </p:tgtEl>
                                        <p:attrNameLst>
                                          <p:attrName>style.visibility</p:attrName>
                                        </p:attrNameLst>
                                      </p:cBhvr>
                                      <p:to>
                                        <p:strVal val="visible"/>
                                      </p:to>
                                    </p:set>
                                    <p:animEffect transition="in" filter="fade">
                                      <p:cBhvr>
                                        <p:cTn id="11" dur="1000"/>
                                        <p:tgtEl>
                                          <p:spTgt spid="49158"/>
                                        </p:tgtEl>
                                      </p:cBhvr>
                                    </p:animEffect>
                                    <p:anim calcmode="lin" valueType="num">
                                      <p:cBhvr>
                                        <p:cTn id="12" dur="1000" fill="hold"/>
                                        <p:tgtEl>
                                          <p:spTgt spid="49158"/>
                                        </p:tgtEl>
                                        <p:attrNameLst>
                                          <p:attrName>ppt_x</p:attrName>
                                        </p:attrNameLst>
                                      </p:cBhvr>
                                      <p:tavLst>
                                        <p:tav tm="0">
                                          <p:val>
                                            <p:strVal val="#ppt_x"/>
                                          </p:val>
                                        </p:tav>
                                        <p:tav tm="100000">
                                          <p:val>
                                            <p:strVal val="#ppt_x"/>
                                          </p:val>
                                        </p:tav>
                                      </p:tavLst>
                                    </p:anim>
                                    <p:anim calcmode="lin" valueType="num">
                                      <p:cBhvr>
                                        <p:cTn id="13" dur="1000" fill="hold"/>
                                        <p:tgtEl>
                                          <p:spTgt spid="49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图片 7171"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7173" name="图片 7172" descr="18"/>
          <p:cNvPicPr>
            <a:picLocks noChangeAspect="1"/>
          </p:cNvPicPr>
          <p:nvPr/>
        </p:nvPicPr>
        <p:blipFill>
          <a:blip r:embed="rId4"/>
          <a:stretch>
            <a:fillRect/>
          </a:stretch>
        </p:blipFill>
        <p:spPr>
          <a:xfrm>
            <a:off x="1044576" y="921470"/>
            <a:ext cx="8241720" cy="8192368"/>
          </a:xfrm>
          <a:prstGeom prst="rect">
            <a:avLst/>
          </a:prstGeom>
          <a:noFill/>
          <a:ln w="9525">
            <a:noFill/>
          </a:ln>
        </p:spPr>
      </p:pic>
      <p:pic>
        <p:nvPicPr>
          <p:cNvPr id="7174" name="图片 7173" descr="19"/>
          <p:cNvPicPr>
            <a:picLocks noChangeAspect="1"/>
          </p:cNvPicPr>
          <p:nvPr/>
        </p:nvPicPr>
        <p:blipFill>
          <a:blip r:embed="rId5"/>
          <a:stretch>
            <a:fillRect/>
          </a:stretch>
        </p:blipFill>
        <p:spPr>
          <a:xfrm>
            <a:off x="9756775" y="2146300"/>
            <a:ext cx="6288088" cy="6972300"/>
          </a:xfrm>
          <a:prstGeom prst="rect">
            <a:avLst/>
          </a:prstGeom>
          <a:noFill/>
          <a:ln w="9525">
            <a:noFill/>
          </a:ln>
        </p:spPr>
      </p:pic>
      <p:sp>
        <p:nvSpPr>
          <p:cNvPr id="7175" name="文本框 7174"/>
          <p:cNvSpPr txBox="1"/>
          <p:nvPr/>
        </p:nvSpPr>
        <p:spPr>
          <a:xfrm>
            <a:off x="2556496" y="2596492"/>
            <a:ext cx="5545237" cy="4770537"/>
          </a:xfrm>
          <a:prstGeom prst="rect">
            <a:avLst/>
          </a:prstGeom>
          <a:noFill/>
          <a:ln w="9525">
            <a:noFill/>
          </a:ln>
        </p:spPr>
        <p:txBody>
          <a:bodyPr wrap="square">
            <a:spAutoFit/>
          </a:bodyPr>
          <a:lstStyle/>
          <a:p>
            <a:pPr lvl="0" algn="just" defTabSz="1500505">
              <a:spcBef>
                <a:spcPct val="50000"/>
              </a:spcBef>
            </a:pPr>
            <a:r>
              <a:rPr lang="vi-VN" altLang="zh-CN" sz="3200" b="1">
                <a:latin typeface="Times New Roman" panose="02020603050405020304" pitchFamily="18" charset="0"/>
                <a:cs typeface="Times New Roman" panose="02020603050405020304" pitchFamily="18" charset="0"/>
              </a:rPr>
              <a:t>2. Phần mềm độc hại:</a:t>
            </a:r>
          </a:p>
          <a:p>
            <a:pPr lvl="0" algn="just" defTabSz="1500505">
              <a:spcBef>
                <a:spcPct val="50000"/>
              </a:spcBef>
            </a:pPr>
            <a:r>
              <a:rPr lang="vi-VN" altLang="zh-CN" sz="3200">
                <a:latin typeface="Times New Roman" panose="02020603050405020304" pitchFamily="18" charset="0"/>
                <a:cs typeface="Times New Roman" panose="02020603050405020304" pitchFamily="18" charset="0"/>
              </a:rPr>
              <a:t>a) Tìm hiểu về virus, trojan, worm và cơ chế hoạt động:</a:t>
            </a:r>
          </a:p>
          <a:p>
            <a:pPr lvl="0" algn="just" defTabSz="1500505">
              <a:spcBef>
                <a:spcPct val="50000"/>
              </a:spcBef>
            </a:pPr>
            <a:r>
              <a:rPr lang="vi-VN" altLang="zh-CN" sz="3200">
                <a:latin typeface="Times New Roman" panose="02020603050405020304" pitchFamily="18" charset="0"/>
                <a:cs typeface="Times New Roman" panose="02020603050405020304" pitchFamily="18" charset="0"/>
              </a:rPr>
              <a:t>- Virus, worm là các phần mềm độc hại có khả năng lây nhiễm.</a:t>
            </a:r>
          </a:p>
          <a:p>
            <a:pPr lvl="0" algn="just" defTabSz="1500505">
              <a:spcBef>
                <a:spcPct val="50000"/>
              </a:spcBef>
            </a:pPr>
            <a:r>
              <a:rPr lang="vi-VN" altLang="zh-CN" sz="3200">
                <a:latin typeface="Times New Roman" panose="02020603050405020304" pitchFamily="18" charset="0"/>
                <a:cs typeface="Times New Roman" panose="02020603050405020304" pitchFamily="18" charset="0"/>
              </a:rPr>
              <a:t>- Trojan là phần mềm nội gián để ăn cắp thông tin và chiếm đoạt quyền trên máy.</a:t>
            </a:r>
          </a:p>
        </p:txBody>
      </p:sp>
      <p:sp>
        <p:nvSpPr>
          <p:cNvPr id="7" name="文本框 4102">
            <a:extLst>
              <a:ext uri="{FF2B5EF4-FFF2-40B4-BE49-F238E27FC236}">
                <a16:creationId xmlns:a16="http://schemas.microsoft.com/office/drawing/2014/main" id="{1493B05F-7527-B259-D6A0-CC159090C546}"/>
              </a:ext>
            </a:extLst>
          </p:cNvPr>
          <p:cNvSpPr txBox="1"/>
          <p:nvPr/>
        </p:nvSpPr>
        <p:spPr>
          <a:xfrm>
            <a:off x="6948984" y="861020"/>
            <a:ext cx="10514012"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HÌNH THÀNH KIẾN THỨC</a:t>
            </a:r>
            <a:endParaRPr lang="zh-CN" altLang="en-US" sz="5400" b="1" dirty="0">
              <a:latin typeface="Times New Roman" panose="02020603050405020304" pitchFamily="18" charset="0"/>
              <a:cs typeface="Times New Roman" panose="02020603050405020304"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2"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7">
                                            <p:txEl>
                                              <p:pRg st="0" end="0"/>
                                            </p:txEl>
                                          </p:spTgt>
                                        </p:tgtEl>
                                        <p:attrNameLst>
                                          <p:attrName>fill.type</p:attrName>
                                        </p:attrNameLst>
                                      </p:cBhvr>
                                      <p:to>
                                        <p:strVal val="solid"/>
                                      </p:to>
                                    </p:set>
                                  </p:childTnLst>
                                </p:cTn>
                              </p:par>
                            </p:childTnLst>
                          </p:cTn>
                        </p:par>
                        <p:par>
                          <p:cTn id="15" fill="hold">
                            <p:stCondLst>
                              <p:cond delay="1220"/>
                            </p:stCondLst>
                            <p:childTnLst>
                              <p:par>
                                <p:cTn id="16" presetID="15" presetClass="entr" presetSubtype="0" fill="hold" nodeType="afterEffect">
                                  <p:stCondLst>
                                    <p:cond delay="0"/>
                                  </p:stCondLst>
                                  <p:childTnLst>
                                    <p:set>
                                      <p:cBhvr>
                                        <p:cTn id="17" dur="1" fill="hold">
                                          <p:stCondLst>
                                            <p:cond delay="0"/>
                                          </p:stCondLst>
                                        </p:cTn>
                                        <p:tgtEl>
                                          <p:spTgt spid="7173"/>
                                        </p:tgtEl>
                                        <p:attrNameLst>
                                          <p:attrName>style.visibility</p:attrName>
                                        </p:attrNameLst>
                                      </p:cBhvr>
                                      <p:to>
                                        <p:strVal val="visible"/>
                                      </p:to>
                                    </p:set>
                                    <p:anim calcmode="lin" valueType="num">
                                      <p:cBhvr>
                                        <p:cTn id="18" dur="1000" fill="hold"/>
                                        <p:tgtEl>
                                          <p:spTgt spid="7173"/>
                                        </p:tgtEl>
                                        <p:attrNameLst>
                                          <p:attrName>ppt_w</p:attrName>
                                        </p:attrNameLst>
                                      </p:cBhvr>
                                      <p:tavLst>
                                        <p:tav tm="0">
                                          <p:val>
                                            <p:fltVal val="0"/>
                                          </p:val>
                                        </p:tav>
                                        <p:tav tm="100000">
                                          <p:val>
                                            <p:strVal val="#ppt_w"/>
                                          </p:val>
                                        </p:tav>
                                      </p:tavLst>
                                    </p:anim>
                                    <p:anim calcmode="lin" valueType="num">
                                      <p:cBhvr>
                                        <p:cTn id="19" dur="1000" fill="hold"/>
                                        <p:tgtEl>
                                          <p:spTgt spid="7173"/>
                                        </p:tgtEl>
                                        <p:attrNameLst>
                                          <p:attrName>ppt_h</p:attrName>
                                        </p:attrNameLst>
                                      </p:cBhvr>
                                      <p:tavLst>
                                        <p:tav tm="0">
                                          <p:val>
                                            <p:fltVal val="0"/>
                                          </p:val>
                                        </p:tav>
                                        <p:tav tm="100000">
                                          <p:val>
                                            <p:strVal val="#ppt_h"/>
                                          </p:val>
                                        </p:tav>
                                      </p:tavLst>
                                    </p:anim>
                                    <p:anim calcmode="lin" valueType="num">
                                      <p:cBhvr>
                                        <p:cTn id="20" dur="1000" fill="hold"/>
                                        <p:tgtEl>
                                          <p:spTgt spid="7173"/>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173"/>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220"/>
                            </p:stCondLst>
                            <p:childTnLst>
                              <p:par>
                                <p:cTn id="23" presetID="2" presetClass="entr" presetSubtype="4" fill="hold" nodeType="afterEffect">
                                  <p:stCondLst>
                                    <p:cond delay="0"/>
                                  </p:stCondLst>
                                  <p:childTnLst>
                                    <p:set>
                                      <p:cBhvr>
                                        <p:cTn id="24" dur="1" fill="hold">
                                          <p:stCondLst>
                                            <p:cond delay="0"/>
                                          </p:stCondLst>
                                        </p:cTn>
                                        <p:tgtEl>
                                          <p:spTgt spid="7174"/>
                                        </p:tgtEl>
                                        <p:attrNameLst>
                                          <p:attrName>style.visibility</p:attrName>
                                        </p:attrNameLst>
                                      </p:cBhvr>
                                      <p:to>
                                        <p:strVal val="visible"/>
                                      </p:to>
                                    </p:set>
                                    <p:anim calcmode="lin" valueType="num">
                                      <p:cBhvr additive="base">
                                        <p:cTn id="25" dur="500" fill="hold"/>
                                        <p:tgtEl>
                                          <p:spTgt spid="7174"/>
                                        </p:tgtEl>
                                        <p:attrNameLst>
                                          <p:attrName>ppt_x</p:attrName>
                                        </p:attrNameLst>
                                      </p:cBhvr>
                                      <p:tavLst>
                                        <p:tav tm="0">
                                          <p:val>
                                            <p:strVal val="#ppt_x"/>
                                          </p:val>
                                        </p:tav>
                                        <p:tav tm="100000">
                                          <p:val>
                                            <p:strVal val="#ppt_x"/>
                                          </p:val>
                                        </p:tav>
                                      </p:tavLst>
                                    </p:anim>
                                    <p:anim calcmode="lin" valueType="num">
                                      <p:cBhvr additive="base">
                                        <p:cTn id="26" dur="500" fill="hold"/>
                                        <p:tgtEl>
                                          <p:spTgt spid="7174"/>
                                        </p:tgtEl>
                                        <p:attrNameLst>
                                          <p:attrName>ppt_y</p:attrName>
                                        </p:attrNameLst>
                                      </p:cBhvr>
                                      <p:tavLst>
                                        <p:tav tm="0">
                                          <p:val>
                                            <p:strVal val="1+#ppt_h/2"/>
                                          </p:val>
                                        </p:tav>
                                        <p:tav tm="100000">
                                          <p:val>
                                            <p:strVal val="#ppt_y"/>
                                          </p:val>
                                        </p:tav>
                                      </p:tavLst>
                                    </p:anim>
                                  </p:childTnLst>
                                </p:cTn>
                              </p:par>
                            </p:childTnLst>
                          </p:cTn>
                        </p:par>
                        <p:par>
                          <p:cTn id="27" fill="hold">
                            <p:stCondLst>
                              <p:cond delay="272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7175">
                                            <p:txEl>
                                              <p:pRg st="0" end="0"/>
                                            </p:txEl>
                                          </p:spTgt>
                                        </p:tgtEl>
                                        <p:attrNameLst>
                                          <p:attrName>style.visibility</p:attrName>
                                        </p:attrNameLst>
                                      </p:cBhvr>
                                      <p:to>
                                        <p:strVal val="visible"/>
                                      </p:to>
                                    </p:set>
                                    <p:anim calcmode="discrete" valueType="clr">
                                      <p:cBhvr override="childStyle">
                                        <p:cTn id="30" dur="80"/>
                                        <p:tgtEl>
                                          <p:spTgt spid="71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7175">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7175">
                                            <p:txEl>
                                              <p:pRg st="0" end="0"/>
                                            </p:txEl>
                                          </p:spTgt>
                                        </p:tgtEl>
                                        <p:attrNameLst>
                                          <p:attrName>fill.type</p:attrName>
                                        </p:attrNameLst>
                                      </p:cBhvr>
                                      <p:to>
                                        <p:strVal val="solid"/>
                                      </p:to>
                                    </p:set>
                                  </p:childTnLst>
                                </p:cTn>
                              </p:par>
                            </p:childTnLst>
                          </p:cTn>
                        </p:par>
                        <p:par>
                          <p:cTn id="33" fill="hold">
                            <p:stCondLst>
                              <p:cond delay="34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7175">
                                            <p:txEl>
                                              <p:pRg st="1" end="1"/>
                                            </p:txEl>
                                          </p:spTgt>
                                        </p:tgtEl>
                                        <p:attrNameLst>
                                          <p:attrName>style.visibility</p:attrName>
                                        </p:attrNameLst>
                                      </p:cBhvr>
                                      <p:to>
                                        <p:strVal val="visible"/>
                                      </p:to>
                                    </p:set>
                                    <p:anim calcmode="discrete" valueType="clr">
                                      <p:cBhvr override="childStyle">
                                        <p:cTn id="36" dur="80"/>
                                        <p:tgtEl>
                                          <p:spTgt spid="71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7175">
                                            <p:txEl>
                                              <p:pRg st="1" end="1"/>
                                            </p:txEl>
                                          </p:spTgt>
                                        </p:tgtEl>
                                        <p:attrNameLst>
                                          <p:attrName>fillcolor</p:attrName>
                                        </p:attrNameLst>
                                      </p:cBhvr>
                                      <p:tavLst>
                                        <p:tav tm="0">
                                          <p:val>
                                            <p:clrVal>
                                              <a:schemeClr val="accent2"/>
                                            </p:clrVal>
                                          </p:val>
                                        </p:tav>
                                        <p:tav tm="50000">
                                          <p:val>
                                            <p:clrVal>
                                              <a:schemeClr val="hlink"/>
                                            </p:clrVal>
                                          </p:val>
                                        </p:tav>
                                      </p:tavLst>
                                    </p:anim>
                                    <p:set>
                                      <p:cBhvr>
                                        <p:cTn id="38" dur="80"/>
                                        <p:tgtEl>
                                          <p:spTgt spid="7175">
                                            <p:txEl>
                                              <p:pRg st="1" end="1"/>
                                            </p:txEl>
                                          </p:spTgt>
                                        </p:tgtEl>
                                        <p:attrNameLst>
                                          <p:attrName>fill.type</p:attrName>
                                        </p:attrNameLst>
                                      </p:cBhvr>
                                      <p:to>
                                        <p:strVal val="solid"/>
                                      </p:to>
                                    </p:set>
                                  </p:childTnLst>
                                </p:cTn>
                              </p:par>
                            </p:childTnLst>
                          </p:cTn>
                        </p:par>
                        <p:par>
                          <p:cTn id="39" fill="hold">
                            <p:stCondLst>
                              <p:cond delay="5200"/>
                            </p:stCondLst>
                            <p:childTnLst>
                              <p:par>
                                <p:cTn id="40" presetID="27" presetClass="entr" presetSubtype="0" fill="hold" grpId="0" nodeType="afterEffect">
                                  <p:stCondLst>
                                    <p:cond delay="0"/>
                                  </p:stCondLst>
                                  <p:iterate type="lt">
                                    <p:tmPct val="50000"/>
                                  </p:iterate>
                                  <p:childTnLst>
                                    <p:set>
                                      <p:cBhvr>
                                        <p:cTn id="41" dur="1" fill="hold">
                                          <p:stCondLst>
                                            <p:cond delay="0"/>
                                          </p:stCondLst>
                                        </p:cTn>
                                        <p:tgtEl>
                                          <p:spTgt spid="7175">
                                            <p:txEl>
                                              <p:pRg st="2" end="2"/>
                                            </p:txEl>
                                          </p:spTgt>
                                        </p:tgtEl>
                                        <p:attrNameLst>
                                          <p:attrName>style.visibility</p:attrName>
                                        </p:attrNameLst>
                                      </p:cBhvr>
                                      <p:to>
                                        <p:strVal val="visible"/>
                                      </p:to>
                                    </p:set>
                                    <p:anim calcmode="discrete" valueType="clr">
                                      <p:cBhvr override="childStyle">
                                        <p:cTn id="42" dur="80"/>
                                        <p:tgtEl>
                                          <p:spTgt spid="717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7175">
                                            <p:txEl>
                                              <p:pRg st="2" end="2"/>
                                            </p:txEl>
                                          </p:spTgt>
                                        </p:tgtEl>
                                        <p:attrNameLst>
                                          <p:attrName>fillcolor</p:attrName>
                                        </p:attrNameLst>
                                      </p:cBhvr>
                                      <p:tavLst>
                                        <p:tav tm="0">
                                          <p:val>
                                            <p:clrVal>
                                              <a:schemeClr val="accent2"/>
                                            </p:clrVal>
                                          </p:val>
                                        </p:tav>
                                        <p:tav tm="50000">
                                          <p:val>
                                            <p:clrVal>
                                              <a:schemeClr val="hlink"/>
                                            </p:clrVal>
                                          </p:val>
                                        </p:tav>
                                      </p:tavLst>
                                    </p:anim>
                                    <p:set>
                                      <p:cBhvr>
                                        <p:cTn id="44" dur="80"/>
                                        <p:tgtEl>
                                          <p:spTgt spid="7175">
                                            <p:txEl>
                                              <p:pRg st="2" end="2"/>
                                            </p:txEl>
                                          </p:spTgt>
                                        </p:tgtEl>
                                        <p:attrNameLst>
                                          <p:attrName>fill.type</p:attrName>
                                        </p:attrNameLst>
                                      </p:cBhvr>
                                      <p:to>
                                        <p:strVal val="solid"/>
                                      </p:to>
                                    </p:set>
                                  </p:childTnLst>
                                </p:cTn>
                              </p:par>
                            </p:childTnLst>
                          </p:cTn>
                        </p:par>
                        <p:par>
                          <p:cTn id="45" fill="hold">
                            <p:stCondLst>
                              <p:cond delay="712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7175">
                                            <p:txEl>
                                              <p:pRg st="3" end="3"/>
                                            </p:txEl>
                                          </p:spTgt>
                                        </p:tgtEl>
                                        <p:attrNameLst>
                                          <p:attrName>style.visibility</p:attrName>
                                        </p:attrNameLst>
                                      </p:cBhvr>
                                      <p:to>
                                        <p:strVal val="visible"/>
                                      </p:to>
                                    </p:set>
                                    <p:anim calcmode="discrete" valueType="clr">
                                      <p:cBhvr override="childStyle">
                                        <p:cTn id="48" dur="80"/>
                                        <p:tgtEl>
                                          <p:spTgt spid="717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7175">
                                            <p:txEl>
                                              <p:pRg st="3" end="3"/>
                                            </p:txEl>
                                          </p:spTgt>
                                        </p:tgtEl>
                                        <p:attrNameLst>
                                          <p:attrName>fillcolor</p:attrName>
                                        </p:attrNameLst>
                                      </p:cBhvr>
                                      <p:tavLst>
                                        <p:tav tm="0">
                                          <p:val>
                                            <p:clrVal>
                                              <a:schemeClr val="accent2"/>
                                            </p:clrVal>
                                          </p:val>
                                        </p:tav>
                                        <p:tav tm="50000">
                                          <p:val>
                                            <p:clrVal>
                                              <a:schemeClr val="hlink"/>
                                            </p:clrVal>
                                          </p:val>
                                        </p:tav>
                                      </p:tavLst>
                                    </p:anim>
                                    <p:set>
                                      <p:cBhvr>
                                        <p:cTn id="50" dur="80"/>
                                        <p:tgtEl>
                                          <p:spTgt spid="717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allAtOnce"/>
      <p:bldP spid="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图片 11267"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1269" name="图片 11268" descr="24"/>
          <p:cNvPicPr>
            <a:picLocks noChangeAspect="1"/>
          </p:cNvPicPr>
          <p:nvPr/>
        </p:nvPicPr>
        <p:blipFill>
          <a:blip r:embed="rId4"/>
          <a:stretch>
            <a:fillRect/>
          </a:stretch>
        </p:blipFill>
        <p:spPr>
          <a:xfrm>
            <a:off x="3781928" y="-5559250"/>
            <a:ext cx="15369942" cy="15282387"/>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96355" y="6502375"/>
            <a:ext cx="6056132" cy="2973413"/>
          </a:xfrm>
          <a:prstGeom prst="rect">
            <a:avLst/>
          </a:prstGeom>
          <a:noFill/>
          <a:ln w="9525">
            <a:noFill/>
          </a:ln>
        </p:spPr>
      </p:pic>
      <p:sp>
        <p:nvSpPr>
          <p:cNvPr id="11271" name="文本框 11270"/>
          <p:cNvSpPr txBox="1"/>
          <p:nvPr/>
        </p:nvSpPr>
        <p:spPr>
          <a:xfrm>
            <a:off x="6352487" y="1244630"/>
            <a:ext cx="10129446" cy="6986528"/>
          </a:xfrm>
          <a:prstGeom prst="rect">
            <a:avLst/>
          </a:prstGeom>
          <a:noFill/>
          <a:ln w="9525">
            <a:noFill/>
          </a:ln>
        </p:spPr>
        <p:txBody>
          <a:bodyPr wrap="square">
            <a:spAutoFit/>
          </a:bodyPr>
          <a:lstStyle/>
          <a:p>
            <a:pPr lvl="0" algn="just" defTabSz="1500505">
              <a:spcBef>
                <a:spcPct val="50000"/>
              </a:spcBef>
            </a:pPr>
            <a:r>
              <a:rPr lang="vi-VN" altLang="zh-CN" sz="3200" b="1">
                <a:latin typeface="Times New Roman" panose="02020603050405020304" pitchFamily="18" charset="0"/>
                <a:cs typeface="Times New Roman" panose="02020603050405020304" pitchFamily="18" charset="0"/>
              </a:rPr>
              <a:t>2. Phần mềm độc hại:</a:t>
            </a:r>
          </a:p>
          <a:p>
            <a:pPr lvl="0" algn="just" defTabSz="1500505">
              <a:spcBef>
                <a:spcPct val="50000"/>
              </a:spcBef>
            </a:pPr>
            <a:r>
              <a:rPr lang="vi-VN" altLang="zh-CN" sz="3200">
                <a:latin typeface="Times New Roman" panose="02020603050405020304" pitchFamily="18" charset="0"/>
                <a:cs typeface="Times New Roman" panose="02020603050405020304" pitchFamily="18" charset="0"/>
              </a:rPr>
              <a:t>b) Tác hại của phần mềm độc hại:</a:t>
            </a:r>
          </a:p>
          <a:p>
            <a:pPr lvl="0" algn="just" defTabSz="1500505">
              <a:spcBef>
                <a:spcPct val="50000"/>
              </a:spcBef>
            </a:pPr>
            <a:r>
              <a:rPr lang="vi-VN" altLang="zh-CN" sz="3200">
                <a:latin typeface="Times New Roman" panose="02020603050405020304" pitchFamily="18" charset="0"/>
                <a:cs typeface="Times New Roman" panose="02020603050405020304" pitchFamily="18" charset="0"/>
              </a:rPr>
              <a:t>- Phần mềm độc hại là phần mềm viết ra với ý đồ xấu, gây ra các tác động không mong muốn.</a:t>
            </a:r>
          </a:p>
          <a:p>
            <a:pPr lvl="0" algn="just" defTabSz="1500505">
              <a:spcBef>
                <a:spcPct val="50000"/>
              </a:spcBef>
            </a:pPr>
            <a:r>
              <a:rPr lang="vi-VN" altLang="zh-CN" sz="3200">
                <a:latin typeface="Times New Roman" panose="02020603050405020304" pitchFamily="18" charset="0"/>
                <a:cs typeface="Times New Roman" panose="02020603050405020304" pitchFamily="18" charset="0"/>
              </a:rPr>
              <a:t>c) Phòng chống phần mềm độc hại:</a:t>
            </a:r>
          </a:p>
          <a:p>
            <a:pPr lvl="0" algn="just" defTabSz="1500505">
              <a:spcBef>
                <a:spcPct val="50000"/>
              </a:spcBef>
            </a:pPr>
            <a:r>
              <a:rPr lang="vi-VN" altLang="zh-CN" sz="3200">
                <a:latin typeface="Times New Roman" panose="02020603050405020304" pitchFamily="18" charset="0"/>
                <a:cs typeface="Times New Roman" panose="02020603050405020304" pitchFamily="18" charset="0"/>
              </a:rPr>
              <a:t>- Không lấy từ trên mạng hoặc sao chép qua các thiết bị nhớ những phần mềm mà mình không biết rõ.</a:t>
            </a:r>
          </a:p>
          <a:p>
            <a:pPr lvl="0" algn="just" defTabSz="1500505">
              <a:spcBef>
                <a:spcPct val="50000"/>
              </a:spcBef>
            </a:pPr>
            <a:r>
              <a:rPr lang="vi-VN" altLang="zh-CN" sz="3200">
                <a:latin typeface="Times New Roman" panose="02020603050405020304" pitchFamily="18" charset="0"/>
                <a:cs typeface="Times New Roman" panose="02020603050405020304" pitchFamily="18" charset="0"/>
              </a:rPr>
              <a:t>- Khi nhận được email hay tin nhắn có liên kết, nếu không rõ về nguồn gốc thì không nên mở.</a:t>
            </a:r>
          </a:p>
          <a:p>
            <a:pPr lvl="0" algn="just" defTabSz="1500505">
              <a:spcBef>
                <a:spcPct val="50000"/>
              </a:spcBef>
            </a:pPr>
            <a:r>
              <a:rPr lang="vi-VN" altLang="zh-CN" sz="3200">
                <a:latin typeface="Times New Roman" panose="02020603050405020304" pitchFamily="18" charset="0"/>
                <a:cs typeface="Times New Roman" panose="02020603050405020304" pitchFamily="18" charset="0"/>
              </a:rPr>
              <a:t>- Hãy sử dụng các phần mềm chống phần mềm độc hại để bảo vệ MT.</a:t>
            </a:r>
            <a:endParaRPr lang="vi-VN" altLang="zh-CN" sz="3200" dirty="0">
              <a:latin typeface="Times New Roman" panose="02020603050405020304" pitchFamily="18" charset="0"/>
              <a:cs typeface="Times New Roman" panose="02020603050405020304" pitchFamily="18" charset="0"/>
            </a:endParaRPr>
          </a:p>
        </p:txBody>
      </p:sp>
      <p:sp>
        <p:nvSpPr>
          <p:cNvPr id="7" name="文本框 4102">
            <a:extLst>
              <a:ext uri="{FF2B5EF4-FFF2-40B4-BE49-F238E27FC236}">
                <a16:creationId xmlns:a16="http://schemas.microsoft.com/office/drawing/2014/main" id="{8D401457-15CB-B0E2-A2FE-40C11EDDA752}"/>
              </a:ext>
            </a:extLst>
          </p:cNvPr>
          <p:cNvSpPr txBox="1"/>
          <p:nvPr/>
        </p:nvSpPr>
        <p:spPr>
          <a:xfrm>
            <a:off x="675508" y="1095803"/>
            <a:ext cx="3365721" cy="4662815"/>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HÌNH</a:t>
            </a:r>
          </a:p>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THÀNH </a:t>
            </a:r>
          </a:p>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KIẾN</a:t>
            </a:r>
          </a:p>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THỨC</a:t>
            </a:r>
            <a:endParaRPr lang="zh-CN" altLang="en-US" sz="5400" b="1" dirty="0">
              <a:latin typeface="Times New Roman" panose="02020603050405020304" pitchFamily="18" charset="0"/>
              <a:cs typeface="Times New Roman" panose="02020603050405020304"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7"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0" end="0"/>
                                            </p:txEl>
                                          </p:spTgt>
                                        </p:tgtEl>
                                        <p:attrNameLst>
                                          <p:attrName>fill.type</p:attrName>
                                        </p:attrNameLst>
                                      </p:cBhvr>
                                      <p:to>
                                        <p:strVal val="solid"/>
                                      </p:to>
                                    </p:set>
                                  </p:childTnLst>
                                </p:cTn>
                              </p:par>
                            </p:childTnLst>
                          </p:cTn>
                        </p:par>
                        <p:par>
                          <p:cTn id="10" fill="hold">
                            <p:stCondLst>
                              <p:cond delay="2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13"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7">
                                            <p:txEl>
                                              <p:pRg st="1" end="1"/>
                                            </p:txEl>
                                          </p:spTgt>
                                        </p:tgtEl>
                                        <p:attrNameLst>
                                          <p:attrName>fill.type</p:attrName>
                                        </p:attrNameLst>
                                      </p:cBhvr>
                                      <p:to>
                                        <p:strVal val="solid"/>
                                      </p:to>
                                    </p:set>
                                  </p:childTnLst>
                                </p:cTn>
                              </p:par>
                            </p:childTnLst>
                          </p:cTn>
                        </p:par>
                        <p:par>
                          <p:cTn id="16" fill="hold">
                            <p:stCondLst>
                              <p:cond delay="44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19"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7">
                                            <p:txEl>
                                              <p:pRg st="2" end="2"/>
                                            </p:txEl>
                                          </p:spTgt>
                                        </p:tgtEl>
                                        <p:attrNameLst>
                                          <p:attrName>fill.type</p:attrName>
                                        </p:attrNameLst>
                                      </p:cBhvr>
                                      <p:to>
                                        <p:strVal val="solid"/>
                                      </p:to>
                                    </p:set>
                                  </p:childTnLst>
                                </p:cTn>
                              </p:par>
                            </p:childTnLst>
                          </p:cTn>
                        </p:par>
                        <p:par>
                          <p:cTn id="22" fill="hold">
                            <p:stCondLst>
                              <p:cond delay="64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25" dur="8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7">
                                            <p:txEl>
                                              <p:pRg st="3" end="3"/>
                                            </p:txEl>
                                          </p:spTgt>
                                        </p:tgtEl>
                                        <p:attrNameLst>
                                          <p:attrName>fill.type</p:attrName>
                                        </p:attrNameLst>
                                      </p:cBhvr>
                                      <p:to>
                                        <p:strVal val="solid"/>
                                      </p:to>
                                    </p:set>
                                  </p:childTnLst>
                                </p:cTn>
                              </p:par>
                              <p:par>
                                <p:cTn id="28" presetID="2" presetClass="entr" presetSubtype="4" fill="hold" nodeType="withEffect">
                                  <p:stCondLst>
                                    <p:cond delay="0"/>
                                  </p:stCondLst>
                                  <p:childTnLst>
                                    <p:set>
                                      <p:cBhvr>
                                        <p:cTn id="29" dur="1" fill="hold">
                                          <p:stCondLst>
                                            <p:cond delay="0"/>
                                          </p:stCondLst>
                                        </p:cTn>
                                        <p:tgtEl>
                                          <p:spTgt spid="11268"/>
                                        </p:tgtEl>
                                        <p:attrNameLst>
                                          <p:attrName>style.visibility</p:attrName>
                                        </p:attrNameLst>
                                      </p:cBhvr>
                                      <p:to>
                                        <p:strVal val="visible"/>
                                      </p:to>
                                    </p:set>
                                    <p:anim calcmode="lin" valueType="num">
                                      <p:cBhvr additive="base">
                                        <p:cTn id="30" dur="500" fill="hold"/>
                                        <p:tgtEl>
                                          <p:spTgt spid="11268"/>
                                        </p:tgtEl>
                                        <p:attrNameLst>
                                          <p:attrName>ppt_x</p:attrName>
                                        </p:attrNameLst>
                                      </p:cBhvr>
                                      <p:tavLst>
                                        <p:tav tm="0">
                                          <p:val>
                                            <p:strVal val="#ppt_x"/>
                                          </p:val>
                                        </p:tav>
                                        <p:tav tm="100000">
                                          <p:val>
                                            <p:strVal val="#ppt_x"/>
                                          </p:val>
                                        </p:tav>
                                      </p:tavLst>
                                    </p:anim>
                                    <p:anim calcmode="lin" valueType="num">
                                      <p:cBhvr additive="base">
                                        <p:cTn id="31" dur="500" fill="hold"/>
                                        <p:tgtEl>
                                          <p:spTgt spid="11268"/>
                                        </p:tgtEl>
                                        <p:attrNameLst>
                                          <p:attrName>ppt_y</p:attrName>
                                        </p:attrNameLst>
                                      </p:cBhvr>
                                      <p:tavLst>
                                        <p:tav tm="0">
                                          <p:val>
                                            <p:strVal val="1+#ppt_h/2"/>
                                          </p:val>
                                        </p:tav>
                                        <p:tav tm="100000">
                                          <p:val>
                                            <p:strVal val="#ppt_y"/>
                                          </p:val>
                                        </p:tav>
                                      </p:tavLst>
                                    </p:anim>
                                  </p:childTnLst>
                                </p:cTn>
                              </p:par>
                            </p:childTnLst>
                          </p:cTn>
                        </p:par>
                        <p:par>
                          <p:cTn id="32" fill="hold">
                            <p:stCondLst>
                              <p:cond delay="1140"/>
                            </p:stCondLst>
                            <p:childTnLst>
                              <p:par>
                                <p:cTn id="33" presetID="2" presetClass="entr" presetSubtype="2" fill="hold" nodeType="afterEffect">
                                  <p:stCondLst>
                                    <p:cond delay="0"/>
                                  </p:stCondLst>
                                  <p:childTnLst>
                                    <p:set>
                                      <p:cBhvr>
                                        <p:cTn id="34" dur="1" fill="hold">
                                          <p:stCondLst>
                                            <p:cond delay="0"/>
                                          </p:stCondLst>
                                        </p:cTn>
                                        <p:tgtEl>
                                          <p:spTgt spid="11270"/>
                                        </p:tgtEl>
                                        <p:attrNameLst>
                                          <p:attrName>style.visibility</p:attrName>
                                        </p:attrNameLst>
                                      </p:cBhvr>
                                      <p:to>
                                        <p:strVal val="visible"/>
                                      </p:to>
                                    </p:set>
                                    <p:anim calcmode="lin" valueType="num">
                                      <p:cBhvr additive="base">
                                        <p:cTn id="35" dur="1000" fill="hold"/>
                                        <p:tgtEl>
                                          <p:spTgt spid="11270"/>
                                        </p:tgtEl>
                                        <p:attrNameLst>
                                          <p:attrName>ppt_x</p:attrName>
                                        </p:attrNameLst>
                                      </p:cBhvr>
                                      <p:tavLst>
                                        <p:tav tm="0">
                                          <p:val>
                                            <p:strVal val="1+#ppt_w/2"/>
                                          </p:val>
                                        </p:tav>
                                        <p:tav tm="100000">
                                          <p:val>
                                            <p:strVal val="#ppt_x"/>
                                          </p:val>
                                        </p:tav>
                                      </p:tavLst>
                                    </p:anim>
                                    <p:anim calcmode="lin" valueType="num">
                                      <p:cBhvr additive="base">
                                        <p:cTn id="36" dur="1000" fill="hold"/>
                                        <p:tgtEl>
                                          <p:spTgt spid="11270"/>
                                        </p:tgtEl>
                                        <p:attrNameLst>
                                          <p:attrName>ppt_y</p:attrName>
                                        </p:attrNameLst>
                                      </p:cBhvr>
                                      <p:tavLst>
                                        <p:tav tm="0">
                                          <p:val>
                                            <p:strVal val="#ppt_y"/>
                                          </p:val>
                                        </p:tav>
                                        <p:tav tm="100000">
                                          <p:val>
                                            <p:strVal val="#ppt_y"/>
                                          </p:val>
                                        </p:tav>
                                      </p:tavLst>
                                    </p:anim>
                                  </p:childTnLst>
                                </p:cTn>
                              </p:par>
                            </p:childTnLst>
                          </p:cTn>
                        </p:par>
                        <p:par>
                          <p:cTn id="37" fill="hold">
                            <p:stCondLst>
                              <p:cond delay="2140"/>
                            </p:stCondLst>
                            <p:childTnLst>
                              <p:par>
                                <p:cTn id="38" presetID="29" presetClass="entr" presetSubtype="0" fill="hold" nodeType="afterEffect">
                                  <p:stCondLst>
                                    <p:cond delay="0"/>
                                  </p:stCondLst>
                                  <p:childTnLst>
                                    <p:set>
                                      <p:cBhvr>
                                        <p:cTn id="39" dur="1" fill="hold">
                                          <p:stCondLst>
                                            <p:cond delay="0"/>
                                          </p:stCondLst>
                                        </p:cTn>
                                        <p:tgtEl>
                                          <p:spTgt spid="11269"/>
                                        </p:tgtEl>
                                        <p:attrNameLst>
                                          <p:attrName>style.visibility</p:attrName>
                                        </p:attrNameLst>
                                      </p:cBhvr>
                                      <p:to>
                                        <p:strVal val="visible"/>
                                      </p:to>
                                    </p:set>
                                    <p:anim calcmode="lin" valueType="num">
                                      <p:cBhvr>
                                        <p:cTn id="40" dur="1000" fill="hold"/>
                                        <p:tgtEl>
                                          <p:spTgt spid="11269"/>
                                        </p:tgtEl>
                                        <p:attrNameLst>
                                          <p:attrName>ppt_x</p:attrName>
                                        </p:attrNameLst>
                                      </p:cBhvr>
                                      <p:tavLst>
                                        <p:tav tm="0">
                                          <p:val>
                                            <p:strVal val="#ppt_x-.2"/>
                                          </p:val>
                                        </p:tav>
                                        <p:tav tm="100000">
                                          <p:val>
                                            <p:strVal val="#ppt_x"/>
                                          </p:val>
                                        </p:tav>
                                      </p:tavLst>
                                    </p:anim>
                                    <p:anim calcmode="lin" valueType="num">
                                      <p:cBhvr>
                                        <p:cTn id="41"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1269"/>
                                        </p:tgtEl>
                                      </p:cBhvr>
                                    </p:animEffect>
                                  </p:childTnLst>
                                </p:cTn>
                              </p:par>
                            </p:childTnLst>
                          </p:cTn>
                        </p:par>
                        <p:par>
                          <p:cTn id="43" fill="hold">
                            <p:stCondLst>
                              <p:cond delay="314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46"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48" dur="80"/>
                                        <p:tgtEl>
                                          <p:spTgt spid="11271">
                                            <p:txEl>
                                              <p:pRg st="0" end="0"/>
                                            </p:txEl>
                                          </p:spTgt>
                                        </p:tgtEl>
                                        <p:attrNameLst>
                                          <p:attrName>fill.type</p:attrName>
                                        </p:attrNameLst>
                                      </p:cBhvr>
                                      <p:to>
                                        <p:strVal val="solid"/>
                                      </p:to>
                                    </p:set>
                                  </p:childTnLst>
                                </p:cTn>
                              </p:par>
                            </p:childTnLst>
                          </p:cTn>
                        </p:par>
                        <p:par>
                          <p:cTn id="49" fill="hold">
                            <p:stCondLst>
                              <p:cond delay="3820"/>
                            </p:stCondLst>
                            <p:childTnLst>
                              <p:par>
                                <p:cTn id="50" presetID="27" presetClass="entr" presetSubtype="0" fill="hold" grpId="0" nodeType="afterEffect">
                                  <p:stCondLst>
                                    <p:cond delay="0"/>
                                  </p:stCondLst>
                                  <p:iterate type="lt">
                                    <p:tmPct val="50000"/>
                                  </p:iterate>
                                  <p:childTnLst>
                                    <p:set>
                                      <p:cBhvr>
                                        <p:cTn id="51" dur="1" fill="hold">
                                          <p:stCondLst>
                                            <p:cond delay="0"/>
                                          </p:stCondLst>
                                        </p:cTn>
                                        <p:tgtEl>
                                          <p:spTgt spid="11271">
                                            <p:txEl>
                                              <p:pRg st="1" end="1"/>
                                            </p:txEl>
                                          </p:spTgt>
                                        </p:tgtEl>
                                        <p:attrNameLst>
                                          <p:attrName>style.visibility</p:attrName>
                                        </p:attrNameLst>
                                      </p:cBhvr>
                                      <p:to>
                                        <p:strVal val="visible"/>
                                      </p:to>
                                    </p:set>
                                    <p:anim calcmode="discrete" valueType="clr">
                                      <p:cBhvr override="childStyle">
                                        <p:cTn id="52" dur="80"/>
                                        <p:tgtEl>
                                          <p:spTgt spid="1127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1271">
                                            <p:txEl>
                                              <p:pRg st="1" end="1"/>
                                            </p:txEl>
                                          </p:spTgt>
                                        </p:tgtEl>
                                        <p:attrNameLst>
                                          <p:attrName>fillcolor</p:attrName>
                                        </p:attrNameLst>
                                      </p:cBhvr>
                                      <p:tavLst>
                                        <p:tav tm="0">
                                          <p:val>
                                            <p:clrVal>
                                              <a:schemeClr val="accent2"/>
                                            </p:clrVal>
                                          </p:val>
                                        </p:tav>
                                        <p:tav tm="50000">
                                          <p:val>
                                            <p:clrVal>
                                              <a:schemeClr val="hlink"/>
                                            </p:clrVal>
                                          </p:val>
                                        </p:tav>
                                      </p:tavLst>
                                    </p:anim>
                                    <p:set>
                                      <p:cBhvr>
                                        <p:cTn id="54" dur="80"/>
                                        <p:tgtEl>
                                          <p:spTgt spid="11271">
                                            <p:txEl>
                                              <p:pRg st="1" end="1"/>
                                            </p:txEl>
                                          </p:spTgt>
                                        </p:tgtEl>
                                        <p:attrNameLst>
                                          <p:attrName>fill.type</p:attrName>
                                        </p:attrNameLst>
                                      </p:cBhvr>
                                      <p:to>
                                        <p:strVal val="solid"/>
                                      </p:to>
                                    </p:set>
                                  </p:childTnLst>
                                </p:cTn>
                              </p:par>
                            </p:childTnLst>
                          </p:cTn>
                        </p:par>
                        <p:par>
                          <p:cTn id="55" fill="hold">
                            <p:stCondLst>
                              <p:cond delay="4860"/>
                            </p:stCondLst>
                            <p:childTnLst>
                              <p:par>
                                <p:cTn id="56" presetID="27" presetClass="entr" presetSubtype="0" fill="hold" grpId="0" nodeType="afterEffect">
                                  <p:stCondLst>
                                    <p:cond delay="0"/>
                                  </p:stCondLst>
                                  <p:iterate type="lt">
                                    <p:tmPct val="50000"/>
                                  </p:iterate>
                                  <p:childTnLst>
                                    <p:set>
                                      <p:cBhvr>
                                        <p:cTn id="57" dur="1" fill="hold">
                                          <p:stCondLst>
                                            <p:cond delay="0"/>
                                          </p:stCondLst>
                                        </p:cTn>
                                        <p:tgtEl>
                                          <p:spTgt spid="11271">
                                            <p:txEl>
                                              <p:pRg st="2" end="2"/>
                                            </p:txEl>
                                          </p:spTgt>
                                        </p:tgtEl>
                                        <p:attrNameLst>
                                          <p:attrName>style.visibility</p:attrName>
                                        </p:attrNameLst>
                                      </p:cBhvr>
                                      <p:to>
                                        <p:strVal val="visible"/>
                                      </p:to>
                                    </p:set>
                                    <p:anim calcmode="discrete" valueType="clr">
                                      <p:cBhvr override="childStyle">
                                        <p:cTn id="58" dur="80"/>
                                        <p:tgtEl>
                                          <p:spTgt spid="1127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1271">
                                            <p:txEl>
                                              <p:pRg st="2" end="2"/>
                                            </p:txEl>
                                          </p:spTgt>
                                        </p:tgtEl>
                                        <p:attrNameLst>
                                          <p:attrName>fillcolor</p:attrName>
                                        </p:attrNameLst>
                                      </p:cBhvr>
                                      <p:tavLst>
                                        <p:tav tm="0">
                                          <p:val>
                                            <p:clrVal>
                                              <a:schemeClr val="accent2"/>
                                            </p:clrVal>
                                          </p:val>
                                        </p:tav>
                                        <p:tav tm="50000">
                                          <p:val>
                                            <p:clrVal>
                                              <a:schemeClr val="hlink"/>
                                            </p:clrVal>
                                          </p:val>
                                        </p:tav>
                                      </p:tavLst>
                                    </p:anim>
                                    <p:set>
                                      <p:cBhvr>
                                        <p:cTn id="60" dur="80"/>
                                        <p:tgtEl>
                                          <p:spTgt spid="11271">
                                            <p:txEl>
                                              <p:pRg st="2" end="2"/>
                                            </p:txEl>
                                          </p:spTgt>
                                        </p:tgtEl>
                                        <p:attrNameLst>
                                          <p:attrName>fill.type</p:attrName>
                                        </p:attrNameLst>
                                      </p:cBhvr>
                                      <p:to>
                                        <p:strVal val="solid"/>
                                      </p:to>
                                    </p:set>
                                  </p:childTnLst>
                                </p:cTn>
                              </p:par>
                            </p:childTnLst>
                          </p:cTn>
                        </p:par>
                        <p:par>
                          <p:cTn id="61" fill="hold">
                            <p:stCondLst>
                              <p:cond delay="7620"/>
                            </p:stCondLst>
                            <p:childTnLst>
                              <p:par>
                                <p:cTn id="62" presetID="27" presetClass="entr" presetSubtype="0" fill="hold" grpId="0" nodeType="afterEffect">
                                  <p:stCondLst>
                                    <p:cond delay="0"/>
                                  </p:stCondLst>
                                  <p:iterate type="lt">
                                    <p:tmPct val="50000"/>
                                  </p:iterate>
                                  <p:childTnLst>
                                    <p:set>
                                      <p:cBhvr>
                                        <p:cTn id="63" dur="1" fill="hold">
                                          <p:stCondLst>
                                            <p:cond delay="0"/>
                                          </p:stCondLst>
                                        </p:cTn>
                                        <p:tgtEl>
                                          <p:spTgt spid="11271">
                                            <p:txEl>
                                              <p:pRg st="3" end="3"/>
                                            </p:txEl>
                                          </p:spTgt>
                                        </p:tgtEl>
                                        <p:attrNameLst>
                                          <p:attrName>style.visibility</p:attrName>
                                        </p:attrNameLst>
                                      </p:cBhvr>
                                      <p:to>
                                        <p:strVal val="visible"/>
                                      </p:to>
                                    </p:set>
                                    <p:anim calcmode="discrete" valueType="clr">
                                      <p:cBhvr override="childStyle">
                                        <p:cTn id="64" dur="80"/>
                                        <p:tgtEl>
                                          <p:spTgt spid="1127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11271">
                                            <p:txEl>
                                              <p:pRg st="3" end="3"/>
                                            </p:txEl>
                                          </p:spTgt>
                                        </p:tgtEl>
                                        <p:attrNameLst>
                                          <p:attrName>fillcolor</p:attrName>
                                        </p:attrNameLst>
                                      </p:cBhvr>
                                      <p:tavLst>
                                        <p:tav tm="0">
                                          <p:val>
                                            <p:clrVal>
                                              <a:schemeClr val="accent2"/>
                                            </p:clrVal>
                                          </p:val>
                                        </p:tav>
                                        <p:tav tm="50000">
                                          <p:val>
                                            <p:clrVal>
                                              <a:schemeClr val="hlink"/>
                                            </p:clrVal>
                                          </p:val>
                                        </p:tav>
                                      </p:tavLst>
                                    </p:anim>
                                    <p:set>
                                      <p:cBhvr>
                                        <p:cTn id="66" dur="80"/>
                                        <p:tgtEl>
                                          <p:spTgt spid="11271">
                                            <p:txEl>
                                              <p:pRg st="3" end="3"/>
                                            </p:txEl>
                                          </p:spTgt>
                                        </p:tgtEl>
                                        <p:attrNameLst>
                                          <p:attrName>fill.type</p:attrName>
                                        </p:attrNameLst>
                                      </p:cBhvr>
                                      <p:to>
                                        <p:strVal val="solid"/>
                                      </p:to>
                                    </p:set>
                                  </p:childTnLst>
                                </p:cTn>
                              </p:par>
                            </p:childTnLst>
                          </p:cTn>
                        </p:par>
                        <p:par>
                          <p:cTn id="67" fill="hold">
                            <p:stCondLst>
                              <p:cond delay="870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11271">
                                            <p:txEl>
                                              <p:pRg st="4" end="4"/>
                                            </p:txEl>
                                          </p:spTgt>
                                        </p:tgtEl>
                                        <p:attrNameLst>
                                          <p:attrName>style.visibility</p:attrName>
                                        </p:attrNameLst>
                                      </p:cBhvr>
                                      <p:to>
                                        <p:strVal val="visible"/>
                                      </p:to>
                                    </p:set>
                                    <p:anim calcmode="discrete" valueType="clr">
                                      <p:cBhvr override="childStyle">
                                        <p:cTn id="70" dur="80"/>
                                        <p:tgtEl>
                                          <p:spTgt spid="1127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1271">
                                            <p:txEl>
                                              <p:pRg st="4" end="4"/>
                                            </p:txEl>
                                          </p:spTgt>
                                        </p:tgtEl>
                                        <p:attrNameLst>
                                          <p:attrName>fillcolor</p:attrName>
                                        </p:attrNameLst>
                                      </p:cBhvr>
                                      <p:tavLst>
                                        <p:tav tm="0">
                                          <p:val>
                                            <p:clrVal>
                                              <a:schemeClr val="accent2"/>
                                            </p:clrVal>
                                          </p:val>
                                        </p:tav>
                                        <p:tav tm="50000">
                                          <p:val>
                                            <p:clrVal>
                                              <a:schemeClr val="hlink"/>
                                            </p:clrVal>
                                          </p:val>
                                        </p:tav>
                                      </p:tavLst>
                                    </p:anim>
                                    <p:set>
                                      <p:cBhvr>
                                        <p:cTn id="72" dur="80"/>
                                        <p:tgtEl>
                                          <p:spTgt spid="11271">
                                            <p:txEl>
                                              <p:pRg st="4" end="4"/>
                                            </p:txEl>
                                          </p:spTgt>
                                        </p:tgtEl>
                                        <p:attrNameLst>
                                          <p:attrName>fill.type</p:attrName>
                                        </p:attrNameLst>
                                      </p:cBhvr>
                                      <p:to>
                                        <p:strVal val="solid"/>
                                      </p:to>
                                    </p:set>
                                  </p:childTnLst>
                                </p:cTn>
                              </p:par>
                            </p:childTnLst>
                          </p:cTn>
                        </p:par>
                        <p:par>
                          <p:cTn id="73" fill="hold">
                            <p:stCondLst>
                              <p:cond delay="11780"/>
                            </p:stCondLst>
                            <p:childTnLst>
                              <p:par>
                                <p:cTn id="74" presetID="27" presetClass="entr" presetSubtype="0" fill="hold" grpId="0" nodeType="afterEffect">
                                  <p:stCondLst>
                                    <p:cond delay="0"/>
                                  </p:stCondLst>
                                  <p:iterate type="lt">
                                    <p:tmPct val="50000"/>
                                  </p:iterate>
                                  <p:childTnLst>
                                    <p:set>
                                      <p:cBhvr>
                                        <p:cTn id="75" dur="1" fill="hold">
                                          <p:stCondLst>
                                            <p:cond delay="0"/>
                                          </p:stCondLst>
                                        </p:cTn>
                                        <p:tgtEl>
                                          <p:spTgt spid="11271">
                                            <p:txEl>
                                              <p:pRg st="5" end="5"/>
                                            </p:txEl>
                                          </p:spTgt>
                                        </p:tgtEl>
                                        <p:attrNameLst>
                                          <p:attrName>style.visibility</p:attrName>
                                        </p:attrNameLst>
                                      </p:cBhvr>
                                      <p:to>
                                        <p:strVal val="visible"/>
                                      </p:to>
                                    </p:set>
                                    <p:anim calcmode="discrete" valueType="clr">
                                      <p:cBhvr override="childStyle">
                                        <p:cTn id="76" dur="80"/>
                                        <p:tgtEl>
                                          <p:spTgt spid="1127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11271">
                                            <p:txEl>
                                              <p:pRg st="5" end="5"/>
                                            </p:txEl>
                                          </p:spTgt>
                                        </p:tgtEl>
                                        <p:attrNameLst>
                                          <p:attrName>fillcolor</p:attrName>
                                        </p:attrNameLst>
                                      </p:cBhvr>
                                      <p:tavLst>
                                        <p:tav tm="0">
                                          <p:val>
                                            <p:clrVal>
                                              <a:schemeClr val="accent2"/>
                                            </p:clrVal>
                                          </p:val>
                                        </p:tav>
                                        <p:tav tm="50000">
                                          <p:val>
                                            <p:clrVal>
                                              <a:schemeClr val="hlink"/>
                                            </p:clrVal>
                                          </p:val>
                                        </p:tav>
                                      </p:tavLst>
                                    </p:anim>
                                    <p:set>
                                      <p:cBhvr>
                                        <p:cTn id="78" dur="80"/>
                                        <p:tgtEl>
                                          <p:spTgt spid="11271">
                                            <p:txEl>
                                              <p:pRg st="5" end="5"/>
                                            </p:txEl>
                                          </p:spTgt>
                                        </p:tgtEl>
                                        <p:attrNameLst>
                                          <p:attrName>fill.type</p:attrName>
                                        </p:attrNameLst>
                                      </p:cBhvr>
                                      <p:to>
                                        <p:strVal val="solid"/>
                                      </p:to>
                                    </p:set>
                                  </p:childTnLst>
                                </p:cTn>
                              </p:par>
                            </p:childTnLst>
                          </p:cTn>
                        </p:par>
                        <p:par>
                          <p:cTn id="79" fill="hold">
                            <p:stCondLst>
                              <p:cond delay="14660"/>
                            </p:stCondLst>
                            <p:childTnLst>
                              <p:par>
                                <p:cTn id="80" presetID="27" presetClass="entr" presetSubtype="0" fill="hold" grpId="0" nodeType="afterEffect">
                                  <p:stCondLst>
                                    <p:cond delay="0"/>
                                  </p:stCondLst>
                                  <p:iterate type="lt">
                                    <p:tmPct val="50000"/>
                                  </p:iterate>
                                  <p:childTnLst>
                                    <p:set>
                                      <p:cBhvr>
                                        <p:cTn id="81" dur="1" fill="hold">
                                          <p:stCondLst>
                                            <p:cond delay="0"/>
                                          </p:stCondLst>
                                        </p:cTn>
                                        <p:tgtEl>
                                          <p:spTgt spid="11271">
                                            <p:txEl>
                                              <p:pRg st="6" end="6"/>
                                            </p:txEl>
                                          </p:spTgt>
                                        </p:tgtEl>
                                        <p:attrNameLst>
                                          <p:attrName>style.visibility</p:attrName>
                                        </p:attrNameLst>
                                      </p:cBhvr>
                                      <p:to>
                                        <p:strVal val="visible"/>
                                      </p:to>
                                    </p:set>
                                    <p:anim calcmode="discrete" valueType="clr">
                                      <p:cBhvr override="childStyle">
                                        <p:cTn id="82" dur="80"/>
                                        <p:tgtEl>
                                          <p:spTgt spid="11271">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11271">
                                            <p:txEl>
                                              <p:pRg st="6" end="6"/>
                                            </p:txEl>
                                          </p:spTgt>
                                        </p:tgtEl>
                                        <p:attrNameLst>
                                          <p:attrName>fillcolor</p:attrName>
                                        </p:attrNameLst>
                                      </p:cBhvr>
                                      <p:tavLst>
                                        <p:tav tm="0">
                                          <p:val>
                                            <p:clrVal>
                                              <a:schemeClr val="accent2"/>
                                            </p:clrVal>
                                          </p:val>
                                        </p:tav>
                                        <p:tav tm="50000">
                                          <p:val>
                                            <p:clrVal>
                                              <a:schemeClr val="hlink"/>
                                            </p:clrVal>
                                          </p:val>
                                        </p:tav>
                                      </p:tavLst>
                                    </p:anim>
                                    <p:set>
                                      <p:cBhvr>
                                        <p:cTn id="84" dur="80"/>
                                        <p:tgtEl>
                                          <p:spTgt spid="11271">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P spid="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971550" y="273050"/>
            <a:ext cx="14978063" cy="9029700"/>
          </a:xfrm>
          <a:prstGeom prst="rect">
            <a:avLst/>
          </a:prstGeom>
          <a:noFill/>
          <a:ln w="9525">
            <a:noFill/>
          </a:ln>
        </p:spPr>
      </p:pic>
      <p:pic>
        <p:nvPicPr>
          <p:cNvPr id="3078" name="图片 3077" descr="7"/>
          <p:cNvPicPr>
            <a:picLocks noChangeAspect="1"/>
          </p:cNvPicPr>
          <p:nvPr/>
        </p:nvPicPr>
        <p:blipFill>
          <a:blip r:embed="rId4"/>
          <a:stretch>
            <a:fillRect/>
          </a:stretch>
        </p:blipFill>
        <p:spPr>
          <a:xfrm rot="880860">
            <a:off x="2449797" y="406115"/>
            <a:ext cx="1421575" cy="2049962"/>
          </a:xfrm>
          <a:prstGeom prst="rect">
            <a:avLst/>
          </a:prstGeom>
          <a:noFill/>
          <a:ln w="9525">
            <a:noFill/>
          </a:ln>
        </p:spPr>
      </p:pic>
      <p:pic>
        <p:nvPicPr>
          <p:cNvPr id="3079" name="图片 3078" descr="11"/>
          <p:cNvPicPr>
            <a:picLocks noChangeAspect="1"/>
          </p:cNvPicPr>
          <p:nvPr/>
        </p:nvPicPr>
        <p:blipFill>
          <a:blip r:embed="rId5"/>
          <a:stretch>
            <a:fillRect/>
          </a:stretch>
        </p:blipFill>
        <p:spPr>
          <a:xfrm>
            <a:off x="3130402" y="7079084"/>
            <a:ext cx="9505950" cy="1619250"/>
          </a:xfrm>
          <a:prstGeom prst="rect">
            <a:avLst/>
          </a:prstGeom>
          <a:noFill/>
          <a:ln w="9525">
            <a:noFill/>
          </a:ln>
        </p:spPr>
      </p:pic>
      <p:pic>
        <p:nvPicPr>
          <p:cNvPr id="3080" name="图片 3079" descr="8"/>
          <p:cNvPicPr>
            <a:picLocks noChangeAspect="1"/>
          </p:cNvPicPr>
          <p:nvPr/>
        </p:nvPicPr>
        <p:blipFill>
          <a:blip r:embed="rId6"/>
          <a:stretch>
            <a:fillRect/>
          </a:stretch>
        </p:blipFill>
        <p:spPr>
          <a:xfrm>
            <a:off x="3131989" y="1894309"/>
            <a:ext cx="9505950" cy="1619250"/>
          </a:xfrm>
          <a:prstGeom prst="rect">
            <a:avLst/>
          </a:prstGeom>
          <a:noFill/>
          <a:ln w="9525">
            <a:noFill/>
          </a:ln>
        </p:spPr>
      </p:pic>
      <p:pic>
        <p:nvPicPr>
          <p:cNvPr id="3081" name="图片 3080" descr="9"/>
          <p:cNvPicPr>
            <a:picLocks noChangeAspect="1"/>
          </p:cNvPicPr>
          <p:nvPr/>
        </p:nvPicPr>
        <p:blipFill>
          <a:blip r:embed="rId7"/>
          <a:stretch>
            <a:fillRect/>
          </a:stretch>
        </p:blipFill>
        <p:spPr>
          <a:xfrm>
            <a:off x="3131989" y="3623097"/>
            <a:ext cx="9505950" cy="1619250"/>
          </a:xfrm>
          <a:prstGeom prst="rect">
            <a:avLst/>
          </a:prstGeom>
          <a:noFill/>
          <a:ln w="9525">
            <a:noFill/>
          </a:ln>
        </p:spPr>
      </p:pic>
      <p:pic>
        <p:nvPicPr>
          <p:cNvPr id="3082" name="图片 3081" descr="10"/>
          <p:cNvPicPr>
            <a:picLocks noChangeAspect="1"/>
          </p:cNvPicPr>
          <p:nvPr/>
        </p:nvPicPr>
        <p:blipFill>
          <a:blip r:embed="rId8"/>
          <a:stretch>
            <a:fillRect/>
          </a:stretch>
        </p:blipFill>
        <p:spPr>
          <a:xfrm>
            <a:off x="3060552" y="5350297"/>
            <a:ext cx="9505950" cy="1619250"/>
          </a:xfrm>
          <a:prstGeom prst="rect">
            <a:avLst/>
          </a:prstGeom>
          <a:noFill/>
          <a:ln w="9525">
            <a:noFill/>
          </a:ln>
        </p:spPr>
      </p:pic>
      <p:pic>
        <p:nvPicPr>
          <p:cNvPr id="3077" name="图片 3076" descr="6"/>
          <p:cNvPicPr>
            <a:picLocks noChangeAspect="1"/>
          </p:cNvPicPr>
          <p:nvPr/>
        </p:nvPicPr>
        <p:blipFill>
          <a:blip r:embed="rId9"/>
          <a:stretch>
            <a:fillRect/>
          </a:stretch>
        </p:blipFill>
        <p:spPr>
          <a:xfrm>
            <a:off x="8391525" y="4321175"/>
            <a:ext cx="8386763" cy="5154613"/>
          </a:xfrm>
          <a:prstGeom prst="rect">
            <a:avLst/>
          </a:prstGeom>
          <a:noFill/>
          <a:ln w="9525">
            <a:noFill/>
          </a:ln>
        </p:spPr>
      </p:pic>
      <p:sp>
        <p:nvSpPr>
          <p:cNvPr id="3083" name="文本框 3082"/>
          <p:cNvSpPr txBox="1"/>
          <p:nvPr/>
        </p:nvSpPr>
        <p:spPr>
          <a:xfrm>
            <a:off x="6514952" y="2216572"/>
            <a:ext cx="2736850" cy="579437"/>
          </a:xfrm>
          <a:prstGeom prst="rect">
            <a:avLst/>
          </a:prstGeom>
          <a:noFill/>
          <a:ln w="9525">
            <a:noFill/>
          </a:ln>
        </p:spPr>
        <p:txBody>
          <a:bodyPr>
            <a:spAutoFit/>
          </a:bodyPr>
          <a:lstStyle/>
          <a:p>
            <a:pPr lvl="0" algn="ctr" defTabSz="1500505">
              <a:spcBef>
                <a:spcPct val="50000"/>
              </a:spcBef>
            </a:pPr>
            <a:r>
              <a:rPr lang="en-US" altLang="zh-CN" sz="3200" b="1">
                <a:latin typeface="Times New Roman" panose="02020603050405020304" pitchFamily="18" charset="0"/>
                <a:ea typeface="黑体" panose="02010609060101010101" pitchFamily="2" charset="-122"/>
                <a:cs typeface="Times New Roman" panose="02020603050405020304" pitchFamily="18" charset="0"/>
              </a:rPr>
              <a:t>MỞ ĐẦU</a:t>
            </a:r>
            <a:endParaRPr lang="zh-CN" altLang="en-US" sz="3200" b="1" dirty="0">
              <a:latin typeface="Times New Roman" panose="02020603050405020304" pitchFamily="18" charset="0"/>
              <a:ea typeface="黑体" panose="02010609060101010101" pitchFamily="2" charset="-122"/>
              <a:cs typeface="Times New Roman" panose="02020603050405020304" pitchFamily="18" charset="0"/>
            </a:endParaRPr>
          </a:p>
        </p:txBody>
      </p:sp>
      <p:sp>
        <p:nvSpPr>
          <p:cNvPr id="3084" name="文本框 3083"/>
          <p:cNvSpPr txBox="1"/>
          <p:nvPr/>
        </p:nvSpPr>
        <p:spPr>
          <a:xfrm>
            <a:off x="4546353" y="1151855"/>
            <a:ext cx="6534347" cy="769441"/>
          </a:xfrm>
          <a:prstGeom prst="rect">
            <a:avLst/>
          </a:prstGeom>
          <a:noFill/>
          <a:ln w="9525">
            <a:noFill/>
          </a:ln>
        </p:spPr>
        <p:txBody>
          <a:bodyPr wrap="square">
            <a:spAutoFit/>
          </a:bodyPr>
          <a:lstStyle/>
          <a:p>
            <a:pPr lvl="0" algn="ctr" defTabSz="1500505">
              <a:spcBef>
                <a:spcPct val="50000"/>
              </a:spcBef>
            </a:pPr>
            <a:r>
              <a:rPr lang="en-US" altLang="zh-CN" sz="4400" b="1">
                <a:solidFill>
                  <a:srgbClr val="3399FF"/>
                </a:solidFill>
                <a:latin typeface="Times New Roman" panose="02020603050405020304" pitchFamily="18" charset="0"/>
                <a:ea typeface="黑体" panose="02010609060101010101" pitchFamily="2" charset="-122"/>
                <a:cs typeface="Times New Roman" panose="02020603050405020304" pitchFamily="18" charset="0"/>
              </a:rPr>
              <a:t>NỘI DUNG</a:t>
            </a:r>
            <a:endParaRPr lang="zh-CN" altLang="en-US" sz="4400" b="1" dirty="0">
              <a:solidFill>
                <a:srgbClr val="3399FF"/>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3085" name="文本框 3084"/>
          <p:cNvSpPr txBox="1"/>
          <p:nvPr/>
        </p:nvSpPr>
        <p:spPr>
          <a:xfrm>
            <a:off x="4643488" y="3945359"/>
            <a:ext cx="6264696" cy="584775"/>
          </a:xfrm>
          <a:prstGeom prst="rect">
            <a:avLst/>
          </a:prstGeom>
          <a:noFill/>
          <a:ln w="9525">
            <a:noFill/>
          </a:ln>
        </p:spPr>
        <p:txBody>
          <a:bodyPr>
            <a:spAutoFit/>
          </a:bodyPr>
          <a:lstStyle>
            <a:defPPr>
              <a:defRPr lang="zh-CN"/>
            </a:defPPr>
            <a:lvl1pPr algn="ctr" defTabSz="1500505">
              <a:spcBef>
                <a:spcPct val="50000"/>
              </a:spcBef>
              <a:defRPr sz="3200" b="1">
                <a:latin typeface="Times New Roman" panose="02020603050405020304" pitchFamily="18" charset="0"/>
                <a:ea typeface="黑体" panose="02010609060101010101" pitchFamily="2" charset="-122"/>
                <a:cs typeface="Times New Roman" panose="02020603050405020304" pitchFamily="18" charset="0"/>
              </a:defRPr>
            </a:lvl1pPr>
          </a:lstStyle>
          <a:p>
            <a:r>
              <a:rPr lang="en-US" altLang="zh-CN"/>
              <a:t>HÌNH THÀNH KIẾN THỨC</a:t>
            </a:r>
            <a:endParaRPr lang="zh-CN" altLang="en-US" dirty="0"/>
          </a:p>
        </p:txBody>
      </p:sp>
      <p:sp>
        <p:nvSpPr>
          <p:cNvPr id="3086" name="文本框 3085"/>
          <p:cNvSpPr txBox="1"/>
          <p:nvPr/>
        </p:nvSpPr>
        <p:spPr>
          <a:xfrm>
            <a:off x="6514952" y="5745584"/>
            <a:ext cx="2736850" cy="579438"/>
          </a:xfrm>
          <a:prstGeom prst="rect">
            <a:avLst/>
          </a:prstGeom>
          <a:noFill/>
          <a:ln w="9525">
            <a:noFill/>
          </a:ln>
        </p:spPr>
        <p:txBody>
          <a:bodyPr>
            <a:spAutoFit/>
          </a:bodyPr>
          <a:lstStyle>
            <a:defPPr>
              <a:defRPr lang="zh-CN"/>
            </a:defPPr>
            <a:lvl1pPr algn="ctr" defTabSz="1500505">
              <a:spcBef>
                <a:spcPct val="50000"/>
              </a:spcBef>
              <a:defRPr sz="3200" b="1">
                <a:latin typeface="Times New Roman" panose="02020603050405020304" pitchFamily="18" charset="0"/>
                <a:ea typeface="黑体" panose="02010609060101010101" pitchFamily="2" charset="-122"/>
                <a:cs typeface="Times New Roman" panose="02020603050405020304" pitchFamily="18" charset="0"/>
              </a:defRPr>
            </a:lvl1pPr>
          </a:lstStyle>
          <a:p>
            <a:r>
              <a:rPr lang="en-US" altLang="zh-CN"/>
              <a:t>LUYỆN TẬP</a:t>
            </a:r>
            <a:endParaRPr lang="zh-CN" altLang="en-US" dirty="0"/>
          </a:p>
        </p:txBody>
      </p:sp>
      <p:sp>
        <p:nvSpPr>
          <p:cNvPr id="3087" name="文本框 3086"/>
          <p:cNvSpPr txBox="1"/>
          <p:nvPr/>
        </p:nvSpPr>
        <p:spPr>
          <a:xfrm>
            <a:off x="6514952" y="7474372"/>
            <a:ext cx="2736850" cy="579437"/>
          </a:xfrm>
          <a:prstGeom prst="rect">
            <a:avLst/>
          </a:prstGeom>
          <a:noFill/>
          <a:ln w="9525">
            <a:noFill/>
          </a:ln>
        </p:spPr>
        <p:txBody>
          <a:bodyPr>
            <a:spAutoFit/>
          </a:bodyPr>
          <a:lstStyle>
            <a:defPPr>
              <a:defRPr lang="zh-CN"/>
            </a:defPPr>
            <a:lvl1pPr algn="ctr" defTabSz="1500505">
              <a:spcBef>
                <a:spcPct val="50000"/>
              </a:spcBef>
              <a:defRPr sz="3200" b="1">
                <a:latin typeface="Times New Roman" panose="02020603050405020304" pitchFamily="18" charset="0"/>
                <a:ea typeface="黑体" panose="02010609060101010101" pitchFamily="2" charset="-122"/>
                <a:cs typeface="Times New Roman" panose="02020603050405020304" pitchFamily="18" charset="0"/>
              </a:defRPr>
            </a:lvl1pPr>
          </a:lstStyle>
          <a:p>
            <a:r>
              <a:rPr lang="en-US" altLang="zh-CN"/>
              <a:t>VẬN DỤNG</a:t>
            </a:r>
            <a:endParaRPr lang="zh-CN" altLang="en-US" dirty="0"/>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2000"/>
                                        <p:tgtEl>
                                          <p:spTgt spid="3078"/>
                                        </p:tgtEl>
                                      </p:cBhvr>
                                    </p:animEffect>
                                  </p:childTnLst>
                                </p:cTn>
                              </p:par>
                            </p:childTnLst>
                          </p:cTn>
                        </p:par>
                        <p:par>
                          <p:cTn id="18" fill="hold">
                            <p:stCondLst>
                              <p:cond delay="3000"/>
                            </p:stCondLst>
                            <p:childTnLst>
                              <p:par>
                                <p:cTn id="19" presetID="47" presetClass="entr" presetSubtype="0" fill="hold" grpId="0" nodeType="afterEffect">
                                  <p:stCondLst>
                                    <p:cond delay="0"/>
                                  </p:stCondLst>
                                  <p:childTnLst>
                                    <p:set>
                                      <p:cBhvr>
                                        <p:cTn id="20" dur="1" fill="hold">
                                          <p:stCondLst>
                                            <p:cond delay="0"/>
                                          </p:stCondLst>
                                        </p:cTn>
                                        <p:tgtEl>
                                          <p:spTgt spid="3084"/>
                                        </p:tgtEl>
                                        <p:attrNameLst>
                                          <p:attrName>style.visibility</p:attrName>
                                        </p:attrNameLst>
                                      </p:cBhvr>
                                      <p:to>
                                        <p:strVal val="visible"/>
                                      </p:to>
                                    </p:set>
                                    <p:animEffect transition="in" filter="fade">
                                      <p:cBhvr>
                                        <p:cTn id="21" dur="1000"/>
                                        <p:tgtEl>
                                          <p:spTgt spid="3084"/>
                                        </p:tgtEl>
                                      </p:cBhvr>
                                    </p:animEffect>
                                    <p:anim calcmode="lin" valueType="num">
                                      <p:cBhvr>
                                        <p:cTn id="22" dur="1000" fill="hold"/>
                                        <p:tgtEl>
                                          <p:spTgt spid="3084"/>
                                        </p:tgtEl>
                                        <p:attrNameLst>
                                          <p:attrName>ppt_x</p:attrName>
                                        </p:attrNameLst>
                                      </p:cBhvr>
                                      <p:tavLst>
                                        <p:tav tm="0">
                                          <p:val>
                                            <p:strVal val="#ppt_x"/>
                                          </p:val>
                                        </p:tav>
                                        <p:tav tm="100000">
                                          <p:val>
                                            <p:strVal val="#ppt_x"/>
                                          </p:val>
                                        </p:tav>
                                      </p:tavLst>
                                    </p:anim>
                                    <p:anim calcmode="lin" valueType="num">
                                      <p:cBhvr>
                                        <p:cTn id="23" dur="1000" fill="hold"/>
                                        <p:tgtEl>
                                          <p:spTgt spid="3084"/>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9" presetClass="entr" presetSubtype="0" fill="hold" nodeType="afterEffect">
                                  <p:stCondLst>
                                    <p:cond delay="0"/>
                                  </p:stCondLst>
                                  <p:childTnLst>
                                    <p:set>
                                      <p:cBhvr>
                                        <p:cTn id="26" dur="1" fill="hold">
                                          <p:stCondLst>
                                            <p:cond delay="0"/>
                                          </p:stCondLst>
                                        </p:cTn>
                                        <p:tgtEl>
                                          <p:spTgt spid="3080"/>
                                        </p:tgtEl>
                                        <p:attrNameLst>
                                          <p:attrName>style.visibility</p:attrName>
                                        </p:attrNameLst>
                                      </p:cBhvr>
                                      <p:to>
                                        <p:strVal val="visible"/>
                                      </p:to>
                                    </p:set>
                                    <p:anim calcmode="lin" valueType="num">
                                      <p:cBhvr>
                                        <p:cTn id="27" dur="1000" fill="hold"/>
                                        <p:tgtEl>
                                          <p:spTgt spid="3080"/>
                                        </p:tgtEl>
                                        <p:attrNameLst>
                                          <p:attrName>ppt_x</p:attrName>
                                        </p:attrNameLst>
                                      </p:cBhvr>
                                      <p:tavLst>
                                        <p:tav tm="0">
                                          <p:val>
                                            <p:strVal val="#ppt_x-.2"/>
                                          </p:val>
                                        </p:tav>
                                        <p:tav tm="100000">
                                          <p:val>
                                            <p:strVal val="#ppt_x"/>
                                          </p:val>
                                        </p:tav>
                                      </p:tavLst>
                                    </p:anim>
                                    <p:anim calcmode="lin" valueType="num">
                                      <p:cBhvr>
                                        <p:cTn id="28"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80"/>
                                        </p:tgtEl>
                                      </p:cBhvr>
                                    </p:animEffect>
                                  </p:childTnLst>
                                </p:cTn>
                              </p:par>
                            </p:childTnLst>
                          </p:cTn>
                        </p:par>
                        <p:par>
                          <p:cTn id="30" fill="hold">
                            <p:stCondLst>
                              <p:cond delay="5000"/>
                            </p:stCondLst>
                            <p:childTnLst>
                              <p:par>
                                <p:cTn id="31" presetID="29" presetClass="entr" presetSubtype="0" fill="hold" grpId="0" nodeType="afterEffect">
                                  <p:stCondLst>
                                    <p:cond delay="0"/>
                                  </p:stCondLst>
                                  <p:childTnLst>
                                    <p:set>
                                      <p:cBhvr>
                                        <p:cTn id="32" dur="1" fill="hold">
                                          <p:stCondLst>
                                            <p:cond delay="0"/>
                                          </p:stCondLst>
                                        </p:cTn>
                                        <p:tgtEl>
                                          <p:spTgt spid="3083"/>
                                        </p:tgtEl>
                                        <p:attrNameLst>
                                          <p:attrName>style.visibility</p:attrName>
                                        </p:attrNameLst>
                                      </p:cBhvr>
                                      <p:to>
                                        <p:strVal val="visible"/>
                                      </p:to>
                                    </p:set>
                                    <p:anim calcmode="lin" valueType="num">
                                      <p:cBhvr>
                                        <p:cTn id="33" dur="1000" fill="hold"/>
                                        <p:tgtEl>
                                          <p:spTgt spid="3083"/>
                                        </p:tgtEl>
                                        <p:attrNameLst>
                                          <p:attrName>ppt_x</p:attrName>
                                        </p:attrNameLst>
                                      </p:cBhvr>
                                      <p:tavLst>
                                        <p:tav tm="0">
                                          <p:val>
                                            <p:strVal val="#ppt_x-.2"/>
                                          </p:val>
                                        </p:tav>
                                        <p:tav tm="100000">
                                          <p:val>
                                            <p:strVal val="#ppt_x"/>
                                          </p:val>
                                        </p:tav>
                                      </p:tavLst>
                                    </p:anim>
                                    <p:anim calcmode="lin" valueType="num">
                                      <p:cBhvr>
                                        <p:cTn id="34" dur="10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083"/>
                                        </p:tgtEl>
                                      </p:cBhvr>
                                    </p:animEffect>
                                  </p:childTnLst>
                                </p:cTn>
                              </p:par>
                            </p:childTnLst>
                          </p:cTn>
                        </p:par>
                        <p:par>
                          <p:cTn id="36" fill="hold">
                            <p:stCondLst>
                              <p:cond delay="6000"/>
                            </p:stCondLst>
                            <p:childTnLst>
                              <p:par>
                                <p:cTn id="37" presetID="29" presetClass="entr" presetSubtype="0" fill="hold" nodeType="afterEffect">
                                  <p:stCondLst>
                                    <p:cond delay="0"/>
                                  </p:stCondLst>
                                  <p:childTnLst>
                                    <p:set>
                                      <p:cBhvr>
                                        <p:cTn id="38" dur="1" fill="hold">
                                          <p:stCondLst>
                                            <p:cond delay="0"/>
                                          </p:stCondLst>
                                        </p:cTn>
                                        <p:tgtEl>
                                          <p:spTgt spid="3081"/>
                                        </p:tgtEl>
                                        <p:attrNameLst>
                                          <p:attrName>style.visibility</p:attrName>
                                        </p:attrNameLst>
                                      </p:cBhvr>
                                      <p:to>
                                        <p:strVal val="visible"/>
                                      </p:to>
                                    </p:set>
                                    <p:anim calcmode="lin" valueType="num">
                                      <p:cBhvr>
                                        <p:cTn id="39" dur="1000" fill="hold"/>
                                        <p:tgtEl>
                                          <p:spTgt spid="3081"/>
                                        </p:tgtEl>
                                        <p:attrNameLst>
                                          <p:attrName>ppt_x</p:attrName>
                                        </p:attrNameLst>
                                      </p:cBhvr>
                                      <p:tavLst>
                                        <p:tav tm="0">
                                          <p:val>
                                            <p:strVal val="#ppt_x-.2"/>
                                          </p:val>
                                        </p:tav>
                                        <p:tav tm="100000">
                                          <p:val>
                                            <p:strVal val="#ppt_x"/>
                                          </p:val>
                                        </p:tav>
                                      </p:tavLst>
                                    </p:anim>
                                    <p:anim calcmode="lin" valueType="num">
                                      <p:cBhvr>
                                        <p:cTn id="40"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081"/>
                                        </p:tgtEl>
                                      </p:cBhvr>
                                    </p:animEffect>
                                  </p:childTnLst>
                                </p:cTn>
                              </p:par>
                            </p:childTnLst>
                          </p:cTn>
                        </p:par>
                        <p:par>
                          <p:cTn id="42" fill="hold">
                            <p:stCondLst>
                              <p:cond delay="7000"/>
                            </p:stCondLst>
                            <p:childTnLst>
                              <p:par>
                                <p:cTn id="43" presetID="29" presetClass="entr" presetSubtype="0" fill="hold" grpId="0" nodeType="afterEffect">
                                  <p:stCondLst>
                                    <p:cond delay="0"/>
                                  </p:stCondLst>
                                  <p:childTnLst>
                                    <p:set>
                                      <p:cBhvr>
                                        <p:cTn id="44" dur="1" fill="hold">
                                          <p:stCondLst>
                                            <p:cond delay="0"/>
                                          </p:stCondLst>
                                        </p:cTn>
                                        <p:tgtEl>
                                          <p:spTgt spid="3085"/>
                                        </p:tgtEl>
                                        <p:attrNameLst>
                                          <p:attrName>style.visibility</p:attrName>
                                        </p:attrNameLst>
                                      </p:cBhvr>
                                      <p:to>
                                        <p:strVal val="visible"/>
                                      </p:to>
                                    </p:set>
                                    <p:anim calcmode="lin" valueType="num">
                                      <p:cBhvr>
                                        <p:cTn id="45" dur="1000" fill="hold"/>
                                        <p:tgtEl>
                                          <p:spTgt spid="3085"/>
                                        </p:tgtEl>
                                        <p:attrNameLst>
                                          <p:attrName>ppt_x</p:attrName>
                                        </p:attrNameLst>
                                      </p:cBhvr>
                                      <p:tavLst>
                                        <p:tav tm="0">
                                          <p:val>
                                            <p:strVal val="#ppt_x-.2"/>
                                          </p:val>
                                        </p:tav>
                                        <p:tav tm="100000">
                                          <p:val>
                                            <p:strVal val="#ppt_x"/>
                                          </p:val>
                                        </p:tav>
                                      </p:tavLst>
                                    </p:anim>
                                    <p:anim calcmode="lin" valueType="num">
                                      <p:cBhvr>
                                        <p:cTn id="46" dur="1000" fill="hold"/>
                                        <p:tgtEl>
                                          <p:spTgt spid="3085"/>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085"/>
                                        </p:tgtEl>
                                      </p:cBhvr>
                                    </p:animEffect>
                                  </p:childTnLst>
                                </p:cTn>
                              </p:par>
                            </p:childTnLst>
                          </p:cTn>
                        </p:par>
                        <p:par>
                          <p:cTn id="48" fill="hold">
                            <p:stCondLst>
                              <p:cond delay="8000"/>
                            </p:stCondLst>
                            <p:childTnLst>
                              <p:par>
                                <p:cTn id="49" presetID="29" presetClass="entr" presetSubtype="0" fill="hold" nodeType="afterEffect">
                                  <p:stCondLst>
                                    <p:cond delay="0"/>
                                  </p:stCondLst>
                                  <p:childTnLst>
                                    <p:set>
                                      <p:cBhvr>
                                        <p:cTn id="50" dur="1" fill="hold">
                                          <p:stCondLst>
                                            <p:cond delay="0"/>
                                          </p:stCondLst>
                                        </p:cTn>
                                        <p:tgtEl>
                                          <p:spTgt spid="3082"/>
                                        </p:tgtEl>
                                        <p:attrNameLst>
                                          <p:attrName>style.visibility</p:attrName>
                                        </p:attrNameLst>
                                      </p:cBhvr>
                                      <p:to>
                                        <p:strVal val="visible"/>
                                      </p:to>
                                    </p:set>
                                    <p:anim calcmode="lin" valueType="num">
                                      <p:cBhvr>
                                        <p:cTn id="51" dur="1000" fill="hold"/>
                                        <p:tgtEl>
                                          <p:spTgt spid="3082"/>
                                        </p:tgtEl>
                                        <p:attrNameLst>
                                          <p:attrName>ppt_x</p:attrName>
                                        </p:attrNameLst>
                                      </p:cBhvr>
                                      <p:tavLst>
                                        <p:tav tm="0">
                                          <p:val>
                                            <p:strVal val="#ppt_x-.2"/>
                                          </p:val>
                                        </p:tav>
                                        <p:tav tm="100000">
                                          <p:val>
                                            <p:strVal val="#ppt_x"/>
                                          </p:val>
                                        </p:tav>
                                      </p:tavLst>
                                    </p:anim>
                                    <p:anim calcmode="lin" valueType="num">
                                      <p:cBhvr>
                                        <p:cTn id="52" dur="1000" fill="hold"/>
                                        <p:tgtEl>
                                          <p:spTgt spid="3082"/>
                                        </p:tgtEl>
                                        <p:attrNameLst>
                                          <p:attrName>ppt_y</p:attrName>
                                        </p:attrNameLst>
                                      </p:cBhvr>
                                      <p:tavLst>
                                        <p:tav tm="0">
                                          <p:val>
                                            <p:strVal val="#ppt_y"/>
                                          </p:val>
                                        </p:tav>
                                        <p:tav tm="100000">
                                          <p:val>
                                            <p:strVal val="#ppt_y"/>
                                          </p:val>
                                        </p:tav>
                                      </p:tavLst>
                                    </p:anim>
                                    <p:animEffect transition="in" filter="wipe(right)" prLst="gradientSize: 0.1">
                                      <p:cBhvr>
                                        <p:cTn id="53" dur="1000"/>
                                        <p:tgtEl>
                                          <p:spTgt spid="3082"/>
                                        </p:tgtEl>
                                      </p:cBhvr>
                                    </p:animEffect>
                                  </p:childTnLst>
                                </p:cTn>
                              </p:par>
                            </p:childTnLst>
                          </p:cTn>
                        </p:par>
                        <p:par>
                          <p:cTn id="54" fill="hold">
                            <p:stCondLst>
                              <p:cond delay="9000"/>
                            </p:stCondLst>
                            <p:childTnLst>
                              <p:par>
                                <p:cTn id="55" presetID="29" presetClass="entr" presetSubtype="0" fill="hold" grpId="0" nodeType="afterEffect">
                                  <p:stCondLst>
                                    <p:cond delay="0"/>
                                  </p:stCondLst>
                                  <p:childTnLst>
                                    <p:set>
                                      <p:cBhvr>
                                        <p:cTn id="56" dur="1" fill="hold">
                                          <p:stCondLst>
                                            <p:cond delay="0"/>
                                          </p:stCondLst>
                                        </p:cTn>
                                        <p:tgtEl>
                                          <p:spTgt spid="3086"/>
                                        </p:tgtEl>
                                        <p:attrNameLst>
                                          <p:attrName>style.visibility</p:attrName>
                                        </p:attrNameLst>
                                      </p:cBhvr>
                                      <p:to>
                                        <p:strVal val="visible"/>
                                      </p:to>
                                    </p:set>
                                    <p:anim calcmode="lin" valueType="num">
                                      <p:cBhvr>
                                        <p:cTn id="57" dur="1000" fill="hold"/>
                                        <p:tgtEl>
                                          <p:spTgt spid="3086"/>
                                        </p:tgtEl>
                                        <p:attrNameLst>
                                          <p:attrName>ppt_x</p:attrName>
                                        </p:attrNameLst>
                                      </p:cBhvr>
                                      <p:tavLst>
                                        <p:tav tm="0">
                                          <p:val>
                                            <p:strVal val="#ppt_x-.2"/>
                                          </p:val>
                                        </p:tav>
                                        <p:tav tm="100000">
                                          <p:val>
                                            <p:strVal val="#ppt_x"/>
                                          </p:val>
                                        </p:tav>
                                      </p:tavLst>
                                    </p:anim>
                                    <p:anim calcmode="lin" valueType="num">
                                      <p:cBhvr>
                                        <p:cTn id="58" dur="1000" fill="hold"/>
                                        <p:tgtEl>
                                          <p:spTgt spid="3086"/>
                                        </p:tgtEl>
                                        <p:attrNameLst>
                                          <p:attrName>ppt_y</p:attrName>
                                        </p:attrNameLst>
                                      </p:cBhvr>
                                      <p:tavLst>
                                        <p:tav tm="0">
                                          <p:val>
                                            <p:strVal val="#ppt_y"/>
                                          </p:val>
                                        </p:tav>
                                        <p:tav tm="100000">
                                          <p:val>
                                            <p:strVal val="#ppt_y"/>
                                          </p:val>
                                        </p:tav>
                                      </p:tavLst>
                                    </p:anim>
                                    <p:animEffect transition="in" filter="wipe(right)" prLst="gradientSize: 0.1">
                                      <p:cBhvr>
                                        <p:cTn id="59" dur="1000"/>
                                        <p:tgtEl>
                                          <p:spTgt spid="3086"/>
                                        </p:tgtEl>
                                      </p:cBhvr>
                                    </p:animEffect>
                                  </p:childTnLst>
                                </p:cTn>
                              </p:par>
                            </p:childTnLst>
                          </p:cTn>
                        </p:par>
                        <p:par>
                          <p:cTn id="60" fill="hold">
                            <p:stCondLst>
                              <p:cond delay="10000"/>
                            </p:stCondLst>
                            <p:childTnLst>
                              <p:par>
                                <p:cTn id="61" presetID="29" presetClass="entr" presetSubtype="0" fill="hold" nodeType="afterEffect">
                                  <p:stCondLst>
                                    <p:cond delay="0"/>
                                  </p:stCondLst>
                                  <p:childTnLst>
                                    <p:set>
                                      <p:cBhvr>
                                        <p:cTn id="62" dur="1" fill="hold">
                                          <p:stCondLst>
                                            <p:cond delay="0"/>
                                          </p:stCondLst>
                                        </p:cTn>
                                        <p:tgtEl>
                                          <p:spTgt spid="3079"/>
                                        </p:tgtEl>
                                        <p:attrNameLst>
                                          <p:attrName>style.visibility</p:attrName>
                                        </p:attrNameLst>
                                      </p:cBhvr>
                                      <p:to>
                                        <p:strVal val="visible"/>
                                      </p:to>
                                    </p:set>
                                    <p:anim calcmode="lin" valueType="num">
                                      <p:cBhvr>
                                        <p:cTn id="63" dur="1000" fill="hold"/>
                                        <p:tgtEl>
                                          <p:spTgt spid="3079"/>
                                        </p:tgtEl>
                                        <p:attrNameLst>
                                          <p:attrName>ppt_x</p:attrName>
                                        </p:attrNameLst>
                                      </p:cBhvr>
                                      <p:tavLst>
                                        <p:tav tm="0">
                                          <p:val>
                                            <p:strVal val="#ppt_x-.2"/>
                                          </p:val>
                                        </p:tav>
                                        <p:tav tm="100000">
                                          <p:val>
                                            <p:strVal val="#ppt_x"/>
                                          </p:val>
                                        </p:tav>
                                      </p:tavLst>
                                    </p:anim>
                                    <p:anim calcmode="lin" valueType="num">
                                      <p:cBhvr>
                                        <p:cTn id="64" dur="1000" fill="hold"/>
                                        <p:tgtEl>
                                          <p:spTgt spid="3079"/>
                                        </p:tgtEl>
                                        <p:attrNameLst>
                                          <p:attrName>ppt_y</p:attrName>
                                        </p:attrNameLst>
                                      </p:cBhvr>
                                      <p:tavLst>
                                        <p:tav tm="0">
                                          <p:val>
                                            <p:strVal val="#ppt_y"/>
                                          </p:val>
                                        </p:tav>
                                        <p:tav tm="100000">
                                          <p:val>
                                            <p:strVal val="#ppt_y"/>
                                          </p:val>
                                        </p:tav>
                                      </p:tavLst>
                                    </p:anim>
                                    <p:animEffect transition="in" filter="wipe(right)" prLst="gradientSize: 0.1">
                                      <p:cBhvr>
                                        <p:cTn id="65" dur="1000"/>
                                        <p:tgtEl>
                                          <p:spTgt spid="3079"/>
                                        </p:tgtEl>
                                      </p:cBhvr>
                                    </p:animEffect>
                                  </p:childTnLst>
                                </p:cTn>
                              </p:par>
                            </p:childTnLst>
                          </p:cTn>
                        </p:par>
                        <p:par>
                          <p:cTn id="66" fill="hold">
                            <p:stCondLst>
                              <p:cond delay="11000"/>
                            </p:stCondLst>
                            <p:childTnLst>
                              <p:par>
                                <p:cTn id="67" presetID="29" presetClass="entr" presetSubtype="0" fill="hold" grpId="0" nodeType="afterEffect">
                                  <p:stCondLst>
                                    <p:cond delay="0"/>
                                  </p:stCondLst>
                                  <p:childTnLst>
                                    <p:set>
                                      <p:cBhvr>
                                        <p:cTn id="68" dur="1" fill="hold">
                                          <p:stCondLst>
                                            <p:cond delay="0"/>
                                          </p:stCondLst>
                                        </p:cTn>
                                        <p:tgtEl>
                                          <p:spTgt spid="3087"/>
                                        </p:tgtEl>
                                        <p:attrNameLst>
                                          <p:attrName>style.visibility</p:attrName>
                                        </p:attrNameLst>
                                      </p:cBhvr>
                                      <p:to>
                                        <p:strVal val="visible"/>
                                      </p:to>
                                    </p:set>
                                    <p:anim calcmode="lin" valueType="num">
                                      <p:cBhvr>
                                        <p:cTn id="69" dur="1000" fill="hold"/>
                                        <p:tgtEl>
                                          <p:spTgt spid="3087"/>
                                        </p:tgtEl>
                                        <p:attrNameLst>
                                          <p:attrName>ppt_x</p:attrName>
                                        </p:attrNameLst>
                                      </p:cBhvr>
                                      <p:tavLst>
                                        <p:tav tm="0">
                                          <p:val>
                                            <p:strVal val="#ppt_x-.2"/>
                                          </p:val>
                                        </p:tav>
                                        <p:tav tm="100000">
                                          <p:val>
                                            <p:strVal val="#ppt_x"/>
                                          </p:val>
                                        </p:tav>
                                      </p:tavLst>
                                    </p:anim>
                                    <p:anim calcmode="lin" valueType="num">
                                      <p:cBhvr>
                                        <p:cTn id="70" dur="1000" fill="hold"/>
                                        <p:tgtEl>
                                          <p:spTgt spid="3087"/>
                                        </p:tgtEl>
                                        <p:attrNameLst>
                                          <p:attrName>ppt_y</p:attrName>
                                        </p:attrNameLst>
                                      </p:cBhvr>
                                      <p:tavLst>
                                        <p:tav tm="0">
                                          <p:val>
                                            <p:strVal val="#ppt_y"/>
                                          </p:val>
                                        </p:tav>
                                        <p:tav tm="100000">
                                          <p:val>
                                            <p:strVal val="#ppt_y"/>
                                          </p:val>
                                        </p:tav>
                                      </p:tavLst>
                                    </p:anim>
                                    <p:animEffect transition="in" filter="wipe(right)" prLst="gradientSize: 0.1">
                                      <p:cBhvr>
                                        <p:cTn id="71" dur="10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4" grpId="0"/>
      <p:bldP spid="3085" grpId="0"/>
      <p:bldP spid="3086" grpId="0"/>
      <p:bldP spid="30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图片 12291"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2294" name="图片 12293" descr="26"/>
          <p:cNvPicPr>
            <a:picLocks noChangeAspect="1"/>
          </p:cNvPicPr>
          <p:nvPr/>
        </p:nvPicPr>
        <p:blipFill>
          <a:blip r:embed="rId4"/>
          <a:stretch>
            <a:fillRect/>
          </a:stretch>
        </p:blipFill>
        <p:spPr>
          <a:xfrm>
            <a:off x="0" y="1155767"/>
            <a:ext cx="14797856" cy="8635933"/>
          </a:xfrm>
          <a:prstGeom prst="rect">
            <a:avLst/>
          </a:prstGeom>
          <a:noFill/>
          <a:ln w="9525">
            <a:noFill/>
          </a:ln>
        </p:spPr>
      </p:pic>
      <p:pic>
        <p:nvPicPr>
          <p:cNvPr id="12293" name="图片 12292" descr="27"/>
          <p:cNvPicPr>
            <a:picLocks noChangeAspect="1"/>
          </p:cNvPicPr>
          <p:nvPr/>
        </p:nvPicPr>
        <p:blipFill>
          <a:blip r:embed="rId5"/>
          <a:stretch>
            <a:fillRect/>
          </a:stretch>
        </p:blipFill>
        <p:spPr>
          <a:xfrm>
            <a:off x="12998450" y="3665538"/>
            <a:ext cx="3133725" cy="5810250"/>
          </a:xfrm>
          <a:prstGeom prst="rect">
            <a:avLst/>
          </a:prstGeom>
          <a:noFill/>
          <a:ln w="9525">
            <a:noFill/>
          </a:ln>
        </p:spPr>
      </p:pic>
      <p:sp>
        <p:nvSpPr>
          <p:cNvPr id="12295" name="文本框 12294"/>
          <p:cNvSpPr txBox="1"/>
          <p:nvPr/>
        </p:nvSpPr>
        <p:spPr>
          <a:xfrm>
            <a:off x="2428924" y="3296273"/>
            <a:ext cx="8461326" cy="2554545"/>
          </a:xfrm>
          <a:prstGeom prst="rect">
            <a:avLst/>
          </a:prstGeom>
          <a:noFill/>
          <a:ln w="9525">
            <a:noFill/>
          </a:ln>
        </p:spPr>
        <p:txBody>
          <a:bodyPr wrap="square">
            <a:spAutoFit/>
          </a:bodyPr>
          <a:lstStyle/>
          <a:p>
            <a:pPr defTabSz="1500505">
              <a:spcBef>
                <a:spcPct val="50000"/>
              </a:spcBef>
            </a:pPr>
            <a:r>
              <a:rPr lang="vi-VN" altLang="zh-CN" sz="3200" b="1">
                <a:latin typeface="Times New Roman" panose="02020603050405020304" pitchFamily="18" charset="0"/>
                <a:cs typeface="Times New Roman" panose="02020603050405020304" pitchFamily="18" charset="0"/>
              </a:rPr>
              <a:t>3. Thực hành:</a:t>
            </a:r>
          </a:p>
          <a:p>
            <a:pPr defTabSz="1500505">
              <a:spcBef>
                <a:spcPct val="50000"/>
              </a:spcBef>
            </a:pPr>
            <a:r>
              <a:rPr lang="vi-VN" altLang="zh-CN" sz="3200">
                <a:latin typeface="Times New Roman" panose="02020603050405020304" pitchFamily="18" charset="0"/>
                <a:cs typeface="Times New Roman" panose="02020603050405020304" pitchFamily="18" charset="0"/>
              </a:rPr>
              <a:t>- Nhiệm vụ: Thiết lập các lựa chọn và quét virus với Windows Defender.</a:t>
            </a:r>
          </a:p>
          <a:p>
            <a:pPr defTabSz="1500505">
              <a:spcBef>
                <a:spcPct val="50000"/>
              </a:spcBef>
            </a:pPr>
            <a:r>
              <a:rPr lang="vi-VN" altLang="zh-CN" sz="3200">
                <a:latin typeface="Times New Roman" panose="02020603050405020304" pitchFamily="18" charset="0"/>
                <a:cs typeface="Times New Roman" panose="02020603050405020304" pitchFamily="18" charset="0"/>
              </a:rPr>
              <a:t>- Hướng dẫn: Phần Thực hành SGK trang 48.</a:t>
            </a:r>
          </a:p>
        </p:txBody>
      </p:sp>
      <p:sp>
        <p:nvSpPr>
          <p:cNvPr id="8" name="文本框 4102">
            <a:extLst>
              <a:ext uri="{FF2B5EF4-FFF2-40B4-BE49-F238E27FC236}">
                <a16:creationId xmlns:a16="http://schemas.microsoft.com/office/drawing/2014/main" id="{30852386-7D3F-0B03-6D4A-C9F05D8A9B7D}"/>
              </a:ext>
            </a:extLst>
          </p:cNvPr>
          <p:cNvSpPr txBox="1"/>
          <p:nvPr/>
        </p:nvSpPr>
        <p:spPr>
          <a:xfrm>
            <a:off x="6948984" y="861020"/>
            <a:ext cx="10514012"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HÌNH THÀNH KIẾN THỨC</a:t>
            </a:r>
            <a:endParaRPr lang="zh-CN" altLang="en-US" sz="5400" b="1" dirty="0">
              <a:latin typeface="Times New Roman" panose="02020603050405020304" pitchFamily="18" charset="0"/>
              <a:cs typeface="Times New Roman" panose="02020603050405020304"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294"/>
                                        </p:tgtEl>
                                        <p:attrNameLst>
                                          <p:attrName>style.visibility</p:attrName>
                                        </p:attrNameLst>
                                      </p:cBhvr>
                                      <p:to>
                                        <p:strVal val="visible"/>
                                      </p:to>
                                    </p:set>
                                    <p:anim calcmode="lin" valueType="num">
                                      <p:cBhvr additive="base">
                                        <p:cTn id="12" dur="500" fill="hold"/>
                                        <p:tgtEl>
                                          <p:spTgt spid="12294"/>
                                        </p:tgtEl>
                                        <p:attrNameLst>
                                          <p:attrName>ppt_x</p:attrName>
                                        </p:attrNameLst>
                                      </p:cBhvr>
                                      <p:tavLst>
                                        <p:tav tm="0">
                                          <p:val>
                                            <p:strVal val="0-#ppt_w/2"/>
                                          </p:val>
                                        </p:tav>
                                        <p:tav tm="100000">
                                          <p:val>
                                            <p:strVal val="#ppt_x"/>
                                          </p:val>
                                        </p:tav>
                                      </p:tavLst>
                                    </p:anim>
                                    <p:anim calcmode="lin" valueType="num">
                                      <p:cBhvr additive="base">
                                        <p:cTn id="13" dur="500" fill="hold"/>
                                        <p:tgtEl>
                                          <p:spTgt spid="1229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8">
                                            <p:txEl>
                                              <p:pRg st="0" end="0"/>
                                            </p:txEl>
                                          </p:spTgt>
                                        </p:tgtEl>
                                        <p:attrNameLst>
                                          <p:attrName>fill.type</p:attrName>
                                        </p:attrNameLst>
                                      </p:cBhvr>
                                      <p:to>
                                        <p:strVal val="solid"/>
                                      </p:to>
                                    </p:set>
                                  </p:childTnLst>
                                </p:cTn>
                              </p:par>
                            </p:childTnLst>
                          </p:cTn>
                        </p:par>
                        <p:par>
                          <p:cTn id="20" fill="hold">
                            <p:stCondLst>
                              <p:cond delay="1720"/>
                            </p:stCondLst>
                            <p:childTnLst>
                              <p:par>
                                <p:cTn id="21" presetID="10" presetClass="entr" presetSubtype="0" fill="hold" nodeType="afterEffect">
                                  <p:stCondLst>
                                    <p:cond delay="0"/>
                                  </p:stCondLst>
                                  <p:childTnLst>
                                    <p:set>
                                      <p:cBhvr>
                                        <p:cTn id="22" dur="1" fill="hold">
                                          <p:stCondLst>
                                            <p:cond delay="0"/>
                                          </p:stCondLst>
                                        </p:cTn>
                                        <p:tgtEl>
                                          <p:spTgt spid="12293"/>
                                        </p:tgtEl>
                                        <p:attrNameLst>
                                          <p:attrName>style.visibility</p:attrName>
                                        </p:attrNameLst>
                                      </p:cBhvr>
                                      <p:to>
                                        <p:strVal val="visible"/>
                                      </p:to>
                                    </p:set>
                                    <p:animEffect transition="in" filter="fade">
                                      <p:cBhvr>
                                        <p:cTn id="23" dur="2000"/>
                                        <p:tgtEl>
                                          <p:spTgt spid="12293"/>
                                        </p:tgtEl>
                                      </p:cBhvr>
                                    </p:animEffect>
                                  </p:childTnLst>
                                </p:cTn>
                              </p:par>
                            </p:childTnLst>
                          </p:cTn>
                        </p:par>
                        <p:par>
                          <p:cTn id="24" fill="hold">
                            <p:stCondLst>
                              <p:cond delay="372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12295">
                                            <p:txEl>
                                              <p:pRg st="0" end="0"/>
                                            </p:txEl>
                                          </p:spTgt>
                                        </p:tgtEl>
                                        <p:attrNameLst>
                                          <p:attrName>style.visibility</p:attrName>
                                        </p:attrNameLst>
                                      </p:cBhvr>
                                      <p:to>
                                        <p:strVal val="visible"/>
                                      </p:to>
                                    </p:set>
                                    <p:anim calcmode="discrete" valueType="clr">
                                      <p:cBhvr override="childStyle">
                                        <p:cTn id="27" dur="80"/>
                                        <p:tgtEl>
                                          <p:spTgt spid="122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2295">
                                            <p:txEl>
                                              <p:pRg st="0" end="0"/>
                                            </p:txEl>
                                          </p:spTgt>
                                        </p:tgtEl>
                                        <p:attrNameLst>
                                          <p:attrName>fillcolor</p:attrName>
                                        </p:attrNameLst>
                                      </p:cBhvr>
                                      <p:tavLst>
                                        <p:tav tm="0">
                                          <p:val>
                                            <p:clrVal>
                                              <a:schemeClr val="accent2"/>
                                            </p:clrVal>
                                          </p:val>
                                        </p:tav>
                                        <p:tav tm="50000">
                                          <p:val>
                                            <p:clrVal>
                                              <a:schemeClr val="hlink"/>
                                            </p:clrVal>
                                          </p:val>
                                        </p:tav>
                                      </p:tavLst>
                                    </p:anim>
                                    <p:set>
                                      <p:cBhvr>
                                        <p:cTn id="29" dur="80"/>
                                        <p:tgtEl>
                                          <p:spTgt spid="12295">
                                            <p:txEl>
                                              <p:pRg st="0" end="0"/>
                                            </p:txEl>
                                          </p:spTgt>
                                        </p:tgtEl>
                                        <p:attrNameLst>
                                          <p:attrName>fill.type</p:attrName>
                                        </p:attrNameLst>
                                      </p:cBhvr>
                                      <p:to>
                                        <p:strVal val="solid"/>
                                      </p:to>
                                    </p:set>
                                  </p:childTnLst>
                                </p:cTn>
                              </p:par>
                            </p:childTnLst>
                          </p:cTn>
                        </p:par>
                        <p:par>
                          <p:cTn id="30" fill="hold">
                            <p:stCondLst>
                              <p:cond delay="420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12295">
                                            <p:txEl>
                                              <p:pRg st="1" end="1"/>
                                            </p:txEl>
                                          </p:spTgt>
                                        </p:tgtEl>
                                        <p:attrNameLst>
                                          <p:attrName>style.visibility</p:attrName>
                                        </p:attrNameLst>
                                      </p:cBhvr>
                                      <p:to>
                                        <p:strVal val="visible"/>
                                      </p:to>
                                    </p:set>
                                    <p:anim calcmode="discrete" valueType="clr">
                                      <p:cBhvr override="childStyle">
                                        <p:cTn id="33" dur="80"/>
                                        <p:tgtEl>
                                          <p:spTgt spid="1229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2295">
                                            <p:txEl>
                                              <p:pRg st="1" end="1"/>
                                            </p:txEl>
                                          </p:spTgt>
                                        </p:tgtEl>
                                        <p:attrNameLst>
                                          <p:attrName>fillcolor</p:attrName>
                                        </p:attrNameLst>
                                      </p:cBhvr>
                                      <p:tavLst>
                                        <p:tav tm="0">
                                          <p:val>
                                            <p:clrVal>
                                              <a:schemeClr val="accent2"/>
                                            </p:clrVal>
                                          </p:val>
                                        </p:tav>
                                        <p:tav tm="50000">
                                          <p:val>
                                            <p:clrVal>
                                              <a:schemeClr val="hlink"/>
                                            </p:clrVal>
                                          </p:val>
                                        </p:tav>
                                      </p:tavLst>
                                    </p:anim>
                                    <p:set>
                                      <p:cBhvr>
                                        <p:cTn id="35" dur="80"/>
                                        <p:tgtEl>
                                          <p:spTgt spid="12295">
                                            <p:txEl>
                                              <p:pRg st="1" end="1"/>
                                            </p:txEl>
                                          </p:spTgt>
                                        </p:tgtEl>
                                        <p:attrNameLst>
                                          <p:attrName>fill.type</p:attrName>
                                        </p:attrNameLst>
                                      </p:cBhvr>
                                      <p:to>
                                        <p:strVal val="solid"/>
                                      </p:to>
                                    </p:set>
                                  </p:childTnLst>
                                </p:cTn>
                              </p:par>
                            </p:childTnLst>
                          </p:cTn>
                        </p:par>
                        <p:par>
                          <p:cTn id="36" fill="hold">
                            <p:stCondLst>
                              <p:cond delay="652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12295">
                                            <p:txEl>
                                              <p:pRg st="2" end="2"/>
                                            </p:txEl>
                                          </p:spTgt>
                                        </p:tgtEl>
                                        <p:attrNameLst>
                                          <p:attrName>style.visibility</p:attrName>
                                        </p:attrNameLst>
                                      </p:cBhvr>
                                      <p:to>
                                        <p:strVal val="visible"/>
                                      </p:to>
                                    </p:set>
                                    <p:anim calcmode="discrete" valueType="clr">
                                      <p:cBhvr override="childStyle">
                                        <p:cTn id="39" dur="80"/>
                                        <p:tgtEl>
                                          <p:spTgt spid="1229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2295">
                                            <p:txEl>
                                              <p:pRg st="2" end="2"/>
                                            </p:txEl>
                                          </p:spTgt>
                                        </p:tgtEl>
                                        <p:attrNameLst>
                                          <p:attrName>fillcolor</p:attrName>
                                        </p:attrNameLst>
                                      </p:cBhvr>
                                      <p:tavLst>
                                        <p:tav tm="0">
                                          <p:val>
                                            <p:clrVal>
                                              <a:schemeClr val="accent2"/>
                                            </p:clrVal>
                                          </p:val>
                                        </p:tav>
                                        <p:tav tm="50000">
                                          <p:val>
                                            <p:clrVal>
                                              <a:schemeClr val="hlink"/>
                                            </p:clrVal>
                                          </p:val>
                                        </p:tav>
                                      </p:tavLst>
                                    </p:anim>
                                    <p:set>
                                      <p:cBhvr>
                                        <p:cTn id="41" dur="80"/>
                                        <p:tgtEl>
                                          <p:spTgt spid="1229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allAtOnce"/>
      <p:bldP spid="8"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图片 6147"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6149" name="图片 6148" descr="17"/>
          <p:cNvPicPr>
            <a:picLocks noChangeAspect="1"/>
          </p:cNvPicPr>
          <p:nvPr/>
        </p:nvPicPr>
        <p:blipFill>
          <a:blip r:embed="rId4"/>
          <a:stretch>
            <a:fillRect/>
          </a:stretch>
        </p:blipFill>
        <p:spPr>
          <a:xfrm>
            <a:off x="5364163" y="1209675"/>
            <a:ext cx="10729912" cy="8139113"/>
          </a:xfrm>
          <a:prstGeom prst="rect">
            <a:avLst/>
          </a:prstGeom>
          <a:noFill/>
          <a:ln w="9525">
            <a:noFill/>
          </a:ln>
        </p:spPr>
      </p:pic>
      <p:sp>
        <p:nvSpPr>
          <p:cNvPr id="6151" name="文本框 6150"/>
          <p:cNvSpPr txBox="1"/>
          <p:nvPr/>
        </p:nvSpPr>
        <p:spPr>
          <a:xfrm>
            <a:off x="6938110" y="2361630"/>
            <a:ext cx="7848475" cy="2800767"/>
          </a:xfrm>
          <a:prstGeom prst="rect">
            <a:avLst/>
          </a:prstGeom>
          <a:noFill/>
          <a:ln w="9525">
            <a:noFill/>
          </a:ln>
        </p:spPr>
        <p:txBody>
          <a:bodyPr wrap="square">
            <a:spAutoFit/>
          </a:bodyPr>
          <a:lstStyle/>
          <a:p>
            <a:pPr lvl="0" algn="just" defTabSz="1500505">
              <a:spcBef>
                <a:spcPct val="50000"/>
              </a:spcBef>
            </a:pPr>
            <a:r>
              <a:rPr lang="vi-VN" altLang="zh-CN" sz="3200" b="1">
                <a:latin typeface="Times New Roman" panose="02020603050405020304" pitchFamily="18" charset="0"/>
                <a:cs typeface="Times New Roman" panose="02020603050405020304" pitchFamily="18" charset="0"/>
              </a:rPr>
              <a:t>Câu 1: </a:t>
            </a:r>
            <a:r>
              <a:rPr lang="vi-VN" altLang="zh-CN" sz="3200">
                <a:latin typeface="Times New Roman" panose="02020603050405020304" pitchFamily="18" charset="0"/>
                <a:cs typeface="Times New Roman" panose="02020603050405020304" pitchFamily="18" charset="0"/>
              </a:rPr>
              <a:t>Em</a:t>
            </a:r>
            <a:r>
              <a:rPr lang="vi-VN" altLang="zh-CN" sz="3200" b="1">
                <a:latin typeface="Times New Roman" panose="02020603050405020304" pitchFamily="18" charset="0"/>
                <a:cs typeface="Times New Roman" panose="02020603050405020304" pitchFamily="18" charset="0"/>
              </a:rPr>
              <a:t> </a:t>
            </a:r>
            <a:r>
              <a:rPr lang="vi-VN" altLang="zh-CN" sz="3200">
                <a:latin typeface="Times New Roman" panose="02020603050405020304" pitchFamily="18" charset="0"/>
                <a:cs typeface="Times New Roman" panose="02020603050405020304" pitchFamily="18" charset="0"/>
              </a:rPr>
              <a:t>hãy kể ra các nguy cơ mất an toàn khi tham gia các mạng xã hội</a:t>
            </a:r>
          </a:p>
          <a:p>
            <a:pPr lvl="0" algn="just" defTabSz="1500505">
              <a:spcBef>
                <a:spcPct val="50000"/>
              </a:spcBef>
            </a:pPr>
            <a:r>
              <a:rPr lang="vi-VN" altLang="zh-CN" sz="3200" b="1">
                <a:latin typeface="Times New Roman" panose="02020603050405020304" pitchFamily="18" charset="0"/>
                <a:cs typeface="Times New Roman" panose="02020603050405020304" pitchFamily="18" charset="0"/>
              </a:rPr>
              <a:t>Câu 2: </a:t>
            </a:r>
            <a:r>
              <a:rPr lang="vi-VN" altLang="zh-CN" sz="3200">
                <a:latin typeface="Times New Roman" panose="02020603050405020304" pitchFamily="18" charset="0"/>
                <a:cs typeface="Times New Roman" panose="02020603050405020304" pitchFamily="18" charset="0"/>
              </a:rPr>
              <a:t>Em hãy kể ra những trường hợp có thể bị nhiễm phần mềm độc hại và biện pháp phòng, chống tương ứng.</a:t>
            </a:r>
            <a:endParaRPr lang="vi-VN" altLang="zh-CN" sz="3200" dirty="0">
              <a:latin typeface="Times New Roman" panose="02020603050405020304" pitchFamily="18" charset="0"/>
              <a:cs typeface="Times New Roman" panose="02020603050405020304" pitchFamily="18" charset="0"/>
            </a:endParaRPr>
          </a:p>
        </p:txBody>
      </p:sp>
      <p:pic>
        <p:nvPicPr>
          <p:cNvPr id="6153" name="图片 6152" descr="1-37"/>
          <p:cNvPicPr>
            <a:picLocks noChangeAspect="1"/>
          </p:cNvPicPr>
          <p:nvPr/>
        </p:nvPicPr>
        <p:blipFill>
          <a:blip r:embed="rId5"/>
          <a:stretch>
            <a:fillRect/>
          </a:stretch>
        </p:blipFill>
        <p:spPr>
          <a:xfrm>
            <a:off x="0" y="3197225"/>
            <a:ext cx="5608638" cy="6278563"/>
          </a:xfrm>
          <a:prstGeom prst="rect">
            <a:avLst/>
          </a:prstGeom>
          <a:noFill/>
          <a:ln w="9525">
            <a:noFill/>
          </a:ln>
        </p:spPr>
      </p:pic>
      <p:sp>
        <p:nvSpPr>
          <p:cNvPr id="7" name="文本框 4102">
            <a:extLst>
              <a:ext uri="{FF2B5EF4-FFF2-40B4-BE49-F238E27FC236}">
                <a16:creationId xmlns:a16="http://schemas.microsoft.com/office/drawing/2014/main" id="{62DFE657-C1E7-6D56-BE3B-294AB2617437}"/>
              </a:ext>
            </a:extLst>
          </p:cNvPr>
          <p:cNvSpPr txBox="1"/>
          <p:nvPr/>
        </p:nvSpPr>
        <p:spPr>
          <a:xfrm>
            <a:off x="194469" y="889568"/>
            <a:ext cx="5219699"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LUYỆN TẬP</a:t>
            </a:r>
            <a:endParaRPr lang="zh-CN" altLang="en-US" sz="5400" b="1" dirty="0">
              <a:latin typeface="Times New Roman" panose="02020603050405020304" pitchFamily="18" charset="0"/>
              <a:cs typeface="Times New Roman" panose="02020603050405020304"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additive="base">
                                        <p:cTn id="12" dur="500" fill="hold"/>
                                        <p:tgtEl>
                                          <p:spTgt spid="6149"/>
                                        </p:tgtEl>
                                        <p:attrNameLst>
                                          <p:attrName>ppt_x</p:attrName>
                                        </p:attrNameLst>
                                      </p:cBhvr>
                                      <p:tavLst>
                                        <p:tav tm="0">
                                          <p:val>
                                            <p:strVal val="#ppt_x"/>
                                          </p:val>
                                        </p:tav>
                                        <p:tav tm="100000">
                                          <p:val>
                                            <p:strVal val="#ppt_x"/>
                                          </p:val>
                                        </p:tav>
                                      </p:tavLst>
                                    </p:anim>
                                    <p:anim calcmode="lin" valueType="num">
                                      <p:cBhvr additive="base">
                                        <p:cTn id="13" dur="500" fill="hold"/>
                                        <p:tgtEl>
                                          <p:spTgt spid="614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7"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7">
                                            <p:txEl>
                                              <p:pRg st="0" end="0"/>
                                            </p:txEl>
                                          </p:spTgt>
                                        </p:tgtEl>
                                        <p:attrNameLst>
                                          <p:attrName>fill.type</p:attrName>
                                        </p:attrNameLst>
                                      </p:cBhvr>
                                      <p:to>
                                        <p:strVal val="solid"/>
                                      </p:to>
                                    </p:set>
                                  </p:childTnLst>
                                </p:cTn>
                              </p:par>
                            </p:childTnLst>
                          </p:cTn>
                        </p:par>
                        <p:par>
                          <p:cTn id="20" fill="hold">
                            <p:stCondLst>
                              <p:cond delay="1360"/>
                            </p:stCondLst>
                            <p:childTnLst>
                              <p:par>
                                <p:cTn id="21" presetID="27" presetClass="entr" presetSubtype="0" fill="hold" grpId="1" nodeType="afterEffect">
                                  <p:stCondLst>
                                    <p:cond delay="0"/>
                                  </p:stCondLst>
                                  <p:iterate type="lt">
                                    <p:tmPct val="50000"/>
                                  </p:iterate>
                                  <p:childTnLst>
                                    <p:set>
                                      <p:cBhvr>
                                        <p:cTn id="22" dur="1" fill="hold">
                                          <p:stCondLst>
                                            <p:cond delay="0"/>
                                          </p:stCondLst>
                                        </p:cTn>
                                        <p:tgtEl>
                                          <p:spTgt spid="6151">
                                            <p:txEl>
                                              <p:pRg st="0" end="0"/>
                                            </p:txEl>
                                          </p:spTgt>
                                        </p:tgtEl>
                                        <p:attrNameLst>
                                          <p:attrName>style.visibility</p:attrName>
                                        </p:attrNameLst>
                                      </p:cBhvr>
                                      <p:to>
                                        <p:strVal val="visible"/>
                                      </p:to>
                                    </p:set>
                                    <p:anim calcmode="discrete" valueType="clr">
                                      <p:cBhvr override="childStyle">
                                        <p:cTn id="23" dur="80"/>
                                        <p:tgtEl>
                                          <p:spTgt spid="61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6151">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6151">
                                            <p:txEl>
                                              <p:pRg st="0" end="0"/>
                                            </p:txEl>
                                          </p:spTgt>
                                        </p:tgtEl>
                                        <p:attrNameLst>
                                          <p:attrName>fill.type</p:attrName>
                                        </p:attrNameLst>
                                      </p:cBhvr>
                                      <p:to>
                                        <p:strVal val="solid"/>
                                      </p:to>
                                    </p:set>
                                  </p:childTnLst>
                                </p:cTn>
                              </p:par>
                            </p:childTnLst>
                          </p:cTn>
                        </p:par>
                        <p:par>
                          <p:cTn id="26" fill="hold">
                            <p:stCondLst>
                              <p:cond delay="3560"/>
                            </p:stCondLst>
                            <p:childTnLst>
                              <p:par>
                                <p:cTn id="27" presetID="27" presetClass="entr" presetSubtype="0" fill="hold" grpId="1" nodeType="afterEffect">
                                  <p:stCondLst>
                                    <p:cond delay="0"/>
                                  </p:stCondLst>
                                  <p:iterate type="lt">
                                    <p:tmPct val="50000"/>
                                  </p:iterate>
                                  <p:childTnLst>
                                    <p:set>
                                      <p:cBhvr>
                                        <p:cTn id="28" dur="1" fill="hold">
                                          <p:stCondLst>
                                            <p:cond delay="0"/>
                                          </p:stCondLst>
                                        </p:cTn>
                                        <p:tgtEl>
                                          <p:spTgt spid="6151">
                                            <p:txEl>
                                              <p:pRg st="1" end="1"/>
                                            </p:txEl>
                                          </p:spTgt>
                                        </p:tgtEl>
                                        <p:attrNameLst>
                                          <p:attrName>style.visibility</p:attrName>
                                        </p:attrNameLst>
                                      </p:cBhvr>
                                      <p:to>
                                        <p:strVal val="visible"/>
                                      </p:to>
                                    </p:set>
                                    <p:anim calcmode="discrete" valueType="clr">
                                      <p:cBhvr override="childStyle">
                                        <p:cTn id="29" dur="80"/>
                                        <p:tgtEl>
                                          <p:spTgt spid="615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6151">
                                            <p:txEl>
                                              <p:pRg st="1" end="1"/>
                                            </p:txEl>
                                          </p:spTgt>
                                        </p:tgtEl>
                                        <p:attrNameLst>
                                          <p:attrName>fillcolor</p:attrName>
                                        </p:attrNameLst>
                                      </p:cBhvr>
                                      <p:tavLst>
                                        <p:tav tm="0">
                                          <p:val>
                                            <p:clrVal>
                                              <a:schemeClr val="accent2"/>
                                            </p:clrVal>
                                          </p:val>
                                        </p:tav>
                                        <p:tav tm="50000">
                                          <p:val>
                                            <p:clrVal>
                                              <a:schemeClr val="hlink"/>
                                            </p:clrVal>
                                          </p:val>
                                        </p:tav>
                                      </p:tavLst>
                                    </p:anim>
                                    <p:set>
                                      <p:cBhvr>
                                        <p:cTn id="31" dur="80"/>
                                        <p:tgtEl>
                                          <p:spTgt spid="615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1" build="allAtOnce"/>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图片 10243"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0246" name="图片 10245" descr="22"/>
          <p:cNvPicPr>
            <a:picLocks noChangeAspect="1"/>
          </p:cNvPicPr>
          <p:nvPr/>
        </p:nvPicPr>
        <p:blipFill>
          <a:blip r:embed="rId4"/>
          <a:stretch>
            <a:fillRect/>
          </a:stretch>
        </p:blipFill>
        <p:spPr>
          <a:xfrm>
            <a:off x="3684175" y="25211"/>
            <a:ext cx="9409937" cy="8707627"/>
          </a:xfrm>
          <a:prstGeom prst="rect">
            <a:avLst/>
          </a:prstGeom>
          <a:noFill/>
          <a:ln w="9525">
            <a:noFill/>
          </a:ln>
        </p:spPr>
      </p:pic>
      <p:sp>
        <p:nvSpPr>
          <p:cNvPr id="10247" name="文本框 10246"/>
          <p:cNvSpPr txBox="1"/>
          <p:nvPr/>
        </p:nvSpPr>
        <p:spPr>
          <a:xfrm>
            <a:off x="4644728" y="3008567"/>
            <a:ext cx="7632848" cy="4770537"/>
          </a:xfrm>
          <a:prstGeom prst="rect">
            <a:avLst/>
          </a:prstGeom>
          <a:noFill/>
          <a:ln w="9525">
            <a:noFill/>
          </a:ln>
        </p:spPr>
        <p:txBody>
          <a:bodyPr wrap="square">
            <a:spAutoFit/>
          </a:bodyPr>
          <a:lstStyle/>
          <a:p>
            <a:pPr lvl="0" algn="just" defTabSz="1500505">
              <a:spcBef>
                <a:spcPct val="50000"/>
              </a:spcBef>
            </a:pPr>
            <a:r>
              <a:rPr lang="en-US" altLang="zh-CN" sz="3200" b="1">
                <a:latin typeface="Times New Roman" panose="02020603050405020304" pitchFamily="18" charset="0"/>
                <a:cs typeface="Times New Roman" panose="02020603050405020304" pitchFamily="18" charset="0"/>
              </a:rPr>
              <a:t>Câu 1: </a:t>
            </a:r>
            <a:r>
              <a:rPr lang="vi-VN" altLang="zh-CN" sz="3200">
                <a:latin typeface="Times New Roman" panose="02020603050405020304" pitchFamily="18" charset="0"/>
                <a:cs typeface="Times New Roman" panose="02020603050405020304" pitchFamily="18" charset="0"/>
              </a:rPr>
              <a:t>Một số nguy cơ mất an toàn khi tham gia các mạng xã hội</a:t>
            </a:r>
          </a:p>
          <a:p>
            <a:pPr marL="457200" lvl="0" indent="-457200" algn="just" defTabSz="1500505">
              <a:spcBef>
                <a:spcPct val="50000"/>
              </a:spcBef>
              <a:buFont typeface="Arial" panose="020B0604020202020204" pitchFamily="34" charset="0"/>
              <a:buChar char="•"/>
            </a:pPr>
            <a:r>
              <a:rPr lang="vi-VN" altLang="zh-CN" sz="3200">
                <a:latin typeface="Times New Roman" panose="02020603050405020304" pitchFamily="18" charset="0"/>
                <a:cs typeface="Times New Roman" panose="02020603050405020304" pitchFamily="18" charset="0"/>
              </a:rPr>
              <a:t>Có thể bị mạo danh, bị lợi dụng làm điều xấu (ví dụ bị tạo một trang facebook giả mạo).</a:t>
            </a:r>
          </a:p>
          <a:p>
            <a:pPr marL="457200" lvl="0" indent="-457200" algn="just" defTabSz="1500505">
              <a:spcBef>
                <a:spcPct val="50000"/>
              </a:spcBef>
              <a:buFont typeface="Arial" panose="020B0604020202020204" pitchFamily="34" charset="0"/>
              <a:buChar char="•"/>
            </a:pPr>
            <a:r>
              <a:rPr lang="vi-VN" altLang="zh-CN" sz="3200">
                <a:latin typeface="Times New Roman" panose="02020603050405020304" pitchFamily="18" charset="0"/>
                <a:cs typeface="Times New Roman" panose="02020603050405020304" pitchFamily="18" charset="0"/>
              </a:rPr>
              <a:t>Có thể bị bắt nạt (bị vu khống, xúc phạm, tiết lộ thông tin cá nhân hay đe dọa)</a:t>
            </a:r>
          </a:p>
          <a:p>
            <a:pPr marL="457200" lvl="0" indent="-457200" algn="just" defTabSz="1500505">
              <a:spcBef>
                <a:spcPct val="50000"/>
              </a:spcBef>
              <a:buFont typeface="Arial" panose="020B0604020202020204" pitchFamily="34" charset="0"/>
              <a:buChar char="•"/>
            </a:pPr>
            <a:r>
              <a:rPr lang="vi-VN" altLang="zh-CN" sz="3200">
                <a:latin typeface="Times New Roman" panose="02020603050405020304" pitchFamily="18" charset="0"/>
                <a:cs typeface="Times New Roman" panose="02020603050405020304" pitchFamily="18" charset="0"/>
              </a:rPr>
              <a:t>Có thể bị hội chứng nghiện mạng.</a:t>
            </a:r>
          </a:p>
        </p:txBody>
      </p:sp>
      <p:sp>
        <p:nvSpPr>
          <p:cNvPr id="8" name="文本框 4102">
            <a:extLst>
              <a:ext uri="{FF2B5EF4-FFF2-40B4-BE49-F238E27FC236}">
                <a16:creationId xmlns:a16="http://schemas.microsoft.com/office/drawing/2014/main" id="{D4E1BB44-5337-4F28-53C6-57013CA5ED3D}"/>
              </a:ext>
            </a:extLst>
          </p:cNvPr>
          <p:cNvSpPr txBox="1"/>
          <p:nvPr/>
        </p:nvSpPr>
        <p:spPr>
          <a:xfrm>
            <a:off x="180232" y="773354"/>
            <a:ext cx="5219699"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LUYỆN TẬP</a:t>
            </a:r>
            <a:endParaRPr lang="zh-CN" altLang="en-US" sz="5400" b="1" dirty="0">
              <a:latin typeface="Times New Roman" panose="02020603050405020304" pitchFamily="18" charset="0"/>
              <a:cs typeface="Times New Roman" panose="02020603050405020304" pitchFamily="18" charset="0"/>
            </a:endParaRPr>
          </a:p>
        </p:txBody>
      </p:sp>
      <p:pic>
        <p:nvPicPr>
          <p:cNvPr id="9" name="图片 33798" descr="1-23">
            <a:extLst>
              <a:ext uri="{FF2B5EF4-FFF2-40B4-BE49-F238E27FC236}">
                <a16:creationId xmlns:a16="http://schemas.microsoft.com/office/drawing/2014/main" id="{82F48797-BDC7-D67A-5D8B-27DB32E62E1C}"/>
              </a:ext>
            </a:extLst>
          </p:cNvPr>
          <p:cNvPicPr>
            <a:picLocks noChangeAspect="1"/>
          </p:cNvPicPr>
          <p:nvPr/>
        </p:nvPicPr>
        <p:blipFill>
          <a:blip r:embed="rId5"/>
          <a:stretch>
            <a:fillRect/>
          </a:stretch>
        </p:blipFill>
        <p:spPr>
          <a:xfrm>
            <a:off x="468313" y="4901192"/>
            <a:ext cx="4931618" cy="4574596"/>
          </a:xfrm>
          <a:prstGeom prst="rect">
            <a:avLst/>
          </a:prstGeom>
          <a:noFill/>
          <a:ln w="9525">
            <a:noFill/>
          </a:ln>
        </p:spPr>
      </p:pic>
      <p:pic>
        <p:nvPicPr>
          <p:cNvPr id="10" name="图片 33797" descr="1-24">
            <a:extLst>
              <a:ext uri="{FF2B5EF4-FFF2-40B4-BE49-F238E27FC236}">
                <a16:creationId xmlns:a16="http://schemas.microsoft.com/office/drawing/2014/main" id="{6779B701-E5AA-2EF8-DAAC-52BF02650C00}"/>
              </a:ext>
            </a:extLst>
          </p:cNvPr>
          <p:cNvPicPr>
            <a:picLocks noChangeAspect="1"/>
          </p:cNvPicPr>
          <p:nvPr/>
        </p:nvPicPr>
        <p:blipFill>
          <a:blip r:embed="rId6"/>
          <a:stretch>
            <a:fillRect/>
          </a:stretch>
        </p:blipFill>
        <p:spPr>
          <a:xfrm>
            <a:off x="12311541" y="271717"/>
            <a:ext cx="3005137" cy="2736850"/>
          </a:xfrm>
          <a:prstGeom prst="rect">
            <a:avLst/>
          </a:prstGeom>
          <a:noFill/>
          <a:ln w="9525">
            <a:noFill/>
          </a:ln>
        </p:spPr>
      </p:pic>
    </p:spTree>
    <p:extLst>
      <p:ext uri="{BB962C8B-B14F-4D97-AF65-F5344CB8AC3E}">
        <p14:creationId xmlns:p14="http://schemas.microsoft.com/office/powerpoint/2010/main" val="1919548007"/>
      </p:ext>
    </p:extLst>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0246"/>
                                        </p:tgtEl>
                                        <p:attrNameLst>
                                          <p:attrName>style.visibility</p:attrName>
                                        </p:attrNameLst>
                                      </p:cBhvr>
                                      <p:to>
                                        <p:strVal val="visible"/>
                                      </p:to>
                                    </p:set>
                                    <p:anim calcmode="lin" valueType="num">
                                      <p:cBhvr>
                                        <p:cTn id="12" dur="500" fill="hold"/>
                                        <p:tgtEl>
                                          <p:spTgt spid="10246"/>
                                        </p:tgtEl>
                                        <p:attrNameLst>
                                          <p:attrName>ppt_w</p:attrName>
                                        </p:attrNameLst>
                                      </p:cBhvr>
                                      <p:tavLst>
                                        <p:tav tm="0">
                                          <p:val>
                                            <p:fltVal val="0"/>
                                          </p:val>
                                        </p:tav>
                                        <p:tav tm="100000">
                                          <p:val>
                                            <p:strVal val="#ppt_w"/>
                                          </p:val>
                                        </p:tav>
                                      </p:tavLst>
                                    </p:anim>
                                    <p:anim calcmode="lin" valueType="num">
                                      <p:cBhvr>
                                        <p:cTn id="13" dur="500" fill="hold"/>
                                        <p:tgtEl>
                                          <p:spTgt spid="10246"/>
                                        </p:tgtEl>
                                        <p:attrNameLst>
                                          <p:attrName>ppt_h</p:attrName>
                                        </p:attrNameLst>
                                      </p:cBhvr>
                                      <p:tavLst>
                                        <p:tav tm="0">
                                          <p:val>
                                            <p:fltVal val="0"/>
                                          </p:val>
                                        </p:tav>
                                        <p:tav tm="100000">
                                          <p:val>
                                            <p:strVal val="#ppt_h"/>
                                          </p:val>
                                        </p:tav>
                                      </p:tavLst>
                                    </p:anim>
                                    <p:animEffect transition="in" filter="fade">
                                      <p:cBhvr>
                                        <p:cTn id="14" dur="500"/>
                                        <p:tgtEl>
                                          <p:spTgt spid="10246"/>
                                        </p:tgtEl>
                                      </p:cBhvr>
                                    </p:animEffect>
                                  </p:childTnLst>
                                </p:cTn>
                              </p:par>
                            </p:childTnLst>
                          </p:cTn>
                        </p:par>
                        <p:par>
                          <p:cTn id="15" fill="hold">
                            <p:stCondLst>
                              <p:cond delay="1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8"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8">
                                            <p:txEl>
                                              <p:pRg st="0" end="0"/>
                                            </p:txEl>
                                          </p:spTgt>
                                        </p:tgtEl>
                                        <p:attrNameLst>
                                          <p:attrName>fill.type</p:attrName>
                                        </p:attrNameLst>
                                      </p:cBhvr>
                                      <p:to>
                                        <p:strVal val="solid"/>
                                      </p:to>
                                    </p:set>
                                  </p:childTnLst>
                                </p:cTn>
                              </p:par>
                            </p:childTnLst>
                          </p:cTn>
                        </p:par>
                        <p:par>
                          <p:cTn id="21" fill="hold">
                            <p:stCondLst>
                              <p:cond delay="136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0247">
                                            <p:txEl>
                                              <p:pRg st="0" end="0"/>
                                            </p:txEl>
                                          </p:spTgt>
                                        </p:tgtEl>
                                        <p:attrNameLst>
                                          <p:attrName>style.visibility</p:attrName>
                                        </p:attrNameLst>
                                      </p:cBhvr>
                                      <p:to>
                                        <p:strVal val="visible"/>
                                      </p:to>
                                    </p:set>
                                    <p:anim calcmode="discrete" valueType="clr">
                                      <p:cBhvr override="childStyle">
                                        <p:cTn id="24" dur="80"/>
                                        <p:tgtEl>
                                          <p:spTgt spid="102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247">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0247">
                                            <p:txEl>
                                              <p:pRg st="0" end="0"/>
                                            </p:txEl>
                                          </p:spTgt>
                                        </p:tgtEl>
                                        <p:attrNameLst>
                                          <p:attrName>fill.type</p:attrName>
                                        </p:attrNameLst>
                                      </p:cBhvr>
                                      <p:to>
                                        <p:strVal val="solid"/>
                                      </p:to>
                                    </p:set>
                                  </p:childTnLst>
                                </p:cTn>
                              </p:par>
                            </p:childTnLst>
                          </p:cTn>
                        </p:par>
                        <p:par>
                          <p:cTn id="27" fill="hold">
                            <p:stCondLst>
                              <p:cond delay="328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10247">
                                            <p:txEl>
                                              <p:pRg st="1" end="1"/>
                                            </p:txEl>
                                          </p:spTgt>
                                        </p:tgtEl>
                                        <p:attrNameLst>
                                          <p:attrName>style.visibility</p:attrName>
                                        </p:attrNameLst>
                                      </p:cBhvr>
                                      <p:to>
                                        <p:strVal val="visible"/>
                                      </p:to>
                                    </p:set>
                                    <p:anim calcmode="discrete" valueType="clr">
                                      <p:cBhvr override="childStyle">
                                        <p:cTn id="30" dur="80"/>
                                        <p:tgtEl>
                                          <p:spTgt spid="1024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0247">
                                            <p:txEl>
                                              <p:pRg st="1" end="1"/>
                                            </p:txEl>
                                          </p:spTgt>
                                        </p:tgtEl>
                                        <p:attrNameLst>
                                          <p:attrName>fillcolor</p:attrName>
                                        </p:attrNameLst>
                                      </p:cBhvr>
                                      <p:tavLst>
                                        <p:tav tm="0">
                                          <p:val>
                                            <p:clrVal>
                                              <a:schemeClr val="accent2"/>
                                            </p:clrVal>
                                          </p:val>
                                        </p:tav>
                                        <p:tav tm="50000">
                                          <p:val>
                                            <p:clrVal>
                                              <a:schemeClr val="hlink"/>
                                            </p:clrVal>
                                          </p:val>
                                        </p:tav>
                                      </p:tavLst>
                                    </p:anim>
                                    <p:set>
                                      <p:cBhvr>
                                        <p:cTn id="32" dur="80"/>
                                        <p:tgtEl>
                                          <p:spTgt spid="10247">
                                            <p:txEl>
                                              <p:pRg st="1" end="1"/>
                                            </p:txEl>
                                          </p:spTgt>
                                        </p:tgtEl>
                                        <p:attrNameLst>
                                          <p:attrName>fill.type</p:attrName>
                                        </p:attrNameLst>
                                      </p:cBhvr>
                                      <p:to>
                                        <p:strVal val="solid"/>
                                      </p:to>
                                    </p:set>
                                  </p:childTnLst>
                                </p:cTn>
                              </p:par>
                            </p:childTnLst>
                          </p:cTn>
                        </p:par>
                        <p:par>
                          <p:cTn id="33" fill="hold">
                            <p:stCondLst>
                              <p:cond delay="604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10247">
                                            <p:txEl>
                                              <p:pRg st="2" end="2"/>
                                            </p:txEl>
                                          </p:spTgt>
                                        </p:tgtEl>
                                        <p:attrNameLst>
                                          <p:attrName>style.visibility</p:attrName>
                                        </p:attrNameLst>
                                      </p:cBhvr>
                                      <p:to>
                                        <p:strVal val="visible"/>
                                      </p:to>
                                    </p:set>
                                    <p:anim calcmode="discrete" valueType="clr">
                                      <p:cBhvr override="childStyle">
                                        <p:cTn id="36" dur="80"/>
                                        <p:tgtEl>
                                          <p:spTgt spid="1024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0247">
                                            <p:txEl>
                                              <p:pRg st="2" end="2"/>
                                            </p:txEl>
                                          </p:spTgt>
                                        </p:tgtEl>
                                        <p:attrNameLst>
                                          <p:attrName>fillcolor</p:attrName>
                                        </p:attrNameLst>
                                      </p:cBhvr>
                                      <p:tavLst>
                                        <p:tav tm="0">
                                          <p:val>
                                            <p:clrVal>
                                              <a:schemeClr val="accent2"/>
                                            </p:clrVal>
                                          </p:val>
                                        </p:tav>
                                        <p:tav tm="50000">
                                          <p:val>
                                            <p:clrVal>
                                              <a:schemeClr val="hlink"/>
                                            </p:clrVal>
                                          </p:val>
                                        </p:tav>
                                      </p:tavLst>
                                    </p:anim>
                                    <p:set>
                                      <p:cBhvr>
                                        <p:cTn id="38" dur="80"/>
                                        <p:tgtEl>
                                          <p:spTgt spid="10247">
                                            <p:txEl>
                                              <p:pRg st="2" end="2"/>
                                            </p:txEl>
                                          </p:spTgt>
                                        </p:tgtEl>
                                        <p:attrNameLst>
                                          <p:attrName>fill.type</p:attrName>
                                        </p:attrNameLst>
                                      </p:cBhvr>
                                      <p:to>
                                        <p:strVal val="solid"/>
                                      </p:to>
                                    </p:set>
                                  </p:childTnLst>
                                </p:cTn>
                              </p:par>
                            </p:childTnLst>
                          </p:cTn>
                        </p:par>
                        <p:par>
                          <p:cTn id="39" fill="hold">
                            <p:stCondLst>
                              <p:cond delay="8520"/>
                            </p:stCondLst>
                            <p:childTnLst>
                              <p:par>
                                <p:cTn id="40" presetID="27" presetClass="entr" presetSubtype="0" fill="hold" grpId="0" nodeType="afterEffect">
                                  <p:stCondLst>
                                    <p:cond delay="0"/>
                                  </p:stCondLst>
                                  <p:iterate type="lt">
                                    <p:tmPct val="50000"/>
                                  </p:iterate>
                                  <p:childTnLst>
                                    <p:set>
                                      <p:cBhvr>
                                        <p:cTn id="41" dur="1" fill="hold">
                                          <p:stCondLst>
                                            <p:cond delay="0"/>
                                          </p:stCondLst>
                                        </p:cTn>
                                        <p:tgtEl>
                                          <p:spTgt spid="10247">
                                            <p:txEl>
                                              <p:pRg st="3" end="3"/>
                                            </p:txEl>
                                          </p:spTgt>
                                        </p:tgtEl>
                                        <p:attrNameLst>
                                          <p:attrName>style.visibility</p:attrName>
                                        </p:attrNameLst>
                                      </p:cBhvr>
                                      <p:to>
                                        <p:strVal val="visible"/>
                                      </p:to>
                                    </p:set>
                                    <p:anim calcmode="discrete" valueType="clr">
                                      <p:cBhvr override="childStyle">
                                        <p:cTn id="42" dur="80"/>
                                        <p:tgtEl>
                                          <p:spTgt spid="1024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247">
                                            <p:txEl>
                                              <p:pRg st="3" end="3"/>
                                            </p:txEl>
                                          </p:spTgt>
                                        </p:tgtEl>
                                        <p:attrNameLst>
                                          <p:attrName>fillcolor</p:attrName>
                                        </p:attrNameLst>
                                      </p:cBhvr>
                                      <p:tavLst>
                                        <p:tav tm="0">
                                          <p:val>
                                            <p:clrVal>
                                              <a:schemeClr val="accent2"/>
                                            </p:clrVal>
                                          </p:val>
                                        </p:tav>
                                        <p:tav tm="50000">
                                          <p:val>
                                            <p:clrVal>
                                              <a:schemeClr val="hlink"/>
                                            </p:clrVal>
                                          </p:val>
                                        </p:tav>
                                      </p:tavLst>
                                    </p:anim>
                                    <p:set>
                                      <p:cBhvr>
                                        <p:cTn id="44" dur="80"/>
                                        <p:tgtEl>
                                          <p:spTgt spid="10247">
                                            <p:txEl>
                                              <p:pRg st="3" end="3"/>
                                            </p:txEl>
                                          </p:spTgt>
                                        </p:tgtEl>
                                        <p:attrNameLst>
                                          <p:attrName>fill.type</p:attrName>
                                        </p:attrNameLst>
                                      </p:cBhvr>
                                      <p:to>
                                        <p:strVal val="solid"/>
                                      </p:to>
                                    </p:set>
                                  </p:childTnLst>
                                </p:cTn>
                              </p:par>
                            </p:childTnLst>
                          </p:cTn>
                        </p:par>
                        <p:par>
                          <p:cTn id="45" fill="hold">
                            <p:stCondLst>
                              <p:cond delay="9600"/>
                            </p:stCondLst>
                            <p:childTnLst>
                              <p:par>
                                <p:cTn id="46" presetID="15"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52" fill="hold">
                            <p:stCondLst>
                              <p:cond delay="10600"/>
                            </p:stCondLst>
                            <p:childTnLst>
                              <p:par>
                                <p:cTn id="53" presetID="47"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allAtOnce"/>
      <p:bldP spid="8"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1433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4342" name="图片 14341" descr="30"/>
          <p:cNvPicPr>
            <a:picLocks noChangeAspect="1"/>
          </p:cNvPicPr>
          <p:nvPr/>
        </p:nvPicPr>
        <p:blipFill>
          <a:blip r:embed="rId4"/>
          <a:stretch>
            <a:fillRect/>
          </a:stretch>
        </p:blipFill>
        <p:spPr>
          <a:xfrm>
            <a:off x="4206738" y="828154"/>
            <a:ext cx="12600979" cy="9316492"/>
          </a:xfrm>
          <a:prstGeom prst="rect">
            <a:avLst/>
          </a:prstGeom>
          <a:noFill/>
          <a:ln w="9525">
            <a:noFill/>
          </a:ln>
        </p:spPr>
      </p:pic>
      <p:pic>
        <p:nvPicPr>
          <p:cNvPr id="14341" name="图片 14340" descr="28"/>
          <p:cNvPicPr>
            <a:picLocks noChangeAspect="1"/>
          </p:cNvPicPr>
          <p:nvPr/>
        </p:nvPicPr>
        <p:blipFill>
          <a:blip r:embed="rId5"/>
          <a:stretch>
            <a:fillRect/>
          </a:stretch>
        </p:blipFill>
        <p:spPr>
          <a:xfrm>
            <a:off x="855997" y="5488261"/>
            <a:ext cx="4679950" cy="3665538"/>
          </a:xfrm>
          <a:prstGeom prst="rect">
            <a:avLst/>
          </a:prstGeom>
          <a:noFill/>
          <a:ln w="9525">
            <a:noFill/>
          </a:ln>
        </p:spPr>
      </p:pic>
      <p:sp>
        <p:nvSpPr>
          <p:cNvPr id="14344" name="文本框 14343"/>
          <p:cNvSpPr txBox="1"/>
          <p:nvPr/>
        </p:nvSpPr>
        <p:spPr>
          <a:xfrm>
            <a:off x="6092939" y="2520960"/>
            <a:ext cx="8982218" cy="6001643"/>
          </a:xfrm>
          <a:prstGeom prst="rect">
            <a:avLst/>
          </a:prstGeom>
          <a:noFill/>
          <a:ln w="9525">
            <a:noFill/>
          </a:ln>
        </p:spPr>
        <p:txBody>
          <a:bodyPr wrap="square">
            <a:spAutoFit/>
          </a:bodyPr>
          <a:lstStyle/>
          <a:p>
            <a:pPr lvl="0" algn="just" defTabSz="1500505">
              <a:spcBef>
                <a:spcPct val="50000"/>
              </a:spcBef>
            </a:pPr>
            <a:r>
              <a:rPr lang="en-US" altLang="zh-CN" sz="3200" b="1">
                <a:latin typeface="Times New Roman" panose="02020603050405020304" pitchFamily="18" charset="0"/>
                <a:cs typeface="Times New Roman" panose="02020603050405020304" pitchFamily="18" charset="0"/>
              </a:rPr>
              <a:t>Câu 2: </a:t>
            </a:r>
            <a:r>
              <a:rPr lang="vi-VN" altLang="zh-CN" sz="3200">
                <a:latin typeface="Times New Roman" panose="02020603050405020304" pitchFamily="18" charset="0"/>
                <a:cs typeface="Times New Roman" panose="02020603050405020304" pitchFamily="18" charset="0"/>
              </a:rPr>
              <a:t>Một số trường hợp có thể bị lây nhiễm phần mềm độc hại và cách phòng chống</a:t>
            </a:r>
          </a:p>
          <a:p>
            <a:pPr lvl="0" algn="just" defTabSz="1500505">
              <a:spcBef>
                <a:spcPct val="50000"/>
              </a:spcBef>
            </a:pPr>
            <a:r>
              <a:rPr lang="vi-VN" altLang="zh-CN" sz="3200">
                <a:latin typeface="Times New Roman" panose="02020603050405020304" pitchFamily="18" charset="0"/>
                <a:cs typeface="Times New Roman" panose="02020603050405020304" pitchFamily="18" charset="0"/>
              </a:rPr>
              <a:t>+ Cài đặt phần mềm lấy từ một nguồn nào đó mà không rõ có an toàn hay không.</a:t>
            </a:r>
          </a:p>
          <a:p>
            <a:pPr lvl="0" algn="just" defTabSz="1500505">
              <a:spcBef>
                <a:spcPct val="50000"/>
              </a:spcBef>
            </a:pPr>
            <a:r>
              <a:rPr lang="vi-VN" altLang="zh-CN" sz="3200">
                <a:latin typeface="Times New Roman" panose="02020603050405020304" pitchFamily="18" charset="0"/>
                <a:cs typeface="Times New Roman" panose="02020603050405020304" pitchFamily="18" charset="0"/>
              </a:rPr>
              <a:t>+ Nháy vào các đường liên kết trong tin nhắn hoặc email mà không rõ có an toàn hay không.</a:t>
            </a:r>
          </a:p>
          <a:p>
            <a:pPr lvl="0" algn="just" defTabSz="1500505">
              <a:spcBef>
                <a:spcPct val="50000"/>
              </a:spcBef>
            </a:pPr>
            <a:r>
              <a:rPr lang="vi-VN" altLang="zh-CN" sz="3200">
                <a:latin typeface="Times New Roman" panose="02020603050405020304" pitchFamily="18" charset="0"/>
                <a:cs typeface="Times New Roman" panose="02020603050405020304" pitchFamily="18" charset="0"/>
              </a:rPr>
              <a:t>+ Sử dụng các phần mềm hệ thống nhưng không có bản quyền.</a:t>
            </a:r>
          </a:p>
          <a:p>
            <a:pPr lvl="0" algn="just" defTabSz="1500505">
              <a:spcBef>
                <a:spcPct val="50000"/>
              </a:spcBef>
            </a:pPr>
            <a:r>
              <a:rPr lang="vi-VN" altLang="zh-CN" sz="3200">
                <a:latin typeface="Times New Roman" panose="02020603050405020304" pitchFamily="18" charset="0"/>
                <a:cs typeface="Times New Roman" panose="02020603050405020304" pitchFamily="18" charset="0"/>
              </a:rPr>
              <a:t>+ Không dùng phần mềm phòng chống phần mềm độc hại.</a:t>
            </a:r>
            <a:endParaRPr lang="vi-VN" altLang="zh-CN" sz="3200" dirty="0">
              <a:latin typeface="Times New Roman" panose="02020603050405020304" pitchFamily="18" charset="0"/>
              <a:cs typeface="Times New Roman" panose="02020603050405020304" pitchFamily="18" charset="0"/>
            </a:endParaRPr>
          </a:p>
        </p:txBody>
      </p:sp>
      <p:sp>
        <p:nvSpPr>
          <p:cNvPr id="9" name="文本框 4102">
            <a:extLst>
              <a:ext uri="{FF2B5EF4-FFF2-40B4-BE49-F238E27FC236}">
                <a16:creationId xmlns:a16="http://schemas.microsoft.com/office/drawing/2014/main" id="{633227BD-94F1-9668-576F-4E249D11AA42}"/>
              </a:ext>
            </a:extLst>
          </p:cNvPr>
          <p:cNvSpPr txBox="1"/>
          <p:nvPr/>
        </p:nvSpPr>
        <p:spPr>
          <a:xfrm>
            <a:off x="338139" y="1402060"/>
            <a:ext cx="5219699"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LUYỆN TẬP</a:t>
            </a:r>
            <a:endParaRPr lang="zh-CN" altLang="en-US" sz="5400" b="1" dirty="0">
              <a:latin typeface="Times New Roman" panose="02020603050405020304" pitchFamily="18" charset="0"/>
              <a:cs typeface="Times New Roman" panose="02020603050405020304"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1000" fill="hold"/>
                                        <p:tgtEl>
                                          <p:spTgt spid="14341"/>
                                        </p:tgtEl>
                                        <p:attrNameLst>
                                          <p:attrName>ppt_x</p:attrName>
                                        </p:attrNameLst>
                                      </p:cBhvr>
                                      <p:tavLst>
                                        <p:tav tm="0">
                                          <p:val>
                                            <p:strVal val="1+#ppt_w/2"/>
                                          </p:val>
                                        </p:tav>
                                        <p:tav tm="100000">
                                          <p:val>
                                            <p:strVal val="#ppt_x"/>
                                          </p:val>
                                        </p:tav>
                                      </p:tavLst>
                                    </p:anim>
                                    <p:anim calcmode="lin" valueType="num">
                                      <p:cBhvr additive="base">
                                        <p:cTn id="13" dur="1000" fill="hold"/>
                                        <p:tgtEl>
                                          <p:spTgt spid="1434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9">
                                            <p:txEl>
                                              <p:pRg st="0" end="0"/>
                                            </p:txEl>
                                          </p:spTgt>
                                        </p:tgtEl>
                                        <p:attrNameLst>
                                          <p:attrName>fill.type</p:attrName>
                                        </p:attrNameLst>
                                      </p:cBhvr>
                                      <p:to>
                                        <p:strVal val="solid"/>
                                      </p:to>
                                    </p:set>
                                  </p:childTnLst>
                                </p:cTn>
                              </p:par>
                            </p:childTnLst>
                          </p:cTn>
                        </p:par>
                        <p:par>
                          <p:cTn id="20" fill="hold">
                            <p:stCondLst>
                              <p:cond delay="1860"/>
                            </p:stCondLst>
                            <p:childTnLst>
                              <p:par>
                                <p:cTn id="21" presetID="29" presetClass="entr" presetSubtype="0" fill="hold" nodeType="afterEffect">
                                  <p:stCondLst>
                                    <p:cond delay="0"/>
                                  </p:stCondLst>
                                  <p:childTnLst>
                                    <p:set>
                                      <p:cBhvr>
                                        <p:cTn id="22" dur="1" fill="hold">
                                          <p:stCondLst>
                                            <p:cond delay="0"/>
                                          </p:stCondLst>
                                        </p:cTn>
                                        <p:tgtEl>
                                          <p:spTgt spid="14342"/>
                                        </p:tgtEl>
                                        <p:attrNameLst>
                                          <p:attrName>style.visibility</p:attrName>
                                        </p:attrNameLst>
                                      </p:cBhvr>
                                      <p:to>
                                        <p:strVal val="visible"/>
                                      </p:to>
                                    </p:set>
                                    <p:anim calcmode="lin" valueType="num">
                                      <p:cBhvr>
                                        <p:cTn id="23" dur="1000" fill="hold"/>
                                        <p:tgtEl>
                                          <p:spTgt spid="14342"/>
                                        </p:tgtEl>
                                        <p:attrNameLst>
                                          <p:attrName>ppt_x</p:attrName>
                                        </p:attrNameLst>
                                      </p:cBhvr>
                                      <p:tavLst>
                                        <p:tav tm="0">
                                          <p:val>
                                            <p:strVal val="#ppt_x-.2"/>
                                          </p:val>
                                        </p:tav>
                                        <p:tav tm="100000">
                                          <p:val>
                                            <p:strVal val="#ppt_x"/>
                                          </p:val>
                                        </p:tav>
                                      </p:tavLst>
                                    </p:anim>
                                    <p:anim calcmode="lin" valueType="num">
                                      <p:cBhvr>
                                        <p:cTn id="24"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4342"/>
                                        </p:tgtEl>
                                      </p:cBhvr>
                                    </p:animEffect>
                                  </p:childTnLst>
                                </p:cTn>
                              </p:par>
                            </p:childTnLst>
                          </p:cTn>
                        </p:par>
                        <p:par>
                          <p:cTn id="26" fill="hold">
                            <p:stCondLst>
                              <p:cond delay="286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14344">
                                            <p:txEl>
                                              <p:pRg st="0" end="0"/>
                                            </p:txEl>
                                          </p:spTgt>
                                        </p:tgtEl>
                                        <p:attrNameLst>
                                          <p:attrName>style.visibility</p:attrName>
                                        </p:attrNameLst>
                                      </p:cBhvr>
                                      <p:to>
                                        <p:strVal val="visible"/>
                                      </p:to>
                                    </p:set>
                                    <p:anim calcmode="discrete" valueType="clr">
                                      <p:cBhvr override="childStyle">
                                        <p:cTn id="29" dur="80"/>
                                        <p:tgtEl>
                                          <p:spTgt spid="143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4344">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14344">
                                            <p:txEl>
                                              <p:pRg st="0" end="0"/>
                                            </p:txEl>
                                          </p:spTgt>
                                        </p:tgtEl>
                                        <p:attrNameLst>
                                          <p:attrName>fill.type</p:attrName>
                                        </p:attrNameLst>
                                      </p:cBhvr>
                                      <p:to>
                                        <p:strVal val="solid"/>
                                      </p:to>
                                    </p:set>
                                  </p:childTnLst>
                                </p:cTn>
                              </p:par>
                            </p:childTnLst>
                          </p:cTn>
                        </p:par>
                        <p:par>
                          <p:cTn id="32" fill="hold">
                            <p:stCondLst>
                              <p:cond delay="542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14344">
                                            <p:txEl>
                                              <p:pRg st="1" end="1"/>
                                            </p:txEl>
                                          </p:spTgt>
                                        </p:tgtEl>
                                        <p:attrNameLst>
                                          <p:attrName>style.visibility</p:attrName>
                                        </p:attrNameLst>
                                      </p:cBhvr>
                                      <p:to>
                                        <p:strVal val="visible"/>
                                      </p:to>
                                    </p:set>
                                    <p:anim calcmode="discrete" valueType="clr">
                                      <p:cBhvr override="childStyle">
                                        <p:cTn id="35" dur="80"/>
                                        <p:tgtEl>
                                          <p:spTgt spid="1434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344">
                                            <p:txEl>
                                              <p:pRg st="1" end="1"/>
                                            </p:txEl>
                                          </p:spTgt>
                                        </p:tgtEl>
                                        <p:attrNameLst>
                                          <p:attrName>fillcolor</p:attrName>
                                        </p:attrNameLst>
                                      </p:cBhvr>
                                      <p:tavLst>
                                        <p:tav tm="0">
                                          <p:val>
                                            <p:clrVal>
                                              <a:schemeClr val="accent2"/>
                                            </p:clrVal>
                                          </p:val>
                                        </p:tav>
                                        <p:tav tm="50000">
                                          <p:val>
                                            <p:clrVal>
                                              <a:schemeClr val="hlink"/>
                                            </p:clrVal>
                                          </p:val>
                                        </p:tav>
                                      </p:tavLst>
                                    </p:anim>
                                    <p:set>
                                      <p:cBhvr>
                                        <p:cTn id="37" dur="80"/>
                                        <p:tgtEl>
                                          <p:spTgt spid="14344">
                                            <p:txEl>
                                              <p:pRg st="1" end="1"/>
                                            </p:txEl>
                                          </p:spTgt>
                                        </p:tgtEl>
                                        <p:attrNameLst>
                                          <p:attrName>fill.type</p:attrName>
                                        </p:attrNameLst>
                                      </p:cBhvr>
                                      <p:to>
                                        <p:strVal val="solid"/>
                                      </p:to>
                                    </p:set>
                                  </p:childTnLst>
                                </p:cTn>
                              </p:par>
                            </p:childTnLst>
                          </p:cTn>
                        </p:par>
                        <p:par>
                          <p:cTn id="38" fill="hold">
                            <p:stCondLst>
                              <p:cond delay="778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14344">
                                            <p:txEl>
                                              <p:pRg st="2" end="2"/>
                                            </p:txEl>
                                          </p:spTgt>
                                        </p:tgtEl>
                                        <p:attrNameLst>
                                          <p:attrName>style.visibility</p:attrName>
                                        </p:attrNameLst>
                                      </p:cBhvr>
                                      <p:to>
                                        <p:strVal val="visible"/>
                                      </p:to>
                                    </p:set>
                                    <p:anim calcmode="discrete" valueType="clr">
                                      <p:cBhvr override="childStyle">
                                        <p:cTn id="41" dur="80"/>
                                        <p:tgtEl>
                                          <p:spTgt spid="1434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4344">
                                            <p:txEl>
                                              <p:pRg st="2" end="2"/>
                                            </p:txEl>
                                          </p:spTgt>
                                        </p:tgtEl>
                                        <p:attrNameLst>
                                          <p:attrName>fillcolor</p:attrName>
                                        </p:attrNameLst>
                                      </p:cBhvr>
                                      <p:tavLst>
                                        <p:tav tm="0">
                                          <p:val>
                                            <p:clrVal>
                                              <a:schemeClr val="accent2"/>
                                            </p:clrVal>
                                          </p:val>
                                        </p:tav>
                                        <p:tav tm="50000">
                                          <p:val>
                                            <p:clrVal>
                                              <a:schemeClr val="hlink"/>
                                            </p:clrVal>
                                          </p:val>
                                        </p:tav>
                                      </p:tavLst>
                                    </p:anim>
                                    <p:set>
                                      <p:cBhvr>
                                        <p:cTn id="43" dur="80"/>
                                        <p:tgtEl>
                                          <p:spTgt spid="14344">
                                            <p:txEl>
                                              <p:pRg st="2" end="2"/>
                                            </p:txEl>
                                          </p:spTgt>
                                        </p:tgtEl>
                                        <p:attrNameLst>
                                          <p:attrName>fill.type</p:attrName>
                                        </p:attrNameLst>
                                      </p:cBhvr>
                                      <p:to>
                                        <p:strVal val="solid"/>
                                      </p:to>
                                    </p:set>
                                  </p:childTnLst>
                                </p:cTn>
                              </p:par>
                            </p:childTnLst>
                          </p:cTn>
                        </p:par>
                        <p:par>
                          <p:cTn id="44" fill="hold">
                            <p:stCondLst>
                              <p:cond delay="1062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14344">
                                            <p:txEl>
                                              <p:pRg st="3" end="3"/>
                                            </p:txEl>
                                          </p:spTgt>
                                        </p:tgtEl>
                                        <p:attrNameLst>
                                          <p:attrName>style.visibility</p:attrName>
                                        </p:attrNameLst>
                                      </p:cBhvr>
                                      <p:to>
                                        <p:strVal val="visible"/>
                                      </p:to>
                                    </p:set>
                                    <p:anim calcmode="discrete" valueType="clr">
                                      <p:cBhvr override="childStyle">
                                        <p:cTn id="47" dur="80"/>
                                        <p:tgtEl>
                                          <p:spTgt spid="1434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4344">
                                            <p:txEl>
                                              <p:pRg st="3" end="3"/>
                                            </p:txEl>
                                          </p:spTgt>
                                        </p:tgtEl>
                                        <p:attrNameLst>
                                          <p:attrName>fillcolor</p:attrName>
                                        </p:attrNameLst>
                                      </p:cBhvr>
                                      <p:tavLst>
                                        <p:tav tm="0">
                                          <p:val>
                                            <p:clrVal>
                                              <a:schemeClr val="accent2"/>
                                            </p:clrVal>
                                          </p:val>
                                        </p:tav>
                                        <p:tav tm="50000">
                                          <p:val>
                                            <p:clrVal>
                                              <a:schemeClr val="hlink"/>
                                            </p:clrVal>
                                          </p:val>
                                        </p:tav>
                                      </p:tavLst>
                                    </p:anim>
                                    <p:set>
                                      <p:cBhvr>
                                        <p:cTn id="49" dur="80"/>
                                        <p:tgtEl>
                                          <p:spTgt spid="14344">
                                            <p:txEl>
                                              <p:pRg st="3" end="3"/>
                                            </p:txEl>
                                          </p:spTgt>
                                        </p:tgtEl>
                                        <p:attrNameLst>
                                          <p:attrName>fill.type</p:attrName>
                                        </p:attrNameLst>
                                      </p:cBhvr>
                                      <p:to>
                                        <p:strVal val="solid"/>
                                      </p:to>
                                    </p:set>
                                  </p:childTnLst>
                                </p:cTn>
                              </p:par>
                            </p:childTnLst>
                          </p:cTn>
                        </p:par>
                        <p:par>
                          <p:cTn id="50" fill="hold">
                            <p:stCondLst>
                              <p:cond delay="1246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14344">
                                            <p:txEl>
                                              <p:pRg st="4" end="4"/>
                                            </p:txEl>
                                          </p:spTgt>
                                        </p:tgtEl>
                                        <p:attrNameLst>
                                          <p:attrName>style.visibility</p:attrName>
                                        </p:attrNameLst>
                                      </p:cBhvr>
                                      <p:to>
                                        <p:strVal val="visible"/>
                                      </p:to>
                                    </p:set>
                                    <p:anim calcmode="discrete" valueType="clr">
                                      <p:cBhvr override="childStyle">
                                        <p:cTn id="53" dur="80"/>
                                        <p:tgtEl>
                                          <p:spTgt spid="1434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4344">
                                            <p:txEl>
                                              <p:pRg st="4" end="4"/>
                                            </p:txEl>
                                          </p:spTgt>
                                        </p:tgtEl>
                                        <p:attrNameLst>
                                          <p:attrName>fillcolor</p:attrName>
                                        </p:attrNameLst>
                                      </p:cBhvr>
                                      <p:tavLst>
                                        <p:tav tm="0">
                                          <p:val>
                                            <p:clrVal>
                                              <a:schemeClr val="accent2"/>
                                            </p:clrVal>
                                          </p:val>
                                        </p:tav>
                                        <p:tav tm="50000">
                                          <p:val>
                                            <p:clrVal>
                                              <a:schemeClr val="hlink"/>
                                            </p:clrVal>
                                          </p:val>
                                        </p:tav>
                                      </p:tavLst>
                                    </p:anim>
                                    <p:set>
                                      <p:cBhvr>
                                        <p:cTn id="55" dur="80"/>
                                        <p:tgtEl>
                                          <p:spTgt spid="1434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build="allAtOnce"/>
      <p:bldP spid="9"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8195"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8197" name="图片 8196" descr="20"/>
          <p:cNvPicPr>
            <a:picLocks noChangeAspect="1"/>
          </p:cNvPicPr>
          <p:nvPr/>
        </p:nvPicPr>
        <p:blipFill>
          <a:blip r:embed="rId4"/>
          <a:stretch>
            <a:fillRect/>
          </a:stretch>
        </p:blipFill>
        <p:spPr>
          <a:xfrm>
            <a:off x="0" y="201390"/>
            <a:ext cx="16748511" cy="9852988"/>
          </a:xfrm>
          <a:prstGeom prst="rect">
            <a:avLst/>
          </a:prstGeom>
          <a:noFill/>
          <a:ln w="9525">
            <a:noFill/>
          </a:ln>
        </p:spPr>
      </p:pic>
      <p:sp>
        <p:nvSpPr>
          <p:cNvPr id="8198" name="文本框 8197"/>
          <p:cNvSpPr txBox="1"/>
          <p:nvPr/>
        </p:nvSpPr>
        <p:spPr>
          <a:xfrm>
            <a:off x="8172508" y="3502720"/>
            <a:ext cx="6624736" cy="3539430"/>
          </a:xfrm>
          <a:prstGeom prst="rect">
            <a:avLst/>
          </a:prstGeom>
          <a:noFill/>
          <a:ln w="9525">
            <a:noFill/>
          </a:ln>
        </p:spPr>
        <p:txBody>
          <a:bodyPr wrap="square">
            <a:spAutoFit/>
          </a:bodyPr>
          <a:lstStyle/>
          <a:p>
            <a:pPr lvl="0" algn="just" defTabSz="1500505">
              <a:spcBef>
                <a:spcPct val="50000"/>
              </a:spcBef>
            </a:pPr>
            <a:r>
              <a:rPr lang="vi-VN" altLang="zh-CN" sz="3200" b="1">
                <a:latin typeface="Times New Roman" panose="02020603050405020304" pitchFamily="18" charset="0"/>
                <a:cs typeface="Times New Roman" panose="02020603050405020304" pitchFamily="18" charset="0"/>
              </a:rPr>
              <a:t>Để phòng chống việc bị lây nhiễm phần mềm độc hại</a:t>
            </a:r>
            <a:r>
              <a:rPr lang="vi-VN" altLang="zh-CN" sz="3200">
                <a:latin typeface="Times New Roman" panose="02020603050405020304" pitchFamily="18" charset="0"/>
                <a:cs typeface="Times New Roman" panose="02020603050405020304" pitchFamily="18" charset="0"/>
              </a:rPr>
              <a:t>, không cài đặt các phần  mềm không tin cậy, không bám vào các đường liên kết có nghi ngờ, sử dụng các phần mềm có bản quyền để được hỗ trợ và sử dụng các phần mềm phòng chống các phần mềm độc hại.</a:t>
            </a:r>
            <a:endParaRPr lang="vi-VN" altLang="zh-CN" sz="3200" dirty="0">
              <a:latin typeface="Times New Roman" panose="02020603050405020304" pitchFamily="18" charset="0"/>
              <a:cs typeface="Times New Roman" panose="02020603050405020304" pitchFamily="18" charset="0"/>
            </a:endParaRPr>
          </a:p>
        </p:txBody>
      </p:sp>
      <p:sp>
        <p:nvSpPr>
          <p:cNvPr id="7" name="文本框 4102">
            <a:extLst>
              <a:ext uri="{FF2B5EF4-FFF2-40B4-BE49-F238E27FC236}">
                <a16:creationId xmlns:a16="http://schemas.microsoft.com/office/drawing/2014/main" id="{E04A72D9-D0D3-3B17-5C47-166E9A4D8480}"/>
              </a:ext>
            </a:extLst>
          </p:cNvPr>
          <p:cNvSpPr txBox="1"/>
          <p:nvPr/>
        </p:nvSpPr>
        <p:spPr>
          <a:xfrm>
            <a:off x="684288" y="3172309"/>
            <a:ext cx="5219699"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LUYỆN TẬP</a:t>
            </a:r>
            <a:endParaRPr lang="zh-CN" altLang="en-US" sz="5400" b="1" dirty="0">
              <a:latin typeface="Times New Roman" panose="02020603050405020304" pitchFamily="18" charset="0"/>
              <a:cs typeface="Times New Roman" panose="02020603050405020304"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1000" fill="hold"/>
                                        <p:tgtEl>
                                          <p:spTgt spid="8197"/>
                                        </p:tgtEl>
                                        <p:attrNameLst>
                                          <p:attrName>ppt_w</p:attrName>
                                        </p:attrNameLst>
                                      </p:cBhvr>
                                      <p:tavLst>
                                        <p:tav tm="0">
                                          <p:val>
                                            <p:fltVal val="0"/>
                                          </p:val>
                                        </p:tav>
                                        <p:tav tm="100000">
                                          <p:val>
                                            <p:strVal val="#ppt_w"/>
                                          </p:val>
                                        </p:tav>
                                      </p:tavLst>
                                    </p:anim>
                                    <p:anim calcmode="lin" valueType="num">
                                      <p:cBhvr>
                                        <p:cTn id="13" dur="1000" fill="hold"/>
                                        <p:tgtEl>
                                          <p:spTgt spid="8197"/>
                                        </p:tgtEl>
                                        <p:attrNameLst>
                                          <p:attrName>ppt_h</p:attrName>
                                        </p:attrNameLst>
                                      </p:cBhvr>
                                      <p:tavLst>
                                        <p:tav tm="0">
                                          <p:val>
                                            <p:fltVal val="0"/>
                                          </p:val>
                                        </p:tav>
                                        <p:tav tm="100000">
                                          <p:val>
                                            <p:strVal val="#ppt_h"/>
                                          </p:val>
                                        </p:tav>
                                      </p:tavLst>
                                    </p:anim>
                                    <p:anim calcmode="lin" valueType="num">
                                      <p:cBhvr>
                                        <p:cTn id="14"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9"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7">
                                            <p:txEl>
                                              <p:pRg st="0" end="0"/>
                                            </p:txEl>
                                          </p:spTgt>
                                        </p:tgtEl>
                                        <p:attrNameLst>
                                          <p:attrName>fill.type</p:attrName>
                                        </p:attrNameLst>
                                      </p:cBhvr>
                                      <p:to>
                                        <p:strVal val="solid"/>
                                      </p:to>
                                    </p:set>
                                  </p:childTnLst>
                                </p:cTn>
                              </p:par>
                            </p:childTnLst>
                          </p:cTn>
                        </p:par>
                        <p:par>
                          <p:cTn id="22" fill="hold">
                            <p:stCondLst>
                              <p:cond delay="186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5"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7"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图片 13317" descr="29"/>
          <p:cNvPicPr>
            <a:picLocks noChangeAspect="1"/>
          </p:cNvPicPr>
          <p:nvPr/>
        </p:nvPicPr>
        <p:blipFill>
          <a:blip r:embed="rId3"/>
          <a:stretch>
            <a:fillRect/>
          </a:stretch>
        </p:blipFill>
        <p:spPr>
          <a:xfrm>
            <a:off x="8720982" y="369449"/>
            <a:ext cx="3870325" cy="7232650"/>
          </a:xfrm>
          <a:prstGeom prst="rect">
            <a:avLst/>
          </a:prstGeom>
          <a:noFill/>
          <a:ln w="9525">
            <a:noFill/>
          </a:ln>
        </p:spPr>
      </p:pic>
      <p:pic>
        <p:nvPicPr>
          <p:cNvPr id="13319" name="图片 13318" descr="3"/>
          <p:cNvPicPr>
            <a:picLocks noChangeAspect="1"/>
          </p:cNvPicPr>
          <p:nvPr/>
        </p:nvPicPr>
        <p:blipFill>
          <a:blip r:embed="rId4"/>
          <a:stretch>
            <a:fillRect/>
          </a:stretch>
        </p:blipFill>
        <p:spPr>
          <a:xfrm>
            <a:off x="0" y="5881688"/>
            <a:ext cx="16778288" cy="3594100"/>
          </a:xfrm>
          <a:prstGeom prst="rect">
            <a:avLst/>
          </a:prstGeom>
          <a:noFill/>
          <a:ln w="9525">
            <a:noFill/>
          </a:ln>
        </p:spPr>
      </p:pic>
      <p:pic>
        <p:nvPicPr>
          <p:cNvPr id="13317" name="图片 13316" descr="18"/>
          <p:cNvPicPr>
            <a:picLocks noChangeAspect="1"/>
          </p:cNvPicPr>
          <p:nvPr/>
        </p:nvPicPr>
        <p:blipFill>
          <a:blip r:embed="rId5"/>
          <a:stretch>
            <a:fillRect/>
          </a:stretch>
        </p:blipFill>
        <p:spPr>
          <a:xfrm>
            <a:off x="180232" y="561430"/>
            <a:ext cx="8748713" cy="8696325"/>
          </a:xfrm>
          <a:prstGeom prst="rect">
            <a:avLst/>
          </a:prstGeom>
          <a:noFill/>
          <a:ln w="9525">
            <a:noFill/>
          </a:ln>
        </p:spPr>
      </p:pic>
      <p:sp>
        <p:nvSpPr>
          <p:cNvPr id="13321" name="文本框 13320"/>
          <p:cNvSpPr txBox="1"/>
          <p:nvPr/>
        </p:nvSpPr>
        <p:spPr>
          <a:xfrm>
            <a:off x="1826272" y="3091289"/>
            <a:ext cx="5707310" cy="3293209"/>
          </a:xfrm>
          <a:prstGeom prst="rect">
            <a:avLst/>
          </a:prstGeom>
          <a:noFill/>
          <a:ln w="9525">
            <a:noFill/>
          </a:ln>
        </p:spPr>
        <p:txBody>
          <a:bodyPr wrap="square">
            <a:spAutoFit/>
          </a:bodyPr>
          <a:lstStyle/>
          <a:p>
            <a:pPr lvl="0" algn="just" defTabSz="1500505">
              <a:spcBef>
                <a:spcPct val="50000"/>
              </a:spcBef>
            </a:pPr>
            <a:r>
              <a:rPr lang="en-US" altLang="zh-CN" sz="3200" b="1">
                <a:latin typeface="Times New Roman" panose="02020603050405020304" pitchFamily="18" charset="0"/>
                <a:cs typeface="Times New Roman" panose="02020603050405020304" pitchFamily="18" charset="0"/>
              </a:rPr>
              <a:t>Câu 1: </a:t>
            </a:r>
            <a:r>
              <a:rPr lang="en-US" altLang="zh-CN" sz="3200">
                <a:latin typeface="Times New Roman" panose="02020603050405020304" pitchFamily="18" charset="0"/>
                <a:cs typeface="Times New Roman" panose="02020603050405020304" pitchFamily="18" charset="0"/>
              </a:rPr>
              <a:t>Em hãy tìm hiểu qua Internet các cách thức tấn công từ chối dịch vụ.</a:t>
            </a:r>
          </a:p>
          <a:p>
            <a:pPr lvl="0" algn="just" defTabSz="1500505">
              <a:spcBef>
                <a:spcPct val="50000"/>
              </a:spcBef>
            </a:pPr>
            <a:r>
              <a:rPr lang="en-US" altLang="zh-CN" sz="3200" b="1">
                <a:latin typeface="Times New Roman" panose="02020603050405020304" pitchFamily="18" charset="0"/>
                <a:cs typeface="Times New Roman" panose="02020603050405020304" pitchFamily="18" charset="0"/>
              </a:rPr>
              <a:t>Câu 2:</a:t>
            </a:r>
            <a:r>
              <a:rPr lang="en-US" altLang="zh-CN" sz="3200">
                <a:latin typeface="Times New Roman" panose="02020603050405020304" pitchFamily="18" charset="0"/>
                <a:cs typeface="Times New Roman" panose="02020603050405020304" pitchFamily="18" charset="0"/>
              </a:rPr>
              <a:t> Em hãy tìm trên mạng thông tin về worm, kể một worm với tác hại của nó.</a:t>
            </a:r>
            <a:endParaRPr lang="en-US" altLang="zh-CN" sz="3200" dirty="0">
              <a:latin typeface="Times New Roman" panose="02020603050405020304" pitchFamily="18" charset="0"/>
              <a:cs typeface="Times New Roman" panose="02020603050405020304" pitchFamily="18" charset="0"/>
            </a:endParaRPr>
          </a:p>
        </p:txBody>
      </p:sp>
      <p:sp>
        <p:nvSpPr>
          <p:cNvPr id="8" name="文本框 4102">
            <a:extLst>
              <a:ext uri="{FF2B5EF4-FFF2-40B4-BE49-F238E27FC236}">
                <a16:creationId xmlns:a16="http://schemas.microsoft.com/office/drawing/2014/main" id="{DCAAEE65-F07A-6670-7C75-5250F3C72739}"/>
              </a:ext>
            </a:extLst>
          </p:cNvPr>
          <p:cNvSpPr txBox="1"/>
          <p:nvPr/>
        </p:nvSpPr>
        <p:spPr>
          <a:xfrm>
            <a:off x="11845528" y="922932"/>
            <a:ext cx="5219699"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VẬN DỤNG</a:t>
            </a:r>
            <a:endParaRPr lang="zh-CN" altLang="en-US" sz="5400" b="1" dirty="0">
              <a:latin typeface="Times New Roman" panose="02020603050405020304" pitchFamily="18" charset="0"/>
              <a:cs typeface="Times New Roman" panose="02020603050405020304"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319"/>
                                        </p:tgtEl>
                                        <p:attrNameLst>
                                          <p:attrName>style.visibility</p:attrName>
                                        </p:attrNameLst>
                                      </p:cBhvr>
                                      <p:to>
                                        <p:strVal val="visible"/>
                                      </p:to>
                                    </p:set>
                                    <p:anim calcmode="lin" valueType="num">
                                      <p:cBhvr additive="base">
                                        <p:cTn id="7" dur="500" fill="hold"/>
                                        <p:tgtEl>
                                          <p:spTgt spid="13319"/>
                                        </p:tgtEl>
                                        <p:attrNameLst>
                                          <p:attrName>ppt_x</p:attrName>
                                        </p:attrNameLst>
                                      </p:cBhvr>
                                      <p:tavLst>
                                        <p:tav tm="0">
                                          <p:val>
                                            <p:strVal val="#ppt_x"/>
                                          </p:val>
                                        </p:tav>
                                        <p:tav tm="100000">
                                          <p:val>
                                            <p:strVal val="#ppt_x"/>
                                          </p:val>
                                        </p:tav>
                                      </p:tavLst>
                                    </p:anim>
                                    <p:anim calcmode="lin" valueType="num">
                                      <p:cBhvr additive="base">
                                        <p:cTn id="8" dur="500" fill="hold"/>
                                        <p:tgtEl>
                                          <p:spTgt spid="133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13317"/>
                                        </p:tgtEl>
                                        <p:attrNameLst>
                                          <p:attrName>style.visibility</p:attrName>
                                        </p:attrNameLst>
                                      </p:cBhvr>
                                      <p:to>
                                        <p:strVal val="visible"/>
                                      </p:to>
                                    </p:set>
                                    <p:anim calcmode="lin" valueType="num">
                                      <p:cBhvr>
                                        <p:cTn id="12" dur="1000" fill="hold"/>
                                        <p:tgtEl>
                                          <p:spTgt spid="13317"/>
                                        </p:tgtEl>
                                        <p:attrNameLst>
                                          <p:attrName>ppt_w</p:attrName>
                                        </p:attrNameLst>
                                      </p:cBhvr>
                                      <p:tavLst>
                                        <p:tav tm="0">
                                          <p:val>
                                            <p:fltVal val="0"/>
                                          </p:val>
                                        </p:tav>
                                        <p:tav tm="100000">
                                          <p:val>
                                            <p:strVal val="#ppt_w"/>
                                          </p:val>
                                        </p:tav>
                                      </p:tavLst>
                                    </p:anim>
                                    <p:anim calcmode="lin" valueType="num">
                                      <p:cBhvr>
                                        <p:cTn id="13" dur="1000" fill="hold"/>
                                        <p:tgtEl>
                                          <p:spTgt spid="13317"/>
                                        </p:tgtEl>
                                        <p:attrNameLst>
                                          <p:attrName>ppt_h</p:attrName>
                                        </p:attrNameLst>
                                      </p:cBhvr>
                                      <p:tavLst>
                                        <p:tav tm="0">
                                          <p:val>
                                            <p:fltVal val="0"/>
                                          </p:val>
                                        </p:tav>
                                        <p:tav tm="100000">
                                          <p:val>
                                            <p:strVal val="#ppt_h"/>
                                          </p:val>
                                        </p:tav>
                                      </p:tavLst>
                                    </p:anim>
                                    <p:anim calcmode="lin" valueType="num">
                                      <p:cBhvr>
                                        <p:cTn id="14" dur="1000" fill="hold"/>
                                        <p:tgtEl>
                                          <p:spTgt spid="1331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331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9"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8">
                                            <p:txEl>
                                              <p:pRg st="0" end="0"/>
                                            </p:txEl>
                                          </p:spTgt>
                                        </p:tgtEl>
                                        <p:attrNameLst>
                                          <p:attrName>fill.type</p:attrName>
                                        </p:attrNameLst>
                                      </p:cBhvr>
                                      <p:to>
                                        <p:strVal val="solid"/>
                                      </p:to>
                                    </p:set>
                                  </p:childTnLst>
                                </p:cTn>
                              </p:par>
                            </p:childTnLst>
                          </p:cTn>
                        </p:par>
                        <p:par>
                          <p:cTn id="22" fill="hold">
                            <p:stCondLst>
                              <p:cond delay="1820"/>
                            </p:stCondLst>
                            <p:childTnLst>
                              <p:par>
                                <p:cTn id="23" presetID="42" presetClass="entr" presetSubtype="0" fill="hold" nodeType="afterEffect">
                                  <p:stCondLst>
                                    <p:cond delay="0"/>
                                  </p:stCondLst>
                                  <p:childTnLst>
                                    <p:set>
                                      <p:cBhvr>
                                        <p:cTn id="24" dur="1" fill="hold">
                                          <p:stCondLst>
                                            <p:cond delay="0"/>
                                          </p:stCondLst>
                                        </p:cTn>
                                        <p:tgtEl>
                                          <p:spTgt spid="13318"/>
                                        </p:tgtEl>
                                        <p:attrNameLst>
                                          <p:attrName>style.visibility</p:attrName>
                                        </p:attrNameLst>
                                      </p:cBhvr>
                                      <p:to>
                                        <p:strVal val="visible"/>
                                      </p:to>
                                    </p:set>
                                    <p:animEffect transition="in" filter="fade">
                                      <p:cBhvr>
                                        <p:cTn id="25" dur="1000"/>
                                        <p:tgtEl>
                                          <p:spTgt spid="13318"/>
                                        </p:tgtEl>
                                      </p:cBhvr>
                                    </p:animEffect>
                                    <p:anim calcmode="lin" valueType="num">
                                      <p:cBhvr>
                                        <p:cTn id="26" dur="1000" fill="hold"/>
                                        <p:tgtEl>
                                          <p:spTgt spid="13318"/>
                                        </p:tgtEl>
                                        <p:attrNameLst>
                                          <p:attrName>ppt_x</p:attrName>
                                        </p:attrNameLst>
                                      </p:cBhvr>
                                      <p:tavLst>
                                        <p:tav tm="0">
                                          <p:val>
                                            <p:strVal val="#ppt_x"/>
                                          </p:val>
                                        </p:tav>
                                        <p:tav tm="100000">
                                          <p:val>
                                            <p:strVal val="#ppt_x"/>
                                          </p:val>
                                        </p:tav>
                                      </p:tavLst>
                                    </p:anim>
                                    <p:anim calcmode="lin" valueType="num">
                                      <p:cBhvr>
                                        <p:cTn id="27" dur="1000" fill="hold"/>
                                        <p:tgtEl>
                                          <p:spTgt spid="13318"/>
                                        </p:tgtEl>
                                        <p:attrNameLst>
                                          <p:attrName>ppt_y</p:attrName>
                                        </p:attrNameLst>
                                      </p:cBhvr>
                                      <p:tavLst>
                                        <p:tav tm="0">
                                          <p:val>
                                            <p:strVal val="#ppt_y+.1"/>
                                          </p:val>
                                        </p:tav>
                                        <p:tav tm="100000">
                                          <p:val>
                                            <p:strVal val="#ppt_y"/>
                                          </p:val>
                                        </p:tav>
                                      </p:tavLst>
                                    </p:anim>
                                  </p:childTnLst>
                                </p:cTn>
                              </p:par>
                            </p:childTnLst>
                          </p:cTn>
                        </p:par>
                        <p:par>
                          <p:cTn id="28" fill="hold">
                            <p:stCondLst>
                              <p:cond delay="282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3321">
                                            <p:txEl>
                                              <p:pRg st="0" end="0"/>
                                            </p:txEl>
                                          </p:spTgt>
                                        </p:tgtEl>
                                        <p:attrNameLst>
                                          <p:attrName>style.visibility</p:attrName>
                                        </p:attrNameLst>
                                      </p:cBhvr>
                                      <p:to>
                                        <p:strVal val="visible"/>
                                      </p:to>
                                    </p:set>
                                    <p:anim calcmode="discrete" valueType="clr">
                                      <p:cBhvr override="childStyle">
                                        <p:cTn id="31" dur="80"/>
                                        <p:tgtEl>
                                          <p:spTgt spid="133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3321">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13321">
                                            <p:txEl>
                                              <p:pRg st="0" end="0"/>
                                            </p:txEl>
                                          </p:spTgt>
                                        </p:tgtEl>
                                        <p:attrNameLst>
                                          <p:attrName>fill.type</p:attrName>
                                        </p:attrNameLst>
                                      </p:cBhvr>
                                      <p:to>
                                        <p:strVal val="solid"/>
                                      </p:to>
                                    </p:set>
                                  </p:childTnLst>
                                </p:cTn>
                              </p:par>
                            </p:childTnLst>
                          </p:cTn>
                        </p:par>
                        <p:par>
                          <p:cTn id="34" fill="hold">
                            <p:stCondLst>
                              <p:cond delay="522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13321">
                                            <p:txEl>
                                              <p:pRg st="1" end="1"/>
                                            </p:txEl>
                                          </p:spTgt>
                                        </p:tgtEl>
                                        <p:attrNameLst>
                                          <p:attrName>style.visibility</p:attrName>
                                        </p:attrNameLst>
                                      </p:cBhvr>
                                      <p:to>
                                        <p:strVal val="visible"/>
                                      </p:to>
                                    </p:set>
                                    <p:anim calcmode="discrete" valueType="clr">
                                      <p:cBhvr override="childStyle">
                                        <p:cTn id="37" dur="80"/>
                                        <p:tgtEl>
                                          <p:spTgt spid="1332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3321">
                                            <p:txEl>
                                              <p:pRg st="1" end="1"/>
                                            </p:txEl>
                                          </p:spTgt>
                                        </p:tgtEl>
                                        <p:attrNameLst>
                                          <p:attrName>fillcolor</p:attrName>
                                        </p:attrNameLst>
                                      </p:cBhvr>
                                      <p:tavLst>
                                        <p:tav tm="0">
                                          <p:val>
                                            <p:clrVal>
                                              <a:schemeClr val="accent2"/>
                                            </p:clrVal>
                                          </p:val>
                                        </p:tav>
                                        <p:tav tm="50000">
                                          <p:val>
                                            <p:clrVal>
                                              <a:schemeClr val="hlink"/>
                                            </p:clrVal>
                                          </p:val>
                                        </p:tav>
                                      </p:tavLst>
                                    </p:anim>
                                    <p:set>
                                      <p:cBhvr>
                                        <p:cTn id="39" dur="80"/>
                                        <p:tgtEl>
                                          <p:spTgt spid="1332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build="allAtOnce"/>
      <p:bldP spid="8"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图片 49155" descr="1-47"/>
          <p:cNvPicPr>
            <a:picLocks noChangeAspect="1"/>
          </p:cNvPicPr>
          <p:nvPr/>
        </p:nvPicPr>
        <p:blipFill>
          <a:blip r:embed="rId3"/>
          <a:stretch>
            <a:fillRect/>
          </a:stretch>
        </p:blipFill>
        <p:spPr>
          <a:xfrm>
            <a:off x="-36512" y="298450"/>
            <a:ext cx="16792575" cy="9264650"/>
          </a:xfrm>
          <a:prstGeom prst="rect">
            <a:avLst/>
          </a:prstGeom>
          <a:noFill/>
          <a:ln w="9525">
            <a:noFill/>
          </a:ln>
        </p:spPr>
      </p:pic>
      <p:pic>
        <p:nvPicPr>
          <p:cNvPr id="49157" name="图片 49156" descr="1-53"/>
          <p:cNvPicPr>
            <a:picLocks noChangeAspect="1"/>
          </p:cNvPicPr>
          <p:nvPr/>
        </p:nvPicPr>
        <p:blipFill>
          <a:blip r:embed="rId4"/>
          <a:stretch>
            <a:fillRect/>
          </a:stretch>
        </p:blipFill>
        <p:spPr>
          <a:xfrm>
            <a:off x="11773522" y="4679265"/>
            <a:ext cx="5273494" cy="4829929"/>
          </a:xfrm>
          <a:prstGeom prst="rect">
            <a:avLst/>
          </a:prstGeom>
          <a:noFill/>
          <a:ln w="9525">
            <a:noFill/>
          </a:ln>
        </p:spPr>
      </p:pic>
      <p:pic>
        <p:nvPicPr>
          <p:cNvPr id="49158" name="图片 49157" descr="1-52"/>
          <p:cNvPicPr>
            <a:picLocks noChangeAspect="1"/>
          </p:cNvPicPr>
          <p:nvPr/>
        </p:nvPicPr>
        <p:blipFill>
          <a:blip r:embed="rId5"/>
          <a:stretch>
            <a:fillRect/>
          </a:stretch>
        </p:blipFill>
        <p:spPr>
          <a:xfrm>
            <a:off x="-140320" y="6035324"/>
            <a:ext cx="5145088" cy="3505200"/>
          </a:xfrm>
          <a:prstGeom prst="rect">
            <a:avLst/>
          </a:prstGeom>
          <a:noFill/>
          <a:ln w="9525">
            <a:noFill/>
          </a:ln>
        </p:spPr>
      </p:pic>
      <p:sp>
        <p:nvSpPr>
          <p:cNvPr id="8" name="矩形 5">
            <a:extLst>
              <a:ext uri="{FF2B5EF4-FFF2-40B4-BE49-F238E27FC236}">
                <a16:creationId xmlns:a16="http://schemas.microsoft.com/office/drawing/2014/main" id="{888F7AE9-9670-66EF-BDC7-0806C6F1A6C5}"/>
              </a:ext>
            </a:extLst>
          </p:cNvPr>
          <p:cNvSpPr/>
          <p:nvPr/>
        </p:nvSpPr>
        <p:spPr>
          <a:xfrm>
            <a:off x="1836416" y="1846262"/>
            <a:ext cx="11809312" cy="2062103"/>
          </a:xfrm>
          <a:prstGeom prst="rect">
            <a:avLst/>
          </a:prstGeom>
        </p:spPr>
        <p:txBody>
          <a:bodyPr wrap="square">
            <a:spAutoFit/>
          </a:bodyPr>
          <a:lstStyle/>
          <a:p>
            <a:pPr algn="just"/>
            <a:r>
              <a:rPr lang="en-US" altLang="zh-CN" sz="3200" b="1">
                <a:latin typeface="Times New Roman" panose="02020603050405020304" pitchFamily="18" charset="0"/>
                <a:cs typeface="Times New Roman" panose="02020603050405020304" pitchFamily="18" charset="0"/>
              </a:rPr>
              <a:t>Câu 1: </a:t>
            </a:r>
            <a:r>
              <a:rPr lang="en-US" altLang="zh-CN" sz="3200">
                <a:latin typeface="Times New Roman" panose="02020603050405020304" pitchFamily="18" charset="0"/>
                <a:cs typeface="Times New Roman" panose="02020603050405020304" pitchFamily="18" charset="0"/>
              </a:rPr>
              <a:t>Tấn công từ chối dịch vụ, phổ biến nhất là tấn công từ chối dịch vụ phân tán (Distributed Denial of services – DdoS) là một kiểu tấn công sử dụng nhiều máy tính phối hợp để làm tê liệt một hệ thống máy tính cung cấp dịch vụ bằng cách làm nó quá tải. </a:t>
            </a:r>
            <a:endParaRPr lang="vi-VN" altLang="zh-CN" sz="3200" dirty="0">
              <a:latin typeface="Times New Roman" panose="02020603050405020304" pitchFamily="18" charset="0"/>
              <a:cs typeface="Times New Roman" panose="02020603050405020304" pitchFamily="18" charset="0"/>
            </a:endParaRPr>
          </a:p>
        </p:txBody>
      </p:sp>
      <p:sp>
        <p:nvSpPr>
          <p:cNvPr id="9" name="文本框 4102">
            <a:extLst>
              <a:ext uri="{FF2B5EF4-FFF2-40B4-BE49-F238E27FC236}">
                <a16:creationId xmlns:a16="http://schemas.microsoft.com/office/drawing/2014/main" id="{9630770F-98B8-2B26-9EF2-C2B5B796DAE0}"/>
              </a:ext>
            </a:extLst>
          </p:cNvPr>
          <p:cNvSpPr txBox="1"/>
          <p:nvPr/>
        </p:nvSpPr>
        <p:spPr>
          <a:xfrm>
            <a:off x="5779295" y="922932"/>
            <a:ext cx="5219699"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VẬN DỤNG</a:t>
            </a:r>
            <a:endParaRPr lang="zh-CN" altLang="en-US" sz="5400" b="1" dirty="0">
              <a:latin typeface="Times New Roman" panose="02020603050405020304" pitchFamily="18" charset="0"/>
              <a:cs typeface="Times New Roman" panose="02020603050405020304" pitchFamily="18" charset="0"/>
            </a:endParaRPr>
          </a:p>
        </p:txBody>
      </p:sp>
      <p:sp>
        <p:nvSpPr>
          <p:cNvPr id="10" name="矩形 5">
            <a:extLst>
              <a:ext uri="{FF2B5EF4-FFF2-40B4-BE49-F238E27FC236}">
                <a16:creationId xmlns:a16="http://schemas.microsoft.com/office/drawing/2014/main" id="{5F62789B-67DC-AE8F-8707-3B6D6CD76291}"/>
              </a:ext>
            </a:extLst>
          </p:cNvPr>
          <p:cNvSpPr/>
          <p:nvPr/>
        </p:nvSpPr>
        <p:spPr>
          <a:xfrm>
            <a:off x="1826611" y="4052516"/>
            <a:ext cx="11809312" cy="1569660"/>
          </a:xfrm>
          <a:prstGeom prst="rect">
            <a:avLst/>
          </a:prstGeom>
        </p:spPr>
        <p:txBody>
          <a:bodyPr wrap="square">
            <a:spAutoFit/>
          </a:bodyPr>
          <a:lstStyle/>
          <a:p>
            <a:pPr algn="just"/>
            <a:r>
              <a:rPr lang="vi-VN" altLang="zh-CN" sz="3200" b="1">
                <a:latin typeface="Times New Roman" panose="02020603050405020304" pitchFamily="18" charset="0"/>
                <a:cs typeface="Times New Roman" panose="02020603050405020304" pitchFamily="18" charset="0"/>
              </a:rPr>
              <a:t>Câu 2: </a:t>
            </a:r>
            <a:r>
              <a:rPr lang="vi-VN" altLang="zh-CN" sz="3200">
                <a:latin typeface="Times New Roman" panose="02020603050405020304" pitchFamily="18" charset="0"/>
                <a:cs typeface="Times New Roman" panose="02020603050405020304" pitchFamily="18" charset="0"/>
              </a:rPr>
              <a:t>Ngoài các sâu (worm) Melissa, Code Red và Wanna Cry đã nêu trong bài học, có thể tìm hiểu tham khảo một số sâu khác như Love Letter, Slammer, Sobig, Stuxnet.</a:t>
            </a:r>
            <a:endParaRPr lang="vi-VN" altLang="zh-C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30604"/>
      </p:ext>
    </p:extLst>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arn(outVertical)">
                                      <p:cBhvr>
                                        <p:cTn id="7" dur="500"/>
                                        <p:tgtEl>
                                          <p:spTgt spid="49156"/>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1"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9">
                                            <p:txEl>
                                              <p:pRg st="0" end="0"/>
                                            </p:txEl>
                                          </p:spTgt>
                                        </p:tgtEl>
                                        <p:attrNameLst>
                                          <p:attrName>fill.type</p:attrName>
                                        </p:attrNameLst>
                                      </p:cBhvr>
                                      <p:to>
                                        <p:strVal val="solid"/>
                                      </p:to>
                                    </p:set>
                                  </p:childTnLst>
                                </p:cTn>
                              </p:par>
                            </p:childTnLst>
                          </p:cTn>
                        </p:par>
                        <p:par>
                          <p:cTn id="14" fill="hold">
                            <p:stCondLst>
                              <p:cond delay="82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82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820"/>
                            </p:stCondLst>
                            <p:childTnLst>
                              <p:par>
                                <p:cTn id="27" presetID="42" presetClass="entr" presetSubtype="0" fill="hold" nodeType="afterEffect">
                                  <p:stCondLst>
                                    <p:cond delay="0"/>
                                  </p:stCondLst>
                                  <p:childTnLst>
                                    <p:set>
                                      <p:cBhvr>
                                        <p:cTn id="28" dur="1" fill="hold">
                                          <p:stCondLst>
                                            <p:cond delay="0"/>
                                          </p:stCondLst>
                                        </p:cTn>
                                        <p:tgtEl>
                                          <p:spTgt spid="49158"/>
                                        </p:tgtEl>
                                        <p:attrNameLst>
                                          <p:attrName>style.visibility</p:attrName>
                                        </p:attrNameLst>
                                      </p:cBhvr>
                                      <p:to>
                                        <p:strVal val="visible"/>
                                      </p:to>
                                    </p:set>
                                    <p:animEffect transition="in" filter="fade">
                                      <p:cBhvr>
                                        <p:cTn id="29" dur="1000"/>
                                        <p:tgtEl>
                                          <p:spTgt spid="49158"/>
                                        </p:tgtEl>
                                      </p:cBhvr>
                                    </p:animEffect>
                                    <p:anim calcmode="lin" valueType="num">
                                      <p:cBhvr>
                                        <p:cTn id="30" dur="1000" fill="hold"/>
                                        <p:tgtEl>
                                          <p:spTgt spid="49158"/>
                                        </p:tgtEl>
                                        <p:attrNameLst>
                                          <p:attrName>ppt_x</p:attrName>
                                        </p:attrNameLst>
                                      </p:cBhvr>
                                      <p:tavLst>
                                        <p:tav tm="0">
                                          <p:val>
                                            <p:strVal val="#ppt_x"/>
                                          </p:val>
                                        </p:tav>
                                        <p:tav tm="100000">
                                          <p:val>
                                            <p:strVal val="#ppt_x"/>
                                          </p:val>
                                        </p:tav>
                                      </p:tavLst>
                                    </p:anim>
                                    <p:anim calcmode="lin" valueType="num">
                                      <p:cBhvr>
                                        <p:cTn id="31" dur="1000" fill="hold"/>
                                        <p:tgtEl>
                                          <p:spTgt spid="49158"/>
                                        </p:tgtEl>
                                        <p:attrNameLst>
                                          <p:attrName>ppt_y</p:attrName>
                                        </p:attrNameLst>
                                      </p:cBhvr>
                                      <p:tavLst>
                                        <p:tav tm="0">
                                          <p:val>
                                            <p:strVal val="#ppt_y+.1"/>
                                          </p:val>
                                        </p:tav>
                                        <p:tav tm="100000">
                                          <p:val>
                                            <p:strVal val="#ppt_y"/>
                                          </p:val>
                                        </p:tav>
                                      </p:tavLst>
                                    </p:anim>
                                  </p:childTnLst>
                                </p:cTn>
                              </p:par>
                            </p:childTnLst>
                          </p:cTn>
                        </p:par>
                        <p:par>
                          <p:cTn id="32" fill="hold">
                            <p:stCondLst>
                              <p:cond delay="3820"/>
                            </p:stCondLst>
                            <p:childTnLst>
                              <p:par>
                                <p:cTn id="33" presetID="42" presetClass="entr" presetSubtype="0" fill="hold" nodeType="afterEffect">
                                  <p:stCondLst>
                                    <p:cond delay="0"/>
                                  </p:stCondLst>
                                  <p:childTnLst>
                                    <p:set>
                                      <p:cBhvr>
                                        <p:cTn id="34" dur="1" fill="hold">
                                          <p:stCondLst>
                                            <p:cond delay="0"/>
                                          </p:stCondLst>
                                        </p:cTn>
                                        <p:tgtEl>
                                          <p:spTgt spid="49157"/>
                                        </p:tgtEl>
                                        <p:attrNameLst>
                                          <p:attrName>style.visibility</p:attrName>
                                        </p:attrNameLst>
                                      </p:cBhvr>
                                      <p:to>
                                        <p:strVal val="visible"/>
                                      </p:to>
                                    </p:set>
                                    <p:animEffect transition="in" filter="fade">
                                      <p:cBhvr>
                                        <p:cTn id="35" dur="1000"/>
                                        <p:tgtEl>
                                          <p:spTgt spid="49157"/>
                                        </p:tgtEl>
                                      </p:cBhvr>
                                    </p:animEffect>
                                    <p:anim calcmode="lin" valueType="num">
                                      <p:cBhvr>
                                        <p:cTn id="36" dur="1000" fill="hold"/>
                                        <p:tgtEl>
                                          <p:spTgt spid="49157"/>
                                        </p:tgtEl>
                                        <p:attrNameLst>
                                          <p:attrName>ppt_x</p:attrName>
                                        </p:attrNameLst>
                                      </p:cBhvr>
                                      <p:tavLst>
                                        <p:tav tm="0">
                                          <p:val>
                                            <p:strVal val="#ppt_x"/>
                                          </p:val>
                                        </p:tav>
                                        <p:tav tm="100000">
                                          <p:val>
                                            <p:strVal val="#ppt_x"/>
                                          </p:val>
                                        </p:tav>
                                      </p:tavLst>
                                    </p:anim>
                                    <p:anim calcmode="lin" valueType="num">
                                      <p:cBhvr>
                                        <p:cTn id="37" dur="1000" fill="hold"/>
                                        <p:tgtEl>
                                          <p:spTgt spid="49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allAtOnce"/>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图片 921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9221" name="图片 9220" descr="21"/>
          <p:cNvPicPr>
            <a:picLocks noChangeAspect="1"/>
          </p:cNvPicPr>
          <p:nvPr/>
        </p:nvPicPr>
        <p:blipFill>
          <a:blip r:embed="rId4"/>
          <a:stretch>
            <a:fillRect/>
          </a:stretch>
        </p:blipFill>
        <p:spPr>
          <a:xfrm>
            <a:off x="-83519" y="746540"/>
            <a:ext cx="12433103" cy="8729247"/>
          </a:xfrm>
          <a:prstGeom prst="rect">
            <a:avLst/>
          </a:prstGeom>
          <a:noFill/>
          <a:ln w="9525">
            <a:noFill/>
          </a:ln>
        </p:spPr>
      </p:pic>
      <p:sp>
        <p:nvSpPr>
          <p:cNvPr id="9222" name="文本框 9221"/>
          <p:cNvSpPr txBox="1"/>
          <p:nvPr/>
        </p:nvSpPr>
        <p:spPr>
          <a:xfrm rot="21275792">
            <a:off x="4364601" y="1519457"/>
            <a:ext cx="3780793" cy="5755422"/>
          </a:xfrm>
          <a:prstGeom prst="rect">
            <a:avLst/>
          </a:prstGeom>
          <a:noFill/>
          <a:ln w="9525">
            <a:noFill/>
          </a:ln>
        </p:spPr>
        <p:txBody>
          <a:bodyPr wrap="square">
            <a:spAutoFit/>
          </a:bodyPr>
          <a:lstStyle/>
          <a:p>
            <a:pPr lvl="0" algn="ctr" defTabSz="1500505">
              <a:spcBef>
                <a:spcPct val="50000"/>
              </a:spcBef>
            </a:pPr>
            <a:r>
              <a:rPr lang="en-US" altLang="zh-CN" sz="3200" b="1">
                <a:latin typeface="Times New Roman" panose="02020603050405020304" pitchFamily="18" charset="0"/>
                <a:cs typeface="Times New Roman" panose="02020603050405020304" pitchFamily="18" charset="0"/>
              </a:rPr>
              <a:t>HƯỚNG DẪN</a:t>
            </a:r>
            <a:br>
              <a:rPr lang="en-US" altLang="zh-CN" sz="3200" b="1">
                <a:latin typeface="Times New Roman" panose="02020603050405020304" pitchFamily="18" charset="0"/>
                <a:cs typeface="Times New Roman" panose="02020603050405020304" pitchFamily="18" charset="0"/>
              </a:rPr>
            </a:br>
            <a:r>
              <a:rPr lang="en-US" altLang="zh-CN" sz="3200" b="1">
                <a:latin typeface="Times New Roman" panose="02020603050405020304" pitchFamily="18" charset="0"/>
                <a:cs typeface="Times New Roman" panose="02020603050405020304" pitchFamily="18" charset="0"/>
              </a:rPr>
              <a:t>VỀ NHÀ</a:t>
            </a:r>
          </a:p>
          <a:p>
            <a:pPr marL="571500" lvl="0" indent="-571500" algn="just" defTabSz="1500505">
              <a:spcBef>
                <a:spcPct val="50000"/>
              </a:spcBef>
              <a:buFont typeface="Arial" panose="020B0604020202020204" pitchFamily="34" charset="0"/>
              <a:buChar char="•"/>
            </a:pPr>
            <a:r>
              <a:rPr lang="vi-VN" altLang="zh-CN" sz="3200">
                <a:latin typeface="Times New Roman" panose="02020603050405020304" pitchFamily="18" charset="0"/>
                <a:cs typeface="Times New Roman" panose="02020603050405020304" pitchFamily="18" charset="0"/>
              </a:rPr>
              <a:t>Học bài cũ, làm bài tập.</a:t>
            </a:r>
            <a:endParaRPr lang="en-US" altLang="zh-CN" sz="3200">
              <a:latin typeface="Times New Roman" panose="02020603050405020304" pitchFamily="18" charset="0"/>
              <a:cs typeface="Times New Roman" panose="02020603050405020304" pitchFamily="18" charset="0"/>
            </a:endParaRPr>
          </a:p>
          <a:p>
            <a:pPr marL="571500" lvl="0" indent="-571500" algn="just" defTabSz="1500505">
              <a:spcBef>
                <a:spcPct val="50000"/>
              </a:spcBef>
              <a:buFont typeface="Arial" panose="020B0604020202020204" pitchFamily="34" charset="0"/>
              <a:buChar char="•"/>
            </a:pPr>
            <a:r>
              <a:rPr lang="vi-VN" altLang="zh-CN" sz="3200">
                <a:latin typeface="Times New Roman" panose="02020603050405020304" pitchFamily="18" charset="0"/>
                <a:cs typeface="Times New Roman" panose="02020603050405020304" pitchFamily="18" charset="0"/>
              </a:rPr>
              <a:t>Tìm hiểu trước Bài </a:t>
            </a:r>
            <a:r>
              <a:rPr lang="en-US" altLang="zh-CN" sz="3200">
                <a:latin typeface="Times New Roman" panose="02020603050405020304" pitchFamily="18" charset="0"/>
                <a:cs typeface="Times New Roman" panose="02020603050405020304" pitchFamily="18" charset="0"/>
              </a:rPr>
              <a:t>10: Thực hành khai thác tài nguyên trên Internet</a:t>
            </a:r>
            <a:endParaRPr lang="vi-VN" altLang="zh-CN" sz="3200">
              <a:latin typeface="Times New Roman" panose="02020603050405020304" pitchFamily="18" charset="0"/>
              <a:cs typeface="Times New Roman" panose="02020603050405020304" pitchFamily="18" charset="0"/>
            </a:endParaRPr>
          </a:p>
          <a:p>
            <a:pPr lvl="0" defTabSz="1500505">
              <a:spcBef>
                <a:spcPct val="50000"/>
              </a:spcBef>
            </a:pPr>
            <a:endParaRPr lang="zh-CN" altLang="en-US" sz="3200" dirty="0">
              <a:latin typeface="Times New Roman" panose="02020603050405020304" pitchFamily="18" charset="0"/>
              <a:cs typeface="Times New Roman" panose="02020603050405020304"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9222">
                                            <p:txEl>
                                              <p:pRg st="0" end="0"/>
                                            </p:txEl>
                                          </p:spTgt>
                                        </p:tgtEl>
                                        <p:attrNameLst>
                                          <p:attrName>style.visibility</p:attrName>
                                        </p:attrNameLst>
                                      </p:cBhvr>
                                      <p:to>
                                        <p:strVal val="visible"/>
                                      </p:to>
                                    </p:set>
                                    <p:anim calcmode="discrete" valueType="clr">
                                      <p:cBhvr override="childStyle">
                                        <p:cTn id="17" dur="80"/>
                                        <p:tgtEl>
                                          <p:spTgt spid="92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222">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9222">
                                            <p:txEl>
                                              <p:pRg st="0" end="0"/>
                                            </p:txEl>
                                          </p:spTgt>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9222">
                                            <p:txEl>
                                              <p:pRg st="1" end="1"/>
                                            </p:txEl>
                                          </p:spTgt>
                                        </p:tgtEl>
                                        <p:attrNameLst>
                                          <p:attrName>style.visibility</p:attrName>
                                        </p:attrNameLst>
                                      </p:cBhvr>
                                      <p:to>
                                        <p:strVal val="visible"/>
                                      </p:to>
                                    </p:set>
                                    <p:anim calcmode="discrete" valueType="clr">
                                      <p:cBhvr override="childStyle">
                                        <p:cTn id="22" dur="80"/>
                                        <p:tgtEl>
                                          <p:spTgt spid="922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222">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9222">
                                            <p:txEl>
                                              <p:pRg st="1" end="1"/>
                                            </p:txEl>
                                          </p:spTgt>
                                        </p:tgtEl>
                                        <p:attrNameLst>
                                          <p:attrName>fill.type</p:attrName>
                                        </p:attrNameLst>
                                      </p:cBhvr>
                                      <p:to>
                                        <p:strVal val="solid"/>
                                      </p:to>
                                    </p:se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9222">
                                            <p:txEl>
                                              <p:pRg st="2" end="2"/>
                                            </p:txEl>
                                          </p:spTgt>
                                        </p:tgtEl>
                                        <p:attrNameLst>
                                          <p:attrName>style.visibility</p:attrName>
                                        </p:attrNameLst>
                                      </p:cBhvr>
                                      <p:to>
                                        <p:strVal val="visible"/>
                                      </p:to>
                                    </p:set>
                                    <p:anim calcmode="discrete" valueType="clr">
                                      <p:cBhvr override="childStyle">
                                        <p:cTn id="27" dur="80"/>
                                        <p:tgtEl>
                                          <p:spTgt spid="922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9222">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922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2" name="图片 15401" descr="2"/>
          <p:cNvPicPr>
            <a:picLocks noChangeAspect="1"/>
          </p:cNvPicPr>
          <p:nvPr/>
        </p:nvPicPr>
        <p:blipFill>
          <a:blip r:embed="rId3"/>
          <a:stretch>
            <a:fillRect/>
          </a:stretch>
        </p:blipFill>
        <p:spPr>
          <a:xfrm>
            <a:off x="1331913" y="965200"/>
            <a:ext cx="13465175" cy="8434388"/>
          </a:xfrm>
          <a:prstGeom prst="rect">
            <a:avLst/>
          </a:prstGeom>
          <a:noFill/>
          <a:ln w="9525">
            <a:noFill/>
          </a:ln>
        </p:spPr>
      </p:pic>
      <p:pic>
        <p:nvPicPr>
          <p:cNvPr id="15403" name="图片 15402" descr="4"/>
          <p:cNvPicPr>
            <a:picLocks noChangeAspect="1"/>
          </p:cNvPicPr>
          <p:nvPr/>
        </p:nvPicPr>
        <p:blipFill>
          <a:blip r:embed="rId4"/>
          <a:stretch>
            <a:fillRect/>
          </a:stretch>
        </p:blipFill>
        <p:spPr>
          <a:xfrm>
            <a:off x="0" y="4579938"/>
            <a:ext cx="16778288" cy="4895850"/>
          </a:xfrm>
          <a:prstGeom prst="rect">
            <a:avLst/>
          </a:prstGeom>
          <a:noFill/>
          <a:ln w="9525">
            <a:noFill/>
          </a:ln>
        </p:spPr>
      </p:pic>
      <p:sp>
        <p:nvSpPr>
          <p:cNvPr id="15404" name="文本框 15403"/>
          <p:cNvSpPr txBox="1"/>
          <p:nvPr/>
        </p:nvSpPr>
        <p:spPr>
          <a:xfrm>
            <a:off x="5472820" y="2362200"/>
            <a:ext cx="5832648" cy="1200329"/>
          </a:xfrm>
          <a:prstGeom prst="rect">
            <a:avLst/>
          </a:prstGeom>
          <a:noFill/>
          <a:ln w="9525">
            <a:noFill/>
          </a:ln>
        </p:spPr>
        <p:txBody>
          <a:bodyPr wrap="square">
            <a:spAutoFit/>
          </a:bodyPr>
          <a:lstStyle/>
          <a:p>
            <a:pPr lvl="0" algn="ctr" defTabSz="1500505">
              <a:spcBef>
                <a:spcPct val="50000"/>
              </a:spcBef>
            </a:pPr>
            <a:r>
              <a:rPr lang="en-US" altLang="zh-CN" sz="7200" b="1">
                <a:solidFill>
                  <a:srgbClr val="FF0066"/>
                </a:solidFill>
                <a:latin typeface="Times New Roman" panose="02020603050405020304" pitchFamily="18" charset="0"/>
                <a:ea typeface="黑体" panose="02010609060101010101" pitchFamily="2" charset="-122"/>
                <a:cs typeface="Times New Roman" panose="02020603050405020304" pitchFamily="18" charset="0"/>
              </a:rPr>
              <a:t>THANK YOU</a:t>
            </a:r>
            <a:endParaRPr lang="zh-CN" altLang="en-US" sz="7200" b="1">
              <a:solidFill>
                <a:srgbClr val="FF0066"/>
              </a:solidFill>
              <a:latin typeface="Times New Roman" panose="02020603050405020304" pitchFamily="18" charset="0"/>
              <a:ea typeface="黑体" panose="02010609060101010101" pitchFamily="2" charset="-122"/>
              <a:cs typeface="Times New Roman" panose="02020603050405020304" pitchFamily="18" charset="0"/>
            </a:endParaRPr>
          </a:p>
        </p:txBody>
      </p:sp>
      <p:pic>
        <p:nvPicPr>
          <p:cNvPr id="15406" name="图片 15405" descr="3"/>
          <p:cNvPicPr>
            <a:picLocks noChangeAspect="1"/>
          </p:cNvPicPr>
          <p:nvPr/>
        </p:nvPicPr>
        <p:blipFill>
          <a:blip r:embed="rId5"/>
          <a:stretch>
            <a:fillRect/>
          </a:stretch>
        </p:blipFill>
        <p:spPr>
          <a:xfrm>
            <a:off x="2052638" y="4089400"/>
            <a:ext cx="12749212" cy="4897438"/>
          </a:xfrm>
          <a:prstGeom prst="rect">
            <a:avLst/>
          </a:prstGeom>
          <a:noFill/>
          <a:ln w="9525">
            <a:noFill/>
          </a:ln>
        </p:spPr>
      </p:pic>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403"/>
                                        </p:tgtEl>
                                        <p:attrNameLst>
                                          <p:attrName>style.visibility</p:attrName>
                                        </p:attrNameLst>
                                      </p:cBhvr>
                                      <p:to>
                                        <p:strVal val="visible"/>
                                      </p:to>
                                    </p:set>
                                    <p:animEffect transition="in" filter="fade">
                                      <p:cBhvr>
                                        <p:cTn id="7" dur="1000"/>
                                        <p:tgtEl>
                                          <p:spTgt spid="15403"/>
                                        </p:tgtEl>
                                      </p:cBhvr>
                                    </p:animEffect>
                                    <p:anim calcmode="lin" valueType="num">
                                      <p:cBhvr>
                                        <p:cTn id="8" dur="1000" fill="hold"/>
                                        <p:tgtEl>
                                          <p:spTgt spid="15403"/>
                                        </p:tgtEl>
                                        <p:attrNameLst>
                                          <p:attrName>ppt_x</p:attrName>
                                        </p:attrNameLst>
                                      </p:cBhvr>
                                      <p:tavLst>
                                        <p:tav tm="0">
                                          <p:val>
                                            <p:strVal val="#ppt_x"/>
                                          </p:val>
                                        </p:tav>
                                        <p:tav tm="100000">
                                          <p:val>
                                            <p:strVal val="#ppt_x"/>
                                          </p:val>
                                        </p:tav>
                                      </p:tavLst>
                                    </p:anim>
                                    <p:anim calcmode="lin" valueType="num">
                                      <p:cBhvr>
                                        <p:cTn id="9" dur="1000" fill="hold"/>
                                        <p:tgtEl>
                                          <p:spTgt spid="154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5406"/>
                                        </p:tgtEl>
                                        <p:attrNameLst>
                                          <p:attrName>style.visibility</p:attrName>
                                        </p:attrNameLst>
                                      </p:cBhvr>
                                      <p:to>
                                        <p:strVal val="visible"/>
                                      </p:to>
                                    </p:set>
                                    <p:animEffect transition="in" filter="fade">
                                      <p:cBhvr>
                                        <p:cTn id="13" dur="1000"/>
                                        <p:tgtEl>
                                          <p:spTgt spid="15406"/>
                                        </p:tgtEl>
                                      </p:cBhvr>
                                    </p:animEffect>
                                    <p:anim calcmode="lin" valueType="num">
                                      <p:cBhvr>
                                        <p:cTn id="14" dur="1000" fill="hold"/>
                                        <p:tgtEl>
                                          <p:spTgt spid="15406"/>
                                        </p:tgtEl>
                                        <p:attrNameLst>
                                          <p:attrName>ppt_x</p:attrName>
                                        </p:attrNameLst>
                                      </p:cBhvr>
                                      <p:tavLst>
                                        <p:tav tm="0">
                                          <p:val>
                                            <p:strVal val="#ppt_x"/>
                                          </p:val>
                                        </p:tav>
                                        <p:tav tm="100000">
                                          <p:val>
                                            <p:strVal val="#ppt_x"/>
                                          </p:val>
                                        </p:tav>
                                      </p:tavLst>
                                    </p:anim>
                                    <p:anim calcmode="lin" valueType="num">
                                      <p:cBhvr>
                                        <p:cTn id="15" dur="1000" fill="hold"/>
                                        <p:tgtEl>
                                          <p:spTgt spid="1540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5404"/>
                                        </p:tgtEl>
                                        <p:attrNameLst>
                                          <p:attrName>style.visibility</p:attrName>
                                        </p:attrNameLst>
                                      </p:cBhvr>
                                      <p:to>
                                        <p:strVal val="visible"/>
                                      </p:to>
                                    </p:set>
                                    <p:anim calcmode="discrete" valueType="clr">
                                      <p:cBhvr override="childStyle">
                                        <p:cTn id="19" dur="500"/>
                                        <p:tgtEl>
                                          <p:spTgt spid="15404"/>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15404"/>
                                        </p:tgtEl>
                                        <p:attrNameLst>
                                          <p:attrName>fillcolor</p:attrName>
                                        </p:attrNameLst>
                                      </p:cBhvr>
                                      <p:tavLst>
                                        <p:tav tm="0">
                                          <p:val>
                                            <p:clrVal>
                                              <a:schemeClr val="accent2"/>
                                            </p:clrVal>
                                          </p:val>
                                        </p:tav>
                                        <p:tav tm="50000">
                                          <p:val>
                                            <p:clrVal>
                                              <a:schemeClr val="hlink"/>
                                            </p:clrVal>
                                          </p:val>
                                        </p:tav>
                                      </p:tavLst>
                                    </p:anim>
                                    <p:set>
                                      <p:cBhvr>
                                        <p:cTn id="21" dur="500"/>
                                        <p:tgtEl>
                                          <p:spTgt spid="154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图片 409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0" y="3884613"/>
            <a:ext cx="7200900" cy="5591175"/>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5256213" y="-3175"/>
            <a:ext cx="11522075" cy="9478963"/>
          </a:xfrm>
          <a:prstGeom prst="rect">
            <a:avLst/>
          </a:prstGeom>
          <a:noFill/>
          <a:ln w="9525">
            <a:noFill/>
          </a:ln>
        </p:spPr>
      </p:pic>
      <p:sp>
        <p:nvSpPr>
          <p:cNvPr id="4103" name="文本框 4102"/>
          <p:cNvSpPr txBox="1"/>
          <p:nvPr/>
        </p:nvSpPr>
        <p:spPr>
          <a:xfrm>
            <a:off x="1116336" y="1484575"/>
            <a:ext cx="3385046"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MỞ ĐẦU</a:t>
            </a:r>
            <a:endParaRPr lang="zh-CN" altLang="en-US" sz="5400" b="1" dirty="0">
              <a:latin typeface="Times New Roman" panose="02020603050405020304" pitchFamily="18" charset="0"/>
              <a:cs typeface="Times New Roman" panose="02020603050405020304" pitchFamily="18" charset="0"/>
            </a:endParaRPr>
          </a:p>
        </p:txBody>
      </p:sp>
      <p:sp>
        <p:nvSpPr>
          <p:cNvPr id="4106" name="文本框 4105"/>
          <p:cNvSpPr txBox="1"/>
          <p:nvPr/>
        </p:nvSpPr>
        <p:spPr>
          <a:xfrm>
            <a:off x="6300912" y="3089316"/>
            <a:ext cx="6812031" cy="5632311"/>
          </a:xfrm>
          <a:prstGeom prst="rect">
            <a:avLst/>
          </a:prstGeom>
          <a:noFill/>
          <a:ln w="9525">
            <a:noFill/>
          </a:ln>
        </p:spPr>
        <p:txBody>
          <a:bodyPr wrap="square">
            <a:spAutoFit/>
          </a:bodyPr>
          <a:lstStyle/>
          <a:p>
            <a:pPr lvl="0" algn="just" defTabSz="1500505">
              <a:spcBef>
                <a:spcPct val="50000"/>
              </a:spcBef>
            </a:pPr>
            <a:r>
              <a:rPr lang="en-US" altLang="zh-CN" sz="3600">
                <a:latin typeface="Times New Roman" panose="02020603050405020304" pitchFamily="18" charset="0"/>
                <a:cs typeface="Times New Roman" panose="02020603050405020304" pitchFamily="18" charset="0"/>
              </a:rPr>
              <a:t>Không gian mạng – (trong một số hoàn cảnh cụ thể được gọi vắn tắt là “mạng”) chính là Internet, là một môi trường rất mở. Trên mạng mọi người có thể liên lạc, chia sẻ thông tin với nhau một cách dễ dàng nhưng chính điều đó lại bị những kẻ xấu lợi dụng khiến mạng cũng là nơi đầy rẫy những cạm bẫy. Cần tự bảo vệ mình như thế nào?</a:t>
            </a:r>
            <a:endParaRPr lang="zh-CN" altLang="en-US" sz="3600" dirty="0">
              <a:latin typeface="Times New Roman" panose="02020603050405020304" pitchFamily="18" charset="0"/>
              <a:cs typeface="Times New Roman" panose="02020603050405020304"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4103">
                                            <p:txEl>
                                              <p:pRg st="0" end="0"/>
                                            </p:txEl>
                                          </p:spTgt>
                                        </p:tgtEl>
                                        <p:attrNameLst>
                                          <p:attrName>style.visibility</p:attrName>
                                        </p:attrNameLst>
                                      </p:cBhvr>
                                      <p:to>
                                        <p:strVal val="visible"/>
                                      </p:to>
                                    </p:set>
                                    <p:anim calcmode="discrete" valueType="clr">
                                      <p:cBhvr override="childStyle">
                                        <p:cTn id="12" dur="80"/>
                                        <p:tgtEl>
                                          <p:spTgt spid="41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10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4103">
                                            <p:txEl>
                                              <p:pRg st="0" end="0"/>
                                            </p:txEl>
                                          </p:spTgt>
                                        </p:tgtEl>
                                        <p:attrNameLst>
                                          <p:attrName>fill.type</p:attrName>
                                        </p:attrNameLst>
                                      </p:cBhvr>
                                      <p:to>
                                        <p:strVal val="solid"/>
                                      </p:to>
                                    </p:set>
                                  </p:childTnLst>
                                </p:cTn>
                              </p:par>
                            </p:childTnLst>
                          </p:cTn>
                        </p:par>
                        <p:par>
                          <p:cTn id="15" fill="hold">
                            <p:stCondLst>
                              <p:cond delay="740"/>
                            </p:stCondLst>
                            <p:childTnLst>
                              <p:par>
                                <p:cTn id="16" presetID="53" presetClass="entr" presetSubtype="16" fill="hold" nodeType="afterEffect">
                                  <p:stCondLst>
                                    <p:cond delay="0"/>
                                  </p:stCondLst>
                                  <p:childTnLst>
                                    <p:set>
                                      <p:cBhvr>
                                        <p:cTn id="17" dur="1" fill="hold">
                                          <p:stCondLst>
                                            <p:cond delay="0"/>
                                          </p:stCondLst>
                                        </p:cTn>
                                        <p:tgtEl>
                                          <p:spTgt spid="4102"/>
                                        </p:tgtEl>
                                        <p:attrNameLst>
                                          <p:attrName>style.visibility</p:attrName>
                                        </p:attrNameLst>
                                      </p:cBhvr>
                                      <p:to>
                                        <p:strVal val="visible"/>
                                      </p:to>
                                    </p:set>
                                    <p:anim calcmode="lin" valueType="num">
                                      <p:cBhvr>
                                        <p:cTn id="18" dur="500" fill="hold"/>
                                        <p:tgtEl>
                                          <p:spTgt spid="4102"/>
                                        </p:tgtEl>
                                        <p:attrNameLst>
                                          <p:attrName>ppt_w</p:attrName>
                                        </p:attrNameLst>
                                      </p:cBhvr>
                                      <p:tavLst>
                                        <p:tav tm="0">
                                          <p:val>
                                            <p:fltVal val="0"/>
                                          </p:val>
                                        </p:tav>
                                        <p:tav tm="100000">
                                          <p:val>
                                            <p:strVal val="#ppt_w"/>
                                          </p:val>
                                        </p:tav>
                                      </p:tavLst>
                                    </p:anim>
                                    <p:anim calcmode="lin" valueType="num">
                                      <p:cBhvr>
                                        <p:cTn id="19" dur="500" fill="hold"/>
                                        <p:tgtEl>
                                          <p:spTgt spid="4102"/>
                                        </p:tgtEl>
                                        <p:attrNameLst>
                                          <p:attrName>ppt_h</p:attrName>
                                        </p:attrNameLst>
                                      </p:cBhvr>
                                      <p:tavLst>
                                        <p:tav tm="0">
                                          <p:val>
                                            <p:fltVal val="0"/>
                                          </p:val>
                                        </p:tav>
                                        <p:tav tm="100000">
                                          <p:val>
                                            <p:strVal val="#ppt_h"/>
                                          </p:val>
                                        </p:tav>
                                      </p:tavLst>
                                    </p:anim>
                                    <p:animEffect transition="in" filter="fade">
                                      <p:cBhvr>
                                        <p:cTn id="20" dur="500"/>
                                        <p:tgtEl>
                                          <p:spTgt spid="4102"/>
                                        </p:tgtEl>
                                      </p:cBhvr>
                                    </p:animEffect>
                                  </p:childTnLst>
                                </p:cTn>
                              </p:par>
                            </p:childTnLst>
                          </p:cTn>
                        </p:par>
                        <p:par>
                          <p:cTn id="21" fill="hold">
                            <p:stCondLst>
                              <p:cond delay="1240"/>
                            </p:stCondLst>
                            <p:childTnLst>
                              <p:par>
                                <p:cTn id="22" presetID="15" presetClass="entr" presetSubtype="0" fill="hold" nodeType="afterEffect">
                                  <p:stCondLst>
                                    <p:cond delay="0"/>
                                  </p:stCondLst>
                                  <p:childTnLst>
                                    <p:set>
                                      <p:cBhvr>
                                        <p:cTn id="23" dur="1" fill="hold">
                                          <p:stCondLst>
                                            <p:cond delay="0"/>
                                          </p:stCondLst>
                                        </p:cTn>
                                        <p:tgtEl>
                                          <p:spTgt spid="4101"/>
                                        </p:tgtEl>
                                        <p:attrNameLst>
                                          <p:attrName>style.visibility</p:attrName>
                                        </p:attrNameLst>
                                      </p:cBhvr>
                                      <p:to>
                                        <p:strVal val="visible"/>
                                      </p:to>
                                    </p:set>
                                    <p:anim calcmode="lin" valueType="num">
                                      <p:cBhvr>
                                        <p:cTn id="24" dur="1000" fill="hold"/>
                                        <p:tgtEl>
                                          <p:spTgt spid="4101"/>
                                        </p:tgtEl>
                                        <p:attrNameLst>
                                          <p:attrName>ppt_w</p:attrName>
                                        </p:attrNameLst>
                                      </p:cBhvr>
                                      <p:tavLst>
                                        <p:tav tm="0">
                                          <p:val>
                                            <p:fltVal val="0"/>
                                          </p:val>
                                        </p:tav>
                                        <p:tav tm="100000">
                                          <p:val>
                                            <p:strVal val="#ppt_w"/>
                                          </p:val>
                                        </p:tav>
                                      </p:tavLst>
                                    </p:anim>
                                    <p:anim calcmode="lin" valueType="num">
                                      <p:cBhvr>
                                        <p:cTn id="25" dur="1000" fill="hold"/>
                                        <p:tgtEl>
                                          <p:spTgt spid="4101"/>
                                        </p:tgtEl>
                                        <p:attrNameLst>
                                          <p:attrName>ppt_h</p:attrName>
                                        </p:attrNameLst>
                                      </p:cBhvr>
                                      <p:tavLst>
                                        <p:tav tm="0">
                                          <p:val>
                                            <p:fltVal val="0"/>
                                          </p:val>
                                        </p:tav>
                                        <p:tav tm="100000">
                                          <p:val>
                                            <p:strVal val="#ppt_h"/>
                                          </p:val>
                                        </p:tav>
                                      </p:tavLst>
                                    </p:anim>
                                    <p:anim calcmode="lin" valueType="num">
                                      <p:cBhvr>
                                        <p:cTn id="26"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224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4106"/>
                                        </p:tgtEl>
                                        <p:attrNameLst>
                                          <p:attrName>style.visibility</p:attrName>
                                        </p:attrNameLst>
                                      </p:cBhvr>
                                      <p:to>
                                        <p:strVal val="visible"/>
                                      </p:to>
                                    </p:set>
                                    <p:anim calcmode="discrete" valueType="clr">
                                      <p:cBhvr override="childStyle">
                                        <p:cTn id="31" dur="80"/>
                                        <p:tgtEl>
                                          <p:spTgt spid="410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106"/>
                                        </p:tgtEl>
                                        <p:attrNameLst>
                                          <p:attrName>fillcolor</p:attrName>
                                        </p:attrNameLst>
                                      </p:cBhvr>
                                      <p:tavLst>
                                        <p:tav tm="0">
                                          <p:val>
                                            <p:clrVal>
                                              <a:schemeClr val="accent2"/>
                                            </p:clrVal>
                                          </p:val>
                                        </p:tav>
                                        <p:tav tm="50000">
                                          <p:val>
                                            <p:clrVal>
                                              <a:schemeClr val="hlink"/>
                                            </p:clrVal>
                                          </p:val>
                                        </p:tav>
                                      </p:tavLst>
                                    </p:anim>
                                    <p:set>
                                      <p:cBhvr>
                                        <p:cTn id="33" dur="80"/>
                                        <p:tgtEl>
                                          <p:spTgt spid="41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allAtOnce"/>
      <p:bldP spid="4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图片 5124" descr="12"/>
          <p:cNvPicPr>
            <a:picLocks noChangeAspect="1"/>
          </p:cNvPicPr>
          <p:nvPr/>
        </p:nvPicPr>
        <p:blipFill>
          <a:blip r:embed="rId3"/>
          <a:stretch>
            <a:fillRect/>
          </a:stretch>
        </p:blipFill>
        <p:spPr>
          <a:xfrm>
            <a:off x="0" y="8004522"/>
            <a:ext cx="16778288" cy="1485900"/>
          </a:xfrm>
          <a:prstGeom prst="rect">
            <a:avLst/>
          </a:prstGeom>
          <a:noFill/>
          <a:ln w="9525">
            <a:noFill/>
          </a:ln>
        </p:spPr>
      </p:pic>
      <p:pic>
        <p:nvPicPr>
          <p:cNvPr id="5126" name="图片 5125" descr="15"/>
          <p:cNvPicPr>
            <a:picLocks noChangeAspect="1"/>
          </p:cNvPicPr>
          <p:nvPr/>
        </p:nvPicPr>
        <p:blipFill>
          <a:blip r:embed="rId4"/>
          <a:stretch>
            <a:fillRect/>
          </a:stretch>
        </p:blipFill>
        <p:spPr>
          <a:xfrm>
            <a:off x="755650" y="333375"/>
            <a:ext cx="15554325" cy="9142413"/>
          </a:xfrm>
          <a:prstGeom prst="rect">
            <a:avLst/>
          </a:prstGeom>
          <a:noFill/>
          <a:ln w="9525">
            <a:noFill/>
          </a:ln>
        </p:spPr>
      </p:pic>
      <p:sp>
        <p:nvSpPr>
          <p:cNvPr id="5127" name="文本框 5126"/>
          <p:cNvSpPr txBox="1"/>
          <p:nvPr/>
        </p:nvSpPr>
        <p:spPr>
          <a:xfrm>
            <a:off x="3132138" y="5241925"/>
            <a:ext cx="10801350" cy="553998"/>
          </a:xfrm>
          <a:prstGeom prst="rect">
            <a:avLst/>
          </a:prstGeom>
          <a:noFill/>
          <a:ln w="9525">
            <a:noFill/>
          </a:ln>
        </p:spPr>
        <p:txBody>
          <a:bodyPr wrap="square">
            <a:spAutoFit/>
          </a:bodyPr>
          <a:lstStyle>
            <a:defPPr>
              <a:defRPr lang="zh-CN"/>
            </a:defPPr>
            <a:lvl1pPr algn="just" defTabSz="1500505">
              <a:spcBef>
                <a:spcPct val="50000"/>
              </a:spcBef>
              <a:defRPr sz="2900">
                <a:latin typeface="Times New Roman" panose="02020603050405020304" pitchFamily="18" charset="0"/>
                <a:cs typeface="Times New Roman" panose="02020603050405020304" pitchFamily="18" charset="0"/>
              </a:defRPr>
            </a:lvl1pPr>
          </a:lstStyle>
          <a:p>
            <a:r>
              <a:rPr lang="vi-VN" altLang="zh-CN"/>
              <a:t>Chỉ nên kết bạn với những người quen biết trong mạng xã hội. </a:t>
            </a:r>
            <a:endParaRPr lang="zh-CN" altLang="en-US" dirty="0"/>
          </a:p>
        </p:txBody>
      </p:sp>
      <p:sp>
        <p:nvSpPr>
          <p:cNvPr id="5128" name="文本框 5127"/>
          <p:cNvSpPr txBox="1"/>
          <p:nvPr/>
        </p:nvSpPr>
        <p:spPr>
          <a:xfrm>
            <a:off x="3132138" y="3428062"/>
            <a:ext cx="10801350" cy="549275"/>
          </a:xfrm>
          <a:prstGeom prst="rect">
            <a:avLst/>
          </a:prstGeom>
          <a:noFill/>
          <a:ln w="9525">
            <a:noFill/>
          </a:ln>
        </p:spPr>
        <p:txBody>
          <a:bodyPr wrap="square">
            <a:spAutoFit/>
          </a:bodyPr>
          <a:lstStyle>
            <a:defPPr>
              <a:defRPr lang="zh-CN"/>
            </a:defPPr>
            <a:lvl1pPr algn="just" defTabSz="1500505">
              <a:spcBef>
                <a:spcPct val="50000"/>
              </a:spcBef>
              <a:defRPr sz="2900">
                <a:latin typeface="Times New Roman" panose="02020603050405020304" pitchFamily="18" charset="0"/>
                <a:cs typeface="Times New Roman" panose="02020603050405020304" pitchFamily="18" charset="0"/>
              </a:defRPr>
            </a:lvl1pPr>
          </a:lstStyle>
          <a:p>
            <a:r>
              <a:rPr lang="en-US" altLang="zh-CN"/>
              <a:t>Hãy giữ bí mật thông tin cá nhân.</a:t>
            </a:r>
            <a:endParaRPr lang="zh-CN" altLang="en-US" dirty="0"/>
          </a:p>
        </p:txBody>
      </p:sp>
      <p:sp>
        <p:nvSpPr>
          <p:cNvPr id="5129" name="文本框 5128"/>
          <p:cNvSpPr txBox="1"/>
          <p:nvPr/>
        </p:nvSpPr>
        <p:spPr>
          <a:xfrm>
            <a:off x="3132138" y="1812079"/>
            <a:ext cx="11449347" cy="538609"/>
          </a:xfrm>
          <a:prstGeom prst="rect">
            <a:avLst/>
          </a:prstGeom>
          <a:noFill/>
          <a:ln w="9525">
            <a:noFill/>
          </a:ln>
        </p:spPr>
        <p:txBody>
          <a:bodyPr wrap="square">
            <a:spAutoFit/>
          </a:bodyPr>
          <a:lstStyle/>
          <a:p>
            <a:pPr lvl="0" algn="just" defTabSz="1500505">
              <a:spcBef>
                <a:spcPct val="50000"/>
              </a:spcBef>
            </a:pPr>
            <a:r>
              <a:rPr lang="en-US" altLang="zh-CN" sz="2900">
                <a:latin typeface="Times New Roman" panose="02020603050405020304" pitchFamily="18" charset="0"/>
                <a:cs typeface="Times New Roman" panose="02020603050405020304" pitchFamily="18" charset="0"/>
              </a:rPr>
              <a:t>Chỉ truy cập các trang web tin cậy, cảnh giác với các thông tin giả, lừa đảo.</a:t>
            </a:r>
            <a:endParaRPr lang="zh-CN" altLang="en-US" sz="2900" dirty="0">
              <a:latin typeface="Times New Roman" panose="02020603050405020304" pitchFamily="18" charset="0"/>
              <a:cs typeface="Times New Roman" panose="02020603050405020304" pitchFamily="18" charset="0"/>
            </a:endParaRPr>
          </a:p>
        </p:txBody>
      </p:sp>
      <p:sp>
        <p:nvSpPr>
          <p:cNvPr id="5130" name="文本框 5129"/>
          <p:cNvSpPr txBox="1"/>
          <p:nvPr/>
        </p:nvSpPr>
        <p:spPr>
          <a:xfrm>
            <a:off x="3132138" y="7109711"/>
            <a:ext cx="7345362" cy="553998"/>
          </a:xfrm>
          <a:prstGeom prst="rect">
            <a:avLst/>
          </a:prstGeom>
          <a:noFill/>
          <a:ln w="9525">
            <a:noFill/>
          </a:ln>
        </p:spPr>
        <p:txBody>
          <a:bodyPr wrap="square">
            <a:spAutoFit/>
          </a:bodyPr>
          <a:lstStyle>
            <a:defPPr>
              <a:defRPr lang="zh-CN"/>
            </a:defPPr>
            <a:lvl1pPr algn="just" defTabSz="1500505">
              <a:spcBef>
                <a:spcPct val="50000"/>
              </a:spcBef>
              <a:defRPr sz="2900">
                <a:latin typeface="Times New Roman" panose="02020603050405020304" pitchFamily="18" charset="0"/>
                <a:cs typeface="Times New Roman" panose="02020603050405020304" pitchFamily="18" charset="0"/>
              </a:defRPr>
            </a:lvl1pPr>
          </a:lstStyle>
          <a:p>
            <a:r>
              <a:rPr lang="en-US" altLang="zh-CN"/>
              <a:t>Không nên sử dụng Internet quá nhiều.</a:t>
            </a:r>
            <a:endParaRPr lang="zh-CN" altLang="en-US" dirty="0"/>
          </a:p>
        </p:txBody>
      </p:sp>
      <p:sp>
        <p:nvSpPr>
          <p:cNvPr id="8" name="文本框 4102">
            <a:extLst>
              <a:ext uri="{FF2B5EF4-FFF2-40B4-BE49-F238E27FC236}">
                <a16:creationId xmlns:a16="http://schemas.microsoft.com/office/drawing/2014/main" id="{1E28F362-0989-F45B-624D-2CCD3AA7C29F}"/>
              </a:ext>
            </a:extLst>
          </p:cNvPr>
          <p:cNvSpPr txBox="1"/>
          <p:nvPr/>
        </p:nvSpPr>
        <p:spPr>
          <a:xfrm>
            <a:off x="6696621" y="525760"/>
            <a:ext cx="3385046"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MỞ ĐẦU</a:t>
            </a:r>
            <a:endParaRPr lang="zh-CN" altLang="en-US" sz="5400" b="1" dirty="0">
              <a:latin typeface="Times New Roman" panose="02020603050405020304" pitchFamily="18" charset="0"/>
              <a:cs typeface="Times New Roman" panose="02020603050405020304"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par>
                                <p:cTn id="10" presetID="2" presetClass="entr" presetSubtype="4" fill="hold" nodeType="with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 fill="hold"/>
                                        <p:tgtEl>
                                          <p:spTgt spid="5125"/>
                                        </p:tgtEl>
                                        <p:attrNameLst>
                                          <p:attrName>ppt_x</p:attrName>
                                        </p:attrNameLst>
                                      </p:cBhvr>
                                      <p:tavLst>
                                        <p:tav tm="0">
                                          <p:val>
                                            <p:strVal val="#ppt_x"/>
                                          </p:val>
                                        </p:tav>
                                        <p:tav tm="100000">
                                          <p:val>
                                            <p:strVal val="#ppt_x"/>
                                          </p:val>
                                        </p:tav>
                                      </p:tavLst>
                                    </p:anim>
                                    <p:anim calcmode="lin" valueType="num">
                                      <p:cBhvr additive="base">
                                        <p:cTn id="13" dur="500" fill="hold"/>
                                        <p:tgtEl>
                                          <p:spTgt spid="512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9" presetClass="entr" presetSubtype="0" fill="hold" nodeType="afterEffect">
                                  <p:stCondLst>
                                    <p:cond delay="0"/>
                                  </p:stCondLst>
                                  <p:childTnLst>
                                    <p:set>
                                      <p:cBhvr>
                                        <p:cTn id="16" dur="1" fill="hold">
                                          <p:stCondLst>
                                            <p:cond delay="0"/>
                                          </p:stCondLst>
                                        </p:cTn>
                                        <p:tgtEl>
                                          <p:spTgt spid="5126"/>
                                        </p:tgtEl>
                                        <p:attrNameLst>
                                          <p:attrName>style.visibility</p:attrName>
                                        </p:attrNameLst>
                                      </p:cBhvr>
                                      <p:to>
                                        <p:strVal val="visible"/>
                                      </p:to>
                                    </p:set>
                                    <p:anim calcmode="lin" valueType="num">
                                      <p:cBhvr>
                                        <p:cTn id="17" dur="1000" fill="hold"/>
                                        <p:tgtEl>
                                          <p:spTgt spid="5126"/>
                                        </p:tgtEl>
                                        <p:attrNameLst>
                                          <p:attrName>ppt_x</p:attrName>
                                        </p:attrNameLst>
                                      </p:cBhvr>
                                      <p:tavLst>
                                        <p:tav tm="0">
                                          <p:val>
                                            <p:strVal val="#ppt_x-.2"/>
                                          </p:val>
                                        </p:tav>
                                        <p:tav tm="100000">
                                          <p:val>
                                            <p:strVal val="#ppt_x"/>
                                          </p:val>
                                        </p:tav>
                                      </p:tavLst>
                                    </p:anim>
                                    <p:anim calcmode="lin" valueType="num">
                                      <p:cBhvr>
                                        <p:cTn id="18"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126"/>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5129">
                                            <p:txEl>
                                              <p:pRg st="0" end="0"/>
                                            </p:txEl>
                                          </p:spTgt>
                                        </p:tgtEl>
                                        <p:attrNameLst>
                                          <p:attrName>style.visibility</p:attrName>
                                        </p:attrNameLst>
                                      </p:cBhvr>
                                      <p:to>
                                        <p:strVal val="visible"/>
                                      </p:to>
                                    </p:set>
                                    <p:anim calcmode="discrete" valueType="clr">
                                      <p:cBhvr override="childStyle">
                                        <p:cTn id="23" dur="80"/>
                                        <p:tgtEl>
                                          <p:spTgt spid="51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5129">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5129">
                                            <p:txEl>
                                              <p:pRg st="0" end="0"/>
                                            </p:txEl>
                                          </p:spTgt>
                                        </p:tgtEl>
                                        <p:attrNameLst>
                                          <p:attrName>fill.type</p:attrName>
                                        </p:attrNameLst>
                                      </p:cBhvr>
                                      <p:to>
                                        <p:strVal val="solid"/>
                                      </p:to>
                                    </p:set>
                                  </p:childTnLst>
                                </p:cTn>
                              </p:par>
                            </p:childTnLst>
                          </p:cTn>
                        </p:par>
                        <p:par>
                          <p:cTn id="26" fill="hold">
                            <p:stCondLst>
                              <p:cond delay="398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5128">
                                            <p:txEl>
                                              <p:pRg st="0" end="0"/>
                                            </p:txEl>
                                          </p:spTgt>
                                        </p:tgtEl>
                                        <p:attrNameLst>
                                          <p:attrName>style.visibility</p:attrName>
                                        </p:attrNameLst>
                                      </p:cBhvr>
                                      <p:to>
                                        <p:strVal val="visible"/>
                                      </p:to>
                                    </p:set>
                                    <p:anim calcmode="discrete" valueType="clr">
                                      <p:cBhvr override="childStyle">
                                        <p:cTn id="29" dur="80"/>
                                        <p:tgtEl>
                                          <p:spTgt spid="51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5128">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5128">
                                            <p:txEl>
                                              <p:pRg st="0" end="0"/>
                                            </p:txEl>
                                          </p:spTgt>
                                        </p:tgtEl>
                                        <p:attrNameLst>
                                          <p:attrName>fill.type</p:attrName>
                                        </p:attrNameLst>
                                      </p:cBhvr>
                                      <p:to>
                                        <p:strVal val="solid"/>
                                      </p:to>
                                    </p:set>
                                  </p:childTnLst>
                                </p:cTn>
                              </p:par>
                            </p:childTnLst>
                          </p:cTn>
                        </p:par>
                        <p:par>
                          <p:cTn id="32" fill="hold">
                            <p:stCondLst>
                              <p:cond delay="5060"/>
                            </p:stCondLst>
                            <p:childTnLst>
                              <p:par>
                                <p:cTn id="33" presetID="27" presetClass="entr" presetSubtype="0" fill="hold" grpId="1" nodeType="afterEffect">
                                  <p:stCondLst>
                                    <p:cond delay="0"/>
                                  </p:stCondLst>
                                  <p:iterate type="lt">
                                    <p:tmPct val="50000"/>
                                  </p:iterate>
                                  <p:childTnLst>
                                    <p:set>
                                      <p:cBhvr>
                                        <p:cTn id="34" dur="1" fill="hold">
                                          <p:stCondLst>
                                            <p:cond delay="0"/>
                                          </p:stCondLst>
                                        </p:cTn>
                                        <p:tgtEl>
                                          <p:spTgt spid="5127">
                                            <p:txEl>
                                              <p:pRg st="0" end="0"/>
                                            </p:txEl>
                                          </p:spTgt>
                                        </p:tgtEl>
                                        <p:attrNameLst>
                                          <p:attrName>style.visibility</p:attrName>
                                        </p:attrNameLst>
                                      </p:cBhvr>
                                      <p:to>
                                        <p:strVal val="visible"/>
                                      </p:to>
                                    </p:set>
                                    <p:anim calcmode="discrete" valueType="clr">
                                      <p:cBhvr override="childStyle">
                                        <p:cTn id="35" dur="80"/>
                                        <p:tgtEl>
                                          <p:spTgt spid="51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127">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5127">
                                            <p:txEl>
                                              <p:pRg st="0" end="0"/>
                                            </p:txEl>
                                          </p:spTgt>
                                        </p:tgtEl>
                                        <p:attrNameLst>
                                          <p:attrName>fill.type</p:attrName>
                                        </p:attrNameLst>
                                      </p:cBhvr>
                                      <p:to>
                                        <p:strVal val="solid"/>
                                      </p:to>
                                    </p:set>
                                  </p:childTnLst>
                                </p:cTn>
                              </p:par>
                            </p:childTnLst>
                          </p:cTn>
                        </p:par>
                        <p:par>
                          <p:cTn id="38" fill="hold">
                            <p:stCondLst>
                              <p:cond delay="702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5130">
                                            <p:txEl>
                                              <p:pRg st="0" end="0"/>
                                            </p:txEl>
                                          </p:spTgt>
                                        </p:tgtEl>
                                        <p:attrNameLst>
                                          <p:attrName>style.visibility</p:attrName>
                                        </p:attrNameLst>
                                      </p:cBhvr>
                                      <p:to>
                                        <p:strVal val="visible"/>
                                      </p:to>
                                    </p:set>
                                    <p:anim calcmode="discrete" valueType="clr">
                                      <p:cBhvr override="childStyle">
                                        <p:cTn id="41" dur="80"/>
                                        <p:tgtEl>
                                          <p:spTgt spid="51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5130">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513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1" build="allAtOnce"/>
      <p:bldP spid="5128" grpId="0" build="allAtOnce"/>
      <p:bldP spid="5129" grpId="0" build="allAtOnce"/>
      <p:bldP spid="5130" grpId="0" build="allAtOnce"/>
      <p:bldP spid="8"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8918" name="图片 38917" descr="1-31"/>
          <p:cNvPicPr>
            <a:picLocks noChangeAspect="1"/>
          </p:cNvPicPr>
          <p:nvPr/>
        </p:nvPicPr>
        <p:blipFill>
          <a:blip r:embed="rId4"/>
          <a:stretch>
            <a:fillRect/>
          </a:stretch>
        </p:blipFill>
        <p:spPr>
          <a:xfrm>
            <a:off x="2448558" y="1207541"/>
            <a:ext cx="11881172" cy="8570913"/>
          </a:xfrm>
          <a:prstGeom prst="rect">
            <a:avLst/>
          </a:prstGeom>
          <a:noFill/>
          <a:ln w="9525">
            <a:noFill/>
          </a:ln>
        </p:spPr>
      </p:pic>
      <p:pic>
        <p:nvPicPr>
          <p:cNvPr id="38919" name="图片 38918" descr="1-32"/>
          <p:cNvPicPr>
            <a:picLocks noChangeAspect="1"/>
          </p:cNvPicPr>
          <p:nvPr/>
        </p:nvPicPr>
        <p:blipFill>
          <a:blip r:embed="rId5"/>
          <a:stretch>
            <a:fillRect/>
          </a:stretch>
        </p:blipFill>
        <p:spPr>
          <a:xfrm>
            <a:off x="13176795" y="3607104"/>
            <a:ext cx="3889375" cy="5791200"/>
          </a:xfrm>
          <a:prstGeom prst="rect">
            <a:avLst/>
          </a:prstGeom>
          <a:noFill/>
          <a:ln w="9525">
            <a:noFill/>
          </a:ln>
        </p:spPr>
      </p:pic>
      <p:pic>
        <p:nvPicPr>
          <p:cNvPr id="38917" name="图片 38916" descr="1-30"/>
          <p:cNvPicPr>
            <a:picLocks noChangeAspect="1"/>
          </p:cNvPicPr>
          <p:nvPr/>
        </p:nvPicPr>
        <p:blipFill>
          <a:blip r:embed="rId6"/>
          <a:stretch>
            <a:fillRect/>
          </a:stretch>
        </p:blipFill>
        <p:spPr>
          <a:xfrm>
            <a:off x="-395832" y="2443970"/>
            <a:ext cx="4290238" cy="6834162"/>
          </a:xfrm>
          <a:prstGeom prst="rect">
            <a:avLst/>
          </a:prstGeom>
          <a:noFill/>
          <a:ln w="9525">
            <a:noFill/>
          </a:ln>
        </p:spPr>
      </p:pic>
      <p:sp>
        <p:nvSpPr>
          <p:cNvPr id="6" name="文本框 5"/>
          <p:cNvSpPr txBox="1"/>
          <p:nvPr/>
        </p:nvSpPr>
        <p:spPr>
          <a:xfrm>
            <a:off x="4182288" y="3615928"/>
            <a:ext cx="8706625" cy="5509200"/>
          </a:xfrm>
          <a:prstGeom prst="rect">
            <a:avLst/>
          </a:prstGeom>
          <a:noFill/>
          <a:ln w="9525">
            <a:noFill/>
          </a:ln>
        </p:spPr>
        <p:txBody>
          <a:bodyPr wrap="square">
            <a:spAutoFit/>
          </a:bodyPr>
          <a:lstStyle/>
          <a:p>
            <a:pPr lvl="0" algn="just" defTabSz="1500505">
              <a:spcBef>
                <a:spcPts val="0"/>
              </a:spcBef>
            </a:pPr>
            <a:r>
              <a:rPr lang="vi-VN" altLang="zh-CN" sz="3200" b="1">
                <a:latin typeface="Times New Roman" panose="02020603050405020304" pitchFamily="18" charset="0"/>
                <a:ea typeface="Tahoma" panose="020B0604030504040204" pitchFamily="34" charset="0"/>
                <a:cs typeface="Times New Roman" panose="02020603050405020304" pitchFamily="18" charset="0"/>
              </a:rPr>
              <a:t>Câu 1:</a:t>
            </a:r>
            <a:r>
              <a:rPr lang="vi-VN" altLang="zh-CN" sz="3200">
                <a:latin typeface="Times New Roman" panose="02020603050405020304" pitchFamily="18" charset="0"/>
                <a:ea typeface="Tahoma" panose="020B0604030504040204" pitchFamily="34" charset="0"/>
                <a:cs typeface="Times New Roman" panose="02020603050405020304" pitchFamily="18" charset="0"/>
              </a:rPr>
              <a:t> Cho ví dụ minh họa về những nguy cơ có thể khi lên Internet để:</a:t>
            </a:r>
          </a:p>
          <a:p>
            <a:pPr lvl="0" algn="just" defTabSz="1500505">
              <a:spcBef>
                <a:spcPts val="0"/>
              </a:spcBef>
              <a:tabLst>
                <a:tab pos="742950" algn="l"/>
              </a:tabLst>
            </a:pPr>
            <a:r>
              <a:rPr lang="en-US" altLang="zh-CN" sz="3200">
                <a:latin typeface="Times New Roman" panose="02020603050405020304" pitchFamily="18" charset="0"/>
                <a:ea typeface="Tahoma" panose="020B0604030504040204" pitchFamily="34" charset="0"/>
                <a:cs typeface="Times New Roman" panose="02020603050405020304" pitchFamily="18" charset="0"/>
              </a:rPr>
              <a:t>	</a:t>
            </a:r>
            <a:r>
              <a:rPr lang="vi-VN" altLang="zh-CN" sz="3200">
                <a:latin typeface="Times New Roman" panose="02020603050405020304" pitchFamily="18" charset="0"/>
                <a:ea typeface="Tahoma" panose="020B0604030504040204" pitchFamily="34" charset="0"/>
                <a:cs typeface="Times New Roman" panose="02020603050405020304" pitchFamily="18" charset="0"/>
              </a:rPr>
              <a:t>a) Kết bạn.</a:t>
            </a:r>
            <a:endParaRPr lang="en-US" altLang="zh-CN" sz="3200">
              <a:latin typeface="Times New Roman" panose="02020603050405020304" pitchFamily="18" charset="0"/>
              <a:ea typeface="Tahoma" panose="020B0604030504040204" pitchFamily="34" charset="0"/>
              <a:cs typeface="Times New Roman" panose="02020603050405020304" pitchFamily="18" charset="0"/>
            </a:endParaRPr>
          </a:p>
          <a:p>
            <a:pPr lvl="0" algn="just" defTabSz="1500505">
              <a:spcBef>
                <a:spcPts val="0"/>
              </a:spcBef>
              <a:tabLst>
                <a:tab pos="742950" algn="l"/>
              </a:tabLst>
            </a:pPr>
            <a:r>
              <a:rPr lang="en-US" altLang="zh-CN" sz="3200">
                <a:latin typeface="Times New Roman" panose="02020603050405020304" pitchFamily="18" charset="0"/>
                <a:ea typeface="Tahoma" panose="020B0604030504040204" pitchFamily="34" charset="0"/>
                <a:cs typeface="Times New Roman" panose="02020603050405020304" pitchFamily="18" charset="0"/>
              </a:rPr>
              <a:t>	</a:t>
            </a:r>
            <a:r>
              <a:rPr lang="vi-VN" altLang="zh-CN" sz="3200">
                <a:latin typeface="Times New Roman" panose="02020603050405020304" pitchFamily="18" charset="0"/>
                <a:ea typeface="Tahoma" panose="020B0604030504040204" pitchFamily="34" charset="0"/>
                <a:cs typeface="Times New Roman" panose="02020603050405020304" pitchFamily="18" charset="0"/>
              </a:rPr>
              <a:t>b) Xem tin tức.</a:t>
            </a:r>
            <a:endParaRPr lang="en-US" altLang="zh-CN" sz="3200">
              <a:latin typeface="Times New Roman" panose="02020603050405020304" pitchFamily="18" charset="0"/>
              <a:ea typeface="Tahoma" panose="020B0604030504040204" pitchFamily="34" charset="0"/>
              <a:cs typeface="Times New Roman" panose="02020603050405020304" pitchFamily="18" charset="0"/>
            </a:endParaRPr>
          </a:p>
          <a:p>
            <a:pPr lvl="0" algn="just" defTabSz="1500505">
              <a:spcBef>
                <a:spcPts val="0"/>
              </a:spcBef>
              <a:tabLst>
                <a:tab pos="742950" algn="l"/>
              </a:tabLst>
            </a:pPr>
            <a:r>
              <a:rPr lang="en-US" altLang="zh-CN" sz="3200">
                <a:latin typeface="Times New Roman" panose="02020603050405020304" pitchFamily="18" charset="0"/>
                <a:ea typeface="Tahoma" panose="020B0604030504040204" pitchFamily="34" charset="0"/>
                <a:cs typeface="Times New Roman" panose="02020603050405020304" pitchFamily="18" charset="0"/>
              </a:rPr>
              <a:t>	</a:t>
            </a:r>
            <a:r>
              <a:rPr lang="vi-VN" altLang="zh-CN" sz="3200">
                <a:latin typeface="Times New Roman" panose="02020603050405020304" pitchFamily="18" charset="0"/>
                <a:ea typeface="Tahoma" panose="020B0604030504040204" pitchFamily="34" charset="0"/>
                <a:cs typeface="Times New Roman" panose="02020603050405020304" pitchFamily="18" charset="0"/>
              </a:rPr>
              <a:t>c) Tải các phần mềm.</a:t>
            </a:r>
          </a:p>
          <a:p>
            <a:pPr lvl="0" algn="just" defTabSz="1500505">
              <a:spcBef>
                <a:spcPts val="0"/>
              </a:spcBef>
            </a:pPr>
            <a:r>
              <a:rPr lang="vi-VN" altLang="zh-CN" sz="3200" b="1">
                <a:latin typeface="Times New Roman" panose="02020603050405020304" pitchFamily="18" charset="0"/>
                <a:ea typeface="Tahoma" panose="020B0604030504040204" pitchFamily="34" charset="0"/>
                <a:cs typeface="Times New Roman" panose="02020603050405020304" pitchFamily="18" charset="0"/>
              </a:rPr>
              <a:t>Câu 2:</a:t>
            </a:r>
            <a:r>
              <a:rPr lang="vi-VN" altLang="zh-CN" sz="3200">
                <a:latin typeface="Times New Roman" panose="02020603050405020304" pitchFamily="18" charset="0"/>
                <a:ea typeface="Tahoma" panose="020B0604030504040204" pitchFamily="34" charset="0"/>
                <a:cs typeface="Times New Roman" panose="02020603050405020304" pitchFamily="18" charset="0"/>
              </a:rPr>
              <a:t> Em hãy nêu một số biện pháp bảo vệ thông tin cá nhân và phòng chống hành vi bắt nạt?</a:t>
            </a:r>
          </a:p>
          <a:p>
            <a:pPr lvl="0" algn="just" defTabSz="1500505">
              <a:spcBef>
                <a:spcPts val="0"/>
              </a:spcBef>
            </a:pPr>
            <a:r>
              <a:rPr lang="vi-VN" altLang="zh-CN" sz="3200" b="1">
                <a:latin typeface="Times New Roman" panose="02020603050405020304" pitchFamily="18" charset="0"/>
                <a:ea typeface="Tahoma" panose="020B0604030504040204" pitchFamily="34" charset="0"/>
                <a:cs typeface="Times New Roman" panose="02020603050405020304" pitchFamily="18" charset="0"/>
              </a:rPr>
              <a:t>Câu 3:</a:t>
            </a:r>
            <a:r>
              <a:rPr lang="vi-VN" altLang="zh-CN" sz="3200">
                <a:latin typeface="Times New Roman" panose="02020603050405020304" pitchFamily="18" charset="0"/>
                <a:ea typeface="Tahoma" panose="020B0604030504040204" pitchFamily="34" charset="0"/>
                <a:cs typeface="Times New Roman" panose="02020603050405020304" pitchFamily="18" charset="0"/>
              </a:rPr>
              <a:t> Em hãy đưa ra một số tình huống có thể làm lộ mật khẩu tài khoản?</a:t>
            </a:r>
          </a:p>
          <a:p>
            <a:pPr lvl="0" algn="just" defTabSz="1500505">
              <a:spcBef>
                <a:spcPts val="0"/>
              </a:spcBef>
            </a:pPr>
            <a:r>
              <a:rPr lang="vi-VN" altLang="zh-CN" sz="3200" b="1">
                <a:latin typeface="Times New Roman" panose="02020603050405020304" pitchFamily="18" charset="0"/>
                <a:ea typeface="Tahoma" panose="020B0604030504040204" pitchFamily="34" charset="0"/>
                <a:cs typeface="Times New Roman" panose="02020603050405020304" pitchFamily="18" charset="0"/>
              </a:rPr>
              <a:t>Câu 4: </a:t>
            </a:r>
            <a:r>
              <a:rPr lang="vi-VN" altLang="zh-CN" sz="3200">
                <a:latin typeface="Times New Roman" panose="02020603050405020304" pitchFamily="18" charset="0"/>
                <a:ea typeface="Tahoma" panose="020B0604030504040204" pitchFamily="34" charset="0"/>
                <a:cs typeface="Times New Roman" panose="02020603050405020304" pitchFamily="18" charset="0"/>
              </a:rPr>
              <a:t>Em có biết một hành vi lừa đảo nào trên mạng không? Nếu có, em hãy kể cách thức lừa đảo.</a:t>
            </a:r>
            <a:endParaRPr lang="vi-VN" altLang="zh-CN" sz="32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文本框 4102">
            <a:extLst>
              <a:ext uri="{FF2B5EF4-FFF2-40B4-BE49-F238E27FC236}">
                <a16:creationId xmlns:a16="http://schemas.microsoft.com/office/drawing/2014/main" id="{F51D1B41-B369-A91D-7E08-60FA27A72E10}"/>
              </a:ext>
            </a:extLst>
          </p:cNvPr>
          <p:cNvSpPr txBox="1"/>
          <p:nvPr/>
        </p:nvSpPr>
        <p:spPr>
          <a:xfrm>
            <a:off x="3132138" y="633438"/>
            <a:ext cx="10514012"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HÌNH THÀNH KIẾN THỨC</a:t>
            </a:r>
            <a:endParaRPr lang="zh-CN" altLang="en-US" sz="5400" b="1"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5E36ACF7-393D-A91D-482F-BD303DB2C1D5}"/>
              </a:ext>
            </a:extLst>
          </p:cNvPr>
          <p:cNvSpPr/>
          <p:nvPr/>
        </p:nvSpPr>
        <p:spPr>
          <a:xfrm>
            <a:off x="6789266" y="3009702"/>
            <a:ext cx="3199757" cy="606226"/>
          </a:xfrm>
          <a:prstGeom prst="roundRect">
            <a:avLst/>
          </a:prstGeom>
          <a:solidFill>
            <a:srgbClr val="DA1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Times New Roman" panose="02020603050405020304" pitchFamily="18" charset="0"/>
                <a:cs typeface="Times New Roman" panose="02020603050405020304" pitchFamily="18" charset="0"/>
              </a:rPr>
              <a:t>HOẠT ĐỘNG 1</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0"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7">
                                            <p:txEl>
                                              <p:pRg st="0" end="0"/>
                                            </p:txEl>
                                          </p:spTgt>
                                        </p:tgtEl>
                                        <p:attrNameLst>
                                          <p:attrName>fill.type</p:attrName>
                                        </p:attrNameLst>
                                      </p:cBhvr>
                                      <p:to>
                                        <p:strVal val="solid"/>
                                      </p:to>
                                    </p:set>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38919"/>
                                        </p:tgtEl>
                                        <p:attrNameLst>
                                          <p:attrName>style.visibility</p:attrName>
                                        </p:attrNameLst>
                                      </p:cBhvr>
                                      <p:to>
                                        <p:strVal val="visible"/>
                                      </p:to>
                                    </p:set>
                                    <p:animEffect transition="in" filter="fade">
                                      <p:cBhvr>
                                        <p:cTn id="31" dur="1000"/>
                                        <p:tgtEl>
                                          <p:spTgt spid="38919"/>
                                        </p:tgtEl>
                                      </p:cBhvr>
                                    </p:animEffect>
                                    <p:anim calcmode="lin" valueType="num">
                                      <p:cBhvr>
                                        <p:cTn id="32" dur="1000" fill="hold"/>
                                        <p:tgtEl>
                                          <p:spTgt spid="38919"/>
                                        </p:tgtEl>
                                        <p:attrNameLst>
                                          <p:attrName>ppt_x</p:attrName>
                                        </p:attrNameLst>
                                      </p:cBhvr>
                                      <p:tavLst>
                                        <p:tav tm="0">
                                          <p:val>
                                            <p:strVal val="#ppt_x"/>
                                          </p:val>
                                        </p:tav>
                                        <p:tav tm="100000">
                                          <p:val>
                                            <p:strVal val="#ppt_x"/>
                                          </p:val>
                                        </p:tav>
                                      </p:tavLst>
                                    </p:anim>
                                    <p:anim calcmode="lin" valueType="num">
                                      <p:cBhvr>
                                        <p:cTn id="33" dur="1000" fill="hold"/>
                                        <p:tgtEl>
                                          <p:spTgt spid="3891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38917"/>
                                        </p:tgtEl>
                                        <p:attrNameLst>
                                          <p:attrName>style.visibility</p:attrName>
                                        </p:attrNameLst>
                                      </p:cBhvr>
                                      <p:to>
                                        <p:strVal val="visible"/>
                                      </p:to>
                                    </p:set>
                                    <p:animEffect transition="in" filter="fade">
                                      <p:cBhvr>
                                        <p:cTn id="37" dur="1000"/>
                                        <p:tgtEl>
                                          <p:spTgt spid="38917"/>
                                        </p:tgtEl>
                                      </p:cBhvr>
                                    </p:animEffect>
                                    <p:anim calcmode="lin" valueType="num">
                                      <p:cBhvr>
                                        <p:cTn id="38" dur="1000" fill="hold"/>
                                        <p:tgtEl>
                                          <p:spTgt spid="38917"/>
                                        </p:tgtEl>
                                        <p:attrNameLst>
                                          <p:attrName>ppt_x</p:attrName>
                                        </p:attrNameLst>
                                      </p:cBhvr>
                                      <p:tavLst>
                                        <p:tav tm="0">
                                          <p:val>
                                            <p:strVal val="#ppt_x"/>
                                          </p:val>
                                        </p:tav>
                                        <p:tav tm="100000">
                                          <p:val>
                                            <p:strVal val="#ppt_x"/>
                                          </p:val>
                                        </p:tav>
                                      </p:tavLst>
                                    </p:anim>
                                    <p:anim calcmode="lin" valueType="num">
                                      <p:cBhvr>
                                        <p:cTn id="39" dur="1000" fill="hold"/>
                                        <p:tgtEl>
                                          <p:spTgt spid="38917"/>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43"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6">
                                            <p:txEl>
                                              <p:pRg st="0" end="0"/>
                                            </p:txEl>
                                          </p:spTgt>
                                        </p:tgtEl>
                                        <p:attrNameLst>
                                          <p:attrName>fill.type</p:attrName>
                                        </p:attrNameLst>
                                      </p:cBhvr>
                                      <p:to>
                                        <p:strVal val="solid"/>
                                      </p:to>
                                    </p:set>
                                  </p:childTnLst>
                                </p:cTn>
                              </p:par>
                            </p:childTnLst>
                          </p:cTn>
                        </p:par>
                        <p:par>
                          <p:cTn id="46" fill="hold">
                            <p:stCondLst>
                              <p:cond delay="7200"/>
                            </p:stCondLst>
                            <p:childTnLst>
                              <p:par>
                                <p:cTn id="47" presetID="27" presetClass="entr" presetSubtype="0" fill="hold" grpId="0" nodeType="afterEffect">
                                  <p:stCondLst>
                                    <p:cond delay="0"/>
                                  </p:stCondLst>
                                  <p:iterate type="lt">
                                    <p:tmPct val="50000"/>
                                  </p:iterate>
                                  <p:childTnLst>
                                    <p:set>
                                      <p:cBhvr>
                                        <p:cTn id="48"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49"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51" dur="80"/>
                                        <p:tgtEl>
                                          <p:spTgt spid="6">
                                            <p:txEl>
                                              <p:pRg st="1" end="1"/>
                                            </p:txEl>
                                          </p:spTgt>
                                        </p:tgtEl>
                                        <p:attrNameLst>
                                          <p:attrName>fill.type</p:attrName>
                                        </p:attrNameLst>
                                      </p:cBhvr>
                                      <p:to>
                                        <p:strVal val="solid"/>
                                      </p:to>
                                    </p:set>
                                  </p:childTnLst>
                                </p:cTn>
                              </p:par>
                            </p:childTnLst>
                          </p:cTn>
                        </p:par>
                        <p:par>
                          <p:cTn id="52" fill="hold">
                            <p:stCondLst>
                              <p:cond delay="7600"/>
                            </p:stCondLst>
                            <p:childTnLst>
                              <p:par>
                                <p:cTn id="53" presetID="27" presetClass="entr" presetSubtype="0" fill="hold" grpId="0" nodeType="afterEffect">
                                  <p:stCondLst>
                                    <p:cond delay="0"/>
                                  </p:stCondLst>
                                  <p:iterate type="lt">
                                    <p:tmPct val="50000"/>
                                  </p:iterate>
                                  <p:childTnLst>
                                    <p:set>
                                      <p:cBhvr>
                                        <p:cTn id="54"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55"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57" dur="80"/>
                                        <p:tgtEl>
                                          <p:spTgt spid="6">
                                            <p:txEl>
                                              <p:pRg st="2" end="2"/>
                                            </p:txEl>
                                          </p:spTgt>
                                        </p:tgtEl>
                                        <p:attrNameLst>
                                          <p:attrName>fill.type</p:attrName>
                                        </p:attrNameLst>
                                      </p:cBhvr>
                                      <p:to>
                                        <p:strVal val="solid"/>
                                      </p:to>
                                    </p:set>
                                  </p:childTnLst>
                                </p:cTn>
                              </p:par>
                            </p:childTnLst>
                          </p:cTn>
                        </p:par>
                        <p:par>
                          <p:cTn id="58" fill="hold">
                            <p:stCondLst>
                              <p:cond delay="8120"/>
                            </p:stCondLst>
                            <p:childTnLst>
                              <p:par>
                                <p:cTn id="59" presetID="27" presetClass="entr" presetSubtype="0" fill="hold" grpId="0" nodeType="afterEffect">
                                  <p:stCondLst>
                                    <p:cond delay="0"/>
                                  </p:stCondLst>
                                  <p:iterate type="lt">
                                    <p:tmPct val="50000"/>
                                  </p:iterate>
                                  <p:childTnLst>
                                    <p:set>
                                      <p:cBhvr>
                                        <p:cTn id="60"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61" dur="8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63" dur="80"/>
                                        <p:tgtEl>
                                          <p:spTgt spid="6">
                                            <p:txEl>
                                              <p:pRg st="3" end="3"/>
                                            </p:txEl>
                                          </p:spTgt>
                                        </p:tgtEl>
                                        <p:attrNameLst>
                                          <p:attrName>fill.type</p:attrName>
                                        </p:attrNameLst>
                                      </p:cBhvr>
                                      <p:to>
                                        <p:strVal val="solid"/>
                                      </p:to>
                                    </p:set>
                                  </p:childTnLst>
                                </p:cTn>
                              </p:par>
                            </p:childTnLst>
                          </p:cTn>
                        </p:par>
                        <p:par>
                          <p:cTn id="64" fill="hold">
                            <p:stCondLst>
                              <p:cond delay="8800"/>
                            </p:stCondLst>
                            <p:childTnLst>
                              <p:par>
                                <p:cTn id="65" presetID="27" presetClass="entr" presetSubtype="0" fill="hold" grpId="0" nodeType="afterEffect">
                                  <p:stCondLst>
                                    <p:cond delay="0"/>
                                  </p:stCondLst>
                                  <p:iterate type="lt">
                                    <p:tmPct val="50000"/>
                                  </p:iterate>
                                  <p:childTnLst>
                                    <p:set>
                                      <p:cBhvr>
                                        <p:cTn id="66" dur="1" fill="hold">
                                          <p:stCondLst>
                                            <p:cond delay="0"/>
                                          </p:stCondLst>
                                        </p:cTn>
                                        <p:tgtEl>
                                          <p:spTgt spid="6">
                                            <p:txEl>
                                              <p:pRg st="4" end="4"/>
                                            </p:txEl>
                                          </p:spTgt>
                                        </p:tgtEl>
                                        <p:attrNameLst>
                                          <p:attrName>style.visibility</p:attrName>
                                        </p:attrNameLst>
                                      </p:cBhvr>
                                      <p:to>
                                        <p:strVal val="visible"/>
                                      </p:to>
                                    </p:set>
                                    <p:anim calcmode="discrete" valueType="clr">
                                      <p:cBhvr override="childStyle">
                                        <p:cTn id="67" dur="80"/>
                                        <p:tgtEl>
                                          <p:spTgt spid="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6">
                                            <p:txEl>
                                              <p:pRg st="4" end="4"/>
                                            </p:txEl>
                                          </p:spTgt>
                                        </p:tgtEl>
                                        <p:attrNameLst>
                                          <p:attrName>fillcolor</p:attrName>
                                        </p:attrNameLst>
                                      </p:cBhvr>
                                      <p:tavLst>
                                        <p:tav tm="0">
                                          <p:val>
                                            <p:clrVal>
                                              <a:schemeClr val="accent2"/>
                                            </p:clrVal>
                                          </p:val>
                                        </p:tav>
                                        <p:tav tm="50000">
                                          <p:val>
                                            <p:clrVal>
                                              <a:schemeClr val="hlink"/>
                                            </p:clrVal>
                                          </p:val>
                                        </p:tav>
                                      </p:tavLst>
                                    </p:anim>
                                    <p:set>
                                      <p:cBhvr>
                                        <p:cTn id="69" dur="80"/>
                                        <p:tgtEl>
                                          <p:spTgt spid="6">
                                            <p:txEl>
                                              <p:pRg st="4" end="4"/>
                                            </p:txEl>
                                          </p:spTgt>
                                        </p:tgtEl>
                                        <p:attrNameLst>
                                          <p:attrName>fill.type</p:attrName>
                                        </p:attrNameLst>
                                      </p:cBhvr>
                                      <p:to>
                                        <p:strVal val="solid"/>
                                      </p:to>
                                    </p:set>
                                  </p:childTnLst>
                                </p:cTn>
                              </p:par>
                            </p:childTnLst>
                          </p:cTn>
                        </p:par>
                        <p:par>
                          <p:cTn id="70" fill="hold">
                            <p:stCondLst>
                              <p:cond delay="11640"/>
                            </p:stCondLst>
                            <p:childTnLst>
                              <p:par>
                                <p:cTn id="71" presetID="27" presetClass="entr" presetSubtype="0" fill="hold" grpId="0" nodeType="afterEffect">
                                  <p:stCondLst>
                                    <p:cond delay="0"/>
                                  </p:stCondLst>
                                  <p:iterate type="lt">
                                    <p:tmPct val="50000"/>
                                  </p:iterate>
                                  <p:childTnLst>
                                    <p:set>
                                      <p:cBhvr>
                                        <p:cTn id="72" dur="1" fill="hold">
                                          <p:stCondLst>
                                            <p:cond delay="0"/>
                                          </p:stCondLst>
                                        </p:cTn>
                                        <p:tgtEl>
                                          <p:spTgt spid="6">
                                            <p:txEl>
                                              <p:pRg st="5" end="5"/>
                                            </p:txEl>
                                          </p:spTgt>
                                        </p:tgtEl>
                                        <p:attrNameLst>
                                          <p:attrName>style.visibility</p:attrName>
                                        </p:attrNameLst>
                                      </p:cBhvr>
                                      <p:to>
                                        <p:strVal val="visible"/>
                                      </p:to>
                                    </p:set>
                                    <p:anim calcmode="discrete" valueType="clr">
                                      <p:cBhvr override="childStyle">
                                        <p:cTn id="73" dur="80"/>
                                        <p:tgtEl>
                                          <p:spTgt spid="6">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6">
                                            <p:txEl>
                                              <p:pRg st="5" end="5"/>
                                            </p:txEl>
                                          </p:spTgt>
                                        </p:tgtEl>
                                        <p:attrNameLst>
                                          <p:attrName>fillcolor</p:attrName>
                                        </p:attrNameLst>
                                      </p:cBhvr>
                                      <p:tavLst>
                                        <p:tav tm="0">
                                          <p:val>
                                            <p:clrVal>
                                              <a:schemeClr val="accent2"/>
                                            </p:clrVal>
                                          </p:val>
                                        </p:tav>
                                        <p:tav tm="50000">
                                          <p:val>
                                            <p:clrVal>
                                              <a:schemeClr val="hlink"/>
                                            </p:clrVal>
                                          </p:val>
                                        </p:tav>
                                      </p:tavLst>
                                    </p:anim>
                                    <p:set>
                                      <p:cBhvr>
                                        <p:cTn id="75" dur="80"/>
                                        <p:tgtEl>
                                          <p:spTgt spid="6">
                                            <p:txEl>
                                              <p:pRg st="5" end="5"/>
                                            </p:txEl>
                                          </p:spTgt>
                                        </p:tgtEl>
                                        <p:attrNameLst>
                                          <p:attrName>fill.type</p:attrName>
                                        </p:attrNameLst>
                                      </p:cBhvr>
                                      <p:to>
                                        <p:strVal val="solid"/>
                                      </p:to>
                                    </p:set>
                                  </p:childTnLst>
                                </p:cTn>
                              </p:par>
                            </p:childTnLst>
                          </p:cTn>
                        </p:par>
                        <p:par>
                          <p:cTn id="76" fill="hold">
                            <p:stCondLst>
                              <p:cond delay="13880"/>
                            </p:stCondLst>
                            <p:childTnLst>
                              <p:par>
                                <p:cTn id="77" presetID="27" presetClass="entr" presetSubtype="0" fill="hold" grpId="0" nodeType="afterEffect">
                                  <p:stCondLst>
                                    <p:cond delay="0"/>
                                  </p:stCondLst>
                                  <p:iterate type="lt">
                                    <p:tmPct val="50000"/>
                                  </p:iterate>
                                  <p:childTnLst>
                                    <p:set>
                                      <p:cBhvr>
                                        <p:cTn id="78" dur="1" fill="hold">
                                          <p:stCondLst>
                                            <p:cond delay="0"/>
                                          </p:stCondLst>
                                        </p:cTn>
                                        <p:tgtEl>
                                          <p:spTgt spid="6">
                                            <p:txEl>
                                              <p:pRg st="6" end="6"/>
                                            </p:txEl>
                                          </p:spTgt>
                                        </p:tgtEl>
                                        <p:attrNameLst>
                                          <p:attrName>style.visibility</p:attrName>
                                        </p:attrNameLst>
                                      </p:cBhvr>
                                      <p:to>
                                        <p:strVal val="visible"/>
                                      </p:to>
                                    </p:set>
                                    <p:anim calcmode="discrete" valueType="clr">
                                      <p:cBhvr override="childStyle">
                                        <p:cTn id="79" dur="80"/>
                                        <p:tgtEl>
                                          <p:spTgt spid="6">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6">
                                            <p:txEl>
                                              <p:pRg st="6" end="6"/>
                                            </p:txEl>
                                          </p:spTgt>
                                        </p:tgtEl>
                                        <p:attrNameLst>
                                          <p:attrName>fillcolor</p:attrName>
                                        </p:attrNameLst>
                                      </p:cBhvr>
                                      <p:tavLst>
                                        <p:tav tm="0">
                                          <p:val>
                                            <p:clrVal>
                                              <a:schemeClr val="accent2"/>
                                            </p:clrVal>
                                          </p:val>
                                        </p:tav>
                                        <p:tav tm="50000">
                                          <p:val>
                                            <p:clrVal>
                                              <a:schemeClr val="hlink"/>
                                            </p:clrVal>
                                          </p:val>
                                        </p:tav>
                                      </p:tavLst>
                                    </p:anim>
                                    <p:set>
                                      <p:cBhvr>
                                        <p:cTn id="81" dur="80"/>
                                        <p:tgtEl>
                                          <p:spTgt spid="6">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图片 40963"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0965" name="图片 40964" descr="1-40"/>
          <p:cNvPicPr>
            <a:picLocks noChangeAspect="1"/>
          </p:cNvPicPr>
          <p:nvPr/>
        </p:nvPicPr>
        <p:blipFill>
          <a:blip r:embed="rId4"/>
          <a:stretch>
            <a:fillRect/>
          </a:stretch>
        </p:blipFill>
        <p:spPr>
          <a:xfrm>
            <a:off x="10909300" y="5794375"/>
            <a:ext cx="5003800" cy="3681413"/>
          </a:xfrm>
          <a:prstGeom prst="rect">
            <a:avLst/>
          </a:prstGeom>
          <a:noFill/>
          <a:ln w="9525">
            <a:noFill/>
          </a:ln>
        </p:spPr>
      </p:pic>
      <p:pic>
        <p:nvPicPr>
          <p:cNvPr id="40966" name="图片 40965" descr="1-38"/>
          <p:cNvPicPr>
            <a:picLocks noChangeAspect="1"/>
          </p:cNvPicPr>
          <p:nvPr/>
        </p:nvPicPr>
        <p:blipFill>
          <a:blip r:embed="rId5"/>
          <a:stretch>
            <a:fillRect/>
          </a:stretch>
        </p:blipFill>
        <p:spPr>
          <a:xfrm>
            <a:off x="-36512" y="-735012"/>
            <a:ext cx="4121150" cy="10191750"/>
          </a:xfrm>
          <a:prstGeom prst="rect">
            <a:avLst/>
          </a:prstGeom>
          <a:noFill/>
          <a:ln w="9525">
            <a:noFill/>
          </a:ln>
        </p:spPr>
      </p:pic>
      <p:pic>
        <p:nvPicPr>
          <p:cNvPr id="40967" name="图片 40966" descr="1-39"/>
          <p:cNvPicPr>
            <a:picLocks noChangeAspect="1"/>
          </p:cNvPicPr>
          <p:nvPr/>
        </p:nvPicPr>
        <p:blipFill>
          <a:blip r:embed="rId6"/>
          <a:stretch>
            <a:fillRect/>
          </a:stretch>
        </p:blipFill>
        <p:spPr>
          <a:xfrm>
            <a:off x="1692275" y="2217738"/>
            <a:ext cx="14708188" cy="4164012"/>
          </a:xfrm>
          <a:prstGeom prst="rect">
            <a:avLst/>
          </a:prstGeom>
        </p:spPr>
      </p:pic>
      <p:sp>
        <p:nvSpPr>
          <p:cNvPr id="6" name="矩形 5"/>
          <p:cNvSpPr/>
          <p:nvPr/>
        </p:nvSpPr>
        <p:spPr>
          <a:xfrm>
            <a:off x="2488329" y="2914031"/>
            <a:ext cx="3984936" cy="2677656"/>
          </a:xfrm>
          <a:prstGeom prst="rect">
            <a:avLst/>
          </a:prstGeom>
        </p:spPr>
        <p:txBody>
          <a:bodyPr wrap="square">
            <a:spAutoFit/>
          </a:bodyPr>
          <a:lstStyle/>
          <a:p>
            <a:pPr algn="just"/>
            <a:r>
              <a:rPr lang="vi-VN" altLang="zh-CN" sz="2800" b="1">
                <a:latin typeface="Times New Roman" panose="02020603050405020304" pitchFamily="18" charset="0"/>
                <a:cs typeface="Times New Roman" panose="02020603050405020304" pitchFamily="18" charset="0"/>
              </a:rPr>
              <a:t>a) Kết bạn: </a:t>
            </a:r>
            <a:r>
              <a:rPr lang="vi-VN" altLang="zh-CN" sz="2800">
                <a:latin typeface="Times New Roman" panose="02020603050405020304" pitchFamily="18" charset="0"/>
                <a:cs typeface="Times New Roman" panose="02020603050405020304" pitchFamily="18" charset="0"/>
              </a:rPr>
              <a:t>kẻ xấu lấy các ảnh, thông tin cá nhân để lập trang giống hệt rồi kết bạn với người thân, lợi dụng vay mượn chiếm đoạt tài sản.</a:t>
            </a:r>
            <a:endParaRPr lang="zh-CN" altLang="en-US" sz="2800" dirty="0">
              <a:latin typeface="Times New Roman" panose="02020603050405020304" pitchFamily="18" charset="0"/>
              <a:cs typeface="Times New Roman" panose="02020603050405020304" pitchFamily="18" charset="0"/>
            </a:endParaRPr>
          </a:p>
        </p:txBody>
      </p:sp>
      <p:sp>
        <p:nvSpPr>
          <p:cNvPr id="7" name="矩形 6"/>
          <p:cNvSpPr/>
          <p:nvPr/>
        </p:nvSpPr>
        <p:spPr>
          <a:xfrm>
            <a:off x="7197755" y="2914031"/>
            <a:ext cx="3611832" cy="2246769"/>
          </a:xfrm>
          <a:prstGeom prst="rect">
            <a:avLst/>
          </a:prstGeom>
        </p:spPr>
        <p:txBody>
          <a:bodyPr wrap="square">
            <a:spAutoFit/>
          </a:bodyPr>
          <a:lstStyle/>
          <a:p>
            <a:pPr algn="just"/>
            <a:r>
              <a:rPr lang="en-US" altLang="zh-CN" sz="2800" b="1">
                <a:latin typeface="Times New Roman" panose="02020603050405020304" pitchFamily="18" charset="0"/>
                <a:cs typeface="Times New Roman" panose="02020603050405020304" pitchFamily="18" charset="0"/>
              </a:rPr>
              <a:t>b) Xem tin tức: </a:t>
            </a:r>
            <a:r>
              <a:rPr lang="en-US" altLang="zh-CN" sz="2800">
                <a:latin typeface="Times New Roman" panose="02020603050405020304" pitchFamily="18" charset="0"/>
                <a:cs typeface="Times New Roman" panose="02020603050405020304" pitchFamily="18" charset="0"/>
              </a:rPr>
              <a:t>Có thể xem phải các thông tin sai sự thật, tin bài phản cảm dẫn đến nhận thức lệch lạc.</a:t>
            </a:r>
            <a:endParaRPr lang="zh-CN" altLang="en-US" sz="2800" dirty="0">
              <a:latin typeface="Times New Roman" panose="02020603050405020304" pitchFamily="18" charset="0"/>
              <a:cs typeface="Times New Roman" panose="02020603050405020304" pitchFamily="18" charset="0"/>
            </a:endParaRPr>
          </a:p>
        </p:txBody>
      </p:sp>
      <p:sp>
        <p:nvSpPr>
          <p:cNvPr id="8" name="矩形 7"/>
          <p:cNvSpPr/>
          <p:nvPr/>
        </p:nvSpPr>
        <p:spPr>
          <a:xfrm>
            <a:off x="12061552" y="2914031"/>
            <a:ext cx="3611832" cy="1384995"/>
          </a:xfrm>
          <a:prstGeom prst="rect">
            <a:avLst/>
          </a:prstGeom>
        </p:spPr>
        <p:txBody>
          <a:bodyPr wrap="square">
            <a:spAutoFit/>
          </a:bodyPr>
          <a:lstStyle/>
          <a:p>
            <a:pPr algn="just"/>
            <a:r>
              <a:rPr lang="en-US" altLang="zh-CN" sz="2800" b="1">
                <a:latin typeface="Times New Roman" panose="02020603050405020304" pitchFamily="18" charset="0"/>
                <a:cs typeface="Times New Roman" panose="02020603050405020304" pitchFamily="18" charset="0"/>
              </a:rPr>
              <a:t>c) Tải các phần mềm: </a:t>
            </a:r>
            <a:r>
              <a:rPr lang="en-US" altLang="zh-CN" sz="2800">
                <a:latin typeface="Times New Roman" panose="02020603050405020304" pitchFamily="18" charset="0"/>
                <a:cs typeface="Times New Roman" panose="02020603050405020304" pitchFamily="18" charset="0"/>
              </a:rPr>
              <a:t>bị nhiễm virus lấy cắp thông tin cá nhân.</a:t>
            </a:r>
            <a:endParaRPr lang="zh-CN" altLang="en-US" sz="2800" dirty="0">
              <a:latin typeface="Times New Roman" panose="02020603050405020304" pitchFamily="18" charset="0"/>
              <a:cs typeface="Times New Roman" panose="02020603050405020304" pitchFamily="18" charset="0"/>
            </a:endParaRPr>
          </a:p>
        </p:txBody>
      </p:sp>
      <p:sp>
        <p:nvSpPr>
          <p:cNvPr id="9" name="文本框 4102">
            <a:extLst>
              <a:ext uri="{FF2B5EF4-FFF2-40B4-BE49-F238E27FC236}">
                <a16:creationId xmlns:a16="http://schemas.microsoft.com/office/drawing/2014/main" id="{0A8F7118-1C50-7C07-B9E7-A19AEFC26175}"/>
              </a:ext>
            </a:extLst>
          </p:cNvPr>
          <p:cNvSpPr txBox="1"/>
          <p:nvPr/>
        </p:nvSpPr>
        <p:spPr>
          <a:xfrm>
            <a:off x="3132138" y="633438"/>
            <a:ext cx="10514012"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HÌNH THÀNH KIẾN THỨC</a:t>
            </a:r>
            <a:endParaRPr lang="zh-CN" altLang="en-US" sz="5400" b="1" dirty="0">
              <a:latin typeface="Times New Roman" panose="02020603050405020304" pitchFamily="18" charset="0"/>
              <a:cs typeface="Times New Roman" panose="02020603050405020304" pitchFamily="18" charset="0"/>
            </a:endParaRPr>
          </a:p>
        </p:txBody>
      </p:sp>
      <p:sp>
        <p:nvSpPr>
          <p:cNvPr id="10" name="矩形 5">
            <a:extLst>
              <a:ext uri="{FF2B5EF4-FFF2-40B4-BE49-F238E27FC236}">
                <a16:creationId xmlns:a16="http://schemas.microsoft.com/office/drawing/2014/main" id="{3A1FC37B-ED78-26A6-B9C5-2150013C99AA}"/>
              </a:ext>
            </a:extLst>
          </p:cNvPr>
          <p:cNvSpPr/>
          <p:nvPr/>
        </p:nvSpPr>
        <p:spPr>
          <a:xfrm>
            <a:off x="4043575" y="1570486"/>
            <a:ext cx="1451671" cy="584775"/>
          </a:xfrm>
          <a:prstGeom prst="rect">
            <a:avLst/>
          </a:prstGeom>
        </p:spPr>
        <p:txBody>
          <a:bodyPr wrap="square">
            <a:spAutoFit/>
          </a:bodyPr>
          <a:lstStyle/>
          <a:p>
            <a:pPr algn="just"/>
            <a:r>
              <a:rPr lang="en-US" altLang="zh-CN" sz="3200" b="1">
                <a:latin typeface="Times New Roman" panose="02020603050405020304" pitchFamily="18" charset="0"/>
                <a:cs typeface="Times New Roman" panose="02020603050405020304" pitchFamily="18" charset="0"/>
              </a:rPr>
              <a:t>Câu 1</a:t>
            </a:r>
            <a:endParaRPr lang="zh-CN" altLang="en-US" sz="3200" b="1" dirty="0">
              <a:latin typeface="Times New Roman" panose="02020603050405020304" pitchFamily="18" charset="0"/>
              <a:cs typeface="Times New Roman" panose="02020603050405020304" pitchFamily="18" charset="0"/>
            </a:endParaRPr>
          </a:p>
        </p:txBody>
      </p:sp>
      <p:sp>
        <p:nvSpPr>
          <p:cNvPr id="11" name="矩形 5">
            <a:extLst>
              <a:ext uri="{FF2B5EF4-FFF2-40B4-BE49-F238E27FC236}">
                <a16:creationId xmlns:a16="http://schemas.microsoft.com/office/drawing/2014/main" id="{F479C7B3-ABC4-4444-5D10-356980B00B32}"/>
              </a:ext>
            </a:extLst>
          </p:cNvPr>
          <p:cNvSpPr/>
          <p:nvPr/>
        </p:nvSpPr>
        <p:spPr>
          <a:xfrm>
            <a:off x="5148784" y="1578867"/>
            <a:ext cx="10417854" cy="584775"/>
          </a:xfrm>
          <a:prstGeom prst="rect">
            <a:avLst/>
          </a:prstGeom>
        </p:spPr>
        <p:txBody>
          <a:bodyPr wrap="square">
            <a:spAutoFit/>
          </a:bodyPr>
          <a:lstStyle/>
          <a:p>
            <a:pPr algn="just"/>
            <a:r>
              <a:rPr lang="en-US" altLang="zh-CN" sz="3200" b="1">
                <a:latin typeface="Times New Roman" panose="02020603050405020304" pitchFamily="18" charset="0"/>
                <a:cs typeface="Times New Roman" panose="02020603050405020304" pitchFamily="18" charset="0"/>
              </a:rPr>
              <a:t>- VD</a:t>
            </a:r>
            <a:r>
              <a:rPr lang="vi-VN" altLang="zh-CN" sz="3200" b="1">
                <a:latin typeface="Times New Roman" panose="02020603050405020304" pitchFamily="18" charset="0"/>
                <a:cs typeface="Times New Roman" panose="02020603050405020304" pitchFamily="18" charset="0"/>
              </a:rPr>
              <a:t> minh họa về những nguy cơ có thể khi lên Internet để</a:t>
            </a:r>
          </a:p>
        </p:txBody>
      </p:sp>
      <p:sp>
        <p:nvSpPr>
          <p:cNvPr id="12" name="Rectangle: Rounded Corners 11">
            <a:extLst>
              <a:ext uri="{FF2B5EF4-FFF2-40B4-BE49-F238E27FC236}">
                <a16:creationId xmlns:a16="http://schemas.microsoft.com/office/drawing/2014/main" id="{8EF64F63-D966-AEFE-3621-82947FB3AD58}"/>
              </a:ext>
            </a:extLst>
          </p:cNvPr>
          <p:cNvSpPr/>
          <p:nvPr/>
        </p:nvSpPr>
        <p:spPr>
          <a:xfrm>
            <a:off x="6789266" y="7235470"/>
            <a:ext cx="3199757" cy="606226"/>
          </a:xfrm>
          <a:prstGeom prst="roundRect">
            <a:avLst/>
          </a:prstGeom>
          <a:solidFill>
            <a:srgbClr val="DA1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Times New Roman" panose="02020603050405020304" pitchFamily="18" charset="0"/>
                <a:cs typeface="Times New Roman" panose="02020603050405020304" pitchFamily="18" charset="0"/>
              </a:rPr>
              <a:t>HOẠT ĐỘNG 1</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1000"/>
                                        <p:tgtEl>
                                          <p:spTgt spid="40964"/>
                                        </p:tgtEl>
                                      </p:cBhvr>
                                    </p:animEffect>
                                    <p:anim calcmode="lin" valueType="num">
                                      <p:cBhvr>
                                        <p:cTn id="8" dur="1000" fill="hold"/>
                                        <p:tgtEl>
                                          <p:spTgt spid="40964"/>
                                        </p:tgtEl>
                                        <p:attrNameLst>
                                          <p:attrName>ppt_x</p:attrName>
                                        </p:attrNameLst>
                                      </p:cBhvr>
                                      <p:tavLst>
                                        <p:tav tm="0">
                                          <p:val>
                                            <p:strVal val="#ppt_x"/>
                                          </p:val>
                                        </p:tav>
                                        <p:tav tm="100000">
                                          <p:val>
                                            <p:strVal val="#ppt_x"/>
                                          </p:val>
                                        </p:tav>
                                      </p:tavLst>
                                    </p:anim>
                                    <p:anim calcmode="lin" valueType="num">
                                      <p:cBhvr>
                                        <p:cTn id="9" dur="1000" fill="hold"/>
                                        <p:tgtEl>
                                          <p:spTgt spid="409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40966"/>
                                        </p:tgtEl>
                                        <p:attrNameLst>
                                          <p:attrName>style.visibility</p:attrName>
                                        </p:attrNameLst>
                                      </p:cBhvr>
                                      <p:to>
                                        <p:strVal val="visible"/>
                                      </p:to>
                                    </p:set>
                                    <p:anim calcmode="lin" valueType="num">
                                      <p:cBhvr additive="base">
                                        <p:cTn id="13" dur="500" fill="hold"/>
                                        <p:tgtEl>
                                          <p:spTgt spid="40966"/>
                                        </p:tgtEl>
                                        <p:attrNameLst>
                                          <p:attrName>ppt_x</p:attrName>
                                        </p:attrNameLst>
                                      </p:cBhvr>
                                      <p:tavLst>
                                        <p:tav tm="0">
                                          <p:val>
                                            <p:strVal val="0-#ppt_w/2"/>
                                          </p:val>
                                        </p:tav>
                                        <p:tav tm="100000">
                                          <p:val>
                                            <p:strVal val="#ppt_x"/>
                                          </p:val>
                                        </p:tav>
                                      </p:tavLst>
                                    </p:anim>
                                    <p:anim calcmode="lin" valueType="num">
                                      <p:cBhvr additive="base">
                                        <p:cTn id="14" dur="500" fill="hold"/>
                                        <p:tgtEl>
                                          <p:spTgt spid="4096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6" presetClass="entr" presetSubtype="26" fill="hold" nodeType="afterEffect">
                                  <p:stCondLst>
                                    <p:cond delay="0"/>
                                  </p:stCondLst>
                                  <p:childTnLst>
                                    <p:set>
                                      <p:cBhvr>
                                        <p:cTn id="17" dur="1" fill="hold">
                                          <p:stCondLst>
                                            <p:cond delay="0"/>
                                          </p:stCondLst>
                                        </p:cTn>
                                        <p:tgtEl>
                                          <p:spTgt spid="40967"/>
                                        </p:tgtEl>
                                        <p:attrNameLst>
                                          <p:attrName>style.visibility</p:attrName>
                                        </p:attrNameLst>
                                      </p:cBhvr>
                                      <p:to>
                                        <p:strVal val="visible"/>
                                      </p:to>
                                    </p:set>
                                    <p:animEffect transition="in" filter="barn(inHorizontal)">
                                      <p:cBhvr>
                                        <p:cTn id="18" dur="500"/>
                                        <p:tgtEl>
                                          <p:spTgt spid="40967"/>
                                        </p:tgtEl>
                                      </p:cBhvr>
                                    </p:animEffect>
                                  </p:childTnLst>
                                </p:cTn>
                              </p:par>
                            </p:childTnLst>
                          </p:cTn>
                        </p:par>
                        <p:par>
                          <p:cTn id="19" fill="hold">
                            <p:stCondLst>
                              <p:cond delay="2000"/>
                            </p:stCondLst>
                            <p:childTnLst>
                              <p:par>
                                <p:cTn id="20" presetID="15" presetClass="entr" presetSubtype="0" fill="hold" nodeType="afterEffect">
                                  <p:stCondLst>
                                    <p:cond delay="0"/>
                                  </p:stCondLst>
                                  <p:childTnLst>
                                    <p:set>
                                      <p:cBhvr>
                                        <p:cTn id="21" dur="1" fill="hold">
                                          <p:stCondLst>
                                            <p:cond delay="0"/>
                                          </p:stCondLst>
                                        </p:cTn>
                                        <p:tgtEl>
                                          <p:spTgt spid="40965"/>
                                        </p:tgtEl>
                                        <p:attrNameLst>
                                          <p:attrName>style.visibility</p:attrName>
                                        </p:attrNameLst>
                                      </p:cBhvr>
                                      <p:to>
                                        <p:strVal val="visible"/>
                                      </p:to>
                                    </p:set>
                                    <p:anim calcmode="lin" valueType="num">
                                      <p:cBhvr>
                                        <p:cTn id="22" dur="1000" fill="hold"/>
                                        <p:tgtEl>
                                          <p:spTgt spid="40965"/>
                                        </p:tgtEl>
                                        <p:attrNameLst>
                                          <p:attrName>ppt_w</p:attrName>
                                        </p:attrNameLst>
                                      </p:cBhvr>
                                      <p:tavLst>
                                        <p:tav tm="0">
                                          <p:val>
                                            <p:fltVal val="0"/>
                                          </p:val>
                                        </p:tav>
                                        <p:tav tm="100000">
                                          <p:val>
                                            <p:strVal val="#ppt_w"/>
                                          </p:val>
                                        </p:tav>
                                      </p:tavLst>
                                    </p:anim>
                                    <p:anim calcmode="lin" valueType="num">
                                      <p:cBhvr>
                                        <p:cTn id="23" dur="1000" fill="hold"/>
                                        <p:tgtEl>
                                          <p:spTgt spid="40965"/>
                                        </p:tgtEl>
                                        <p:attrNameLst>
                                          <p:attrName>ppt_h</p:attrName>
                                        </p:attrNameLst>
                                      </p:cBhvr>
                                      <p:tavLst>
                                        <p:tav tm="0">
                                          <p:val>
                                            <p:fltVal val="0"/>
                                          </p:val>
                                        </p:tav>
                                        <p:tav tm="100000">
                                          <p:val>
                                            <p:strVal val="#ppt_h"/>
                                          </p:val>
                                        </p:tav>
                                      </p:tavLst>
                                    </p:anim>
                                    <p:anim calcmode="lin" valueType="num">
                                      <p:cBhvr>
                                        <p:cTn id="24"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30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29"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9">
                                            <p:txEl>
                                              <p:pRg st="0" end="0"/>
                                            </p:txEl>
                                          </p:spTgt>
                                        </p:tgtEl>
                                        <p:attrNameLst>
                                          <p:attrName>fill.type</p:attrName>
                                        </p:attrNameLst>
                                      </p:cBhvr>
                                      <p:to>
                                        <p:strVal val="solid"/>
                                      </p:to>
                                    </p:set>
                                  </p:childTnLst>
                                </p:cTn>
                              </p:par>
                            </p:childTnLst>
                          </p:cTn>
                        </p:par>
                        <p:par>
                          <p:cTn id="32" fill="hold">
                            <p:stCondLst>
                              <p:cond delay="3720"/>
                            </p:stCondLst>
                            <p:childTnLst>
                              <p:par>
                                <p:cTn id="33" presetID="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220"/>
                            </p:stCondLst>
                            <p:childTnLst>
                              <p:par>
                                <p:cTn id="42" presetID="42"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par>
                          <p:cTn id="47" fill="hold">
                            <p:stCondLst>
                              <p:cond delay="5220"/>
                            </p:stCondLst>
                            <p:childTnLst>
                              <p:par>
                                <p:cTn id="48" presetID="42"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par>
                          <p:cTn id="53" fill="hold">
                            <p:stCondLst>
                              <p:cond delay="6220"/>
                            </p:stCondLst>
                            <p:childTnLst>
                              <p:par>
                                <p:cTn id="54" presetID="42"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par>
                          <p:cTn id="59" fill="hold">
                            <p:stCondLst>
                              <p:cond delay="7220"/>
                            </p:stCondLst>
                            <p:childTnLst>
                              <p:par>
                                <p:cTn id="60" presetID="42" presetClass="entr" presetSubtype="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uild="allAtOnce"/>
      <p:bldP spid="10" grpId="0"/>
      <p:bldP spid="11"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图片 4403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4037" name="图片 44036" descr="1-31"/>
          <p:cNvPicPr>
            <a:picLocks noChangeAspect="1"/>
          </p:cNvPicPr>
          <p:nvPr/>
        </p:nvPicPr>
        <p:blipFill>
          <a:blip r:embed="rId4"/>
          <a:stretch>
            <a:fillRect/>
          </a:stretch>
        </p:blipFill>
        <p:spPr>
          <a:xfrm>
            <a:off x="2947256" y="1209502"/>
            <a:ext cx="10020176" cy="8168343"/>
          </a:xfrm>
          <a:prstGeom prst="rect">
            <a:avLst/>
          </a:prstGeom>
          <a:noFill/>
          <a:ln w="9525">
            <a:noFill/>
          </a:ln>
        </p:spPr>
      </p:pic>
      <p:pic>
        <p:nvPicPr>
          <p:cNvPr id="44038" name="图片 44037" descr="1-34"/>
          <p:cNvPicPr>
            <a:picLocks noChangeAspect="1"/>
          </p:cNvPicPr>
          <p:nvPr/>
        </p:nvPicPr>
        <p:blipFill>
          <a:blip r:embed="rId5"/>
          <a:stretch>
            <a:fillRect/>
          </a:stretch>
        </p:blipFill>
        <p:spPr>
          <a:xfrm>
            <a:off x="11582400" y="4059238"/>
            <a:ext cx="5195888" cy="5503862"/>
          </a:xfrm>
          <a:prstGeom prst="rect">
            <a:avLst/>
          </a:prstGeom>
          <a:noFill/>
          <a:ln w="9525">
            <a:noFill/>
          </a:ln>
        </p:spPr>
      </p:pic>
      <p:pic>
        <p:nvPicPr>
          <p:cNvPr id="44039" name="图片 44038" descr="1-33"/>
          <p:cNvPicPr>
            <a:picLocks noChangeAspect="1"/>
          </p:cNvPicPr>
          <p:nvPr/>
        </p:nvPicPr>
        <p:blipFill>
          <a:blip r:embed="rId6"/>
          <a:stretch>
            <a:fillRect/>
          </a:stretch>
        </p:blipFill>
        <p:spPr>
          <a:xfrm>
            <a:off x="0" y="-581025"/>
            <a:ext cx="4114800" cy="10056813"/>
          </a:xfrm>
          <a:prstGeom prst="rect">
            <a:avLst/>
          </a:prstGeom>
          <a:noFill/>
          <a:ln w="9525">
            <a:noFill/>
          </a:ln>
        </p:spPr>
      </p:pic>
      <p:sp>
        <p:nvSpPr>
          <p:cNvPr id="2" name="矩形 1"/>
          <p:cNvSpPr/>
          <p:nvPr/>
        </p:nvSpPr>
        <p:spPr>
          <a:xfrm>
            <a:off x="4552523" y="3441750"/>
            <a:ext cx="6887350" cy="5078313"/>
          </a:xfrm>
          <a:prstGeom prst="rect">
            <a:avLst/>
          </a:prstGeom>
        </p:spPr>
        <p:txBody>
          <a:bodyPr wrap="square">
            <a:spAutoFit/>
          </a:bodyPr>
          <a:lstStyle/>
          <a:p>
            <a:pPr algn="just"/>
            <a:r>
              <a:rPr lang="en-US" altLang="zh-CN" sz="3600">
                <a:latin typeface="Times New Roman" panose="02020603050405020304" pitchFamily="18" charset="0"/>
                <a:cs typeface="Times New Roman" panose="02020603050405020304" pitchFamily="18" charset="0"/>
              </a:rPr>
              <a:t>- </a:t>
            </a:r>
            <a:r>
              <a:rPr lang="en-US" altLang="zh-CN" sz="3600" b="1">
                <a:latin typeface="Times New Roman" panose="02020603050405020304" pitchFamily="18" charset="0"/>
                <a:cs typeface="Times New Roman" panose="02020603050405020304" pitchFamily="18" charset="0"/>
              </a:rPr>
              <a:t>Một số biện pháp bảo vệ thông tin cá nhân:</a:t>
            </a:r>
          </a:p>
          <a:p>
            <a:pPr algn="just"/>
            <a:r>
              <a:rPr lang="en-US" altLang="zh-CN" sz="3600">
                <a:latin typeface="Times New Roman" panose="02020603050405020304" pitchFamily="18" charset="0"/>
                <a:cs typeface="Times New Roman" panose="02020603050405020304" pitchFamily="18" charset="0"/>
              </a:rPr>
              <a:t>+ </a:t>
            </a:r>
            <a:r>
              <a:rPr lang="vi-VN" altLang="zh-CN" sz="3600">
                <a:latin typeface="Times New Roman" panose="02020603050405020304" pitchFamily="18" charset="0"/>
                <a:cs typeface="Times New Roman" panose="02020603050405020304" pitchFamily="18" charset="0"/>
              </a:rPr>
              <a:t>Không ghi chép thông tin cá nhân ở những nơi mà người khác có thể đọc</a:t>
            </a:r>
          </a:p>
          <a:p>
            <a:pPr algn="just"/>
            <a:r>
              <a:rPr lang="en-US" altLang="zh-CN" sz="3600">
                <a:latin typeface="Times New Roman" panose="02020603050405020304" pitchFamily="18" charset="0"/>
                <a:cs typeface="Times New Roman" panose="02020603050405020304" pitchFamily="18" charset="0"/>
              </a:rPr>
              <a:t>+ </a:t>
            </a:r>
            <a:r>
              <a:rPr lang="vi-VN" altLang="zh-CN" sz="3600">
                <a:latin typeface="Times New Roman" panose="02020603050405020304" pitchFamily="18" charset="0"/>
                <a:cs typeface="Times New Roman" panose="02020603050405020304" pitchFamily="18" charset="0"/>
              </a:rPr>
              <a:t>Giữ cho máy tính không bị nhiễm các phần mềm gián điệp</a:t>
            </a:r>
          </a:p>
          <a:p>
            <a:pPr algn="just"/>
            <a:r>
              <a:rPr lang="en-US" altLang="zh-CN" sz="3600">
                <a:latin typeface="Times New Roman" panose="02020603050405020304" pitchFamily="18" charset="0"/>
                <a:cs typeface="Times New Roman" panose="02020603050405020304" pitchFamily="18" charset="0"/>
              </a:rPr>
              <a:t>+ </a:t>
            </a:r>
            <a:r>
              <a:rPr lang="vi-VN" altLang="zh-CN" sz="3600">
                <a:latin typeface="Times New Roman" panose="02020603050405020304" pitchFamily="18" charset="0"/>
                <a:cs typeface="Times New Roman" panose="02020603050405020304" pitchFamily="18" charset="0"/>
              </a:rPr>
              <a:t>Cẩn trọng khi truy cập mạng wifi công cộng</a:t>
            </a:r>
            <a:r>
              <a:rPr lang="en-US" altLang="zh-CN" sz="3600">
                <a:latin typeface="Times New Roman" panose="02020603050405020304" pitchFamily="18" charset="0"/>
                <a:cs typeface="Times New Roman" panose="02020603050405020304" pitchFamily="18" charset="0"/>
              </a:rPr>
              <a:t>.</a:t>
            </a:r>
            <a:endParaRPr lang="zh-CN" altLang="en-US" sz="3600" dirty="0">
              <a:latin typeface="Times New Roman" panose="02020603050405020304" pitchFamily="18" charset="0"/>
              <a:cs typeface="Times New Roman" panose="02020603050405020304" pitchFamily="18" charset="0"/>
            </a:endParaRPr>
          </a:p>
        </p:txBody>
      </p:sp>
      <p:sp>
        <p:nvSpPr>
          <p:cNvPr id="7" name="文本框 4102">
            <a:extLst>
              <a:ext uri="{FF2B5EF4-FFF2-40B4-BE49-F238E27FC236}">
                <a16:creationId xmlns:a16="http://schemas.microsoft.com/office/drawing/2014/main" id="{2FA86FEF-31DB-09D2-B2B9-D69251BA53A3}"/>
              </a:ext>
            </a:extLst>
          </p:cNvPr>
          <p:cNvSpPr txBox="1"/>
          <p:nvPr/>
        </p:nvSpPr>
        <p:spPr>
          <a:xfrm>
            <a:off x="3132138" y="633438"/>
            <a:ext cx="10514012"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HÌNH THÀNH KIẾN THỨC</a:t>
            </a:r>
            <a:endParaRPr lang="zh-CN" altLang="en-US" sz="5400" b="1" dirty="0">
              <a:latin typeface="Times New Roman" panose="02020603050405020304" pitchFamily="18" charset="0"/>
              <a:cs typeface="Times New Roman" panose="02020603050405020304" pitchFamily="18" charset="0"/>
            </a:endParaRPr>
          </a:p>
        </p:txBody>
      </p:sp>
      <p:sp>
        <p:nvSpPr>
          <p:cNvPr id="8" name="矩形 5">
            <a:extLst>
              <a:ext uri="{FF2B5EF4-FFF2-40B4-BE49-F238E27FC236}">
                <a16:creationId xmlns:a16="http://schemas.microsoft.com/office/drawing/2014/main" id="{9A1AAD28-F513-B383-DC72-6CB7594AB644}"/>
              </a:ext>
            </a:extLst>
          </p:cNvPr>
          <p:cNvSpPr/>
          <p:nvPr/>
        </p:nvSpPr>
        <p:spPr>
          <a:xfrm>
            <a:off x="1210530" y="1570486"/>
            <a:ext cx="1451671" cy="584775"/>
          </a:xfrm>
          <a:prstGeom prst="rect">
            <a:avLst/>
          </a:prstGeom>
        </p:spPr>
        <p:txBody>
          <a:bodyPr wrap="square">
            <a:spAutoFit/>
          </a:bodyPr>
          <a:lstStyle/>
          <a:p>
            <a:pPr algn="just"/>
            <a:r>
              <a:rPr lang="en-US" altLang="zh-CN" sz="3200" b="1">
                <a:latin typeface="Times New Roman" panose="02020603050405020304" pitchFamily="18" charset="0"/>
                <a:cs typeface="Times New Roman" panose="02020603050405020304" pitchFamily="18" charset="0"/>
              </a:rPr>
              <a:t>Câu 2</a:t>
            </a:r>
            <a:endParaRPr lang="zh-CN" altLang="en-US" sz="3200" b="1"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C00AD13-B249-1DB9-D3C5-11AE7F4B402F}"/>
              </a:ext>
            </a:extLst>
          </p:cNvPr>
          <p:cNvSpPr/>
          <p:nvPr/>
        </p:nvSpPr>
        <p:spPr>
          <a:xfrm>
            <a:off x="6789266" y="2932324"/>
            <a:ext cx="3199757" cy="606226"/>
          </a:xfrm>
          <a:prstGeom prst="roundRect">
            <a:avLst/>
          </a:prstGeom>
          <a:solidFill>
            <a:srgbClr val="DA1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Times New Roman" panose="02020603050405020304" pitchFamily="18" charset="0"/>
                <a:cs typeface="Times New Roman" panose="02020603050405020304" pitchFamily="18" charset="0"/>
              </a:rPr>
              <a:t>HOẠT ĐỘNG 1</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1000"/>
                                        <p:tgtEl>
                                          <p:spTgt spid="44036"/>
                                        </p:tgtEl>
                                      </p:cBhvr>
                                    </p:animEffect>
                                    <p:anim calcmode="lin" valueType="num">
                                      <p:cBhvr>
                                        <p:cTn id="8" dur="1000" fill="hold"/>
                                        <p:tgtEl>
                                          <p:spTgt spid="44036"/>
                                        </p:tgtEl>
                                        <p:attrNameLst>
                                          <p:attrName>ppt_x</p:attrName>
                                        </p:attrNameLst>
                                      </p:cBhvr>
                                      <p:tavLst>
                                        <p:tav tm="0">
                                          <p:val>
                                            <p:strVal val="#ppt_x"/>
                                          </p:val>
                                        </p:tav>
                                        <p:tav tm="100000">
                                          <p:val>
                                            <p:strVal val="#ppt_x"/>
                                          </p:val>
                                        </p:tav>
                                      </p:tavLst>
                                    </p:anim>
                                    <p:anim calcmode="lin" valueType="num">
                                      <p:cBhvr>
                                        <p:cTn id="9" dur="1000" fill="hold"/>
                                        <p:tgtEl>
                                          <p:spTgt spid="440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4037"/>
                                        </p:tgtEl>
                                        <p:attrNameLst>
                                          <p:attrName>style.visibility</p:attrName>
                                        </p:attrNameLst>
                                      </p:cBhvr>
                                      <p:to>
                                        <p:strVal val="visible"/>
                                      </p:to>
                                    </p:set>
                                    <p:anim calcmode="lin" valueType="num">
                                      <p:cBhvr>
                                        <p:cTn id="13" dur="1000" fill="hold"/>
                                        <p:tgtEl>
                                          <p:spTgt spid="44037"/>
                                        </p:tgtEl>
                                        <p:attrNameLst>
                                          <p:attrName>ppt_w</p:attrName>
                                        </p:attrNameLst>
                                      </p:cBhvr>
                                      <p:tavLst>
                                        <p:tav tm="0">
                                          <p:val>
                                            <p:fltVal val="0"/>
                                          </p:val>
                                        </p:tav>
                                        <p:tav tm="100000">
                                          <p:val>
                                            <p:strVal val="#ppt_w"/>
                                          </p:val>
                                        </p:tav>
                                      </p:tavLst>
                                    </p:anim>
                                    <p:anim calcmode="lin" valueType="num">
                                      <p:cBhvr>
                                        <p:cTn id="14" dur="1000" fill="hold"/>
                                        <p:tgtEl>
                                          <p:spTgt spid="44037"/>
                                        </p:tgtEl>
                                        <p:attrNameLst>
                                          <p:attrName>ppt_h</p:attrName>
                                        </p:attrNameLst>
                                      </p:cBhvr>
                                      <p:tavLst>
                                        <p:tav tm="0">
                                          <p:val>
                                            <p:fltVal val="0"/>
                                          </p:val>
                                        </p:tav>
                                        <p:tav tm="100000">
                                          <p:val>
                                            <p:strVal val="#ppt_h"/>
                                          </p:val>
                                        </p:tav>
                                      </p:tavLst>
                                    </p:anim>
                                    <p:anim calcmode="lin" valueType="num">
                                      <p:cBhvr>
                                        <p:cTn id="15" dur="1000" fill="hold"/>
                                        <p:tgtEl>
                                          <p:spTgt spid="4403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4037"/>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0"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7">
                                            <p:txEl>
                                              <p:pRg st="0" end="0"/>
                                            </p:txEl>
                                          </p:spTgt>
                                        </p:tgtEl>
                                        <p:attrNameLst>
                                          <p:attrName>fill.type</p:attrName>
                                        </p:attrNameLst>
                                      </p:cBhvr>
                                      <p:to>
                                        <p:strVal val="solid"/>
                                      </p:to>
                                    </p:set>
                                  </p:childTnLst>
                                </p:cTn>
                              </p:par>
                            </p:childTnLst>
                          </p:cTn>
                        </p:par>
                        <p:par>
                          <p:cTn id="23" fill="hold">
                            <p:stCondLst>
                              <p:cond delay="272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3720"/>
                            </p:stCondLst>
                            <p:childTnLst>
                              <p:par>
                                <p:cTn id="30" presetID="16" presetClass="entr" presetSubtype="42" fill="hold" nodeType="afterEffect">
                                  <p:stCondLst>
                                    <p:cond delay="0"/>
                                  </p:stCondLst>
                                  <p:childTnLst>
                                    <p:set>
                                      <p:cBhvr>
                                        <p:cTn id="31" dur="1" fill="hold">
                                          <p:stCondLst>
                                            <p:cond delay="0"/>
                                          </p:stCondLst>
                                        </p:cTn>
                                        <p:tgtEl>
                                          <p:spTgt spid="44039"/>
                                        </p:tgtEl>
                                        <p:attrNameLst>
                                          <p:attrName>style.visibility</p:attrName>
                                        </p:attrNameLst>
                                      </p:cBhvr>
                                      <p:to>
                                        <p:strVal val="visible"/>
                                      </p:to>
                                    </p:set>
                                    <p:animEffect transition="in" filter="barn(outHorizontal)">
                                      <p:cBhvr>
                                        <p:cTn id="32" dur="500"/>
                                        <p:tgtEl>
                                          <p:spTgt spid="44039"/>
                                        </p:tgtEl>
                                      </p:cBhvr>
                                    </p:animEffect>
                                  </p:childTnLst>
                                </p:cTn>
                              </p:par>
                            </p:childTnLst>
                          </p:cTn>
                        </p:par>
                        <p:par>
                          <p:cTn id="33" fill="hold">
                            <p:stCondLst>
                              <p:cond delay="422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4720"/>
                            </p:stCondLst>
                            <p:childTnLst>
                              <p:par>
                                <p:cTn id="38" presetID="47" presetClass="entr" presetSubtype="0" fill="hold" nodeType="afterEffect">
                                  <p:stCondLst>
                                    <p:cond delay="0"/>
                                  </p:stCondLst>
                                  <p:childTnLst>
                                    <p:set>
                                      <p:cBhvr>
                                        <p:cTn id="39" dur="1" fill="hold">
                                          <p:stCondLst>
                                            <p:cond delay="0"/>
                                          </p:stCondLst>
                                        </p:cTn>
                                        <p:tgtEl>
                                          <p:spTgt spid="44038"/>
                                        </p:tgtEl>
                                        <p:attrNameLst>
                                          <p:attrName>style.visibility</p:attrName>
                                        </p:attrNameLst>
                                      </p:cBhvr>
                                      <p:to>
                                        <p:strVal val="visible"/>
                                      </p:to>
                                    </p:set>
                                    <p:animEffect transition="in" filter="fade">
                                      <p:cBhvr>
                                        <p:cTn id="40" dur="1000"/>
                                        <p:tgtEl>
                                          <p:spTgt spid="44038"/>
                                        </p:tgtEl>
                                      </p:cBhvr>
                                    </p:animEffect>
                                    <p:anim calcmode="lin" valueType="num">
                                      <p:cBhvr>
                                        <p:cTn id="41" dur="1000" fill="hold"/>
                                        <p:tgtEl>
                                          <p:spTgt spid="44038"/>
                                        </p:tgtEl>
                                        <p:attrNameLst>
                                          <p:attrName>ppt_x</p:attrName>
                                        </p:attrNameLst>
                                      </p:cBhvr>
                                      <p:tavLst>
                                        <p:tav tm="0">
                                          <p:val>
                                            <p:strVal val="#ppt_x"/>
                                          </p:val>
                                        </p:tav>
                                        <p:tav tm="100000">
                                          <p:val>
                                            <p:strVal val="#ppt_x"/>
                                          </p:val>
                                        </p:tav>
                                      </p:tavLst>
                                    </p:anim>
                                    <p:anim calcmode="lin" valueType="num">
                                      <p:cBhvr>
                                        <p:cTn id="42" dur="1000" fill="hold"/>
                                        <p:tgtEl>
                                          <p:spTgt spid="44038"/>
                                        </p:tgtEl>
                                        <p:attrNameLst>
                                          <p:attrName>ppt_y</p:attrName>
                                        </p:attrNameLst>
                                      </p:cBhvr>
                                      <p:tavLst>
                                        <p:tav tm="0">
                                          <p:val>
                                            <p:strVal val="#ppt_y-.1"/>
                                          </p:val>
                                        </p:tav>
                                        <p:tav tm="100000">
                                          <p:val>
                                            <p:strVal val="#ppt_y"/>
                                          </p:val>
                                        </p:tav>
                                      </p:tavLst>
                                    </p:anim>
                                  </p:childTnLst>
                                </p:cTn>
                              </p:par>
                            </p:childTnLst>
                          </p:cTn>
                        </p:par>
                        <p:par>
                          <p:cTn id="43" fill="hold">
                            <p:stCondLst>
                              <p:cond delay="5720"/>
                            </p:stCondLst>
                            <p:childTnLst>
                              <p:par>
                                <p:cTn id="44" presetID="10" presetClass="entr" presetSubtype="0"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allAtOnce"/>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图片 43011"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3013" name="图片 43012" descr="1-31"/>
          <p:cNvPicPr>
            <a:picLocks noChangeAspect="1"/>
          </p:cNvPicPr>
          <p:nvPr/>
        </p:nvPicPr>
        <p:blipFill>
          <a:blip r:embed="rId4"/>
          <a:stretch>
            <a:fillRect/>
          </a:stretch>
        </p:blipFill>
        <p:spPr>
          <a:xfrm>
            <a:off x="2700338" y="1141548"/>
            <a:ext cx="10153302" cy="8276866"/>
          </a:xfrm>
          <a:prstGeom prst="rect">
            <a:avLst/>
          </a:prstGeom>
          <a:noFill/>
          <a:ln w="9525">
            <a:noFill/>
          </a:ln>
        </p:spPr>
      </p:pic>
      <p:pic>
        <p:nvPicPr>
          <p:cNvPr id="43014" name="图片 43013" descr="1-36"/>
          <p:cNvPicPr>
            <a:picLocks noChangeAspect="1"/>
          </p:cNvPicPr>
          <p:nvPr/>
        </p:nvPicPr>
        <p:blipFill>
          <a:blip r:embed="rId5"/>
          <a:stretch>
            <a:fillRect/>
          </a:stretch>
        </p:blipFill>
        <p:spPr>
          <a:xfrm>
            <a:off x="11152498" y="541760"/>
            <a:ext cx="6229350" cy="9167812"/>
          </a:xfrm>
          <a:prstGeom prst="rect">
            <a:avLst/>
          </a:prstGeom>
          <a:noFill/>
          <a:ln w="9525">
            <a:noFill/>
          </a:ln>
        </p:spPr>
      </p:pic>
      <p:pic>
        <p:nvPicPr>
          <p:cNvPr id="43015" name="图片 43014" descr="1-35"/>
          <p:cNvPicPr>
            <a:picLocks noChangeAspect="1"/>
          </p:cNvPicPr>
          <p:nvPr/>
        </p:nvPicPr>
        <p:blipFill>
          <a:blip r:embed="rId6"/>
          <a:stretch>
            <a:fillRect/>
          </a:stretch>
        </p:blipFill>
        <p:spPr>
          <a:xfrm>
            <a:off x="-535855" y="2424906"/>
            <a:ext cx="5608638" cy="7272338"/>
          </a:xfrm>
          <a:prstGeom prst="rect">
            <a:avLst/>
          </a:prstGeom>
          <a:noFill/>
          <a:ln w="9525">
            <a:noFill/>
          </a:ln>
        </p:spPr>
      </p:pic>
      <p:sp>
        <p:nvSpPr>
          <p:cNvPr id="6" name="矩形 5"/>
          <p:cNvSpPr/>
          <p:nvPr/>
        </p:nvSpPr>
        <p:spPr>
          <a:xfrm>
            <a:off x="4356696" y="2800057"/>
            <a:ext cx="7320744" cy="6186309"/>
          </a:xfrm>
          <a:prstGeom prst="rect">
            <a:avLst/>
          </a:prstGeom>
        </p:spPr>
        <p:txBody>
          <a:bodyPr wrap="square">
            <a:spAutoFit/>
          </a:bodyPr>
          <a:lstStyle/>
          <a:p>
            <a:pPr algn="just"/>
            <a:r>
              <a:rPr lang="en-US" altLang="zh-CN" sz="3600">
                <a:latin typeface="Times New Roman" panose="02020603050405020304" pitchFamily="18" charset="0"/>
                <a:cs typeface="Times New Roman" panose="02020603050405020304" pitchFamily="18" charset="0"/>
              </a:rPr>
              <a:t>- </a:t>
            </a:r>
            <a:r>
              <a:rPr lang="vi-VN" altLang="zh-CN" sz="3600" b="1">
                <a:latin typeface="Times New Roman" panose="02020603050405020304" pitchFamily="18" charset="0"/>
                <a:cs typeface="Times New Roman" panose="02020603050405020304" pitchFamily="18" charset="0"/>
              </a:rPr>
              <a:t>Một số biện pháp phòng chống hành vi bắt nạt:</a:t>
            </a:r>
          </a:p>
          <a:p>
            <a:pPr algn="just"/>
            <a:r>
              <a:rPr lang="en-US" altLang="zh-CN" sz="3600">
                <a:latin typeface="Times New Roman" panose="02020603050405020304" pitchFamily="18" charset="0"/>
                <a:cs typeface="Times New Roman" panose="02020603050405020304" pitchFamily="18" charset="0"/>
              </a:rPr>
              <a:t>+ </a:t>
            </a:r>
            <a:r>
              <a:rPr lang="vi-VN" altLang="zh-CN" sz="3600">
                <a:latin typeface="Times New Roman" panose="02020603050405020304" pitchFamily="18" charset="0"/>
                <a:cs typeface="Times New Roman" panose="02020603050405020304" pitchFamily="18" charset="0"/>
              </a:rPr>
              <a:t>Không nên kết bạn dễ dãi qua mạng</a:t>
            </a:r>
          </a:p>
          <a:p>
            <a:pPr algn="just"/>
            <a:r>
              <a:rPr lang="en-US" altLang="zh-CN" sz="3600">
                <a:latin typeface="Times New Roman" panose="02020603050405020304" pitchFamily="18" charset="0"/>
                <a:cs typeface="Times New Roman" panose="02020603050405020304" pitchFamily="18" charset="0"/>
              </a:rPr>
              <a:t>+ </a:t>
            </a:r>
            <a:r>
              <a:rPr lang="vi-VN" altLang="zh-CN" sz="3600">
                <a:latin typeface="Times New Roman" panose="02020603050405020304" pitchFamily="18" charset="0"/>
                <a:cs typeface="Times New Roman" panose="02020603050405020304" pitchFamily="18" charset="0"/>
              </a:rPr>
              <a:t>Không trả lời thư từ hay tin nhắn, không tranh luận với kẻ bắt nạt trên diễn đàn.</a:t>
            </a:r>
          </a:p>
          <a:p>
            <a:pPr algn="just"/>
            <a:r>
              <a:rPr lang="en-US" altLang="zh-CN" sz="3600">
                <a:latin typeface="Times New Roman" panose="02020603050405020304" pitchFamily="18" charset="0"/>
                <a:cs typeface="Times New Roman" panose="02020603050405020304" pitchFamily="18" charset="0"/>
              </a:rPr>
              <a:t>+ </a:t>
            </a:r>
            <a:r>
              <a:rPr lang="vi-VN" altLang="zh-CN" sz="3600">
                <a:latin typeface="Times New Roman" panose="02020603050405020304" pitchFamily="18" charset="0"/>
                <a:cs typeface="Times New Roman" panose="02020603050405020304" pitchFamily="18" charset="0"/>
              </a:rPr>
              <a:t>Hãy lưu giữ tất cả các bằng chứng</a:t>
            </a:r>
          </a:p>
          <a:p>
            <a:pPr algn="just"/>
            <a:r>
              <a:rPr lang="en-US" altLang="zh-CN" sz="3600">
                <a:latin typeface="Times New Roman" panose="02020603050405020304" pitchFamily="18" charset="0"/>
                <a:cs typeface="Times New Roman" panose="02020603050405020304" pitchFamily="18" charset="0"/>
              </a:rPr>
              <a:t>+ </a:t>
            </a:r>
            <a:r>
              <a:rPr lang="vi-VN" altLang="zh-CN" sz="3600">
                <a:latin typeface="Times New Roman" panose="02020603050405020304" pitchFamily="18" charset="0"/>
                <a:cs typeface="Times New Roman" panose="02020603050405020304" pitchFamily="18" charset="0"/>
              </a:rPr>
              <a:t>Hãy chia sẻ với bố mẹ hoặc thầy cô</a:t>
            </a:r>
          </a:p>
          <a:p>
            <a:pPr algn="just"/>
            <a:r>
              <a:rPr lang="en-US" altLang="zh-CN" sz="3600">
                <a:latin typeface="Times New Roman" panose="02020603050405020304" pitchFamily="18" charset="0"/>
                <a:cs typeface="Times New Roman" panose="02020603050405020304" pitchFamily="18" charset="0"/>
              </a:rPr>
              <a:t>+ </a:t>
            </a:r>
            <a:r>
              <a:rPr lang="vi-VN" altLang="zh-CN" sz="3600">
                <a:latin typeface="Times New Roman" panose="02020603050405020304" pitchFamily="18" charset="0"/>
                <a:cs typeface="Times New Roman" panose="02020603050405020304" pitchFamily="18" charset="0"/>
              </a:rPr>
              <a:t>Khi sự việc nghiêm trọng hãy báo cho cơ quan công an kèm theo bằng chứng.</a:t>
            </a:r>
            <a:endParaRPr lang="vi-VN" altLang="zh-CN" sz="3600" dirty="0">
              <a:latin typeface="Times New Roman" panose="02020603050405020304" pitchFamily="18" charset="0"/>
              <a:cs typeface="Times New Roman" panose="02020603050405020304" pitchFamily="18" charset="0"/>
            </a:endParaRPr>
          </a:p>
        </p:txBody>
      </p:sp>
      <p:sp>
        <p:nvSpPr>
          <p:cNvPr id="7" name="文本框 4102">
            <a:extLst>
              <a:ext uri="{FF2B5EF4-FFF2-40B4-BE49-F238E27FC236}">
                <a16:creationId xmlns:a16="http://schemas.microsoft.com/office/drawing/2014/main" id="{728A6388-80F5-67B6-1A68-94AF276C587D}"/>
              </a:ext>
            </a:extLst>
          </p:cNvPr>
          <p:cNvSpPr txBox="1"/>
          <p:nvPr/>
        </p:nvSpPr>
        <p:spPr>
          <a:xfrm>
            <a:off x="3132138" y="633438"/>
            <a:ext cx="10514012"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HÌNH THÀNH KIẾN THỨC</a:t>
            </a:r>
            <a:endParaRPr lang="zh-CN" altLang="en-US" sz="5400" b="1" dirty="0">
              <a:latin typeface="Times New Roman" panose="02020603050405020304" pitchFamily="18" charset="0"/>
              <a:cs typeface="Times New Roman" panose="02020603050405020304" pitchFamily="18" charset="0"/>
            </a:endParaRPr>
          </a:p>
        </p:txBody>
      </p:sp>
      <p:sp>
        <p:nvSpPr>
          <p:cNvPr id="8" name="矩形 5">
            <a:extLst>
              <a:ext uri="{FF2B5EF4-FFF2-40B4-BE49-F238E27FC236}">
                <a16:creationId xmlns:a16="http://schemas.microsoft.com/office/drawing/2014/main" id="{52177470-FEE6-11BB-8B35-DD14BC74E6B5}"/>
              </a:ext>
            </a:extLst>
          </p:cNvPr>
          <p:cNvSpPr/>
          <p:nvPr/>
        </p:nvSpPr>
        <p:spPr>
          <a:xfrm>
            <a:off x="1760550" y="5445592"/>
            <a:ext cx="1451671" cy="584775"/>
          </a:xfrm>
          <a:prstGeom prst="rect">
            <a:avLst/>
          </a:prstGeom>
        </p:spPr>
        <p:txBody>
          <a:bodyPr wrap="square">
            <a:spAutoFit/>
          </a:bodyPr>
          <a:lstStyle/>
          <a:p>
            <a:pPr algn="just"/>
            <a:r>
              <a:rPr lang="en-US" altLang="zh-CN" sz="3200" b="1">
                <a:latin typeface="Times New Roman" panose="02020603050405020304" pitchFamily="18" charset="0"/>
                <a:cs typeface="Times New Roman" panose="02020603050405020304" pitchFamily="18" charset="0"/>
              </a:rPr>
              <a:t>Câu 2</a:t>
            </a:r>
            <a:endParaRPr lang="zh-CN" altLang="en-US" sz="3200" b="1"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7E605A6E-6D31-853E-6FC3-CCFD752B0A05}"/>
              </a:ext>
            </a:extLst>
          </p:cNvPr>
          <p:cNvSpPr/>
          <p:nvPr/>
        </p:nvSpPr>
        <p:spPr>
          <a:xfrm>
            <a:off x="12464" y="2550357"/>
            <a:ext cx="3199757" cy="606226"/>
          </a:xfrm>
          <a:prstGeom prst="roundRect">
            <a:avLst/>
          </a:prstGeom>
          <a:solidFill>
            <a:srgbClr val="DA1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Times New Roman" panose="02020603050405020304" pitchFamily="18" charset="0"/>
                <a:cs typeface="Times New Roman" panose="02020603050405020304" pitchFamily="18" charset="0"/>
              </a:rPr>
              <a:t>HOẠT ĐỘNG 1</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1000"/>
                                        <p:tgtEl>
                                          <p:spTgt spid="43012"/>
                                        </p:tgtEl>
                                      </p:cBhvr>
                                    </p:animEffect>
                                    <p:anim calcmode="lin" valueType="num">
                                      <p:cBhvr>
                                        <p:cTn id="8" dur="1000" fill="hold"/>
                                        <p:tgtEl>
                                          <p:spTgt spid="43012"/>
                                        </p:tgtEl>
                                        <p:attrNameLst>
                                          <p:attrName>ppt_x</p:attrName>
                                        </p:attrNameLst>
                                      </p:cBhvr>
                                      <p:tavLst>
                                        <p:tav tm="0">
                                          <p:val>
                                            <p:strVal val="#ppt_x"/>
                                          </p:val>
                                        </p:tav>
                                        <p:tav tm="100000">
                                          <p:val>
                                            <p:strVal val="#ppt_x"/>
                                          </p:val>
                                        </p:tav>
                                      </p:tavLst>
                                    </p:anim>
                                    <p:anim calcmode="lin" valueType="num">
                                      <p:cBhvr>
                                        <p:cTn id="9" dur="1000" fill="hold"/>
                                        <p:tgtEl>
                                          <p:spTgt spid="430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3013"/>
                                        </p:tgtEl>
                                        <p:attrNameLst>
                                          <p:attrName>style.visibility</p:attrName>
                                        </p:attrNameLst>
                                      </p:cBhvr>
                                      <p:to>
                                        <p:strVal val="visible"/>
                                      </p:to>
                                    </p:set>
                                    <p:anim calcmode="lin" valueType="num">
                                      <p:cBhvr>
                                        <p:cTn id="13" dur="1000" fill="hold"/>
                                        <p:tgtEl>
                                          <p:spTgt spid="43013"/>
                                        </p:tgtEl>
                                        <p:attrNameLst>
                                          <p:attrName>ppt_w</p:attrName>
                                        </p:attrNameLst>
                                      </p:cBhvr>
                                      <p:tavLst>
                                        <p:tav tm="0">
                                          <p:val>
                                            <p:fltVal val="0"/>
                                          </p:val>
                                        </p:tav>
                                        <p:tav tm="100000">
                                          <p:val>
                                            <p:strVal val="#ppt_w"/>
                                          </p:val>
                                        </p:tav>
                                      </p:tavLst>
                                    </p:anim>
                                    <p:anim calcmode="lin" valueType="num">
                                      <p:cBhvr>
                                        <p:cTn id="14" dur="1000" fill="hold"/>
                                        <p:tgtEl>
                                          <p:spTgt spid="43013"/>
                                        </p:tgtEl>
                                        <p:attrNameLst>
                                          <p:attrName>ppt_h</p:attrName>
                                        </p:attrNameLst>
                                      </p:cBhvr>
                                      <p:tavLst>
                                        <p:tav tm="0">
                                          <p:val>
                                            <p:fltVal val="0"/>
                                          </p:val>
                                        </p:tav>
                                        <p:tav tm="100000">
                                          <p:val>
                                            <p:strVal val="#ppt_h"/>
                                          </p:val>
                                        </p:tav>
                                      </p:tavLst>
                                    </p:anim>
                                    <p:anim calcmode="lin" valueType="num">
                                      <p:cBhvr>
                                        <p:cTn id="15" dur="1000" fill="hold"/>
                                        <p:tgtEl>
                                          <p:spTgt spid="430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3013"/>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3015"/>
                                        </p:tgtEl>
                                        <p:attrNameLst>
                                          <p:attrName>style.visibility</p:attrName>
                                        </p:attrNameLst>
                                      </p:cBhvr>
                                      <p:to>
                                        <p:strVal val="visible"/>
                                      </p:to>
                                    </p:set>
                                    <p:anim calcmode="lin" valueType="num">
                                      <p:cBhvr>
                                        <p:cTn id="20" dur="500" fill="hold"/>
                                        <p:tgtEl>
                                          <p:spTgt spid="43015"/>
                                        </p:tgtEl>
                                        <p:attrNameLst>
                                          <p:attrName>ppt_w</p:attrName>
                                        </p:attrNameLst>
                                      </p:cBhvr>
                                      <p:tavLst>
                                        <p:tav tm="0">
                                          <p:val>
                                            <p:fltVal val="0"/>
                                          </p:val>
                                        </p:tav>
                                        <p:tav tm="100000">
                                          <p:val>
                                            <p:strVal val="#ppt_w"/>
                                          </p:val>
                                        </p:tav>
                                      </p:tavLst>
                                    </p:anim>
                                    <p:anim calcmode="lin" valueType="num">
                                      <p:cBhvr>
                                        <p:cTn id="21" dur="500" fill="hold"/>
                                        <p:tgtEl>
                                          <p:spTgt spid="43015"/>
                                        </p:tgtEl>
                                        <p:attrNameLst>
                                          <p:attrName>ppt_h</p:attrName>
                                        </p:attrNameLst>
                                      </p:cBhvr>
                                      <p:tavLst>
                                        <p:tav tm="0">
                                          <p:val>
                                            <p:fltVal val="0"/>
                                          </p:val>
                                        </p:tav>
                                        <p:tav tm="100000">
                                          <p:val>
                                            <p:strVal val="#ppt_h"/>
                                          </p:val>
                                        </p:tav>
                                      </p:tavLst>
                                    </p:anim>
                                    <p:animEffect transition="in" filter="fade">
                                      <p:cBhvr>
                                        <p:cTn id="22" dur="500"/>
                                        <p:tgtEl>
                                          <p:spTgt spid="43015"/>
                                        </p:tgtEl>
                                      </p:cBhvr>
                                    </p:animEffect>
                                  </p:childTnLst>
                                </p:cTn>
                              </p:par>
                            </p:childTnLst>
                          </p:cTn>
                        </p:par>
                        <p:par>
                          <p:cTn id="23" fill="hold">
                            <p:stCondLst>
                              <p:cond delay="250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6"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7">
                                            <p:txEl>
                                              <p:pRg st="0" end="0"/>
                                            </p:txEl>
                                          </p:spTgt>
                                        </p:tgtEl>
                                        <p:attrNameLst>
                                          <p:attrName>fill.type</p:attrName>
                                        </p:attrNameLst>
                                      </p:cBhvr>
                                      <p:to>
                                        <p:strVal val="solid"/>
                                      </p:to>
                                    </p:set>
                                  </p:childTnLst>
                                </p:cTn>
                              </p:par>
                            </p:childTnLst>
                          </p:cTn>
                        </p:par>
                        <p:par>
                          <p:cTn id="29" fill="hold">
                            <p:stCondLst>
                              <p:cond delay="322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4220"/>
                            </p:stCondLst>
                            <p:childTnLst>
                              <p:par>
                                <p:cTn id="41" presetID="2" presetClass="entr" presetSubtype="4"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1000" fill="hold"/>
                                        <p:tgtEl>
                                          <p:spTgt spid="6"/>
                                        </p:tgtEl>
                                        <p:attrNameLst>
                                          <p:attrName>ppt_x</p:attrName>
                                        </p:attrNameLst>
                                      </p:cBhvr>
                                      <p:tavLst>
                                        <p:tav tm="0">
                                          <p:val>
                                            <p:strVal val="#ppt_x"/>
                                          </p:val>
                                        </p:tav>
                                        <p:tav tm="100000">
                                          <p:val>
                                            <p:strVal val="#ppt_x"/>
                                          </p:val>
                                        </p:tav>
                                      </p:tavLst>
                                    </p:anim>
                                    <p:anim calcmode="lin" valueType="num">
                                      <p:cBhvr additive="base">
                                        <p:cTn id="44" dur="10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5220"/>
                            </p:stCondLst>
                            <p:childTnLst>
                              <p:par>
                                <p:cTn id="46" presetID="2" presetClass="entr" presetSubtype="2" fill="hold" nodeType="afterEffect">
                                  <p:stCondLst>
                                    <p:cond delay="0"/>
                                  </p:stCondLst>
                                  <p:childTnLst>
                                    <p:set>
                                      <p:cBhvr>
                                        <p:cTn id="47" dur="1" fill="hold">
                                          <p:stCondLst>
                                            <p:cond delay="0"/>
                                          </p:stCondLst>
                                        </p:cTn>
                                        <p:tgtEl>
                                          <p:spTgt spid="43014"/>
                                        </p:tgtEl>
                                        <p:attrNameLst>
                                          <p:attrName>style.visibility</p:attrName>
                                        </p:attrNameLst>
                                      </p:cBhvr>
                                      <p:to>
                                        <p:strVal val="visible"/>
                                      </p:to>
                                    </p:set>
                                    <p:anim calcmode="lin" valueType="num">
                                      <p:cBhvr additive="base">
                                        <p:cTn id="48" dur="1000" fill="hold"/>
                                        <p:tgtEl>
                                          <p:spTgt spid="43014"/>
                                        </p:tgtEl>
                                        <p:attrNameLst>
                                          <p:attrName>ppt_x</p:attrName>
                                        </p:attrNameLst>
                                      </p:cBhvr>
                                      <p:tavLst>
                                        <p:tav tm="0">
                                          <p:val>
                                            <p:strVal val="1+#ppt_w/2"/>
                                          </p:val>
                                        </p:tav>
                                        <p:tav tm="100000">
                                          <p:val>
                                            <p:strVal val="#ppt_x"/>
                                          </p:val>
                                        </p:tav>
                                      </p:tavLst>
                                    </p:anim>
                                    <p:anim calcmode="lin" valueType="num">
                                      <p:cBhvr additive="base">
                                        <p:cTn id="49" dur="1000" fill="hold"/>
                                        <p:tgtEl>
                                          <p:spTgt spid="430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allAtOnce"/>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4" name="图片 41993" descr="1-26"/>
          <p:cNvPicPr>
            <a:picLocks noChangeAspect="1"/>
          </p:cNvPicPr>
          <p:nvPr/>
        </p:nvPicPr>
        <p:blipFill>
          <a:blip r:embed="rId3"/>
          <a:stretch>
            <a:fillRect/>
          </a:stretch>
        </p:blipFill>
        <p:spPr>
          <a:xfrm>
            <a:off x="-493415" y="5567553"/>
            <a:ext cx="6516688" cy="4876800"/>
          </a:xfrm>
          <a:prstGeom prst="rect">
            <a:avLst/>
          </a:prstGeom>
          <a:noFill/>
          <a:ln w="9525">
            <a:noFill/>
          </a:ln>
        </p:spPr>
      </p:pic>
      <p:pic>
        <p:nvPicPr>
          <p:cNvPr id="41993" name="图片 41992" descr="1-31"/>
          <p:cNvPicPr>
            <a:picLocks noChangeAspect="1"/>
          </p:cNvPicPr>
          <p:nvPr/>
        </p:nvPicPr>
        <p:blipFill>
          <a:blip r:embed="rId4"/>
          <a:stretch>
            <a:fillRect/>
          </a:stretch>
        </p:blipFill>
        <p:spPr>
          <a:xfrm>
            <a:off x="1740990" y="1111201"/>
            <a:ext cx="12696826" cy="9243317"/>
          </a:xfrm>
          <a:prstGeom prst="rect">
            <a:avLst/>
          </a:prstGeom>
          <a:noFill/>
          <a:ln w="9525">
            <a:noFill/>
          </a:ln>
        </p:spPr>
      </p:pic>
      <p:pic>
        <p:nvPicPr>
          <p:cNvPr id="41992" name="图片 41991" descr="1-17"/>
          <p:cNvPicPr>
            <a:picLocks noChangeAspect="1"/>
          </p:cNvPicPr>
          <p:nvPr/>
        </p:nvPicPr>
        <p:blipFill>
          <a:blip r:embed="rId5"/>
          <a:stretch>
            <a:fillRect/>
          </a:stretch>
        </p:blipFill>
        <p:spPr>
          <a:xfrm>
            <a:off x="0" y="8085831"/>
            <a:ext cx="16886238" cy="3852863"/>
          </a:xfrm>
          <a:prstGeom prst="rect">
            <a:avLst/>
          </a:prstGeom>
          <a:noFill/>
          <a:ln w="9525">
            <a:noFill/>
          </a:ln>
        </p:spPr>
      </p:pic>
      <p:pic>
        <p:nvPicPr>
          <p:cNvPr id="41995" name="图片 41994" descr="1-37"/>
          <p:cNvPicPr>
            <a:picLocks noChangeAspect="1"/>
          </p:cNvPicPr>
          <p:nvPr/>
        </p:nvPicPr>
        <p:blipFill>
          <a:blip r:embed="rId6"/>
          <a:stretch>
            <a:fillRect/>
          </a:stretch>
        </p:blipFill>
        <p:spPr>
          <a:xfrm>
            <a:off x="12258696" y="4233838"/>
            <a:ext cx="5031340" cy="5632311"/>
          </a:xfrm>
          <a:prstGeom prst="rect">
            <a:avLst/>
          </a:prstGeom>
          <a:noFill/>
          <a:ln w="9525">
            <a:noFill/>
          </a:ln>
        </p:spPr>
      </p:pic>
      <p:sp>
        <p:nvSpPr>
          <p:cNvPr id="6" name="矩形 5"/>
          <p:cNvSpPr/>
          <p:nvPr/>
        </p:nvSpPr>
        <p:spPr>
          <a:xfrm>
            <a:off x="3635424" y="3173882"/>
            <a:ext cx="9244508" cy="5632311"/>
          </a:xfrm>
          <a:prstGeom prst="rect">
            <a:avLst/>
          </a:prstGeom>
        </p:spPr>
        <p:txBody>
          <a:bodyPr wrap="square">
            <a:spAutoFit/>
          </a:bodyPr>
          <a:lstStyle/>
          <a:p>
            <a:pPr algn="just"/>
            <a:r>
              <a:rPr lang="en-US" altLang="zh-CN" sz="3600">
                <a:latin typeface="Times New Roman" panose="02020603050405020304" pitchFamily="18" charset="0"/>
                <a:cs typeface="Times New Roman" panose="02020603050405020304" pitchFamily="18" charset="0"/>
              </a:rPr>
              <a:t>- </a:t>
            </a:r>
            <a:r>
              <a:rPr lang="vi-VN" altLang="zh-CN" sz="3600" b="1">
                <a:latin typeface="Times New Roman" panose="02020603050405020304" pitchFamily="18" charset="0"/>
                <a:cs typeface="Times New Roman" panose="02020603050405020304" pitchFamily="18" charset="0"/>
              </a:rPr>
              <a:t>Một số tình huống làm lộ mật khẩu tài khoản</a:t>
            </a:r>
          </a:p>
          <a:p>
            <a:pPr algn="just"/>
            <a:r>
              <a:rPr lang="en-US" altLang="zh-CN" sz="3600">
                <a:latin typeface="Times New Roman" panose="02020603050405020304" pitchFamily="18" charset="0"/>
                <a:cs typeface="Times New Roman" panose="02020603050405020304" pitchFamily="18" charset="0"/>
              </a:rPr>
              <a:t>+ </a:t>
            </a:r>
            <a:r>
              <a:rPr lang="vi-VN" altLang="zh-CN" sz="3600">
                <a:latin typeface="Times New Roman" panose="02020603050405020304" pitchFamily="18" charset="0"/>
                <a:cs typeface="Times New Roman" panose="02020603050405020304" pitchFamily="18" charset="0"/>
              </a:rPr>
              <a:t>Tài khoản và mật khẩu ghi chép ở sổ tay.</a:t>
            </a:r>
          </a:p>
          <a:p>
            <a:pPr algn="just"/>
            <a:r>
              <a:rPr lang="en-US" altLang="zh-CN" sz="3600">
                <a:latin typeface="Times New Roman" panose="02020603050405020304" pitchFamily="18" charset="0"/>
                <a:cs typeface="Times New Roman" panose="02020603050405020304" pitchFamily="18" charset="0"/>
              </a:rPr>
              <a:t>+ </a:t>
            </a:r>
            <a:r>
              <a:rPr lang="vi-VN" altLang="zh-CN" sz="3600">
                <a:latin typeface="Times New Roman" panose="02020603050405020304" pitchFamily="18" charset="0"/>
                <a:cs typeface="Times New Roman" panose="02020603050405020304" pitchFamily="18" charset="0"/>
              </a:rPr>
              <a:t>Mật khẩu dễ đoán</a:t>
            </a:r>
            <a:endParaRPr lang="en-US" altLang="zh-CN" sz="3600">
              <a:latin typeface="Times New Roman" panose="02020603050405020304" pitchFamily="18" charset="0"/>
              <a:cs typeface="Times New Roman" panose="02020603050405020304" pitchFamily="18" charset="0"/>
            </a:endParaRPr>
          </a:p>
          <a:p>
            <a:pPr algn="just"/>
            <a:r>
              <a:rPr lang="en-US" altLang="zh-CN" sz="3600">
                <a:latin typeface="Times New Roman" panose="02020603050405020304" pitchFamily="18" charset="0"/>
                <a:cs typeface="Times New Roman" panose="02020603050405020304" pitchFamily="18" charset="0"/>
              </a:rPr>
              <a:t>+ </a:t>
            </a:r>
            <a:r>
              <a:rPr lang="vi-VN" altLang="zh-CN" sz="3600">
                <a:latin typeface="Times New Roman" panose="02020603050405020304" pitchFamily="18" charset="0"/>
                <a:cs typeface="Times New Roman" panose="02020603050405020304" pitchFamily="18" charset="0"/>
              </a:rPr>
              <a:t>Ghi mật khẩu trong một tệp trong thẻ nhớ và làm mất thẻ nhớ.</a:t>
            </a:r>
          </a:p>
          <a:p>
            <a:pPr algn="just"/>
            <a:r>
              <a:rPr lang="en-US" altLang="zh-CN" sz="3600">
                <a:latin typeface="Times New Roman" panose="02020603050405020304" pitchFamily="18" charset="0"/>
                <a:cs typeface="Times New Roman" panose="02020603050405020304" pitchFamily="18" charset="0"/>
              </a:rPr>
              <a:t>+ </a:t>
            </a:r>
            <a:r>
              <a:rPr lang="vi-VN" altLang="zh-CN" sz="3600">
                <a:latin typeface="Times New Roman" panose="02020603050405020304" pitchFamily="18" charset="0"/>
                <a:cs typeface="Times New Roman" panose="02020603050405020304" pitchFamily="18" charset="0"/>
              </a:rPr>
              <a:t>Cho mượn tài khoản.</a:t>
            </a:r>
          </a:p>
          <a:p>
            <a:pPr algn="just"/>
            <a:r>
              <a:rPr lang="en-US" altLang="zh-CN" sz="3600">
                <a:latin typeface="Times New Roman" panose="02020603050405020304" pitchFamily="18" charset="0"/>
                <a:cs typeface="Times New Roman" panose="02020603050405020304" pitchFamily="18" charset="0"/>
              </a:rPr>
              <a:t>+ </a:t>
            </a:r>
            <a:r>
              <a:rPr lang="vi-VN" altLang="zh-CN" sz="3600">
                <a:latin typeface="Times New Roman" panose="02020603050405020304" pitchFamily="18" charset="0"/>
                <a:cs typeface="Times New Roman" panose="02020603050405020304" pitchFamily="18" charset="0"/>
              </a:rPr>
              <a:t>Bị lừa, khi đăng ký sử dụng một dịch vụ mới, bị yêu cầu xác thực bởi một tài khoản không liên quan</a:t>
            </a:r>
            <a:endParaRPr lang="vi-VN" altLang="zh-CN" sz="3600" dirty="0">
              <a:latin typeface="Times New Roman" panose="02020603050405020304" pitchFamily="18" charset="0"/>
              <a:cs typeface="Times New Roman" panose="02020603050405020304" pitchFamily="18" charset="0"/>
            </a:endParaRPr>
          </a:p>
        </p:txBody>
      </p:sp>
      <p:sp>
        <p:nvSpPr>
          <p:cNvPr id="7" name="文本框 4102">
            <a:extLst>
              <a:ext uri="{FF2B5EF4-FFF2-40B4-BE49-F238E27FC236}">
                <a16:creationId xmlns:a16="http://schemas.microsoft.com/office/drawing/2014/main" id="{0F6D1EBC-81D0-5CC2-876A-6E45DDF20743}"/>
              </a:ext>
            </a:extLst>
          </p:cNvPr>
          <p:cNvSpPr txBox="1"/>
          <p:nvPr/>
        </p:nvSpPr>
        <p:spPr>
          <a:xfrm>
            <a:off x="3132138" y="561430"/>
            <a:ext cx="10514012" cy="923330"/>
          </a:xfrm>
          <a:prstGeom prst="rect">
            <a:avLst/>
          </a:prstGeom>
          <a:noFill/>
          <a:ln w="9525">
            <a:noFill/>
          </a:ln>
        </p:spPr>
        <p:txBody>
          <a:bodyPr wrap="square">
            <a:spAutoFit/>
          </a:bodyPr>
          <a:lstStyle/>
          <a:p>
            <a:pPr lvl="0" algn="ctr" defTabSz="1500505">
              <a:spcBef>
                <a:spcPct val="50000"/>
              </a:spcBef>
            </a:pPr>
            <a:r>
              <a:rPr lang="en-US" altLang="zh-CN" sz="5400" b="1">
                <a:latin typeface="Times New Roman" panose="02020603050405020304" pitchFamily="18" charset="0"/>
                <a:cs typeface="Times New Roman" panose="02020603050405020304" pitchFamily="18" charset="0"/>
              </a:rPr>
              <a:t>HÌNH THÀNH KIẾN THỨC</a:t>
            </a:r>
            <a:endParaRPr lang="zh-CN" altLang="en-US" sz="5400" b="1" dirty="0">
              <a:latin typeface="Times New Roman" panose="02020603050405020304" pitchFamily="18" charset="0"/>
              <a:cs typeface="Times New Roman" panose="02020603050405020304" pitchFamily="18" charset="0"/>
            </a:endParaRPr>
          </a:p>
        </p:txBody>
      </p:sp>
      <p:sp>
        <p:nvSpPr>
          <p:cNvPr id="8" name="矩形 5">
            <a:extLst>
              <a:ext uri="{FF2B5EF4-FFF2-40B4-BE49-F238E27FC236}">
                <a16:creationId xmlns:a16="http://schemas.microsoft.com/office/drawing/2014/main" id="{3EC7A844-1135-7E15-9FF1-8C1F1AA46449}"/>
              </a:ext>
            </a:extLst>
          </p:cNvPr>
          <p:cNvSpPr/>
          <p:nvPr/>
        </p:nvSpPr>
        <p:spPr>
          <a:xfrm>
            <a:off x="563264" y="1484760"/>
            <a:ext cx="1451671" cy="584775"/>
          </a:xfrm>
          <a:prstGeom prst="rect">
            <a:avLst/>
          </a:prstGeom>
        </p:spPr>
        <p:txBody>
          <a:bodyPr wrap="square">
            <a:spAutoFit/>
          </a:bodyPr>
          <a:lstStyle/>
          <a:p>
            <a:pPr algn="just"/>
            <a:r>
              <a:rPr lang="en-US" altLang="zh-CN" sz="3200" b="1">
                <a:latin typeface="Times New Roman" panose="02020603050405020304" pitchFamily="18" charset="0"/>
                <a:cs typeface="Times New Roman" panose="02020603050405020304" pitchFamily="18" charset="0"/>
              </a:rPr>
              <a:t>Câu 3</a:t>
            </a:r>
            <a:endParaRPr lang="zh-CN" altLang="en-US" sz="3200" b="1"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53F2F88F-E5C7-373A-F851-CEEBB5D0190F}"/>
              </a:ext>
            </a:extLst>
          </p:cNvPr>
          <p:cNvSpPr/>
          <p:nvPr/>
        </p:nvSpPr>
        <p:spPr>
          <a:xfrm>
            <a:off x="141111" y="3027558"/>
            <a:ext cx="3199757" cy="606226"/>
          </a:xfrm>
          <a:prstGeom prst="roundRect">
            <a:avLst/>
          </a:prstGeom>
          <a:solidFill>
            <a:srgbClr val="DA1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Times New Roman" panose="02020603050405020304" pitchFamily="18" charset="0"/>
                <a:cs typeface="Times New Roman" panose="02020603050405020304" pitchFamily="18" charset="0"/>
              </a:rPr>
              <a:t>HOẠT ĐỘNG 1</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7"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0" end="0"/>
                                            </p:txEl>
                                          </p:spTgt>
                                        </p:tgtEl>
                                        <p:attrNameLst>
                                          <p:attrName>fill.type</p:attrName>
                                        </p:attrNameLst>
                                      </p:cBhvr>
                                      <p:to>
                                        <p:strVal val="solid"/>
                                      </p:to>
                                    </p:set>
                                  </p:childTnLst>
                                </p:cTn>
                              </p:par>
                            </p:childTnLst>
                          </p:cTn>
                        </p:par>
                        <p:par>
                          <p:cTn id="10" fill="hold">
                            <p:stCondLst>
                              <p:cond delay="72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72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72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allAtOnce"/>
      <p:bldP spid="8" grpId="0"/>
      <p:bldP spid="9" grpId="0" animBg="1"/>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1940</Words>
  <Application>Microsoft Office PowerPoint</Application>
  <PresentationFormat>Custom</PresentationFormat>
  <Paragraphs>188</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Times New Roman</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56</cp:revision>
  <dcterms:created xsi:type="dcterms:W3CDTF">2015-09-14T06:10:05Z</dcterms:created>
  <dcterms:modified xsi:type="dcterms:W3CDTF">2022-07-14T07:44:07Z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