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56" r:id="rId6"/>
    <p:sldId id="261" r:id="rId7"/>
    <p:sldId id="260" r:id="rId8"/>
    <p:sldId id="264" r:id="rId9"/>
    <p:sldId id="262" r:id="rId10"/>
    <p:sldId id="263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68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5" r:id="rId31"/>
    <p:sldId id="285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86" r:id="rId40"/>
    <p:sldId id="287" r:id="rId41"/>
    <p:sldId id="276" r:id="rId42"/>
  </p:sldIdLst>
  <p:sldSz cx="18288000" cy="10287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ambria Math" panose="02040503050406030204" pitchFamily="18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5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6286-9D67-AA46-10E3-EC2FECBD5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B3BAF-927D-44DB-29C5-1DB753567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20E4D-1F52-DF91-621A-DB7A20726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B195E-1883-01D7-0C2C-4419FABF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AD987-9F75-93D7-77C6-722ACBBF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09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773F1-802B-37CF-29C1-5576B99C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D79DB-4893-67D2-F688-0E8224D01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575C0-2F7F-3866-A781-91D1B754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29A9C-6A36-6672-BF4B-076C789CE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9657C-FCCC-0388-5484-78CB66AF9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61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81136-2A9A-FDD3-0F52-F8424FE8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24471-8F37-CBCA-5A45-F959286A0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43471-F477-EAE2-5EA4-EC370C5D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7823-EC28-B1D6-D8C9-B5490D7EB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5E404-BBA2-91E2-7D94-A0F5897F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08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2C7D-3D29-E66C-135D-635F797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24460-21BE-3FBF-7C5B-543B4CCF3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FCD4C5-856D-2924-37BC-8EC7E1CE4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CB553-FEA3-B8DD-E335-746184272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8988D-436F-99DE-22C4-4211334D8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A6988-C7A2-5AE4-E3BF-03961AC4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49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65F1D-F3CE-D3F6-942E-AF889FD4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75A4B-7477-C997-1D26-C509B8E26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8CC74-52E8-CED8-047D-967FFE303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5C6C6-182D-19BF-E385-1CC7DE4DB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D95C1E-DEF8-878C-F821-9D7B71F42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583B46-073A-C190-1DF8-E13B2782B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DBC166-6AB6-BA6F-7808-743028FF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52C871-329A-5747-7123-C4F5D5554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01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5ADF-75B4-21A5-5C8E-15605563D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31C630-0641-9717-56B4-593933B1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5A946-D3A9-678E-8F96-7F4D4E37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CC540-14EE-01FD-E798-25DA6D04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46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499FBE-11F5-89D3-1273-4136462D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74D577-7082-2A42-868E-1AC25C614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C407F-2080-9CCB-611C-F3B0D8B1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59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4BFA-80F1-F06E-2BDB-3DF53517B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54873-C479-69B4-3C54-79734ABBF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984B76-5470-3C7F-05F1-BE3639FFF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D3FB6-E65A-5547-A249-AEA5B2F34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85EE6-2D6F-A570-41B8-1B0CBF05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03D48-0C4B-5CC2-3713-93C10592D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9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69FAC-54E5-86F3-13C3-70175860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71ECE5-E737-44A6-D37F-2D1B3833B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0DEA46-2B45-320F-4254-C1E35A970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1F83E-0232-0509-E6F9-A5F6CBB3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A21F87-7778-CB6C-CF93-4A05D138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3755C-0C90-A72E-67D3-D645F09E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29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D1F9-7FE5-4F45-3859-86F2123DC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F9E0C-6FD3-3A6D-4B95-F690298EE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8ADC9-27B8-0919-BCE3-7EF734AA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6EB8-3F17-7E70-5D41-A3C6D8F27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3023B-BA16-B984-767D-6BEA4CD2C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3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0D6164-F541-FDBB-A79B-115F8D8E3C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AD1DE1-69B7-F6A1-51E9-D0FB2C208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57AF0-9240-8C1C-4BF3-D44DFB5D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43644-022C-7007-530C-D843F9E6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B1746-95C8-6C98-5486-1B74A1A1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91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628A94-CE7F-27F3-70E8-D0A2133F0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D8E94-B4CF-7A6C-CAF4-C64877F54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C1885-A1E8-134D-0DB0-F82E1DE7AD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468EB-1359-4290-94E7-46E11D00530A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AFABD-AAB6-2C2A-5F99-A3714011F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0FF1A-D3A0-D8DC-1580-6A3C09A8F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8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15.png"/><Relationship Id="rId5" Type="http://schemas.openxmlformats.org/officeDocument/2006/relationships/image" Target="../media/image27.png"/><Relationship Id="rId10" Type="http://schemas.openxmlformats.org/officeDocument/2006/relationships/image" Target="../media/image30.svg"/><Relationship Id="rId4" Type="http://schemas.openxmlformats.org/officeDocument/2006/relationships/image" Target="../media/image48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svg"/><Relationship Id="rId18" Type="http://schemas.openxmlformats.org/officeDocument/2006/relationships/image" Target="../media/image49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12" Type="http://schemas.openxmlformats.org/officeDocument/2006/relationships/image" Target="../media/image21.png"/><Relationship Id="rId17" Type="http://schemas.openxmlformats.org/officeDocument/2006/relationships/image" Target="../media/image8.svg"/><Relationship Id="rId2" Type="http://schemas.openxmlformats.org/officeDocument/2006/relationships/image" Target="../media/image25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0.svg"/><Relationship Id="rId5" Type="http://schemas.openxmlformats.org/officeDocument/2006/relationships/image" Target="../media/image10.svg"/><Relationship Id="rId15" Type="http://schemas.openxmlformats.org/officeDocument/2006/relationships/image" Target="../media/image30.svg"/><Relationship Id="rId10" Type="http://schemas.openxmlformats.org/officeDocument/2006/relationships/image" Target="../media/image19.png"/><Relationship Id="rId19" Type="http://schemas.openxmlformats.org/officeDocument/2006/relationships/image" Target="../media/image50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svg"/><Relationship Id="rId7" Type="http://schemas.openxmlformats.org/officeDocument/2006/relationships/image" Target="../media/image1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0.svg"/><Relationship Id="rId10" Type="http://schemas.openxmlformats.org/officeDocument/2006/relationships/image" Target="../media/image51.png"/><Relationship Id="rId4" Type="http://schemas.openxmlformats.org/officeDocument/2006/relationships/image" Target="../media/image29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52.pn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6.svg"/><Relationship Id="rId7" Type="http://schemas.openxmlformats.org/officeDocument/2006/relationships/image" Target="../media/image5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2.svg"/><Relationship Id="rId5" Type="http://schemas.openxmlformats.org/officeDocument/2006/relationships/image" Target="../media/image40.svg"/><Relationship Id="rId10" Type="http://schemas.openxmlformats.org/officeDocument/2006/relationships/image" Target="../media/image11.png"/><Relationship Id="rId4" Type="http://schemas.openxmlformats.org/officeDocument/2006/relationships/image" Target="../media/image39.png"/><Relationship Id="rId9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1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57.jpeg"/><Relationship Id="rId5" Type="http://schemas.openxmlformats.org/officeDocument/2006/relationships/image" Target="../media/image14.svg"/><Relationship Id="rId10" Type="http://schemas.openxmlformats.org/officeDocument/2006/relationships/image" Target="../media/image56.jpe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12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28.svg"/><Relationship Id="rId10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svg"/><Relationship Id="rId7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80.png"/><Relationship Id="rId5" Type="http://schemas.openxmlformats.org/officeDocument/2006/relationships/image" Target="../media/image20.svg"/><Relationship Id="rId10" Type="http://schemas.openxmlformats.org/officeDocument/2006/relationships/image" Target="../media/image57.png"/><Relationship Id="rId4" Type="http://schemas.openxmlformats.org/officeDocument/2006/relationships/image" Target="../media/image19.png"/><Relationship Id="rId9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svg"/><Relationship Id="rId7" Type="http://schemas.openxmlformats.org/officeDocument/2006/relationships/image" Target="../media/image1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6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0.png"/><Relationship Id="rId5" Type="http://schemas.openxmlformats.org/officeDocument/2006/relationships/image" Target="../media/image14.svg"/><Relationship Id="rId10" Type="http://schemas.openxmlformats.org/officeDocument/2006/relationships/image" Target="../media/image59.pn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6.svg"/><Relationship Id="rId7" Type="http://schemas.openxmlformats.org/officeDocument/2006/relationships/image" Target="../media/image5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0.svg"/><Relationship Id="rId10" Type="http://schemas.openxmlformats.org/officeDocument/2006/relationships/image" Target="../media/image600.png"/><Relationship Id="rId4" Type="http://schemas.openxmlformats.org/officeDocument/2006/relationships/image" Target="../media/image39.png"/><Relationship Id="rId9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2.svg"/><Relationship Id="rId7" Type="http://schemas.openxmlformats.org/officeDocument/2006/relationships/image" Target="../media/image1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3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2.svg"/><Relationship Id="rId5" Type="http://schemas.openxmlformats.org/officeDocument/2006/relationships/image" Target="../media/image6.sv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63.jpe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5.png"/><Relationship Id="rId5" Type="http://schemas.openxmlformats.org/officeDocument/2006/relationships/image" Target="../media/image14.svg"/><Relationship Id="rId10" Type="http://schemas.openxmlformats.org/officeDocument/2006/relationships/image" Target="../media/image64.pn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9.png"/><Relationship Id="rId3" Type="http://schemas.openxmlformats.org/officeDocument/2006/relationships/image" Target="../media/image8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7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3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image" Target="../media/image28.sv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0" Type="http://schemas.openxmlformats.org/officeDocument/2006/relationships/image" Target="../media/image66.png"/><Relationship Id="rId4" Type="http://schemas.openxmlformats.org/officeDocument/2006/relationships/image" Target="../media/image7.png"/><Relationship Id="rId9" Type="http://schemas.openxmlformats.org/officeDocument/2006/relationships/image" Target="../media/image38.sv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sv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9" Type="http://schemas.openxmlformats.org/officeDocument/2006/relationships/image" Target="../media/image104.gif"/><Relationship Id="rId21" Type="http://schemas.openxmlformats.org/officeDocument/2006/relationships/image" Target="../media/image87.svg"/><Relationship Id="rId34" Type="http://schemas.openxmlformats.org/officeDocument/2006/relationships/image" Target="../media/image99.pn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17" Type="http://schemas.openxmlformats.org/officeDocument/2006/relationships/image" Target="../media/image83.svg"/><Relationship Id="rId25" Type="http://schemas.openxmlformats.org/officeDocument/2006/relationships/image" Target="../media/image91.svg"/><Relationship Id="rId33" Type="http://schemas.openxmlformats.org/officeDocument/2006/relationships/image" Target="../media/image98.svg"/><Relationship Id="rId38" Type="http://schemas.openxmlformats.org/officeDocument/2006/relationships/image" Target="../media/image103.gif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24" Type="http://schemas.openxmlformats.org/officeDocument/2006/relationships/image" Target="../media/image90.png"/><Relationship Id="rId32" Type="http://schemas.openxmlformats.org/officeDocument/2006/relationships/image" Target="../media/image97.png"/><Relationship Id="rId37" Type="http://schemas.openxmlformats.org/officeDocument/2006/relationships/image" Target="../media/image102.svg"/><Relationship Id="rId5" Type="http://schemas.openxmlformats.org/officeDocument/2006/relationships/image" Target="../media/image71.svg"/><Relationship Id="rId15" Type="http://schemas.openxmlformats.org/officeDocument/2006/relationships/image" Target="../media/image81.svg"/><Relationship Id="rId23" Type="http://schemas.openxmlformats.org/officeDocument/2006/relationships/image" Target="../media/image89.svg"/><Relationship Id="rId28" Type="http://schemas.openxmlformats.org/officeDocument/2006/relationships/slide" Target="slide32.xml"/><Relationship Id="rId36" Type="http://schemas.openxmlformats.org/officeDocument/2006/relationships/image" Target="../media/image101.png"/><Relationship Id="rId10" Type="http://schemas.openxmlformats.org/officeDocument/2006/relationships/image" Target="../media/image76.png"/><Relationship Id="rId19" Type="http://schemas.openxmlformats.org/officeDocument/2006/relationships/image" Target="../media/image85.svg"/><Relationship Id="rId31" Type="http://schemas.openxmlformats.org/officeDocument/2006/relationships/image" Target="../media/image96.sv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svg"/><Relationship Id="rId30" Type="http://schemas.openxmlformats.org/officeDocument/2006/relationships/image" Target="../media/image95.png"/><Relationship Id="rId35" Type="http://schemas.openxmlformats.org/officeDocument/2006/relationships/image" Target="../media/image100.svg"/><Relationship Id="rId8" Type="http://schemas.openxmlformats.org/officeDocument/2006/relationships/image" Target="../media/image74.png"/><Relationship Id="rId3" Type="http://schemas.openxmlformats.org/officeDocument/2006/relationships/image" Target="../media/image6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10.png"/><Relationship Id="rId18" Type="http://schemas.openxmlformats.org/officeDocument/2006/relationships/slide" Target="slide33.xml"/><Relationship Id="rId3" Type="http://schemas.openxmlformats.org/officeDocument/2006/relationships/image" Target="../media/image106.svg"/><Relationship Id="rId21" Type="http://schemas.openxmlformats.org/officeDocument/2006/relationships/slide" Target="slide36.xml"/><Relationship Id="rId7" Type="http://schemas.openxmlformats.org/officeDocument/2006/relationships/image" Target="../media/image69.sv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image" Target="../media/image105.png"/><Relationship Id="rId16" Type="http://schemas.openxmlformats.org/officeDocument/2006/relationships/image" Target="../media/image113.png"/><Relationship Id="rId20" Type="http://schemas.openxmlformats.org/officeDocument/2006/relationships/slide" Target="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openxmlformats.org/officeDocument/2006/relationships/image" Target="../media/image71.svg"/><Relationship Id="rId5" Type="http://schemas.openxmlformats.org/officeDocument/2006/relationships/image" Target="../media/image108.png"/><Relationship Id="rId15" Type="http://schemas.openxmlformats.org/officeDocument/2006/relationships/image" Target="../media/image112.png"/><Relationship Id="rId10" Type="http://schemas.openxmlformats.org/officeDocument/2006/relationships/image" Target="../media/image70.png"/><Relationship Id="rId19" Type="http://schemas.openxmlformats.org/officeDocument/2006/relationships/slide" Target="slide34.xml"/><Relationship Id="rId4" Type="http://schemas.openxmlformats.org/officeDocument/2006/relationships/image" Target="../media/image107.png"/><Relationship Id="rId9" Type="http://schemas.openxmlformats.org/officeDocument/2006/relationships/image" Target="../media/image73.svg"/><Relationship Id="rId14" Type="http://schemas.openxmlformats.org/officeDocument/2006/relationships/image" Target="../media/image111.png"/><Relationship Id="rId22" Type="http://schemas.openxmlformats.org/officeDocument/2006/relationships/slide" Target="slide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117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117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69.svg"/><Relationship Id="rId7" Type="http://schemas.openxmlformats.org/officeDocument/2006/relationships/image" Target="../media/image117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69.svg"/><Relationship Id="rId7" Type="http://schemas.openxmlformats.org/officeDocument/2006/relationships/image" Target="../media/image117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117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8.svg"/><Relationship Id="rId7" Type="http://schemas.openxmlformats.org/officeDocument/2006/relationships/image" Target="../media/image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34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28.svg"/><Relationship Id="rId10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svg"/><Relationship Id="rId7" Type="http://schemas.openxmlformats.org/officeDocument/2006/relationships/image" Target="../media/image1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6.svg"/><Relationship Id="rId7" Type="http://schemas.openxmlformats.org/officeDocument/2006/relationships/image" Target="../media/image4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81274" y="1211088"/>
            <a:ext cx="3314284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47672" y="1732024"/>
            <a:ext cx="11392651" cy="71877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5520" y="1547376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27814" y="6710711"/>
            <a:ext cx="1567745" cy="21829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81843" y="7134035"/>
            <a:ext cx="2372026" cy="17596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223068" y="-333161"/>
            <a:ext cx="1841864" cy="18519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359307" y="7787718"/>
            <a:ext cx="4776015" cy="687646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175845" y="3691773"/>
            <a:ext cx="9769365" cy="2723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5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 ĐẾN VỚI BUỔI HỌC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1639589" y="6792690"/>
            <a:ext cx="1820144" cy="1221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22644" y="3761947"/>
            <a:ext cx="331428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99719" y="4103401"/>
            <a:ext cx="3423447" cy="344222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4621" y="-604505"/>
            <a:ext cx="2363195" cy="2376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9639300"/>
            <a:ext cx="8580377" cy="4664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65567" y="2804969"/>
            <a:ext cx="3657600" cy="79137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A4C03D7E-17CA-09D4-8079-49D7F5B08735}"/>
              </a:ext>
            </a:extLst>
          </p:cNvPr>
          <p:cNvSpPr txBox="1"/>
          <p:nvPr/>
        </p:nvSpPr>
        <p:spPr>
          <a:xfrm>
            <a:off x="3813053" y="2531428"/>
            <a:ext cx="10594180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tọa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quy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B02118B3-AADC-3E63-2776-FCF7674E3BF6}"/>
              </a:ext>
            </a:extLst>
          </p:cNvPr>
          <p:cNvSpPr txBox="1"/>
          <p:nvPr/>
        </p:nvSpPr>
        <p:spPr>
          <a:xfrm>
            <a:off x="3813053" y="5647932"/>
            <a:ext cx="10594180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trên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thẳng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chỉ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dùng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tọa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O (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)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trục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Ox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trùng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quỹ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đạo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037CCCAF-8B56-6C3C-8392-552C3332E944}"/>
              </a:ext>
            </a:extLst>
          </p:cNvPr>
          <p:cNvSpPr txBox="1"/>
          <p:nvPr/>
        </p:nvSpPr>
        <p:spPr>
          <a:xfrm>
            <a:off x="3813053" y="4835723"/>
            <a:ext cx="15971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8418E58B-F319-BD94-1221-FBFB376A21DF}"/>
              </a:ext>
            </a:extLst>
          </p:cNvPr>
          <p:cNvSpPr txBox="1"/>
          <p:nvPr/>
        </p:nvSpPr>
        <p:spPr>
          <a:xfrm>
            <a:off x="3479006" y="778376"/>
            <a:ext cx="4572000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II. SAI SỐ PHÉP ĐO</a:t>
            </a:r>
            <a:endParaRPr lang="en-US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EE2F1BD-07F7-5AAB-4012-5263DAEBB1D7}"/>
              </a:ext>
            </a:extLst>
          </p:cNvPr>
          <p:cNvSpPr txBox="1"/>
          <p:nvPr/>
        </p:nvSpPr>
        <p:spPr>
          <a:xfrm>
            <a:off x="3479006" y="1835387"/>
            <a:ext cx="11329988" cy="3706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chưa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mô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nhưng chưa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đinh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thêm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DE79AC10-272C-A5F4-E3D7-EA61E426F9E7}"/>
              </a:ext>
            </a:extLst>
          </p:cNvPr>
          <p:cNvSpPr txBox="1"/>
          <p:nvPr/>
        </p:nvSpPr>
        <p:spPr>
          <a:xfrm>
            <a:off x="3479006" y="5720777"/>
            <a:ext cx="11329988" cy="3044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vecto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như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/>
              <p:cNvSpPr txBox="1"/>
              <p:nvPr/>
            </p:nvSpPr>
            <p:spPr>
              <a:xfrm>
                <a:off x="3748200" y="3314700"/>
                <a:ext cx="10791600" cy="332488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600" b="1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Kết </a:t>
                </a:r>
                <a:r>
                  <a:rPr lang="vi-VN" sz="3600" b="1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luận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: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dịch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diễn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mũi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tên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nối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cuối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tỉ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lệ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dịch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3600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hiệu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</m:oMath>
                </a14:m>
                <a:endParaRPr lang="en-US" sz="3600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200" y="3314700"/>
                <a:ext cx="10791600" cy="3324885"/>
              </a:xfrm>
              <a:prstGeom prst="rect">
                <a:avLst/>
              </a:prstGeom>
              <a:blipFill>
                <a:blip r:embed="rId4"/>
                <a:stretch>
                  <a:fillRect l="-2599" r="-2542" b="-6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60687">
            <a:off x="15631623" y="968428"/>
            <a:ext cx="2736963" cy="13944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79044" y="9792288"/>
            <a:ext cx="8580377" cy="4664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48393" y="7712740"/>
            <a:ext cx="1567745" cy="21829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85581" y="8136064"/>
            <a:ext cx="2372026" cy="17596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31848">
            <a:off x="-85706" y="8122755"/>
            <a:ext cx="2504185" cy="1680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315648" y="1628724"/>
            <a:ext cx="3657600" cy="79137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154787" y="8170258"/>
            <a:ext cx="3306548" cy="1725417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78F3F5F-B213-3E35-D7EB-DA064E4E87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51214" y="3964528"/>
            <a:ext cx="3305175" cy="412432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54435708-B291-1BC9-B2FF-B09BA33D65A0}"/>
              </a:ext>
            </a:extLst>
          </p:cNvPr>
          <p:cNvSpPr txBox="1"/>
          <p:nvPr/>
        </p:nvSpPr>
        <p:spPr>
          <a:xfrm>
            <a:off x="3886198" y="614124"/>
            <a:ext cx="105156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?.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mô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4.5 trong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tọa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08259738-1CBC-83F2-694C-0AE9D14DD70C}"/>
                  </a:ext>
                </a:extLst>
              </p:cNvPr>
              <p:cNvSpPr txBox="1"/>
              <p:nvPr/>
            </p:nvSpPr>
            <p:spPr>
              <a:xfrm>
                <a:off x="6880897" y="3882573"/>
                <a:ext cx="9324213" cy="42062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dịch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mô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tả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4.5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 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d</m:t>
                        </m:r>
                      </m:e>
                      <m:sub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 = 200 m (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Bắc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)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 </m:t>
                        </m:r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d</m:t>
                        </m:r>
                      </m:e>
                      <m:sub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 = 200 m (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 theo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Đông –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Bắc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)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 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d</m:t>
                        </m:r>
                      </m:e>
                      <m:sub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 = 300 m (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Đông)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 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d</m:t>
                        </m:r>
                      </m:e>
                      <m:sub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 = 100 m (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Tây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)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08259738-1CBC-83F2-694C-0AE9D14DD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897" y="3882573"/>
                <a:ext cx="9324213" cy="4206280"/>
              </a:xfrm>
              <a:prstGeom prst="rect">
                <a:avLst/>
              </a:prstGeom>
              <a:blipFill>
                <a:blip r:embed="rId19"/>
                <a:stretch>
                  <a:fillRect l="-1700" r="-589" b="-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C1032B1-7461-63E5-2E2B-9C9AEE62D5F7}"/>
              </a:ext>
            </a:extLst>
          </p:cNvPr>
          <p:cNvSpPr txBox="1"/>
          <p:nvPr/>
        </p:nvSpPr>
        <p:spPr>
          <a:xfrm>
            <a:off x="8360567" y="2513404"/>
            <a:ext cx="156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83068" y="8420100"/>
            <a:ext cx="1401247" cy="19511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7682" y="8814741"/>
            <a:ext cx="2955386" cy="154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59694" y="8525079"/>
            <a:ext cx="1401247" cy="19511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03272" y="8714263"/>
            <a:ext cx="2120111" cy="15727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04354" y="8829029"/>
            <a:ext cx="2955386" cy="15421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7478" y="8405812"/>
            <a:ext cx="1401247" cy="195110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37730285-CC48-DD32-07A5-D4CAC2482806}"/>
                  </a:ext>
                </a:extLst>
              </p:cNvPr>
              <p:cNvSpPr txBox="1"/>
              <p:nvPr/>
            </p:nvSpPr>
            <p:spPr>
              <a:xfrm>
                <a:off x="3862627" y="2627985"/>
                <a:ext cx="11201400" cy="4157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36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sự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thay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đổi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vị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trí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vật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thể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thực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hiện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nhiều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quãng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đi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khác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nhau.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vậy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,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nhiều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trường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hợp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quãng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đi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không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thể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dùng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để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mô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tả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sự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thay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đổi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vị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trí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vật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Khái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niệm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độ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dịch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chuyển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ra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đời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đã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giải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quyết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vấn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đề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36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37730285-CC48-DD32-07A5-D4CAC2482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627" y="2627985"/>
                <a:ext cx="11201400" cy="4157870"/>
              </a:xfrm>
              <a:prstGeom prst="rect">
                <a:avLst/>
              </a:prstGeom>
              <a:blipFill>
                <a:blip r:embed="rId10"/>
                <a:stretch>
                  <a:fillRect l="-1688" r="-2776" b="-4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 rot="-10800000">
            <a:off x="2947591" y="9375603"/>
            <a:ext cx="12916232" cy="911397"/>
            <a:chOff x="0" y="0"/>
            <a:chExt cx="43702375" cy="3083735"/>
          </a:xfrm>
        </p:grpSpPr>
        <p:sp>
          <p:nvSpPr>
            <p:cNvPr id="45" name="Freeform 45"/>
            <p:cNvSpPr/>
            <p:nvPr/>
          </p:nvSpPr>
          <p:spPr>
            <a:xfrm>
              <a:off x="0" y="-4262"/>
              <a:ext cx="43710120" cy="3090220"/>
            </a:xfrm>
            <a:custGeom>
              <a:avLst/>
              <a:gdLst/>
              <a:ahLst/>
              <a:cxnLst/>
              <a:rect l="l" t="t" r="r" b="b"/>
              <a:pathLst>
                <a:path w="43710120" h="309022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</p:spPr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sp>
        <p:nvSpPr>
          <p:cNvPr id="81" name="Hộp Văn bản 80">
            <a:extLst>
              <a:ext uri="{FF2B5EF4-FFF2-40B4-BE49-F238E27FC236}">
                <a16:creationId xmlns:a16="http://schemas.microsoft.com/office/drawing/2014/main" id="{42B884E4-DFEB-944E-FFA4-C29EB9C932CD}"/>
              </a:ext>
            </a:extLst>
          </p:cNvPr>
          <p:cNvSpPr txBox="1"/>
          <p:nvPr/>
        </p:nvSpPr>
        <p:spPr>
          <a:xfrm>
            <a:off x="3076136" y="800100"/>
            <a:ext cx="12135727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PHÂN BIỆT ĐỘ DỊCH CHUYỂN VÀ QUÃNG ĐƯỜNG ĐI ĐƯỢC</a:t>
            </a:r>
            <a:endParaRPr lang="en-US" sz="3600" dirty="0">
              <a:effectLst/>
              <a:latin typeface="Arial (Thân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2" name="Hình ảnh 81">
            <a:extLst>
              <a:ext uri="{FF2B5EF4-FFF2-40B4-BE49-F238E27FC236}">
                <a16:creationId xmlns:a16="http://schemas.microsoft.com/office/drawing/2014/main" id="{C96DC4E7-55C5-FB93-B55B-1202DA8CB5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599" y="2693908"/>
            <a:ext cx="6400800" cy="6467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39032" y="-142321"/>
            <a:ext cx="2364108" cy="2377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73200" y="8533079"/>
            <a:ext cx="2345094" cy="17396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51077">
            <a:off x="-64550" y="540145"/>
            <a:ext cx="3582802" cy="10121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75274" y="7931567"/>
            <a:ext cx="1838863" cy="23411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420341">
            <a:off x="16007838" y="7103706"/>
            <a:ext cx="2298976" cy="3201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52100">
            <a:off x="-267896" y="602024"/>
            <a:ext cx="1251270" cy="35348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7687521-BCF8-0E4E-B8F7-8A15526201D2}"/>
              </a:ext>
            </a:extLst>
          </p:cNvPr>
          <p:cNvSpPr txBox="1"/>
          <p:nvPr/>
        </p:nvSpPr>
        <p:spPr>
          <a:xfrm>
            <a:off x="3543300" y="1046216"/>
            <a:ext cx="112014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4.6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5C3D08E-0371-6591-351D-A880DFA28FC9}"/>
              </a:ext>
            </a:extLst>
          </p:cNvPr>
          <p:cNvSpPr txBox="1"/>
          <p:nvPr/>
        </p:nvSpPr>
        <p:spPr>
          <a:xfrm>
            <a:off x="3333750" y="4829586"/>
            <a:ext cx="11620500" cy="3121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+ 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ba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này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bằng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nhau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đầu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cuối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ba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này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như nhau.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ô tô (3)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lớn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rồi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xe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(1)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cuối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cùng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(2).</a:t>
            </a:r>
            <a:endParaRPr lang="en-US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2C4B153-A130-2EE1-BFAC-E2CCFFCA9B00}"/>
              </a:ext>
            </a:extLst>
          </p:cNvPr>
          <p:cNvSpPr txBox="1"/>
          <p:nvPr/>
        </p:nvSpPr>
        <p:spPr>
          <a:xfrm>
            <a:off x="8360569" y="3283574"/>
            <a:ext cx="156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sp>
        <p:nvSpPr>
          <p:cNvPr id="138" name="Hộp Văn bản 137">
            <a:extLst>
              <a:ext uri="{FF2B5EF4-FFF2-40B4-BE49-F238E27FC236}">
                <a16:creationId xmlns:a16="http://schemas.microsoft.com/office/drawing/2014/main" id="{E2C8ED25-1D9C-61B1-4270-CC68A80E43F9}"/>
              </a:ext>
            </a:extLst>
          </p:cNvPr>
          <p:cNvSpPr txBox="1"/>
          <p:nvPr/>
        </p:nvSpPr>
        <p:spPr>
          <a:xfrm>
            <a:off x="3527822" y="1151154"/>
            <a:ext cx="11232356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Theo em khi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nhau? </a:t>
            </a:r>
            <a:endParaRPr lang="en-US" sz="3200" dirty="0">
              <a:effectLst/>
              <a:latin typeface="Arial (Thân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9" name="Hộp Văn bản 138">
            <a:extLst>
              <a:ext uri="{FF2B5EF4-FFF2-40B4-BE49-F238E27FC236}">
                <a16:creationId xmlns:a16="http://schemas.microsoft.com/office/drawing/2014/main" id="{C5F2293B-2279-CA71-B15D-B573915FD715}"/>
              </a:ext>
            </a:extLst>
          </p:cNvPr>
          <p:cNvSpPr txBox="1"/>
          <p:nvPr/>
        </p:nvSpPr>
        <p:spPr>
          <a:xfrm>
            <a:off x="8360569" y="3007264"/>
            <a:ext cx="156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Hộp Văn bản 141">
            <a:extLst>
              <a:ext uri="{FF2B5EF4-FFF2-40B4-BE49-F238E27FC236}">
                <a16:creationId xmlns:a16="http://schemas.microsoft.com/office/drawing/2014/main" id="{B398FC70-079A-5171-F63D-25BEDC5032B5}"/>
              </a:ext>
            </a:extLst>
          </p:cNvPr>
          <p:cNvSpPr txBox="1"/>
          <p:nvPr/>
        </p:nvSpPr>
        <p:spPr>
          <a:xfrm>
            <a:off x="3657600" y="3771983"/>
            <a:ext cx="11232356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Arial (Thân)"/>
                <a:ea typeface="Calibri" panose="020F0502020204030204" pitchFamily="34" charset="0"/>
              </a:rPr>
              <a:t>K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hi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thẳng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, không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chiều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 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lớn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 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bằng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nhau.</a:t>
            </a:r>
            <a:endParaRPr lang="en-US" sz="3200" dirty="0">
              <a:latin typeface="Arial (Thân)"/>
            </a:endParaRPr>
          </a:p>
        </p:txBody>
      </p:sp>
      <p:sp>
        <p:nvSpPr>
          <p:cNvPr id="145" name="Hộp Văn bản 144">
            <a:extLst>
              <a:ext uri="{FF2B5EF4-FFF2-40B4-BE49-F238E27FC236}">
                <a16:creationId xmlns:a16="http://schemas.microsoft.com/office/drawing/2014/main" id="{30CDC41D-39CA-A38C-AB8D-3F026FA93861}"/>
              </a:ext>
            </a:extLst>
          </p:cNvPr>
          <p:cNvSpPr txBox="1"/>
          <p:nvPr/>
        </p:nvSpPr>
        <p:spPr>
          <a:xfrm>
            <a:off x="3671886" y="6885426"/>
            <a:ext cx="11232355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xét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hai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khái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niệm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hoàn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toàn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khác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nhau.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ta không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kết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luận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về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mối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quan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hay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sự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ràng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buộc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lẫn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nhau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giữa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. </a:t>
            </a:r>
            <a:endParaRPr lang="en-US" sz="3200" dirty="0">
              <a:latin typeface="Arial (Thân)"/>
            </a:endParaRPr>
          </a:p>
        </p:txBody>
      </p:sp>
      <p:pic>
        <p:nvPicPr>
          <p:cNvPr id="146" name="Picture 12">
            <a:extLst>
              <a:ext uri="{FF2B5EF4-FFF2-40B4-BE49-F238E27FC236}">
                <a16:creationId xmlns:a16="http://schemas.microsoft.com/office/drawing/2014/main" id="{81BED91C-9A8A-A790-74AD-C843B5DC7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82856">
            <a:off x="99947" y="7813316"/>
            <a:ext cx="1819486" cy="2253868"/>
          </a:xfrm>
          <a:prstGeom prst="rect">
            <a:avLst/>
          </a:prstGeom>
        </p:spPr>
      </p:pic>
      <p:pic>
        <p:nvPicPr>
          <p:cNvPr id="147" name="Picture 9">
            <a:extLst>
              <a:ext uri="{FF2B5EF4-FFF2-40B4-BE49-F238E27FC236}">
                <a16:creationId xmlns:a16="http://schemas.microsoft.com/office/drawing/2014/main" id="{3385322F-67DB-B4A9-8151-E521A53A6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420341">
            <a:off x="16007838" y="7103706"/>
            <a:ext cx="2298976" cy="3201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9" grpId="0"/>
      <p:bldP spid="142" grpId="0"/>
      <p:bldP spid="1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7" y="428581"/>
            <a:ext cx="1929416" cy="23954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99719" y="4103401"/>
            <a:ext cx="3423447" cy="344222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6601" y="-656422"/>
            <a:ext cx="2363195" cy="2376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07623" y="9634751"/>
            <a:ext cx="8580377" cy="4664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570919" y="583572"/>
            <a:ext cx="3657600" cy="791372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46BFEA9-1411-EAFF-3855-433AA5C00A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00511" y="3020217"/>
            <a:ext cx="10086975" cy="2752725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C9D35F85-6E39-811A-D4D1-DE32AC5E5FF3}"/>
              </a:ext>
            </a:extLst>
          </p:cNvPr>
          <p:cNvSpPr txBox="1"/>
          <p:nvPr/>
        </p:nvSpPr>
        <p:spPr>
          <a:xfrm>
            <a:off x="3276599" y="1037767"/>
            <a:ext cx="117348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 (Thân)"/>
              </a:rPr>
              <a:t>Bạn</a:t>
            </a:r>
            <a:r>
              <a:rPr lang="en-US" sz="3200" dirty="0">
                <a:latin typeface="Arial (Thân)"/>
              </a:rPr>
              <a:t> A </a:t>
            </a:r>
            <a:r>
              <a:rPr lang="en-US" sz="3200" dirty="0" err="1">
                <a:latin typeface="Arial (Thân)"/>
              </a:rPr>
              <a:t>đi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xe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đạp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từ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nhà</a:t>
            </a:r>
            <a:r>
              <a:rPr lang="en-US" sz="3200" dirty="0">
                <a:latin typeface="Arial (Thân)"/>
              </a:rPr>
              <a:t> qua </a:t>
            </a:r>
            <a:r>
              <a:rPr lang="en-US" sz="3200" dirty="0" err="1">
                <a:latin typeface="Arial (Thân)"/>
              </a:rPr>
              <a:t>trạm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xăng</a:t>
            </a:r>
            <a:r>
              <a:rPr lang="en-US" sz="3200" dirty="0">
                <a:latin typeface="Arial (Thân)"/>
              </a:rPr>
              <a:t>, </a:t>
            </a:r>
            <a:r>
              <a:rPr lang="en-US" sz="3200" dirty="0" err="1">
                <a:latin typeface="Arial (Thân)"/>
              </a:rPr>
              <a:t>tới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siêu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thị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mua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đồ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rồi</a:t>
            </a:r>
            <a:r>
              <a:rPr lang="en-US" sz="3200" dirty="0">
                <a:latin typeface="Arial (Thân)"/>
              </a:rPr>
              <a:t> quay </a:t>
            </a:r>
            <a:r>
              <a:rPr lang="en-US" sz="3200" dirty="0" err="1">
                <a:latin typeface="Arial (Thân)"/>
              </a:rPr>
              <a:t>về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nhà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cất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đồ</a:t>
            </a:r>
            <a:r>
              <a:rPr lang="en-US" sz="3200" dirty="0">
                <a:latin typeface="Arial (Thân)"/>
              </a:rPr>
              <a:t>, </a:t>
            </a:r>
            <a:r>
              <a:rPr lang="en-US" sz="3200" dirty="0" err="1">
                <a:latin typeface="Arial (Thân)"/>
              </a:rPr>
              <a:t>sau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đó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xe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đến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trường</a:t>
            </a:r>
            <a:r>
              <a:rPr lang="en-US" sz="3200" dirty="0">
                <a:latin typeface="Arial (Thân)"/>
              </a:rPr>
              <a:t> (</a:t>
            </a:r>
            <a:r>
              <a:rPr lang="en-US" sz="3200" dirty="0" err="1">
                <a:latin typeface="Arial (Thân)"/>
              </a:rPr>
              <a:t>Hình</a:t>
            </a:r>
            <a:r>
              <a:rPr lang="en-US" sz="3200" dirty="0">
                <a:latin typeface="Arial (Thân)"/>
              </a:rPr>
              <a:t> 4.7)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A6C4BB4-95A7-5500-46BF-787CD3C9902D}"/>
              </a:ext>
            </a:extLst>
          </p:cNvPr>
          <p:cNvSpPr txBox="1"/>
          <p:nvPr/>
        </p:nvSpPr>
        <p:spPr>
          <a:xfrm>
            <a:off x="3479796" y="5657955"/>
            <a:ext cx="11734801" cy="443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 (Thân)"/>
              </a:rPr>
              <a:t>1. </a:t>
            </a:r>
            <a:r>
              <a:rPr lang="en-US" sz="3200" dirty="0" err="1">
                <a:latin typeface="Arial (Thân)"/>
              </a:rPr>
              <a:t>Chọn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hệ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toạ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độ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có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gốc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là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vị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trí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nhà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bạn</a:t>
            </a:r>
            <a:r>
              <a:rPr lang="en-US" sz="3200" dirty="0">
                <a:latin typeface="Arial (Thân)"/>
              </a:rPr>
              <a:t> A, </a:t>
            </a:r>
            <a:r>
              <a:rPr lang="en-US" sz="3200" dirty="0" err="1">
                <a:latin typeface="Arial (Thân)"/>
              </a:rPr>
              <a:t>trục</a:t>
            </a:r>
            <a:r>
              <a:rPr lang="en-US" sz="3200" dirty="0">
                <a:latin typeface="Arial (Thân)"/>
              </a:rPr>
              <a:t> Ox </a:t>
            </a:r>
            <a:r>
              <a:rPr lang="en-US" sz="3200" dirty="0" err="1">
                <a:latin typeface="Arial (Thân)"/>
              </a:rPr>
              <a:t>trùng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với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đường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từ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nhà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bạn</a:t>
            </a:r>
            <a:r>
              <a:rPr lang="en-US" sz="3200" dirty="0">
                <a:latin typeface="Arial (Thân)"/>
              </a:rPr>
              <a:t> A </a:t>
            </a:r>
            <a:r>
              <a:rPr lang="en-US" sz="3200" dirty="0" err="1">
                <a:latin typeface="Arial (Thân)"/>
              </a:rPr>
              <a:t>tới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trường</a:t>
            </a:r>
            <a:r>
              <a:rPr lang="en-US" sz="3200" dirty="0">
                <a:latin typeface="Arial (Thân)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 (Thân)"/>
              </a:rPr>
              <a:t>a) </a:t>
            </a:r>
            <a:r>
              <a:rPr lang="en-US" sz="3200" dirty="0" err="1">
                <a:latin typeface="Arial (Thân)"/>
              </a:rPr>
              <a:t>Tính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quãng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đường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được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và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độ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dịch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chuyển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của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bạn</a:t>
            </a:r>
            <a:r>
              <a:rPr lang="en-US" sz="3200" dirty="0">
                <a:latin typeface="Arial (Thân)"/>
              </a:rPr>
              <a:t> A </a:t>
            </a:r>
            <a:r>
              <a:rPr lang="en-US" sz="3200" dirty="0" err="1">
                <a:latin typeface="Arial (Thân)"/>
              </a:rPr>
              <a:t>khi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từ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trạm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xăng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tới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siêu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thị</a:t>
            </a:r>
            <a:r>
              <a:rPr lang="en-US" sz="3200" dirty="0">
                <a:latin typeface="Arial (Thân)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 (Thân)"/>
              </a:rPr>
              <a:t>b) </a:t>
            </a:r>
            <a:r>
              <a:rPr lang="en-US" sz="3200" dirty="0" err="1">
                <a:latin typeface="Arial (Thân)"/>
              </a:rPr>
              <a:t>Tính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quãng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đường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được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và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độ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dịch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chuyển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của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bạn</a:t>
            </a:r>
            <a:r>
              <a:rPr lang="en-US" sz="3200" dirty="0">
                <a:latin typeface="Arial (Thân)"/>
              </a:rPr>
              <a:t> A </a:t>
            </a:r>
            <a:r>
              <a:rPr lang="en-US" sz="3200" dirty="0" err="1">
                <a:latin typeface="Arial (Thân)"/>
              </a:rPr>
              <a:t>trong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cả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chuyến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trên</a:t>
            </a:r>
            <a:r>
              <a:rPr lang="en-US" sz="3200" dirty="0">
                <a:latin typeface="Arial (Thân)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D1853ED-B4F0-18AE-7046-124A8904D756}"/>
              </a:ext>
            </a:extLst>
          </p:cNvPr>
          <p:cNvSpPr txBox="1"/>
          <p:nvPr/>
        </p:nvSpPr>
        <p:spPr>
          <a:xfrm>
            <a:off x="1664295" y="1868244"/>
            <a:ext cx="14959409" cy="3275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a)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Chọn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tọa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trục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Ox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trùng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trường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- 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trạm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xăng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siêu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 s = 800 – 400 = 400 (m)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- 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trạm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xăng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siêu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 d = 800 – 400 = 400 (m)</a:t>
            </a:r>
            <a:endParaRPr lang="en-US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8A9EEC1E-568D-3492-B297-9BDFDB30ABFF}"/>
              </a:ext>
            </a:extLst>
          </p:cNvPr>
          <p:cNvSpPr txBox="1"/>
          <p:nvPr/>
        </p:nvSpPr>
        <p:spPr>
          <a:xfrm>
            <a:off x="8360569" y="619686"/>
            <a:ext cx="156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rùm xăng giả: Đảm bảo chất lượng đạt 90% | Tuổi Trẻ Cười">
            <a:extLst>
              <a:ext uri="{FF2B5EF4-FFF2-40B4-BE49-F238E27FC236}">
                <a16:creationId xmlns:a16="http://schemas.microsoft.com/office/drawing/2014/main" id="{C60F371D-21A7-5926-A152-585318F74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05500"/>
            <a:ext cx="542421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ủ tục mở siêu thị mini, cửa hàng tiện lợi như thế nào?">
            <a:extLst>
              <a:ext uri="{FF2B5EF4-FFF2-40B4-BE49-F238E27FC236}">
                <a16:creationId xmlns:a16="http://schemas.microsoft.com/office/drawing/2014/main" id="{A4FFE20D-8C64-DE34-7255-03DED99A0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042" y="5877669"/>
            <a:ext cx="4069660" cy="305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Đường kết nối Mũi tên Thẳng 4">
            <a:extLst>
              <a:ext uri="{FF2B5EF4-FFF2-40B4-BE49-F238E27FC236}">
                <a16:creationId xmlns:a16="http://schemas.microsoft.com/office/drawing/2014/main" id="{BFC25AD5-5D00-BF96-645B-A1FC6F553BD3}"/>
              </a:ext>
            </a:extLst>
          </p:cNvPr>
          <p:cNvCxnSpPr>
            <a:stCxn id="1026" idx="3"/>
            <a:endCxn id="1028" idx="1"/>
          </p:cNvCxnSpPr>
          <p:nvPr/>
        </p:nvCxnSpPr>
        <p:spPr>
          <a:xfrm flipV="1">
            <a:off x="7557817" y="7403792"/>
            <a:ext cx="3154225" cy="257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31848">
            <a:off x="15543065" y="8103705"/>
            <a:ext cx="2504185" cy="1680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-386432" y="1625901"/>
            <a:ext cx="3657600" cy="79137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B412A6C4-E345-356D-72D5-3CB97C0C08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7024" y="2009775"/>
            <a:ext cx="6400800" cy="62674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D0AF430-95D3-4F20-93CD-F5660FB82769}"/>
              </a:ext>
            </a:extLst>
          </p:cNvPr>
          <p:cNvSpPr txBox="1"/>
          <p:nvPr/>
        </p:nvSpPr>
        <p:spPr>
          <a:xfrm>
            <a:off x="9541496" y="2550162"/>
            <a:ext cx="7848600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ô tô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tới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O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ngã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tư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4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hướng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 Đông, Tây, Nam,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Bắc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tốc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36km/h.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ô tô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tiếp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sau 10s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7182" y="383861"/>
            <a:ext cx="2372026" cy="175961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4" name="Picture 9">
            <a:extLst>
              <a:ext uri="{FF2B5EF4-FFF2-40B4-BE49-F238E27FC236}">
                <a16:creationId xmlns:a16="http://schemas.microsoft.com/office/drawing/2014/main" id="{BFE13705-6A84-AE33-6221-8429D3AE9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06800" y="7133134"/>
            <a:ext cx="2298976" cy="3201106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02DF3BFC-BCD7-FC48-4AAC-12F8EA36AB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282856">
            <a:off x="-97234" y="8001357"/>
            <a:ext cx="1819486" cy="2253868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D28250F-1DE8-2BB6-6B17-AC448C262231}"/>
              </a:ext>
            </a:extLst>
          </p:cNvPr>
          <p:cNvSpPr txBox="1"/>
          <p:nvPr/>
        </p:nvSpPr>
        <p:spPr>
          <a:xfrm>
            <a:off x="3740877" y="1754993"/>
            <a:ext cx="10806242" cy="7738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b)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 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cả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đi: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- 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siêu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800 m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- 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 quay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về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đồ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800 m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- 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1200 m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mbria Math" panose="02040503050406030204" pitchFamily="18" charset="0"/>
              </a:rPr>
              <a:t>⇒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 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cả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 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 = 800 + 800 + 1200 = 2800 m.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- 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đầu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xuất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phát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cuối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trường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mbria Math" panose="02040503050406030204" pitchFamily="18" charset="0"/>
              </a:rPr>
              <a:t>⇒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d = 1200 m.</a:t>
            </a:r>
            <a:endParaRPr lang="en-US" sz="3200" dirty="0">
              <a:effectLst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938EB90-D14E-8626-6269-222532851B1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50" t="30623" r="7076" b="3287"/>
          <a:stretch/>
        </p:blipFill>
        <p:spPr>
          <a:xfrm>
            <a:off x="3127036" y="4234529"/>
            <a:ext cx="12033928" cy="264649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F2F5710-BD81-626E-D897-825F4209F9FC}"/>
              </a:ext>
            </a:extLst>
          </p:cNvPr>
          <p:cNvSpPr txBox="1"/>
          <p:nvPr/>
        </p:nvSpPr>
        <p:spPr>
          <a:xfrm>
            <a:off x="4204370" y="2001051"/>
            <a:ext cx="9879259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Arial (Thân)"/>
              </a:rPr>
              <a:t>2. </a:t>
            </a:r>
            <a:r>
              <a:rPr lang="en-US" sz="3600" dirty="0" err="1">
                <a:solidFill>
                  <a:schemeClr val="bg1"/>
                </a:solidFill>
                <a:latin typeface="Arial (Thân)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(Thân)"/>
              </a:rPr>
              <a:t>bảng</a:t>
            </a:r>
            <a:r>
              <a:rPr lang="en-US" sz="3600" dirty="0">
                <a:solidFill>
                  <a:schemeClr val="bg1"/>
                </a:solidFill>
                <a:latin typeface="Arial (Thân)"/>
              </a:rPr>
              <a:t> 4.1 </a:t>
            </a:r>
            <a:r>
              <a:rPr lang="en-US" sz="3600" dirty="0" err="1">
                <a:solidFill>
                  <a:schemeClr val="bg1"/>
                </a:solidFill>
                <a:latin typeface="Arial (Thân)"/>
              </a:rPr>
              <a:t>vào</a:t>
            </a:r>
            <a:r>
              <a:rPr lang="en-US" sz="3600" dirty="0">
                <a:solidFill>
                  <a:schemeClr val="bg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(Thân)"/>
              </a:rPr>
              <a:t>vở</a:t>
            </a:r>
            <a:r>
              <a:rPr lang="en-US" sz="3600" dirty="0">
                <a:solidFill>
                  <a:schemeClr val="bg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(Thân)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(Thân)"/>
              </a:rPr>
              <a:t>ghi</a:t>
            </a:r>
            <a:r>
              <a:rPr lang="en-US" sz="3600" dirty="0">
                <a:solidFill>
                  <a:schemeClr val="bg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(Thân)"/>
              </a:rPr>
              <a:t>kết</a:t>
            </a:r>
            <a:r>
              <a:rPr lang="en-US" sz="3600" dirty="0">
                <a:solidFill>
                  <a:schemeClr val="bg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(Thân)"/>
              </a:rPr>
              <a:t>quả</a:t>
            </a:r>
            <a:r>
              <a:rPr lang="en-US" sz="3600" dirty="0">
                <a:solidFill>
                  <a:schemeClr val="bg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(Thân)"/>
              </a:rPr>
              <a:t>tính</a:t>
            </a:r>
            <a:r>
              <a:rPr lang="en-US" sz="3600" dirty="0">
                <a:solidFill>
                  <a:schemeClr val="bg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(Thân)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Arial (Thân)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Arial (Thân)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Arial (Thân)"/>
              </a:rPr>
              <a:t> 1 </a:t>
            </a:r>
            <a:r>
              <a:rPr lang="en-US" sz="3600" dirty="0" err="1">
                <a:solidFill>
                  <a:schemeClr val="bg1"/>
                </a:solidFill>
                <a:latin typeface="Arial (Thân)"/>
              </a:rPr>
              <a:t>vào</a:t>
            </a:r>
            <a:r>
              <a:rPr lang="en-US" sz="3600" dirty="0">
                <a:solidFill>
                  <a:schemeClr val="bg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(Thân)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Arial (Thân)"/>
              </a:rPr>
              <a:t> ô </a:t>
            </a:r>
            <a:r>
              <a:rPr lang="en-US" sz="3600" dirty="0" err="1">
                <a:solidFill>
                  <a:schemeClr val="bg1"/>
                </a:solidFill>
                <a:latin typeface="Arial (Thân)"/>
              </a:rPr>
              <a:t>thích</a:t>
            </a:r>
            <a:r>
              <a:rPr lang="en-US" sz="3600" dirty="0">
                <a:solidFill>
                  <a:schemeClr val="bg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(Thân)"/>
              </a:rPr>
              <a:t>hợp</a:t>
            </a:r>
            <a:endParaRPr lang="en-US" sz="3600" dirty="0">
              <a:solidFill>
                <a:schemeClr val="bg1"/>
              </a:solidFill>
              <a:latin typeface="Arial (Thân)"/>
            </a:endParaRPr>
          </a:p>
        </p:txBody>
      </p:sp>
    </p:spTree>
    <p:extLst>
      <p:ext uri="{BB962C8B-B14F-4D97-AF65-F5344CB8AC3E}">
        <p14:creationId xmlns:p14="http://schemas.microsoft.com/office/powerpoint/2010/main" val="82960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60687">
            <a:off x="15631623" y="968428"/>
            <a:ext cx="2736963" cy="13944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31848">
            <a:off x="-85706" y="8122755"/>
            <a:ext cx="2504185" cy="1680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-315648" y="1628724"/>
            <a:ext cx="3657600" cy="79137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047339BF-1CAF-7369-667E-B97982CD2A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1560258"/>
                  </p:ext>
                </p:extLst>
              </p:nvPr>
            </p:nvGraphicFramePr>
            <p:xfrm>
              <a:off x="1714497" y="2024410"/>
              <a:ext cx="14859002" cy="219202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5257800">
                      <a:extLst>
                        <a:ext uri="{9D8B030D-6E8A-4147-A177-3AD203B41FA5}">
                          <a16:colId xmlns:a16="http://schemas.microsoft.com/office/drawing/2014/main" val="2813993988"/>
                        </a:ext>
                      </a:extLst>
                    </a:gridCol>
                    <a:gridCol w="5143503">
                      <a:extLst>
                        <a:ext uri="{9D8B030D-6E8A-4147-A177-3AD203B41FA5}">
                          <a16:colId xmlns:a16="http://schemas.microsoft.com/office/drawing/2014/main" val="3313720927"/>
                        </a:ext>
                      </a:extLst>
                    </a:gridCol>
                    <a:gridCol w="4457699">
                      <a:extLst>
                        <a:ext uri="{9D8B030D-6E8A-4147-A177-3AD203B41FA5}">
                          <a16:colId xmlns:a16="http://schemas.microsoft.com/office/drawing/2014/main" val="1097685068"/>
                        </a:ext>
                      </a:extLst>
                    </a:gridCol>
                  </a:tblGrid>
                  <a:tr h="44036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>
                              <a:effectLst/>
                            </a:rPr>
                            <a:t>Chuyển động </a:t>
                          </a:r>
                          <a:endParaRPr lang="en-US" sz="3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 dirty="0" err="1">
                              <a:effectLst/>
                            </a:rPr>
                            <a:t>Quãng</a:t>
                          </a:r>
                          <a:r>
                            <a:rPr lang="vi-VN" sz="3200" dirty="0">
                              <a:effectLst/>
                            </a:rPr>
                            <a:t> </a:t>
                          </a:r>
                          <a:r>
                            <a:rPr lang="vi-VN" sz="3200" dirty="0" err="1">
                              <a:effectLst/>
                            </a:rPr>
                            <a:t>đường</a:t>
                          </a:r>
                          <a:r>
                            <a:rPr lang="vi-VN" sz="3200" dirty="0">
                              <a:effectLst/>
                            </a:rPr>
                            <a:t> đi </a:t>
                          </a:r>
                          <a:r>
                            <a:rPr lang="vi-VN" sz="3200" dirty="0" err="1">
                              <a:effectLst/>
                            </a:rPr>
                            <a:t>được</a:t>
                          </a:r>
                          <a:r>
                            <a:rPr lang="vi-VN" sz="3200" dirty="0">
                              <a:effectLst/>
                            </a:rPr>
                            <a:t> s(m)</a:t>
                          </a:r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>
                              <a:effectLst/>
                            </a:rPr>
                            <a:t>Độ dịch chuyển d(m)</a:t>
                          </a:r>
                          <a:endParaRPr lang="en-US" sz="3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7804408"/>
                      </a:ext>
                    </a:extLst>
                  </a:tr>
                  <a:tr h="76746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 dirty="0" err="1">
                              <a:effectLst/>
                            </a:rPr>
                            <a:t>Từ</a:t>
                          </a:r>
                          <a:r>
                            <a:rPr lang="vi-VN" sz="3200" dirty="0">
                              <a:effectLst/>
                            </a:rPr>
                            <a:t> </a:t>
                          </a:r>
                          <a:r>
                            <a:rPr lang="vi-VN" sz="3200" dirty="0" err="1">
                              <a:effectLst/>
                            </a:rPr>
                            <a:t>trạm</a:t>
                          </a:r>
                          <a:r>
                            <a:rPr lang="vi-VN" sz="3200" dirty="0">
                              <a:effectLst/>
                            </a:rPr>
                            <a:t> xăng </a:t>
                          </a:r>
                          <a:r>
                            <a:rPr lang="vi-VN" sz="3200" dirty="0" err="1">
                              <a:effectLst/>
                            </a:rPr>
                            <a:t>đến</a:t>
                          </a:r>
                          <a:r>
                            <a:rPr lang="vi-VN" sz="3200" dirty="0">
                              <a:effectLst/>
                            </a:rPr>
                            <a:t> siêu </a:t>
                          </a:r>
                          <a:r>
                            <a:rPr lang="vi-VN" sz="3200" dirty="0" err="1">
                              <a:effectLst/>
                            </a:rPr>
                            <a:t>thị</a:t>
                          </a:r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vi-VN" sz="3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vi-VN" sz="3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vi-VN" sz="3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vi-VN" sz="3200">
                                    <a:effectLst/>
                                    <a:latin typeface="Cambria Math" panose="02040503050406030204" pitchFamily="18" charset="0"/>
                                  </a:rPr>
                                  <m:t>400</m:t>
                                </m:r>
                              </m:oMath>
                            </m:oMathPara>
                          </a14:m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vi-VN" sz="3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vi-VN" sz="3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vi-VN" sz="3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vi-VN" sz="3200">
                                    <a:effectLst/>
                                    <a:latin typeface="Cambria Math" panose="02040503050406030204" pitchFamily="18" charset="0"/>
                                  </a:rPr>
                                  <m:t>400</m:t>
                                </m:r>
                              </m:oMath>
                            </m:oMathPara>
                          </a14:m>
                          <a:endParaRPr lang="en-US" sz="3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97971771"/>
                      </a:ext>
                    </a:extLst>
                  </a:tr>
                  <a:tr h="68352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 dirty="0" err="1">
                              <a:effectLst/>
                            </a:rPr>
                            <a:t>Cả</a:t>
                          </a:r>
                          <a:r>
                            <a:rPr lang="vi-VN" sz="3200" dirty="0">
                              <a:effectLst/>
                            </a:rPr>
                            <a:t> </a:t>
                          </a:r>
                          <a:r>
                            <a:rPr lang="vi-VN" sz="3200" dirty="0" err="1">
                              <a:effectLst/>
                            </a:rPr>
                            <a:t>chuyến</a:t>
                          </a:r>
                          <a:r>
                            <a:rPr lang="vi-VN" sz="3200" dirty="0">
                              <a:effectLst/>
                            </a:rPr>
                            <a:t> đi</a:t>
                          </a:r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320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vi-VN" sz="320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vi-VN" sz="320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vi-VN" sz="320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320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800</m:t>
                                </m:r>
                              </m:oMath>
                            </m:oMathPara>
                          </a14:m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320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vi-VN" sz="320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vi-VN" sz="320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vi-VN" sz="320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320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200</m:t>
                                </m:r>
                              </m:oMath>
                            </m:oMathPara>
                          </a14:m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014049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047339BF-1CAF-7369-667E-B97982CD2A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1560258"/>
                  </p:ext>
                </p:extLst>
              </p:nvPr>
            </p:nvGraphicFramePr>
            <p:xfrm>
              <a:off x="1714497" y="2024410"/>
              <a:ext cx="14859002" cy="219202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5257800">
                      <a:extLst>
                        <a:ext uri="{9D8B030D-6E8A-4147-A177-3AD203B41FA5}">
                          <a16:colId xmlns:a16="http://schemas.microsoft.com/office/drawing/2014/main" val="2813993988"/>
                        </a:ext>
                      </a:extLst>
                    </a:gridCol>
                    <a:gridCol w="5143503">
                      <a:extLst>
                        <a:ext uri="{9D8B030D-6E8A-4147-A177-3AD203B41FA5}">
                          <a16:colId xmlns:a16="http://schemas.microsoft.com/office/drawing/2014/main" val="3313720927"/>
                        </a:ext>
                      </a:extLst>
                    </a:gridCol>
                    <a:gridCol w="4457699">
                      <a:extLst>
                        <a:ext uri="{9D8B030D-6E8A-4147-A177-3AD203B41FA5}">
                          <a16:colId xmlns:a16="http://schemas.microsoft.com/office/drawing/2014/main" val="1097685068"/>
                        </a:ext>
                      </a:extLst>
                    </a:gridCol>
                  </a:tblGrid>
                  <a:tr h="6527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>
                              <a:effectLst/>
                            </a:rPr>
                            <a:t>Chuyển động </a:t>
                          </a:r>
                          <a:endParaRPr lang="en-US" sz="3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 dirty="0" err="1">
                              <a:effectLst/>
                            </a:rPr>
                            <a:t>Quãng</a:t>
                          </a:r>
                          <a:r>
                            <a:rPr lang="vi-VN" sz="3200" dirty="0">
                              <a:effectLst/>
                            </a:rPr>
                            <a:t> </a:t>
                          </a:r>
                          <a:r>
                            <a:rPr lang="vi-VN" sz="3200" dirty="0" err="1">
                              <a:effectLst/>
                            </a:rPr>
                            <a:t>đường</a:t>
                          </a:r>
                          <a:r>
                            <a:rPr lang="vi-VN" sz="3200" dirty="0">
                              <a:effectLst/>
                            </a:rPr>
                            <a:t> đi </a:t>
                          </a:r>
                          <a:r>
                            <a:rPr lang="vi-VN" sz="3200" dirty="0" err="1">
                              <a:effectLst/>
                            </a:rPr>
                            <a:t>được</a:t>
                          </a:r>
                          <a:r>
                            <a:rPr lang="vi-VN" sz="3200" dirty="0">
                              <a:effectLst/>
                            </a:rPr>
                            <a:t> s(m)</a:t>
                          </a:r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>
                              <a:effectLst/>
                            </a:rPr>
                            <a:t>Độ dịch chuyển d(m)</a:t>
                          </a:r>
                          <a:endParaRPr lang="en-US" sz="3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7804408"/>
                      </a:ext>
                    </a:extLst>
                  </a:tr>
                  <a:tr h="76962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 dirty="0" err="1">
                              <a:effectLst/>
                            </a:rPr>
                            <a:t>Từ</a:t>
                          </a:r>
                          <a:r>
                            <a:rPr lang="vi-VN" sz="3200" dirty="0">
                              <a:effectLst/>
                            </a:rPr>
                            <a:t> </a:t>
                          </a:r>
                          <a:r>
                            <a:rPr lang="vi-VN" sz="3200" dirty="0" err="1">
                              <a:effectLst/>
                            </a:rPr>
                            <a:t>trạm</a:t>
                          </a:r>
                          <a:r>
                            <a:rPr lang="vi-VN" sz="3200" dirty="0">
                              <a:effectLst/>
                            </a:rPr>
                            <a:t> xăng </a:t>
                          </a:r>
                          <a:r>
                            <a:rPr lang="vi-VN" sz="3200" dirty="0" err="1">
                              <a:effectLst/>
                            </a:rPr>
                            <a:t>đến</a:t>
                          </a:r>
                          <a:r>
                            <a:rPr lang="vi-VN" sz="3200" dirty="0">
                              <a:effectLst/>
                            </a:rPr>
                            <a:t> siêu </a:t>
                          </a:r>
                          <a:r>
                            <a:rPr lang="vi-VN" sz="3200" dirty="0" err="1">
                              <a:effectLst/>
                            </a:rPr>
                            <a:t>thị</a:t>
                          </a:r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0"/>
                          <a:stretch>
                            <a:fillRect l="-102370" t="-85039" r="-86848" b="-1220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0"/>
                          <a:stretch>
                            <a:fillRect l="-233653" t="-85039" r="-274" b="-1220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7971771"/>
                      </a:ext>
                    </a:extLst>
                  </a:tr>
                  <a:tr h="76962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 dirty="0" err="1">
                              <a:effectLst/>
                            </a:rPr>
                            <a:t>Cả</a:t>
                          </a:r>
                          <a:r>
                            <a:rPr lang="vi-VN" sz="3200" dirty="0">
                              <a:effectLst/>
                            </a:rPr>
                            <a:t> </a:t>
                          </a:r>
                          <a:r>
                            <a:rPr lang="vi-VN" sz="3200" dirty="0" err="1">
                              <a:effectLst/>
                            </a:rPr>
                            <a:t>chuyến</a:t>
                          </a:r>
                          <a:r>
                            <a:rPr lang="vi-VN" sz="3200" dirty="0">
                              <a:effectLst/>
                            </a:rPr>
                            <a:t> đi</a:t>
                          </a:r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0"/>
                          <a:stretch>
                            <a:fillRect l="-102370" t="-186508" r="-86848" b="-23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0"/>
                          <a:stretch>
                            <a:fillRect l="-233653" t="-186508" r="-274" b="-230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140499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09E806A-7562-105F-4A1D-4C0EF4D7BB0E}"/>
              </a:ext>
            </a:extLst>
          </p:cNvPr>
          <p:cNvSpPr txBox="1"/>
          <p:nvPr/>
        </p:nvSpPr>
        <p:spPr>
          <a:xfrm>
            <a:off x="8360567" y="1078694"/>
            <a:ext cx="156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58FB6FA1-D400-7BCC-600A-38234A3AC4FE}"/>
                  </a:ext>
                </a:extLst>
              </p:cNvPr>
              <p:cNvSpPr txBox="1"/>
              <p:nvPr/>
            </p:nvSpPr>
            <p:spPr>
              <a:xfrm>
                <a:off x="3124198" y="4606910"/>
                <a:ext cx="12039600" cy="5645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Cách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: 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trạm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xăng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siêu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Quãng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800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400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400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dịch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800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400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400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Cả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chuyến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đi: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Quãng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400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400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800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1200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800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(m)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dịch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400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400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800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1200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200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(m)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58FB6FA1-D400-7BCC-600A-38234A3AC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198" y="4606910"/>
                <a:ext cx="12039600" cy="5645135"/>
              </a:xfrm>
              <a:prstGeom prst="rect">
                <a:avLst/>
              </a:prstGeom>
              <a:blipFill>
                <a:blip r:embed="rId11"/>
                <a:stretch>
                  <a:fillRect l="-1266" r="-1266" b="-2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644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70512"/>
            <a:ext cx="1401247" cy="19511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5007" y="8829029"/>
            <a:ext cx="2955386" cy="154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97344" y="8420100"/>
            <a:ext cx="1401247" cy="19511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67889" y="2335210"/>
            <a:ext cx="2120111" cy="15727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41958" y="8918120"/>
            <a:ext cx="2955386" cy="15421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876" y="8326372"/>
            <a:ext cx="1401247" cy="195110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888FEBE-8A3F-484A-5701-39EE86FD9FBE}"/>
              </a:ext>
            </a:extLst>
          </p:cNvPr>
          <p:cNvSpPr txBox="1"/>
          <p:nvPr/>
        </p:nvSpPr>
        <p:spPr>
          <a:xfrm>
            <a:off x="2552700" y="1368880"/>
            <a:ext cx="131826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 (Thân)"/>
              </a:rPr>
              <a:t>3. </a:t>
            </a:r>
            <a:r>
              <a:rPr lang="en-US" sz="3200" dirty="0" err="1">
                <a:latin typeface="Arial (Thân)"/>
              </a:rPr>
              <a:t>Hãy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dựa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vào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bảng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kết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quả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trên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để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kiểm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tra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dự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đoán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của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em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trong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câu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hỏi</a:t>
            </a:r>
            <a:r>
              <a:rPr lang="en-US" sz="3200" dirty="0">
                <a:latin typeface="Arial (Thân)"/>
              </a:rPr>
              <a:t> 2 </a:t>
            </a:r>
            <a:r>
              <a:rPr lang="en-US" sz="3200" dirty="0" err="1">
                <a:latin typeface="Arial (Thân)"/>
              </a:rPr>
              <a:t>cuối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trang</a:t>
            </a:r>
            <a:r>
              <a:rPr lang="en-US" sz="3200" dirty="0">
                <a:latin typeface="Arial (Thân)"/>
              </a:rPr>
              <a:t> 23 </a:t>
            </a:r>
            <a:r>
              <a:rPr lang="en-US" sz="3200" dirty="0" err="1">
                <a:latin typeface="Arial (Thân)"/>
              </a:rPr>
              <a:t>là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đúng</a:t>
            </a:r>
            <a:r>
              <a:rPr lang="en-US" sz="3200" dirty="0">
                <a:latin typeface="Arial (Thân)"/>
              </a:rPr>
              <a:t> hay </a:t>
            </a:r>
            <a:r>
              <a:rPr lang="en-US" sz="3200" dirty="0" err="1">
                <a:latin typeface="Arial (Thân)"/>
              </a:rPr>
              <a:t>sai</a:t>
            </a:r>
            <a:r>
              <a:rPr lang="en-US" sz="3200" dirty="0">
                <a:latin typeface="Arial (Thân)"/>
              </a:rPr>
              <a:t>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4D249B2-BDCB-0E05-912F-A8474D70FC9B}"/>
              </a:ext>
            </a:extLst>
          </p:cNvPr>
          <p:cNvSpPr txBox="1"/>
          <p:nvPr/>
        </p:nvSpPr>
        <p:spPr>
          <a:xfrm>
            <a:off x="8360569" y="3182176"/>
            <a:ext cx="156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73629FE-05E6-C52E-4C97-55473E3AD3C8}"/>
              </a:ext>
            </a:extLst>
          </p:cNvPr>
          <p:cNvSpPr txBox="1"/>
          <p:nvPr/>
        </p:nvSpPr>
        <p:spPr>
          <a:xfrm>
            <a:off x="2552700" y="4185959"/>
            <a:ext cx="13182600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quả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trên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thấy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dự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đoán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em trong câu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hỏi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2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cuối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trang 23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đúng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5628080-1F92-3F67-EBFC-FA26BD3DEAAD}"/>
              </a:ext>
            </a:extLst>
          </p:cNvPr>
          <p:cNvSpPr txBox="1"/>
          <p:nvPr/>
        </p:nvSpPr>
        <p:spPr>
          <a:xfrm>
            <a:off x="2552700" y="6086306"/>
            <a:ext cx="13182600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Kết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luận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 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lớn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 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bằng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nhau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thẳng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không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chiều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594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9EFA73-2DD5-7506-13D9-1AA22C32392A}"/>
              </a:ext>
            </a:extLst>
          </p:cNvPr>
          <p:cNvSpPr txBox="1"/>
          <p:nvPr/>
        </p:nvSpPr>
        <p:spPr>
          <a:xfrm>
            <a:off x="3406377" y="588908"/>
            <a:ext cx="7522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IV. TỔNG HỢP ĐỘ DỊCH CHUYỂN</a:t>
            </a:r>
            <a:endParaRPr lang="en-US" sz="36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7118625-D6CA-B905-E42B-A09687A3563E}"/>
              </a:ext>
            </a:extLst>
          </p:cNvPr>
          <p:cNvSpPr txBox="1"/>
          <p:nvPr/>
        </p:nvSpPr>
        <p:spPr>
          <a:xfrm>
            <a:off x="3401615" y="1521799"/>
            <a:ext cx="11484769" cy="3706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đi xe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đi theo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C;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C. (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4.8).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hai. So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ECF3E889-2B6C-5E26-3904-CEF84C1ADD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1615" y="5299038"/>
            <a:ext cx="4953000" cy="4987962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8E33F335-A504-9E4A-D699-F605C31930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0" y="5846589"/>
            <a:ext cx="574401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4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39032" y="-142321"/>
            <a:ext cx="2364108" cy="2377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2906" y="8547366"/>
            <a:ext cx="2345094" cy="17396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51077">
            <a:off x="-64550" y="540145"/>
            <a:ext cx="3582802" cy="10121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75274" y="7931567"/>
            <a:ext cx="1838863" cy="23411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52100">
            <a:off x="-267896" y="602024"/>
            <a:ext cx="1251270" cy="35348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AEF05FD-4FB4-7A40-F5BA-4F00DF580A2D}"/>
              </a:ext>
            </a:extLst>
          </p:cNvPr>
          <p:cNvSpPr txBox="1"/>
          <p:nvPr/>
        </p:nvSpPr>
        <p:spPr>
          <a:xfrm>
            <a:off x="8610599" y="738439"/>
            <a:ext cx="1066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 (Thân)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 (Thân)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7FE25D-6E5D-EE46-4D12-408AA019E4AE}"/>
                  </a:ext>
                </a:extLst>
              </p:cNvPr>
              <p:cNvSpPr txBox="1"/>
              <p:nvPr/>
            </p:nvSpPr>
            <p:spPr>
              <a:xfrm>
                <a:off x="1655338" y="1878047"/>
                <a:ext cx="14977323" cy="7026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 </a:t>
                </a:r>
                <a:r>
                  <a:rPr lang="vi-VN" sz="32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Quãng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đường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người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thứ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nhất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</m:t>
                        </m:r>
                      </m:e>
                      <m:sub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AB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BC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=4+4=8</m:t>
                    </m:r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km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Tam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giác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ABC vuông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tại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B nên :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+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lớn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dịch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AC</m:t>
                        </m:r>
                      </m:e>
                    </m:acc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tính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: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vi-VN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d</m:t>
                          </m:r>
                        </m:e>
                        <m:sub>
                          <m:r>
                            <a:rPr lang="vi-VN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vi-VN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AB</m:t>
                              </m:r>
                            </m:e>
                            <m:sup>
                              <m: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BC</m:t>
                              </m:r>
                            </m:e>
                            <m:sup>
                              <m: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vi-VN" sz="320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vi-VN" sz="320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=5,7</m:t>
                      </m:r>
                      <m:r>
                        <m:rPr>
                          <m:sty m:val="p"/>
                        </m:rPr>
                        <a:rPr lang="vi-VN" sz="320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km</m:t>
                      </m:r>
                    </m:oMath>
                  </m:oMathPara>
                </a14:m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+ Tam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giác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ABC vuông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tại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B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AB=BC nên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tam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giác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vuông cân </a:t>
                </a:r>
                <a14:m>
                  <m:oMath xmlns:m="http://schemas.openxmlformats.org/officeDocument/2006/math"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A</m:t>
                        </m:r>
                      </m:e>
                    </m:acc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Dựa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vào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tọa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địa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lý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dịch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người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thứ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nhất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5,7km,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45</m:t>
                    </m:r>
                    <m:r>
                      <a:rPr lang="en-US" sz="32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Đông-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Bắc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7FE25D-6E5D-EE46-4D12-408AA019E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338" y="1878047"/>
                <a:ext cx="14977323" cy="7026026"/>
              </a:xfrm>
              <a:prstGeom prst="rect">
                <a:avLst/>
              </a:prstGeom>
              <a:blipFill>
                <a:blip r:embed="rId10"/>
                <a:stretch>
                  <a:fillRect l="-1059" r="-855" b="-1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14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pic>
        <p:nvPicPr>
          <p:cNvPr id="146" name="Picture 12">
            <a:extLst>
              <a:ext uri="{FF2B5EF4-FFF2-40B4-BE49-F238E27FC236}">
                <a16:creationId xmlns:a16="http://schemas.microsoft.com/office/drawing/2014/main" id="{81BED91C-9A8A-A790-74AD-C843B5DC7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82856">
            <a:off x="99947" y="7813316"/>
            <a:ext cx="1819486" cy="2253868"/>
          </a:xfrm>
          <a:prstGeom prst="rect">
            <a:avLst/>
          </a:prstGeom>
        </p:spPr>
      </p:pic>
      <p:pic>
        <p:nvPicPr>
          <p:cNvPr id="147" name="Picture 9">
            <a:extLst>
              <a:ext uri="{FF2B5EF4-FFF2-40B4-BE49-F238E27FC236}">
                <a16:creationId xmlns:a16="http://schemas.microsoft.com/office/drawing/2014/main" id="{3385322F-67DB-B4A9-8151-E521A53A6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420341">
            <a:off x="16007838" y="7103706"/>
            <a:ext cx="2298976" cy="3201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CCD6EBB-21B4-CA04-8FF2-6029AFC756CE}"/>
                  </a:ext>
                </a:extLst>
              </p:cNvPr>
              <p:cNvSpPr txBox="1"/>
              <p:nvPr/>
            </p:nvSpPr>
            <p:spPr>
              <a:xfrm>
                <a:off x="2971800" y="1174966"/>
                <a:ext cx="12344400" cy="3121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Người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thứ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2: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Vì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người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thứ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hai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thẳng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từ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A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đến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C, không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đổi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chiều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nên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quãng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đường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và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dịch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bằng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nhau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và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AC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=5,7</m:t>
                    </m:r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km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Và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người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này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th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eo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o</m:t>
                        </m:r>
                      </m:sup>
                    </m:sSup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i="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Đông- </a:t>
                </a:r>
                <a:r>
                  <a:rPr lang="vi-VN" sz="3200" i="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Bắc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CCD6EBB-21B4-CA04-8FF2-6029AFC75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1174966"/>
                <a:ext cx="12344400" cy="3121367"/>
              </a:xfrm>
              <a:prstGeom prst="rect">
                <a:avLst/>
              </a:prstGeom>
              <a:blipFill>
                <a:blip r:embed="rId8"/>
                <a:stretch>
                  <a:fillRect l="-1284" r="-1877" b="-5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8591831-23A8-A2C7-EA28-AA437F9BC75C}"/>
              </a:ext>
            </a:extLst>
          </p:cNvPr>
          <p:cNvSpPr txBox="1"/>
          <p:nvPr/>
        </p:nvSpPr>
        <p:spPr>
          <a:xfrm>
            <a:off x="2971801" y="4654953"/>
            <a:ext cx="12344400" cy="549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Nhận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xét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</a:t>
            </a:r>
            <a:endParaRPr lang="en-US" sz="3200" b="1" dirty="0">
              <a:effectLst/>
              <a:ea typeface="Times New Roman" panose="02020603050405020304" pitchFamily="18" charset="0"/>
            </a:endParaRPr>
          </a:p>
          <a:p>
            <a:pPr marL="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cả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2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đều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 nên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như nhau.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gian di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như nhau,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hơn nên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nhanh hơn. Tuy nhiên,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quan tâm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nhanh như nhau.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852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7" y="428581"/>
            <a:ext cx="1929416" cy="23954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73600" y="2824019"/>
            <a:ext cx="3156388" cy="31736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4142" y="9588848"/>
            <a:ext cx="8580377" cy="4664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87700" y="593643"/>
            <a:ext cx="3657600" cy="79137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0C5E588-8C05-983F-F08E-077006E39F6F}"/>
              </a:ext>
            </a:extLst>
          </p:cNvPr>
          <p:cNvSpPr txBox="1"/>
          <p:nvPr/>
        </p:nvSpPr>
        <p:spPr>
          <a:xfrm>
            <a:off x="2400300" y="726199"/>
            <a:ext cx="13487400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lái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ô tô đi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6km theo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Tây, sau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rẽ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, đi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Nam 4km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quay sang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Đông đi 3km.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ô tô. </a:t>
            </a:r>
            <a:endParaRPr lang="en-US" sz="3200" dirty="0">
              <a:effectLst/>
              <a:latin typeface="Arial (Thân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D9FAE74-DB49-9EA8-E2C8-1CE4961A67FD}"/>
              </a:ext>
            </a:extLst>
          </p:cNvPr>
          <p:cNvSpPr txBox="1"/>
          <p:nvPr/>
        </p:nvSpPr>
        <p:spPr>
          <a:xfrm>
            <a:off x="8610600" y="3198968"/>
            <a:ext cx="1066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 (Thân)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 (Thân)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45DF898F-F1CF-6951-F71B-C6CC1EA32A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1254" y="4305300"/>
            <a:ext cx="7018271" cy="4426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404D19A-F0F2-37EE-F763-7E52336FB8DE}"/>
                  </a:ext>
                </a:extLst>
              </p:cNvPr>
              <p:cNvSpPr txBox="1"/>
              <p:nvPr/>
            </p:nvSpPr>
            <p:spPr>
              <a:xfrm>
                <a:off x="9278646" y="4575246"/>
                <a:ext cx="7696200" cy="3886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30480" indent="-457200" algn="just">
                  <a:lnSpc>
                    <a:spcPct val="150000"/>
                  </a:lnSpc>
                  <a:spcBef>
                    <a:spcPts val="0"/>
                  </a:spcBef>
                  <a:buFontTx/>
                  <a:buChar char="-"/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Quãng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ô tô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 </a:t>
                </a:r>
                <a:endParaRPr lang="en-US" sz="32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km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30480" indent="-457200" algn="just">
                  <a:lnSpc>
                    <a:spcPct val="150000"/>
                  </a:lnSpc>
                  <a:spcBef>
                    <a:spcPts val="0"/>
                  </a:spcBef>
                  <a:buFontTx/>
                  <a:buChar char="-"/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dịch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ô tô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32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𝐴𝐷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vi-VN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vi-VN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(theo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Tây – Nam).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404D19A-F0F2-37EE-F763-7E52336FB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646" y="4575246"/>
                <a:ext cx="7696200" cy="3886770"/>
              </a:xfrm>
              <a:prstGeom prst="rect">
                <a:avLst/>
              </a:prstGeom>
              <a:blipFill>
                <a:blip r:embed="rId13"/>
                <a:stretch>
                  <a:fillRect l="-1979" r="-3009" b="-1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130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1445838" y="7502572"/>
            <a:ext cx="4670853" cy="34649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956018" y="-918615"/>
            <a:ext cx="2736664" cy="33976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949276" y="-1397567"/>
            <a:ext cx="3783139" cy="380388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C85260E-6511-94CD-F2E8-32D7FCDCEB32}"/>
              </a:ext>
            </a:extLst>
          </p:cNvPr>
          <p:cNvSpPr txBox="1"/>
          <p:nvPr/>
        </p:nvSpPr>
        <p:spPr>
          <a:xfrm>
            <a:off x="2554931" y="2312437"/>
            <a:ext cx="6781800" cy="59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bơi ngang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bên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bên kia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sông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50m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Nam. Do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sông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nên khi sang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bên kia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trôi xuôi theo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50m.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Arial (Thân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Swimming Stock Vector Image by ©blueringmedia #77918852">
            <a:extLst>
              <a:ext uri="{FF2B5EF4-FFF2-40B4-BE49-F238E27FC236}">
                <a16:creationId xmlns:a16="http://schemas.microsoft.com/office/drawing/2014/main" id="{ECE6047B-4467-37C6-B48D-698E7EA5B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462" y="2281594"/>
            <a:ext cx="6248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94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1445838" y="7502572"/>
            <a:ext cx="4670853" cy="34649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956018" y="-918615"/>
            <a:ext cx="2736664" cy="33976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949276" y="-1397567"/>
            <a:ext cx="3783139" cy="380388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7B61871-62A2-502F-E354-C5FF1A001E09}"/>
              </a:ext>
            </a:extLst>
          </p:cNvPr>
          <p:cNvSpPr txBox="1"/>
          <p:nvPr/>
        </p:nvSpPr>
        <p:spPr>
          <a:xfrm>
            <a:off x="8534400" y="2150366"/>
            <a:ext cx="1066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(Thân)"/>
                <a:ea typeface="+mn-ea"/>
                <a:cs typeface="+mn-cs"/>
              </a:rPr>
              <a:t>Giải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(Thân)"/>
              <a:ea typeface="+mn-ea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8486AC5-E011-E699-020C-A8D200E4F6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3064766"/>
            <a:ext cx="5362575" cy="35337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454449D-13D8-5554-6576-818AEEED42FD}"/>
                  </a:ext>
                </a:extLst>
              </p:cNvPr>
              <p:cNvSpPr txBox="1"/>
              <p:nvPr/>
            </p:nvSpPr>
            <p:spPr>
              <a:xfrm>
                <a:off x="9372600" y="3521966"/>
                <a:ext cx="6362454" cy="24731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dịch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 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vi-VN" sz="3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50</m:t>
                            </m:r>
                          </m:e>
                          <m:sup>
                            <m:r>
                              <a:rPr kumimoji="0" lang="vi-VN" sz="3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vi-VN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vi-VN" sz="3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50</m:t>
                            </m:r>
                          </m:e>
                          <m:sup>
                            <m:r>
                              <a:rPr kumimoji="0" lang="vi-VN" sz="3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≈70,7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hướng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vi-VN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0" lang="vi-VN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Đông – Nam).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454449D-13D8-5554-6576-818AEEED4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3521966"/>
                <a:ext cx="6362454" cy="2473113"/>
              </a:xfrm>
              <a:prstGeom prst="rect">
                <a:avLst/>
              </a:prstGeom>
              <a:blipFill>
                <a:blip r:embed="rId11"/>
                <a:stretch>
                  <a:fillRect l="-2013" r="-3739" b="-6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1D84464-F5E5-1FCB-4B17-8831C536DCCC}"/>
              </a:ext>
            </a:extLst>
          </p:cNvPr>
          <p:cNvSpPr txBox="1"/>
          <p:nvPr/>
        </p:nvSpPr>
        <p:spPr>
          <a:xfrm>
            <a:off x="4164361" y="6993648"/>
            <a:ext cx="8740077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Kết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luận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: Ta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thể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tổng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độ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dịch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chuyển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bằng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tổng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vecto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93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18">
            <a:extLst>
              <a:ext uri="{FF2B5EF4-FFF2-40B4-BE49-F238E27FC236}">
                <a16:creationId xmlns:a16="http://schemas.microsoft.com/office/drawing/2014/main" id="{C3B43D12-E98C-9DC3-C561-D9DC37A760A5}"/>
              </a:ext>
            </a:extLst>
          </p:cNvPr>
          <p:cNvGrpSpPr/>
          <p:nvPr/>
        </p:nvGrpSpPr>
        <p:grpSpPr>
          <a:xfrm rot="-10800000">
            <a:off x="3048000" y="2648077"/>
            <a:ext cx="11867315" cy="4990846"/>
            <a:chOff x="0" y="0"/>
            <a:chExt cx="11538770" cy="11849767"/>
          </a:xfrm>
        </p:grpSpPr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EF741E93-7C64-B438-B910-594A6F1C9EF7}"/>
                </a:ext>
              </a:extLst>
            </p:cNvPr>
            <p:cNvSpPr/>
            <p:nvPr/>
          </p:nvSpPr>
          <p:spPr>
            <a:xfrm>
              <a:off x="0" y="-4262"/>
              <a:ext cx="11546516" cy="11856253"/>
            </a:xfrm>
            <a:custGeom>
              <a:avLst/>
              <a:gdLst/>
              <a:ahLst/>
              <a:cxnLst/>
              <a:rect l="l" t="t" r="r" b="b"/>
              <a:pathLst>
                <a:path w="11546516" h="11856253">
                  <a:moveTo>
                    <a:pt x="10607616" y="11845066"/>
                  </a:moveTo>
                  <a:cubicBezTo>
                    <a:pt x="10607616" y="11845066"/>
                    <a:pt x="10187863" y="11856253"/>
                    <a:pt x="9725278" y="11853632"/>
                  </a:cubicBezTo>
                  <a:cubicBezTo>
                    <a:pt x="3767360" y="11851468"/>
                    <a:pt x="1057073" y="11843644"/>
                    <a:pt x="1057073" y="11843644"/>
                  </a:cubicBezTo>
                  <a:cubicBezTo>
                    <a:pt x="812931" y="11834810"/>
                    <a:pt x="565145" y="11817829"/>
                    <a:pt x="398404" y="11759651"/>
                  </a:cubicBezTo>
                  <a:cubicBezTo>
                    <a:pt x="120505" y="11662690"/>
                    <a:pt x="0" y="11485161"/>
                    <a:pt x="0" y="3633822"/>
                  </a:cubicBezTo>
                  <a:lnTo>
                    <a:pt x="0" y="363373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906713" y="7673"/>
                  </a:cubicBezTo>
                  <a:cubicBezTo>
                    <a:pt x="9968937" y="0"/>
                    <a:pt x="10432865" y="7673"/>
                    <a:pt x="10432865" y="7673"/>
                  </a:cubicBezTo>
                  <a:cubicBezTo>
                    <a:pt x="10801172" y="15152"/>
                    <a:pt x="11164484" y="84484"/>
                    <a:pt x="11362225" y="207066"/>
                  </a:cubicBezTo>
                  <a:cubicBezTo>
                    <a:pt x="11513242" y="300683"/>
                    <a:pt x="11546516" y="425358"/>
                    <a:pt x="11537376" y="3633822"/>
                  </a:cubicBezTo>
                  <a:lnTo>
                    <a:pt x="11537376" y="3633911"/>
                  </a:lnTo>
                  <a:cubicBezTo>
                    <a:pt x="11537376" y="11603127"/>
                    <a:pt x="11254379" y="11817225"/>
                    <a:pt x="10607616" y="11845066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DFA359A1-685B-9FE4-BC46-444D9FC590BF}"/>
                  </a:ext>
                </a:extLst>
              </p:cNvPr>
              <p:cNvSpPr txBox="1"/>
              <p:nvPr/>
            </p:nvSpPr>
            <p:spPr>
              <a:xfrm>
                <a:off x="3224573" y="3506301"/>
                <a:ext cx="11506200" cy="3275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+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Đổi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36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km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/h = 10 m/s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tô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=10.10= 100 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không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tô nên ta không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tô.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DFA359A1-685B-9FE4-BC46-444D9FC59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573" y="3506301"/>
                <a:ext cx="11506200" cy="3275256"/>
              </a:xfrm>
              <a:prstGeom prst="rect">
                <a:avLst/>
              </a:prstGeom>
              <a:blipFill>
                <a:blip r:embed="rId4"/>
                <a:stretch>
                  <a:fillRect l="-1113" r="-2014" b="-4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7">
            <a:extLst>
              <a:ext uri="{FF2B5EF4-FFF2-40B4-BE49-F238E27FC236}">
                <a16:creationId xmlns:a16="http://schemas.microsoft.com/office/drawing/2014/main" id="{750D174B-43E3-026D-CA63-030FFD4319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60687">
            <a:off x="16222432" y="761110"/>
            <a:ext cx="2197894" cy="1119832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B50A27F5-26A0-9432-6E1C-C72681555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00944" y="9551533"/>
            <a:ext cx="6753714" cy="3671565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176BDBD5-22E3-3EE2-1606-0075B8CDC7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669316" y="7887152"/>
            <a:ext cx="1233990" cy="1718213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F197BD75-9DB4-F301-894C-86C816E45C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78543" y="8183912"/>
            <a:ext cx="1867049" cy="1385011"/>
          </a:xfrm>
          <a:prstGeom prst="rect">
            <a:avLst/>
          </a:prstGeom>
        </p:spPr>
      </p:pic>
      <p:pic>
        <p:nvPicPr>
          <p:cNvPr id="38" name="Picture 13">
            <a:extLst>
              <a:ext uri="{FF2B5EF4-FFF2-40B4-BE49-F238E27FC236}">
                <a16:creationId xmlns:a16="http://schemas.microsoft.com/office/drawing/2014/main" id="{B374DE66-B194-C66C-400D-30BCFD916D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035830" y="8236435"/>
            <a:ext cx="2602622" cy="1358096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3262BA34-657E-38CA-EF92-A4B5F15347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25744" y="470512"/>
            <a:ext cx="3354052" cy="24694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7182" y="383861"/>
            <a:ext cx="2372026" cy="175961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4" name="Picture 9">
            <a:extLst>
              <a:ext uri="{FF2B5EF4-FFF2-40B4-BE49-F238E27FC236}">
                <a16:creationId xmlns:a16="http://schemas.microsoft.com/office/drawing/2014/main" id="{BFE13705-6A84-AE33-6221-8429D3AE9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06800" y="7133134"/>
            <a:ext cx="2298976" cy="3201106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02DF3BFC-BCD7-FC48-4AAC-12F8EA36AB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282856">
            <a:off x="-97234" y="8001357"/>
            <a:ext cx="1819486" cy="225386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7CAB0C6-3835-31A2-BD22-8CE9794924AF}"/>
              </a:ext>
            </a:extLst>
          </p:cNvPr>
          <p:cNvSpPr txBox="1"/>
          <p:nvPr/>
        </p:nvSpPr>
        <p:spPr>
          <a:xfrm>
            <a:off x="6400798" y="10287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 (Thân)"/>
              </a:rPr>
              <a:t>LUYỆN TẬP</a:t>
            </a:r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27039F2A-AFAB-8F3B-5D4A-EBCEEF424F12}"/>
              </a:ext>
            </a:extLst>
          </p:cNvPr>
          <p:cNvSpPr/>
          <p:nvPr/>
        </p:nvSpPr>
        <p:spPr>
          <a:xfrm>
            <a:off x="6400798" y="2870538"/>
            <a:ext cx="10363203" cy="4545924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Chúng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ta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cùng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củng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cố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kiến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thức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bài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học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ngày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hôm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nay qua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các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câu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hỏi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trắc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nghiệm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sau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.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2A39C0D5-6450-CEAE-0390-212D35278A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10000" y="6000571"/>
            <a:ext cx="317961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6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51517" y="414092"/>
            <a:ext cx="9305217" cy="987290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67291F7-1CE9-F8D8-E7BF-69634CC2FC59}"/>
              </a:ext>
            </a:extLst>
          </p:cNvPr>
          <p:cNvSpPr txBox="1">
            <a:spLocks/>
          </p:cNvSpPr>
          <p:nvPr/>
        </p:nvSpPr>
        <p:spPr>
          <a:xfrm>
            <a:off x="135698" y="3167080"/>
            <a:ext cx="8425544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10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 HOA DÂN CHỦ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57466" y="6657978"/>
            <a:ext cx="18403946" cy="2387802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32" name="Picture 6">
            <a:extLst>
              <a:ext uri="{FF2B5EF4-FFF2-40B4-BE49-F238E27FC236}">
                <a16:creationId xmlns:a16="http://schemas.microsoft.com/office/drawing/2014/main" id="{8B0DD93A-9CCE-7953-B7F6-FC31609A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51517" y="414092"/>
            <a:ext cx="9305217" cy="9872909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81A96C74-752B-7A34-4A63-D1C14368E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34517" y="317048"/>
            <a:ext cx="1242189" cy="1194761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CB0DA85E-15EC-33AD-C9CB-E91EDD95A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79812" y="4467491"/>
            <a:ext cx="1569615" cy="1452608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3F2E017F-D1DA-B8AF-7754-F21A859758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66918" y="4467491"/>
            <a:ext cx="1250501" cy="1300143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EE0F18A4-6704-DD9D-F11E-983C4B395E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909283" y="2374825"/>
            <a:ext cx="1195184" cy="1177799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7F0DCD62-E54A-9555-291B-8C1F25DB15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964559" y="1956554"/>
            <a:ext cx="1285872" cy="1274183"/>
          </a:xfrm>
          <a:prstGeom prst="rect">
            <a:avLst/>
          </a:prstGeom>
        </p:spPr>
      </p:pic>
      <p:pic>
        <p:nvPicPr>
          <p:cNvPr id="38" name="Picture 18">
            <a:extLst>
              <a:ext uri="{FF2B5EF4-FFF2-40B4-BE49-F238E27FC236}">
                <a16:creationId xmlns:a16="http://schemas.microsoft.com/office/drawing/2014/main" id="{320B7D2E-655F-20CB-18E4-D8FF152179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251280" y="3831049"/>
            <a:ext cx="1006472" cy="1006472"/>
          </a:xfrm>
          <a:prstGeom prst="rect">
            <a:avLst/>
          </a:prstGeom>
        </p:spPr>
      </p:pic>
      <p:pic>
        <p:nvPicPr>
          <p:cNvPr id="39" name="Picture 22">
            <a:extLst>
              <a:ext uri="{FF2B5EF4-FFF2-40B4-BE49-F238E27FC236}">
                <a16:creationId xmlns:a16="http://schemas.microsoft.com/office/drawing/2014/main" id="{3F9CFA12-C527-4115-0995-8CB6A70817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965566" y="2564523"/>
            <a:ext cx="1266525" cy="1266525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3891DFB6-553D-5BA7-9064-1927C1D894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250431" y="1008470"/>
            <a:ext cx="1535571" cy="1518819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2C8EA7C9-F3A0-78DC-B4FC-7C65252D6E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0783399" y="371693"/>
            <a:ext cx="1379123" cy="13716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9CAE4A15-BBEB-69B4-654E-9B38B6F756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434672" y="617607"/>
            <a:ext cx="1737696" cy="1783080"/>
          </a:xfrm>
          <a:prstGeom prst="rect">
            <a:avLst/>
          </a:prstGeom>
        </p:spPr>
      </p:pic>
      <p:pic>
        <p:nvPicPr>
          <p:cNvPr id="43" name="Picture 42">
            <a:hlinkClick r:id="rId28" action="ppaction://hlinksldjump"/>
            <a:extLst>
              <a:ext uri="{FF2B5EF4-FFF2-40B4-BE49-F238E27FC236}">
                <a16:creationId xmlns:a16="http://schemas.microsoft.com/office/drawing/2014/main" id="{3F9DFB7D-4CC9-FE7F-8610-BA0D2585021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033752" y="4712216"/>
            <a:ext cx="3026927" cy="2075868"/>
          </a:xfrm>
          <a:prstGeom prst="rect">
            <a:avLst/>
          </a:prstGeom>
        </p:spPr>
      </p:pic>
      <p:pic>
        <p:nvPicPr>
          <p:cNvPr id="44" name="Picture 11">
            <a:extLst>
              <a:ext uri="{FF2B5EF4-FFF2-40B4-BE49-F238E27FC236}">
                <a16:creationId xmlns:a16="http://schemas.microsoft.com/office/drawing/2014/main" id="{AD31EBF9-1195-1655-E0A1-FF9C7F7AA0F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3722693" y="2118585"/>
            <a:ext cx="1292733" cy="1309398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059A749-93E1-B955-FD75-F8A10006D1B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5723653" y="3783689"/>
            <a:ext cx="840338" cy="840338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989A80AF-E20D-CA64-B229-696C24A3AD7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4159174" y="617607"/>
            <a:ext cx="1127766" cy="1067148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706219D1-1074-E1E1-9B80-54E0A4F92BA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5440722" y="5347359"/>
            <a:ext cx="946196" cy="9375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355" y="4233778"/>
            <a:ext cx="1023597" cy="9949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719" y="1318916"/>
            <a:ext cx="1023597" cy="9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0.11134 C -0.03073 0.13171 0.00312 0.12477 0.01641 0.17245 C 0.05091 0.21342 0.08398 0.21991 0.12487 0.16088 C 0.15286 0.13079 0.16406 0.0625 0.20951 0.07037 C 0.25273 0.08287 0.22161 0.17338 0.26654 0.20903 C 0.28281 0.25717 0.25742 0.31944 0.29023 0.375 C 0.32331 0.36296 0.33685 0.29074 0.34036 0.21111 C 0.35273 0.15717 0.38411 0.17338 0.38815 0.11967 C 0.39102 0.05995 0.42773 0.05486 0.42487 -0.01111 C 0.47331 -0.04908 0.49505 -0.00648 0.51432 0.03403 C 0.52292 0.08264 0.54714 0.04028 0.55833 0.06134 C 0.56745 0.07592 0.54909 0.13449 0.56654 0.14074 C 0.59336 0.11898 0.59648 0.08009 0.60234 0.03704 C 0.61497 0.01875 0.62148 -0.00787 0.64023 -0.01783 C 0.6681 -0.02917 0.69219 -0.01736 0.70938 0.01157 C 0.74141 0.0412 0.71276 0.09629 0.73802 0.13819 C 0.75938 0.17014 0.7724 0.15555 0.78438 0.12917 C 0.79414 0.10046 0.7862 0.06273 0.79974 0.03426 C 0.80547 0.02546 0.84557 0.06111 0.8513 0.05231 " pathEditMode="relative" rAng="0" ptsTypes="AAAAAAAAAAAAAAAAAAA">
                                      <p:cBhvr>
                                        <p:cTn id="9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463 C 0.0013 0.04769 -0.00586 0.05139 0.02109 0.11111 C 0.03034 0.14468 0.04583 0.19468 0.06198 0.19676 C 0.078 0.19861 0.11016 0.18241 0.1168 0.12246 C 0.11914 0.10162 0.09401 0.08195 0.12409 0.06019 C 0.14844 0.05903 0.14479 0.10741 0.18893 0.10695 C 0.20313 0.09213 0.22826 0.11598 0.23151 0.0625 C 0.19792 0.01528 0.22122 -0.00509 0.20846 -0.03541 C 0.20625 -0.06851 0.15664 -0.07222 0.18529 -0.12801 C 0.20573 -0.17731 0.24792 -0.06365 0.29297 -0.10069 C 0.30313 -0.13981 0.23945 -0.17037 0.25313 -0.23472 C 0.26003 -0.25856 0.27669 -0.25046 0.28711 -0.24791 " pathEditMode="relative" rAng="0" ptsTypes="AAAAAAAAAAAA">
                                      <p:cBhvr>
                                        <p:cTn id="1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2">
            <a:extLst>
              <a:ext uri="{FF2B5EF4-FFF2-40B4-BE49-F238E27FC236}">
                <a16:creationId xmlns:a16="http://schemas.microsoft.com/office/drawing/2014/main" id="{CB1263D8-73B8-080A-89AA-32FA0FA2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3365" y="346763"/>
            <a:ext cx="2581380" cy="275714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11A3176-B5A1-6CFA-8098-929F7A1E638A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B9C6D28A-9704-02A7-353C-42EA09BC0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3" name="Picture 23">
              <a:extLst>
                <a:ext uri="{FF2B5EF4-FFF2-40B4-BE49-F238E27FC236}">
                  <a16:creationId xmlns:a16="http://schemas.microsoft.com/office/drawing/2014/main" id="{2A1188D5-579D-1ACB-447F-FC77D9DD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8C2E669C-DB23-0638-164E-04B28E1F1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C55878C1-2DDD-45AF-937C-0EEA8DAF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645645-CCF4-1C07-CDC3-FDD66505168A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4C8BA7E-B877-F6AB-7431-DF1D83F5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657847A2-2C87-779E-818C-5B711513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DD239C67-470F-B40E-3BD9-7E138BF9E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5FE649C3-DCE5-4301-F325-5A7512D4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57466" y="6688389"/>
            <a:ext cx="18403946" cy="2357391"/>
            <a:chOff x="-3822" y="4600319"/>
            <a:chExt cx="12269297" cy="1571594"/>
          </a:xfrm>
        </p:grpSpPr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6034977" y="4615801"/>
              <a:ext cx="3139754" cy="135913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60455"/>
            <a:stretch/>
          </p:blipFill>
          <p:spPr>
            <a:xfrm rot="21095236">
              <a:off x="4824437" y="4819608"/>
              <a:ext cx="1095223" cy="1198887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55518" y="511136"/>
            <a:ext cx="9305217" cy="987290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E457CC4-7B44-5608-750F-717E0C74CF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5110" y="6535764"/>
            <a:ext cx="3017781" cy="231363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42CA6F6-564C-AB07-6304-31587E9E73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5519" y="3974903"/>
            <a:ext cx="2067197" cy="20574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D67DA84-66F9-FAB2-E4F6-92E51B8BEE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61173" y="1185558"/>
            <a:ext cx="2036618" cy="20574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CCACDCD-70D7-50B0-4FFE-3C884D9DC3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18640" y="414228"/>
            <a:ext cx="1995053" cy="20574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F170195-1CDB-1009-5808-FC2F94D856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90175" y="1063470"/>
            <a:ext cx="2142308" cy="219456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24C76B6-42AB-EED0-CA00-BD017640F9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15987" y="3618728"/>
            <a:ext cx="2194560" cy="2194560"/>
          </a:xfrm>
          <a:prstGeom prst="rect">
            <a:avLst/>
          </a:prstGeom>
        </p:spPr>
      </p:pic>
      <p:pic>
        <p:nvPicPr>
          <p:cNvPr id="10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03323B50-D446-3647-D894-29CE2FEFF9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2108" y="3955728"/>
            <a:ext cx="2067197" cy="2057400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  <a:extLst>
              <a:ext uri="{FF2B5EF4-FFF2-40B4-BE49-F238E27FC236}">
                <a16:creationId xmlns:a16="http://schemas.microsoft.com/office/drawing/2014/main" id="{416AB07F-E0F0-8DFD-F81E-D156E50F3E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8237" y="1204733"/>
            <a:ext cx="2036618" cy="2057400"/>
          </a:xfrm>
          <a:prstGeom prst="rect">
            <a:avLst/>
          </a:prstGeom>
        </p:spPr>
      </p:pic>
      <p:pic>
        <p:nvPicPr>
          <p:cNvPr id="12" name="Picture 11">
            <a:hlinkClick r:id="rId20" action="ppaction://hlinksldjump"/>
            <a:extLst>
              <a:ext uri="{FF2B5EF4-FFF2-40B4-BE49-F238E27FC236}">
                <a16:creationId xmlns:a16="http://schemas.microsoft.com/office/drawing/2014/main" id="{5036AD05-7AA4-6F79-94CB-2BE30D5C3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24597" y="414228"/>
            <a:ext cx="1995053" cy="2057400"/>
          </a:xfrm>
          <a:prstGeom prst="rect">
            <a:avLst/>
          </a:prstGeom>
        </p:spPr>
      </p:pic>
      <p:pic>
        <p:nvPicPr>
          <p:cNvPr id="13" name="Picture 12">
            <a:hlinkClick r:id="rId21" action="ppaction://hlinksldjump"/>
            <a:extLst>
              <a:ext uri="{FF2B5EF4-FFF2-40B4-BE49-F238E27FC236}">
                <a16:creationId xmlns:a16="http://schemas.microsoft.com/office/drawing/2014/main" id="{523E136A-FDB5-9271-4360-CC3EEEBA31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78261" y="1076253"/>
            <a:ext cx="2142308" cy="2194560"/>
          </a:xfrm>
          <a:prstGeom prst="rect">
            <a:avLst/>
          </a:prstGeom>
        </p:spPr>
      </p:pic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52827EA9-F442-DAC5-53E5-E16B06EB61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15987" y="3636966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F733221-9C03-4CE6-1B1A-E50AF379AA0A}"/>
              </a:ext>
            </a:extLst>
          </p:cNvPr>
          <p:cNvSpPr/>
          <p:nvPr/>
        </p:nvSpPr>
        <p:spPr>
          <a:xfrm>
            <a:off x="5943779" y="6972300"/>
            <a:ext cx="6395870" cy="21516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6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BD1403E-80EB-1948-CA02-52A2E6D9BC2D}"/>
              </a:ext>
            </a:extLst>
          </p:cNvPr>
          <p:cNvSpPr/>
          <p:nvPr/>
        </p:nvSpPr>
        <p:spPr>
          <a:xfrm>
            <a:off x="2870943" y="405558"/>
            <a:ext cx="12866479" cy="61227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tx1"/>
                </a:solidFill>
              </a:rPr>
              <a:t>Câu 1</a:t>
            </a:r>
            <a:r>
              <a:rPr lang="vi-VN" sz="2800" dirty="0">
                <a:solidFill>
                  <a:schemeClr val="tx1"/>
                </a:solidFill>
              </a:rPr>
              <a:t>: Em </a:t>
            </a:r>
            <a:r>
              <a:rPr lang="vi-VN" sz="2800" dirty="0" err="1">
                <a:solidFill>
                  <a:schemeClr val="tx1"/>
                </a:solidFill>
              </a:rPr>
              <a:t>hãy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chọn</a:t>
            </a:r>
            <a:r>
              <a:rPr lang="vi-VN" sz="2800" dirty="0">
                <a:solidFill>
                  <a:schemeClr val="tx1"/>
                </a:solidFill>
              </a:rPr>
              <a:t> câu sai? </a:t>
            </a:r>
            <a:endParaRPr lang="en-US" sz="28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</a:rPr>
              <a:t>A.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dịch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chuyển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là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một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đại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lượng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vecto</a:t>
            </a:r>
            <a:r>
              <a:rPr lang="vi-VN" sz="2800" dirty="0">
                <a:solidFill>
                  <a:schemeClr val="tx1"/>
                </a:solidFill>
              </a:rPr>
              <a:t>, cho </a:t>
            </a:r>
            <a:r>
              <a:rPr lang="vi-VN" sz="2800" dirty="0" err="1">
                <a:solidFill>
                  <a:schemeClr val="tx1"/>
                </a:solidFill>
              </a:rPr>
              <a:t>biết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dài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và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hướng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của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sự</a:t>
            </a:r>
            <a:r>
              <a:rPr lang="vi-VN" sz="2800" dirty="0">
                <a:solidFill>
                  <a:schemeClr val="tx1"/>
                </a:solidFill>
              </a:rPr>
              <a:t> thay </a:t>
            </a:r>
            <a:r>
              <a:rPr lang="vi-VN" sz="2800" dirty="0" err="1">
                <a:solidFill>
                  <a:schemeClr val="tx1"/>
                </a:solidFill>
              </a:rPr>
              <a:t>đổi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vị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trí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của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vật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</a:rPr>
              <a:t>B. Khi </a:t>
            </a:r>
            <a:r>
              <a:rPr lang="vi-VN" sz="2800" dirty="0" err="1">
                <a:solidFill>
                  <a:schemeClr val="tx1"/>
                </a:solidFill>
              </a:rPr>
              <a:t>vật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chuyển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thẳng</a:t>
            </a:r>
            <a:r>
              <a:rPr lang="vi-VN" sz="2800" dirty="0">
                <a:solidFill>
                  <a:schemeClr val="tx1"/>
                </a:solidFill>
              </a:rPr>
              <a:t>, không </a:t>
            </a:r>
            <a:r>
              <a:rPr lang="vi-VN" sz="2800" dirty="0" err="1">
                <a:solidFill>
                  <a:schemeClr val="tx1"/>
                </a:solidFill>
              </a:rPr>
              <a:t>đổi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chiều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thì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lớn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của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dịch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chuyển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và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quãng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đường</a:t>
            </a:r>
            <a:r>
              <a:rPr lang="vi-VN" sz="2800" dirty="0">
                <a:solidFill>
                  <a:schemeClr val="tx1"/>
                </a:solidFill>
              </a:rPr>
              <a:t> đi </a:t>
            </a:r>
            <a:r>
              <a:rPr lang="vi-VN" sz="2800" dirty="0" err="1">
                <a:solidFill>
                  <a:schemeClr val="tx1"/>
                </a:solidFill>
              </a:rPr>
              <a:t>được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là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bằng</a:t>
            </a:r>
            <a:r>
              <a:rPr lang="vi-VN" sz="2800" dirty="0">
                <a:solidFill>
                  <a:schemeClr val="tx1"/>
                </a:solidFill>
              </a:rPr>
              <a:t> nhau.</a:t>
            </a:r>
            <a:endParaRPr lang="en-US" sz="28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</a:rPr>
              <a:t>C. Khi </a:t>
            </a:r>
            <a:r>
              <a:rPr lang="vi-VN" sz="2800" dirty="0" err="1">
                <a:solidFill>
                  <a:schemeClr val="tx1"/>
                </a:solidFill>
              </a:rPr>
              <a:t>vật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chuyển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thẳng</a:t>
            </a:r>
            <a:r>
              <a:rPr lang="vi-VN" sz="2800" dirty="0">
                <a:solidFill>
                  <a:schemeClr val="tx1"/>
                </a:solidFill>
              </a:rPr>
              <a:t>, </a:t>
            </a:r>
            <a:r>
              <a:rPr lang="vi-VN" sz="2800" dirty="0" err="1">
                <a:solidFill>
                  <a:schemeClr val="tx1"/>
                </a:solidFill>
              </a:rPr>
              <a:t>có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đổi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chiều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thì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lớn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của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dịch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chuyển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và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quãng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đường</a:t>
            </a:r>
            <a:r>
              <a:rPr lang="vi-VN" sz="2800" dirty="0">
                <a:solidFill>
                  <a:schemeClr val="tx1"/>
                </a:solidFill>
              </a:rPr>
              <a:t> đi </a:t>
            </a:r>
            <a:r>
              <a:rPr lang="vi-VN" sz="2800" dirty="0" err="1">
                <a:solidFill>
                  <a:schemeClr val="tx1"/>
                </a:solidFill>
              </a:rPr>
              <a:t>được</a:t>
            </a:r>
            <a:r>
              <a:rPr lang="vi-VN" sz="2800" dirty="0">
                <a:solidFill>
                  <a:schemeClr val="tx1"/>
                </a:solidFill>
              </a:rPr>
              <a:t> không </a:t>
            </a:r>
            <a:r>
              <a:rPr lang="vi-VN" sz="2800" dirty="0" err="1">
                <a:solidFill>
                  <a:schemeClr val="tx1"/>
                </a:solidFill>
              </a:rPr>
              <a:t>bằng</a:t>
            </a:r>
            <a:r>
              <a:rPr lang="vi-VN" sz="2800" dirty="0">
                <a:solidFill>
                  <a:schemeClr val="tx1"/>
                </a:solidFill>
              </a:rPr>
              <a:t> nhau.</a:t>
            </a:r>
            <a:endParaRPr lang="en-US" sz="28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</a:rPr>
              <a:t>D. Khi </a:t>
            </a:r>
            <a:r>
              <a:rPr lang="vi-VN" sz="2800" dirty="0" err="1">
                <a:solidFill>
                  <a:schemeClr val="tx1"/>
                </a:solidFill>
              </a:rPr>
              <a:t>vật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chuyển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thẳng</a:t>
            </a:r>
            <a:r>
              <a:rPr lang="vi-VN" sz="2800" dirty="0">
                <a:solidFill>
                  <a:schemeClr val="tx1"/>
                </a:solidFill>
              </a:rPr>
              <a:t>, </a:t>
            </a:r>
            <a:r>
              <a:rPr lang="vi-VN" sz="2800" dirty="0" err="1">
                <a:solidFill>
                  <a:schemeClr val="tx1"/>
                </a:solidFill>
              </a:rPr>
              <a:t>có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đổi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chiều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thì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lớn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của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dịch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chuyển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và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quãng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đường</a:t>
            </a:r>
            <a:r>
              <a:rPr lang="vi-VN" sz="2800" dirty="0">
                <a:solidFill>
                  <a:schemeClr val="tx1"/>
                </a:solidFill>
              </a:rPr>
              <a:t> đi </a:t>
            </a:r>
            <a:r>
              <a:rPr lang="vi-VN" sz="2800" dirty="0" err="1">
                <a:solidFill>
                  <a:schemeClr val="tx1"/>
                </a:solidFill>
              </a:rPr>
              <a:t>được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là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bằng</a:t>
            </a:r>
            <a:r>
              <a:rPr lang="vi-VN" sz="2800" dirty="0">
                <a:solidFill>
                  <a:schemeClr val="tx1"/>
                </a:solidFill>
              </a:rPr>
              <a:t> nhau.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137B7296-3B0D-CE13-A3E7-75A789728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1861" y="7330095"/>
            <a:ext cx="3356139" cy="305436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262F20D-7405-968D-ABC1-4A5892FD1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7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91035FC5-99A4-9A48-4444-9FE6ED81E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1861" y="7330095"/>
            <a:ext cx="3356139" cy="305436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8F8A9B8-29B7-10A8-50AF-5304C9B46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  <p:sp>
        <p:nvSpPr>
          <p:cNvPr id="2" name="Rectangle: Rounded Corners 41">
            <a:extLst>
              <a:ext uri="{FF2B5EF4-FFF2-40B4-BE49-F238E27FC236}">
                <a16:creationId xmlns:a16="http://schemas.microsoft.com/office/drawing/2014/main" id="{24A9BB2B-36E0-D5B0-1064-18CCC1990907}"/>
              </a:ext>
            </a:extLst>
          </p:cNvPr>
          <p:cNvSpPr/>
          <p:nvPr/>
        </p:nvSpPr>
        <p:spPr>
          <a:xfrm>
            <a:off x="5943779" y="6972300"/>
            <a:ext cx="6395870" cy="21516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6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42">
            <a:extLst>
              <a:ext uri="{FF2B5EF4-FFF2-40B4-BE49-F238E27FC236}">
                <a16:creationId xmlns:a16="http://schemas.microsoft.com/office/drawing/2014/main" id="{7C632162-DA1F-1C4A-4F7A-0256FBBE8E13}"/>
              </a:ext>
            </a:extLst>
          </p:cNvPr>
          <p:cNvSpPr/>
          <p:nvPr/>
        </p:nvSpPr>
        <p:spPr>
          <a:xfrm>
            <a:off x="1001921" y="899014"/>
            <a:ext cx="16279586" cy="56160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</a:rPr>
              <a:t>Câu 2: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Hệ</a:t>
            </a:r>
            <a:r>
              <a:rPr lang="vi-VN" sz="3200" dirty="0">
                <a:solidFill>
                  <a:schemeClr val="tx1"/>
                </a:solidFill>
              </a:rPr>
              <a:t> quy </a:t>
            </a:r>
            <a:r>
              <a:rPr lang="vi-VN" sz="3200" dirty="0" err="1">
                <a:solidFill>
                  <a:schemeClr val="tx1"/>
                </a:solidFill>
              </a:rPr>
              <a:t>chiếu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: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A.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hệ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tọa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độ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kết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hợp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với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mốc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thời</a:t>
            </a:r>
            <a:r>
              <a:rPr lang="vi-VN" sz="3200" dirty="0">
                <a:solidFill>
                  <a:schemeClr val="tx1"/>
                </a:solidFill>
              </a:rPr>
              <a:t> gian </a:t>
            </a:r>
            <a:r>
              <a:rPr lang="vi-VN" sz="3200" dirty="0" err="1">
                <a:solidFill>
                  <a:schemeClr val="tx1"/>
                </a:solidFill>
              </a:rPr>
              <a:t>và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đồng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hồ</a:t>
            </a:r>
            <a:r>
              <a:rPr lang="vi-VN" sz="3200" dirty="0">
                <a:solidFill>
                  <a:schemeClr val="tx1"/>
                </a:solidFill>
              </a:rPr>
              <a:t> đo </a:t>
            </a:r>
            <a:r>
              <a:rPr lang="vi-VN" sz="3200" dirty="0" err="1">
                <a:solidFill>
                  <a:schemeClr val="tx1"/>
                </a:solidFill>
              </a:rPr>
              <a:t>thời</a:t>
            </a:r>
            <a:r>
              <a:rPr lang="vi-VN" sz="3200" dirty="0">
                <a:solidFill>
                  <a:schemeClr val="tx1"/>
                </a:solidFill>
              </a:rPr>
              <a:t> gian.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B.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hệ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tọa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độ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có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điểm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gốc</a:t>
            </a:r>
            <a:r>
              <a:rPr lang="vi-VN" sz="3200" dirty="0">
                <a:solidFill>
                  <a:schemeClr val="tx1"/>
                </a:solidFill>
              </a:rPr>
              <a:t> O (</a:t>
            </a:r>
            <a:r>
              <a:rPr lang="vi-VN" sz="3200" dirty="0" err="1">
                <a:solidFill>
                  <a:schemeClr val="tx1"/>
                </a:solidFill>
              </a:rPr>
              <a:t>vị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trí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của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) </a:t>
            </a:r>
            <a:r>
              <a:rPr lang="vi-VN" sz="3200" dirty="0" err="1">
                <a:solidFill>
                  <a:schemeClr val="tx1"/>
                </a:solidFill>
              </a:rPr>
              <a:t>và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trục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Ox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trùng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với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quỹ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đạo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chuyển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động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của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C. </a:t>
            </a:r>
            <a:r>
              <a:rPr lang="vi-VN" sz="3200" dirty="0" err="1">
                <a:solidFill>
                  <a:schemeClr val="tx1"/>
                </a:solidFill>
              </a:rPr>
              <a:t>Chính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hệ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tọa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độ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địa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lý</a:t>
            </a:r>
            <a:r>
              <a:rPr lang="vi-VN" sz="3200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D. </a:t>
            </a:r>
            <a:r>
              <a:rPr lang="vi-VN" sz="3200" dirty="0" err="1">
                <a:solidFill>
                  <a:schemeClr val="tx1"/>
                </a:solidFill>
              </a:rPr>
              <a:t>Có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gốc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vị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trí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của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mốc</a:t>
            </a:r>
            <a:r>
              <a:rPr lang="vi-VN" sz="3200" dirty="0">
                <a:solidFill>
                  <a:schemeClr val="tx1"/>
                </a:solidFill>
              </a:rPr>
              <a:t>, </a:t>
            </a:r>
            <a:r>
              <a:rPr lang="vi-VN" sz="3200" dirty="0" err="1">
                <a:solidFill>
                  <a:schemeClr val="tx1"/>
                </a:solidFill>
              </a:rPr>
              <a:t>trục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hoành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đường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nối</a:t>
            </a:r>
            <a:r>
              <a:rPr lang="vi-VN" sz="3200" dirty="0">
                <a:solidFill>
                  <a:schemeClr val="tx1"/>
                </a:solidFill>
              </a:rPr>
              <a:t> 2 </a:t>
            </a:r>
            <a:r>
              <a:rPr lang="vi-VN" sz="3200" dirty="0" err="1">
                <a:solidFill>
                  <a:schemeClr val="tx1"/>
                </a:solidFill>
              </a:rPr>
              <a:t>huớng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địa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lý</a:t>
            </a:r>
            <a:r>
              <a:rPr lang="vi-VN" sz="3200" dirty="0">
                <a:solidFill>
                  <a:schemeClr val="tx1"/>
                </a:solidFill>
              </a:rPr>
              <a:t> Tây – Đông, </a:t>
            </a:r>
            <a:r>
              <a:rPr lang="vi-VN" sz="3200" dirty="0" err="1">
                <a:solidFill>
                  <a:schemeClr val="tx1"/>
                </a:solidFill>
              </a:rPr>
              <a:t>trục</a:t>
            </a:r>
            <a:r>
              <a:rPr lang="vi-VN" sz="3200" dirty="0">
                <a:solidFill>
                  <a:schemeClr val="tx1"/>
                </a:solidFill>
              </a:rPr>
              <a:t> tung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đường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nối</a:t>
            </a:r>
            <a:r>
              <a:rPr lang="vi-VN" sz="3200" dirty="0">
                <a:solidFill>
                  <a:schemeClr val="tx1"/>
                </a:solidFill>
              </a:rPr>
              <a:t> 2 </a:t>
            </a:r>
            <a:r>
              <a:rPr lang="vi-VN" sz="3200" dirty="0" err="1">
                <a:solidFill>
                  <a:schemeClr val="tx1"/>
                </a:solidFill>
              </a:rPr>
              <a:t>huớng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địa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lý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Bắc</a:t>
            </a:r>
            <a:r>
              <a:rPr lang="vi-VN" sz="3200" dirty="0">
                <a:solidFill>
                  <a:schemeClr val="tx1"/>
                </a:solidFill>
              </a:rPr>
              <a:t> – Nam.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CE46FB07-879B-824B-0AFC-FBB0939B2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1861" y="7330095"/>
            <a:ext cx="3356139" cy="305436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2968FDB-F608-B98B-DAD1-EBF6413C8F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  <p:sp>
        <p:nvSpPr>
          <p:cNvPr id="2" name="Rectangle: Rounded Corners 41">
            <a:extLst>
              <a:ext uri="{FF2B5EF4-FFF2-40B4-BE49-F238E27FC236}">
                <a16:creationId xmlns:a16="http://schemas.microsoft.com/office/drawing/2014/main" id="{68880057-4BA8-02B8-C915-4917D2E48B33}"/>
              </a:ext>
            </a:extLst>
          </p:cNvPr>
          <p:cNvSpPr/>
          <p:nvPr/>
        </p:nvSpPr>
        <p:spPr>
          <a:xfrm>
            <a:off x="5943779" y="6972300"/>
            <a:ext cx="6395870" cy="21516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6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42">
            <a:extLst>
              <a:ext uri="{FF2B5EF4-FFF2-40B4-BE49-F238E27FC236}">
                <a16:creationId xmlns:a16="http://schemas.microsoft.com/office/drawing/2014/main" id="{9BDDA153-4A7A-9C72-8648-46A05499588F}"/>
              </a:ext>
            </a:extLst>
          </p:cNvPr>
          <p:cNvSpPr/>
          <p:nvPr/>
        </p:nvSpPr>
        <p:spPr>
          <a:xfrm>
            <a:off x="1001921" y="899014"/>
            <a:ext cx="16279586" cy="56160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200" dirty="0" err="1">
                <a:solidFill>
                  <a:schemeClr val="tx1"/>
                </a:solidFill>
              </a:rPr>
              <a:t>Một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bạn</a:t>
            </a:r>
            <a:r>
              <a:rPr lang="vi-VN" sz="3200" dirty="0">
                <a:solidFill>
                  <a:schemeClr val="tx1"/>
                </a:solidFill>
              </a:rPr>
              <a:t> đi </a:t>
            </a:r>
            <a:r>
              <a:rPr lang="vi-VN" sz="3200" dirty="0" err="1">
                <a:solidFill>
                  <a:schemeClr val="tx1"/>
                </a:solidFill>
              </a:rPr>
              <a:t>từ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nhà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đến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trường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rồi</a:t>
            </a:r>
            <a:r>
              <a:rPr lang="vi-VN" sz="3200" dirty="0">
                <a:solidFill>
                  <a:schemeClr val="tx1"/>
                </a:solidFill>
              </a:rPr>
              <a:t> quay </a:t>
            </a:r>
            <a:r>
              <a:rPr lang="vi-VN" sz="3200" dirty="0" err="1">
                <a:solidFill>
                  <a:schemeClr val="tx1"/>
                </a:solidFill>
              </a:rPr>
              <a:t>lại</a:t>
            </a:r>
            <a:r>
              <a:rPr lang="vi-VN" sz="3200" dirty="0">
                <a:solidFill>
                  <a:schemeClr val="tx1"/>
                </a:solidFill>
              </a:rPr>
              <a:t> siêu </a:t>
            </a:r>
            <a:r>
              <a:rPr lang="vi-VN" sz="3200" dirty="0" err="1">
                <a:solidFill>
                  <a:schemeClr val="tx1"/>
                </a:solidFill>
              </a:rPr>
              <a:t>thị</a:t>
            </a:r>
            <a:r>
              <a:rPr lang="vi-VN" sz="3200" dirty="0">
                <a:solidFill>
                  <a:schemeClr val="tx1"/>
                </a:solidFill>
              </a:rPr>
              <a:t> mua </a:t>
            </a:r>
            <a:r>
              <a:rPr lang="vi-VN" sz="3200" dirty="0" err="1">
                <a:solidFill>
                  <a:schemeClr val="tx1"/>
                </a:solidFill>
              </a:rPr>
              <a:t>đồ</a:t>
            </a:r>
            <a:r>
              <a:rPr lang="vi-VN" sz="3200" dirty="0">
                <a:solidFill>
                  <a:schemeClr val="tx1"/>
                </a:solidFill>
              </a:rPr>
              <a:t>. 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</a:rPr>
              <a:t>Câu 3: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Quãng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đường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bạn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đó</a:t>
            </a:r>
            <a:r>
              <a:rPr lang="vi-VN" sz="3200" dirty="0">
                <a:solidFill>
                  <a:schemeClr val="tx1"/>
                </a:solidFill>
              </a:rPr>
              <a:t> đi </a:t>
            </a:r>
            <a:r>
              <a:rPr lang="vi-VN" sz="3200" dirty="0" err="1">
                <a:solidFill>
                  <a:schemeClr val="tx1"/>
                </a:solidFill>
              </a:rPr>
              <a:t>được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:  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A. 1 200m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B. 2 000m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C. 800m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D. 400m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BE36C450-120C-35C8-96DA-63BE0E9F98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38500"/>
            <a:ext cx="12613031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59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B7C4FB87-2528-CA98-ED2F-0F577CD4C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1861" y="7330095"/>
            <a:ext cx="3356139" cy="305436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B07E47C-6788-E466-A027-3D0E1F5D9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  <p:sp>
        <p:nvSpPr>
          <p:cNvPr id="2" name="Rectangle: Rounded Corners 41">
            <a:extLst>
              <a:ext uri="{FF2B5EF4-FFF2-40B4-BE49-F238E27FC236}">
                <a16:creationId xmlns:a16="http://schemas.microsoft.com/office/drawing/2014/main" id="{FA3C44D0-7B1F-ED8B-90BC-108BADC2C631}"/>
              </a:ext>
            </a:extLst>
          </p:cNvPr>
          <p:cNvSpPr/>
          <p:nvPr/>
        </p:nvSpPr>
        <p:spPr>
          <a:xfrm>
            <a:off x="5943779" y="6972300"/>
            <a:ext cx="6395870" cy="21516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6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42">
            <a:extLst>
              <a:ext uri="{FF2B5EF4-FFF2-40B4-BE49-F238E27FC236}">
                <a16:creationId xmlns:a16="http://schemas.microsoft.com/office/drawing/2014/main" id="{D4ACB740-3152-9659-66EB-6530EC7C52CF}"/>
              </a:ext>
            </a:extLst>
          </p:cNvPr>
          <p:cNvSpPr/>
          <p:nvPr/>
        </p:nvSpPr>
        <p:spPr>
          <a:xfrm>
            <a:off x="1001921" y="899014"/>
            <a:ext cx="16279586" cy="56160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200" dirty="0" err="1">
                <a:solidFill>
                  <a:schemeClr val="tx1"/>
                </a:solidFill>
              </a:rPr>
              <a:t>Một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bạn</a:t>
            </a:r>
            <a:r>
              <a:rPr lang="vi-VN" sz="3200" dirty="0">
                <a:solidFill>
                  <a:schemeClr val="tx1"/>
                </a:solidFill>
              </a:rPr>
              <a:t> đi </a:t>
            </a:r>
            <a:r>
              <a:rPr lang="vi-VN" sz="3200" dirty="0" err="1">
                <a:solidFill>
                  <a:schemeClr val="tx1"/>
                </a:solidFill>
              </a:rPr>
              <a:t>từ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nhà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đến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trường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rồi</a:t>
            </a:r>
            <a:r>
              <a:rPr lang="vi-VN" sz="3200" dirty="0">
                <a:solidFill>
                  <a:schemeClr val="tx1"/>
                </a:solidFill>
              </a:rPr>
              <a:t> quay </a:t>
            </a:r>
            <a:r>
              <a:rPr lang="vi-VN" sz="3200" dirty="0" err="1">
                <a:solidFill>
                  <a:schemeClr val="tx1"/>
                </a:solidFill>
              </a:rPr>
              <a:t>lại</a:t>
            </a:r>
            <a:r>
              <a:rPr lang="vi-VN" sz="3200" dirty="0">
                <a:solidFill>
                  <a:schemeClr val="tx1"/>
                </a:solidFill>
              </a:rPr>
              <a:t> siêu </a:t>
            </a:r>
            <a:r>
              <a:rPr lang="vi-VN" sz="3200" dirty="0" err="1">
                <a:solidFill>
                  <a:schemeClr val="tx1"/>
                </a:solidFill>
              </a:rPr>
              <a:t>thị</a:t>
            </a:r>
            <a:r>
              <a:rPr lang="vi-VN" sz="3200" dirty="0">
                <a:solidFill>
                  <a:schemeClr val="tx1"/>
                </a:solidFill>
              </a:rPr>
              <a:t> mua </a:t>
            </a:r>
            <a:r>
              <a:rPr lang="vi-VN" sz="3200" dirty="0" err="1">
                <a:solidFill>
                  <a:schemeClr val="tx1"/>
                </a:solidFill>
              </a:rPr>
              <a:t>đồ</a:t>
            </a:r>
            <a:r>
              <a:rPr lang="vi-VN" sz="3200" dirty="0">
                <a:solidFill>
                  <a:schemeClr val="tx1"/>
                </a:solidFill>
              </a:rPr>
              <a:t>. </a:t>
            </a:r>
            <a:endParaRPr lang="en-US" sz="3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</a:rPr>
              <a:t>Câu 4: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Độ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dịch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chuyển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của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bạn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đó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: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A. 1 200m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B. 2 000m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C. 800m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D. 400m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8" name="Picture 35">
            <a:extLst>
              <a:ext uri="{FF2B5EF4-FFF2-40B4-BE49-F238E27FC236}">
                <a16:creationId xmlns:a16="http://schemas.microsoft.com/office/drawing/2014/main" id="{A70BB4C3-EE8B-9524-79AC-562DE764C2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185" y="3192377"/>
            <a:ext cx="12613031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5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CE46F079-BFE7-7525-AB3C-5DD5E919D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1861" y="7330095"/>
            <a:ext cx="3356139" cy="305436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4E387E5-D885-2C2E-9AF4-3395F2048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  <p:sp>
        <p:nvSpPr>
          <p:cNvPr id="2" name="Rectangle: Rounded Corners 41">
            <a:extLst>
              <a:ext uri="{FF2B5EF4-FFF2-40B4-BE49-F238E27FC236}">
                <a16:creationId xmlns:a16="http://schemas.microsoft.com/office/drawing/2014/main" id="{10488435-53B4-D830-FD0A-00A835CB8516}"/>
              </a:ext>
            </a:extLst>
          </p:cNvPr>
          <p:cNvSpPr/>
          <p:nvPr/>
        </p:nvSpPr>
        <p:spPr>
          <a:xfrm>
            <a:off x="5943779" y="6972300"/>
            <a:ext cx="6395870" cy="21516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6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42">
            <a:extLst>
              <a:ext uri="{FF2B5EF4-FFF2-40B4-BE49-F238E27FC236}">
                <a16:creationId xmlns:a16="http://schemas.microsoft.com/office/drawing/2014/main" id="{3D136257-1FB4-61C5-55F4-EBEB95A37167}"/>
              </a:ext>
            </a:extLst>
          </p:cNvPr>
          <p:cNvSpPr/>
          <p:nvPr/>
        </p:nvSpPr>
        <p:spPr>
          <a:xfrm>
            <a:off x="1001921" y="899014"/>
            <a:ext cx="16279586" cy="56160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</a:rPr>
              <a:t>Câu 5: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Chọn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đáp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án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đúng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A. </a:t>
            </a:r>
            <a:r>
              <a:rPr lang="vi-VN" sz="3200" dirty="0" err="1">
                <a:solidFill>
                  <a:schemeClr val="tx1"/>
                </a:solidFill>
              </a:rPr>
              <a:t>Quãng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đường</a:t>
            </a:r>
            <a:r>
              <a:rPr lang="vi-VN" sz="3200" dirty="0">
                <a:solidFill>
                  <a:schemeClr val="tx1"/>
                </a:solidFill>
              </a:rPr>
              <a:t> đi </a:t>
            </a:r>
            <a:r>
              <a:rPr lang="vi-VN" sz="3200" dirty="0" err="1">
                <a:solidFill>
                  <a:schemeClr val="tx1"/>
                </a:solidFill>
              </a:rPr>
              <a:t>được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của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khoảng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cách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từ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điểm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đầu</a:t>
            </a:r>
            <a:r>
              <a:rPr lang="vi-VN" sz="3200" dirty="0">
                <a:solidFill>
                  <a:schemeClr val="tx1"/>
                </a:solidFill>
              </a:rPr>
              <a:t> (</a:t>
            </a:r>
            <a:r>
              <a:rPr lang="vi-VN" sz="3200" dirty="0" err="1">
                <a:solidFill>
                  <a:schemeClr val="tx1"/>
                </a:solidFill>
              </a:rPr>
              <a:t>bắt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đầu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xuất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phát</a:t>
            </a:r>
            <a:r>
              <a:rPr lang="vi-VN" sz="3200" dirty="0">
                <a:solidFill>
                  <a:schemeClr val="tx1"/>
                </a:solidFill>
              </a:rPr>
              <a:t>) </a:t>
            </a:r>
            <a:r>
              <a:rPr lang="vi-VN" sz="3200" dirty="0" err="1">
                <a:solidFill>
                  <a:schemeClr val="tx1"/>
                </a:solidFill>
              </a:rPr>
              <a:t>đến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điểm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cuối</a:t>
            </a:r>
            <a:r>
              <a:rPr lang="vi-VN" sz="3200" dirty="0">
                <a:solidFill>
                  <a:schemeClr val="tx1"/>
                </a:solidFill>
              </a:rPr>
              <a:t> (khi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dừng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chuyển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động</a:t>
            </a:r>
            <a:r>
              <a:rPr lang="vi-VN" sz="3200" dirty="0">
                <a:solidFill>
                  <a:schemeClr val="tx1"/>
                </a:solidFill>
              </a:rPr>
              <a:t>)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B. </a:t>
            </a:r>
            <a:r>
              <a:rPr lang="vi-VN" sz="3200" dirty="0" err="1">
                <a:solidFill>
                  <a:schemeClr val="tx1"/>
                </a:solidFill>
              </a:rPr>
              <a:t>Độ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dịch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chuyển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quãng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đường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 đi </a:t>
            </a:r>
            <a:r>
              <a:rPr lang="vi-VN" sz="3200" dirty="0" err="1">
                <a:solidFill>
                  <a:schemeClr val="tx1"/>
                </a:solidFill>
              </a:rPr>
              <a:t>được</a:t>
            </a:r>
            <a:r>
              <a:rPr lang="vi-VN" sz="3200" dirty="0">
                <a:solidFill>
                  <a:schemeClr val="tx1"/>
                </a:solidFill>
              </a:rPr>
              <a:t> luôn </a:t>
            </a:r>
            <a:r>
              <a:rPr lang="vi-VN" sz="3200" dirty="0" err="1">
                <a:solidFill>
                  <a:schemeClr val="tx1"/>
                </a:solidFill>
              </a:rPr>
              <a:t>luôn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bằng</a:t>
            </a:r>
            <a:r>
              <a:rPr lang="vi-VN" sz="3200" dirty="0">
                <a:solidFill>
                  <a:schemeClr val="tx1"/>
                </a:solidFill>
              </a:rPr>
              <a:t> nhau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C. </a:t>
            </a:r>
            <a:r>
              <a:rPr lang="vi-VN" sz="3200" dirty="0" err="1">
                <a:solidFill>
                  <a:schemeClr val="tx1"/>
                </a:solidFill>
              </a:rPr>
              <a:t>Độ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dịch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chuyển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thì</a:t>
            </a:r>
            <a:r>
              <a:rPr lang="vi-VN" sz="3200" dirty="0">
                <a:solidFill>
                  <a:schemeClr val="tx1"/>
                </a:solidFill>
              </a:rPr>
              <a:t> luôn </a:t>
            </a:r>
            <a:r>
              <a:rPr lang="vi-VN" sz="3200" dirty="0" err="1">
                <a:solidFill>
                  <a:schemeClr val="tx1"/>
                </a:solidFill>
              </a:rPr>
              <a:t>bé</a:t>
            </a:r>
            <a:r>
              <a:rPr lang="vi-VN" sz="3200" dirty="0">
                <a:solidFill>
                  <a:schemeClr val="tx1"/>
                </a:solidFill>
              </a:rPr>
              <a:t> hơn </a:t>
            </a:r>
            <a:r>
              <a:rPr lang="vi-VN" sz="3200" dirty="0" err="1">
                <a:solidFill>
                  <a:schemeClr val="tx1"/>
                </a:solidFill>
              </a:rPr>
              <a:t>quãng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đường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 đi </a:t>
            </a:r>
            <a:r>
              <a:rPr lang="vi-VN" sz="3200" dirty="0" err="1">
                <a:solidFill>
                  <a:schemeClr val="tx1"/>
                </a:solidFill>
              </a:rPr>
              <a:t>được</a:t>
            </a:r>
            <a:r>
              <a:rPr lang="vi-VN" sz="3200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D. </a:t>
            </a:r>
            <a:r>
              <a:rPr lang="vi-VN" sz="3200" dirty="0" err="1">
                <a:solidFill>
                  <a:schemeClr val="tx1"/>
                </a:solidFill>
              </a:rPr>
              <a:t>Độ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dịch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chuyển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của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khoảng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cách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từ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điểm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đầu</a:t>
            </a:r>
            <a:r>
              <a:rPr lang="vi-VN" sz="3200" dirty="0">
                <a:solidFill>
                  <a:schemeClr val="tx1"/>
                </a:solidFill>
              </a:rPr>
              <a:t> (</a:t>
            </a:r>
            <a:r>
              <a:rPr lang="vi-VN" sz="3200" dirty="0" err="1">
                <a:solidFill>
                  <a:schemeClr val="tx1"/>
                </a:solidFill>
              </a:rPr>
              <a:t>bắt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đầu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xuất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phát</a:t>
            </a:r>
            <a:r>
              <a:rPr lang="vi-VN" sz="3200" dirty="0">
                <a:solidFill>
                  <a:schemeClr val="tx1"/>
                </a:solidFill>
              </a:rPr>
              <a:t>) </a:t>
            </a:r>
            <a:r>
              <a:rPr lang="vi-VN" sz="3200" dirty="0" err="1">
                <a:solidFill>
                  <a:schemeClr val="tx1"/>
                </a:solidFill>
              </a:rPr>
              <a:t>đến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điểm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cuối</a:t>
            </a:r>
            <a:r>
              <a:rPr lang="vi-VN" sz="3200" dirty="0">
                <a:solidFill>
                  <a:schemeClr val="tx1"/>
                </a:solidFill>
              </a:rPr>
              <a:t> (khi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dừng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chuyển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động</a:t>
            </a:r>
            <a:r>
              <a:rPr lang="vi-VN" sz="3200" dirty="0">
                <a:solidFill>
                  <a:schemeClr val="tx1"/>
                </a:solidFill>
              </a:rPr>
              <a:t>)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2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22644" y="3761947"/>
            <a:ext cx="331428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99719" y="4103401"/>
            <a:ext cx="3423447" cy="344222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4621" y="-604505"/>
            <a:ext cx="2363195" cy="2376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9639300"/>
            <a:ext cx="8580377" cy="4664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65567" y="2804969"/>
            <a:ext cx="3657600" cy="79137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F3B8A8A-F13B-E925-7982-B4B1142F047C}"/>
              </a:ext>
            </a:extLst>
          </p:cNvPr>
          <p:cNvSpPr txBox="1"/>
          <p:nvPr/>
        </p:nvSpPr>
        <p:spPr>
          <a:xfrm>
            <a:off x="6400798" y="10287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 (Thân)"/>
              </a:rPr>
              <a:t>VẬN DỤNG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0C8C7BB-37CB-02F4-660A-5C07D6F39FCB}"/>
              </a:ext>
            </a:extLst>
          </p:cNvPr>
          <p:cNvSpPr txBox="1"/>
          <p:nvPr/>
        </p:nvSpPr>
        <p:spPr>
          <a:xfrm>
            <a:off x="3561441" y="2594470"/>
            <a:ext cx="11165114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Tỉnh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Sơn La so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Tỉnh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Yên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Bái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dựa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theo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bản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đồ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sau. </a:t>
            </a:r>
            <a:endParaRPr lang="en-US" sz="3200" dirty="0"/>
          </a:p>
        </p:txBody>
      </p:sp>
      <p:pic>
        <p:nvPicPr>
          <p:cNvPr id="14" name="Picture 36">
            <a:extLst>
              <a:ext uri="{FF2B5EF4-FFF2-40B4-BE49-F238E27FC236}">
                <a16:creationId xmlns:a16="http://schemas.microsoft.com/office/drawing/2014/main" id="{F6C34EF8-CF6B-3109-8B0C-C117487024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393" y="4450063"/>
            <a:ext cx="9329210" cy="4664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32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63341" y="1181100"/>
            <a:ext cx="9749987" cy="1114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47711" y="8362400"/>
            <a:ext cx="1367880" cy="19046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28800" y="3732024"/>
            <a:ext cx="2885012" cy="150545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797" y="470512"/>
            <a:ext cx="1367880" cy="190464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35251" y="8877009"/>
            <a:ext cx="2885012" cy="150545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477818"/>
            <a:ext cx="1367880" cy="190464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5" name="Picture 16">
            <a:extLst>
              <a:ext uri="{FF2B5EF4-FFF2-40B4-BE49-F238E27FC236}">
                <a16:creationId xmlns:a16="http://schemas.microsoft.com/office/drawing/2014/main" id="{42F226A1-1773-5C05-B406-5CC8BBC9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3400" y="3732024"/>
            <a:ext cx="2885012" cy="1505452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30D8ED2F-DFF6-2923-3D32-98C3EF586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8285" y="3638048"/>
            <a:ext cx="2885012" cy="150545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D1F1971-01D0-CB62-1265-725E4459C983}"/>
              </a:ext>
            </a:extLst>
          </p:cNvPr>
          <p:cNvSpPr txBox="1"/>
          <p:nvPr/>
        </p:nvSpPr>
        <p:spPr>
          <a:xfrm>
            <a:off x="1554992" y="5934912"/>
            <a:ext cx="3432628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Xem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kiến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4</a:t>
            </a:r>
            <a:endParaRPr lang="en-US" sz="3200" dirty="0">
              <a:effectLst/>
              <a:latin typeface="Arial (Thân)"/>
              <a:ea typeface="Noto Sans Symbols"/>
              <a:cs typeface="Noto Sans Symbol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CF77BCE-E0C8-D5CC-692B-1FA054DF13A0}"/>
              </a:ext>
            </a:extLst>
          </p:cNvPr>
          <p:cNvSpPr txBox="1"/>
          <p:nvPr/>
        </p:nvSpPr>
        <p:spPr>
          <a:xfrm>
            <a:off x="7477083" y="5934912"/>
            <a:ext cx="4237645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Hoàn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nhiệm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vụ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hoạt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dụng</a:t>
            </a:r>
            <a:endParaRPr lang="en-US" sz="3200" dirty="0">
              <a:effectLst/>
              <a:latin typeface="Arial (Thân)"/>
              <a:ea typeface="Noto Sans Symbols"/>
              <a:cs typeface="Noto Sans Symbols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1C154C57-8A66-974E-FFA3-5159D3B9F916}"/>
              </a:ext>
            </a:extLst>
          </p:cNvPr>
          <p:cNvSpPr txBox="1"/>
          <p:nvPr/>
        </p:nvSpPr>
        <p:spPr>
          <a:xfrm>
            <a:off x="13451491" y="5934912"/>
            <a:ext cx="4038600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Xem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trước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dung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5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.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Tốc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độ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và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vận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tốc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.</a:t>
            </a:r>
            <a:endParaRPr lang="en-US" sz="3200" dirty="0">
              <a:effectLst/>
              <a:latin typeface="Arial (Thân)"/>
              <a:ea typeface="Noto Sans Symbols"/>
              <a:cs typeface="Noto Sans Symbols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00437" y="8751713"/>
            <a:ext cx="2069627" cy="15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2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81274" y="1211088"/>
            <a:ext cx="3314284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57928" y="1777757"/>
            <a:ext cx="13442278" cy="67314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5520" y="1547376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27814" y="6710711"/>
            <a:ext cx="1567745" cy="21829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81843" y="7134035"/>
            <a:ext cx="2372026" cy="17596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223068" y="-333161"/>
            <a:ext cx="1841864" cy="18519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359307" y="7787718"/>
            <a:ext cx="4776015" cy="68764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76388" y="4369461"/>
            <a:ext cx="4780383" cy="981048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334885" y="2761058"/>
            <a:ext cx="11618225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4: ĐỘ DỊCH CHUYỂN VÀ QUÃNG ĐƯỜNG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 ĐƯỢC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A3F464A-0D3B-7EA4-054A-2E99745506B7}"/>
              </a:ext>
            </a:extLst>
          </p:cNvPr>
          <p:cNvSpPr txBox="1"/>
          <p:nvPr/>
        </p:nvSpPr>
        <p:spPr>
          <a:xfrm>
            <a:off x="3323771" y="2891764"/>
            <a:ext cx="116586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Thân)"/>
              </a:rPr>
              <a:t>CẢM ƠN CÁC EM ĐÃ LẮNG NGHE BÀI GIẢNG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45641" y="935386"/>
            <a:ext cx="9037278" cy="1114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7200" b="1" dirty="0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028699" y="2869589"/>
            <a:ext cx="7368400" cy="1904643"/>
            <a:chOff x="0" y="0"/>
            <a:chExt cx="15040163" cy="15916723"/>
          </a:xfrm>
        </p:grpSpPr>
        <p:sp>
          <p:nvSpPr>
            <p:cNvPr id="4" name="Freeform 4"/>
            <p:cNvSpPr/>
            <p:nvPr/>
          </p:nvSpPr>
          <p:spPr>
            <a:xfrm>
              <a:off x="0" y="-4262"/>
              <a:ext cx="15047908" cy="15923210"/>
            </a:xfrm>
            <a:custGeom>
              <a:avLst/>
              <a:gdLst/>
              <a:ahLst/>
              <a:cxnLst/>
              <a:rect l="l" t="t" r="r" b="b"/>
              <a:pathLst>
                <a:path w="15047908" h="1592321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42767" y="8466560"/>
            <a:ext cx="1367880" cy="19046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57607" y="8865751"/>
            <a:ext cx="2885012" cy="150545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27748" y="8666155"/>
            <a:ext cx="1367880" cy="19046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29467" y="8751713"/>
            <a:ext cx="2069627" cy="153528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14360" y="8865751"/>
            <a:ext cx="2885012" cy="150545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70759" y="8480847"/>
            <a:ext cx="1367880" cy="190464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4" name="Group 3">
            <a:extLst>
              <a:ext uri="{FF2B5EF4-FFF2-40B4-BE49-F238E27FC236}">
                <a16:creationId xmlns:a16="http://schemas.microsoft.com/office/drawing/2014/main" id="{CD6E454A-BB46-220A-59B7-DFA864763E51}"/>
              </a:ext>
            </a:extLst>
          </p:cNvPr>
          <p:cNvGrpSpPr/>
          <p:nvPr/>
        </p:nvGrpSpPr>
        <p:grpSpPr>
          <a:xfrm rot="-10800000">
            <a:off x="1028699" y="5827548"/>
            <a:ext cx="7368400" cy="1904643"/>
            <a:chOff x="0" y="0"/>
            <a:chExt cx="15040163" cy="15916723"/>
          </a:xfrm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B4E9C742-E427-DF4A-1192-7167A276814A}"/>
                </a:ext>
              </a:extLst>
            </p:cNvPr>
            <p:cNvSpPr/>
            <p:nvPr/>
          </p:nvSpPr>
          <p:spPr>
            <a:xfrm>
              <a:off x="0" y="-4262"/>
              <a:ext cx="15047908" cy="15923210"/>
            </a:xfrm>
            <a:custGeom>
              <a:avLst/>
              <a:gdLst/>
              <a:ahLst/>
              <a:cxnLst/>
              <a:rect l="l" t="t" r="r" b="b"/>
              <a:pathLst>
                <a:path w="15047908" h="1592321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grpSp>
        <p:nvGrpSpPr>
          <p:cNvPr id="26" name="Group 3">
            <a:extLst>
              <a:ext uri="{FF2B5EF4-FFF2-40B4-BE49-F238E27FC236}">
                <a16:creationId xmlns:a16="http://schemas.microsoft.com/office/drawing/2014/main" id="{C0D78C3E-F342-AA24-399C-A6DF9616F952}"/>
              </a:ext>
            </a:extLst>
          </p:cNvPr>
          <p:cNvGrpSpPr/>
          <p:nvPr/>
        </p:nvGrpSpPr>
        <p:grpSpPr>
          <a:xfrm rot="-10800000">
            <a:off x="9956574" y="2804529"/>
            <a:ext cx="7368400" cy="1904643"/>
            <a:chOff x="0" y="0"/>
            <a:chExt cx="15040163" cy="15916723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F1984719-1BCB-CE6A-2C7D-9B209EBABBAB}"/>
                </a:ext>
              </a:extLst>
            </p:cNvPr>
            <p:cNvSpPr/>
            <p:nvPr/>
          </p:nvSpPr>
          <p:spPr>
            <a:xfrm>
              <a:off x="0" y="-4262"/>
              <a:ext cx="15047908" cy="15923210"/>
            </a:xfrm>
            <a:custGeom>
              <a:avLst/>
              <a:gdLst/>
              <a:ahLst/>
              <a:cxnLst/>
              <a:rect l="l" t="t" r="r" b="b"/>
              <a:pathLst>
                <a:path w="15047908" h="1592321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grpSp>
        <p:nvGrpSpPr>
          <p:cNvPr id="28" name="Group 3">
            <a:extLst>
              <a:ext uri="{FF2B5EF4-FFF2-40B4-BE49-F238E27FC236}">
                <a16:creationId xmlns:a16="http://schemas.microsoft.com/office/drawing/2014/main" id="{862AE33D-71EE-2657-BB2A-44595AF60755}"/>
              </a:ext>
            </a:extLst>
          </p:cNvPr>
          <p:cNvGrpSpPr/>
          <p:nvPr/>
        </p:nvGrpSpPr>
        <p:grpSpPr>
          <a:xfrm rot="-10800000">
            <a:off x="9952780" y="5827282"/>
            <a:ext cx="7368400" cy="1904643"/>
            <a:chOff x="0" y="0"/>
            <a:chExt cx="15040163" cy="15916723"/>
          </a:xfrm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6297250A-CA85-2F3B-CDCF-96BCEA44F386}"/>
                </a:ext>
              </a:extLst>
            </p:cNvPr>
            <p:cNvSpPr/>
            <p:nvPr/>
          </p:nvSpPr>
          <p:spPr>
            <a:xfrm>
              <a:off x="0" y="-4262"/>
              <a:ext cx="15047908" cy="15923210"/>
            </a:xfrm>
            <a:custGeom>
              <a:avLst/>
              <a:gdLst/>
              <a:ahLst/>
              <a:cxnLst/>
              <a:rect l="l" t="t" r="r" b="b"/>
              <a:pathLst>
                <a:path w="15047908" h="1592321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4D6B9FB-51DC-A5D5-1753-D5910C696C1F}"/>
              </a:ext>
            </a:extLst>
          </p:cNvPr>
          <p:cNvSpPr txBox="1"/>
          <p:nvPr/>
        </p:nvSpPr>
        <p:spPr>
          <a:xfrm>
            <a:off x="1295400" y="3128725"/>
            <a:ext cx="67056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DF1B384-A9F8-9EE7-6946-1B78FC5C5464}"/>
              </a:ext>
            </a:extLst>
          </p:cNvPr>
          <p:cNvSpPr txBox="1"/>
          <p:nvPr/>
        </p:nvSpPr>
        <p:spPr>
          <a:xfrm>
            <a:off x="12153220" y="3241334"/>
            <a:ext cx="368481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25232273-3580-A8DD-BB1D-DB0F1A4A97F4}"/>
              </a:ext>
            </a:extLst>
          </p:cNvPr>
          <p:cNvSpPr txBox="1"/>
          <p:nvPr/>
        </p:nvSpPr>
        <p:spPr>
          <a:xfrm>
            <a:off x="1358201" y="6040516"/>
            <a:ext cx="67056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A280AF3-697E-6251-CDC0-922C25FCD597}"/>
              </a:ext>
            </a:extLst>
          </p:cNvPr>
          <p:cNvSpPr txBox="1"/>
          <p:nvPr/>
        </p:nvSpPr>
        <p:spPr>
          <a:xfrm>
            <a:off x="11346786" y="6303678"/>
            <a:ext cx="529768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4CDF824-6FAA-FA0D-2460-124318FE29A2}"/>
              </a:ext>
            </a:extLst>
          </p:cNvPr>
          <p:cNvSpPr txBox="1"/>
          <p:nvPr/>
        </p:nvSpPr>
        <p:spPr>
          <a:xfrm>
            <a:off x="1338262" y="783506"/>
            <a:ext cx="12115800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I. VỊ TRÍ CỦA VẬT CHUYỂN ĐỘNG TẠI CÁC THỜI ĐIỂM</a:t>
            </a:r>
            <a:endParaRPr lang="en-US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AE672CC-ED8B-BE06-2D67-D7986864EA29}"/>
              </a:ext>
            </a:extLst>
          </p:cNvPr>
          <p:cNvSpPr txBox="1"/>
          <p:nvPr/>
        </p:nvSpPr>
        <p:spPr>
          <a:xfrm>
            <a:off x="1333500" y="2107555"/>
            <a:ext cx="15621000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dùng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tọa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vuông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trục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Ox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trục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tung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giá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trên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trục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tọa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theo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tỷ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lệ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</a:t>
            </a:r>
            <a:endParaRPr lang="en-US" sz="3200" dirty="0"/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FCBEC65F-8985-AED4-4028-D4F2E4B5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826536"/>
            <a:ext cx="4162425" cy="4697048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4F967FE-7A74-48AF-14C4-6D9A310D4A73}"/>
              </a:ext>
            </a:extLst>
          </p:cNvPr>
          <p:cNvSpPr txBox="1"/>
          <p:nvPr/>
        </p:nvSpPr>
        <p:spPr>
          <a:xfrm>
            <a:off x="9658350" y="4476975"/>
            <a:ext cx="74295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 trên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tọa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xOy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4.1.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47B45C4E-6DE4-67AC-14C5-843D38E168FE}"/>
                  </a:ext>
                </a:extLst>
              </p:cNvPr>
              <p:cNvSpPr txBox="1"/>
              <p:nvPr/>
            </p:nvSpPr>
            <p:spPr>
              <a:xfrm>
                <a:off x="11967843" y="7198871"/>
                <a:ext cx="2810513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; </m:t>
                      </m:r>
                    </m:oMath>
                  </m:oMathPara>
                </a14:m>
                <a:endParaRPr lang="en-US" sz="3200" b="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47B45C4E-6DE4-67AC-14C5-843D38E16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7843" y="7198871"/>
                <a:ext cx="2810513" cy="1477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14732411-E3E3-D7FC-AAF1-2356D39C550B}"/>
              </a:ext>
            </a:extLst>
          </p:cNvPr>
          <p:cNvSpPr txBox="1"/>
          <p:nvPr/>
        </p:nvSpPr>
        <p:spPr>
          <a:xfrm>
            <a:off x="12509025" y="6262212"/>
            <a:ext cx="156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id="{8BCE4078-2E63-5BC8-8170-EB9AAED38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70737">
            <a:off x="-222083" y="8108293"/>
            <a:ext cx="1819486" cy="2253868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773FB076-7C48-F238-D4BB-72719001E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05796" y="-339821"/>
            <a:ext cx="2364108" cy="2377074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6FF888A6-6BE4-3CAC-521E-87DD7AC8CC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11812">
            <a:off x="15807441" y="8392335"/>
            <a:ext cx="2345094" cy="1739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408158" y="940656"/>
            <a:ext cx="5031186" cy="1088566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sp>
        <p:nvSpPr>
          <p:cNvPr id="139" name="Hộp Văn bản 138">
            <a:extLst>
              <a:ext uri="{FF2B5EF4-FFF2-40B4-BE49-F238E27FC236}">
                <a16:creationId xmlns:a16="http://schemas.microsoft.com/office/drawing/2014/main" id="{C3A9B22F-EF58-D1A4-189E-92CF57D1FBE4}"/>
              </a:ext>
            </a:extLst>
          </p:cNvPr>
          <p:cNvSpPr txBox="1"/>
          <p:nvPr/>
        </p:nvSpPr>
        <p:spPr>
          <a:xfrm>
            <a:off x="3602236" y="1151154"/>
            <a:ext cx="11083528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?.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dùng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bản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đồ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Việt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Nam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tọa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phố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Hải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thủ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đô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Nôi?</a:t>
            </a:r>
            <a:endParaRPr lang="en-US" sz="3200" dirty="0"/>
          </a:p>
        </p:txBody>
      </p:sp>
      <p:sp>
        <p:nvSpPr>
          <p:cNvPr id="140" name="Hộp Văn bản 139">
            <a:extLst>
              <a:ext uri="{FF2B5EF4-FFF2-40B4-BE49-F238E27FC236}">
                <a16:creationId xmlns:a16="http://schemas.microsoft.com/office/drawing/2014/main" id="{737E6B21-AD0E-DA8A-BE4F-67D0D29D814B}"/>
              </a:ext>
            </a:extLst>
          </p:cNvPr>
          <p:cNvSpPr txBox="1"/>
          <p:nvPr/>
        </p:nvSpPr>
        <p:spPr>
          <a:xfrm>
            <a:off x="8360569" y="3140755"/>
            <a:ext cx="156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4" name="Hình ảnh 143">
            <a:extLst>
              <a:ext uri="{FF2B5EF4-FFF2-40B4-BE49-F238E27FC236}">
                <a16:creationId xmlns:a16="http://schemas.microsoft.com/office/drawing/2014/main" id="{DA3EF674-E111-9310-B2C0-86CDAF3C9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05636"/>
            <a:ext cx="7981950" cy="4705350"/>
          </a:xfrm>
          <a:prstGeom prst="rect">
            <a:avLst/>
          </a:prstGeom>
        </p:spPr>
      </p:pic>
      <p:sp>
        <p:nvSpPr>
          <p:cNvPr id="147" name="Hộp Văn bản 146">
            <a:extLst>
              <a:ext uri="{FF2B5EF4-FFF2-40B4-BE49-F238E27FC236}">
                <a16:creationId xmlns:a16="http://schemas.microsoft.com/office/drawing/2014/main" id="{C03593C9-9AF8-9B2F-1EDD-10E9D95B1EF2}"/>
              </a:ext>
            </a:extLst>
          </p:cNvPr>
          <p:cNvSpPr txBox="1"/>
          <p:nvPr/>
        </p:nvSpPr>
        <p:spPr>
          <a:xfrm>
            <a:off x="9894094" y="5643903"/>
            <a:ext cx="7560468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tọa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120km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Đông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Nam.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18">
            <a:extLst>
              <a:ext uri="{FF2B5EF4-FFF2-40B4-BE49-F238E27FC236}">
                <a16:creationId xmlns:a16="http://schemas.microsoft.com/office/drawing/2014/main" id="{FCEC9629-35DD-806D-9514-6C1BA0DC8EB2}"/>
              </a:ext>
            </a:extLst>
          </p:cNvPr>
          <p:cNvGrpSpPr/>
          <p:nvPr/>
        </p:nvGrpSpPr>
        <p:grpSpPr>
          <a:xfrm rot="-10800000">
            <a:off x="3083085" y="1887109"/>
            <a:ext cx="12143552" cy="6512782"/>
            <a:chOff x="0" y="0"/>
            <a:chExt cx="11538770" cy="1184976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0A53D51B-78C9-FC8E-DFCF-6E429C571E5D}"/>
                </a:ext>
              </a:extLst>
            </p:cNvPr>
            <p:cNvSpPr/>
            <p:nvPr/>
          </p:nvSpPr>
          <p:spPr>
            <a:xfrm>
              <a:off x="0" y="-4262"/>
              <a:ext cx="11546516" cy="11856253"/>
            </a:xfrm>
            <a:custGeom>
              <a:avLst/>
              <a:gdLst/>
              <a:ahLst/>
              <a:cxnLst/>
              <a:rect l="l" t="t" r="r" b="b"/>
              <a:pathLst>
                <a:path w="11546516" h="11856253">
                  <a:moveTo>
                    <a:pt x="10607616" y="11845066"/>
                  </a:moveTo>
                  <a:cubicBezTo>
                    <a:pt x="10607616" y="11845066"/>
                    <a:pt x="10187863" y="11856253"/>
                    <a:pt x="9725278" y="11853632"/>
                  </a:cubicBezTo>
                  <a:cubicBezTo>
                    <a:pt x="3767360" y="11851468"/>
                    <a:pt x="1057073" y="11843644"/>
                    <a:pt x="1057073" y="11843644"/>
                  </a:cubicBezTo>
                  <a:cubicBezTo>
                    <a:pt x="812931" y="11834810"/>
                    <a:pt x="565145" y="11817829"/>
                    <a:pt x="398404" y="11759651"/>
                  </a:cubicBezTo>
                  <a:cubicBezTo>
                    <a:pt x="120505" y="11662690"/>
                    <a:pt x="0" y="11485161"/>
                    <a:pt x="0" y="3633822"/>
                  </a:cubicBezTo>
                  <a:lnTo>
                    <a:pt x="0" y="363373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906713" y="7673"/>
                  </a:cubicBezTo>
                  <a:cubicBezTo>
                    <a:pt x="9968937" y="0"/>
                    <a:pt x="10432865" y="7673"/>
                    <a:pt x="10432865" y="7673"/>
                  </a:cubicBezTo>
                  <a:cubicBezTo>
                    <a:pt x="10801172" y="15152"/>
                    <a:pt x="11164484" y="84484"/>
                    <a:pt x="11362225" y="207066"/>
                  </a:cubicBezTo>
                  <a:cubicBezTo>
                    <a:pt x="11513242" y="300683"/>
                    <a:pt x="11546516" y="425358"/>
                    <a:pt x="11537376" y="3633822"/>
                  </a:cubicBezTo>
                  <a:lnTo>
                    <a:pt x="11537376" y="3633911"/>
                  </a:lnTo>
                  <a:cubicBezTo>
                    <a:pt x="11537376" y="11603127"/>
                    <a:pt x="11254379" y="11817225"/>
                    <a:pt x="10607616" y="11845066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sp>
        <p:nvSpPr>
          <p:cNvPr id="82" name="Hộp Văn bản 81">
            <a:extLst>
              <a:ext uri="{FF2B5EF4-FFF2-40B4-BE49-F238E27FC236}">
                <a16:creationId xmlns:a16="http://schemas.microsoft.com/office/drawing/2014/main" id="{82A81EBE-9A2D-584C-E962-AA7AE079D7D9}"/>
              </a:ext>
            </a:extLst>
          </p:cNvPr>
          <p:cNvSpPr txBox="1"/>
          <p:nvPr/>
        </p:nvSpPr>
        <p:spPr>
          <a:xfrm>
            <a:off x="3342536" y="2682339"/>
            <a:ext cx="11865769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Sau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đọc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SGK, em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đã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như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thế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85" name="Hộp Văn bản 84">
            <a:extLst>
              <a:ext uri="{FF2B5EF4-FFF2-40B4-BE49-F238E27FC236}">
                <a16:creationId xmlns:a16="http://schemas.microsoft.com/office/drawing/2014/main" id="{02DAD3DE-A3D5-0E0B-085E-7C262571DB01}"/>
              </a:ext>
            </a:extLst>
          </p:cNvPr>
          <p:cNvSpPr txBox="1"/>
          <p:nvPr/>
        </p:nvSpPr>
        <p:spPr>
          <a:xfrm>
            <a:off x="3657600" y="5520406"/>
            <a:ext cx="11329988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phải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chọn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gian, đo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khoảng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gian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chọn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</a:t>
            </a:r>
            <a:endParaRPr lang="en-US" sz="3200" dirty="0"/>
          </a:p>
        </p:txBody>
      </p:sp>
      <p:sp>
        <p:nvSpPr>
          <p:cNvPr id="86" name="Hộp Văn bản 85">
            <a:extLst>
              <a:ext uri="{FF2B5EF4-FFF2-40B4-BE49-F238E27FC236}">
                <a16:creationId xmlns:a16="http://schemas.microsoft.com/office/drawing/2014/main" id="{DA7D7CDD-9EBC-D1D0-54CD-A46CD0187C2C}"/>
              </a:ext>
            </a:extLst>
          </p:cNvPr>
          <p:cNvSpPr txBox="1"/>
          <p:nvPr/>
        </p:nvSpPr>
        <p:spPr>
          <a:xfrm>
            <a:off x="8360568" y="4527947"/>
            <a:ext cx="156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5" grpId="0"/>
      <p:bldP spid="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63818" y="-266700"/>
            <a:ext cx="2364108" cy="2377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2906" y="0"/>
            <a:ext cx="2345094" cy="17396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810500"/>
            <a:ext cx="1838863" cy="234114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0E8BCFF6-8B22-5D61-DB87-1CED93A9CBB5}"/>
              </a:ext>
            </a:extLst>
          </p:cNvPr>
          <p:cNvSpPr txBox="1"/>
          <p:nvPr/>
        </p:nvSpPr>
        <p:spPr>
          <a:xfrm>
            <a:off x="3089672" y="631956"/>
            <a:ext cx="12108656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?.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trên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Ox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4.3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11h,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40km.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895D7F79-A049-D490-BEF6-89C9A47D5D38}"/>
              </a:ext>
            </a:extLst>
          </p:cNvPr>
          <p:cNvSpPr txBox="1"/>
          <p:nvPr/>
        </p:nvSpPr>
        <p:spPr>
          <a:xfrm>
            <a:off x="8360569" y="2354934"/>
            <a:ext cx="156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674D28AD-C340-3EE5-2A54-4F0AE8AC0B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0942" y="3215048"/>
            <a:ext cx="4672977" cy="213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9AACB5B7-E598-3443-491F-5AFA922075A0}"/>
                  </a:ext>
                </a:extLst>
              </p:cNvPr>
              <p:cNvSpPr txBox="1"/>
              <p:nvPr/>
            </p:nvSpPr>
            <p:spPr>
              <a:xfrm>
                <a:off x="2176574" y="5348648"/>
                <a:ext cx="15501711" cy="44448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-"/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xách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như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trên: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+"/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thấy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mốc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gian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lúc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8h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ến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11h,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gian 3h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hồ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+"/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dữ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liệu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giờ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40km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3h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sẽ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120km.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+"/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tỉ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xích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quy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trên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1:20km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A (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đại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cho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trên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Ox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gốc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O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6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(120km)  như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trên. 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9AACB5B7-E598-3443-491F-5AFA92207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574" y="5348648"/>
                <a:ext cx="15501711" cy="4444807"/>
              </a:xfrm>
              <a:prstGeom prst="rect">
                <a:avLst/>
              </a:prstGeom>
              <a:blipFill>
                <a:blip r:embed="rId9"/>
                <a:stretch>
                  <a:fillRect l="-1022" r="-1022" b="-3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2597</Words>
  <PresentationFormat>Tùy chỉnh</PresentationFormat>
  <Paragraphs>164</Paragraphs>
  <Slides>40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40</vt:i4>
      </vt:variant>
    </vt:vector>
  </HeadingPairs>
  <TitlesOfParts>
    <vt:vector size="48" baseType="lpstr">
      <vt:lpstr>Arial</vt:lpstr>
      <vt:lpstr>Calibri Light</vt:lpstr>
      <vt:lpstr>Arial (Thân)</vt:lpstr>
      <vt:lpstr>Calibri</vt:lpstr>
      <vt:lpstr>Cambria Math</vt:lpstr>
      <vt:lpstr>Symbol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2022-08-24T15:21:59Z</dcterms:modified>
  <dc:identifier>DAFKHrZhgW8</dc:identifier>
</cp:coreProperties>
</file>