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4"/>
  </p:notesMasterIdLst>
  <p:sldIdLst>
    <p:sldId id="271" r:id="rId2"/>
    <p:sldId id="323" r:id="rId3"/>
    <p:sldId id="324" r:id="rId4"/>
    <p:sldId id="356" r:id="rId5"/>
    <p:sldId id="357" r:id="rId6"/>
    <p:sldId id="358" r:id="rId7"/>
    <p:sldId id="359" r:id="rId8"/>
    <p:sldId id="360" r:id="rId9"/>
    <p:sldId id="361" r:id="rId10"/>
    <p:sldId id="353" r:id="rId11"/>
    <p:sldId id="332" r:id="rId12"/>
    <p:sldId id="337" r:id="rId13"/>
    <p:sldId id="339" r:id="rId14"/>
    <p:sldId id="340" r:id="rId15"/>
    <p:sldId id="336" r:id="rId16"/>
    <p:sldId id="311" r:id="rId17"/>
    <p:sldId id="355" r:id="rId18"/>
    <p:sldId id="314" r:id="rId19"/>
    <p:sldId id="322" r:id="rId20"/>
    <p:sldId id="325" r:id="rId21"/>
    <p:sldId id="317" r:id="rId22"/>
    <p:sldId id="27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DIBOOKS" initials="E" lastIdx="1" clrIdx="0">
    <p:extLst>
      <p:ext uri="{19B8F6BF-5375-455C-9EA6-DF929625EA0E}">
        <p15:presenceInfo xmlns:p15="http://schemas.microsoft.com/office/powerpoint/2012/main" userId="e44a7bdf1da03790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6427"/>
    <a:srgbClr val="CCCCFF"/>
    <a:srgbClr val="E0A4A5"/>
    <a:srgbClr val="FFFF99"/>
    <a:srgbClr val="000000"/>
    <a:srgbClr val="61953D"/>
    <a:srgbClr val="5E913B"/>
    <a:srgbClr val="5C8E3A"/>
    <a:srgbClr val="D98F91"/>
    <a:srgbClr val="CB64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89" autoAdjust="0"/>
    <p:restoredTop sz="94196" autoAdjust="0"/>
  </p:normalViewPr>
  <p:slideViewPr>
    <p:cSldViewPr snapToGrid="0" showGuides="1">
      <p:cViewPr varScale="1">
        <p:scale>
          <a:sx n="112" d="100"/>
          <a:sy n="112" d="100"/>
        </p:scale>
        <p:origin x="42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854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4143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6924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153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624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7553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000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1738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113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420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5826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2605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05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476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9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10"/>
          <p:cNvSpPr txBox="1">
            <a:spLocks noGrp="1"/>
          </p:cNvSpPr>
          <p:nvPr>
            <p:ph type="body" idx="1"/>
          </p:nvPr>
        </p:nvSpPr>
        <p:spPr>
          <a:xfrm>
            <a:off x="949833" y="5385300"/>
            <a:ext cx="10292400" cy="749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643575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4"/>
          <p:cNvSpPr txBox="1">
            <a:spLocks noGrp="1"/>
          </p:cNvSpPr>
          <p:nvPr>
            <p:ph type="title"/>
          </p:nvPr>
        </p:nvSpPr>
        <p:spPr>
          <a:xfrm>
            <a:off x="1331400" y="723267"/>
            <a:ext cx="9529200" cy="633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4"/>
          <p:cNvSpPr txBox="1">
            <a:spLocks noGrp="1"/>
          </p:cNvSpPr>
          <p:nvPr>
            <p:ph type="body" idx="1"/>
          </p:nvPr>
        </p:nvSpPr>
        <p:spPr>
          <a:xfrm>
            <a:off x="1331400" y="1356867"/>
            <a:ext cx="9529200" cy="47776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>
                <a:solidFill>
                  <a:schemeClr val="lt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 sz="1200">
                <a:solidFill>
                  <a:schemeClr val="lt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200"/>
              <a:buChar char="○"/>
              <a:defRPr sz="1200">
                <a:solidFill>
                  <a:schemeClr val="lt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200"/>
              <a:buChar char="■"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539547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 with subtitle">
  <p:cSld name="Main point with subtitle">
    <p:spTree>
      <p:nvGrpSpPr>
        <p:cNvPr id="1" name="Shape 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17"/>
          <p:cNvSpPr txBox="1">
            <a:spLocks noGrp="1"/>
          </p:cNvSpPr>
          <p:nvPr>
            <p:ph type="title"/>
          </p:nvPr>
        </p:nvSpPr>
        <p:spPr>
          <a:xfrm>
            <a:off x="1705833" y="1785017"/>
            <a:ext cx="8380400" cy="2608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8000"/>
            </a:lvl9pPr>
          </a:lstStyle>
          <a:p>
            <a:endParaRPr/>
          </a:p>
        </p:txBody>
      </p:sp>
      <p:sp>
        <p:nvSpPr>
          <p:cNvPr id="815" name="Google Shape;815;p17"/>
          <p:cNvSpPr txBox="1">
            <a:spLocks noGrp="1"/>
          </p:cNvSpPr>
          <p:nvPr>
            <p:ph type="subTitle" idx="1"/>
          </p:nvPr>
        </p:nvSpPr>
        <p:spPr>
          <a:xfrm>
            <a:off x="1705833" y="4610184"/>
            <a:ext cx="8380400" cy="462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9981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1518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18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910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06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40259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5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2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598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  <a:t>5/11/2023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3579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1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tif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9.jpe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3629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56814" y="1011448"/>
            <a:ext cx="1039001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Work in pairs. Look at the photos. Discuss what you know about the generation in each picture (e.g. age, characteristics, interests, life experiences).</a:t>
            </a:r>
            <a:r>
              <a:rPr lang="en-US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2051" name="Picture 1">
            <a:extLst>
              <a:ext uri="{FF2B5EF4-FFF2-40B4-BE49-F238E27FC236}">
                <a16:creationId xmlns:a16="http://schemas.microsoft.com/office/drawing/2014/main" id="{4B5EBDA4-1E06-894D-9523-8EE553C434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16" y="2060818"/>
            <a:ext cx="4590557" cy="132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8658B44F-07F8-2E45-95EE-FFC1C5A4EB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6017" y="1960692"/>
            <a:ext cx="2967892" cy="1978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5">
            <a:extLst>
              <a:ext uri="{FF2B5EF4-FFF2-40B4-BE49-F238E27FC236}">
                <a16:creationId xmlns:a16="http://schemas.microsoft.com/office/drawing/2014/main" id="{DFB40210-715B-E246-8B94-050F2273C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177" y="3429000"/>
            <a:ext cx="2967892" cy="2041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4">
            <a:extLst>
              <a:ext uri="{FF2B5EF4-FFF2-40B4-BE49-F238E27FC236}">
                <a16:creationId xmlns:a16="http://schemas.microsoft.com/office/drawing/2014/main" id="{0E312AEC-B1D1-A243-B22D-4415D7546F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202872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x-none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5F40B85-A453-C946-AB7D-9BFA642836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412173" y="3961839"/>
            <a:ext cx="185018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Y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A5478F-5625-F14E-BF62-5662536E0406}"/>
              </a:ext>
            </a:extLst>
          </p:cNvPr>
          <p:cNvSpPr txBox="1"/>
          <p:nvPr/>
        </p:nvSpPr>
        <p:spPr>
          <a:xfrm>
            <a:off x="1454727" y="3713018"/>
            <a:ext cx="185980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X</a:t>
            </a:r>
            <a:endParaRPr kumimoji="0" lang="en-US" altLang="x-none" sz="2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endParaRPr lang="x-none" sz="2400" b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3AB1B02-78A7-504B-9758-34DDB185628C}"/>
              </a:ext>
            </a:extLst>
          </p:cNvPr>
          <p:cNvSpPr txBox="1"/>
          <p:nvPr/>
        </p:nvSpPr>
        <p:spPr>
          <a:xfrm>
            <a:off x="5259273" y="5910240"/>
            <a:ext cx="259625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ea typeface="Calibri" panose="020F0502020204030204" pitchFamily="34" charset="0"/>
              </a:rPr>
              <a:t>Generation Z</a:t>
            </a:r>
            <a:r>
              <a:rPr kumimoji="0" lang="en-US" altLang="x-none" sz="2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4749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</a:t>
            </a:r>
            <a:r>
              <a:rPr lang="en-US" sz="4800" b="1" dirty="0" smtClean="0">
                <a:solidFill>
                  <a:srgbClr val="E36427"/>
                </a:solidFill>
              </a:rPr>
              <a:t>haracteristic </a:t>
            </a:r>
            <a:r>
              <a:rPr lang="en-US" sz="4800" b="1" dirty="0">
                <a:solidFill>
                  <a:srgbClr val="E36427"/>
                </a:solidFill>
              </a:rPr>
              <a:t>(n)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90772" y="4497613"/>
            <a:ext cx="5558319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3200" dirty="0"/>
              <a:t>a typical feature or quality that something/somebody has</a:t>
            </a:r>
            <a:r>
              <a:rPr lang="x-none" sz="4400" dirty="0"/>
              <a:t> </a:t>
            </a:r>
            <a:endParaRPr lang="en-US" sz="4400" dirty="0"/>
          </a:p>
        </p:txBody>
      </p:sp>
      <p:sp>
        <p:nvSpPr>
          <p:cNvPr id="2" name="Rectangle 1"/>
          <p:cNvSpPr/>
          <p:nvPr/>
        </p:nvSpPr>
        <p:spPr>
          <a:xfrm>
            <a:off x="2050842" y="2787148"/>
            <a:ext cx="2704587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ˌ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kærəktə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st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4000" b="1" dirty="0">
              <a:solidFill>
                <a:srgbClr val="C0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haracteristic__gb_1" descr="characteristic__gb_1">
            <a:hlinkClick r:id="" action="ppaction://media"/>
            <a:extLst>
              <a:ext uri="{FF2B5EF4-FFF2-40B4-BE49-F238E27FC236}">
                <a16:creationId xmlns:a16="http://schemas.microsoft.com/office/drawing/2014/main" id="{429F116E-0E38-7942-AAF8-0405C42DAB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51094" y="3592662"/>
            <a:ext cx="619955" cy="619955"/>
          </a:xfrm>
          <a:prstGeom prst="rect">
            <a:avLst/>
          </a:prstGeom>
        </p:spPr>
      </p:pic>
      <p:pic>
        <p:nvPicPr>
          <p:cNvPr id="3074" name="Picture 2" descr="The Next Generation: Generation Z">
            <a:extLst>
              <a:ext uri="{FF2B5EF4-FFF2-40B4-BE49-F238E27FC236}">
                <a16:creationId xmlns:a16="http://schemas.microsoft.com/office/drawing/2014/main" id="{B19C13F5-574D-7A44-A7EA-B285FF41D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005" y="1738127"/>
            <a:ext cx="3465223" cy="4329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6969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35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critical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90772" y="4422114"/>
            <a:ext cx="54948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x-none" sz="2800" dirty="0"/>
              <a:t>making careful judgements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80438" y="2811002"/>
            <a:ext cx="1487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kr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kl/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4" name="critical__gb_2" descr="critical__gb_2">
            <a:hlinkClick r:id="" action="ppaction://media"/>
            <a:extLst>
              <a:ext uri="{FF2B5EF4-FFF2-40B4-BE49-F238E27FC236}">
                <a16:creationId xmlns:a16="http://schemas.microsoft.com/office/drawing/2014/main" id="{C09ECA5D-0695-CB47-80D0-A8767B169E3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353520" y="3637165"/>
            <a:ext cx="523220" cy="523220"/>
          </a:xfrm>
          <a:prstGeom prst="rect">
            <a:avLst/>
          </a:prstGeom>
        </p:spPr>
      </p:pic>
      <p:pic>
        <p:nvPicPr>
          <p:cNvPr id="4098" name="Picture 2" descr="Critical là gì và cấu trúc từ Critical trong câu Tiếng Anh">
            <a:extLst>
              <a:ext uri="{FF2B5EF4-FFF2-40B4-BE49-F238E27FC236}">
                <a16:creationId xmlns:a16="http://schemas.microsoft.com/office/drawing/2014/main" id="{C9E3742C-4F05-644D-B0E8-63FBDBA628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624" y="2026747"/>
            <a:ext cx="5368058" cy="3220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789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88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creative (adj) 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4176" y="4449485"/>
            <a:ext cx="604352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x-none" sz="2800" dirty="0"/>
              <a:t>involving the use of skill and the imagination to produce something new or a work of art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717128" y="2792010"/>
            <a:ext cx="16257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/kri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e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t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ɪ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v/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creative__gb_3" descr="creative__gb_3">
            <a:hlinkClick r:id="" action="ppaction://media"/>
            <a:extLst>
              <a:ext uri="{FF2B5EF4-FFF2-40B4-BE49-F238E27FC236}">
                <a16:creationId xmlns:a16="http://schemas.microsoft.com/office/drawing/2014/main" id="{64F05BB7-DF57-9F47-BFC9-4438A006B58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116661" y="3637520"/>
            <a:ext cx="489675" cy="489675"/>
          </a:xfrm>
          <a:prstGeom prst="rect">
            <a:avLst/>
          </a:prstGeom>
        </p:spPr>
      </p:pic>
      <p:pic>
        <p:nvPicPr>
          <p:cNvPr id="5122" name="Picture 2" descr="Be Creative Stock Illustrations – 151,971 Be Creative Stock Illustrations,  Vectors &amp; Clipart - Dreamstime">
            <a:extLst>
              <a:ext uri="{FF2B5EF4-FFF2-40B4-BE49-F238E27FC236}">
                <a16:creationId xmlns:a16="http://schemas.microsoft.com/office/drawing/2014/main" id="{B352B805-7CCC-1F49-8DE2-BBD5C3BCBE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2266" y="1715349"/>
            <a:ext cx="4305211" cy="3072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337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7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1881;p31"/>
          <p:cNvSpPr txBox="1">
            <a:spLocks/>
          </p:cNvSpPr>
          <p:nvPr/>
        </p:nvSpPr>
        <p:spPr>
          <a:xfrm>
            <a:off x="990772" y="1723229"/>
            <a:ext cx="5231128" cy="1349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4800" b="1" dirty="0">
                <a:solidFill>
                  <a:srgbClr val="E36427"/>
                </a:solidFill>
              </a:rPr>
              <a:t>platform (n)</a:t>
            </a:r>
            <a:endParaRPr lang="en-US" sz="4800" b="1" dirty="0">
              <a:solidFill>
                <a:srgbClr val="E36427"/>
              </a:solidFill>
              <a:cs typeface="Calibri" panose="020F050202020403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57546" y="4422114"/>
            <a:ext cx="58280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x-none" sz="2800" dirty="0"/>
              <a:t>the type of computer system or the software that is used </a:t>
            </a:r>
            <a:endParaRPr lang="en-US" sz="28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437681" y="2797996"/>
            <a:ext cx="18614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/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ˈ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plætf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ɔː</a:t>
            </a:r>
            <a:r>
              <a:rPr lang="x-none" sz="2800" b="1" dirty="0">
                <a:solidFill>
                  <a:srgbClr val="C00000"/>
                </a:solidFill>
                <a:effectLst/>
                <a:latin typeface="Times" pitchFamily="2" charset="0"/>
                <a:ea typeface="Times New Roman" panose="02020603050405020304" pitchFamily="18" charset="0"/>
                <a:cs typeface="Lucida Sans Unicode" panose="020B0602030504020204" pitchFamily="34" charset="0"/>
              </a:rPr>
              <a:t>m/</a:t>
            </a:r>
            <a:endParaRPr lang="x-none" sz="2800" b="1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3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A5FE5377-E88E-5143-9A0E-19137D398D7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454083" y="-1896896"/>
            <a:ext cx="283110" cy="283110"/>
          </a:xfrm>
          <a:prstGeom prst="rect">
            <a:avLst/>
          </a:prstGeom>
        </p:spPr>
      </p:pic>
      <p:pic>
        <p:nvPicPr>
          <p:cNvPr id="6146" name="Picture 2" descr="Best Social Media Platforms to Find and Recruit Affiliates">
            <a:extLst>
              <a:ext uri="{FF2B5EF4-FFF2-40B4-BE49-F238E27FC236}">
                <a16:creationId xmlns:a16="http://schemas.microsoft.com/office/drawing/2014/main" id="{52B036A7-EB0C-714C-9F20-62A28EC66E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0908" y="1961459"/>
            <a:ext cx="4246654" cy="2222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latform__gb_1" descr="platform__gb_1">
            <a:hlinkClick r:id="" action="ppaction://media"/>
            <a:extLst>
              <a:ext uri="{FF2B5EF4-FFF2-40B4-BE49-F238E27FC236}">
                <a16:creationId xmlns:a16="http://schemas.microsoft.com/office/drawing/2014/main" id="{CF0502ED-DC79-9E4E-B935-850C5689B4A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915627" y="3504961"/>
            <a:ext cx="655958" cy="65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385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07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7" grpId="0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PRE-READING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73FE9B5-9AA9-804F-A6C2-D87AF87FD0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6422263"/>
              </p:ext>
            </p:extLst>
          </p:nvPr>
        </p:nvGraphicFramePr>
        <p:xfrm>
          <a:off x="358055" y="1357745"/>
          <a:ext cx="11475890" cy="532773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409937">
                  <a:extLst>
                    <a:ext uri="{9D8B030D-6E8A-4147-A177-3AD203B41FA5}">
                      <a16:colId xmlns:a16="http://schemas.microsoft.com/office/drawing/2014/main" val="1134220405"/>
                    </a:ext>
                  </a:extLst>
                </a:gridCol>
                <a:gridCol w="2572894">
                  <a:extLst>
                    <a:ext uri="{9D8B030D-6E8A-4147-A177-3AD203B41FA5}">
                      <a16:colId xmlns:a16="http://schemas.microsoft.com/office/drawing/2014/main" val="4185581241"/>
                    </a:ext>
                  </a:extLst>
                </a:gridCol>
                <a:gridCol w="4826760">
                  <a:extLst>
                    <a:ext uri="{9D8B030D-6E8A-4147-A177-3AD203B41FA5}">
                      <a16:colId xmlns:a16="http://schemas.microsoft.com/office/drawing/2014/main" val="1569248348"/>
                    </a:ext>
                  </a:extLst>
                </a:gridCol>
                <a:gridCol w="1666299">
                  <a:extLst>
                    <a:ext uri="{9D8B030D-6E8A-4147-A177-3AD203B41FA5}">
                      <a16:colId xmlns:a16="http://schemas.microsoft.com/office/drawing/2014/main" val="526521371"/>
                    </a:ext>
                  </a:extLst>
                </a:gridCol>
              </a:tblGrid>
              <a:tr h="990008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Form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Pronunciation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>
                          <a:effectLst/>
                        </a:rPr>
                        <a:t>Meaning</a:t>
                      </a:r>
                      <a:endParaRPr lang="x-none" sz="24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 b="1" dirty="0">
                          <a:effectLst/>
                        </a:rPr>
                        <a:t>Vietnamese</a:t>
                      </a:r>
                      <a:r>
                        <a:rPr lang="vi-VN" sz="2400" b="1" dirty="0">
                          <a:effectLst/>
                        </a:rPr>
                        <a:t> equivalent  </a:t>
                      </a:r>
                      <a:endParaRPr lang="x-none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 anchor="ctr"/>
                </a:tc>
                <a:extLst>
                  <a:ext uri="{0D108BD9-81ED-4DB2-BD59-A6C34878D82A}">
                    <a16:rowId xmlns:a16="http://schemas.microsoft.com/office/drawing/2014/main" val="3534003248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1. characteristic (n)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/ˌkærəktəˈrɪstɪk/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a typical feature or quality that something/somebody has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đặc điểm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229552764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2. critical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/ˈkrɪtɪkl/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making careful judgements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c</a:t>
                      </a:r>
                      <a:r>
                        <a:rPr lang="x-none" sz="2400">
                          <a:effectLst/>
                        </a:rPr>
                        <a:t>ó tính phản biện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518849135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3. creative (adj)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/kriˈeɪtɪv/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involving the use of skill and the imagination to produce something new or a work of art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>
                          <a:effectLst/>
                        </a:rPr>
                        <a:t>sáng tạo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899717697"/>
                  </a:ext>
                </a:extLst>
              </a:tr>
              <a:tr h="954380">
                <a:tc>
                  <a:txBody>
                    <a:bodyPr/>
                    <a:lstStyle/>
                    <a:p>
                      <a:pPr marL="144145" indent="-144145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4. platform (n) 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/ˈplætfɔːm/</a:t>
                      </a:r>
                    </a:p>
                    <a:p>
                      <a:pPr algn="ctr">
                        <a:lnSpc>
                          <a:spcPct val="120000"/>
                        </a:lnSpc>
                      </a:pPr>
                      <a:r>
                        <a:rPr lang="x-none" sz="2400">
                          <a:effectLst/>
                        </a:rPr>
                        <a:t> 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x-none" sz="2400">
                          <a:effectLst/>
                        </a:rPr>
                        <a:t>the type of computer system or the software that is used</a:t>
                      </a:r>
                      <a:endParaRPr lang="x-none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995" marR="68995" marT="68995" marB="68995"/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</a:pPr>
                      <a:r>
                        <a:rPr lang="en-GB" sz="2400" dirty="0" err="1">
                          <a:effectLst/>
                        </a:rPr>
                        <a:t>nền</a:t>
                      </a:r>
                      <a:r>
                        <a:rPr lang="en-GB" sz="2400" dirty="0">
                          <a:effectLst/>
                        </a:rPr>
                        <a:t> </a:t>
                      </a:r>
                      <a:r>
                        <a:rPr lang="en-GB" sz="2400" dirty="0" err="1">
                          <a:effectLst/>
                        </a:rPr>
                        <a:t>tảng</a:t>
                      </a:r>
                      <a:endParaRPr lang="x-none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4803" marR="34803" marT="68995" marB="68995"/>
                </a:tc>
                <a:extLst>
                  <a:ext uri="{0D108BD9-81ED-4DB2-BD59-A6C34878D82A}">
                    <a16:rowId xmlns:a16="http://schemas.microsoft.com/office/drawing/2014/main" val="1053782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7088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5611" y="1091812"/>
            <a:ext cx="1061806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meanings.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911981C7-57B9-5C4C-9BB0-3A32BAE2ACFC}"/>
              </a:ext>
            </a:extLst>
          </p:cNvPr>
          <p:cNvSpPr/>
          <p:nvPr/>
        </p:nvSpPr>
        <p:spPr>
          <a:xfrm>
            <a:off x="637309" y="2119745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1. experienced</a:t>
            </a:r>
          </a:p>
        </p:txBody>
      </p:sp>
      <p:sp>
        <p:nvSpPr>
          <p:cNvPr id="51" name="Rounded Rectangle 50">
            <a:extLst>
              <a:ext uri="{FF2B5EF4-FFF2-40B4-BE49-F238E27FC236}">
                <a16:creationId xmlns:a16="http://schemas.microsoft.com/office/drawing/2014/main" id="{9D3A6856-1E66-AB48-9C56-A13DC88ED423}"/>
              </a:ext>
            </a:extLst>
          </p:cNvPr>
          <p:cNvSpPr/>
          <p:nvPr/>
        </p:nvSpPr>
        <p:spPr>
          <a:xfrm>
            <a:off x="637309" y="3099789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2. curious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F468F061-C586-264C-A40D-93285DF322F4}"/>
              </a:ext>
            </a:extLst>
          </p:cNvPr>
          <p:cNvSpPr/>
          <p:nvPr/>
        </p:nvSpPr>
        <p:spPr>
          <a:xfrm>
            <a:off x="637309" y="5025900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4. experiment</a:t>
            </a:r>
          </a:p>
        </p:txBody>
      </p:sp>
      <p:sp>
        <p:nvSpPr>
          <p:cNvPr id="53" name="Rounded Rectangle 52">
            <a:extLst>
              <a:ext uri="{FF2B5EF4-FFF2-40B4-BE49-F238E27FC236}">
                <a16:creationId xmlns:a16="http://schemas.microsoft.com/office/drawing/2014/main" id="{A0B22619-F00A-3043-8233-301EDBCDEF27}"/>
              </a:ext>
            </a:extLst>
          </p:cNvPr>
          <p:cNvSpPr/>
          <p:nvPr/>
        </p:nvSpPr>
        <p:spPr>
          <a:xfrm>
            <a:off x="637309" y="4074896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3. digital natives</a:t>
            </a:r>
          </a:p>
        </p:txBody>
      </p:sp>
      <p:sp>
        <p:nvSpPr>
          <p:cNvPr id="54" name="Rounded Rectangle 53">
            <a:extLst>
              <a:ext uri="{FF2B5EF4-FFF2-40B4-BE49-F238E27FC236}">
                <a16:creationId xmlns:a16="http://schemas.microsoft.com/office/drawing/2014/main" id="{24249B2C-ECEB-0E45-9FB9-4E55DEE004FF}"/>
              </a:ext>
            </a:extLst>
          </p:cNvPr>
          <p:cNvSpPr/>
          <p:nvPr/>
        </p:nvSpPr>
        <p:spPr>
          <a:xfrm>
            <a:off x="637309" y="5976904"/>
            <a:ext cx="3408218" cy="56803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5. hire</a:t>
            </a:r>
          </a:p>
        </p:txBody>
      </p:sp>
      <p:sp>
        <p:nvSpPr>
          <p:cNvPr id="55" name="Rounded Rectangle 54">
            <a:extLst>
              <a:ext uri="{FF2B5EF4-FFF2-40B4-BE49-F238E27FC236}">
                <a16:creationId xmlns:a16="http://schemas.microsoft.com/office/drawing/2014/main" id="{24D30E17-4FC0-DA40-9D0C-BC082ED894DB}"/>
              </a:ext>
            </a:extLst>
          </p:cNvPr>
          <p:cNvSpPr/>
          <p:nvPr/>
        </p:nvSpPr>
        <p:spPr>
          <a:xfrm>
            <a:off x="6096000" y="2119745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a. to try or test new ideas or methods</a:t>
            </a:r>
          </a:p>
        </p:txBody>
      </p:sp>
      <p:sp>
        <p:nvSpPr>
          <p:cNvPr id="56" name="Rounded Rectangle 55">
            <a:extLst>
              <a:ext uri="{FF2B5EF4-FFF2-40B4-BE49-F238E27FC236}">
                <a16:creationId xmlns:a16="http://schemas.microsoft.com/office/drawing/2014/main" id="{3820D0A6-6504-2C40-8FE4-3D3F7CFB8434}"/>
              </a:ext>
            </a:extLst>
          </p:cNvPr>
          <p:cNvSpPr/>
          <p:nvPr/>
        </p:nvSpPr>
        <p:spPr>
          <a:xfrm>
            <a:off x="6096000" y="3099789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>
              <a:effectLst/>
              <a:latin typeface="Helvetica" pitchFamily="2" charset="0"/>
            </a:endParaRPr>
          </a:p>
          <a:p>
            <a:r>
              <a:rPr lang="en-US" dirty="0">
                <a:effectLst/>
                <a:latin typeface="Helvetica" pitchFamily="2" charset="0"/>
              </a:rPr>
              <a:t>b. went through</a:t>
            </a:r>
          </a:p>
          <a:p>
            <a:endParaRPr lang="x-none" dirty="0"/>
          </a:p>
        </p:txBody>
      </p:sp>
      <p:sp>
        <p:nvSpPr>
          <p:cNvPr id="57" name="Rounded Rectangle 56">
            <a:extLst>
              <a:ext uri="{FF2B5EF4-FFF2-40B4-BE49-F238E27FC236}">
                <a16:creationId xmlns:a16="http://schemas.microsoft.com/office/drawing/2014/main" id="{BB45BAA1-F1F5-FB45-B1FD-6298999074C0}"/>
              </a:ext>
            </a:extLst>
          </p:cNvPr>
          <p:cNvSpPr/>
          <p:nvPr/>
        </p:nvSpPr>
        <p:spPr>
          <a:xfrm>
            <a:off x="6096000" y="5025900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d. wanting to know about something</a:t>
            </a:r>
          </a:p>
        </p:txBody>
      </p:sp>
      <p:sp>
        <p:nvSpPr>
          <p:cNvPr id="58" name="Rounded Rectangle 57">
            <a:extLst>
              <a:ext uri="{FF2B5EF4-FFF2-40B4-BE49-F238E27FC236}">
                <a16:creationId xmlns:a16="http://schemas.microsoft.com/office/drawing/2014/main" id="{E112DBE0-E6B6-1D44-AC99-5BC3D0D13061}"/>
              </a:ext>
            </a:extLst>
          </p:cNvPr>
          <p:cNvSpPr/>
          <p:nvPr/>
        </p:nvSpPr>
        <p:spPr>
          <a:xfrm>
            <a:off x="6096000" y="4074896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c. to employ</a:t>
            </a:r>
          </a:p>
        </p:txBody>
      </p:sp>
      <p:sp>
        <p:nvSpPr>
          <p:cNvPr id="59" name="Rounded Rectangle 58">
            <a:extLst>
              <a:ext uri="{FF2B5EF4-FFF2-40B4-BE49-F238E27FC236}">
                <a16:creationId xmlns:a16="http://schemas.microsoft.com/office/drawing/2014/main" id="{4E781F41-1AD2-5A4F-BD6F-E36D705C3776}"/>
              </a:ext>
            </a:extLst>
          </p:cNvPr>
          <p:cNvSpPr/>
          <p:nvPr/>
        </p:nvSpPr>
        <p:spPr>
          <a:xfrm>
            <a:off x="6096000" y="5976904"/>
            <a:ext cx="5638800" cy="568037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effectLst/>
                <a:latin typeface="Helvetica" pitchFamily="2" charset="0"/>
              </a:rPr>
              <a:t>e. people born in the era of technology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D38B74A1-E81E-B14C-89CD-16C596C9653C}"/>
              </a:ext>
            </a:extLst>
          </p:cNvPr>
          <p:cNvCxnSpPr>
            <a:stCxn id="3" idx="3"/>
            <a:endCxn id="56" idx="1"/>
          </p:cNvCxnSpPr>
          <p:nvPr/>
        </p:nvCxnSpPr>
        <p:spPr>
          <a:xfrm>
            <a:off x="4045527" y="2403764"/>
            <a:ext cx="2050473" cy="9800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11D5D153-3537-AC49-AF86-E11732A68787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4045527" y="3429000"/>
            <a:ext cx="2050473" cy="188091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C0492000-DFC7-7141-91C4-49A81B81E35D}"/>
              </a:ext>
            </a:extLst>
          </p:cNvPr>
          <p:cNvCxnSpPr>
            <a:cxnSpLocks/>
            <a:stCxn id="53" idx="3"/>
          </p:cNvCxnSpPr>
          <p:nvPr/>
        </p:nvCxnSpPr>
        <p:spPr>
          <a:xfrm>
            <a:off x="4045527" y="4358915"/>
            <a:ext cx="2050473" cy="184809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B3980014-B82D-564C-ABD0-C8568FFDB0E2}"/>
              </a:ext>
            </a:extLst>
          </p:cNvPr>
          <p:cNvCxnSpPr>
            <a:cxnSpLocks/>
            <a:endCxn id="55" idx="1"/>
          </p:cNvCxnSpPr>
          <p:nvPr/>
        </p:nvCxnSpPr>
        <p:spPr>
          <a:xfrm flipV="1">
            <a:off x="4045527" y="2403764"/>
            <a:ext cx="2050473" cy="29277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19459E69-47EF-F243-AA76-8E055BEBEAA8}"/>
              </a:ext>
            </a:extLst>
          </p:cNvPr>
          <p:cNvCxnSpPr>
            <a:cxnSpLocks/>
            <a:endCxn id="58" idx="1"/>
          </p:cNvCxnSpPr>
          <p:nvPr/>
        </p:nvCxnSpPr>
        <p:spPr>
          <a:xfrm flipV="1">
            <a:off x="4045527" y="4358915"/>
            <a:ext cx="2050473" cy="190200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9640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701471" y="1111574"/>
            <a:ext cx="1049052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A606101-59D2-7A48-BC8B-52F09BF4D89E}"/>
              </a:ext>
            </a:extLst>
          </p:cNvPr>
          <p:cNvSpPr txBox="1"/>
          <p:nvPr/>
        </p:nvSpPr>
        <p:spPr>
          <a:xfrm>
            <a:off x="1701471" y="2385444"/>
            <a:ext cx="9243620" cy="25569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A. </a:t>
            </a:r>
            <a:r>
              <a:rPr lang="en-US" sz="2800" dirty="0">
                <a:effectLst/>
              </a:rPr>
              <a:t>The study of different generations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B. </a:t>
            </a:r>
            <a:r>
              <a:rPr lang="en-US" sz="2800" dirty="0">
                <a:effectLst/>
              </a:rPr>
              <a:t>Generational differences in different societies</a:t>
            </a:r>
          </a:p>
          <a:p>
            <a:pPr>
              <a:lnSpc>
                <a:spcPct val="200000"/>
              </a:lnSpc>
            </a:pPr>
            <a:r>
              <a:rPr lang="en-US" sz="2800" dirty="0">
                <a:solidFill>
                  <a:srgbClr val="EE4000"/>
                </a:solidFill>
                <a:effectLst/>
              </a:rPr>
              <a:t>C. </a:t>
            </a:r>
            <a:r>
              <a:rPr lang="en-US" sz="2800" dirty="0">
                <a:effectLst/>
              </a:rPr>
              <a:t>Characteristics of different generations</a:t>
            </a:r>
          </a:p>
        </p:txBody>
      </p:sp>
      <p:sp>
        <p:nvSpPr>
          <p:cNvPr id="6" name="Donut 5">
            <a:extLst>
              <a:ext uri="{FF2B5EF4-FFF2-40B4-BE49-F238E27FC236}">
                <a16:creationId xmlns:a16="http://schemas.microsoft.com/office/drawing/2014/main" id="{071E2CC7-BF87-B14A-8B01-2FE9F93DB567}"/>
              </a:ext>
            </a:extLst>
          </p:cNvPr>
          <p:cNvSpPr/>
          <p:nvPr/>
        </p:nvSpPr>
        <p:spPr>
          <a:xfrm>
            <a:off x="1537855" y="4364183"/>
            <a:ext cx="637309" cy="584775"/>
          </a:xfrm>
          <a:prstGeom prst="donut">
            <a:avLst>
              <a:gd name="adj" fmla="val 7000"/>
            </a:avLst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769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533411" y="1034327"/>
            <a:ext cx="1078328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2400" b="1" dirty="0"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WHILE-READING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5C9C1B1A-A22B-4C46-BA52-3FEA7F55D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217691"/>
              </p:ext>
            </p:extLst>
          </p:nvPr>
        </p:nvGraphicFramePr>
        <p:xfrm>
          <a:off x="489673" y="1864939"/>
          <a:ext cx="11212653" cy="465036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71654">
                  <a:extLst>
                    <a:ext uri="{9D8B030D-6E8A-4147-A177-3AD203B41FA5}">
                      <a16:colId xmlns:a16="http://schemas.microsoft.com/office/drawing/2014/main" val="2702511794"/>
                    </a:ext>
                  </a:extLst>
                </a:gridCol>
                <a:gridCol w="4451336">
                  <a:extLst>
                    <a:ext uri="{9D8B030D-6E8A-4147-A177-3AD203B41FA5}">
                      <a16:colId xmlns:a16="http://schemas.microsoft.com/office/drawing/2014/main" val="1365061077"/>
                    </a:ext>
                  </a:extLst>
                </a:gridCol>
                <a:gridCol w="1957989">
                  <a:extLst>
                    <a:ext uri="{9D8B030D-6E8A-4147-A177-3AD203B41FA5}">
                      <a16:colId xmlns:a16="http://schemas.microsoft.com/office/drawing/2014/main" val="2915999588"/>
                    </a:ext>
                  </a:extLst>
                </a:gridCol>
                <a:gridCol w="2216727">
                  <a:extLst>
                    <a:ext uri="{9D8B030D-6E8A-4147-A177-3AD203B41FA5}">
                      <a16:colId xmlns:a16="http://schemas.microsoft.com/office/drawing/2014/main" val="3508150456"/>
                    </a:ext>
                  </a:extLst>
                </a:gridCol>
                <a:gridCol w="1814947">
                  <a:extLst>
                    <a:ext uri="{9D8B030D-6E8A-4147-A177-3AD203B41FA5}">
                      <a16:colId xmlns:a16="http://schemas.microsoft.com/office/drawing/2014/main" val="1369605436"/>
                    </a:ext>
                  </a:extLst>
                </a:gridCol>
              </a:tblGrid>
              <a:tr h="782636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X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Generation Y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Generation Z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899011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1.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They enjoy working in a team with others.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54864482"/>
                  </a:ext>
                </a:extLst>
              </a:tr>
              <a:tr h="1037871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2.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can use apps and digital devices in creative ways.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468773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3.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Critical thinking is one of their characteristics.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3791361"/>
                  </a:ext>
                </a:extLst>
              </a:tr>
              <a:tr h="712649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4.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Most of them plan to have their own business.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93533558"/>
                  </a:ext>
                </a:extLst>
              </a:tr>
              <a:tr h="691914"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5.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They are known for their curiosity.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>
                          <a:effectLst/>
                        </a:rPr>
                        <a:t> </a:t>
                      </a:r>
                      <a:endParaRPr lang="x-none" sz="20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SG" sz="2000" dirty="0">
                          <a:effectLst/>
                        </a:rPr>
                        <a:t> </a:t>
                      </a:r>
                      <a:endParaRPr lang="x-none" sz="2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533927144"/>
                  </a:ext>
                </a:extLst>
              </a:tr>
            </a:tbl>
          </a:graphicData>
        </a:graphic>
      </p:graphicFrame>
      <p:sp>
        <p:nvSpPr>
          <p:cNvPr id="33" name="TextBox 32">
            <a:extLst>
              <a:ext uri="{FF2B5EF4-FFF2-40B4-BE49-F238E27FC236}">
                <a16:creationId xmlns:a16="http://schemas.microsoft.com/office/drawing/2014/main" id="{DBBAD688-76CB-BB42-AD00-0F20E101500A}"/>
              </a:ext>
            </a:extLst>
          </p:cNvPr>
          <p:cNvSpPr txBox="1"/>
          <p:nvPr/>
        </p:nvSpPr>
        <p:spPr>
          <a:xfrm>
            <a:off x="8385463" y="2905780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1B4991-251F-3E4B-AADB-8846A56962C7}"/>
              </a:ext>
            </a:extLst>
          </p:cNvPr>
          <p:cNvSpPr txBox="1"/>
          <p:nvPr/>
        </p:nvSpPr>
        <p:spPr>
          <a:xfrm>
            <a:off x="10477500" y="3778616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B6838A2-E74C-A14F-AE0E-3DC2CA8A41D1}"/>
              </a:ext>
            </a:extLst>
          </p:cNvPr>
          <p:cNvSpPr txBox="1"/>
          <p:nvPr/>
        </p:nvSpPr>
        <p:spPr>
          <a:xfrm>
            <a:off x="6310255" y="4706871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38DD7EF-B1E8-9E42-9F91-3BFA1DCC6A1B}"/>
              </a:ext>
            </a:extLst>
          </p:cNvPr>
          <p:cNvSpPr txBox="1"/>
          <p:nvPr/>
        </p:nvSpPr>
        <p:spPr>
          <a:xfrm>
            <a:off x="10477500" y="533409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DCE747D-CBFE-0746-B2C3-3C55560DF62B}"/>
              </a:ext>
            </a:extLst>
          </p:cNvPr>
          <p:cNvSpPr txBox="1"/>
          <p:nvPr/>
        </p:nvSpPr>
        <p:spPr>
          <a:xfrm>
            <a:off x="8385463" y="6210844"/>
            <a:ext cx="122959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endParaRPr lang="x-none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91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4" grpId="0"/>
      <p:bldP spid="35" grpId="0"/>
      <p:bldP spid="36" grpId="0"/>
      <p:bldP spid="3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878041" y="1111574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8213" y="1015927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1486822" y="1111574"/>
            <a:ext cx="104905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>
                <a:latin typeface="Arial" panose="020B0604020202020204" pitchFamily="34" charset="0"/>
                <a:cs typeface="Arial" panose="020B0604020202020204" pitchFamily="34" charset="0"/>
              </a:rPr>
              <a:t>Discussion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POST-READING</a:t>
            </a:r>
            <a:endParaRPr lang="en-US" sz="3600" b="1" dirty="0">
              <a:solidFill>
                <a:schemeClr val="bg1"/>
              </a:solidFill>
              <a:latin typeface="UTM Facebook K&amp;T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86822" y="1467941"/>
            <a:ext cx="9475704" cy="8506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Do you agree with the descriptions of each generation?</a:t>
            </a:r>
            <a:r>
              <a:rPr lang="x-none" sz="4400" dirty="0">
                <a:effectLst/>
              </a:rPr>
              <a:t> </a:t>
            </a:r>
            <a:endParaRPr lang="en-US" sz="4400" dirty="0">
              <a:effectLst/>
              <a:ea typeface="Times New Roman" panose="02020603050405020304" pitchFamily="18" charset="0"/>
            </a:endParaRPr>
          </a:p>
        </p:txBody>
      </p:sp>
      <p:pic>
        <p:nvPicPr>
          <p:cNvPr id="9218" name="Picture 2" descr="5 Major Characteristics of Generation Z for Education Marketers - Caylor  Solutions">
            <a:extLst>
              <a:ext uri="{FF2B5EF4-FFF2-40B4-BE49-F238E27FC236}">
                <a16:creationId xmlns:a16="http://schemas.microsoft.com/office/drawing/2014/main" id="{D487352E-1ABE-5C4D-9613-48DFB02CE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822" y="2318624"/>
            <a:ext cx="9181177" cy="433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6335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25168" y="2805341"/>
            <a:ext cx="4506662" cy="62745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latin typeface="UTM Facebook K&amp;T" panose="02040603050506020204" pitchFamily="18" charset="0"/>
              </a:rPr>
              <a:t>READING</a:t>
            </a:r>
            <a:endParaRPr lang="en-US" sz="3200" dirty="0">
              <a:latin typeface="UTM Facebook K&amp;T" panose="020406030505060202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20834" y="716817"/>
            <a:ext cx="11825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72892" y="627919"/>
            <a:ext cx="4958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FAMILY LIFE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08E0627-9B64-414D-94C5-F7ECBA1EE60F}"/>
              </a:ext>
            </a:extLst>
          </p:cNvPr>
          <p:cNvSpPr txBox="1"/>
          <p:nvPr/>
        </p:nvSpPr>
        <p:spPr>
          <a:xfrm>
            <a:off x="3836670" y="3913378"/>
            <a:ext cx="7589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0070C0"/>
                </a:solidFill>
              </a:rPr>
              <a:t>Different generations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963456" y="2826679"/>
            <a:ext cx="2082254" cy="60611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sz="2400" dirty="0">
              <a:solidFill>
                <a:srgbClr val="F26532"/>
              </a:solidFill>
              <a:latin typeface="Bookman Old Style" pitchFamily="18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0" y="-15861"/>
            <a:ext cx="12192000" cy="1940426"/>
            <a:chOff x="0" y="-15861"/>
            <a:chExt cx="12192000" cy="1940426"/>
          </a:xfrm>
        </p:grpSpPr>
        <p:sp>
          <p:nvSpPr>
            <p:cNvPr id="9" name="Rectangle 8"/>
            <p:cNvSpPr/>
            <p:nvPr/>
          </p:nvSpPr>
          <p:spPr>
            <a:xfrm>
              <a:off x="0" y="177153"/>
              <a:ext cx="12192000" cy="1439719"/>
            </a:xfrm>
            <a:prstGeom prst="rect">
              <a:avLst/>
            </a:prstGeom>
            <a:solidFill>
              <a:srgbClr val="4CB15F"/>
            </a:solidFill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Parallelogram 3"/>
            <p:cNvSpPr/>
            <p:nvPr/>
          </p:nvSpPr>
          <p:spPr>
            <a:xfrm>
              <a:off x="481381" y="-15861"/>
              <a:ext cx="2482075" cy="1940426"/>
            </a:xfrm>
            <a:prstGeom prst="parallelogram">
              <a:avLst/>
            </a:prstGeom>
            <a:solidFill>
              <a:srgbClr val="E36427"/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46E80DA-3B73-476A-B480-C5F8FDFD8CB4}"/>
              </a:ext>
            </a:extLst>
          </p:cNvPr>
          <p:cNvSpPr txBox="1"/>
          <p:nvPr/>
        </p:nvSpPr>
        <p:spPr>
          <a:xfrm>
            <a:off x="3103419" y="436422"/>
            <a:ext cx="81285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latin typeface="UTM Facebook K&amp;T" pitchFamily="18" charset="0"/>
                <a:cs typeface="Arial" panose="020B0604020202020204" pitchFamily="34" charset="0"/>
              </a:rPr>
              <a:t>The generation gap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F77EB-655D-46EF-9E8B-FA2AF8707694}"/>
              </a:ext>
            </a:extLst>
          </p:cNvPr>
          <p:cNvSpPr txBox="1"/>
          <p:nvPr/>
        </p:nvSpPr>
        <p:spPr>
          <a:xfrm>
            <a:off x="1088622" y="177153"/>
            <a:ext cx="1267591" cy="163121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</a:t>
            </a:r>
          </a:p>
          <a:p>
            <a:pPr algn="ctr"/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85386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538322" y="1173298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8494" y="1077651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92917" y="1139206"/>
            <a:ext cx="79470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>
                <a:cs typeface="Arial" panose="020B0604020202020204" pitchFamily="34" charset="0"/>
              </a:rPr>
              <a:t>Wrap-up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9FB7A97-2050-4E17-AB89-5199898D9829}"/>
              </a:ext>
            </a:extLst>
          </p:cNvPr>
          <p:cNvSpPr txBox="1"/>
          <p:nvPr/>
        </p:nvSpPr>
        <p:spPr>
          <a:xfrm>
            <a:off x="1092917" y="1969986"/>
            <a:ext cx="101240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What have you learnt today?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Some lexical items about 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different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Reading for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main ideas and </a:t>
            </a:r>
            <a:r>
              <a:rPr lang="vi-VN" sz="2800" dirty="0">
                <a:latin typeface="Arial" panose="020B0604020202020204" pitchFamily="34" charset="0"/>
                <a:cs typeface="Arial" panose="020B0604020202020204" pitchFamily="34" charset="0"/>
              </a:rPr>
              <a:t>specific </a:t>
            </a:r>
            <a:r>
              <a:rPr lang="vi-VN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about generations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293443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AC5994-6BF9-AE41-AC48-5A10285266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930" y="2158230"/>
            <a:ext cx="8753494" cy="2315821"/>
          </a:xfrm>
          <a:noFill/>
        </p:spPr>
        <p:txBody>
          <a:bodyPr anchor="t"/>
          <a:lstStyle/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Do exercises in the workbook.</a:t>
            </a:r>
          </a:p>
          <a:p>
            <a:pPr marL="482600" indent="-3429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Prepare for Lesson 4 - Unit </a:t>
            </a: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805954" y="1195600"/>
            <a:ext cx="502606" cy="502606"/>
          </a:xfrm>
          <a:prstGeom prst="roundRect">
            <a:avLst/>
          </a:prstGeom>
          <a:solidFill>
            <a:srgbClr val="F265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6126" y="1099953"/>
            <a:ext cx="4498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</a:p>
        </p:txBody>
      </p:sp>
      <p:sp>
        <p:nvSpPr>
          <p:cNvPr id="8" name="Rectangle 7"/>
          <p:cNvSpPr/>
          <p:nvPr/>
        </p:nvSpPr>
        <p:spPr>
          <a:xfrm>
            <a:off x="1338732" y="118168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Homework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CONSOLIDATION</a:t>
            </a:r>
          </a:p>
        </p:txBody>
      </p:sp>
    </p:spTree>
    <p:extLst>
      <p:ext uri="{BB962C8B-B14F-4D97-AF65-F5344CB8AC3E}">
        <p14:creationId xmlns:p14="http://schemas.microsoft.com/office/powerpoint/2010/main" val="1250657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891886" y="6121301"/>
            <a:ext cx="440822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Website: </a:t>
            </a:r>
            <a:r>
              <a:rPr lang="en-US" sz="1200" b="1" i="1" dirty="0">
                <a:solidFill>
                  <a:srgbClr val="FFFFFF"/>
                </a:solidFill>
                <a:latin typeface="Calibri" panose="020F0502020204030204" pitchFamily="34" charset="0"/>
              </a:rPr>
              <a:t>hoclieu.vn</a:t>
            </a:r>
            <a:endParaRPr lang="en-US" sz="1200" dirty="0"/>
          </a:p>
          <a:p>
            <a:pPr algn="ctr"/>
            <a:r>
              <a:rPr lang="en-US" sz="1200" b="1" dirty="0" err="1">
                <a:solidFill>
                  <a:srgbClr val="FFFFFF"/>
                </a:solidFill>
                <a:latin typeface="Calibri" panose="020F0502020204030204" pitchFamily="34" charset="0"/>
              </a:rPr>
              <a:t>Fanpage</a:t>
            </a:r>
            <a:r>
              <a:rPr lang="en-US" sz="1200" b="1" dirty="0">
                <a:solidFill>
                  <a:srgbClr val="FFFFFF"/>
                </a:solidFill>
                <a:latin typeface="Calibri" panose="020F0502020204030204" pitchFamily="34" charset="0"/>
              </a:rPr>
              <a:t>: </a:t>
            </a:r>
            <a:r>
              <a:rPr lang="en-US" sz="1200" b="1" i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facebook.com/www.tienganhglobalsuccess.vn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46792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/>
          <p:cNvSpPr/>
          <p:nvPr/>
        </p:nvSpPr>
        <p:spPr>
          <a:xfrm>
            <a:off x="1447902" y="1157273"/>
            <a:ext cx="1883767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WARM-UP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066300" y="2232284"/>
            <a:ext cx="1950733" cy="655403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PRE-READING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1212352" y="3423459"/>
            <a:ext cx="2119318" cy="710205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WHILE-READING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007694" y="1147818"/>
            <a:ext cx="5727105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Mysterious picture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07694" y="2177973"/>
            <a:ext cx="5727106" cy="69927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Vocabulary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6007694" y="3105226"/>
            <a:ext cx="5727107" cy="136875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- Task 2.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article. Match the highlighted words with their meanings</a:t>
            </a:r>
            <a:r>
              <a:rPr lang="x-none" dirty="0">
                <a:solidFill>
                  <a:schemeClr val="tx1"/>
                </a:solidFill>
                <a:effectLst/>
              </a:rPr>
              <a:t> </a:t>
            </a:r>
          </a:p>
          <a:p>
            <a:r>
              <a:rPr lang="en-GB" dirty="0">
                <a:solidFill>
                  <a:schemeClr val="tx1"/>
                </a:solidFill>
              </a:rPr>
              <a:t>- Task 3.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 and choose the best title.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r>
              <a:rPr lang="en-US" dirty="0">
                <a:solidFill>
                  <a:schemeClr val="tx1"/>
                </a:solidFill>
              </a:rPr>
              <a:t>- Task 4.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Read the article again. Tick (</a:t>
            </a:r>
            <a:r>
              <a:rPr lang="en-US" sz="1800" dirty="0">
                <a:solidFill>
                  <a:schemeClr val="tx1"/>
                </a:solidFill>
                <a:effectLst/>
                <a:latin typeface="Segoe UI Symbol" panose="020B0502040204020203" pitchFamily="34" charset="0"/>
                <a:ea typeface="Calibri" panose="020F0502020204030204" pitchFamily="34" charset="0"/>
                <a:cs typeface="Segoe UI Symbol" panose="020B0502040204020203" pitchFamily="34" charset="0"/>
              </a:rPr>
              <a:t>✓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) the characteristics of each generation according</a:t>
            </a:r>
            <a:r>
              <a:rPr lang="x-none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to the article.</a:t>
            </a:r>
            <a:r>
              <a:rPr lang="en-US" sz="1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22" idx="3"/>
            <a:endCxn id="23" idx="0"/>
          </p:cNvCxnSpPr>
          <p:nvPr/>
        </p:nvCxnSpPr>
        <p:spPr>
          <a:xfrm>
            <a:off x="3331669" y="1484975"/>
            <a:ext cx="709998" cy="747309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Curved Connector 28"/>
          <p:cNvCxnSpPr>
            <a:stCxn id="23" idx="1"/>
            <a:endCxn id="24" idx="0"/>
          </p:cNvCxnSpPr>
          <p:nvPr/>
        </p:nvCxnSpPr>
        <p:spPr>
          <a:xfrm rot="10800000" flipV="1">
            <a:off x="2272012" y="2559985"/>
            <a:ext cx="794289" cy="863473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1" name="Rounded Rectangle 30"/>
          <p:cNvSpPr/>
          <p:nvPr/>
        </p:nvSpPr>
        <p:spPr>
          <a:xfrm>
            <a:off x="2950166" y="4664063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bg1"/>
                </a:solidFill>
                <a:ea typeface="Adobe Gothic Std B" panose="020B0800000000000000" pitchFamily="34" charset="-128"/>
              </a:rPr>
              <a:t>POST-READING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6007694" y="5622841"/>
            <a:ext cx="5727104" cy="68496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Wrap-up</a:t>
            </a:r>
          </a:p>
          <a:p>
            <a:pPr marL="168275" indent="-168275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cxnSp>
        <p:nvCxnSpPr>
          <p:cNvPr id="33" name="Curved Connector 32"/>
          <p:cNvCxnSpPr>
            <a:stCxn id="31" idx="1"/>
            <a:endCxn id="34" idx="0"/>
          </p:cNvCxnSpPr>
          <p:nvPr/>
        </p:nvCxnSpPr>
        <p:spPr>
          <a:xfrm rot="10800000" flipV="1">
            <a:off x="2389786" y="4997138"/>
            <a:ext cx="560381" cy="777152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4" name="Rounded Rectangle 33"/>
          <p:cNvSpPr/>
          <p:nvPr/>
        </p:nvSpPr>
        <p:spPr>
          <a:xfrm>
            <a:off x="1298285" y="5774290"/>
            <a:ext cx="2183000" cy="666149"/>
          </a:xfrm>
          <a:prstGeom prst="roundRect">
            <a:avLst/>
          </a:prstGeom>
          <a:solidFill>
            <a:srgbClr val="61953D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bg1"/>
                </a:solidFill>
                <a:ea typeface="Adobe Gothic Std B" panose="020B0800000000000000" pitchFamily="34" charset="-128"/>
              </a:rPr>
              <a:t>CONSOLIDATION</a:t>
            </a:r>
            <a:endParaRPr lang="en-GB" sz="2000" b="1" dirty="0">
              <a:solidFill>
                <a:schemeClr val="bg1"/>
              </a:solidFill>
              <a:ea typeface="Adobe Gothic Std B" panose="020B0800000000000000" pitchFamily="34" charset="-128"/>
            </a:endParaRPr>
          </a:p>
        </p:txBody>
      </p:sp>
      <p:cxnSp>
        <p:nvCxnSpPr>
          <p:cNvPr id="35" name="Curved Connector 34"/>
          <p:cNvCxnSpPr>
            <a:stCxn id="24" idx="3"/>
            <a:endCxn id="31" idx="0"/>
          </p:cNvCxnSpPr>
          <p:nvPr/>
        </p:nvCxnSpPr>
        <p:spPr>
          <a:xfrm>
            <a:off x="3331670" y="3778562"/>
            <a:ext cx="709996" cy="885501"/>
          </a:xfrm>
          <a:prstGeom prst="curvedConnector2">
            <a:avLst/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37" name="Rectangle 36"/>
          <p:cNvSpPr/>
          <p:nvPr/>
        </p:nvSpPr>
        <p:spPr>
          <a:xfrm>
            <a:off x="6007695" y="4594523"/>
            <a:ext cx="5727104" cy="7608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Discussion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644085" y="307352"/>
            <a:ext cx="3407448" cy="451894"/>
          </a:xfrm>
          <a:prstGeom prst="rect">
            <a:avLst/>
          </a:prstGeom>
          <a:solidFill>
            <a:srgbClr val="E364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latin typeface="UTM Facebook K&amp;T" panose="02040603050506020204" pitchFamily="18" charset="0"/>
              </a:rPr>
              <a:t>READING</a:t>
            </a:r>
            <a:endParaRPr lang="en-US" sz="2400" dirty="0">
              <a:latin typeface="UTM Facebook K&amp;T" panose="02040603050506020204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589409" y="319867"/>
            <a:ext cx="1887408" cy="43937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26532"/>
                </a:solidFill>
                <a:latin typeface="Bookman Old Style" pitchFamily="18" charset="0"/>
              </a:rPr>
              <a:t>LESSON 3</a:t>
            </a:r>
            <a:endParaRPr lang="en-US" dirty="0">
              <a:solidFill>
                <a:srgbClr val="F26532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832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8"/>
          <p:cNvSpPr/>
          <p:nvPr/>
        </p:nvSpPr>
        <p:spPr>
          <a:xfrm>
            <a:off x="1448657" y="2387065"/>
            <a:ext cx="9822094" cy="4065105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/>
              <a:t>- Ss work in groups.</a:t>
            </a:r>
          </a:p>
          <a:p>
            <a:r>
              <a:rPr lang="en-US" sz="3200" dirty="0"/>
              <a:t>- There are 4 questions which relate to a key picture.</a:t>
            </a:r>
          </a:p>
          <a:p>
            <a:r>
              <a:rPr lang="en-US" sz="3200" dirty="0"/>
              <a:t>- Guess the word</a:t>
            </a:r>
            <a:r>
              <a:rPr lang="en-US" sz="3200"/>
              <a:t>/ phrase in each puzzle and guess the key picture behind after each puzzle is opened.</a:t>
            </a:r>
          </a:p>
          <a:p>
            <a:r>
              <a:rPr lang="en-US" sz="3200" dirty="0"/>
              <a:t>- The group which gets the correct answer of the key picture is the winner.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75406" y="1470991"/>
            <a:ext cx="66062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MYSTERIOUS PICTURE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170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70438" y="1007988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02060"/>
                </a:solidFill>
                <a:latin typeface="Berlin Sans FB Demi" panose="020E0802020502020306" pitchFamily="34" charset="0"/>
              </a:rPr>
              <a:t>Answer the question in each </a:t>
            </a:r>
            <a:r>
              <a:rPr lang="en-GB" sz="4000" dirty="0" smtClean="0">
                <a:solidFill>
                  <a:srgbClr val="002060"/>
                </a:solidFill>
                <a:latin typeface="Berlin Sans FB Demi" panose="020E0802020502020306" pitchFamily="34" charset="0"/>
              </a:rPr>
              <a:t>puzzle.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pic>
        <p:nvPicPr>
          <p:cNvPr id="4" name="Picture 2" descr="Cross Generational Communication �“ Who are you tawkin to… me?">
            <a:extLst>
              <a:ext uri="{FF2B5EF4-FFF2-40B4-BE49-F238E27FC236}">
                <a16:creationId xmlns:a16="http://schemas.microsoft.com/office/drawing/2014/main" id="{C865DBDF-F754-A84B-89C8-6241BC72BE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0438" y="1758078"/>
            <a:ext cx="7214755" cy="4740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hlinkClick r:id="rId4" action="ppaction://hlinksldjump"/>
            <a:extLst>
              <a:ext uri="{FF2B5EF4-FFF2-40B4-BE49-F238E27FC236}">
                <a16:creationId xmlns:a16="http://schemas.microsoft.com/office/drawing/2014/main" id="{58625A7B-814E-6847-BF52-2D265D703643}"/>
              </a:ext>
            </a:extLst>
          </p:cNvPr>
          <p:cNvSpPr/>
          <p:nvPr/>
        </p:nvSpPr>
        <p:spPr>
          <a:xfrm>
            <a:off x="2305587" y="1758079"/>
            <a:ext cx="4099480" cy="2375816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1</a:t>
            </a:r>
          </a:p>
        </p:txBody>
      </p:sp>
      <p:sp>
        <p:nvSpPr>
          <p:cNvPr id="12" name="Rectangle 11">
            <a:hlinkClick r:id="rId5" action="ppaction://hlinksldjump"/>
            <a:extLst>
              <a:ext uri="{FF2B5EF4-FFF2-40B4-BE49-F238E27FC236}">
                <a16:creationId xmlns:a16="http://schemas.microsoft.com/office/drawing/2014/main" id="{ED030075-44A3-5845-A3D9-4945D35BA50E}"/>
              </a:ext>
            </a:extLst>
          </p:cNvPr>
          <p:cNvSpPr/>
          <p:nvPr/>
        </p:nvSpPr>
        <p:spPr>
          <a:xfrm>
            <a:off x="6405067" y="1754305"/>
            <a:ext cx="4099480" cy="2368298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2</a:t>
            </a:r>
          </a:p>
        </p:txBody>
      </p:sp>
      <p:sp>
        <p:nvSpPr>
          <p:cNvPr id="13" name="Rectangle 12">
            <a:hlinkClick r:id="rId6" action="ppaction://hlinksldjump"/>
            <a:extLst>
              <a:ext uri="{FF2B5EF4-FFF2-40B4-BE49-F238E27FC236}">
                <a16:creationId xmlns:a16="http://schemas.microsoft.com/office/drawing/2014/main" id="{BDEB084B-C8C9-4D4E-B983-BE900DC77A8F}"/>
              </a:ext>
            </a:extLst>
          </p:cNvPr>
          <p:cNvSpPr/>
          <p:nvPr/>
        </p:nvSpPr>
        <p:spPr>
          <a:xfrm>
            <a:off x="2305587" y="4122604"/>
            <a:ext cx="4099480" cy="237581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/>
              <a:t>3</a:t>
            </a:r>
          </a:p>
        </p:txBody>
      </p:sp>
      <p:sp>
        <p:nvSpPr>
          <p:cNvPr id="14" name="Rectangle 13">
            <a:hlinkClick r:id="rId7" action="ppaction://hlinksldjump"/>
            <a:extLst>
              <a:ext uri="{FF2B5EF4-FFF2-40B4-BE49-F238E27FC236}">
                <a16:creationId xmlns:a16="http://schemas.microsoft.com/office/drawing/2014/main" id="{FCDE9176-E799-AF4D-A362-1A162C671A6C}"/>
              </a:ext>
            </a:extLst>
          </p:cNvPr>
          <p:cNvSpPr/>
          <p:nvPr/>
        </p:nvSpPr>
        <p:spPr>
          <a:xfrm>
            <a:off x="6405067" y="4122603"/>
            <a:ext cx="4099480" cy="2364525"/>
          </a:xfrm>
          <a:prstGeom prst="rect">
            <a:avLst/>
          </a:prstGeom>
          <a:solidFill>
            <a:srgbClr val="CB646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/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18FB94-AE03-CC4F-AC34-5FDACE86C62A}"/>
              </a:ext>
            </a:extLst>
          </p:cNvPr>
          <p:cNvSpPr txBox="1"/>
          <p:nvPr/>
        </p:nvSpPr>
        <p:spPr>
          <a:xfrm>
            <a:off x="4786186" y="5990721"/>
            <a:ext cx="26196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3200" b="1" dirty="0">
                <a:solidFill>
                  <a:srgbClr val="FF0000"/>
                </a:solidFill>
              </a:rPr>
              <a:t>GENERATIONS</a:t>
            </a:r>
          </a:p>
        </p:txBody>
      </p:sp>
    </p:spTree>
    <p:extLst>
      <p:ext uri="{BB962C8B-B14F-4D97-AF65-F5344CB8AC3E}">
        <p14:creationId xmlns:p14="http://schemas.microsoft.com/office/powerpoint/2010/main" val="3737074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1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45127" y="2343302"/>
            <a:ext cx="12191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/>
              <a:t>special qualities that belong to a group of</a:t>
            </a:r>
            <a:r>
              <a:rPr lang="x-none" sz="3600" dirty="0"/>
              <a:t> </a:t>
            </a:r>
            <a:r>
              <a:rPr lang="en-US" sz="3600" i="1" dirty="0"/>
              <a:t>people or things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928996" y="3458517"/>
            <a:ext cx="64301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GB" sz="3600" b="1" dirty="0">
                <a:solidFill>
                  <a:srgbClr val="C00000"/>
                </a:solidFill>
              </a:rPr>
              <a:t>COMMON CHARACTERISTICS</a:t>
            </a:r>
            <a:r>
              <a:rPr lang="x-none" sz="3600" b="1" dirty="0">
                <a:solidFill>
                  <a:srgbClr val="C00000"/>
                </a:solidFill>
              </a:rPr>
              <a:t> 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614289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2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01310" y="2349481"/>
            <a:ext cx="102304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disagreement between different generations</a:t>
            </a:r>
            <a:r>
              <a:rPr lang="x-none" sz="3600" dirty="0"/>
              <a:t> </a:t>
            </a:r>
            <a:endParaRPr lang="en-US" sz="3600" dirty="0"/>
          </a:p>
        </p:txBody>
      </p:sp>
      <p:sp>
        <p:nvSpPr>
          <p:cNvPr id="11" name="Rectangle 10"/>
          <p:cNvSpPr/>
          <p:nvPr/>
        </p:nvSpPr>
        <p:spPr>
          <a:xfrm>
            <a:off x="3347577" y="3619272"/>
            <a:ext cx="57483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GENERATIONAL CONFLICT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31244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915626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3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93672" y="2266534"/>
            <a:ext cx="112905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beliefs about what is important in the culture of</a:t>
            </a:r>
            <a:r>
              <a:rPr lang="x-none" sz="3600" dirty="0"/>
              <a:t> </a:t>
            </a:r>
            <a:r>
              <a:rPr lang="en-US" sz="3600" dirty="0"/>
              <a:t>a particular society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4182920" y="3723378"/>
            <a:ext cx="43120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CULTURAL VALUES</a:t>
            </a:r>
            <a:endParaRPr lang="en-US" sz="3600" b="1" dirty="0">
              <a:solidFill>
                <a:srgbClr val="C00000"/>
              </a:solidFill>
            </a:endParaRPr>
          </a:p>
        </p:txBody>
      </p:sp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</p:spTree>
    <p:extLst>
      <p:ext uri="{BB962C8B-B14F-4D97-AF65-F5344CB8AC3E}">
        <p14:creationId xmlns:p14="http://schemas.microsoft.com/office/powerpoint/2010/main" val="3497091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0614453" y="5918887"/>
            <a:ext cx="1161536" cy="691978"/>
          </a:xfrm>
          <a:prstGeom prst="rect">
            <a:avLst/>
          </a:prstGeom>
          <a:solidFill>
            <a:srgbClr val="5E91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/>
              <a:t>BACK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12192000" cy="893201"/>
          </a:xfrm>
          <a:prstGeom prst="rect">
            <a:avLst/>
          </a:prstGeom>
          <a:solidFill>
            <a:srgbClr val="4CB1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4929A-D5FC-4F66-8951-74EDFD16573E}"/>
              </a:ext>
            </a:extLst>
          </p:cNvPr>
          <p:cNvSpPr txBox="1"/>
          <p:nvPr/>
        </p:nvSpPr>
        <p:spPr>
          <a:xfrm>
            <a:off x="494438" y="123935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UTM Facebook K&amp;T" panose="02040603050506020204" pitchFamily="18" charset="0"/>
                <a:cs typeface="Arial" panose="020B0604020202020204" pitchFamily="34" charset="0"/>
              </a:rPr>
              <a:t>WARM-UP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42892" y="1018135"/>
            <a:ext cx="8601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>
                <a:solidFill>
                  <a:srgbClr val="002060"/>
                </a:solidFill>
                <a:latin typeface="Berlin Sans FB Demi" panose="020E0802020502020306" pitchFamily="34" charset="0"/>
              </a:rPr>
              <a:t>Question 4</a:t>
            </a:r>
            <a:endParaRPr lang="en-GB" sz="4000" dirty="0">
              <a:solidFill>
                <a:srgbClr val="002060"/>
              </a:solidFill>
              <a:latin typeface="Berlin Sans FB Demi" panose="020E0802020502020306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58864" y="2266534"/>
            <a:ext cx="9769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a belief or an opinion that has existed for a long</a:t>
            </a:r>
            <a:r>
              <a:rPr lang="x-none" sz="3600" dirty="0"/>
              <a:t> </a:t>
            </a:r>
            <a:r>
              <a:rPr lang="en-US" sz="3600" dirty="0"/>
              <a:t>time without changing</a:t>
            </a:r>
            <a:endParaRPr lang="x-none" sz="3600" dirty="0"/>
          </a:p>
        </p:txBody>
      </p:sp>
      <p:sp>
        <p:nvSpPr>
          <p:cNvPr id="11" name="Rectangle 10"/>
          <p:cNvSpPr/>
          <p:nvPr/>
        </p:nvSpPr>
        <p:spPr>
          <a:xfrm>
            <a:off x="3817972" y="4046543"/>
            <a:ext cx="45560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C00000"/>
                </a:solidFill>
                <a:ea typeface="Times New Roman" panose="02020603050405020304" pitchFamily="18" charset="0"/>
                <a:sym typeface="Wingdings" panose="05000000000000000000" pitchFamily="2" charset="2"/>
              </a:rPr>
              <a:t> TRADITIONAL VIEW</a:t>
            </a:r>
            <a:endParaRPr lang="en-US" sz="36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48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2759</TotalTime>
  <Words>690</Words>
  <Application>Microsoft Office PowerPoint</Application>
  <PresentationFormat>Widescreen</PresentationFormat>
  <Paragraphs>184</Paragraphs>
  <Slides>22</Slides>
  <Notes>11</Notes>
  <HiddenSlides>0</HiddenSlides>
  <MMClips>5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8" baseType="lpstr">
      <vt:lpstr>Adobe Gothic Std B</vt:lpstr>
      <vt:lpstr>Montserrat Medium</vt:lpstr>
      <vt:lpstr>Arial</vt:lpstr>
      <vt:lpstr>Berlin Sans FB Demi</vt:lpstr>
      <vt:lpstr>Bookman Old Style</vt:lpstr>
      <vt:lpstr>Calibri</vt:lpstr>
      <vt:lpstr>Calibri Light</vt:lpstr>
      <vt:lpstr>Helvetica</vt:lpstr>
      <vt:lpstr>Lucida Sans Unicode</vt:lpstr>
      <vt:lpstr>Myriad Pro</vt:lpstr>
      <vt:lpstr>Segoe UI Symbol</vt:lpstr>
      <vt:lpstr>Times</vt:lpstr>
      <vt:lpstr>Times New Roman</vt:lpstr>
      <vt:lpstr>UTM Facebook K&amp;T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Giang Do</cp:lastModifiedBy>
  <cp:revision>167</cp:revision>
  <dcterms:created xsi:type="dcterms:W3CDTF">2020-12-09T02:04:09Z</dcterms:created>
  <dcterms:modified xsi:type="dcterms:W3CDTF">2023-05-11T03:11:29Z</dcterms:modified>
</cp:coreProperties>
</file>