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60" r:id="rId5"/>
    <p:sldId id="259" r:id="rId6"/>
    <p:sldId id="261" r:id="rId7"/>
    <p:sldId id="274" r:id="rId8"/>
    <p:sldId id="27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  <a:srgbClr val="3C5C26"/>
    <a:srgbClr val="273C1E"/>
    <a:srgbClr val="213315"/>
    <a:srgbClr val="050903"/>
    <a:srgbClr val="192D21"/>
    <a:srgbClr val="3C5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384B1-70A6-47D2-84C0-C1CB4D1C2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E516FD6-90AF-4CDA-97AB-200B4E569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B036EE-04E5-4D88-8584-B2605065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90D6EB-1A84-48F7-84F6-26E37C48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51E22A-5B93-4927-B893-89D1ADA3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4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D8AAF-D3E8-4F9A-97E7-5E12818A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917BE6-B1EA-4049-B1FE-DEF0A959D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E59840-17D5-4002-8FE9-5772E1E3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60E62-5692-414E-BF99-C83E4020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3A30ED-A454-454C-9312-1D42B65D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4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496F76-710A-4C3A-B717-6DC4200895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404ECD-ACDC-436C-A511-0900B24A8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A7513F-A472-40ED-9773-EC5DD40D9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36010D-F724-4295-AA15-4CB4F8F4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E30F4E-6B54-4961-A3F4-092D6422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6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5F92B8-3198-4516-A147-168C73AF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284EB7-CC53-44CD-8E17-8D849FC25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D5B28-E5C2-47B5-A217-5AEFD4147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C11311-E1D2-4FD8-A99E-262F0290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61B480-42A3-4189-A697-844EC9FA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1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7FE1E5-9920-4D03-8C13-435E5DD9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675E52-9BF7-4217-9E36-33CAD915E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770A48-CF1B-4995-BCF8-0D52B271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E8DBF2-FE52-4B70-A953-7CB86DCDD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7BF01-C2C3-459F-8D5F-B0BC6D68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4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3EEFD-6A0A-44FA-B992-76E4C70F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1C0C27-A37E-40F5-B7E3-205B6829F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40E61F-2BC2-45D6-B50A-D09B15898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51924D-7A57-4796-B312-338DB400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E1C338-12E5-448D-B897-1DC1EBB89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02BA04-3571-4060-9BDA-0DB7759E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6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E35728-51CB-46E4-ACB7-BCC32499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D5F76D-82F5-4301-A9D0-07F2EAF0D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ACB490-1778-46A9-AB1E-42A917B85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13D02B-89FB-4F8F-A9F2-1F8C9B3C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0C01556-ABA7-4CFF-AF7D-2579C3D447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0B516AE-FBF6-4E9F-BF40-EC506F21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764060-7697-4426-B5F0-D0123527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E23D6A-312A-4D1D-A946-3DE340C3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6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614C02-24BF-4CFD-83B5-0082399C5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E127755-8ACC-49E4-95DE-CAF396870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1AB0F3-759C-4086-9F19-D96567C8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D3E705-6911-4C34-8828-B9B1C7D9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3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316EE6D-8D27-4D16-A1FE-541A307CA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D3B1C6-ECB6-4BF5-B94C-E92F71C8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B861B88-8D70-485B-8068-A11AE97E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9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BE93A6-D4D3-489A-8647-B817062A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164968-868F-4F8A-8B3E-2259C2C2F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B0A479-2BBC-4CC9-9FD8-54E9F14D7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934F26-FEE8-448B-B6DC-30306C28C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3EC14D-6317-4687-AE02-B371974D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8CFB5-254D-4F7B-B371-CD5D8A55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2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A65ED8-85ED-441A-8312-D6ECC828B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5CE3896-E976-44F4-810B-55BC6C51B4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6B1DB-C2DF-4E3E-B117-3776B7367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9B6F09-A5BA-43EE-A02C-9203C334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06FDE8-FBBF-456E-B6DE-1A5237BF8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487129-B748-4A85-80B0-55328355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1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>
            <a:alpha val="9686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EEF96BD-97B3-4965-8E33-16EEE222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E5E8F2-78EF-4CD3-BE5C-EBD7ED4E7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72A115-D0A3-433D-8F9B-D9D36CF18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16D2F-E580-472C-AB8A-8FAB4A50CC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1ECD5C-E466-4607-A85D-3B0A6F57F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F77EC-9105-4A36-AD19-9C7F994FD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51601-DD97-49DE-BA1B-FBFDD460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9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4.%20Thuy&#7871;t%20l&#432;&#7907;ng%20t&#7917;%20AS.mp4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hyperlink" Target="2020%20-%20B&#224;i%2030%20-%20c&#7911;ng%20c&#7889;.pptx" TargetMode="External"/><Relationship Id="rId4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DA4C80-7367-44BE-82D2-56EE93C8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BC5497-AF40-467A-9542-F25B1893E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Kết quả hình ảnh cho thang sóng điện từ">
            <a:extLst>
              <a:ext uri="{FF2B5EF4-FFF2-40B4-BE49-F238E27FC236}">
                <a16:creationId xmlns:a16="http://schemas.microsoft.com/office/drawing/2014/main" xmlns="" id="{4B1F7BBD-B235-44B6-B8A9-BC7C9A026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095375"/>
            <a:ext cx="10706100" cy="510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44ACB35-8827-41B0-AE5F-AD107B659833}"/>
              </a:ext>
            </a:extLst>
          </p:cNvPr>
          <p:cNvSpPr txBox="1"/>
          <p:nvPr/>
        </p:nvSpPr>
        <p:spPr>
          <a:xfrm>
            <a:off x="512354" y="1378257"/>
            <a:ext cx="8865689" cy="2640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Plăng</a:t>
            </a:r>
            <a:endParaRPr lang="en-US" alt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hf;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h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/>
          </a:p>
        </p:txBody>
      </p:sp>
      <p:sp>
        <p:nvSpPr>
          <p:cNvPr id="14" name="Arrow: Right 13">
            <a:hlinkClick r:id="rId2" action="ppaction://hlinkfile"/>
            <a:extLst>
              <a:ext uri="{FF2B5EF4-FFF2-40B4-BE49-F238E27FC236}">
                <a16:creationId xmlns:a16="http://schemas.microsoft.com/office/drawing/2014/main" xmlns="" id="{88EAFD60-5D1E-41DC-BA3A-F3C365CDB8C7}"/>
              </a:ext>
            </a:extLst>
          </p:cNvPr>
          <p:cNvSpPr/>
          <p:nvPr/>
        </p:nvSpPr>
        <p:spPr>
          <a:xfrm>
            <a:off x="7813223" y="790283"/>
            <a:ext cx="609600" cy="4607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6CCC54-73B2-4A1E-BD00-8B5B6D7B4208}"/>
              </a:ext>
            </a:extLst>
          </p:cNvPr>
          <p:cNvSpPr txBox="1"/>
          <p:nvPr/>
        </p:nvSpPr>
        <p:spPr>
          <a:xfrm>
            <a:off x="588554" y="769866"/>
            <a:ext cx="656336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THUYẾT L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TỬ ÁNH SÁNG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1A65AE-D79C-4040-9433-99359551A863}"/>
              </a:ext>
            </a:extLst>
          </p:cNvPr>
          <p:cNvSpPr txBox="1"/>
          <p:nvPr/>
        </p:nvSpPr>
        <p:spPr>
          <a:xfrm>
            <a:off x="588554" y="4018660"/>
            <a:ext cx="8055429" cy="2372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8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 =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h.f</a:t>
            </a: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f: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h: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Plăng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h = 6,625.10</a:t>
            </a:r>
            <a:r>
              <a:rPr lang="en-US" altLang="en-US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-34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J.s.</a:t>
            </a:r>
          </a:p>
          <a:p>
            <a:pPr lvl="0">
              <a:lnSpc>
                <a:spcPct val="120000"/>
              </a:lnSpc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7619F84-D53D-4BCD-9959-EF7C5D2CFEA6}"/>
              </a:ext>
            </a:extLst>
          </p:cNvPr>
          <p:cNvGrpSpPr/>
          <p:nvPr/>
        </p:nvGrpSpPr>
        <p:grpSpPr>
          <a:xfrm>
            <a:off x="9431746" y="812460"/>
            <a:ext cx="2247900" cy="5562265"/>
            <a:chOff x="9431746" y="812460"/>
            <a:chExt cx="2247900" cy="5562265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xmlns="" id="{0722DD15-7C87-4979-AF9A-1FB1DE3A4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1746" y="812460"/>
              <a:ext cx="2247900" cy="334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539B9D0-EF59-405C-A559-9530CE791235}"/>
                </a:ext>
              </a:extLst>
            </p:cNvPr>
            <p:cNvSpPr txBox="1"/>
            <p:nvPr/>
          </p:nvSpPr>
          <p:spPr>
            <a:xfrm>
              <a:off x="9568543" y="4343400"/>
              <a:ext cx="211110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C000"/>
                  </a:solidFill>
                </a:rPr>
                <a:t>Max Planck, </a:t>
              </a:r>
              <a:br>
                <a:rPr lang="en-US" dirty="0">
                  <a:solidFill>
                    <a:srgbClr val="FFC000"/>
                  </a:solidFill>
                </a:rPr>
              </a:br>
              <a:r>
                <a:rPr lang="en-US" dirty="0">
                  <a:solidFill>
                    <a:srgbClr val="FFC000"/>
                  </a:solidFill>
                </a:rPr>
                <a:t>1858 – 1947, </a:t>
              </a:r>
              <a:r>
                <a:rPr lang="en-US" dirty="0" err="1">
                  <a:solidFill>
                    <a:srgbClr val="FFC000"/>
                  </a:solidFill>
                </a:rPr>
                <a:t>nhà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vật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lí</a:t>
              </a:r>
              <a:r>
                <a:rPr lang="en-US" dirty="0">
                  <a:solidFill>
                    <a:srgbClr val="FFC000"/>
                  </a:solidFill>
                </a:rPr>
                <a:t> ng</a:t>
              </a:r>
              <a:r>
                <a:rPr lang="vi-VN" dirty="0">
                  <a:solidFill>
                    <a:srgbClr val="FFC000"/>
                  </a:solidFill>
                </a:rPr>
                <a:t>ư</a:t>
              </a:r>
              <a:r>
                <a:rPr lang="en-US" dirty="0" err="1">
                  <a:solidFill>
                    <a:srgbClr val="FFC000"/>
                  </a:solidFill>
                </a:rPr>
                <a:t>ời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Đức</a:t>
              </a:r>
              <a:r>
                <a:rPr lang="en-US" dirty="0">
                  <a:solidFill>
                    <a:srgbClr val="FFC000"/>
                  </a:solidFill>
                </a:rPr>
                <a:t>, </a:t>
              </a:r>
              <a:r>
                <a:rPr lang="en-US" dirty="0" err="1">
                  <a:solidFill>
                    <a:srgbClr val="FFC000"/>
                  </a:solidFill>
                </a:rPr>
                <a:t>giải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Nô</a:t>
              </a:r>
              <a:r>
                <a:rPr lang="en-US" dirty="0">
                  <a:solidFill>
                    <a:srgbClr val="FFC000"/>
                  </a:solidFill>
                </a:rPr>
                <a:t>-ben </a:t>
              </a:r>
              <a:r>
                <a:rPr lang="en-US" dirty="0" err="1">
                  <a:solidFill>
                    <a:srgbClr val="FFC000"/>
                  </a:solidFill>
                </a:rPr>
                <a:t>năm</a:t>
              </a:r>
              <a:r>
                <a:rPr lang="en-US" dirty="0">
                  <a:solidFill>
                    <a:srgbClr val="FFC000"/>
                  </a:solidFill>
                </a:rPr>
                <a:t> 1918, ng</a:t>
              </a:r>
              <a:r>
                <a:rPr lang="vi-VN" dirty="0">
                  <a:solidFill>
                    <a:srgbClr val="FFC000"/>
                  </a:solidFill>
                </a:rPr>
                <a:t>ư</a:t>
              </a:r>
              <a:r>
                <a:rPr lang="en-US" dirty="0" err="1">
                  <a:solidFill>
                    <a:srgbClr val="FFC000"/>
                  </a:solidFill>
                </a:rPr>
                <a:t>ời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đặt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nền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móng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cho</a:t>
              </a:r>
              <a:r>
                <a:rPr lang="en-US" dirty="0">
                  <a:solidFill>
                    <a:srgbClr val="FFC000"/>
                  </a:solidFill>
                </a:rPr>
                <a:t> : </a:t>
              </a:r>
              <a:r>
                <a:rPr lang="en-US" dirty="0" err="1">
                  <a:solidFill>
                    <a:srgbClr val="FFC000"/>
                  </a:solidFill>
                </a:rPr>
                <a:t>Thuyết</a:t>
              </a:r>
              <a:r>
                <a:rPr lang="en-US" dirty="0">
                  <a:solidFill>
                    <a:srgbClr val="FFC000"/>
                  </a:solidFill>
                </a:rPr>
                <a:t> l</a:t>
              </a:r>
              <a:r>
                <a:rPr lang="vi-VN" dirty="0">
                  <a:solidFill>
                    <a:srgbClr val="FFC000"/>
                  </a:solidFill>
                </a:rPr>
                <a:t>ư</a:t>
              </a:r>
              <a:r>
                <a:rPr lang="en-US" dirty="0" err="1">
                  <a:solidFill>
                    <a:srgbClr val="FFC000"/>
                  </a:solidFill>
                </a:rPr>
                <a:t>ợng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tử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ánh</a:t>
              </a:r>
              <a:r>
                <a:rPr lang="en-US" dirty="0">
                  <a:solidFill>
                    <a:srgbClr val="FFC000"/>
                  </a:solidFill>
                </a:rPr>
                <a:t> </a:t>
              </a:r>
              <a:r>
                <a:rPr lang="en-US" dirty="0" err="1">
                  <a:solidFill>
                    <a:srgbClr val="FFC000"/>
                  </a:solidFill>
                </a:rPr>
                <a:t>sáng</a:t>
              </a:r>
              <a:r>
                <a:rPr lang="en-US" dirty="0">
                  <a:solidFill>
                    <a:srgbClr val="FFC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81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EAAA7ED-3D59-4D10-8B99-9C3A96BB7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408" y="930019"/>
            <a:ext cx="3194214" cy="5543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B2F3C2-57F8-4C97-BC0C-A2D17ED9B989}"/>
              </a:ext>
            </a:extLst>
          </p:cNvPr>
          <p:cNvSpPr txBox="1"/>
          <p:nvPr/>
        </p:nvSpPr>
        <p:spPr>
          <a:xfrm>
            <a:off x="871583" y="780752"/>
            <a:ext cx="656336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THUYẾT L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TỬ ÁNH SÁNG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CF191856-B01E-4B2D-87BF-1427FB5E5362}"/>
              </a:ext>
            </a:extLst>
          </p:cNvPr>
          <p:cNvSpPr txBox="1">
            <a:spLocks noChangeArrowheads="1"/>
          </p:cNvSpPr>
          <p:nvPr/>
        </p:nvSpPr>
        <p:spPr>
          <a:xfrm>
            <a:off x="601808" y="2147507"/>
            <a:ext cx="8229600" cy="3929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f,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hf.</a:t>
            </a:r>
          </a:p>
          <a:p>
            <a:pPr>
              <a:buFontTx/>
              <a:buChar char="-"/>
            </a:pP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3.10</a:t>
            </a:r>
            <a:r>
              <a:rPr lang="en-US" altLang="en-US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hay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F49B4A-EAF3-42E7-89F3-4F332B5197F5}"/>
              </a:ext>
            </a:extLst>
          </p:cNvPr>
          <p:cNvSpPr txBox="1"/>
          <p:nvPr/>
        </p:nvSpPr>
        <p:spPr>
          <a:xfrm>
            <a:off x="696685" y="1549225"/>
            <a:ext cx="7119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4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088449-B2C9-4D0B-A123-A0A4B3D3D825}"/>
              </a:ext>
            </a:extLst>
          </p:cNvPr>
          <p:cNvSpPr txBox="1"/>
          <p:nvPr/>
        </p:nvSpPr>
        <p:spPr>
          <a:xfrm>
            <a:off x="838926" y="867838"/>
            <a:ext cx="656336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THUYẾT L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TỬ ÁNH SÁNG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FD27D4-6345-42AF-9701-DBF14F2AD910}"/>
              </a:ext>
            </a:extLst>
          </p:cNvPr>
          <p:cNvSpPr txBox="1"/>
          <p:nvPr/>
        </p:nvSpPr>
        <p:spPr>
          <a:xfrm>
            <a:off x="696685" y="1549225"/>
            <a:ext cx="10831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33D8EE-E4B7-47F8-8A51-2D083FC5FA0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91" y="3241275"/>
            <a:ext cx="10057673" cy="36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6ABD1E31-FD9B-42B6-B6DF-EC3584B08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56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9A7052F1-499B-4F6A-AC67-4AA42D1EBF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674471"/>
              </p:ext>
            </p:extLst>
          </p:nvPr>
        </p:nvGraphicFramePr>
        <p:xfrm>
          <a:off x="2748915" y="2857433"/>
          <a:ext cx="3829050" cy="219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4" imgW="1155700" imgH="660400" progId="Equation.DSMT4">
                  <p:embed/>
                </p:oleObj>
              </mc:Choice>
              <mc:Fallback>
                <p:oleObj name="Equation" r:id="rId4" imgW="1155700" imgH="660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8915" y="2857433"/>
                        <a:ext cx="3829050" cy="2192204"/>
                      </a:xfrm>
                      <a:prstGeom prst="rect">
                        <a:avLst/>
                      </a:prstGeom>
                      <a:solidFill>
                        <a:srgbClr val="006600"/>
                      </a:solidFill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86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6839AF-228E-4243-936A-E979050C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1" y="1561381"/>
            <a:ext cx="9663792" cy="4969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42EE91-3ACA-4416-925A-A39D42EEF274}"/>
              </a:ext>
            </a:extLst>
          </p:cNvPr>
          <p:cNvSpPr txBox="1"/>
          <p:nvPr/>
        </p:nvSpPr>
        <p:spPr>
          <a:xfrm>
            <a:off x="1257300" y="854024"/>
            <a:ext cx="9530442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LƯỠNG TÍNH SÓNG HẠT CỦA  ÁNH SÁNG</a:t>
            </a:r>
          </a:p>
        </p:txBody>
      </p:sp>
    </p:spTree>
    <p:extLst>
      <p:ext uri="{BB962C8B-B14F-4D97-AF65-F5344CB8AC3E}">
        <p14:creationId xmlns:p14="http://schemas.microsoft.com/office/powerpoint/2010/main" val="7789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4F6A8E-3090-47CB-B99C-46492286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187E1A-5FAC-4EDF-9D30-1C0D7F4E5EB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5A9861-0511-4CE8-A61B-32D7FA88B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A8DF0B-6E96-432B-BB05-AA98D0BF5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06" y="704850"/>
            <a:ext cx="9277350" cy="6153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25CF19-2844-4862-819C-2BF15F7015A7}"/>
              </a:ext>
            </a:extLst>
          </p:cNvPr>
          <p:cNvSpPr txBox="1"/>
          <p:nvPr/>
        </p:nvSpPr>
        <p:spPr>
          <a:xfrm>
            <a:off x="679473" y="1887885"/>
            <a:ext cx="1566818" cy="353943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LƯỠNG TÍNH SÓNG HẠT CỦA  ÁNH SÁNG</a:t>
            </a:r>
          </a:p>
        </p:txBody>
      </p:sp>
    </p:spTree>
    <p:extLst>
      <p:ext uri="{BB962C8B-B14F-4D97-AF65-F5344CB8AC3E}">
        <p14:creationId xmlns:p14="http://schemas.microsoft.com/office/powerpoint/2010/main" val="34518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6CEAC7-3AE1-4E97-9B49-BCEA1B1E6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9437D94-52BC-4784-90BA-7538EC78AC6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34883C-43D7-4BD5-9C3B-EA67A0599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ỡng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0AB770-1E6A-4F04-8C93-61D90FADD425}"/>
              </a:ext>
            </a:extLst>
          </p:cNvPr>
          <p:cNvSpPr txBox="1"/>
          <p:nvPr/>
        </p:nvSpPr>
        <p:spPr>
          <a:xfrm>
            <a:off x="725714" y="572904"/>
            <a:ext cx="10277701" cy="820417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LƯỠNG TÍNH SÓNG HẠT CỦA  ÁNH SÁNG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F3BBD-4051-46AC-A738-810CD1E00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388" y="1471883"/>
            <a:ext cx="6172200" cy="52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9D84D-7305-43FB-9FF5-8B9D97266A89}"/>
              </a:ext>
            </a:extLst>
          </p:cNvPr>
          <p:cNvSpPr txBox="1"/>
          <p:nvPr/>
        </p:nvSpPr>
        <p:spPr>
          <a:xfrm>
            <a:off x="828674" y="1269758"/>
            <a:ext cx="10601326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1CC33A-BB7B-4CB7-A910-3E82F761498E}"/>
              </a:ext>
            </a:extLst>
          </p:cNvPr>
          <p:cNvSpPr txBox="1"/>
          <p:nvPr/>
        </p:nvSpPr>
        <p:spPr>
          <a:xfrm>
            <a:off x="828675" y="1859653"/>
            <a:ext cx="10601326" cy="459818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</a:t>
            </a:r>
            <a:b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 ≤</a:t>
            </a:r>
            <a:r>
              <a:rPr lang="en-US" sz="2800" baseline="-25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f ≥  f</a:t>
            </a:r>
            <a:r>
              <a:rPr lang="en-US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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A.</a:t>
            </a:r>
            <a:endParaRPr lang="en-US" sz="28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3.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Giả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thuyết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Plăng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: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hấp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thụ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l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ợng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đứt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quãng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l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ợng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:  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 =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h.f</a:t>
            </a:r>
            <a:endParaRPr lang="en-US" sz="2800" baseline="-250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9D84D-7305-43FB-9FF5-8B9D97266A89}"/>
              </a:ext>
            </a:extLst>
          </p:cNvPr>
          <p:cNvSpPr txBox="1"/>
          <p:nvPr/>
        </p:nvSpPr>
        <p:spPr>
          <a:xfrm>
            <a:off x="483867" y="1003058"/>
            <a:ext cx="11420475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1CC33A-BB7B-4CB7-A910-3E82F761498E}"/>
              </a:ext>
            </a:extLst>
          </p:cNvPr>
          <p:cNvSpPr txBox="1"/>
          <p:nvPr/>
        </p:nvSpPr>
        <p:spPr>
          <a:xfrm>
            <a:off x="483868" y="1526278"/>
            <a:ext cx="11420475" cy="4961358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lvl="0"/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buFontTx/>
              <a:buChar char="-"/>
            </a:pP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f,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FontTx/>
              <a:buChar char="-"/>
            </a:pPr>
            <a:endParaRPr lang="en-US" alt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alt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= 3.10</a:t>
            </a:r>
            <a:r>
              <a:rPr lang="en-US" altLang="en-US" sz="28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buFontTx/>
              <a:buChar char="-"/>
            </a:pP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hay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phôtôn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aseline="-250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0C0AD0F4-BF1B-47A6-83EA-4FA7980610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258772"/>
              </p:ext>
            </p:extLst>
          </p:nvPr>
        </p:nvGraphicFramePr>
        <p:xfrm>
          <a:off x="6317930" y="2960687"/>
          <a:ext cx="2524125" cy="13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3" imgW="761760" imgH="393480" progId="Equation.DSMT4">
                  <p:embed/>
                </p:oleObj>
              </mc:Choice>
              <mc:Fallback>
                <p:oleObj name="Equation" r:id="rId3" imgW="76176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BB17098A-8B06-43C7-AFF5-855E312102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930" y="2960687"/>
                        <a:ext cx="2524125" cy="1306513"/>
                      </a:xfrm>
                      <a:prstGeom prst="rect">
                        <a:avLst/>
                      </a:prstGeom>
                      <a:solidFill>
                        <a:srgbClr val="006600"/>
                      </a:solidFill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row: Right 6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xmlns="" id="{94805FB0-C906-4B28-A3E6-8DE760879477}"/>
              </a:ext>
            </a:extLst>
          </p:cNvPr>
          <p:cNvSpPr/>
          <p:nvPr/>
        </p:nvSpPr>
        <p:spPr>
          <a:xfrm>
            <a:off x="10239375" y="5705475"/>
            <a:ext cx="1143000" cy="655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B2B0E3-C77D-4DB6-8C9F-88B92B2B6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2" y="0"/>
            <a:ext cx="12147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F40BA-F0EE-4351-BE8E-7A96E669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23E17B-804A-479D-BCD7-AA958DC84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AF4EA191-88AB-42DF-BFD3-67ACC6A56EAA}"/>
              </a:ext>
            </a:extLst>
          </p:cNvPr>
          <p:cNvGrpSpPr>
            <a:grpSpLocks/>
          </p:cNvGrpSpPr>
          <p:nvPr/>
        </p:nvGrpSpPr>
        <p:grpSpPr bwMode="auto">
          <a:xfrm>
            <a:off x="2219960" y="365125"/>
            <a:ext cx="8785225" cy="6178550"/>
            <a:chOff x="336" y="278"/>
            <a:chExt cx="5534" cy="38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D7B3D50-7EB4-4F1D-B635-DE273DBFF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" y="278"/>
              <a:ext cx="5012" cy="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xmlns="" id="{3FDC8D81-7E64-4AD1-BCA2-4E13AC4EC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840"/>
              <a:ext cx="553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Tàu vũ trụ dùng năng lượng mặt trời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5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F40BA-F0EE-4351-BE8E-7A96E669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0E2CE1-1C8F-4617-BC27-99DFA852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65124"/>
            <a:ext cx="9534525" cy="6492876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760B6448-A4DB-4849-97CD-EAFFEBB417F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86150" y="2410772"/>
            <a:ext cx="7077075" cy="2036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sz="5400" b="1" dirty="0">
                <a:solidFill>
                  <a:schemeClr val="bg1"/>
                </a:solidFill>
                <a:highlight>
                  <a:srgbClr val="007033"/>
                </a:highlight>
              </a:rPr>
              <a:t>CHƯƠNG VI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6600" dirty="0">
                <a:solidFill>
                  <a:schemeClr val="bg1"/>
                </a:solidFill>
                <a:highlight>
                  <a:srgbClr val="007033"/>
                </a:highlight>
              </a:rPr>
              <a:t>L</a:t>
            </a:r>
            <a:r>
              <a:rPr lang="en-US" sz="4800" dirty="0">
                <a:solidFill>
                  <a:schemeClr val="bg1"/>
                </a:solidFill>
                <a:highlight>
                  <a:srgbClr val="007033"/>
                </a:highlight>
              </a:rPr>
              <a:t>ƯỢNG TỬ ÁNH SÁNG</a:t>
            </a:r>
            <a:endParaRPr lang="en-US" sz="4800" dirty="0">
              <a:highlight>
                <a:srgbClr val="00703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951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ÔN VẬT LÝ - LỚP 12 - BÀI 30- HIỆN TƯỢNG QUANG ĐIỆN - 14H30 NGÀY 03.04.2020 - HỌC TRÊN TRUYỀN HÌNH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89250" y="158619"/>
            <a:ext cx="11644604" cy="65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372733-8152-4994-A91A-6D379B28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E5F833-E9B9-40C4-A909-3782C97DA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u="sng" dirty="0" err="1">
                <a:solidFill>
                  <a:schemeClr val="bg1"/>
                </a:solidFill>
              </a:rPr>
              <a:t>Bài</a:t>
            </a:r>
            <a:r>
              <a:rPr lang="en-US" sz="4400" u="sng" dirty="0">
                <a:solidFill>
                  <a:schemeClr val="bg1"/>
                </a:solidFill>
              </a:rPr>
              <a:t> 30: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46EA63-3C84-44B1-8C2F-E063E5EA6DCE}"/>
              </a:ext>
            </a:extLst>
          </p:cNvPr>
          <p:cNvSpPr txBox="1"/>
          <p:nvPr/>
        </p:nvSpPr>
        <p:spPr>
          <a:xfrm>
            <a:off x="2794000" y="2265680"/>
            <a:ext cx="770128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7033"/>
                </a:highlight>
                <a:uLnTx/>
                <a:uFillTx/>
                <a:latin typeface="Arial" panose="020B0604020202020204" pitchFamily="34" charset="0"/>
              </a:rPr>
              <a:t>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7033"/>
                </a:highlight>
                <a:uLnTx/>
                <a:uFillTx/>
                <a:latin typeface="Arial" panose="020B0604020202020204" pitchFamily="34" charset="0"/>
              </a:rPr>
              <a:t>IỆN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7033"/>
                </a:highligh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7033"/>
                </a:highlight>
                <a:uLnTx/>
                <a:uFillTx/>
                <a:latin typeface="Arial" panose="020B0604020202020204" pitchFamily="34" charset="0"/>
              </a:rPr>
              <a:t>T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7033"/>
                </a:highlight>
                <a:uLnTx/>
                <a:uFillTx/>
              </a:rPr>
              <a:t>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7033"/>
                </a:highlight>
                <a:uLnTx/>
                <a:uFillTx/>
                <a:latin typeface="Arial" panose="020B0604020202020204" pitchFamily="34" charset="0"/>
              </a:rPr>
              <a:t>ỢNG QUANG ĐIỆN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7033"/>
                </a:highlight>
                <a:uLnTx/>
                <a:uFillTx/>
                <a:latin typeface="Arial" panose="020B0604020202020204" pitchFamily="34" charset="0"/>
              </a:rPr>
              <a:t>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7033"/>
                </a:highlight>
                <a:uLnTx/>
                <a:uFillTx/>
                <a:latin typeface="Arial" panose="020B0604020202020204" pitchFamily="34" charset="0"/>
              </a:rPr>
              <a:t>HUYẾT LƯỢNG TỬ ÁNH SÁNG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highlight>
                <a:srgbClr val="007033"/>
              </a:highlight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F40BA-F0EE-4351-BE8E-7A96E669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8296"/>
            <a:ext cx="10515600" cy="861525"/>
          </a:xfrm>
        </p:spPr>
        <p:txBody>
          <a:bodyPr>
            <a:noAutofit/>
          </a:bodyPr>
          <a:lstStyle/>
          <a:p>
            <a:pPr lvl="0" algn="ctr" eaLnBrk="0" fontAlgn="base" hangingPunct="0">
              <a:lnSpc>
                <a:spcPct val="140000"/>
              </a:lnSpc>
              <a:spcAft>
                <a:spcPts val="1200"/>
              </a:spcAft>
              <a:defRPr/>
            </a:pPr>
            <a:r>
              <a:rPr lang="en-US" sz="3200" kern="0" dirty="0" smtClean="0">
                <a:solidFill>
                  <a:srgbClr val="FFFFFF"/>
                </a:solidFill>
                <a:highlight>
                  <a:srgbClr val="00703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BÀI 43. HIỆN </a:t>
            </a:r>
            <a:r>
              <a:rPr lang="en-US" sz="3200" kern="0" dirty="0">
                <a:solidFill>
                  <a:srgbClr val="FFFFFF"/>
                </a:solidFill>
                <a:highlight>
                  <a:srgbClr val="00703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kern="0" dirty="0">
                <a:solidFill>
                  <a:srgbClr val="FFFFFF"/>
                </a:solidFill>
                <a:highlight>
                  <a:srgbClr val="00703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kern="0" dirty="0">
                <a:solidFill>
                  <a:srgbClr val="FFFFFF"/>
                </a:solidFill>
                <a:highlight>
                  <a:srgbClr val="00703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ỢNG QUANG ĐIỆN</a:t>
            </a:r>
            <a:br>
              <a:rPr lang="en-US" sz="3200" kern="0" dirty="0">
                <a:solidFill>
                  <a:srgbClr val="FFFFFF"/>
                </a:solidFill>
                <a:highlight>
                  <a:srgbClr val="007033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kern="0" dirty="0">
                <a:solidFill>
                  <a:srgbClr val="FFFFFF"/>
                </a:solidFill>
                <a:highlight>
                  <a:srgbClr val="00703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THUYẾT LƯỢNG TỬ ÁNH SÁNG</a:t>
            </a:r>
            <a:r>
              <a:rPr lang="en-US" sz="3200" kern="0" dirty="0">
                <a:solidFill>
                  <a:srgbClr val="080808"/>
                </a:solidFill>
                <a:highlight>
                  <a:srgbClr val="007033"/>
                </a:highlight>
                <a:latin typeface="Arial" panose="020B0604020202020204" pitchFamily="34" charset="0"/>
              </a:rPr>
              <a:t/>
            </a:r>
            <a:br>
              <a:rPr lang="en-US" sz="3200" kern="0" dirty="0">
                <a:solidFill>
                  <a:srgbClr val="080808"/>
                </a:solidFill>
                <a:highlight>
                  <a:srgbClr val="007033"/>
                </a:highlight>
                <a:latin typeface="Arial" panose="020B0604020202020204" pitchFamily="34" charset="0"/>
              </a:rPr>
            </a:b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B7F2BA-7FAC-4399-846D-E795299DE05A}"/>
              </a:ext>
            </a:extLst>
          </p:cNvPr>
          <p:cNvSpPr txBox="1"/>
          <p:nvPr/>
        </p:nvSpPr>
        <p:spPr>
          <a:xfrm>
            <a:off x="1285240" y="2933710"/>
            <a:ext cx="1006856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HIỆN T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QUANG ĐIỆN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C60DBD-89E3-498A-B7A6-77AF847DC3B4}"/>
              </a:ext>
            </a:extLst>
          </p:cNvPr>
          <p:cNvSpPr txBox="1"/>
          <p:nvPr/>
        </p:nvSpPr>
        <p:spPr>
          <a:xfrm>
            <a:off x="1285240" y="3836352"/>
            <a:ext cx="1006856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ĐỊNH LUẬT VỀ GIỚI HẠN QUANG ĐIỆN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517E94-C49B-4C1D-935B-384A82D6A0C0}"/>
              </a:ext>
            </a:extLst>
          </p:cNvPr>
          <p:cNvSpPr txBox="1"/>
          <p:nvPr/>
        </p:nvSpPr>
        <p:spPr>
          <a:xfrm>
            <a:off x="1285240" y="4663461"/>
            <a:ext cx="1006856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THUYẾT L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TỬ ÁNH SÁNG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20060D-64FC-4B04-A3CD-62921A2E93ED}"/>
              </a:ext>
            </a:extLst>
          </p:cNvPr>
          <p:cNvSpPr txBox="1"/>
          <p:nvPr/>
        </p:nvSpPr>
        <p:spPr>
          <a:xfrm>
            <a:off x="1285240" y="5614352"/>
            <a:ext cx="1006856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LƯỠNG TÍNH SÓNG HẠT CỦA  ÁNH SÁNG</a:t>
            </a:r>
          </a:p>
        </p:txBody>
      </p:sp>
    </p:spTree>
    <p:extLst>
      <p:ext uri="{BB962C8B-B14F-4D97-AF65-F5344CB8AC3E}">
        <p14:creationId xmlns:p14="http://schemas.microsoft.com/office/powerpoint/2010/main" val="22183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C6875E4-90B3-4DD4-8D74-D82E8DF3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16" y="1743982"/>
            <a:ext cx="10470469" cy="6728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955895-2A3B-4964-9300-A988ABF2E25B}"/>
              </a:ext>
            </a:extLst>
          </p:cNvPr>
          <p:cNvSpPr txBox="1"/>
          <p:nvPr/>
        </p:nvSpPr>
        <p:spPr>
          <a:xfrm>
            <a:off x="866570" y="1076348"/>
            <a:ext cx="1006856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HIỆN T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QUANG ĐIỆN</a:t>
            </a:r>
          </a:p>
        </p:txBody>
      </p:sp>
      <p:pic>
        <p:nvPicPr>
          <p:cNvPr id="1026" name="Picture 2" descr="Kết quả hình ảnh cho thí nghiệm của héc về hiện tượng quang điện">
            <a:hlinkClick r:id="rId2" action="ppaction://hlinksldjump"/>
            <a:extLst>
              <a:ext uri="{FF2B5EF4-FFF2-40B4-BE49-F238E27FC236}">
                <a16:creationId xmlns:a16="http://schemas.microsoft.com/office/drawing/2014/main" xmlns="" id="{9CC9C180-00C6-4C0A-AD73-45919EAC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723" y="2014084"/>
            <a:ext cx="3275252" cy="30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17745E-C49F-48B8-A39C-D1A6C3898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592" y="2481944"/>
            <a:ext cx="4102408" cy="3470189"/>
          </a:xfrm>
          <a:prstGeom prst="rect">
            <a:avLst/>
          </a:prstGeom>
          <a:ln>
            <a:solidFill>
              <a:srgbClr val="F9FAF3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734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C6875E4-90B3-4DD4-8D74-D82E8DF3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67" y="1318335"/>
            <a:ext cx="10470469" cy="6728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955895-2A3B-4964-9300-A988ABF2E25B}"/>
              </a:ext>
            </a:extLst>
          </p:cNvPr>
          <p:cNvSpPr txBox="1"/>
          <p:nvPr/>
        </p:nvSpPr>
        <p:spPr>
          <a:xfrm>
            <a:off x="839788" y="879158"/>
            <a:ext cx="10068560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HIỆN T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QUANG ĐIỆN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xmlns="" id="{FFEF9F1B-9CD5-4B24-919E-9A9344D44768}"/>
              </a:ext>
            </a:extLst>
          </p:cNvPr>
          <p:cNvSpPr txBox="1">
            <a:spLocks/>
          </p:cNvSpPr>
          <p:nvPr/>
        </p:nvSpPr>
        <p:spPr>
          <a:xfrm>
            <a:off x="839788" y="3721628"/>
            <a:ext cx="10466398" cy="231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êlectron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Êlectron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bứt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1AC86B-198C-4642-940E-C4DC21E632E2}"/>
              </a:ext>
            </a:extLst>
          </p:cNvPr>
          <p:cNvSpPr/>
          <p:nvPr/>
        </p:nvSpPr>
        <p:spPr>
          <a:xfrm>
            <a:off x="885814" y="3273778"/>
            <a:ext cx="2440092" cy="561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ết quả hình ảnh cho thí nghiệm của héc về hiện tượng quang điện">
            <a:hlinkClick r:id="rId2" action="ppaction://hlinksldjump"/>
            <a:extLst>
              <a:ext uri="{FF2B5EF4-FFF2-40B4-BE49-F238E27FC236}">
                <a16:creationId xmlns:a16="http://schemas.microsoft.com/office/drawing/2014/main" xmlns="" id="{9CC9C180-00C6-4C0A-AD73-45919EAC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800" y="1452199"/>
            <a:ext cx="2208386" cy="20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08A85A9-D8F2-4468-A942-38C8836B2E71}"/>
              </a:ext>
            </a:extLst>
          </p:cNvPr>
          <p:cNvSpPr/>
          <p:nvPr/>
        </p:nvSpPr>
        <p:spPr>
          <a:xfrm>
            <a:off x="798903" y="2013663"/>
            <a:ext cx="7781698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KL : Tia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êlectron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kẽm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2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6EAC2B-2163-433C-AF53-96113B1B2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29" y="450565"/>
            <a:ext cx="10437257" cy="993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44ACB35-8827-41B0-AE5F-AD107B659833}"/>
              </a:ext>
            </a:extLst>
          </p:cNvPr>
          <p:cNvSpPr txBox="1"/>
          <p:nvPr/>
        </p:nvSpPr>
        <p:spPr>
          <a:xfrm>
            <a:off x="478972" y="1283765"/>
            <a:ext cx="5900058" cy="508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2600" b="1" i="1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b="1" i="1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b="1" i="1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en-US" sz="2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</a:t>
            </a:r>
            <a:r>
              <a:rPr lang="en-US" sz="2600" baseline="-25000" dirty="0">
                <a:solidFill>
                  <a:srgbClr val="FFFF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sz="2600" baseline="-250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sz="2600" baseline="-25000" dirty="0">
                <a:solidFill>
                  <a:srgbClr val="FFFF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sz="2600" baseline="-25000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20000"/>
              </a:lnSpc>
              <a:spcBef>
                <a:spcPts val="1200"/>
              </a:spcBef>
            </a:pP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 </a:t>
            </a:r>
            <a:r>
              <a:rPr lang="en-US" sz="2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thỏa</a:t>
            </a:r>
            <a:r>
              <a:rPr 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mãn</a:t>
            </a:r>
            <a:r>
              <a:rPr 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điều</a:t>
            </a:r>
            <a:r>
              <a:rPr 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kiện</a:t>
            </a:r>
            <a:r>
              <a:rPr 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: 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 ≤</a:t>
            </a:r>
            <a:r>
              <a:rPr lang="en-US" sz="2600" baseline="-25000" dirty="0">
                <a:solidFill>
                  <a:srgbClr val="FFFF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sz="2600" baseline="-25000" dirty="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EC7E45-9BAB-4757-84F8-67C655CF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14" y="1761133"/>
            <a:ext cx="5170715" cy="41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970</TotalTime>
  <Words>670</Words>
  <Application>Microsoft Office PowerPoint</Application>
  <PresentationFormat>Custom</PresentationFormat>
  <Paragraphs>55</Paragraphs>
  <Slides>18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43. HIỆN TƯỢNG QUANG ĐIỆN THUYẾT LƯỢNG TỬ ÁNH SÁNG </vt:lpstr>
      <vt:lpstr>1. Thí nghiệm của Héc về hiện tượng quang điện</vt:lpstr>
      <vt:lpstr>1. Thí nghiệm của Héc về hiện tượng quang điện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68</cp:revision>
  <dcterms:created xsi:type="dcterms:W3CDTF">2020-03-16T04:08:39Z</dcterms:created>
  <dcterms:modified xsi:type="dcterms:W3CDTF">2021-03-14T15:03:16Z</dcterms:modified>
</cp:coreProperties>
</file>