
<file path=[Content_Types].xml><?xml version="1.0" encoding="utf-8"?>
<Types xmlns="http://schemas.openxmlformats.org/package/2006/content-types">
  <Default Extension="png" ContentType="image/png"/>
  <Default Extension="bin" ContentType="application/vnd.ms-office.activeX"/>
  <Default Extension="tmp" ContentType="image/png"/>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ppt/activeX/activeX2.xml" ContentType="application/vnd.ms-office.activeX+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476" r:id="rId1"/>
  </p:sldMasterIdLst>
  <p:notesMasterIdLst>
    <p:notesMasterId r:id="rId20"/>
  </p:notesMasterIdLst>
  <p:handoutMasterIdLst>
    <p:handoutMasterId r:id="rId21"/>
  </p:handoutMasterIdLst>
  <p:sldIdLst>
    <p:sldId id="256" r:id="rId2"/>
    <p:sldId id="281" r:id="rId3"/>
    <p:sldId id="381" r:id="rId4"/>
    <p:sldId id="382" r:id="rId5"/>
    <p:sldId id="385" r:id="rId6"/>
    <p:sldId id="386" r:id="rId7"/>
    <p:sldId id="384" r:id="rId8"/>
    <p:sldId id="387" r:id="rId9"/>
    <p:sldId id="388" r:id="rId10"/>
    <p:sldId id="395" r:id="rId11"/>
    <p:sldId id="390" r:id="rId12"/>
    <p:sldId id="392" r:id="rId13"/>
    <p:sldId id="393" r:id="rId14"/>
    <p:sldId id="394" r:id="rId15"/>
    <p:sldId id="396" r:id="rId16"/>
    <p:sldId id="397" r:id="rId17"/>
    <p:sldId id="391" r:id="rId18"/>
    <p:sldId id="276" r:id="rId19"/>
  </p:sldIdLst>
  <p:sldSz cx="9144000" cy="6858000" type="screen4x3"/>
  <p:notesSz cx="7104063" cy="10234613"/>
  <p:embeddedFontLst>
    <p:embeddedFont>
      <p:font typeface="Calibri"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8D2668F7-66CA-45C5-9E7D-CFAE3C1ED636}" type="datetimeFigureOut">
              <a:rPr lang="en-US" smtClean="0"/>
              <a:t>10/10/2020</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42AA0F32-7828-4B50-B900-80F7094AF665}" type="slidenum">
              <a:rPr lang="en-US" smtClean="0"/>
              <a:t>‹#›</a:t>
            </a:fld>
            <a:endParaRPr lang="en-US"/>
          </a:p>
        </p:txBody>
      </p:sp>
    </p:spTree>
    <p:extLst>
      <p:ext uri="{BB962C8B-B14F-4D97-AF65-F5344CB8AC3E}">
        <p14:creationId xmlns:p14="http://schemas.microsoft.com/office/powerpoint/2010/main" val="13327636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D81FE3CA-BD17-4C90-9BF6-6BABA79F689F}" type="datetimeFigureOut">
              <a:rPr lang="en-US" smtClean="0"/>
              <a:t>10/10/2020</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3D85117B-5ABF-4DAD-B190-C75FBBBEF072}" type="slidenum">
              <a:rPr lang="en-US" smtClean="0"/>
              <a:t>‹#›</a:t>
            </a:fld>
            <a:endParaRPr lang="en-US"/>
          </a:p>
        </p:txBody>
      </p:sp>
    </p:spTree>
    <p:extLst>
      <p:ext uri="{BB962C8B-B14F-4D97-AF65-F5344CB8AC3E}">
        <p14:creationId xmlns:p14="http://schemas.microsoft.com/office/powerpoint/2010/main" val="343505522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2322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2743200"/>
          </a:xfrm>
        </p:spPr>
        <p:txBody>
          <a:bodyPr>
            <a:normAutofit/>
          </a:bodyPr>
          <a:lstStyle>
            <a:lvl1pPr algn="ctr">
              <a:defRPr sz="5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164578" y="4267200"/>
            <a:ext cx="5410200" cy="1447800"/>
          </a:xfrm>
        </p:spPr>
        <p:txBody>
          <a:bodyPr>
            <a:normAutofit/>
          </a:bodyPr>
          <a:lstStyle>
            <a:lvl1pPr marL="0" indent="0" algn="l">
              <a:buNone/>
              <a:defRPr sz="2800" b="1">
                <a:solidFill>
                  <a:srgbClr val="00B050"/>
                </a:solidFill>
                <a:effectLst>
                  <a:outerShdw blurRad="38100" dist="38100" dir="2700000" algn="tl">
                    <a:srgbClr val="000000">
                      <a:alpha val="43137"/>
                    </a:srgbClr>
                  </a:outerShdw>
                </a:effectLst>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346" y="30346"/>
            <a:ext cx="960254" cy="960254"/>
          </a:xfrm>
          <a:prstGeom prst="rect">
            <a:avLst/>
          </a:prstGeom>
        </p:spPr>
      </p:pic>
      <p:sp>
        <p:nvSpPr>
          <p:cNvPr id="8" name="TextBox 7"/>
          <p:cNvSpPr txBox="1"/>
          <p:nvPr userDrawn="1"/>
        </p:nvSpPr>
        <p:spPr>
          <a:xfrm>
            <a:off x="1165927" y="0"/>
            <a:ext cx="6705600" cy="923330"/>
          </a:xfrm>
          <a:prstGeom prst="rect">
            <a:avLst/>
          </a:prstGeom>
          <a:noFill/>
        </p:spPr>
        <p:txBody>
          <a:bodyPr wrap="square" rtlCol="0" anchor="b" anchorCtr="0">
            <a:spAutoFit/>
          </a:bodyPr>
          <a:lstStyle/>
          <a:p>
            <a:pPr algn="ctr"/>
            <a:r>
              <a:rPr lang="en-US" b="0" smtClean="0">
                <a:solidFill>
                  <a:srgbClr val="7030A0"/>
                </a:solidFill>
                <a:latin typeface="Times New Roman" pitchFamily="18" charset="0"/>
                <a:cs typeface="Times New Roman" pitchFamily="18" charset="0"/>
              </a:rPr>
              <a:t>SỞ</a:t>
            </a:r>
            <a:r>
              <a:rPr lang="en-US" b="0" baseline="0" smtClean="0">
                <a:solidFill>
                  <a:srgbClr val="7030A0"/>
                </a:solidFill>
                <a:latin typeface="Times New Roman" pitchFamily="18" charset="0"/>
                <a:cs typeface="Times New Roman" pitchFamily="18" charset="0"/>
              </a:rPr>
              <a:t> GIÁO DỤC VÀ ĐÀO TẠO THÀNH PHỐ HỒ CHÍ MINH</a:t>
            </a:r>
          </a:p>
          <a:p>
            <a:pPr algn="ctr"/>
            <a:r>
              <a:rPr lang="en-US" b="1" baseline="0" smtClean="0">
                <a:solidFill>
                  <a:srgbClr val="7030A0"/>
                </a:solidFill>
                <a:latin typeface="Times New Roman" pitchFamily="18" charset="0"/>
                <a:cs typeface="Times New Roman" pitchFamily="18" charset="0"/>
              </a:rPr>
              <a:t>Trường THPT TRẦN QUANG KHẢI</a:t>
            </a:r>
          </a:p>
          <a:p>
            <a:pPr algn="ctr"/>
            <a:r>
              <a:rPr lang="en-US" b="0" baseline="0" err="1" smtClean="0">
                <a:solidFill>
                  <a:srgbClr val="7030A0"/>
                </a:solidFill>
                <a:latin typeface="Times New Roman" pitchFamily="18" charset="0"/>
                <a:cs typeface="Times New Roman" pitchFamily="18" charset="0"/>
              </a:rPr>
              <a:t>Tổ</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bộ</a:t>
            </a:r>
            <a:r>
              <a:rPr lang="en-US" b="0" baseline="0" smtClean="0">
                <a:solidFill>
                  <a:srgbClr val="7030A0"/>
                </a:solidFill>
                <a:latin typeface="Times New Roman" pitchFamily="18" charset="0"/>
                <a:cs typeface="Times New Roman" pitchFamily="18" charset="0"/>
              </a:rPr>
              <a:t> </a:t>
            </a:r>
            <a:r>
              <a:rPr lang="en-US" b="0" baseline="0" err="1" smtClean="0">
                <a:solidFill>
                  <a:srgbClr val="7030A0"/>
                </a:solidFill>
                <a:latin typeface="Times New Roman" pitchFamily="18" charset="0"/>
                <a:cs typeface="Times New Roman" pitchFamily="18" charset="0"/>
              </a:rPr>
              <a:t>môn</a:t>
            </a:r>
            <a:r>
              <a:rPr lang="en-US" b="0" baseline="0" smtClean="0">
                <a:solidFill>
                  <a:srgbClr val="7030A0"/>
                </a:solidFill>
                <a:latin typeface="Times New Roman" pitchFamily="18" charset="0"/>
                <a:cs typeface="Times New Roman" pitchFamily="18" charset="0"/>
              </a:rPr>
              <a:t>: </a:t>
            </a:r>
            <a:r>
              <a:rPr lang="en-US" b="1" baseline="0" smtClean="0">
                <a:solidFill>
                  <a:srgbClr val="7030A0"/>
                </a:solidFill>
                <a:latin typeface="Times New Roman" pitchFamily="18" charset="0"/>
                <a:cs typeface="Times New Roman" pitchFamily="18" charset="0"/>
              </a:rPr>
              <a:t>TIN HỌC</a:t>
            </a:r>
            <a:endParaRPr lang="en-US" b="1">
              <a:solidFill>
                <a:srgbClr val="7030A0"/>
              </a:solidFill>
              <a:latin typeface="Times New Roman" pitchFamily="18" charset="0"/>
              <a:cs typeface="Times New Roman" pitchFamily="18" charset="0"/>
            </a:endParaRPr>
          </a:p>
        </p:txBody>
      </p:sp>
      <p:cxnSp>
        <p:nvCxnSpPr>
          <p:cNvPr id="10" name="Straight Connector 9"/>
          <p:cNvCxnSpPr/>
          <p:nvPr userDrawn="1"/>
        </p:nvCxnSpPr>
        <p:spPr>
          <a:xfrm>
            <a:off x="5105400" y="5943600"/>
            <a:ext cx="3733800"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5286375" y="5943600"/>
            <a:ext cx="3371850" cy="369332"/>
          </a:xfrm>
          <a:prstGeom prst="rect">
            <a:avLst/>
          </a:prstGeom>
          <a:noFill/>
        </p:spPr>
        <p:txBody>
          <a:bodyPr wrap="square" rtlCol="0">
            <a:spAutoFit/>
          </a:bodyPr>
          <a:lstStyle/>
          <a:p>
            <a:pPr algn="ctr"/>
            <a:r>
              <a:rPr lang="en-US" sz="1800" b="0" smtClean="0">
                <a:solidFill>
                  <a:srgbClr val="7030A0"/>
                </a:solidFill>
                <a:effectLst/>
                <a:latin typeface="Times New Roman" pitchFamily="18" charset="0"/>
                <a:cs typeface="Times New Roman" pitchFamily="18" charset="0"/>
              </a:rPr>
              <a:t>Bài</a:t>
            </a:r>
            <a:r>
              <a:rPr lang="en-US" sz="1800" b="0" baseline="0" smtClean="0">
                <a:solidFill>
                  <a:srgbClr val="7030A0"/>
                </a:solidFill>
                <a:effectLst/>
                <a:latin typeface="Times New Roman" pitchFamily="18" charset="0"/>
                <a:cs typeface="Times New Roman" pitchFamily="18" charset="0"/>
              </a:rPr>
              <a:t> dạy điện </a:t>
            </a:r>
            <a:r>
              <a:rPr lang="en-US" sz="1800" b="0" baseline="0" smtClean="0">
                <a:solidFill>
                  <a:srgbClr val="7030A0"/>
                </a:solidFill>
                <a:effectLst/>
                <a:latin typeface="Times New Roman" pitchFamily="18" charset="0"/>
                <a:cs typeface="Times New Roman" pitchFamily="18" charset="0"/>
              </a:rPr>
              <a:t>tử Tin học Lớp 12</a:t>
            </a:r>
            <a:endParaRPr lang="en-US" sz="1800" b="0">
              <a:solidFill>
                <a:srgbClr val="7030A0"/>
              </a:solidFill>
              <a:effectLst/>
              <a:latin typeface="Times New Roman" pitchFamily="18" charset="0"/>
              <a:cs typeface="Times New Roman" pitchFamily="18" charset="0"/>
            </a:endParaRPr>
          </a:p>
        </p:txBody>
      </p:sp>
      <p:sp>
        <p:nvSpPr>
          <p:cNvPr id="12"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3"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4"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1056" name="ShockwaveFlash1" r:id="rId2" imgW="914286" imgH="914286"/>
        </mc:Choice>
        <mc:Fallback>
          <p:control name="ShockwaveFlash1" r:id="rId2" imgW="914286" imgH="914286">
            <p:pic>
              <p:nvPicPr>
                <p:cNvPr id="0" name="ShockwaveFlash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218643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0809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3570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a:p>
        </p:txBody>
      </p:sp>
      <p:sp>
        <p:nvSpPr>
          <p:cNvPr id="3" name="Content Placeholder 2"/>
          <p:cNvSpPr>
            <a:spLocks noGrp="1"/>
          </p:cNvSpPr>
          <p:nvPr>
            <p:ph idx="1"/>
          </p:nvPr>
        </p:nvSpPr>
        <p:spPr/>
        <p:txBody>
          <a:bodyPr>
            <a:normAutofit/>
          </a:bodyPr>
          <a:lstStyle>
            <a:lvl1pPr marL="342900" indent="-342900">
              <a:buFont typeface="Times New Roman" pitchFamily="18" charset="0"/>
              <a:buChar char="‒"/>
              <a:defRPr sz="2400"/>
            </a:lvl1pPr>
            <a:lvl2pPr marL="742950" indent="-285750">
              <a:buFont typeface="Times New Roman" pitchFamily="18" charset="0"/>
              <a:buChar char="+"/>
              <a:defRPr sz="2400"/>
            </a:lvl2pPr>
            <a:lvl3pPr marL="1143000" indent="-228600">
              <a:buFont typeface="Courier New" pitchFamily="49" charset="0"/>
              <a:buChar char="o"/>
              <a:defRPr sz="2400"/>
            </a:lvl3pPr>
            <a:lvl4pPr marL="1600200" indent="-228600">
              <a:buFont typeface="Arial" pitchFamily="34" charset="0"/>
              <a:buChar cha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13524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2030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0137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0600"/>
            <a:ext cx="4040188"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52600"/>
            <a:ext cx="4040188"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0600"/>
            <a:ext cx="4041775" cy="639762"/>
          </a:xfrm>
        </p:spPr>
        <p:txBody>
          <a:bodyPr anchor="b"/>
          <a:lstStyle>
            <a:lvl1pPr marL="0" indent="0" algn="ctr">
              <a:spcBef>
                <a:spcPts val="600"/>
              </a:spcBef>
              <a:spcAft>
                <a:spcPts val="600"/>
              </a:spcAft>
              <a:buNone/>
              <a:defRPr sz="2400" b="1">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52600"/>
            <a:ext cx="4041775" cy="44958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2" name="Slide Number Placeholder 5"/>
          <p:cNvSpPr>
            <a:spLocks noGrp="1"/>
          </p:cNvSpPr>
          <p:nvPr>
            <p:ph type="sldNum" sz="quarter" idx="12"/>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2415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8"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4554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7"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04392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29186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10"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59695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control" Target="../activeX/activeX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79248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990601"/>
            <a:ext cx="8458200" cy="5334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52400" y="6356350"/>
            <a:ext cx="2133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a:lstStyle>
            <a:lvl1pPr>
              <a:defRPr>
                <a:latin typeface="Times New Roman" pitchFamily="18" charset="0"/>
                <a:cs typeface="Times New Roman" pitchFamily="18" charset="0"/>
              </a:defRPr>
            </a:lvl1pPr>
          </a:lstStyle>
          <a:p>
            <a:endParaRPr lang="en-US"/>
          </a:p>
        </p:txBody>
      </p:sp>
      <p:sp>
        <p:nvSpPr>
          <p:cNvPr id="6" name="Slide Number Placeholder 5"/>
          <p:cNvSpPr>
            <a:spLocks noGrp="1"/>
          </p:cNvSpPr>
          <p:nvPr>
            <p:ph type="sldNum" sz="quarter" idx="4"/>
          </p:nvPr>
        </p:nvSpPr>
        <p:spPr>
          <a:xfrm>
            <a:off x="6858000" y="6356350"/>
            <a:ext cx="2133600" cy="365125"/>
          </a:xfrm>
          <a:prstGeom prst="rect">
            <a:avLst/>
          </a:prstGeom>
        </p:spPr>
        <p:txBody>
          <a:bodyPr/>
          <a:lstStyle>
            <a:lvl1pPr algn="r">
              <a:defRPr>
                <a:latin typeface="Times New Roman" pitchFamily="18" charset="0"/>
                <a:cs typeface="Times New Roman" pitchFamily="18" charset="0"/>
              </a:defRPr>
            </a:lvl1pPr>
          </a:lstStyle>
          <a:p>
            <a:fld id="{B6F15528-21DE-4FAA-801E-634DDDAF4B2B}" type="slidenum">
              <a:rPr lang="en-US" smtClean="0"/>
              <a:pPr/>
              <a:t>‹#›</a:t>
            </a:fld>
            <a:endParaRPr lang="en-US"/>
          </a:p>
        </p:txBody>
      </p:sp>
    </p:spTree>
    <p:controls>
      <mc:AlternateContent xmlns:mc="http://schemas.openxmlformats.org/markup-compatibility/2006">
        <mc:Choice xmlns:v="urn:schemas-microsoft-com:vml" Requires="v">
          <p:control spid="2079" name="ShockwaveFlash1" r:id="rId14" imgW="914286" imgH="914286"/>
        </mc:Choice>
        <mc:Fallback>
          <p:control name="ShockwaveFlash1" r:id="rId14" imgW="914286" imgH="914286">
            <p:pic>
              <p:nvPicPr>
                <p:cNvPr id="0" name="ShockwaveFlash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623106812"/>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timing>
    <p:tnLst>
      <p:par>
        <p:cTn id="1" dur="indefinite" restart="never" nodeType="tmRoot"/>
      </p:par>
    </p:tnLst>
  </p:timing>
  <p:hf hdr="0" ftr="0" dt="0"/>
  <p:txStyles>
    <p:titleStyle>
      <a:lvl1pPr algn="just" defTabSz="914400" rtl="0" eaLnBrk="1" latinLnBrk="0" hangingPunct="1">
        <a:spcBef>
          <a:spcPct val="0"/>
        </a:spcBef>
        <a:buNone/>
        <a:defRPr sz="2800" b="1" kern="1200">
          <a:solidFill>
            <a:srgbClr val="FF0000"/>
          </a:solidFill>
          <a:latin typeface="Times New Roman" pitchFamily="18" charset="0"/>
          <a:ea typeface="+mj-ea"/>
          <a:cs typeface="Times New Roman" pitchFamily="18" charset="0"/>
        </a:defRPr>
      </a:lvl1pPr>
    </p:titleStyle>
    <p:bodyStyle>
      <a:lvl1pPr marL="342900" indent="-34290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1pPr>
      <a:lvl2pPr marL="742950" indent="-285750" algn="just" defTabSz="914400" rtl="0" eaLnBrk="1" latinLnBrk="0" hangingPunct="1">
        <a:spcBef>
          <a:spcPct val="20000"/>
        </a:spcBef>
        <a:buFont typeface="Times New Roman" pitchFamily="18" charset="0"/>
        <a:buChar char="+"/>
        <a:defRPr sz="2400" kern="1200">
          <a:solidFill>
            <a:schemeClr val="tx1"/>
          </a:solidFill>
          <a:latin typeface="Times New Roman" pitchFamily="18" charset="0"/>
          <a:ea typeface="+mn-ea"/>
          <a:cs typeface="Times New Roman" pitchFamily="18" charset="0"/>
        </a:defRPr>
      </a:lvl2pPr>
      <a:lvl3pPr marL="1143000" indent="-228600" algn="just" defTabSz="914400" rtl="0" eaLnBrk="1" latinLnBrk="0" hangingPunct="1">
        <a:spcBef>
          <a:spcPct val="20000"/>
        </a:spcBef>
        <a:buFont typeface="Courier New" pitchFamily="49" charset="0"/>
        <a:buChar char="o"/>
        <a:defRPr sz="2400" kern="1200">
          <a:solidFill>
            <a:schemeClr val="tx1"/>
          </a:solidFill>
          <a:latin typeface="Times New Roman" pitchFamily="18" charset="0"/>
          <a:ea typeface="+mn-ea"/>
          <a:cs typeface="Times New Roman" pitchFamily="18" charset="0"/>
        </a:defRPr>
      </a:lvl3pPr>
      <a:lvl4pPr marL="16002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4pPr>
      <a:lvl5pPr marL="2057400" indent="-228600" algn="just"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a:t>
            </a:r>
            <a:b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BÁO CÁO VÀ</a:t>
            </a:r>
            <a:b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KẾT XUẤT BÁO CÁO</a:t>
            </a:r>
            <a:endParaRPr lang="en-US"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1371600" y="4267200"/>
            <a:ext cx="6781800" cy="1752600"/>
          </a:xfrm>
        </p:spPr>
        <p:txBody>
          <a:bodyPr/>
          <a:lstStyle/>
          <a:p>
            <a:pPr algn="l"/>
            <a:r>
              <a:rPr lang="en-US" smtClean="0"/>
              <a:t>GVHD: Vũ Trường</a:t>
            </a:r>
          </a:p>
          <a:p>
            <a:pPr algn="l"/>
            <a:r>
              <a:rPr lang="en-US" smtClean="0"/>
              <a:t>Lớp: 12</a:t>
            </a:r>
            <a:r>
              <a:rPr lang="en-US" baseline="30000" smtClean="0"/>
              <a:t>A</a:t>
            </a:r>
            <a:r>
              <a:rPr lang="en-US" smtClean="0"/>
              <a:t>…… – Tiết: ……</a:t>
            </a:r>
          </a:p>
          <a:p>
            <a:pPr algn="l"/>
            <a:r>
              <a:rPr lang="en-US" smtClean="0"/>
              <a:t>Ngày: ………………</a:t>
            </a:r>
            <a:endParaRPr lang="en-US"/>
          </a:p>
        </p:txBody>
      </p:sp>
    </p:spTree>
    <p:extLst>
      <p:ext uri="{BB962C8B-B14F-4D97-AF65-F5344CB8AC3E}">
        <p14:creationId xmlns:p14="http://schemas.microsoft.com/office/powerpoint/2010/main" val="180822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Dùng thuật sĩ để tạo báo </a:t>
            </a:r>
            <a:r>
              <a:rPr lang="en-US" smtClean="0"/>
              <a:t>cáo (</a:t>
            </a:r>
            <a:r>
              <a:rPr lang="en-US"/>
              <a:t>SGK</a:t>
            </a:r>
            <a:r>
              <a:rPr lang="en-US" baseline="-25000"/>
              <a:t>71, 72, 73, </a:t>
            </a:r>
            <a:r>
              <a:rPr lang="en-US" baseline="-25000" smtClean="0"/>
              <a:t>74</a:t>
            </a:r>
            <a:r>
              <a:rPr lang="en-US" smtClean="0"/>
              <a:t>)</a:t>
            </a:r>
            <a:endParaRPr lang="en-US"/>
          </a:p>
        </p:txBody>
      </p:sp>
      <p:sp>
        <p:nvSpPr>
          <p:cNvPr id="3" name="Content Placeholder 2"/>
          <p:cNvSpPr>
            <a:spLocks noGrp="1"/>
          </p:cNvSpPr>
          <p:nvPr>
            <p:ph idx="1"/>
          </p:nvPr>
        </p:nvSpPr>
        <p:spPr>
          <a:xfrm>
            <a:off x="228600" y="1981201"/>
            <a:ext cx="8458200" cy="4343400"/>
          </a:xfrm>
        </p:spPr>
        <p:txBody>
          <a:bodyPr>
            <a:normAutofit fontScale="85000" lnSpcReduction="20000"/>
          </a:bodyPr>
          <a:lstStyle/>
          <a:p>
            <a:pPr lvl="0"/>
            <a:r>
              <a:rPr lang="en-US" b="1">
                <a:solidFill>
                  <a:srgbClr val="00B050"/>
                </a:solidFill>
              </a:rPr>
              <a:t>Report:</a:t>
            </a:r>
            <a:r>
              <a:rPr lang="en-US">
                <a:solidFill>
                  <a:srgbClr val="00B050"/>
                </a:solidFill>
              </a:rPr>
              <a:t> </a:t>
            </a:r>
            <a:r>
              <a:rPr lang="en-US"/>
              <a:t>Access tự tạo một Report từ một Table hoặc Query được chọn trong khung Navigation Pane thì khi click nút Report, Report mới sẽ tự động lấy nguồn dữ liệu là Table hoặc Query đó.</a:t>
            </a:r>
          </a:p>
          <a:p>
            <a:pPr lvl="0"/>
            <a:r>
              <a:rPr lang="en-US" b="1">
                <a:solidFill>
                  <a:srgbClr val="00B050"/>
                </a:solidFill>
              </a:rPr>
              <a:t>Report Design:</a:t>
            </a:r>
            <a:r>
              <a:rPr lang="en-US">
                <a:solidFill>
                  <a:srgbClr val="00B050"/>
                </a:solidFill>
              </a:rPr>
              <a:t> </a:t>
            </a:r>
            <a:r>
              <a:rPr lang="en-US"/>
              <a:t>tạo ra một Report mới trống và hiển thị nó trong chế độ Design View. Nếu một Table hoặc Query được chọn trong khung Navigation Pane thì khi click nút Report Design, Report mới sẽ tự động bị ràng buộc với nguồn dữ liệu là Table hoặc Query đó.</a:t>
            </a:r>
          </a:p>
          <a:p>
            <a:pPr lvl="0"/>
            <a:r>
              <a:rPr lang="en-US" b="1">
                <a:solidFill>
                  <a:srgbClr val="00B050"/>
                </a:solidFill>
              </a:rPr>
              <a:t>Blank Report:</a:t>
            </a:r>
            <a:r>
              <a:rPr lang="en-US">
                <a:solidFill>
                  <a:srgbClr val="00B050"/>
                </a:solidFill>
              </a:rPr>
              <a:t> </a:t>
            </a:r>
            <a:r>
              <a:rPr lang="en-US"/>
              <a:t>Tạo ra một Report trống, Report mới không bị ràng buộc với một nguồn dữ liệu, và nó sẽ mở ra trong chế độ Layout View. Cần phải chỉ định một nguồn dữ liệu (bảng hoặc truy vấn) và thiết kế Report bằng cách thêm các điều khiển từ Field List.</a:t>
            </a:r>
          </a:p>
          <a:p>
            <a:pPr lvl="0"/>
            <a:r>
              <a:rPr lang="en-US" b="1">
                <a:solidFill>
                  <a:srgbClr val="00B050"/>
                </a:solidFill>
              </a:rPr>
              <a:t>Report Wizard: </a:t>
            </a:r>
            <a:r>
              <a:rPr lang="en-US"/>
              <a:t>Access hỗ trợ các bước để thiết kế Report đơn giản. Report Wizard sẽ yêu cầu các nguồn dữ liệu, chọn các Field hiển thị trên Report và cho phép chọn Layout cho Report mới.</a:t>
            </a:r>
          </a:p>
          <a:p>
            <a:pPr lvl="0"/>
            <a:r>
              <a:rPr lang="en-US" b="1">
                <a:solidFill>
                  <a:srgbClr val="00B050"/>
                </a:solidFill>
              </a:rPr>
              <a:t>Labels:</a:t>
            </a:r>
            <a:r>
              <a:rPr lang="en-US">
                <a:solidFill>
                  <a:srgbClr val="00B050"/>
                </a:solidFill>
              </a:rPr>
              <a:t> </a:t>
            </a:r>
            <a:r>
              <a:rPr lang="en-US"/>
              <a:t>Access hỗ trợ các bước để thiết kế Report dạng nhãn. Mỗi một Record là một nhãn</a:t>
            </a:r>
            <a:r>
              <a:rPr lang="en-US" smtClean="0"/>
              <a:t>.</a:t>
            </a:r>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pPr/>
              <a:t>10</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200400" y="914400"/>
            <a:ext cx="2743200" cy="990600"/>
          </a:xfrm>
          <a:prstGeom prst="rect">
            <a:avLst/>
          </a:prstGeom>
        </p:spPr>
      </p:pic>
    </p:spTree>
    <p:extLst>
      <p:ext uri="{BB962C8B-B14F-4D97-AF65-F5344CB8AC3E}">
        <p14:creationId xmlns:p14="http://schemas.microsoft.com/office/powerpoint/2010/main" val="17625229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Dùng thuật sĩ để tạo báo cáo (SGK</a:t>
            </a:r>
            <a:r>
              <a:rPr lang="en-US" baseline="-25000"/>
              <a:t>71, 72, 73, 74</a:t>
            </a:r>
            <a:r>
              <a:rPr lang="en-US"/>
              <a:t>)</a:t>
            </a:r>
          </a:p>
        </p:txBody>
      </p:sp>
      <p:sp>
        <p:nvSpPr>
          <p:cNvPr id="4" name="Slide Number Placeholder 3"/>
          <p:cNvSpPr>
            <a:spLocks noGrp="1"/>
          </p:cNvSpPr>
          <p:nvPr>
            <p:ph type="sldNum" sz="quarter" idx="4"/>
          </p:nvPr>
        </p:nvSpPr>
        <p:spPr/>
        <p:txBody>
          <a:bodyPr/>
          <a:lstStyle/>
          <a:p>
            <a:fld id="{B6F15528-21DE-4FAA-801E-634DDDAF4B2B}" type="slidenum">
              <a:rPr lang="en-US" smtClean="0"/>
              <a:pPr/>
              <a:t>11</a:t>
            </a:fld>
            <a:endParaRPr lang="en-US"/>
          </a:p>
        </p:txBody>
      </p:sp>
      <p:pic>
        <p:nvPicPr>
          <p:cNvPr id="5" name="Picture 4" descr="Report_Wizard_0"/>
          <p:cNvPicPr/>
          <p:nvPr/>
        </p:nvPicPr>
        <p:blipFill>
          <a:blip r:embed="rId2">
            <a:extLst>
              <a:ext uri="{28A0092B-C50C-407E-A947-70E740481C1C}">
                <a14:useLocalDpi xmlns:a14="http://schemas.microsoft.com/office/drawing/2010/main" val="0"/>
              </a:ext>
            </a:extLst>
          </a:blip>
          <a:srcRect/>
          <a:stretch>
            <a:fillRect/>
          </a:stretch>
        </p:blipFill>
        <p:spPr bwMode="auto">
          <a:xfrm>
            <a:off x="834824" y="1066800"/>
            <a:ext cx="7474352" cy="1828800"/>
          </a:xfrm>
          <a:prstGeom prst="rect">
            <a:avLst/>
          </a:prstGeom>
          <a:noFill/>
          <a:ln>
            <a:noFill/>
          </a:ln>
        </p:spPr>
      </p:pic>
      <p:pic>
        <p:nvPicPr>
          <p:cNvPr id="6" name="Picture 5" descr="Report_Wizard_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969576"/>
            <a:ext cx="4017645" cy="3507423"/>
          </a:xfrm>
          <a:prstGeom prst="rect">
            <a:avLst/>
          </a:prstGeom>
          <a:noFill/>
          <a:ln>
            <a:noFill/>
          </a:ln>
        </p:spPr>
      </p:pic>
      <p:sp>
        <p:nvSpPr>
          <p:cNvPr id="8" name="Content Placeholder 2"/>
          <p:cNvSpPr>
            <a:spLocks noGrp="1"/>
          </p:cNvSpPr>
          <p:nvPr>
            <p:ph idx="1"/>
          </p:nvPr>
        </p:nvSpPr>
        <p:spPr>
          <a:xfrm>
            <a:off x="304800" y="3389788"/>
            <a:ext cx="3124200" cy="2666999"/>
          </a:xfrm>
        </p:spPr>
        <p:txBody>
          <a:bodyPr>
            <a:normAutofit lnSpcReduction="10000"/>
          </a:bodyPr>
          <a:lstStyle/>
          <a:p>
            <a:r>
              <a:rPr lang="en-US" b="1" smtClean="0"/>
              <a:t>Bước 1: </a:t>
            </a:r>
            <a:r>
              <a:rPr lang="en-US" smtClean="0"/>
              <a:t>Click </a:t>
            </a:r>
            <a:r>
              <a:rPr lang="en-US" b="1"/>
              <a:t>Create =&gt;</a:t>
            </a:r>
            <a:r>
              <a:rPr lang="en-US"/>
              <a:t> </a:t>
            </a:r>
            <a:r>
              <a:rPr lang="en-US" b="1"/>
              <a:t>Report </a:t>
            </a:r>
            <a:r>
              <a:rPr lang="en-US" b="1" smtClean="0"/>
              <a:t>Wizard.</a:t>
            </a:r>
          </a:p>
          <a:p>
            <a:r>
              <a:rPr lang="en-US" b="1" smtClean="0"/>
              <a:t>Bước 2: </a:t>
            </a:r>
            <a:r>
              <a:rPr lang="en-US" smtClean="0"/>
              <a:t>Trong hộp thoại </a:t>
            </a:r>
            <a:r>
              <a:rPr lang="en-US" b="1" smtClean="0"/>
              <a:t>Report Wizard</a:t>
            </a:r>
            <a:r>
              <a:rPr lang="en-US" smtClean="0"/>
              <a:t>, chọn thông tin đưa vào báo cáo.</a:t>
            </a:r>
          </a:p>
        </p:txBody>
      </p:sp>
    </p:spTree>
    <p:extLst>
      <p:ext uri="{BB962C8B-B14F-4D97-AF65-F5344CB8AC3E}">
        <p14:creationId xmlns:p14="http://schemas.microsoft.com/office/powerpoint/2010/main" val="2906175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Dùng thuật sĩ để tạo báo cáo (SGK</a:t>
            </a:r>
            <a:r>
              <a:rPr lang="en-US" baseline="-25000"/>
              <a:t>71, 72, 73, 74</a:t>
            </a:r>
            <a:r>
              <a:rPr lang="en-US"/>
              <a:t>)</a:t>
            </a:r>
          </a:p>
        </p:txBody>
      </p:sp>
      <p:sp>
        <p:nvSpPr>
          <p:cNvPr id="4" name="Slide Number Placeholder 3"/>
          <p:cNvSpPr>
            <a:spLocks noGrp="1"/>
          </p:cNvSpPr>
          <p:nvPr>
            <p:ph type="sldNum" sz="quarter" idx="4"/>
          </p:nvPr>
        </p:nvSpPr>
        <p:spPr/>
        <p:txBody>
          <a:bodyPr/>
          <a:lstStyle/>
          <a:p>
            <a:fld id="{B6F15528-21DE-4FAA-801E-634DDDAF4B2B}" type="slidenum">
              <a:rPr lang="en-US" smtClean="0"/>
              <a:pPr/>
              <a:t>12</a:t>
            </a:fld>
            <a:endParaRPr lang="en-US"/>
          </a:p>
        </p:txBody>
      </p:sp>
      <p:pic>
        <p:nvPicPr>
          <p:cNvPr id="5" name="Picture 4" descr="Report_Wizard_2"/>
          <p:cNvPicPr/>
          <p:nvPr/>
        </p:nvPicPr>
        <p:blipFill>
          <a:blip r:embed="rId2">
            <a:extLst>
              <a:ext uri="{28A0092B-C50C-407E-A947-70E740481C1C}">
                <a14:useLocalDpi xmlns:a14="http://schemas.microsoft.com/office/drawing/2010/main" val="0"/>
              </a:ext>
            </a:extLst>
          </a:blip>
          <a:srcRect/>
          <a:stretch>
            <a:fillRect/>
          </a:stretch>
        </p:blipFill>
        <p:spPr bwMode="auto">
          <a:xfrm>
            <a:off x="285750" y="2057400"/>
            <a:ext cx="8572500" cy="4267200"/>
          </a:xfrm>
          <a:prstGeom prst="rect">
            <a:avLst/>
          </a:prstGeom>
          <a:noFill/>
          <a:ln>
            <a:noFill/>
          </a:ln>
        </p:spPr>
      </p:pic>
      <p:sp>
        <p:nvSpPr>
          <p:cNvPr id="6" name="Content Placeholder 2"/>
          <p:cNvSpPr>
            <a:spLocks noGrp="1"/>
          </p:cNvSpPr>
          <p:nvPr>
            <p:ph idx="1"/>
          </p:nvPr>
        </p:nvSpPr>
        <p:spPr>
          <a:xfrm>
            <a:off x="228600" y="990601"/>
            <a:ext cx="8458200" cy="914399"/>
          </a:xfrm>
        </p:spPr>
        <p:txBody>
          <a:bodyPr>
            <a:normAutofit fontScale="92500"/>
          </a:bodyPr>
          <a:lstStyle/>
          <a:p>
            <a:r>
              <a:rPr lang="en-US" b="1" smtClean="0"/>
              <a:t>Bước 3:</a:t>
            </a:r>
            <a:r>
              <a:rPr lang="en-US" smtClean="0"/>
              <a:t> Chọn trường để </a:t>
            </a:r>
            <a:r>
              <a:rPr lang="en-US" b="1" smtClean="0"/>
              <a:t>gộp nhóm </a:t>
            </a:r>
            <a:r>
              <a:rPr lang="en-US" smtClean="0"/>
              <a:t>trong báo cáo: trong ví dụ của chúng ta, nháy đúp vào trường </a:t>
            </a:r>
            <a:r>
              <a:rPr lang="en-US" b="1" smtClean="0"/>
              <a:t>To</a:t>
            </a:r>
            <a:r>
              <a:rPr lang="en-US" smtClean="0"/>
              <a:t> để nhóm theo tổ; Nháy nút </a:t>
            </a:r>
            <a:r>
              <a:rPr lang="en-US" b="1" smtClean="0"/>
              <a:t>Next</a:t>
            </a:r>
            <a:r>
              <a:rPr lang="en-US" smtClean="0"/>
              <a:t>.</a:t>
            </a:r>
          </a:p>
        </p:txBody>
      </p:sp>
    </p:spTree>
    <p:extLst>
      <p:ext uri="{BB962C8B-B14F-4D97-AF65-F5344CB8AC3E}">
        <p14:creationId xmlns:p14="http://schemas.microsoft.com/office/powerpoint/2010/main" val="2128446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Dùng thuật sĩ để tạo báo cáo (SGK</a:t>
            </a:r>
            <a:r>
              <a:rPr lang="en-US" baseline="-25000"/>
              <a:t>71, 72, 73, 74</a:t>
            </a:r>
            <a:r>
              <a:rPr lang="en-US"/>
              <a:t>)</a:t>
            </a:r>
          </a:p>
        </p:txBody>
      </p:sp>
      <p:sp>
        <p:nvSpPr>
          <p:cNvPr id="4" name="Slide Number Placeholder 3"/>
          <p:cNvSpPr>
            <a:spLocks noGrp="1"/>
          </p:cNvSpPr>
          <p:nvPr>
            <p:ph type="sldNum" sz="quarter" idx="4"/>
          </p:nvPr>
        </p:nvSpPr>
        <p:spPr/>
        <p:txBody>
          <a:bodyPr/>
          <a:lstStyle/>
          <a:p>
            <a:fld id="{B6F15528-21DE-4FAA-801E-634DDDAF4B2B}" type="slidenum">
              <a:rPr lang="en-US" smtClean="0"/>
              <a:pPr/>
              <a:t>13</a:t>
            </a:fld>
            <a:endParaRPr lang="en-US"/>
          </a:p>
        </p:txBody>
      </p:sp>
      <p:pic>
        <p:nvPicPr>
          <p:cNvPr id="5" name="Picture 4" descr="Report_Wizard_3"/>
          <p:cNvPicPr/>
          <p:nvPr/>
        </p:nvPicPr>
        <p:blipFill>
          <a:blip r:embed="rId2">
            <a:extLst>
              <a:ext uri="{28A0092B-C50C-407E-A947-70E740481C1C}">
                <a14:useLocalDpi xmlns:a14="http://schemas.microsoft.com/office/drawing/2010/main" val="0"/>
              </a:ext>
            </a:extLst>
          </a:blip>
          <a:srcRect/>
          <a:stretch>
            <a:fillRect/>
          </a:stretch>
        </p:blipFill>
        <p:spPr bwMode="auto">
          <a:xfrm>
            <a:off x="323850" y="2514600"/>
            <a:ext cx="8496300" cy="3886200"/>
          </a:xfrm>
          <a:prstGeom prst="rect">
            <a:avLst/>
          </a:prstGeom>
          <a:noFill/>
          <a:ln>
            <a:noFill/>
          </a:ln>
        </p:spPr>
      </p:pic>
      <p:sp>
        <p:nvSpPr>
          <p:cNvPr id="6" name="Content Placeholder 2"/>
          <p:cNvSpPr>
            <a:spLocks noGrp="1"/>
          </p:cNvSpPr>
          <p:nvPr>
            <p:ph idx="1"/>
          </p:nvPr>
        </p:nvSpPr>
        <p:spPr>
          <a:xfrm>
            <a:off x="228600" y="990601"/>
            <a:ext cx="8458200" cy="1447799"/>
          </a:xfrm>
        </p:spPr>
        <p:txBody>
          <a:bodyPr>
            <a:normAutofit fontScale="92500" lnSpcReduction="10000"/>
          </a:bodyPr>
          <a:lstStyle/>
          <a:p>
            <a:r>
              <a:rPr lang="en-US" b="1" smtClean="0"/>
              <a:t>Bước 4: </a:t>
            </a:r>
            <a:r>
              <a:rPr lang="en-US" smtClean="0"/>
              <a:t>Chỉ ra </a:t>
            </a:r>
            <a:r>
              <a:rPr lang="en-US" b="1" smtClean="0"/>
              <a:t>các trường để sắp xếp thứ tự </a:t>
            </a:r>
            <a:r>
              <a:rPr lang="en-US" smtClean="0"/>
              <a:t>các bản ghi và các yêu cầu thống kê theo nhóm:</a:t>
            </a:r>
          </a:p>
          <a:p>
            <a:pPr lvl="1"/>
            <a:r>
              <a:rPr lang="en-US"/>
              <a:t>Sắp xếp </a:t>
            </a:r>
            <a:r>
              <a:rPr lang="en-US" b="1"/>
              <a:t>Ten</a:t>
            </a:r>
            <a:r>
              <a:rPr lang="en-US"/>
              <a:t> theo bảng chữ cái.</a:t>
            </a:r>
          </a:p>
          <a:p>
            <a:pPr lvl="1"/>
            <a:r>
              <a:rPr lang="en-US" smtClean="0"/>
              <a:t>Tính trung </a:t>
            </a:r>
            <a:r>
              <a:rPr lang="en-US"/>
              <a:t>bình điểm Toán theo </a:t>
            </a:r>
            <a:r>
              <a:rPr lang="en-US" smtClean="0"/>
              <a:t>tổ.</a:t>
            </a:r>
          </a:p>
        </p:txBody>
      </p:sp>
    </p:spTree>
    <p:extLst>
      <p:ext uri="{BB962C8B-B14F-4D97-AF65-F5344CB8AC3E}">
        <p14:creationId xmlns:p14="http://schemas.microsoft.com/office/powerpoint/2010/main" val="2128446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Dùng thuật sĩ để tạo báo cáo (SGK</a:t>
            </a:r>
            <a:r>
              <a:rPr lang="en-US" baseline="-25000"/>
              <a:t>71, 72, 73, 74</a:t>
            </a:r>
            <a:r>
              <a:rPr lang="en-US"/>
              <a:t>)</a:t>
            </a:r>
          </a:p>
        </p:txBody>
      </p:sp>
      <p:sp>
        <p:nvSpPr>
          <p:cNvPr id="4" name="Slide Number Placeholder 3"/>
          <p:cNvSpPr>
            <a:spLocks noGrp="1"/>
          </p:cNvSpPr>
          <p:nvPr>
            <p:ph type="sldNum" sz="quarter" idx="4"/>
          </p:nvPr>
        </p:nvSpPr>
        <p:spPr/>
        <p:txBody>
          <a:bodyPr/>
          <a:lstStyle/>
          <a:p>
            <a:fld id="{B6F15528-21DE-4FAA-801E-634DDDAF4B2B}" type="slidenum">
              <a:rPr lang="en-US" smtClean="0"/>
              <a:pPr/>
              <a:t>14</a:t>
            </a:fld>
            <a:endParaRPr lang="en-US"/>
          </a:p>
        </p:txBody>
      </p:sp>
      <p:pic>
        <p:nvPicPr>
          <p:cNvPr id="5" name="Picture 4" descr="Report_Wizard_4"/>
          <p:cNvPicPr/>
          <p:nvPr/>
        </p:nvPicPr>
        <p:blipFill>
          <a:blip r:embed="rId2">
            <a:extLst>
              <a:ext uri="{28A0092B-C50C-407E-A947-70E740481C1C}">
                <a14:useLocalDpi xmlns:a14="http://schemas.microsoft.com/office/drawing/2010/main" val="0"/>
              </a:ext>
            </a:extLst>
          </a:blip>
          <a:srcRect/>
          <a:stretch>
            <a:fillRect/>
          </a:stretch>
        </p:blipFill>
        <p:spPr bwMode="auto">
          <a:xfrm>
            <a:off x="590550" y="2667000"/>
            <a:ext cx="7962900" cy="3581400"/>
          </a:xfrm>
          <a:prstGeom prst="rect">
            <a:avLst/>
          </a:prstGeom>
          <a:noFill/>
          <a:ln>
            <a:noFill/>
          </a:ln>
        </p:spPr>
      </p:pic>
      <p:sp>
        <p:nvSpPr>
          <p:cNvPr id="6" name="Content Placeholder 2"/>
          <p:cNvSpPr>
            <a:spLocks noGrp="1"/>
          </p:cNvSpPr>
          <p:nvPr>
            <p:ph idx="1"/>
          </p:nvPr>
        </p:nvSpPr>
        <p:spPr>
          <a:xfrm>
            <a:off x="228600" y="990601"/>
            <a:ext cx="8458200" cy="1600199"/>
          </a:xfrm>
        </p:spPr>
        <p:txBody>
          <a:bodyPr>
            <a:normAutofit lnSpcReduction="10000"/>
          </a:bodyPr>
          <a:lstStyle/>
          <a:p>
            <a:r>
              <a:rPr lang="en-US" b="1" smtClean="0"/>
              <a:t>Bước 5:</a:t>
            </a:r>
            <a:r>
              <a:rPr lang="en-US" smtClean="0"/>
              <a:t> Chọn </a:t>
            </a:r>
            <a:r>
              <a:rPr lang="en-US" b="1" smtClean="0"/>
              <a:t>cách bố trí báo cáo </a:t>
            </a:r>
            <a:r>
              <a:rPr lang="en-US" smtClean="0"/>
              <a:t>và </a:t>
            </a:r>
            <a:r>
              <a:rPr lang="en-US" b="1" smtClean="0"/>
              <a:t>kiểu trình bày báo cáo</a:t>
            </a:r>
            <a:r>
              <a:rPr lang="en-US" smtClean="0"/>
              <a:t> (có thể chấp nhận ngầm định). Nháy </a:t>
            </a:r>
            <a:r>
              <a:rPr lang="en-US" b="1" smtClean="0"/>
              <a:t>Next</a:t>
            </a:r>
            <a:r>
              <a:rPr lang="en-US" smtClean="0"/>
              <a:t> để tiếp tục.</a:t>
            </a:r>
          </a:p>
          <a:p>
            <a:r>
              <a:rPr lang="en-US" b="1" smtClean="0"/>
              <a:t>Bước 6:</a:t>
            </a:r>
            <a:r>
              <a:rPr lang="en-US" smtClean="0"/>
              <a:t> Trong màn hình cuối của thuật sĩ báo cáo: đặt tên cho báo cáo. Nháy </a:t>
            </a:r>
            <a:r>
              <a:rPr lang="en-US" b="1" smtClean="0"/>
              <a:t>Finish</a:t>
            </a:r>
            <a:r>
              <a:rPr lang="en-US" smtClean="0"/>
              <a:t> để kết thúc.</a:t>
            </a:r>
          </a:p>
        </p:txBody>
      </p:sp>
    </p:spTree>
    <p:extLst>
      <p:ext uri="{BB962C8B-B14F-4D97-AF65-F5344CB8AC3E}">
        <p14:creationId xmlns:p14="http://schemas.microsoft.com/office/powerpoint/2010/main" val="21284464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Dùng thuật sĩ để tạo báo cáo (SGK</a:t>
            </a:r>
            <a:r>
              <a:rPr lang="en-US" baseline="-25000"/>
              <a:t>71, 72, 73, 74</a:t>
            </a:r>
            <a:r>
              <a:rPr lang="en-US"/>
              <a:t>)</a:t>
            </a:r>
          </a:p>
        </p:txBody>
      </p:sp>
      <p:sp>
        <p:nvSpPr>
          <p:cNvPr id="4" name="Slide Number Placeholder 3"/>
          <p:cNvSpPr>
            <a:spLocks noGrp="1"/>
          </p:cNvSpPr>
          <p:nvPr>
            <p:ph type="sldNum" sz="quarter" idx="4"/>
          </p:nvPr>
        </p:nvSpPr>
        <p:spPr/>
        <p:txBody>
          <a:bodyPr/>
          <a:lstStyle/>
          <a:p>
            <a:fld id="{B6F15528-21DE-4FAA-801E-634DDDAF4B2B}" type="slidenum">
              <a:rPr lang="en-US" smtClean="0"/>
              <a:pPr/>
              <a:t>15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14400"/>
            <a:ext cx="4252329" cy="5652304"/>
          </a:xfrm>
          <a:prstGeom prst="rect">
            <a:avLst/>
          </a:prstGeom>
          <a:ln w="38100">
            <a:solidFill>
              <a:schemeClr val="bg1">
                <a:lumMod val="75000"/>
              </a:schemeClr>
            </a:solid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6296" y="1891364"/>
            <a:ext cx="4464637" cy="3698377"/>
          </a:xfrm>
          <a:prstGeom prst="rect">
            <a:avLst/>
          </a:prstGeom>
          <a:ln w="38100">
            <a:solidFill>
              <a:schemeClr val="bg1">
                <a:lumMod val="75000"/>
              </a:schemeClr>
            </a:solidFill>
          </a:ln>
        </p:spPr>
      </p:pic>
      <p:sp>
        <p:nvSpPr>
          <p:cNvPr id="7" name="TextBox 6"/>
          <p:cNvSpPr txBox="1"/>
          <p:nvPr/>
        </p:nvSpPr>
        <p:spPr>
          <a:xfrm>
            <a:off x="6734933" y="5610392"/>
            <a:ext cx="2286000" cy="461665"/>
          </a:xfrm>
          <a:prstGeom prst="rect">
            <a:avLst/>
          </a:prstGeom>
          <a:noFill/>
        </p:spPr>
        <p:txBody>
          <a:bodyPr wrap="square" rtlCol="0">
            <a:spAutoFit/>
          </a:bodyPr>
          <a:lstStyle/>
          <a:p>
            <a:pPr algn="r"/>
            <a:r>
              <a:rPr lang="en-US" sz="2400" b="1" smtClean="0">
                <a:latin typeface="Times New Roman" pitchFamily="18" charset="0"/>
                <a:cs typeface="Times New Roman" pitchFamily="18" charset="0"/>
              </a:rPr>
              <a:t>Design View</a:t>
            </a:r>
            <a:endParaRPr lang="en-US" sz="2400" b="1">
              <a:latin typeface="Times New Roman" pitchFamily="18" charset="0"/>
              <a:cs typeface="Times New Roman" pitchFamily="18" charset="0"/>
            </a:endParaRPr>
          </a:p>
        </p:txBody>
      </p:sp>
      <p:sp>
        <p:nvSpPr>
          <p:cNvPr id="8" name="TextBox 7"/>
          <p:cNvSpPr txBox="1"/>
          <p:nvPr/>
        </p:nvSpPr>
        <p:spPr>
          <a:xfrm>
            <a:off x="4404729" y="900103"/>
            <a:ext cx="22860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Report View</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779574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Dùng thuật sĩ để tạo báo cáo (SGK</a:t>
            </a:r>
            <a:r>
              <a:rPr lang="en-US" baseline="-25000"/>
              <a:t>71, 72, 73, 74</a:t>
            </a:r>
            <a:r>
              <a:rPr lang="en-US"/>
              <a:t>)</a:t>
            </a:r>
          </a:p>
        </p:txBody>
      </p:sp>
      <p:sp>
        <p:nvSpPr>
          <p:cNvPr id="4" name="Slide Number Placeholder 3"/>
          <p:cNvSpPr>
            <a:spLocks noGrp="1"/>
          </p:cNvSpPr>
          <p:nvPr>
            <p:ph type="sldNum" sz="quarter" idx="4"/>
          </p:nvPr>
        </p:nvSpPr>
        <p:spPr/>
        <p:txBody>
          <a:bodyPr/>
          <a:lstStyle/>
          <a:p>
            <a:fld id="{B6F15528-21DE-4FAA-801E-634DDDAF4B2B}" type="slidenum">
              <a:rPr lang="en-US" smtClean="0"/>
              <a:pPr/>
              <a:t>16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589" y="990600"/>
            <a:ext cx="4570822" cy="5732466"/>
          </a:xfrm>
          <a:prstGeom prst="rect">
            <a:avLst/>
          </a:prstGeom>
          <a:ln w="38100">
            <a:solidFill>
              <a:schemeClr val="bg1">
                <a:lumMod val="75000"/>
              </a:schemeClr>
            </a:solidFill>
          </a:ln>
        </p:spPr>
      </p:pic>
    </p:spTree>
    <p:extLst>
      <p:ext uri="{BB962C8B-B14F-4D97-AF65-F5344CB8AC3E}">
        <p14:creationId xmlns:p14="http://schemas.microsoft.com/office/powerpoint/2010/main" val="1201803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2&gt; Dùng thuật sĩ để tạo báo cáo (SGK</a:t>
            </a:r>
            <a:r>
              <a:rPr lang="en-US" baseline="-25000"/>
              <a:t>71, 72, 73, 74</a:t>
            </a:r>
            <a:r>
              <a:rPr lang="en-US"/>
              <a:t>)</a:t>
            </a:r>
          </a:p>
        </p:txBody>
      </p:sp>
      <p:sp>
        <p:nvSpPr>
          <p:cNvPr id="3" name="Content Placeholder 2"/>
          <p:cNvSpPr>
            <a:spLocks noGrp="1"/>
          </p:cNvSpPr>
          <p:nvPr>
            <p:ph idx="1"/>
          </p:nvPr>
        </p:nvSpPr>
        <p:spPr/>
        <p:txBody>
          <a:bodyPr>
            <a:normAutofit fontScale="70000" lnSpcReduction="20000"/>
          </a:bodyPr>
          <a:lstStyle/>
          <a:p>
            <a:r>
              <a:rPr lang="en-US" b="1" smtClean="0"/>
              <a:t>Bước 1: </a:t>
            </a:r>
            <a:r>
              <a:rPr lang="en-US" smtClean="0"/>
              <a:t>Click </a:t>
            </a:r>
            <a:r>
              <a:rPr lang="en-US" b="1"/>
              <a:t>Create =&gt;</a:t>
            </a:r>
            <a:r>
              <a:rPr lang="en-US"/>
              <a:t> </a:t>
            </a:r>
            <a:r>
              <a:rPr lang="en-US" b="1"/>
              <a:t>Report </a:t>
            </a:r>
            <a:r>
              <a:rPr lang="en-US" b="1" smtClean="0"/>
              <a:t>Wizard.</a:t>
            </a:r>
          </a:p>
          <a:p>
            <a:r>
              <a:rPr lang="en-US" b="1" smtClean="0"/>
              <a:t>Bước 2: </a:t>
            </a:r>
            <a:r>
              <a:rPr lang="en-US" smtClean="0"/>
              <a:t>Trong hộp thoại </a:t>
            </a:r>
            <a:r>
              <a:rPr lang="en-US" b="1" smtClean="0"/>
              <a:t>Report Wizard</a:t>
            </a:r>
            <a:r>
              <a:rPr lang="en-US" smtClean="0"/>
              <a:t>, chọn thông tin đưa vào báo cáo:</a:t>
            </a:r>
          </a:p>
          <a:p>
            <a:pPr lvl="1"/>
            <a:r>
              <a:rPr lang="en-US" smtClean="0"/>
              <a:t>Chọn bảng hoặc mẫu hỏi trong mục </a:t>
            </a:r>
            <a:r>
              <a:rPr lang="en-US" b="1" smtClean="0"/>
              <a:t>Tables/Queries</a:t>
            </a:r>
            <a:r>
              <a:rPr lang="en-US" smtClean="0"/>
              <a:t>.</a:t>
            </a:r>
          </a:p>
          <a:p>
            <a:pPr lvl="1"/>
            <a:r>
              <a:rPr lang="en-US" smtClean="0"/>
              <a:t>Chọn lần lượt các trường cần thiết từ ô </a:t>
            </a:r>
            <a:r>
              <a:rPr lang="en-US" b="1" smtClean="0"/>
              <a:t>Available Fields </a:t>
            </a:r>
            <a:r>
              <a:rPr lang="en-US" smtClean="0"/>
              <a:t>sang ô </a:t>
            </a:r>
            <a:r>
              <a:rPr lang="en-US" b="1" smtClean="0"/>
              <a:t>Selected Fields </a:t>
            </a:r>
            <a:r>
              <a:rPr lang="en-US" smtClean="0"/>
              <a:t>bằng cách nháy đúp vào tên trường: trong ví dụ này, chọn bảng HOC_SINH và chọn ba trường Tên, To, Toan.</a:t>
            </a:r>
          </a:p>
          <a:p>
            <a:pPr lvl="1"/>
            <a:r>
              <a:rPr lang="en-US" smtClean="0"/>
              <a:t>Nháy </a:t>
            </a:r>
            <a:r>
              <a:rPr lang="en-US" b="1" smtClean="0"/>
              <a:t>Next</a:t>
            </a:r>
            <a:r>
              <a:rPr lang="en-US" smtClean="0"/>
              <a:t> để sang bước tiếp theo.</a:t>
            </a:r>
          </a:p>
          <a:p>
            <a:r>
              <a:rPr lang="en-US" b="1" smtClean="0"/>
              <a:t>Bước 3:</a:t>
            </a:r>
            <a:r>
              <a:rPr lang="en-US" smtClean="0"/>
              <a:t> Chọn trường để </a:t>
            </a:r>
            <a:r>
              <a:rPr lang="en-US" b="1" smtClean="0"/>
              <a:t>gộp nhóm </a:t>
            </a:r>
            <a:r>
              <a:rPr lang="en-US" smtClean="0"/>
              <a:t>trong báo cáo: trong ví dụ của chúng ta, nháy đúp vào trường </a:t>
            </a:r>
            <a:r>
              <a:rPr lang="en-US" b="1" smtClean="0"/>
              <a:t>To</a:t>
            </a:r>
            <a:r>
              <a:rPr lang="en-US" smtClean="0"/>
              <a:t> để nhóm theo tổ; Nháy nút </a:t>
            </a:r>
            <a:r>
              <a:rPr lang="en-US" b="1" smtClean="0"/>
              <a:t>Next</a:t>
            </a:r>
            <a:r>
              <a:rPr lang="en-US" smtClean="0"/>
              <a:t>.</a:t>
            </a:r>
          </a:p>
          <a:p>
            <a:r>
              <a:rPr lang="en-US" b="1" smtClean="0"/>
              <a:t>Bước 4: </a:t>
            </a:r>
            <a:r>
              <a:rPr lang="en-US" smtClean="0"/>
              <a:t>Chỉ ra </a:t>
            </a:r>
            <a:r>
              <a:rPr lang="en-US" b="1" smtClean="0"/>
              <a:t>các trường để sắp xếp thứ tự </a:t>
            </a:r>
            <a:r>
              <a:rPr lang="en-US" smtClean="0"/>
              <a:t>các bản ghi và các yêu cầu thống kê theo nhóm.</a:t>
            </a:r>
          </a:p>
          <a:p>
            <a:pPr lvl="2"/>
            <a:r>
              <a:rPr lang="en-US" smtClean="0"/>
              <a:t>Sắp xếp </a:t>
            </a:r>
            <a:r>
              <a:rPr lang="en-US" b="1" smtClean="0"/>
              <a:t>Ten</a:t>
            </a:r>
            <a:r>
              <a:rPr lang="en-US" smtClean="0"/>
              <a:t> theo bảng chữ cái.</a:t>
            </a:r>
          </a:p>
          <a:p>
            <a:pPr lvl="2"/>
            <a:r>
              <a:rPr lang="en-US" smtClean="0"/>
              <a:t>Để tính trung bình điểm Toán theo tổ, nháy chuột vào </a:t>
            </a:r>
            <a:r>
              <a:rPr lang="en-US" b="1" smtClean="0"/>
              <a:t>Summary Options… </a:t>
            </a:r>
            <a:r>
              <a:rPr lang="en-US" smtClean="0"/>
              <a:t>rồi đánh dấu vào </a:t>
            </a:r>
            <a:r>
              <a:rPr lang="en-US" b="1" smtClean="0"/>
              <a:t>Avg</a:t>
            </a:r>
            <a:r>
              <a:rPr lang="en-US" smtClean="0"/>
              <a:t> tương ứng với trường </a:t>
            </a:r>
            <a:r>
              <a:rPr lang="en-US" b="1" smtClean="0"/>
              <a:t>Toan</a:t>
            </a:r>
            <a:r>
              <a:rPr lang="en-US" smtClean="0"/>
              <a:t>. Nháy OK để quay lại màn hình trước đó rồi nháy </a:t>
            </a:r>
            <a:r>
              <a:rPr lang="en-US" b="1" smtClean="0"/>
              <a:t>Next</a:t>
            </a:r>
            <a:r>
              <a:rPr lang="en-US" smtClean="0"/>
              <a:t>.</a:t>
            </a:r>
          </a:p>
          <a:p>
            <a:r>
              <a:rPr lang="en-US" b="1" smtClean="0"/>
              <a:t>Bước 5: </a:t>
            </a:r>
            <a:r>
              <a:rPr lang="en-US" smtClean="0"/>
              <a:t>Trong các bước tiếp theo, chọn </a:t>
            </a:r>
            <a:r>
              <a:rPr lang="en-US" b="1" smtClean="0"/>
              <a:t>cách bố trí báo cáo </a:t>
            </a:r>
            <a:r>
              <a:rPr lang="en-US" smtClean="0"/>
              <a:t>và </a:t>
            </a:r>
            <a:r>
              <a:rPr lang="en-US" b="1" smtClean="0"/>
              <a:t>kiểu trình bày báo cáo</a:t>
            </a:r>
            <a:r>
              <a:rPr lang="en-US" smtClean="0"/>
              <a:t> (có thể chấp nhận ngầm định). Nháy </a:t>
            </a:r>
            <a:r>
              <a:rPr lang="en-US" b="1" smtClean="0"/>
              <a:t>Next</a:t>
            </a:r>
            <a:r>
              <a:rPr lang="en-US" smtClean="0"/>
              <a:t> để tiếp tục.</a:t>
            </a:r>
          </a:p>
          <a:p>
            <a:r>
              <a:rPr lang="en-US" b="1" smtClean="0"/>
              <a:t>Bước 6:</a:t>
            </a:r>
            <a:r>
              <a:rPr lang="en-US" smtClean="0"/>
              <a:t> Trong màn hình cuối của thuật sĩ báo cáo</a:t>
            </a:r>
          </a:p>
          <a:p>
            <a:pPr lvl="1"/>
            <a:r>
              <a:rPr lang="en-US" smtClean="0"/>
              <a:t>Đặt tên cho báo cáo.</a:t>
            </a:r>
          </a:p>
          <a:p>
            <a:pPr lvl="1"/>
            <a:r>
              <a:rPr lang="en-US" smtClean="0"/>
              <a:t>Chọn một trong hai tùy chọn Preview the report (xem báo cáo) hoặc Modify the report’s design (sửa đổi thiết kế báo cáo).</a:t>
            </a:r>
          </a:p>
          <a:p>
            <a:pPr lvl="1"/>
            <a:r>
              <a:rPr lang="en-US" smtClean="0"/>
              <a:t>Nháy Finish để kết thúc việc tạo báo cáo.</a:t>
            </a:r>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pPr/>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326" y="6010326"/>
            <a:ext cx="552527" cy="371527"/>
          </a:xfrm>
          <a:prstGeom prst="rect">
            <a:avLst/>
          </a:prstGeom>
          <a:ln w="38100">
            <a:solidFill>
              <a:srgbClr val="FF0000"/>
            </a:solidFill>
          </a:ln>
        </p:spPr>
      </p:pic>
    </p:spTree>
    <p:extLst>
      <p:ext uri="{BB962C8B-B14F-4D97-AF65-F5344CB8AC3E}">
        <p14:creationId xmlns:p14="http://schemas.microsoft.com/office/powerpoint/2010/main" val="1618529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B6F15528-21DE-4FAA-801E-634DDDAF4B2B}" type="slidenum">
              <a:rPr lang="en-US" smtClean="0"/>
              <a:pPr/>
              <a:t>18</a:t>
            </a:fld>
            <a:endParaRPr lang="en-US"/>
          </a:p>
        </p:txBody>
      </p:sp>
      <p:sp>
        <p:nvSpPr>
          <p:cNvPr id="5" name="AutoShape 13"/>
          <p:cNvSpPr>
            <a:spLocks noChangeArrowheads="1"/>
          </p:cNvSpPr>
          <p:nvPr/>
        </p:nvSpPr>
        <p:spPr bwMode="auto">
          <a:xfrm>
            <a:off x="731044" y="2362200"/>
            <a:ext cx="7681912" cy="3886200"/>
          </a:xfrm>
          <a:prstGeom prst="star32">
            <a:avLst>
              <a:gd name="adj" fmla="val 36816"/>
            </a:avLst>
          </a:prstGeom>
          <a:ln>
            <a:headEnd/>
            <a:tailEnd/>
          </a:ln>
        </p:spPr>
        <p:style>
          <a:lnRef idx="3">
            <a:schemeClr val="lt1"/>
          </a:lnRef>
          <a:fillRef idx="1">
            <a:schemeClr val="accent3"/>
          </a:fillRef>
          <a:effectRef idx="1">
            <a:schemeClr val="accent3"/>
          </a:effectRef>
          <a:fontRef idx="minor">
            <a:schemeClr val="lt1"/>
          </a:fontRef>
        </p:style>
        <p:txBody>
          <a:bodyPr wrap="none" anchor="ctr"/>
          <a:lstStyle/>
          <a:p>
            <a:pPr algn="ctr" eaLnBrk="0" hangingPunct="0"/>
            <a:r>
              <a:rPr lang="en-US" sz="3600" b="1" smtClean="0">
                <a:latin typeface="Times New Roman" pitchFamily="18" charset="0"/>
                <a:cs typeface="Times New Roman" pitchFamily="18" charset="0"/>
              </a:rPr>
              <a:t>Cám ơn</a:t>
            </a:r>
          </a:p>
          <a:p>
            <a:pPr algn="ctr" eaLnBrk="0" hangingPunct="0"/>
            <a:r>
              <a:rPr lang="en-US" sz="3600" b="1" smtClean="0">
                <a:latin typeface="Times New Roman" pitchFamily="18" charset="0"/>
                <a:cs typeface="Times New Roman" pitchFamily="18" charset="0"/>
              </a:rPr>
              <a:t>quý thầy/cô đã tham dự</a:t>
            </a:r>
          </a:p>
          <a:p>
            <a:pPr algn="ctr" eaLnBrk="0" hangingPunct="0"/>
            <a:r>
              <a:rPr lang="en-US" sz="3600" b="1" smtClean="0">
                <a:latin typeface="Times New Roman" pitchFamily="18" charset="0"/>
                <a:cs typeface="Times New Roman" pitchFamily="18" charset="0"/>
              </a:rPr>
              <a:t>Thân ái</a:t>
            </a:r>
          </a:p>
          <a:p>
            <a:pPr algn="ctr" eaLnBrk="0" hangingPunct="0"/>
            <a:r>
              <a:rPr lang="en-US" sz="3600" b="1" smtClean="0">
                <a:latin typeface="Times New Roman" pitchFamily="18" charset="0"/>
                <a:cs typeface="Times New Roman" pitchFamily="18" charset="0"/>
              </a:rPr>
              <a:t>chào các em</a:t>
            </a:r>
            <a:endParaRPr lang="en-US" sz="3600" b="1">
              <a:latin typeface="Times New Roman" pitchFamily="18" charset="0"/>
              <a:cs typeface="Times New Roman" pitchFamily="18" charset="0"/>
            </a:endParaRPr>
          </a:p>
        </p:txBody>
      </p:sp>
      <p:sp>
        <p:nvSpPr>
          <p:cNvPr id="8" name="WordArt 14"/>
          <p:cNvSpPr>
            <a:spLocks noChangeArrowheads="1" noChangeShapeType="1" noTextEdit="1"/>
          </p:cNvSpPr>
          <p:nvPr/>
        </p:nvSpPr>
        <p:spPr bwMode="auto">
          <a:xfrm>
            <a:off x="962025" y="533400"/>
            <a:ext cx="7219950" cy="1743075"/>
          </a:xfrm>
          <a:prstGeom prst="rect">
            <a:avLst/>
          </a:prstGeom>
        </p:spPr>
        <p:txBody>
          <a:bodyPr wrap="none" fromWordArt="1">
            <a:prstTxWarp prst="textDeflate">
              <a:avLst>
                <a:gd name="adj" fmla="val 23183"/>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Tiết học </a:t>
            </a:r>
            <a:r>
              <a:rPr lang="vi-VN" sz="3600" b="1" kern="10"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đã </a:t>
            </a:r>
            <a:r>
              <a:rPr lang="vi-VN"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kết thúc</a:t>
            </a:r>
            <a:endParaRPr lang="en-US" sz="3600" b="1" kern="10"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9255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1000"/>
                                        <p:tgtEl>
                                          <p:spTgt spid="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Ví dụ: Bài toán thống kê</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096000"/>
            <a:ext cx="475456" cy="428759"/>
          </a:xfrm>
          <a:prstGeom prst="rect">
            <a:avLst/>
          </a:prstGeom>
        </p:spPr>
      </p:pic>
      <p:sp>
        <p:nvSpPr>
          <p:cNvPr id="5" name="Slide Number Placeholder 4"/>
          <p:cNvSpPr>
            <a:spLocks noGrp="1"/>
          </p:cNvSpPr>
          <p:nvPr>
            <p:ph type="sldNum" sz="quarter" idx="4"/>
          </p:nvPr>
        </p:nvSpPr>
        <p:spPr/>
        <p:txBody>
          <a:bodyPr/>
          <a:lstStyle/>
          <a:p>
            <a:fld id="{B6F15528-21DE-4FAA-801E-634DDDAF4B2B}" type="slidenum">
              <a:rPr lang="en-US" smtClean="0"/>
              <a:pPr/>
              <a:t>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42" y="2819400"/>
            <a:ext cx="537825" cy="512009"/>
          </a:xfrm>
          <a:prstGeom prst="rect">
            <a:avLst/>
          </a:prstGeom>
        </p:spPr>
      </p:pic>
      <p:sp>
        <p:nvSpPr>
          <p:cNvPr id="7" name="Rectangular Callout 6"/>
          <p:cNvSpPr/>
          <p:nvPr/>
        </p:nvSpPr>
        <p:spPr>
          <a:xfrm>
            <a:off x="952500" y="990600"/>
            <a:ext cx="7239000" cy="1828800"/>
          </a:xfrm>
          <a:prstGeom prst="wedgeRectCallout">
            <a:avLst>
              <a:gd name="adj1" fmla="val 54770"/>
              <a:gd name="adj2" fmla="val 48696"/>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Sau mỗi kỳ </a:t>
            </a:r>
            <a:r>
              <a:rPr lang="en-US" sz="2400" smtClean="0">
                <a:latin typeface="Times New Roman" pitchFamily="18" charset="0"/>
                <a:cs typeface="Times New Roman" pitchFamily="18" charset="0"/>
              </a:rPr>
              <a:t>thi, </a:t>
            </a:r>
            <a:r>
              <a:rPr lang="en-US" sz="2400">
                <a:latin typeface="Times New Roman" pitchFamily="18" charset="0"/>
                <a:cs typeface="Times New Roman" pitchFamily="18" charset="0"/>
              </a:rPr>
              <a:t>ta phải làm các thống kê về tình hình chất lượng của kỳ </a:t>
            </a:r>
            <a:r>
              <a:rPr lang="en-US" sz="2400" smtClean="0">
                <a:latin typeface="Times New Roman" pitchFamily="18" charset="0"/>
                <a:cs typeface="Times New Roman" pitchFamily="18" charset="0"/>
              </a:rPr>
              <a:t>thi (hoặc </a:t>
            </a:r>
            <a:r>
              <a:rPr lang="en-US" sz="2400">
                <a:latin typeface="Times New Roman" pitchFamily="18" charset="0"/>
                <a:cs typeface="Times New Roman" pitchFamily="18" charset="0"/>
              </a:rPr>
              <a:t>thống kê tình hình bán hàng của một cửa </a:t>
            </a:r>
            <a:r>
              <a:rPr lang="en-US" sz="2400" smtClean="0">
                <a:latin typeface="Times New Roman" pitchFamily="18" charset="0"/>
                <a:cs typeface="Times New Roman" pitchFamily="18" charset="0"/>
              </a:rPr>
              <a:t>hàng). </a:t>
            </a:r>
            <a:r>
              <a:rPr lang="en-US" sz="2400">
                <a:latin typeface="Times New Roman" pitchFamily="18" charset="0"/>
                <a:cs typeface="Times New Roman" pitchFamily="18" charset="0"/>
              </a:rPr>
              <a:t>Và công việc thống kê này, chúng ta phải thực hiện và gặp thường xuyên trong cuộc sống. </a:t>
            </a:r>
          </a:p>
        </p:txBody>
      </p:sp>
      <p:sp>
        <p:nvSpPr>
          <p:cNvPr id="10" name="Cloud Callout 9"/>
          <p:cNvSpPr/>
          <p:nvPr/>
        </p:nvSpPr>
        <p:spPr>
          <a:xfrm>
            <a:off x="1333500" y="3331408"/>
            <a:ext cx="6477000" cy="2459792"/>
          </a:xfrm>
          <a:prstGeom prst="cloudCallout">
            <a:avLst>
              <a:gd name="adj1" fmla="val -60718"/>
              <a:gd name="adj2" fmla="val 6194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i="1">
                <a:latin typeface="Times New Roman" pitchFamily="18" charset="0"/>
                <a:cs typeface="Times New Roman" pitchFamily="18" charset="0"/>
              </a:rPr>
              <a:t>Để thống kê số lượng học sinh khá, giỏi, em làm như thế nào?</a:t>
            </a:r>
          </a:p>
        </p:txBody>
      </p:sp>
    </p:spTree>
    <p:extLst>
      <p:ext uri="{BB962C8B-B14F-4D97-AF65-F5344CB8AC3E}">
        <p14:creationId xmlns:p14="http://schemas.microsoft.com/office/powerpoint/2010/main" val="2270027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Ví dụ: Bài toán thống kê</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096000"/>
            <a:ext cx="475456" cy="428759"/>
          </a:xfrm>
          <a:prstGeom prst="rect">
            <a:avLst/>
          </a:prstGeom>
        </p:spPr>
      </p:pic>
      <p:sp>
        <p:nvSpPr>
          <p:cNvPr id="5" name="Slide Number Placeholder 4"/>
          <p:cNvSpPr>
            <a:spLocks noGrp="1"/>
          </p:cNvSpPr>
          <p:nvPr>
            <p:ph type="sldNum" sz="quarter" idx="4"/>
          </p:nvPr>
        </p:nvSpPr>
        <p:spPr/>
        <p:txBody>
          <a:bodyPr/>
          <a:lstStyle/>
          <a:p>
            <a:fld id="{B6F15528-21DE-4FAA-801E-634DDDAF4B2B}" type="slidenum">
              <a:rPr lang="en-US" smtClean="0"/>
              <a:pPr/>
              <a:t>3</a:t>
            </a:fld>
            <a:endParaRPr lang="en-US"/>
          </a:p>
        </p:txBody>
      </p:sp>
      <p:sp>
        <p:nvSpPr>
          <p:cNvPr id="9" name="Cloud Callout 8"/>
          <p:cNvSpPr/>
          <p:nvPr/>
        </p:nvSpPr>
        <p:spPr>
          <a:xfrm>
            <a:off x="1333500" y="3331408"/>
            <a:ext cx="6477000" cy="2459792"/>
          </a:xfrm>
          <a:prstGeom prst="cloudCallout">
            <a:avLst>
              <a:gd name="adj1" fmla="val -60718"/>
              <a:gd name="adj2" fmla="val 6194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Khi sử dụng các biểu mẫu, truy vấn dữ liệu để giải quyết tình huống trên, chúng ta có thể in ra giấy để xem và lưu lại không?</a:t>
            </a:r>
            <a:endParaRPr lang="en-US" sz="240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42" y="2819400"/>
            <a:ext cx="537825" cy="512009"/>
          </a:xfrm>
          <a:prstGeom prst="rect">
            <a:avLst/>
          </a:prstGeom>
        </p:spPr>
      </p:pic>
      <p:sp>
        <p:nvSpPr>
          <p:cNvPr id="7" name="Rectangular Callout 6"/>
          <p:cNvSpPr/>
          <p:nvPr/>
        </p:nvSpPr>
        <p:spPr>
          <a:xfrm>
            <a:off x="952500" y="990600"/>
            <a:ext cx="7239000" cy="1828800"/>
          </a:xfrm>
          <a:prstGeom prst="wedgeRectCallout">
            <a:avLst>
              <a:gd name="adj1" fmla="val 54770"/>
              <a:gd name="adj2" fmla="val 48696"/>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Sau mỗi kỳ </a:t>
            </a:r>
            <a:r>
              <a:rPr lang="en-US" sz="2400" smtClean="0">
                <a:latin typeface="Times New Roman" pitchFamily="18" charset="0"/>
                <a:cs typeface="Times New Roman" pitchFamily="18" charset="0"/>
              </a:rPr>
              <a:t>thi, </a:t>
            </a:r>
            <a:r>
              <a:rPr lang="en-US" sz="2400">
                <a:latin typeface="Times New Roman" pitchFamily="18" charset="0"/>
                <a:cs typeface="Times New Roman" pitchFamily="18" charset="0"/>
              </a:rPr>
              <a:t>ta phải làm các thống kê về tình hình chất lượng của kỳ </a:t>
            </a:r>
            <a:r>
              <a:rPr lang="en-US" sz="2400" smtClean="0">
                <a:latin typeface="Times New Roman" pitchFamily="18" charset="0"/>
                <a:cs typeface="Times New Roman" pitchFamily="18" charset="0"/>
              </a:rPr>
              <a:t>thi (hoặc </a:t>
            </a:r>
            <a:r>
              <a:rPr lang="en-US" sz="2400">
                <a:latin typeface="Times New Roman" pitchFamily="18" charset="0"/>
                <a:cs typeface="Times New Roman" pitchFamily="18" charset="0"/>
              </a:rPr>
              <a:t>thống kê tình hình bán hàng của một cửa </a:t>
            </a:r>
            <a:r>
              <a:rPr lang="en-US" sz="2400" smtClean="0">
                <a:latin typeface="Times New Roman" pitchFamily="18" charset="0"/>
                <a:cs typeface="Times New Roman" pitchFamily="18" charset="0"/>
              </a:rPr>
              <a:t>hàng). </a:t>
            </a:r>
            <a:r>
              <a:rPr lang="en-US" sz="2400">
                <a:latin typeface="Times New Roman" pitchFamily="18" charset="0"/>
                <a:cs typeface="Times New Roman" pitchFamily="18" charset="0"/>
              </a:rPr>
              <a:t>Và công việc thống kê này, chúng ta phải thực hiện và gặp thường xuyên trong cuộc sống. </a:t>
            </a:r>
          </a:p>
        </p:txBody>
      </p:sp>
    </p:spTree>
    <p:extLst>
      <p:ext uri="{BB962C8B-B14F-4D97-AF65-F5344CB8AC3E}">
        <p14:creationId xmlns:p14="http://schemas.microsoft.com/office/powerpoint/2010/main" val="3464557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Ví dụ: Bài toán thống kê</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096000"/>
            <a:ext cx="475456" cy="428759"/>
          </a:xfrm>
          <a:prstGeom prst="rect">
            <a:avLst/>
          </a:prstGeom>
        </p:spPr>
      </p:pic>
      <p:sp>
        <p:nvSpPr>
          <p:cNvPr id="5" name="Slide Number Placeholder 4"/>
          <p:cNvSpPr>
            <a:spLocks noGrp="1"/>
          </p:cNvSpPr>
          <p:nvPr>
            <p:ph type="sldNum" sz="quarter" idx="4"/>
          </p:nvPr>
        </p:nvSpPr>
        <p:spPr/>
        <p:txBody>
          <a:bodyPr/>
          <a:lstStyle/>
          <a:p>
            <a:fld id="{B6F15528-21DE-4FAA-801E-634DDDAF4B2B}" type="slidenum">
              <a:rPr lang="en-US" smtClean="0"/>
              <a:pPr/>
              <a:t>4</a:t>
            </a:fld>
            <a:endParaRPr lang="en-US"/>
          </a:p>
        </p:txBody>
      </p:sp>
      <p:sp>
        <p:nvSpPr>
          <p:cNvPr id="9" name="Cloud Callout 8"/>
          <p:cNvSpPr/>
          <p:nvPr/>
        </p:nvSpPr>
        <p:spPr>
          <a:xfrm>
            <a:off x="1333500" y="3331408"/>
            <a:ext cx="6477000" cy="2459792"/>
          </a:xfrm>
          <a:prstGeom prst="cloudCallout">
            <a:avLst>
              <a:gd name="adj1" fmla="val -60718"/>
              <a:gd name="adj2" fmla="val 6194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Ngoài ra, còn có công cụ nào khác để giải quyết tình huống trên hay không?</a:t>
            </a:r>
            <a:endParaRPr lang="en-US" sz="240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742" y="2819400"/>
            <a:ext cx="537825" cy="512009"/>
          </a:xfrm>
          <a:prstGeom prst="rect">
            <a:avLst/>
          </a:prstGeom>
        </p:spPr>
      </p:pic>
      <p:sp>
        <p:nvSpPr>
          <p:cNvPr id="7" name="Rectangular Callout 6"/>
          <p:cNvSpPr/>
          <p:nvPr/>
        </p:nvSpPr>
        <p:spPr>
          <a:xfrm>
            <a:off x="952500" y="990600"/>
            <a:ext cx="7239000" cy="1828800"/>
          </a:xfrm>
          <a:prstGeom prst="wedgeRectCallout">
            <a:avLst>
              <a:gd name="adj1" fmla="val 54770"/>
              <a:gd name="adj2" fmla="val 48696"/>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Sau mỗi kỳ </a:t>
            </a:r>
            <a:r>
              <a:rPr lang="en-US" sz="2400" smtClean="0">
                <a:latin typeface="Times New Roman" pitchFamily="18" charset="0"/>
                <a:cs typeface="Times New Roman" pitchFamily="18" charset="0"/>
              </a:rPr>
              <a:t>thi, </a:t>
            </a:r>
            <a:r>
              <a:rPr lang="en-US" sz="2400">
                <a:latin typeface="Times New Roman" pitchFamily="18" charset="0"/>
                <a:cs typeface="Times New Roman" pitchFamily="18" charset="0"/>
              </a:rPr>
              <a:t>ta phải làm các thống kê về tình hình chất lượng của kỳ </a:t>
            </a:r>
            <a:r>
              <a:rPr lang="en-US" sz="2400" smtClean="0">
                <a:latin typeface="Times New Roman" pitchFamily="18" charset="0"/>
                <a:cs typeface="Times New Roman" pitchFamily="18" charset="0"/>
              </a:rPr>
              <a:t>thi (hoặc </a:t>
            </a:r>
            <a:r>
              <a:rPr lang="en-US" sz="2400">
                <a:latin typeface="Times New Roman" pitchFamily="18" charset="0"/>
                <a:cs typeface="Times New Roman" pitchFamily="18" charset="0"/>
              </a:rPr>
              <a:t>thống kê tình hình bán hàng của một cửa </a:t>
            </a:r>
            <a:r>
              <a:rPr lang="en-US" sz="2400" smtClean="0">
                <a:latin typeface="Times New Roman" pitchFamily="18" charset="0"/>
                <a:cs typeface="Times New Roman" pitchFamily="18" charset="0"/>
              </a:rPr>
              <a:t>hàng). </a:t>
            </a:r>
            <a:r>
              <a:rPr lang="en-US" sz="2400">
                <a:latin typeface="Times New Roman" pitchFamily="18" charset="0"/>
                <a:cs typeface="Times New Roman" pitchFamily="18" charset="0"/>
              </a:rPr>
              <a:t>Và công việc thống kê này, chúng ta phải thực hiện và gặp thường xuyên trong cuộc sống. </a:t>
            </a:r>
          </a:p>
        </p:txBody>
      </p:sp>
    </p:spTree>
    <p:extLst>
      <p:ext uri="{BB962C8B-B14F-4D97-AF65-F5344CB8AC3E}">
        <p14:creationId xmlns:p14="http://schemas.microsoft.com/office/powerpoint/2010/main" val="4167339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a:t>Ví dụ: Bài toán thống kê</a:t>
            </a:r>
          </a:p>
        </p:txBody>
      </p:sp>
      <p:sp>
        <p:nvSpPr>
          <p:cNvPr id="5" name="Slide Number Placeholder 4"/>
          <p:cNvSpPr>
            <a:spLocks noGrp="1"/>
          </p:cNvSpPr>
          <p:nvPr>
            <p:ph type="sldNum" sz="quarter" idx="4"/>
          </p:nvPr>
        </p:nvSpPr>
        <p:spPr/>
        <p:txBody>
          <a:bodyPr/>
          <a:lstStyle/>
          <a:p>
            <a:fld id="{B6F15528-21DE-4FAA-801E-634DDDAF4B2B}" type="slidenum">
              <a:rPr lang="en-US" smtClean="0"/>
              <a:pPr/>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1742" y="2819400"/>
            <a:ext cx="537825" cy="512009"/>
          </a:xfrm>
          <a:prstGeom prst="rect">
            <a:avLst/>
          </a:prstGeom>
        </p:spPr>
      </p:pic>
      <p:sp>
        <p:nvSpPr>
          <p:cNvPr id="7" name="Rectangular Callout 6"/>
          <p:cNvSpPr/>
          <p:nvPr/>
        </p:nvSpPr>
        <p:spPr>
          <a:xfrm>
            <a:off x="952500" y="990600"/>
            <a:ext cx="7239000" cy="1828800"/>
          </a:xfrm>
          <a:prstGeom prst="wedgeRectCallout">
            <a:avLst>
              <a:gd name="adj1" fmla="val 54770"/>
              <a:gd name="adj2" fmla="val 48696"/>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a:latin typeface="Times New Roman" pitchFamily="18" charset="0"/>
                <a:cs typeface="Times New Roman" pitchFamily="18" charset="0"/>
              </a:rPr>
              <a:t>Hình thức thích hợp nhất khi cần tổng hợp, trình bày và in dữ liệu theo khuôn dạng là sử dụng báo cáo.</a:t>
            </a:r>
          </a:p>
        </p:txBody>
      </p:sp>
    </p:spTree>
    <p:extLst>
      <p:ext uri="{BB962C8B-B14F-4D97-AF65-F5344CB8AC3E}">
        <p14:creationId xmlns:p14="http://schemas.microsoft.com/office/powerpoint/2010/main" val="21926780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
            <a:ext cx="7924800" cy="685800"/>
          </a:xfrm>
        </p:spPr>
        <p:txBody>
          <a:bodyPr/>
          <a:lstStyle/>
          <a:p>
            <a:r>
              <a:rPr lang="en-US" smtClean="0"/>
              <a:t>1&gt; Khái niệm báo cáo</a:t>
            </a:r>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505200"/>
            <a:ext cx="475456" cy="428759"/>
          </a:xfrm>
          <a:prstGeom prst="rect">
            <a:avLst/>
          </a:prstGeom>
        </p:spPr>
      </p:pic>
      <p:sp>
        <p:nvSpPr>
          <p:cNvPr id="5" name="Slide Number Placeholder 4"/>
          <p:cNvSpPr>
            <a:spLocks noGrp="1"/>
          </p:cNvSpPr>
          <p:nvPr>
            <p:ph type="sldNum" sz="quarter" idx="4"/>
          </p:nvPr>
        </p:nvSpPr>
        <p:spPr/>
        <p:txBody>
          <a:bodyPr/>
          <a:lstStyle/>
          <a:p>
            <a:fld id="{B6F15528-21DE-4FAA-801E-634DDDAF4B2B}" type="slidenum">
              <a:rPr lang="en-US" smtClean="0"/>
              <a:pPr/>
              <a:t>6</a:t>
            </a:fld>
            <a:endParaRPr lang="en-US"/>
          </a:p>
        </p:txBody>
      </p:sp>
      <p:sp>
        <p:nvSpPr>
          <p:cNvPr id="9" name="Cloud Callout 8"/>
          <p:cNvSpPr/>
          <p:nvPr/>
        </p:nvSpPr>
        <p:spPr>
          <a:xfrm>
            <a:off x="1371600" y="1066800"/>
            <a:ext cx="5753100" cy="2209800"/>
          </a:xfrm>
          <a:prstGeom prst="cloudCallout">
            <a:avLst>
              <a:gd name="adj1" fmla="val -62730"/>
              <a:gd name="adj2" fmla="val 61947"/>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Vậy theo </a:t>
            </a:r>
            <a:r>
              <a:rPr lang="en-US" sz="2400" i="1" smtClean="0">
                <a:latin typeface="Times New Roman" pitchFamily="18" charset="0"/>
                <a:cs typeface="Times New Roman" pitchFamily="18" charset="0"/>
              </a:rPr>
              <a:t>em, </a:t>
            </a:r>
            <a:r>
              <a:rPr lang="en-US" sz="2400" i="1">
                <a:latin typeface="Times New Roman" pitchFamily="18" charset="0"/>
                <a:cs typeface="Times New Roman" pitchFamily="18" charset="0"/>
              </a:rPr>
              <a:t>báo cáo là gì</a:t>
            </a:r>
            <a:r>
              <a:rPr lang="en-US" sz="2400">
                <a:latin typeface="Times New Roman" pitchFamily="18" charset="0"/>
                <a:cs typeface="Times New Roman" pitchFamily="18" charset="0"/>
              </a:rPr>
              <a: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8" name="Rounded Rectangular Callout 7"/>
          <p:cNvSpPr/>
          <p:nvPr/>
        </p:nvSpPr>
        <p:spPr>
          <a:xfrm>
            <a:off x="1447800" y="3719579"/>
            <a:ext cx="5638800" cy="1995421"/>
          </a:xfrm>
          <a:prstGeom prst="wedgeRoundRectCallout">
            <a:avLst>
              <a:gd name="adj1" fmla="val -64760"/>
              <a:gd name="adj2" fmla="val 58440"/>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400" b="1">
                <a:latin typeface="Times New Roman" pitchFamily="18" charset="0"/>
                <a:cs typeface="Times New Roman" pitchFamily="18" charset="0"/>
              </a:rPr>
              <a:t>Báo cáo</a:t>
            </a:r>
            <a:r>
              <a:rPr lang="en-US" sz="2400">
                <a:latin typeface="Times New Roman" pitchFamily="18" charset="0"/>
                <a:cs typeface="Times New Roman" pitchFamily="18" charset="0"/>
              </a:rPr>
              <a:t> là hình thức thích hợp nhất khi cần tổng hợp, trình bày và in dữ liệu theo khuôn </a:t>
            </a:r>
            <a:r>
              <a:rPr lang="en-US" sz="2400" smtClean="0">
                <a:latin typeface="Times New Roman" pitchFamily="18" charset="0"/>
                <a:cs typeface="Times New Roman" pitchFamily="18" charset="0"/>
              </a:rPr>
              <a:t>dạng.</a:t>
            </a:r>
            <a:endParaRPr lang="en-US" sz="2400">
              <a:latin typeface="Times New Roman" pitchFamily="18" charset="0"/>
              <a:cs typeface="Times New Roman" pitchFamily="18" charset="0"/>
            </a:endParaRPr>
          </a:p>
        </p:txBody>
      </p:sp>
      <p:pic>
        <p:nvPicPr>
          <p:cNvPr id="10" name="Picture 9" descr="Reports"/>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057400"/>
            <a:ext cx="1731010" cy="3162300"/>
          </a:xfrm>
          <a:prstGeom prst="rect">
            <a:avLst/>
          </a:prstGeom>
          <a:noFill/>
          <a:ln>
            <a:noFill/>
          </a:ln>
        </p:spPr>
      </p:pic>
    </p:spTree>
    <p:extLst>
      <p:ext uri="{BB962C8B-B14F-4D97-AF65-F5344CB8AC3E}">
        <p14:creationId xmlns:p14="http://schemas.microsoft.com/office/powerpoint/2010/main" val="30431534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nextCondLst>
                <p:cond evt="onClick" delay="0">
                  <p:tgtEl>
                    <p:spTgt spid="3"/>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Khái niệm báo cáo</a:t>
            </a:r>
          </a:p>
        </p:txBody>
      </p:sp>
      <p:sp>
        <p:nvSpPr>
          <p:cNvPr id="4" name="Slide Number Placeholder 3"/>
          <p:cNvSpPr>
            <a:spLocks noGrp="1"/>
          </p:cNvSpPr>
          <p:nvPr>
            <p:ph type="sldNum" sz="quarter" idx="4"/>
          </p:nvPr>
        </p:nvSpPr>
        <p:spPr/>
        <p:txBody>
          <a:bodyPr/>
          <a:lstStyle/>
          <a:p>
            <a:fld id="{B6F15528-21DE-4FAA-801E-634DDDAF4B2B}" type="slidenum">
              <a:rPr lang="en-US" smtClean="0"/>
              <a:pPr/>
              <a:t>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914641"/>
            <a:ext cx="475456" cy="428759"/>
          </a:xfrm>
          <a:prstGeom prst="rect">
            <a:avLst/>
          </a:prstGeom>
        </p:spPr>
      </p:pic>
      <p:sp>
        <p:nvSpPr>
          <p:cNvPr id="7" name="Cloud Callout 6"/>
          <p:cNvSpPr/>
          <p:nvPr/>
        </p:nvSpPr>
        <p:spPr>
          <a:xfrm>
            <a:off x="838200" y="1066800"/>
            <a:ext cx="3886201" cy="2438400"/>
          </a:xfrm>
          <a:prstGeom prst="cloudCallout">
            <a:avLst>
              <a:gd name="adj1" fmla="val -54688"/>
              <a:gd name="adj2" fmla="val 66302"/>
            </a:avLst>
          </a:prstGeom>
        </p:spPr>
        <p:style>
          <a:lnRef idx="2">
            <a:schemeClr val="accent3"/>
          </a:lnRef>
          <a:fillRef idx="1">
            <a:schemeClr val="lt1"/>
          </a:fillRef>
          <a:effectRef idx="0">
            <a:schemeClr val="accent3"/>
          </a:effectRef>
          <a:fontRef idx="minor">
            <a:schemeClr val="dk1"/>
          </a:fontRef>
        </p:style>
        <p:txBody>
          <a:bodyPr rtlCol="0" anchor="ctr"/>
          <a:lstStyle/>
          <a:p>
            <a:pPr lvl="0" algn="just"/>
            <a:r>
              <a:rPr lang="en-US" sz="2400" i="1">
                <a:latin typeface="Times New Roman" pitchFamily="18" charset="0"/>
                <a:cs typeface="Times New Roman" pitchFamily="18" charset="0"/>
              </a:rPr>
              <a:t>Theo </a:t>
            </a:r>
            <a:r>
              <a:rPr lang="en-US" sz="2400" i="1" smtClean="0">
                <a:latin typeface="Times New Roman" pitchFamily="18" charset="0"/>
                <a:cs typeface="Times New Roman" pitchFamily="18" charset="0"/>
              </a:rPr>
              <a:t>em, </a:t>
            </a:r>
            <a:r>
              <a:rPr lang="en-US" sz="2400" i="1">
                <a:latin typeface="Times New Roman" pitchFamily="18" charset="0"/>
                <a:cs typeface="Times New Roman" pitchFamily="18" charset="0"/>
              </a:rPr>
              <a:t>báo cáo như </a:t>
            </a:r>
            <a:r>
              <a:rPr lang="en-US" sz="2400" i="1" smtClean="0">
                <a:latin typeface="Times New Roman" pitchFamily="18" charset="0"/>
                <a:cs typeface="Times New Roman" pitchFamily="18" charset="0"/>
              </a:rPr>
              <a:t>hình bên </a:t>
            </a:r>
            <a:r>
              <a:rPr lang="en-US" sz="2400" i="1">
                <a:latin typeface="Times New Roman" pitchFamily="18" charset="0"/>
                <a:cs typeface="Times New Roman" pitchFamily="18" charset="0"/>
              </a:rPr>
              <a:t>giúp chúng ta những điều gì</a:t>
            </a:r>
            <a:r>
              <a:rPr lang="en-US" sz="2400">
                <a:latin typeface="Times New Roman" pitchFamily="18" charset="0"/>
                <a:cs typeface="Times New Roman" pitchFamily="18" charset="0"/>
              </a:rPr>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5839259"/>
            <a:ext cx="465881" cy="717709"/>
          </a:xfrm>
          <a:prstGeom prst="rect">
            <a:avLst/>
          </a:prstGeom>
        </p:spPr>
      </p:pic>
      <p:sp>
        <p:nvSpPr>
          <p:cNvPr id="9" name="Rounded Rectangular Callout 8"/>
          <p:cNvSpPr/>
          <p:nvPr/>
        </p:nvSpPr>
        <p:spPr>
          <a:xfrm>
            <a:off x="838200" y="4024379"/>
            <a:ext cx="3886201" cy="2224021"/>
          </a:xfrm>
          <a:prstGeom prst="wedgeRoundRectCallout">
            <a:avLst>
              <a:gd name="adj1" fmla="val -57314"/>
              <a:gd name="adj2" fmla="val 39986"/>
              <a:gd name="adj3" fmla="val 16667"/>
            </a:avLst>
          </a:prstGeom>
        </p:spPr>
        <p:style>
          <a:lnRef idx="2">
            <a:schemeClr val="accent3"/>
          </a:lnRef>
          <a:fillRef idx="1">
            <a:schemeClr val="lt1"/>
          </a:fillRef>
          <a:effectRef idx="0">
            <a:schemeClr val="accent3"/>
          </a:effectRef>
          <a:fontRef idx="minor">
            <a:schemeClr val="dk1"/>
          </a:fontRef>
        </p:style>
        <p:txBody>
          <a:bodyPr rtlCol="0" anchor="ctr"/>
          <a:lstStyle/>
          <a:p>
            <a:pPr marL="342900" lvl="0" indent="-342900" algn="just">
              <a:buFont typeface="Times New Roman" pitchFamily="18" charset="0"/>
              <a:buChar char="‒"/>
            </a:pPr>
            <a:r>
              <a:rPr lang="en-US" sz="2400">
                <a:latin typeface="Times New Roman" pitchFamily="18" charset="0"/>
                <a:cs typeface="Times New Roman" pitchFamily="18" charset="0"/>
              </a:rPr>
              <a:t>Thể hiện được sự so sánh, tổng hợp thông tin từ các nhóm dữ </a:t>
            </a:r>
            <a:r>
              <a:rPr lang="en-US" sz="2400" smtClean="0">
                <a:latin typeface="Times New Roman" pitchFamily="18" charset="0"/>
                <a:cs typeface="Times New Roman" pitchFamily="18" charset="0"/>
              </a:rPr>
              <a:t>liệu.</a:t>
            </a:r>
            <a:endParaRPr lang="en-US" sz="2400">
              <a:latin typeface="Times New Roman" pitchFamily="18" charset="0"/>
              <a:cs typeface="Times New Roman" pitchFamily="18" charset="0"/>
            </a:endParaRPr>
          </a:p>
          <a:p>
            <a:pPr marL="342900" lvl="0" indent="-342900" algn="just">
              <a:buFont typeface="Times New Roman" pitchFamily="18" charset="0"/>
              <a:buChar char="‒"/>
            </a:pPr>
            <a:r>
              <a:rPr lang="en-US" sz="2400">
                <a:latin typeface="Times New Roman" pitchFamily="18" charset="0"/>
                <a:cs typeface="Times New Roman" pitchFamily="18" charset="0"/>
              </a:rPr>
              <a:t>Trình bày nội dung văn bản theo mẫu quy định.</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1530" y="1049334"/>
            <a:ext cx="4206270" cy="5275266"/>
          </a:xfrm>
          <a:prstGeom prst="rect">
            <a:avLst/>
          </a:prstGeom>
          <a:ln w="38100">
            <a:solidFill>
              <a:schemeClr val="bg1">
                <a:lumMod val="75000"/>
              </a:schemeClr>
            </a:solidFill>
          </a:ln>
        </p:spPr>
      </p:pic>
    </p:spTree>
    <p:extLst>
      <p:ext uri="{BB962C8B-B14F-4D97-AF65-F5344CB8AC3E}">
        <p14:creationId xmlns:p14="http://schemas.microsoft.com/office/powerpoint/2010/main" val="1733715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nextCondLst>
                <p:cond evt="onClick" delay="0">
                  <p:tgtEl>
                    <p:spTgt spid="8"/>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Khái niệm báo cáo</a:t>
            </a:r>
          </a:p>
        </p:txBody>
      </p:sp>
      <p:sp>
        <p:nvSpPr>
          <p:cNvPr id="4" name="Slide Number Placeholder 3"/>
          <p:cNvSpPr>
            <a:spLocks noGrp="1"/>
          </p:cNvSpPr>
          <p:nvPr>
            <p:ph type="sldNum" sz="quarter" idx="4"/>
          </p:nvPr>
        </p:nvSpPr>
        <p:spPr/>
        <p:txBody>
          <a:bodyPr/>
          <a:lstStyle/>
          <a:p>
            <a:fld id="{B6F15528-21DE-4FAA-801E-634DDDAF4B2B}" type="slidenum">
              <a:rPr lang="en-US" smtClean="0"/>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1741" y="5791200"/>
            <a:ext cx="537825" cy="512009"/>
          </a:xfrm>
          <a:prstGeom prst="rect">
            <a:avLst/>
          </a:prstGeom>
        </p:spPr>
      </p:pic>
      <p:sp>
        <p:nvSpPr>
          <p:cNvPr id="6" name="Rectangular Callout 5"/>
          <p:cNvSpPr/>
          <p:nvPr/>
        </p:nvSpPr>
        <p:spPr>
          <a:xfrm>
            <a:off x="819150" y="990600"/>
            <a:ext cx="7505700" cy="3733800"/>
          </a:xfrm>
          <a:prstGeom prst="wedgeRectCallout">
            <a:avLst>
              <a:gd name="adj1" fmla="val 51531"/>
              <a:gd name="adj2" fmla="val 81715"/>
            </a:avLst>
          </a:prstGeom>
        </p:spPr>
        <p:style>
          <a:lnRef idx="2">
            <a:schemeClr val="accent3"/>
          </a:lnRef>
          <a:fillRef idx="1">
            <a:schemeClr val="lt1"/>
          </a:fillRef>
          <a:effectRef idx="0">
            <a:schemeClr val="accent3"/>
          </a:effectRef>
          <a:fontRef idx="minor">
            <a:schemeClr val="dk1"/>
          </a:fontRef>
        </p:style>
        <p:txBody>
          <a:bodyPr rtlCol="0" anchor="ctr"/>
          <a:lstStyle/>
          <a:p>
            <a:pPr marL="342900" indent="-342900" algn="just">
              <a:buFont typeface="Times New Roman" pitchFamily="18" charset="0"/>
              <a:buChar char="‒"/>
            </a:pPr>
            <a:r>
              <a:rPr lang="en-US" sz="2400">
                <a:latin typeface="Times New Roman" pitchFamily="18" charset="0"/>
                <a:cs typeface="Times New Roman" pitchFamily="18" charset="0"/>
              </a:rPr>
              <a:t>Để tạo một báo cáo, cần trả lời cho các câu hỏi </a:t>
            </a:r>
            <a:r>
              <a:rPr lang="en-US" sz="2400" smtClean="0">
                <a:latin typeface="Times New Roman" pitchFamily="18" charset="0"/>
                <a:cs typeface="Times New Roman" pitchFamily="18" charset="0"/>
              </a:rPr>
              <a:t>sau:</a:t>
            </a:r>
          </a:p>
          <a:p>
            <a:pPr marL="800100" lvl="1" indent="-342900" algn="just">
              <a:buFont typeface="Times New Roman" pitchFamily="18" charset="0"/>
              <a:buChar char="+"/>
            </a:pPr>
            <a:r>
              <a:rPr lang="en-US" sz="2400" smtClean="0">
                <a:latin typeface="Times New Roman" pitchFamily="18" charset="0"/>
                <a:cs typeface="Times New Roman" pitchFamily="18" charset="0"/>
              </a:rPr>
              <a:t>Báo </a:t>
            </a:r>
            <a:r>
              <a:rPr lang="en-US" sz="2400">
                <a:latin typeface="Times New Roman" pitchFamily="18" charset="0"/>
                <a:cs typeface="Times New Roman" pitchFamily="18" charset="0"/>
              </a:rPr>
              <a:t>cáo được tạo ra để kết xuất thông tin </a:t>
            </a:r>
            <a:r>
              <a:rPr lang="en-US" sz="2400" smtClean="0">
                <a:latin typeface="Times New Roman" pitchFamily="18" charset="0"/>
                <a:cs typeface="Times New Roman" pitchFamily="18" charset="0"/>
              </a:rPr>
              <a:t>gì?</a:t>
            </a:r>
            <a:endParaRPr lang="en-US" sz="2400">
              <a:latin typeface="Times New Roman" pitchFamily="18" charset="0"/>
              <a:cs typeface="Times New Roman" pitchFamily="18" charset="0"/>
            </a:endParaRPr>
          </a:p>
          <a:p>
            <a:pPr marL="800100" lvl="1" indent="-342900" algn="just">
              <a:buFont typeface="Times New Roman" pitchFamily="18" charset="0"/>
              <a:buChar char="+"/>
            </a:pPr>
            <a:r>
              <a:rPr lang="en-US" sz="2400" smtClean="0">
                <a:latin typeface="Times New Roman" pitchFamily="18" charset="0"/>
                <a:cs typeface="Times New Roman" pitchFamily="18" charset="0"/>
              </a:rPr>
              <a:t>Dữ </a:t>
            </a:r>
            <a:r>
              <a:rPr lang="en-US" sz="2400">
                <a:latin typeface="Times New Roman" pitchFamily="18" charset="0"/>
                <a:cs typeface="Times New Roman" pitchFamily="18" charset="0"/>
              </a:rPr>
              <a:t>liệu từ những bảng, mẫu hỏi nào sẽ được đưa vào báo </a:t>
            </a:r>
            <a:r>
              <a:rPr lang="en-US" sz="2400" smtClean="0">
                <a:latin typeface="Times New Roman" pitchFamily="18" charset="0"/>
                <a:cs typeface="Times New Roman" pitchFamily="18" charset="0"/>
              </a:rPr>
              <a:t>cáo?</a:t>
            </a:r>
            <a:endParaRPr lang="en-US" sz="2400">
              <a:latin typeface="Times New Roman" pitchFamily="18" charset="0"/>
              <a:cs typeface="Times New Roman" pitchFamily="18" charset="0"/>
            </a:endParaRPr>
          </a:p>
          <a:p>
            <a:pPr marL="800100" lvl="1" indent="-342900" algn="just">
              <a:buFont typeface="Times New Roman" pitchFamily="18" charset="0"/>
              <a:buChar char="+"/>
            </a:pPr>
            <a:r>
              <a:rPr lang="en-US" sz="2400" smtClean="0">
                <a:latin typeface="Times New Roman" pitchFamily="18" charset="0"/>
                <a:cs typeface="Times New Roman" pitchFamily="18" charset="0"/>
              </a:rPr>
              <a:t>Dữ </a:t>
            </a:r>
            <a:r>
              <a:rPr lang="en-US" sz="2400">
                <a:latin typeface="Times New Roman" pitchFamily="18" charset="0"/>
                <a:cs typeface="Times New Roman" pitchFamily="18" charset="0"/>
              </a:rPr>
              <a:t>liệu sẽ được nhóm thế </a:t>
            </a:r>
            <a:r>
              <a:rPr lang="en-US" sz="2400" smtClean="0">
                <a:latin typeface="Times New Roman" pitchFamily="18" charset="0"/>
                <a:cs typeface="Times New Roman" pitchFamily="18" charset="0"/>
              </a:rPr>
              <a:t>nào?</a:t>
            </a:r>
          </a:p>
          <a:p>
            <a:pPr marL="342900" lvl="1" indent="-342900" algn="just">
              <a:buFont typeface="Times New Roman" pitchFamily="18" charset="0"/>
              <a:buChar char="‒"/>
            </a:pPr>
            <a:r>
              <a:rPr lang="en-US" sz="2400" smtClean="0">
                <a:latin typeface="Times New Roman" pitchFamily="18" charset="0"/>
                <a:cs typeface="Times New Roman" pitchFamily="18" charset="0"/>
              </a:rPr>
              <a:t>Để </a:t>
            </a:r>
            <a:r>
              <a:rPr lang="en-US" sz="2400">
                <a:latin typeface="Times New Roman" pitchFamily="18" charset="0"/>
                <a:cs typeface="Times New Roman" pitchFamily="18" charset="0"/>
              </a:rPr>
              <a:t>tạo nhanh các báo cáo ta cũng có thể dùng chức năng </a:t>
            </a:r>
            <a:r>
              <a:rPr lang="en-US" sz="2400" b="1" i="1">
                <a:latin typeface="Times New Roman" pitchFamily="18" charset="0"/>
                <a:cs typeface="Times New Roman" pitchFamily="18" charset="0"/>
              </a:rPr>
              <a:t>Report </a:t>
            </a:r>
            <a:r>
              <a:rPr lang="en-US" sz="2400" b="1" i="1" smtClean="0">
                <a:latin typeface="Times New Roman" pitchFamily="18" charset="0"/>
                <a:cs typeface="Times New Roman" pitchFamily="18" charset="0"/>
              </a:rPr>
              <a:t>Wizard.</a:t>
            </a:r>
            <a:endParaRPr lang="en-US" sz="2400">
              <a:latin typeface="Times New Roman" pitchFamily="18" charset="0"/>
              <a:cs typeface="Times New Roman" pitchFamily="18" charset="0"/>
            </a:endParaRPr>
          </a:p>
          <a:p>
            <a:pPr marL="0" lvl="1" algn="ctr"/>
            <a:r>
              <a:rPr lang="en-US" sz="2400" smtClean="0">
                <a:latin typeface="Times New Roman" pitchFamily="18" charset="0"/>
                <a:cs typeface="Times New Roman" pitchFamily="18" charset="0"/>
              </a:rPr>
              <a:t>Click </a:t>
            </a:r>
            <a:r>
              <a:rPr lang="en-US" sz="2400" b="1">
                <a:latin typeface="Times New Roman" pitchFamily="18" charset="0"/>
                <a:cs typeface="Times New Roman" pitchFamily="18" charset="0"/>
              </a:rPr>
              <a:t>Create =&gt;</a:t>
            </a:r>
            <a:r>
              <a:rPr lang="en-US" sz="2400">
                <a:latin typeface="Times New Roman" pitchFamily="18" charset="0"/>
                <a:cs typeface="Times New Roman" pitchFamily="18" charset="0"/>
              </a:rPr>
              <a:t> </a:t>
            </a:r>
            <a:r>
              <a:rPr lang="en-US" sz="2400" b="1">
                <a:latin typeface="Times New Roman" pitchFamily="18" charset="0"/>
                <a:cs typeface="Times New Roman" pitchFamily="18" charset="0"/>
              </a:rPr>
              <a:t>Report </a:t>
            </a:r>
            <a:r>
              <a:rPr lang="en-US" sz="2400" b="1" smtClean="0">
                <a:latin typeface="Times New Roman" pitchFamily="18" charset="0"/>
                <a:cs typeface="Times New Roman" pitchFamily="18" charset="0"/>
              </a:rPr>
              <a:t>Wizard</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791416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1&gt; Khái niệm báo cáo</a:t>
            </a:r>
          </a:p>
        </p:txBody>
      </p:sp>
      <p:sp>
        <p:nvSpPr>
          <p:cNvPr id="3" name="Content Placeholder 2"/>
          <p:cNvSpPr>
            <a:spLocks noGrp="1"/>
          </p:cNvSpPr>
          <p:nvPr>
            <p:ph idx="1"/>
          </p:nvPr>
        </p:nvSpPr>
        <p:spPr>
          <a:xfrm>
            <a:off x="228600" y="990601"/>
            <a:ext cx="8458200" cy="4876799"/>
          </a:xfrm>
        </p:spPr>
        <p:txBody>
          <a:bodyPr>
            <a:normAutofit/>
          </a:bodyPr>
          <a:lstStyle/>
          <a:p>
            <a:pPr lvl="0"/>
            <a:r>
              <a:rPr lang="en-US" b="1" smtClean="0">
                <a:solidFill>
                  <a:srgbClr val="00B050"/>
                </a:solidFill>
              </a:rPr>
              <a:t>Báo </a:t>
            </a:r>
            <a:r>
              <a:rPr lang="en-US" b="1">
                <a:solidFill>
                  <a:srgbClr val="00B050"/>
                </a:solidFill>
              </a:rPr>
              <a:t>cáo</a:t>
            </a:r>
            <a:r>
              <a:rPr lang="en-US"/>
              <a:t> là hình thức thích hợp nhất khi cần tổng hợp, trình bày và in dữ liệu theo khuôn dạng.</a:t>
            </a:r>
          </a:p>
          <a:p>
            <a:pPr lvl="0"/>
            <a:r>
              <a:rPr lang="en-US" b="1">
                <a:solidFill>
                  <a:srgbClr val="00B050"/>
                </a:solidFill>
              </a:rPr>
              <a:t>Báo cáo thường được sử dụng để:</a:t>
            </a:r>
            <a:endParaRPr lang="en-US">
              <a:solidFill>
                <a:srgbClr val="00B050"/>
              </a:solidFill>
            </a:endParaRPr>
          </a:p>
          <a:p>
            <a:pPr lvl="1"/>
            <a:r>
              <a:rPr lang="en-US"/>
              <a:t>Thể hiện được sự so sánh, tổng hợp thông tin từ các nhóm dữ </a:t>
            </a:r>
            <a:r>
              <a:rPr lang="en-US" smtClean="0"/>
              <a:t>liệu.</a:t>
            </a:r>
            <a:endParaRPr lang="en-US"/>
          </a:p>
          <a:p>
            <a:pPr lvl="1"/>
            <a:r>
              <a:rPr lang="en-US"/>
              <a:t>Trình bày nội dung văn bản theo mẫu quy định</a:t>
            </a:r>
            <a:r>
              <a:rPr lang="en-US" smtClean="0"/>
              <a:t>.</a:t>
            </a:r>
          </a:p>
          <a:p>
            <a:pPr lvl="0"/>
            <a:r>
              <a:rPr lang="en-US" b="1">
                <a:solidFill>
                  <a:srgbClr val="00B050"/>
                </a:solidFill>
              </a:rPr>
              <a:t>Để tạo nhanh một báo cáo, thường thực hiện theo các bước sau:</a:t>
            </a:r>
            <a:endParaRPr lang="en-US">
              <a:solidFill>
                <a:srgbClr val="00B050"/>
              </a:solidFill>
            </a:endParaRPr>
          </a:p>
          <a:p>
            <a:pPr lvl="1"/>
            <a:r>
              <a:rPr lang="en-US" smtClean="0"/>
              <a:t>Bước 1: Dùng </a:t>
            </a:r>
            <a:r>
              <a:rPr lang="en-US"/>
              <a:t>thuật sĩ tạo báo </a:t>
            </a:r>
            <a:r>
              <a:rPr lang="en-US" smtClean="0"/>
              <a:t>cáo (click </a:t>
            </a:r>
            <a:r>
              <a:rPr lang="en-US" b="1"/>
              <a:t>Create =&gt;</a:t>
            </a:r>
            <a:r>
              <a:rPr lang="en-US"/>
              <a:t> </a:t>
            </a:r>
            <a:r>
              <a:rPr lang="en-US" b="1"/>
              <a:t>Report </a:t>
            </a:r>
            <a:r>
              <a:rPr lang="en-US" b="1" smtClean="0"/>
              <a:t>Wizard)</a:t>
            </a:r>
            <a:r>
              <a:rPr lang="en-US" smtClean="0"/>
              <a:t>.</a:t>
            </a:r>
            <a:endParaRPr lang="en-US"/>
          </a:p>
          <a:p>
            <a:pPr lvl="1"/>
            <a:r>
              <a:rPr lang="en-US" smtClean="0"/>
              <a:t>Bước 2: Sửa </a:t>
            </a:r>
            <a:r>
              <a:rPr lang="en-US"/>
              <a:t>đổi thiết kế báo cáo được tạo ra ở bước trên.</a:t>
            </a:r>
          </a:p>
          <a:p>
            <a:pPr lvl="1"/>
            <a:endParaRPr lang="en-US"/>
          </a:p>
          <a:p>
            <a:endParaRPr lang="en-US"/>
          </a:p>
        </p:txBody>
      </p:sp>
      <p:sp>
        <p:nvSpPr>
          <p:cNvPr id="4" name="Slide Number Placeholder 3"/>
          <p:cNvSpPr>
            <a:spLocks noGrp="1"/>
          </p:cNvSpPr>
          <p:nvPr>
            <p:ph type="sldNum" sz="quarter" idx="4"/>
          </p:nvPr>
        </p:nvSpPr>
        <p:spPr/>
        <p:txBody>
          <a:bodyPr/>
          <a:lstStyle/>
          <a:p>
            <a:fld id="{B6F15528-21DE-4FAA-801E-634DDDAF4B2B}" type="slidenum">
              <a:rPr lang="en-US" smtClean="0"/>
              <a:pPr/>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7326" y="6010326"/>
            <a:ext cx="552527" cy="371527"/>
          </a:xfrm>
          <a:prstGeom prst="rect">
            <a:avLst/>
          </a:prstGeom>
        </p:spPr>
      </p:pic>
    </p:spTree>
    <p:extLst>
      <p:ext uri="{BB962C8B-B14F-4D97-AF65-F5344CB8AC3E}">
        <p14:creationId xmlns:p14="http://schemas.microsoft.com/office/powerpoint/2010/main" val="2796823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2148</TotalTime>
  <Words>1399</Words>
  <Application>Microsoft Office PowerPoint</Application>
  <PresentationFormat>On-screen Show (4:3)</PresentationFormat>
  <Paragraphs>96</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Courier New</vt:lpstr>
      <vt:lpstr>Times New Roman</vt:lpstr>
      <vt:lpstr>Office Theme</vt:lpstr>
      <vt:lpstr>§9 BÁO CÁO VÀ KẾT XUẤT BÁO CÁO</vt:lpstr>
      <vt:lpstr>Ví dụ: Bài toán thống kê</vt:lpstr>
      <vt:lpstr>Ví dụ: Bài toán thống kê</vt:lpstr>
      <vt:lpstr>Ví dụ: Bài toán thống kê</vt:lpstr>
      <vt:lpstr>Ví dụ: Bài toán thống kê</vt:lpstr>
      <vt:lpstr>1&gt; Khái niệm báo cáo</vt:lpstr>
      <vt:lpstr>1&gt; Khái niệm báo cáo</vt:lpstr>
      <vt:lpstr>1&gt; Khái niệm báo cáo</vt:lpstr>
      <vt:lpstr>1&gt; Khái niệm báo cáo</vt:lpstr>
      <vt:lpstr>2&gt; Dùng thuật sĩ để tạo báo cáo (SGK71, 72, 73, 74)</vt:lpstr>
      <vt:lpstr>2&gt; Dùng thuật sĩ để tạo báo cáo (SGK71, 72, 73, 74)</vt:lpstr>
      <vt:lpstr>2&gt; Dùng thuật sĩ để tạo báo cáo (SGK71, 72, 73, 74)</vt:lpstr>
      <vt:lpstr>2&gt; Dùng thuật sĩ để tạo báo cáo (SGK71, 72, 73, 74)</vt:lpstr>
      <vt:lpstr>2&gt; Dùng thuật sĩ để tạo báo cáo (SGK71, 72, 73, 74)</vt:lpstr>
      <vt:lpstr>2&gt; Dùng thuật sĩ để tạo báo cáo (SGK71, 72, 73, 74)</vt:lpstr>
      <vt:lpstr>2&gt; Dùng thuật sĩ để tạo báo cáo (SGK71, 72, 73, 74)</vt:lpstr>
      <vt:lpstr>2&gt; Dùng thuật sĩ để tạo báo cáo (SGK71, 72, 73, 74)</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Trường</dc:creator>
  <cp:lastModifiedBy>Vu_Truong</cp:lastModifiedBy>
  <cp:revision>251</cp:revision>
  <cp:lastPrinted>2020-10-05T01:40:52Z</cp:lastPrinted>
  <dcterms:created xsi:type="dcterms:W3CDTF">2006-08-16T00:00:00Z</dcterms:created>
  <dcterms:modified xsi:type="dcterms:W3CDTF">2020-10-10T14:22:29Z</dcterms:modified>
</cp:coreProperties>
</file>