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9" r:id="rId44"/>
    <p:sldId id="300" r:id="rId45"/>
    <p:sldId id="301" r:id="rId46"/>
    <p:sldId id="302" r:id="rId47"/>
    <p:sldId id="304" r:id="rId48"/>
  </p:sldIdLst>
  <p:sldSz cx="12192000" cy="6858000"/>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www.facebook.com/groups/537367403106652/"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facebook.com/groups/537367403106652/" TargetMode="Externa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BCBF08-FE59-4D3D-B8F5-9FC48EA088EB}" type="doc">
      <dgm:prSet loTypeId="urn:microsoft.com/office/officeart/2005/8/layout/vList2" loCatId="list" qsTypeId="urn:microsoft.com/office/officeart/2005/8/quickstyle/3d2" qsCatId="3D" csTypeId="urn:microsoft.com/office/officeart/2005/8/colors/accent4_5" csCatId="accent4" phldr="1"/>
      <dgm:spPr/>
      <dgm:t>
        <a:bodyPr/>
        <a:lstStyle/>
        <a:p>
          <a:endParaRPr lang="en-US"/>
        </a:p>
      </dgm:t>
    </dgm:pt>
    <dgm:pt modelId="{55C60ADF-6A0A-4ACD-B21B-D553FCB06154}">
      <dgm:prSet/>
      <dgm:spPr/>
      <dgm:t>
        <a:bodyPr/>
        <a:lstStyle/>
        <a:p>
          <a:pPr rtl="0"/>
          <a:r>
            <a:rPr lang="en-US" b="1" i="0" dirty="0"/>
            <a:t>Facebook: </a:t>
          </a:r>
          <a:r>
            <a:rPr lang="en-US" b="1" i="0" dirty="0">
              <a:hlinkClick xmlns:r="http://schemas.openxmlformats.org/officeDocument/2006/relationships" r:id="rId1"/>
            </a:rPr>
            <a:t>CÂU LẠC BỘ VẬT LÍ – TRƯỜNG THPT SỐ 1 AN NHƠN</a:t>
          </a:r>
          <a:endParaRPr lang="en-US" dirty="0"/>
        </a:p>
      </dgm:t>
    </dgm:pt>
    <dgm:pt modelId="{50C33B24-1E09-4020-927B-B8DC3577AEF2}" type="parTrans" cxnId="{ED2DAD43-36B3-4AB1-AD9B-2A935E6F0E54}">
      <dgm:prSet/>
      <dgm:spPr/>
      <dgm:t>
        <a:bodyPr/>
        <a:lstStyle/>
        <a:p>
          <a:endParaRPr lang="en-US"/>
        </a:p>
      </dgm:t>
    </dgm:pt>
    <dgm:pt modelId="{DDDB62EE-1414-4C0B-BC4D-D124B909DEBD}" type="sibTrans" cxnId="{ED2DAD43-36B3-4AB1-AD9B-2A935E6F0E54}">
      <dgm:prSet/>
      <dgm:spPr/>
      <dgm:t>
        <a:bodyPr/>
        <a:lstStyle/>
        <a:p>
          <a:endParaRPr lang="en-US"/>
        </a:p>
      </dgm:t>
    </dgm:pt>
    <dgm:pt modelId="{C3986D26-B43E-4A6B-B807-1BB9FAEAF0E8}">
      <dgm:prSet/>
      <dgm:spPr/>
      <dgm:t>
        <a:bodyPr/>
        <a:lstStyle/>
        <a:p>
          <a:pPr rtl="0"/>
          <a:r>
            <a:rPr lang="en-US" b="1" i="0" dirty="0" err="1"/>
            <a:t>Cảm</a:t>
          </a:r>
          <a:r>
            <a:rPr lang="en-US" b="1" i="0" dirty="0"/>
            <a:t> </a:t>
          </a:r>
          <a:r>
            <a:rPr lang="en-US" b="1" i="0" dirty="0" err="1"/>
            <a:t>ơn</a:t>
          </a:r>
          <a:r>
            <a:rPr lang="en-US" b="1" i="0" dirty="0"/>
            <a:t> </a:t>
          </a:r>
          <a:r>
            <a:rPr lang="en-US" b="1" i="0" dirty="0" err="1"/>
            <a:t>đóng</a:t>
          </a:r>
          <a:r>
            <a:rPr lang="en-US" b="1" i="0" dirty="0"/>
            <a:t> </a:t>
          </a:r>
          <a:r>
            <a:rPr lang="en-US" b="1" i="0" dirty="0" err="1"/>
            <a:t>góp</a:t>
          </a:r>
          <a:r>
            <a:rPr lang="en-US" b="1" i="0" dirty="0"/>
            <a:t> </a:t>
          </a:r>
          <a:r>
            <a:rPr lang="en-US" b="1" i="0" dirty="0" err="1"/>
            <a:t>của</a:t>
          </a:r>
          <a:r>
            <a:rPr lang="en-US" b="1" i="0" dirty="0"/>
            <a:t> </a:t>
          </a:r>
          <a:r>
            <a:rPr lang="en-US" b="1" i="0" dirty="0" err="1"/>
            <a:t>thầy</a:t>
          </a:r>
          <a:r>
            <a:rPr lang="en-US" b="1" i="0" dirty="0"/>
            <a:t> </a:t>
          </a:r>
          <a:r>
            <a:rPr lang="en-US" b="1" i="0" dirty="0" err="1"/>
            <a:t>Trần</a:t>
          </a:r>
          <a:r>
            <a:rPr lang="en-US" b="1" i="0" dirty="0"/>
            <a:t> </a:t>
          </a:r>
          <a:r>
            <a:rPr lang="en-US" b="1" i="0" dirty="0" err="1"/>
            <a:t>Quốc</a:t>
          </a:r>
          <a:r>
            <a:rPr lang="en-US" b="1" i="0" dirty="0"/>
            <a:t> </a:t>
          </a:r>
          <a:r>
            <a:rPr lang="en-US" b="1" i="0" dirty="0" err="1"/>
            <a:t>Quân</a:t>
          </a:r>
          <a:r>
            <a:rPr lang="en-US" b="1" i="0" dirty="0">
              <a:hlinkClick xmlns:r="http://schemas.openxmlformats.org/officeDocument/2006/relationships" r:id="rId1"/>
            </a:rPr>
            <a:t> </a:t>
          </a:r>
          <a:r>
            <a:rPr lang="en-US" b="1" i="0" dirty="0"/>
            <a:t>– TRƯỜNG THPT TÂY SƠN, BÌNH ĐỊNH</a:t>
          </a:r>
          <a:endParaRPr lang="en-US" dirty="0"/>
        </a:p>
      </dgm:t>
    </dgm:pt>
    <dgm:pt modelId="{091C43FD-462F-48FB-9B33-78AC11146117}" type="parTrans" cxnId="{634BFE8B-965D-4D41-A849-5509E17C8BD4}">
      <dgm:prSet/>
      <dgm:spPr/>
      <dgm:t>
        <a:bodyPr/>
        <a:lstStyle/>
        <a:p>
          <a:endParaRPr lang="en-US"/>
        </a:p>
      </dgm:t>
    </dgm:pt>
    <dgm:pt modelId="{260FB284-4552-4055-A0A7-32D889247007}" type="sibTrans" cxnId="{634BFE8B-965D-4D41-A849-5509E17C8BD4}">
      <dgm:prSet/>
      <dgm:spPr/>
      <dgm:t>
        <a:bodyPr/>
        <a:lstStyle/>
        <a:p>
          <a:endParaRPr lang="en-US"/>
        </a:p>
      </dgm:t>
    </dgm:pt>
    <dgm:pt modelId="{4015F6B1-AFF2-4942-9282-F1F55C69BB80}" type="pres">
      <dgm:prSet presAssocID="{0DBCBF08-FE59-4D3D-B8F5-9FC48EA088EB}" presName="linear" presStyleCnt="0">
        <dgm:presLayoutVars>
          <dgm:animLvl val="lvl"/>
          <dgm:resizeHandles val="exact"/>
        </dgm:presLayoutVars>
      </dgm:prSet>
      <dgm:spPr/>
    </dgm:pt>
    <dgm:pt modelId="{23584B4F-86E5-47D8-9B80-B00C21D8D77C}" type="pres">
      <dgm:prSet presAssocID="{55C60ADF-6A0A-4ACD-B21B-D553FCB06154}" presName="parentText" presStyleLbl="node1" presStyleIdx="0" presStyleCnt="2" custLinFactY="1939" custLinFactNeighborX="390" custLinFactNeighborY="100000">
        <dgm:presLayoutVars>
          <dgm:chMax val="0"/>
          <dgm:bulletEnabled val="1"/>
        </dgm:presLayoutVars>
      </dgm:prSet>
      <dgm:spPr/>
    </dgm:pt>
    <dgm:pt modelId="{F31EE9F3-925C-40DA-AF2E-EC6260D80AB6}" type="pres">
      <dgm:prSet presAssocID="{DDDB62EE-1414-4C0B-BC4D-D124B909DEBD}" presName="spacer" presStyleCnt="0"/>
      <dgm:spPr/>
    </dgm:pt>
    <dgm:pt modelId="{FB068F9D-9010-425D-B7C0-A8113F800BA8}" type="pres">
      <dgm:prSet presAssocID="{C3986D26-B43E-4A6B-B807-1BB9FAEAF0E8}" presName="parentText" presStyleLbl="node1" presStyleIdx="1" presStyleCnt="2" custLinFactY="1939" custLinFactNeighborX="390" custLinFactNeighborY="100000">
        <dgm:presLayoutVars>
          <dgm:chMax val="0"/>
          <dgm:bulletEnabled val="1"/>
        </dgm:presLayoutVars>
      </dgm:prSet>
      <dgm:spPr/>
    </dgm:pt>
  </dgm:ptLst>
  <dgm:cxnLst>
    <dgm:cxn modelId="{F3DD3517-4FBA-4F93-8F44-52525DE19FCA}" type="presOf" srcId="{55C60ADF-6A0A-4ACD-B21B-D553FCB06154}" destId="{23584B4F-86E5-47D8-9B80-B00C21D8D77C}" srcOrd="0" destOrd="0" presId="urn:microsoft.com/office/officeart/2005/8/layout/vList2"/>
    <dgm:cxn modelId="{3419A718-046F-448F-8D22-3490A95394E6}" type="presOf" srcId="{C3986D26-B43E-4A6B-B807-1BB9FAEAF0E8}" destId="{FB068F9D-9010-425D-B7C0-A8113F800BA8}" srcOrd="0" destOrd="0" presId="urn:microsoft.com/office/officeart/2005/8/layout/vList2"/>
    <dgm:cxn modelId="{ED2DAD43-36B3-4AB1-AD9B-2A935E6F0E54}" srcId="{0DBCBF08-FE59-4D3D-B8F5-9FC48EA088EB}" destId="{55C60ADF-6A0A-4ACD-B21B-D553FCB06154}" srcOrd="0" destOrd="0" parTransId="{50C33B24-1E09-4020-927B-B8DC3577AEF2}" sibTransId="{DDDB62EE-1414-4C0B-BC4D-D124B909DEBD}"/>
    <dgm:cxn modelId="{634BFE8B-965D-4D41-A849-5509E17C8BD4}" srcId="{0DBCBF08-FE59-4D3D-B8F5-9FC48EA088EB}" destId="{C3986D26-B43E-4A6B-B807-1BB9FAEAF0E8}" srcOrd="1" destOrd="0" parTransId="{091C43FD-462F-48FB-9B33-78AC11146117}" sibTransId="{260FB284-4552-4055-A0A7-32D889247007}"/>
    <dgm:cxn modelId="{9CAD00B3-7771-46EC-9287-DD474A03AC74}" type="presOf" srcId="{0DBCBF08-FE59-4D3D-B8F5-9FC48EA088EB}" destId="{4015F6B1-AFF2-4942-9282-F1F55C69BB80}" srcOrd="0" destOrd="0" presId="urn:microsoft.com/office/officeart/2005/8/layout/vList2"/>
    <dgm:cxn modelId="{C93E558A-693E-42A8-8BC7-D4FA15C2571B}" type="presParOf" srcId="{4015F6B1-AFF2-4942-9282-F1F55C69BB80}" destId="{23584B4F-86E5-47D8-9B80-B00C21D8D77C}" srcOrd="0" destOrd="0" presId="urn:microsoft.com/office/officeart/2005/8/layout/vList2"/>
    <dgm:cxn modelId="{74EF6A36-3FED-4368-82DA-BE7C4644150D}" type="presParOf" srcId="{4015F6B1-AFF2-4942-9282-F1F55C69BB80}" destId="{F31EE9F3-925C-40DA-AF2E-EC6260D80AB6}" srcOrd="1" destOrd="0" presId="urn:microsoft.com/office/officeart/2005/8/layout/vList2"/>
    <dgm:cxn modelId="{5EDAC5A7-406E-4CB4-88C6-75869B6A3850}" type="presParOf" srcId="{4015F6B1-AFF2-4942-9282-F1F55C69BB80}" destId="{FB068F9D-9010-425D-B7C0-A8113F800BA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84B4F-86E5-47D8-9B80-B00C21D8D77C}">
      <dsp:nvSpPr>
        <dsp:cNvPr id="0" name=""/>
        <dsp:cNvSpPr/>
      </dsp:nvSpPr>
      <dsp:spPr>
        <a:xfrm>
          <a:off x="0" y="89919"/>
          <a:ext cx="6676169" cy="754777"/>
        </a:xfrm>
        <a:prstGeom prst="roundRect">
          <a:avLst/>
        </a:prstGeom>
        <a:gradFill rotWithShape="0">
          <a:gsLst>
            <a:gs pos="0">
              <a:schemeClr val="accent4">
                <a:alpha val="90000"/>
                <a:hueOff val="0"/>
                <a:satOff val="0"/>
                <a:lumOff val="0"/>
                <a:alphaOff val="0"/>
                <a:satMod val="103000"/>
                <a:lumMod val="102000"/>
                <a:tint val="94000"/>
              </a:schemeClr>
            </a:gs>
            <a:gs pos="50000">
              <a:schemeClr val="accent4">
                <a:alpha val="90000"/>
                <a:hueOff val="0"/>
                <a:satOff val="0"/>
                <a:lumOff val="0"/>
                <a:alphaOff val="0"/>
                <a:satMod val="110000"/>
                <a:lumMod val="100000"/>
                <a:shade val="100000"/>
              </a:schemeClr>
            </a:gs>
            <a:gs pos="100000">
              <a:schemeClr val="accent4">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1" i="0" kern="1200" dirty="0"/>
            <a:t>Facebook: </a:t>
          </a:r>
          <a:r>
            <a:rPr lang="en-US" sz="1900" b="1" i="0" kern="1200" dirty="0">
              <a:hlinkClick xmlns:r="http://schemas.openxmlformats.org/officeDocument/2006/relationships" r:id="rId1"/>
            </a:rPr>
            <a:t>CÂU LẠC BỘ VẬT LÍ – TRƯỜNG THPT SỐ 1 AN NHƠN</a:t>
          </a:r>
          <a:endParaRPr lang="en-US" sz="1900" kern="1200" dirty="0"/>
        </a:p>
      </dsp:txBody>
      <dsp:txXfrm>
        <a:off x="36845" y="126764"/>
        <a:ext cx="6602479" cy="681087"/>
      </dsp:txXfrm>
    </dsp:sp>
    <dsp:sp modelId="{FB068F9D-9010-425D-B7C0-A8113F800BA8}">
      <dsp:nvSpPr>
        <dsp:cNvPr id="0" name=""/>
        <dsp:cNvSpPr/>
      </dsp:nvSpPr>
      <dsp:spPr>
        <a:xfrm>
          <a:off x="0" y="850627"/>
          <a:ext cx="6676169" cy="754777"/>
        </a:xfrm>
        <a:prstGeom prst="roundRect">
          <a:avLst/>
        </a:prstGeom>
        <a:gradFill rotWithShape="0">
          <a:gsLst>
            <a:gs pos="0">
              <a:schemeClr val="accent4">
                <a:alpha val="90000"/>
                <a:hueOff val="0"/>
                <a:satOff val="0"/>
                <a:lumOff val="0"/>
                <a:alphaOff val="-40000"/>
                <a:satMod val="103000"/>
                <a:lumMod val="102000"/>
                <a:tint val="94000"/>
              </a:schemeClr>
            </a:gs>
            <a:gs pos="50000">
              <a:schemeClr val="accent4">
                <a:alpha val="90000"/>
                <a:hueOff val="0"/>
                <a:satOff val="0"/>
                <a:lumOff val="0"/>
                <a:alphaOff val="-40000"/>
                <a:satMod val="110000"/>
                <a:lumMod val="100000"/>
                <a:shade val="100000"/>
              </a:schemeClr>
            </a:gs>
            <a:gs pos="100000">
              <a:schemeClr val="accent4">
                <a:alpha val="90000"/>
                <a:hueOff val="0"/>
                <a:satOff val="0"/>
                <a:lumOff val="0"/>
                <a:alphaOff val="-4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1" i="0" kern="1200" dirty="0" err="1"/>
            <a:t>Cảm</a:t>
          </a:r>
          <a:r>
            <a:rPr lang="en-US" sz="1900" b="1" i="0" kern="1200" dirty="0"/>
            <a:t> </a:t>
          </a:r>
          <a:r>
            <a:rPr lang="en-US" sz="1900" b="1" i="0" kern="1200" dirty="0" err="1"/>
            <a:t>ơn</a:t>
          </a:r>
          <a:r>
            <a:rPr lang="en-US" sz="1900" b="1" i="0" kern="1200" dirty="0"/>
            <a:t> </a:t>
          </a:r>
          <a:r>
            <a:rPr lang="en-US" sz="1900" b="1" i="0" kern="1200" dirty="0" err="1"/>
            <a:t>đóng</a:t>
          </a:r>
          <a:r>
            <a:rPr lang="en-US" sz="1900" b="1" i="0" kern="1200" dirty="0"/>
            <a:t> </a:t>
          </a:r>
          <a:r>
            <a:rPr lang="en-US" sz="1900" b="1" i="0" kern="1200" dirty="0" err="1"/>
            <a:t>góp</a:t>
          </a:r>
          <a:r>
            <a:rPr lang="en-US" sz="1900" b="1" i="0" kern="1200" dirty="0"/>
            <a:t> </a:t>
          </a:r>
          <a:r>
            <a:rPr lang="en-US" sz="1900" b="1" i="0" kern="1200" dirty="0" err="1"/>
            <a:t>của</a:t>
          </a:r>
          <a:r>
            <a:rPr lang="en-US" sz="1900" b="1" i="0" kern="1200" dirty="0"/>
            <a:t> </a:t>
          </a:r>
          <a:r>
            <a:rPr lang="en-US" sz="1900" b="1" i="0" kern="1200" dirty="0" err="1"/>
            <a:t>thầy</a:t>
          </a:r>
          <a:r>
            <a:rPr lang="en-US" sz="1900" b="1" i="0" kern="1200" dirty="0"/>
            <a:t> </a:t>
          </a:r>
          <a:r>
            <a:rPr lang="en-US" sz="1900" b="1" i="0" kern="1200" dirty="0" err="1"/>
            <a:t>Trần</a:t>
          </a:r>
          <a:r>
            <a:rPr lang="en-US" sz="1900" b="1" i="0" kern="1200" dirty="0"/>
            <a:t> </a:t>
          </a:r>
          <a:r>
            <a:rPr lang="en-US" sz="1900" b="1" i="0" kern="1200" dirty="0" err="1"/>
            <a:t>Quốc</a:t>
          </a:r>
          <a:r>
            <a:rPr lang="en-US" sz="1900" b="1" i="0" kern="1200" dirty="0"/>
            <a:t> </a:t>
          </a:r>
          <a:r>
            <a:rPr lang="en-US" sz="1900" b="1" i="0" kern="1200" dirty="0" err="1"/>
            <a:t>Quân</a:t>
          </a:r>
          <a:r>
            <a:rPr lang="en-US" sz="1900" b="1" i="0" kern="1200" dirty="0">
              <a:hlinkClick xmlns:r="http://schemas.openxmlformats.org/officeDocument/2006/relationships" r:id="rId1"/>
            </a:rPr>
            <a:t> </a:t>
          </a:r>
          <a:r>
            <a:rPr lang="en-US" sz="1900" b="1" i="0" kern="1200" dirty="0"/>
            <a:t>– TRƯỜNG THPT TÂY SƠN, BÌNH ĐỊNH</a:t>
          </a:r>
          <a:endParaRPr lang="en-US" sz="1900" kern="1200" dirty="0"/>
        </a:p>
      </dsp:txBody>
      <dsp:txXfrm>
        <a:off x="36845" y="887472"/>
        <a:ext cx="6602479" cy="6810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1933E5-EB12-4F66-982B-A67D3376E7D1}"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C45BE-0BC4-4FA7-A59B-F2B5609EB0BF}" type="slidenum">
              <a:rPr lang="en-US" smtClean="0"/>
              <a:t>‹#›</a:t>
            </a:fld>
            <a:endParaRPr lang="en-US"/>
          </a:p>
        </p:txBody>
      </p:sp>
    </p:spTree>
    <p:extLst>
      <p:ext uri="{BB962C8B-B14F-4D97-AF65-F5344CB8AC3E}">
        <p14:creationId xmlns:p14="http://schemas.microsoft.com/office/powerpoint/2010/main" val="3279991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1933E5-EB12-4F66-982B-A67D3376E7D1}"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C45BE-0BC4-4FA7-A59B-F2B5609EB0BF}" type="slidenum">
              <a:rPr lang="en-US" smtClean="0"/>
              <a:t>‹#›</a:t>
            </a:fld>
            <a:endParaRPr lang="en-US"/>
          </a:p>
        </p:txBody>
      </p:sp>
    </p:spTree>
    <p:extLst>
      <p:ext uri="{BB962C8B-B14F-4D97-AF65-F5344CB8AC3E}">
        <p14:creationId xmlns:p14="http://schemas.microsoft.com/office/powerpoint/2010/main" val="3399930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1933E5-EB12-4F66-982B-A67D3376E7D1}"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C45BE-0BC4-4FA7-A59B-F2B5609EB0BF}" type="slidenum">
              <a:rPr lang="en-US" smtClean="0"/>
              <a:t>‹#›</a:t>
            </a:fld>
            <a:endParaRPr lang="en-US"/>
          </a:p>
        </p:txBody>
      </p:sp>
    </p:spTree>
    <p:extLst>
      <p:ext uri="{BB962C8B-B14F-4D97-AF65-F5344CB8AC3E}">
        <p14:creationId xmlns:p14="http://schemas.microsoft.com/office/powerpoint/2010/main" val="426779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1933E5-EB12-4F66-982B-A67D3376E7D1}"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C45BE-0BC4-4FA7-A59B-F2B5609EB0BF}" type="slidenum">
              <a:rPr lang="en-US" smtClean="0"/>
              <a:t>‹#›</a:t>
            </a:fld>
            <a:endParaRPr lang="en-US"/>
          </a:p>
        </p:txBody>
      </p:sp>
    </p:spTree>
    <p:extLst>
      <p:ext uri="{BB962C8B-B14F-4D97-AF65-F5344CB8AC3E}">
        <p14:creationId xmlns:p14="http://schemas.microsoft.com/office/powerpoint/2010/main" val="2600365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1933E5-EB12-4F66-982B-A67D3376E7D1}"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C45BE-0BC4-4FA7-A59B-F2B5609EB0BF}" type="slidenum">
              <a:rPr lang="en-US" smtClean="0"/>
              <a:t>‹#›</a:t>
            </a:fld>
            <a:endParaRPr lang="en-US"/>
          </a:p>
        </p:txBody>
      </p:sp>
    </p:spTree>
    <p:extLst>
      <p:ext uri="{BB962C8B-B14F-4D97-AF65-F5344CB8AC3E}">
        <p14:creationId xmlns:p14="http://schemas.microsoft.com/office/powerpoint/2010/main" val="2505411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1933E5-EB12-4F66-982B-A67D3376E7D1}"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C45BE-0BC4-4FA7-A59B-F2B5609EB0BF}" type="slidenum">
              <a:rPr lang="en-US" smtClean="0"/>
              <a:t>‹#›</a:t>
            </a:fld>
            <a:endParaRPr lang="en-US"/>
          </a:p>
        </p:txBody>
      </p:sp>
    </p:spTree>
    <p:extLst>
      <p:ext uri="{BB962C8B-B14F-4D97-AF65-F5344CB8AC3E}">
        <p14:creationId xmlns:p14="http://schemas.microsoft.com/office/powerpoint/2010/main" val="181513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1933E5-EB12-4F66-982B-A67D3376E7D1}" type="datetimeFigureOut">
              <a:rPr lang="en-US" smtClean="0"/>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3C45BE-0BC4-4FA7-A59B-F2B5609EB0BF}" type="slidenum">
              <a:rPr lang="en-US" smtClean="0"/>
              <a:t>‹#›</a:t>
            </a:fld>
            <a:endParaRPr lang="en-US"/>
          </a:p>
        </p:txBody>
      </p:sp>
    </p:spTree>
    <p:extLst>
      <p:ext uri="{BB962C8B-B14F-4D97-AF65-F5344CB8AC3E}">
        <p14:creationId xmlns:p14="http://schemas.microsoft.com/office/powerpoint/2010/main" val="251844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1933E5-EB12-4F66-982B-A67D3376E7D1}" type="datetimeFigureOut">
              <a:rPr lang="en-US" smtClean="0"/>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3C45BE-0BC4-4FA7-A59B-F2B5609EB0BF}" type="slidenum">
              <a:rPr lang="en-US" smtClean="0"/>
              <a:t>‹#›</a:t>
            </a:fld>
            <a:endParaRPr lang="en-US"/>
          </a:p>
        </p:txBody>
      </p:sp>
    </p:spTree>
    <p:extLst>
      <p:ext uri="{BB962C8B-B14F-4D97-AF65-F5344CB8AC3E}">
        <p14:creationId xmlns:p14="http://schemas.microsoft.com/office/powerpoint/2010/main" val="2185615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933E5-EB12-4F66-982B-A67D3376E7D1}" type="datetimeFigureOut">
              <a:rPr lang="en-US" smtClean="0"/>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3C45BE-0BC4-4FA7-A59B-F2B5609EB0BF}" type="slidenum">
              <a:rPr lang="en-US" smtClean="0"/>
              <a:t>‹#›</a:t>
            </a:fld>
            <a:endParaRPr lang="en-US"/>
          </a:p>
        </p:txBody>
      </p:sp>
    </p:spTree>
    <p:extLst>
      <p:ext uri="{BB962C8B-B14F-4D97-AF65-F5344CB8AC3E}">
        <p14:creationId xmlns:p14="http://schemas.microsoft.com/office/powerpoint/2010/main" val="152710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1933E5-EB12-4F66-982B-A67D3376E7D1}"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C45BE-0BC4-4FA7-A59B-F2B5609EB0BF}" type="slidenum">
              <a:rPr lang="en-US" smtClean="0"/>
              <a:t>‹#›</a:t>
            </a:fld>
            <a:endParaRPr lang="en-US"/>
          </a:p>
        </p:txBody>
      </p:sp>
    </p:spTree>
    <p:extLst>
      <p:ext uri="{BB962C8B-B14F-4D97-AF65-F5344CB8AC3E}">
        <p14:creationId xmlns:p14="http://schemas.microsoft.com/office/powerpoint/2010/main" val="1080951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1933E5-EB12-4F66-982B-A67D3376E7D1}"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C45BE-0BC4-4FA7-A59B-F2B5609EB0BF}" type="slidenum">
              <a:rPr lang="en-US" smtClean="0"/>
              <a:t>‹#›</a:t>
            </a:fld>
            <a:endParaRPr lang="en-US"/>
          </a:p>
        </p:txBody>
      </p:sp>
    </p:spTree>
    <p:extLst>
      <p:ext uri="{BB962C8B-B14F-4D97-AF65-F5344CB8AC3E}">
        <p14:creationId xmlns:p14="http://schemas.microsoft.com/office/powerpoint/2010/main" val="1861042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933E5-EB12-4F66-982B-A67D3376E7D1}" type="datetimeFigureOut">
              <a:rPr lang="en-US" smtClean="0"/>
              <a:t>5/4/2020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C45BE-0BC4-4FA7-A59B-F2B5609EB0BF}" type="slidenum">
              <a:rPr lang="en-US" smtClean="0"/>
              <a:t>‹#›</a:t>
            </a:fld>
            <a:endParaRPr lang="en-US"/>
          </a:p>
        </p:txBody>
      </p:sp>
    </p:spTree>
    <p:extLst>
      <p:ext uri="{BB962C8B-B14F-4D97-AF65-F5344CB8AC3E}">
        <p14:creationId xmlns:p14="http://schemas.microsoft.com/office/powerpoint/2010/main" val="1710893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hyperlink" Target="https://www.facebook.com/groups/53736740310665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35.png"/><Relationship Id="rId7"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5.svg"/><Relationship Id="rId4" Type="http://schemas.openxmlformats.org/officeDocument/2006/relationships/image" Target="../media/image36.pn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5.svg"/><Relationship Id="rId5" Type="http://schemas.openxmlformats.org/officeDocument/2006/relationships/image" Target="../media/image43.png"/><Relationship Id="rId10" Type="http://schemas.openxmlformats.org/officeDocument/2006/relationships/image" Target="../media/image4.png"/><Relationship Id="rId4" Type="http://schemas.openxmlformats.org/officeDocument/2006/relationships/image" Target="../media/image42.png"/><Relationship Id="rId9" Type="http://schemas.openxmlformats.org/officeDocument/2006/relationships/image" Target="../media/image3.sv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svg"/><Relationship Id="rId5" Type="http://schemas.openxmlformats.org/officeDocument/2006/relationships/image" Target="../media/image49.png"/><Relationship Id="rId10" Type="http://schemas.openxmlformats.org/officeDocument/2006/relationships/image" Target="../media/image4.png"/><Relationship Id="rId4" Type="http://schemas.openxmlformats.org/officeDocument/2006/relationships/image" Target="../media/image48.png"/><Relationship Id="rId9" Type="http://schemas.openxmlformats.org/officeDocument/2006/relationships/image" Target="../media/image3.sv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5.svg"/><Relationship Id="rId5" Type="http://schemas.openxmlformats.org/officeDocument/2006/relationships/image" Target="../media/image55.png"/><Relationship Id="rId10" Type="http://schemas.openxmlformats.org/officeDocument/2006/relationships/image" Target="../media/image4.png"/><Relationship Id="rId4" Type="http://schemas.openxmlformats.org/officeDocument/2006/relationships/image" Target="../media/image54.png"/><Relationship Id="rId9" Type="http://schemas.openxmlformats.org/officeDocument/2006/relationships/image" Target="../media/image3.sv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610.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5.svg"/><Relationship Id="rId4" Type="http://schemas.openxmlformats.org/officeDocument/2006/relationships/image" Target="../media/image8.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5.sv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5.svg"/><Relationship Id="rId5" Type="http://schemas.openxmlformats.org/officeDocument/2006/relationships/image" Target="../media/image76.png"/><Relationship Id="rId10" Type="http://schemas.openxmlformats.org/officeDocument/2006/relationships/image" Target="../media/image4.png"/><Relationship Id="rId4" Type="http://schemas.openxmlformats.org/officeDocument/2006/relationships/image" Target="../media/image75.png"/><Relationship Id="rId9" Type="http://schemas.openxmlformats.org/officeDocument/2006/relationships/image" Target="../media/image3.svg"/></Relationships>
</file>

<file path=ppt/slides/_rels/slide2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80.png"/><Relationship Id="rId7" Type="http://schemas.openxmlformats.org/officeDocument/2006/relationships/image" Target="../media/image2.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5.svg"/><Relationship Id="rId4" Type="http://schemas.openxmlformats.org/officeDocument/2006/relationships/image" Target="../media/image81.png"/><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5.sv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5.sv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image" Target="../media/image5.svg"/><Relationship Id="rId5" Type="http://schemas.openxmlformats.org/officeDocument/2006/relationships/image" Target="../media/image91.png"/><Relationship Id="rId10" Type="http://schemas.openxmlformats.org/officeDocument/2006/relationships/image" Target="../media/image4.png"/><Relationship Id="rId4" Type="http://schemas.openxmlformats.org/officeDocument/2006/relationships/image" Target="../media/image90.png"/><Relationship Id="rId9" Type="http://schemas.openxmlformats.org/officeDocument/2006/relationships/image" Target="../media/image3.svg"/></Relationships>
</file>

<file path=ppt/slides/_rels/slide2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95.png"/><Relationship Id="rId7" Type="http://schemas.openxmlformats.org/officeDocument/2006/relationships/image" Target="../media/image4.png"/><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6.png"/></Relationships>
</file>

<file path=ppt/slides/_rels/slide28.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5.sv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5.svg"/><Relationship Id="rId4" Type="http://schemas.openxmlformats.org/officeDocument/2006/relationships/image" Target="../media/image13.png"/><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01.png"/><Relationship Id="rId7" Type="http://schemas.openxmlformats.org/officeDocument/2006/relationships/image" Target="../media/image4.pn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02.png"/></Relationships>
</file>

<file path=ppt/slides/_rels/slide3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04.png"/><Relationship Id="rId7" Type="http://schemas.openxmlformats.org/officeDocument/2006/relationships/image" Target="../media/image4.png"/><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05.png"/></Relationships>
</file>

<file path=ppt/slides/_rels/slide32.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5.svg"/><Relationship Id="rId2"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09.png"/><Relationship Id="rId7" Type="http://schemas.openxmlformats.org/officeDocument/2006/relationships/image" Target="../media/image4.pn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10.png"/></Relationships>
</file>

<file path=ppt/slides/_rels/slide34.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5.svg"/><Relationship Id="rId2"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4.png"/><Relationship Id="rId7" Type="http://schemas.openxmlformats.org/officeDocument/2006/relationships/image" Target="../media/image3.svg"/><Relationship Id="rId2"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6.png"/><Relationship Id="rId4" Type="http://schemas.openxmlformats.org/officeDocument/2006/relationships/image" Target="../media/image115.png"/><Relationship Id="rId9" Type="http://schemas.openxmlformats.org/officeDocument/2006/relationships/image" Target="../media/image5.svg"/></Relationships>
</file>

<file path=ppt/slides/_rels/slide36.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5.svg"/><Relationship Id="rId3" Type="http://schemas.openxmlformats.org/officeDocument/2006/relationships/image" Target="../media/image118.png"/><Relationship Id="rId7" Type="http://schemas.openxmlformats.org/officeDocument/2006/relationships/image" Target="../media/image122.png"/><Relationship Id="rId12" Type="http://schemas.openxmlformats.org/officeDocument/2006/relationships/image" Target="../media/image4.png"/><Relationship Id="rId2"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121.png"/><Relationship Id="rId11" Type="http://schemas.openxmlformats.org/officeDocument/2006/relationships/image" Target="../media/image3.svg"/><Relationship Id="rId5" Type="http://schemas.openxmlformats.org/officeDocument/2006/relationships/image" Target="../media/image120.png"/><Relationship Id="rId10" Type="http://schemas.openxmlformats.org/officeDocument/2006/relationships/image" Target="../media/image2.png"/><Relationship Id="rId4" Type="http://schemas.openxmlformats.org/officeDocument/2006/relationships/image" Target="../media/image119.png"/><Relationship Id="rId9" Type="http://schemas.openxmlformats.org/officeDocument/2006/relationships/image" Target="../media/image124.png"/></Relationships>
</file>

<file path=ppt/slides/_rels/slide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129.png"/><Relationship Id="rId11" Type="http://schemas.openxmlformats.org/officeDocument/2006/relationships/image" Target="../media/image5.svg"/><Relationship Id="rId5" Type="http://schemas.openxmlformats.org/officeDocument/2006/relationships/image" Target="../media/image128.png"/><Relationship Id="rId10" Type="http://schemas.openxmlformats.org/officeDocument/2006/relationships/image" Target="../media/image4.png"/><Relationship Id="rId4" Type="http://schemas.openxmlformats.org/officeDocument/2006/relationships/image" Target="../media/image127.png"/><Relationship Id="rId9" Type="http://schemas.openxmlformats.org/officeDocument/2006/relationships/image" Target="../media/image3.svg"/></Relationships>
</file>

<file path=ppt/slides/_rels/slide3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image" Target="../media/image131.png"/><Relationship Id="rId1" Type="http://schemas.openxmlformats.org/officeDocument/2006/relationships/slideLayout" Target="../slideLayouts/slideLayout7.xml"/><Relationship Id="rId6" Type="http://schemas.openxmlformats.org/officeDocument/2006/relationships/image" Target="../media/image135.png"/><Relationship Id="rId11" Type="http://schemas.openxmlformats.org/officeDocument/2006/relationships/image" Target="../media/image5.svg"/><Relationship Id="rId5" Type="http://schemas.openxmlformats.org/officeDocument/2006/relationships/image" Target="../media/image134.png"/><Relationship Id="rId10" Type="http://schemas.openxmlformats.org/officeDocument/2006/relationships/image" Target="../media/image4.png"/><Relationship Id="rId4" Type="http://schemas.openxmlformats.org/officeDocument/2006/relationships/image" Target="../media/image133.png"/><Relationship Id="rId9" Type="http://schemas.openxmlformats.org/officeDocument/2006/relationships/image" Target="../media/image3.svg"/></Relationships>
</file>

<file path=ppt/slides/_rels/slide39.xml.rels><?xml version="1.0" encoding="UTF-8" standalone="yes"?>
<Relationships xmlns="http://schemas.openxmlformats.org/package/2006/relationships"><Relationship Id="rId8" Type="http://schemas.openxmlformats.org/officeDocument/2006/relationships/image" Target="../media/image143.png"/><Relationship Id="rId13" Type="http://schemas.openxmlformats.org/officeDocument/2006/relationships/image" Target="../media/image3.svg"/><Relationship Id="rId3" Type="http://schemas.openxmlformats.org/officeDocument/2006/relationships/image" Target="../media/image138.png"/><Relationship Id="rId7" Type="http://schemas.openxmlformats.org/officeDocument/2006/relationships/image" Target="../media/image142.png"/><Relationship Id="rId12" Type="http://schemas.openxmlformats.org/officeDocument/2006/relationships/image" Target="../media/image2.png"/><Relationship Id="rId2" Type="http://schemas.openxmlformats.org/officeDocument/2006/relationships/image" Target="../media/image137.png"/><Relationship Id="rId1" Type="http://schemas.openxmlformats.org/officeDocument/2006/relationships/slideLayout" Target="../slideLayouts/slideLayout7.xml"/><Relationship Id="rId6" Type="http://schemas.openxmlformats.org/officeDocument/2006/relationships/image" Target="../media/image141.png"/><Relationship Id="rId11" Type="http://schemas.openxmlformats.org/officeDocument/2006/relationships/image" Target="../media/image146.png"/><Relationship Id="rId5" Type="http://schemas.openxmlformats.org/officeDocument/2006/relationships/image" Target="../media/image140.png"/><Relationship Id="rId15" Type="http://schemas.openxmlformats.org/officeDocument/2006/relationships/image" Target="../media/image5.svg"/><Relationship Id="rId10" Type="http://schemas.openxmlformats.org/officeDocument/2006/relationships/image" Target="../media/image145.png"/><Relationship Id="rId4" Type="http://schemas.openxmlformats.org/officeDocument/2006/relationships/image" Target="../media/image139.png"/><Relationship Id="rId9" Type="http://schemas.openxmlformats.org/officeDocument/2006/relationships/image" Target="../media/image144.png"/><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8.png"/><Relationship Id="rId7" Type="http://schemas.openxmlformats.org/officeDocument/2006/relationships/image" Target="../media/image152.png"/><Relationship Id="rId2" Type="http://schemas.openxmlformats.org/officeDocument/2006/relationships/image" Target="../media/image147.png"/><Relationship Id="rId1" Type="http://schemas.openxmlformats.org/officeDocument/2006/relationships/slideLayout" Target="../slideLayouts/slideLayout7.xml"/><Relationship Id="rId6" Type="http://schemas.openxmlformats.org/officeDocument/2006/relationships/image" Target="../media/image151.png"/><Relationship Id="rId11" Type="http://schemas.openxmlformats.org/officeDocument/2006/relationships/image" Target="../media/image5.svg"/><Relationship Id="rId5" Type="http://schemas.openxmlformats.org/officeDocument/2006/relationships/image" Target="../media/image150.png"/><Relationship Id="rId10" Type="http://schemas.openxmlformats.org/officeDocument/2006/relationships/image" Target="../media/image4.png"/><Relationship Id="rId4" Type="http://schemas.openxmlformats.org/officeDocument/2006/relationships/image" Target="../media/image149.png"/><Relationship Id="rId9" Type="http://schemas.openxmlformats.org/officeDocument/2006/relationships/image" Target="../media/image3.svg"/></Relationships>
</file>

<file path=ppt/slides/_rels/slide41.xml.rels><?xml version="1.0" encoding="UTF-8" standalone="yes"?>
<Relationships xmlns="http://schemas.openxmlformats.org/package/2006/relationships"><Relationship Id="rId8" Type="http://schemas.openxmlformats.org/officeDocument/2006/relationships/image" Target="../media/image159.png"/><Relationship Id="rId13" Type="http://schemas.openxmlformats.org/officeDocument/2006/relationships/oleObject" Target="../embeddings/oleObject1.bin"/><Relationship Id="rId18" Type="http://schemas.openxmlformats.org/officeDocument/2006/relationships/image" Target="../media/image5.svg"/><Relationship Id="rId3" Type="http://schemas.openxmlformats.org/officeDocument/2006/relationships/image" Target="../media/image154.png"/><Relationship Id="rId7" Type="http://schemas.openxmlformats.org/officeDocument/2006/relationships/image" Target="../media/image158.png"/><Relationship Id="rId12" Type="http://schemas.openxmlformats.org/officeDocument/2006/relationships/image" Target="../media/image163.png"/><Relationship Id="rId17" Type="http://schemas.openxmlformats.org/officeDocument/2006/relationships/image" Target="../media/image4.png"/><Relationship Id="rId2" Type="http://schemas.openxmlformats.org/officeDocument/2006/relationships/slideLayout" Target="../slideLayouts/slideLayout7.xml"/><Relationship Id="rId16" Type="http://schemas.openxmlformats.org/officeDocument/2006/relationships/image" Target="../media/image3.svg"/><Relationship Id="rId1" Type="http://schemas.openxmlformats.org/officeDocument/2006/relationships/vmlDrawing" Target="../drawings/vmlDrawing1.v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56.png"/><Relationship Id="rId15" Type="http://schemas.openxmlformats.org/officeDocument/2006/relationships/image" Target="../media/image2.png"/><Relationship Id="rId10" Type="http://schemas.openxmlformats.org/officeDocument/2006/relationships/image" Target="../media/image161.png"/><Relationship Id="rId4" Type="http://schemas.openxmlformats.org/officeDocument/2006/relationships/image" Target="../media/image155.png"/><Relationship Id="rId9" Type="http://schemas.openxmlformats.org/officeDocument/2006/relationships/image" Target="../media/image160.png"/><Relationship Id="rId14" Type="http://schemas.openxmlformats.org/officeDocument/2006/relationships/image" Target="../media/image153.wmf"/></Relationships>
</file>

<file path=ppt/slides/_rels/slide42.xml.rels><?xml version="1.0" encoding="UTF-8" standalone="yes"?>
<Relationships xmlns="http://schemas.openxmlformats.org/package/2006/relationships"><Relationship Id="rId2" Type="http://schemas.openxmlformats.org/officeDocument/2006/relationships/image" Target="../media/image16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5.svg"/><Relationship Id="rId4" Type="http://schemas.openxmlformats.org/officeDocument/2006/relationships/image" Target="../media/image18.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3.png"/><Relationship Id="rId7"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5.svg"/><Relationship Id="rId4" Type="http://schemas.openxmlformats.org/officeDocument/2006/relationships/image" Target="../media/image24.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9.png"/><Relationship Id="rId7"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5.svg"/><Relationship Id="rId4" Type="http://schemas.openxmlformats.org/officeDocument/2006/relationships/image" Target="../media/image30.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E372-1A09-4B91-822C-7EF9159FCB01}"/>
              </a:ext>
            </a:extLst>
          </p:cNvPr>
          <p:cNvSpPr>
            <a:spLocks noGrp="1"/>
          </p:cNvSpPr>
          <p:nvPr>
            <p:ph type="ctrTitle"/>
          </p:nvPr>
        </p:nvSpPr>
        <p:spPr>
          <a:xfrm>
            <a:off x="1524000" y="1371223"/>
            <a:ext cx="9144000" cy="2387600"/>
          </a:xfrm>
        </p:spPr>
        <p:txBody>
          <a:bodyPr>
            <a:normAutofit fontScale="90000"/>
          </a:bodyPr>
          <a:lstStyle/>
          <a:p>
            <a:r>
              <a:rPr lang="en-US" b="1" dirty="0">
                <a:solidFill>
                  <a:srgbClr val="FFFF00"/>
                </a:solidFill>
              </a:rPr>
              <a:t>HƯỚNG DẪN GIẢI CHI TIẾT + PHÂN TÍCH MA TRẬN</a:t>
            </a:r>
            <a:br>
              <a:rPr lang="en-US" b="1" dirty="0">
                <a:solidFill>
                  <a:srgbClr val="FFFF00"/>
                </a:solidFill>
              </a:rPr>
            </a:br>
            <a:r>
              <a:rPr lang="en-US" b="1" dirty="0">
                <a:solidFill>
                  <a:srgbClr val="FFFF00"/>
                </a:solidFill>
              </a:rPr>
              <a:t>ĐỀ THI THAM KHẢO </a:t>
            </a:r>
            <a:br>
              <a:rPr lang="en-US" b="1" dirty="0">
                <a:solidFill>
                  <a:srgbClr val="FFFF00"/>
                </a:solidFill>
              </a:rPr>
            </a:br>
            <a:r>
              <a:rPr lang="en-US" b="1" dirty="0">
                <a:solidFill>
                  <a:srgbClr val="FFFF00"/>
                </a:solidFill>
              </a:rPr>
              <a:t>KỲ THI THPTQG NĂM 2020</a:t>
            </a:r>
          </a:p>
        </p:txBody>
      </p:sp>
      <p:sp>
        <p:nvSpPr>
          <p:cNvPr id="5" name="Rectangle 4">
            <a:extLst>
              <a:ext uri="{FF2B5EF4-FFF2-40B4-BE49-F238E27FC236}">
                <a16:creationId xmlns:a16="http://schemas.microsoft.com/office/drawing/2014/main" id="{1C1BC5C0-A3B9-4B1C-B944-C3E0933C2E12}"/>
              </a:ext>
            </a:extLst>
          </p:cNvPr>
          <p:cNvSpPr/>
          <p:nvPr/>
        </p:nvSpPr>
        <p:spPr>
          <a:xfrm>
            <a:off x="4530680" y="3733800"/>
            <a:ext cx="2786084" cy="707886"/>
          </a:xfrm>
          <a:prstGeom prst="rect">
            <a:avLst/>
          </a:prstGeom>
        </p:spPr>
        <p:txBody>
          <a:bodyPr wrap="none">
            <a:spAutoFit/>
          </a:bodyPr>
          <a:lstStyle/>
          <a:p>
            <a:r>
              <a:rPr lang="en-US" sz="4000" b="1" dirty="0">
                <a:solidFill>
                  <a:srgbClr val="FF0000"/>
                </a:solidFill>
              </a:rPr>
              <a:t>MÔN VẬT LÝ</a:t>
            </a:r>
          </a:p>
        </p:txBody>
      </p:sp>
      <p:cxnSp>
        <p:nvCxnSpPr>
          <p:cNvPr id="7" name="Straight Connector 6">
            <a:extLst>
              <a:ext uri="{FF2B5EF4-FFF2-40B4-BE49-F238E27FC236}">
                <a16:creationId xmlns:a16="http://schemas.microsoft.com/office/drawing/2014/main" id="{45133613-3315-4390-A518-C60423A6A5DD}"/>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72ECD0F-2783-485E-8263-808128AF436E}"/>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257BF3F7-3BA2-4215-A054-C076818A7CD8}"/>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2" name="Freeform: Shape 11">
            <a:extLst>
              <a:ext uri="{FF2B5EF4-FFF2-40B4-BE49-F238E27FC236}">
                <a16:creationId xmlns:a16="http://schemas.microsoft.com/office/drawing/2014/main" id="{81354FDF-C163-4ED0-AF7B-8583912718C4}"/>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9" name="Graphic 18" descr="Star">
            <a:extLst>
              <a:ext uri="{FF2B5EF4-FFF2-40B4-BE49-F238E27FC236}">
                <a16:creationId xmlns:a16="http://schemas.microsoft.com/office/drawing/2014/main" id="{7BC47877-43CD-4874-A40F-3D0A22A022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2402" y="5512759"/>
            <a:ext cx="711196" cy="711196"/>
          </a:xfrm>
          <a:prstGeom prst="rect">
            <a:avLst/>
          </a:prstGeom>
        </p:spPr>
      </p:pic>
      <p:pic>
        <p:nvPicPr>
          <p:cNvPr id="21" name="Graphic 20" descr="Stars">
            <a:extLst>
              <a:ext uri="{FF2B5EF4-FFF2-40B4-BE49-F238E27FC236}">
                <a16:creationId xmlns:a16="http://schemas.microsoft.com/office/drawing/2014/main" id="{BDCA6C1C-FC94-4A9D-A4E1-0B4FD03DF99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46328" y="5568093"/>
            <a:ext cx="600529" cy="600529"/>
          </a:xfrm>
          <a:prstGeom prst="rect">
            <a:avLst/>
          </a:prstGeom>
        </p:spPr>
      </p:pic>
      <p:pic>
        <p:nvPicPr>
          <p:cNvPr id="8" name="Duong-Den-Vinh-Quang-Buc-Tu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grpSp>
        <p:nvGrpSpPr>
          <p:cNvPr id="13" name="Group 12">
            <a:extLst>
              <a:ext uri="{FF2B5EF4-FFF2-40B4-BE49-F238E27FC236}">
                <a16:creationId xmlns:a16="http://schemas.microsoft.com/office/drawing/2014/main" id="{C1468B16-E32B-43F8-85A7-F4D21B79D020}"/>
              </a:ext>
            </a:extLst>
          </p:cNvPr>
          <p:cNvGrpSpPr/>
          <p:nvPr/>
        </p:nvGrpSpPr>
        <p:grpSpPr>
          <a:xfrm>
            <a:off x="2453115" y="4548871"/>
            <a:ext cx="6676169" cy="754777"/>
            <a:chOff x="0" y="89919"/>
            <a:chExt cx="6676169" cy="754777"/>
          </a:xfrm>
          <a:scene3d>
            <a:camera prst="orthographicFront"/>
            <a:lightRig rig="threePt" dir="t">
              <a:rot lat="0" lon="0" rev="7500000"/>
            </a:lightRig>
          </a:scene3d>
        </p:grpSpPr>
        <p:sp>
          <p:nvSpPr>
            <p:cNvPr id="14" name="Rectangle: Rounded Corners 13">
              <a:extLst>
                <a:ext uri="{FF2B5EF4-FFF2-40B4-BE49-F238E27FC236}">
                  <a16:creationId xmlns:a16="http://schemas.microsoft.com/office/drawing/2014/main" id="{034FC75E-5A38-4D89-BF81-C27A985A25B0}"/>
                </a:ext>
              </a:extLst>
            </p:cNvPr>
            <p:cNvSpPr/>
            <p:nvPr/>
          </p:nvSpPr>
          <p:spPr>
            <a:xfrm>
              <a:off x="0" y="89919"/>
              <a:ext cx="6676169" cy="754777"/>
            </a:xfrm>
            <a:prstGeom prst="roundRect">
              <a:avLst/>
            </a:prstGeom>
            <a:sp3d prstMaterial="plastic">
              <a:bevelT w="127000" h="25400" prst="relaxedInset"/>
            </a:sp3d>
          </p:spPr>
          <p:style>
            <a:lnRef idx="0">
              <a:schemeClr val="lt1">
                <a:hueOff val="0"/>
                <a:satOff val="0"/>
                <a:lumOff val="0"/>
                <a:alphaOff val="0"/>
              </a:schemeClr>
            </a:lnRef>
            <a:fillRef idx="3">
              <a:schemeClr val="accent4">
                <a:alpha val="90000"/>
                <a:hueOff val="0"/>
                <a:satOff val="0"/>
                <a:lumOff val="0"/>
                <a:alphaOff val="0"/>
              </a:schemeClr>
            </a:fillRef>
            <a:effectRef idx="2">
              <a:schemeClr val="accent4">
                <a:alpha val="90000"/>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E8ABBDAB-43F2-4006-B2B5-E80D7BEBE499}"/>
                </a:ext>
              </a:extLst>
            </p:cNvPr>
            <p:cNvSpPr txBox="1"/>
            <p:nvPr/>
          </p:nvSpPr>
          <p:spPr>
            <a:xfrm>
              <a:off x="36845" y="126764"/>
              <a:ext cx="6602479" cy="68108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1" i="0" kern="1200" dirty="0"/>
                <a:t>Facebook: </a:t>
              </a:r>
              <a:r>
                <a:rPr lang="en-US" sz="1900" b="1" i="0" kern="1200" dirty="0">
                  <a:hlinkClick r:id="rId9"/>
                </a:rPr>
                <a:t>CÂU LẠC BỘ VẬT LÍ – TRƯỜNG THPT SỐ 1 AN NHƠN</a:t>
              </a:r>
              <a:endParaRPr lang="en-US" sz="1900" kern="1200" dirty="0"/>
            </a:p>
          </p:txBody>
        </p:sp>
      </p:grpSp>
      <p:grpSp>
        <p:nvGrpSpPr>
          <p:cNvPr id="16" name="Group 15">
            <a:extLst>
              <a:ext uri="{FF2B5EF4-FFF2-40B4-BE49-F238E27FC236}">
                <a16:creationId xmlns:a16="http://schemas.microsoft.com/office/drawing/2014/main" id="{01336FAD-E5C5-4D7C-9021-E98539644A46}"/>
              </a:ext>
            </a:extLst>
          </p:cNvPr>
          <p:cNvGrpSpPr/>
          <p:nvPr/>
        </p:nvGrpSpPr>
        <p:grpSpPr>
          <a:xfrm>
            <a:off x="1401896" y="5479128"/>
            <a:ext cx="8625900" cy="754777"/>
            <a:chOff x="0" y="850627"/>
            <a:chExt cx="6676169" cy="754777"/>
          </a:xfrm>
          <a:scene3d>
            <a:camera prst="orthographicFront"/>
            <a:lightRig rig="threePt" dir="t">
              <a:rot lat="0" lon="0" rev="7500000"/>
            </a:lightRig>
          </a:scene3d>
        </p:grpSpPr>
        <p:sp>
          <p:nvSpPr>
            <p:cNvPr id="17" name="Rectangle: Rounded Corners 16">
              <a:extLst>
                <a:ext uri="{FF2B5EF4-FFF2-40B4-BE49-F238E27FC236}">
                  <a16:creationId xmlns:a16="http://schemas.microsoft.com/office/drawing/2014/main" id="{712AA56B-74F5-412A-8E98-F78535219EB1}"/>
                </a:ext>
              </a:extLst>
            </p:cNvPr>
            <p:cNvSpPr/>
            <p:nvPr/>
          </p:nvSpPr>
          <p:spPr>
            <a:xfrm>
              <a:off x="0" y="850627"/>
              <a:ext cx="6676169" cy="754777"/>
            </a:xfrm>
            <a:prstGeom prst="roundRect">
              <a:avLst/>
            </a:prstGeom>
            <a:sp3d prstMaterial="plastic">
              <a:bevelT w="127000" h="25400" prst="relaxedInset"/>
            </a:sp3d>
          </p:spPr>
          <p:style>
            <a:lnRef idx="0">
              <a:schemeClr val="lt1">
                <a:hueOff val="0"/>
                <a:satOff val="0"/>
                <a:lumOff val="0"/>
                <a:alphaOff val="0"/>
              </a:schemeClr>
            </a:lnRef>
            <a:fillRef idx="3">
              <a:schemeClr val="accent4">
                <a:alpha val="90000"/>
                <a:hueOff val="0"/>
                <a:satOff val="0"/>
                <a:lumOff val="0"/>
                <a:alphaOff val="-40000"/>
              </a:schemeClr>
            </a:fillRef>
            <a:effectRef idx="2">
              <a:schemeClr val="accent4">
                <a:alpha val="90000"/>
                <a:hueOff val="0"/>
                <a:satOff val="0"/>
                <a:lumOff val="0"/>
                <a:alphaOff val="-40000"/>
              </a:schemeClr>
            </a:effectRef>
            <a:fontRef idx="minor">
              <a:schemeClr val="lt1"/>
            </a:fontRef>
          </p:style>
        </p:sp>
        <p:sp>
          <p:nvSpPr>
            <p:cNvPr id="18" name="Rectangle: Rounded Corners 4">
              <a:extLst>
                <a:ext uri="{FF2B5EF4-FFF2-40B4-BE49-F238E27FC236}">
                  <a16:creationId xmlns:a16="http://schemas.microsoft.com/office/drawing/2014/main" id="{BAA220C6-F552-4278-B228-B9DDA6B2265A}"/>
                </a:ext>
              </a:extLst>
            </p:cNvPr>
            <p:cNvSpPr txBox="1"/>
            <p:nvPr/>
          </p:nvSpPr>
          <p:spPr>
            <a:xfrm>
              <a:off x="36845" y="887472"/>
              <a:ext cx="6602479" cy="68108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i="0" kern="1200" dirty="0" err="1"/>
                <a:t>Cảm</a:t>
              </a:r>
              <a:r>
                <a:rPr lang="en-US" sz="1900" b="1" i="0" kern="1200" dirty="0"/>
                <a:t> </a:t>
              </a:r>
              <a:r>
                <a:rPr lang="en-US" sz="1900" b="1" i="0" kern="1200" dirty="0" err="1"/>
                <a:t>ơn</a:t>
              </a:r>
              <a:r>
                <a:rPr lang="en-US" sz="1900" b="1" i="0" kern="1200" dirty="0"/>
                <a:t> </a:t>
              </a:r>
              <a:r>
                <a:rPr lang="en-US" sz="1900" b="1" i="0" kern="1200" dirty="0" err="1"/>
                <a:t>đóng</a:t>
              </a:r>
              <a:r>
                <a:rPr lang="en-US" sz="1900" b="1" i="0" kern="1200" dirty="0"/>
                <a:t> </a:t>
              </a:r>
              <a:r>
                <a:rPr lang="en-US" sz="1900" b="1" i="0" kern="1200" dirty="0" err="1"/>
                <a:t>góp</a:t>
              </a:r>
              <a:r>
                <a:rPr lang="en-US" sz="1900" b="1" i="0" kern="1200" dirty="0"/>
                <a:t> </a:t>
              </a:r>
              <a:r>
                <a:rPr lang="en-US" sz="1900" b="1" i="0" kern="1200" dirty="0" err="1"/>
                <a:t>của</a:t>
              </a:r>
              <a:r>
                <a:rPr lang="en-US" sz="1900" b="1" i="0" kern="1200" dirty="0"/>
                <a:t> </a:t>
              </a:r>
              <a:r>
                <a:rPr lang="en-US" sz="1900" b="1" i="0" kern="1200" dirty="0" err="1"/>
                <a:t>thầy</a:t>
              </a:r>
              <a:r>
                <a:rPr lang="en-US" sz="1900" b="1" i="0" kern="1200" dirty="0"/>
                <a:t> </a:t>
              </a:r>
              <a:r>
                <a:rPr lang="en-US" sz="1900" b="1" i="0" kern="1200" dirty="0" err="1">
                  <a:solidFill>
                    <a:srgbClr val="FF0000"/>
                  </a:solidFill>
                </a:rPr>
                <a:t>Trần</a:t>
              </a:r>
              <a:r>
                <a:rPr lang="en-US" sz="1900" b="1" i="0" kern="1200" dirty="0">
                  <a:solidFill>
                    <a:srgbClr val="FF0000"/>
                  </a:solidFill>
                </a:rPr>
                <a:t> </a:t>
              </a:r>
              <a:r>
                <a:rPr lang="en-US" sz="1900" b="1" i="0" kern="1200" dirty="0" err="1">
                  <a:solidFill>
                    <a:srgbClr val="FF0000"/>
                  </a:solidFill>
                </a:rPr>
                <a:t>Quốc</a:t>
              </a:r>
              <a:r>
                <a:rPr lang="en-US" sz="1900" b="1" i="0" kern="1200" dirty="0">
                  <a:solidFill>
                    <a:srgbClr val="FF0000"/>
                  </a:solidFill>
                </a:rPr>
                <a:t> </a:t>
              </a:r>
              <a:r>
                <a:rPr lang="en-US" sz="1900" b="1" i="0" kern="1200" dirty="0" err="1">
                  <a:solidFill>
                    <a:srgbClr val="FF0000"/>
                  </a:solidFill>
                </a:rPr>
                <a:t>Quân</a:t>
              </a:r>
              <a:r>
                <a:rPr lang="en-US" sz="1900" b="1" i="0" kern="1200" dirty="0">
                  <a:solidFill>
                    <a:srgbClr val="FF0000"/>
                  </a:solidFill>
                  <a:hlinkClick r:id="rId9">
                    <a:extLst>
                      <a:ext uri="{A12FA001-AC4F-418D-AE19-62706E023703}">
                        <ahyp:hlinkClr xmlns:ahyp="http://schemas.microsoft.com/office/drawing/2018/hyperlinkcolor" val="tx"/>
                      </a:ext>
                    </a:extLst>
                  </a:hlinkClick>
                </a:rPr>
                <a:t> </a:t>
              </a:r>
              <a:r>
                <a:rPr lang="en-US" sz="1900" b="1" i="0" kern="1200" dirty="0"/>
                <a:t>– TRƯỜNG THPT TÂY SƠN, BÌNH ĐỊNH</a:t>
              </a:r>
              <a:endParaRPr lang="en-US" sz="1900" kern="1200" dirty="0"/>
            </a:p>
          </p:txBody>
        </p:sp>
      </p:grpSp>
    </p:spTree>
    <p:extLst>
      <p:ext uri="{BB962C8B-B14F-4D97-AF65-F5344CB8AC3E}">
        <p14:creationId xmlns:p14="http://schemas.microsoft.com/office/powerpoint/2010/main" val="186720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 repeatCount="indefinite" fill="remove" display="0">
                  <p:stCondLst>
                    <p:cond delay="indefinite"/>
                  </p:stCondLst>
                  <p:endCondLst>
                    <p:cond evt="onStopAudio" delay="0">
                      <p:tgtEl>
                        <p:sldTgt/>
                      </p:tgtEl>
                    </p:cond>
                  </p:endCondLst>
                </p:cTn>
                <p:tgtEl>
                  <p:spTgt spid="8"/>
                </p:tgtEl>
              </p:cMediaNode>
            </p:audio>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4999" y="635000"/>
            <a:ext cx="11392877" cy="1200329"/>
          </a:xfrm>
          <a:prstGeom prst="rect">
            <a:avLst/>
          </a:prstGeom>
        </p:spPr>
        <p:txBody>
          <a:bodyPr wrap="square">
            <a:spAutoFit/>
          </a:bodyPr>
          <a:lstStyle/>
          <a:p>
            <a:r>
              <a:rPr lang="en-US" sz="3600" b="1">
                <a:solidFill>
                  <a:srgbClr val="FFFF00"/>
                </a:solidFill>
                <a:latin typeface="UTM Centur"/>
                <a:ea typeface="Calibri" panose="020F0502020204030204" pitchFamily="34" charset="0"/>
              </a:rPr>
              <a:t>Câu 9. </a:t>
            </a:r>
            <a:r>
              <a:rPr lang="en-US" sz="3600" b="1">
                <a:solidFill>
                  <a:schemeClr val="bg1"/>
                </a:solidFill>
                <a:latin typeface="UTM Centur"/>
                <a:ea typeface="Calibri" panose="020F0502020204030204" pitchFamily="34" charset="0"/>
              </a:rPr>
              <a:t>	</a:t>
            </a:r>
            <a:r>
              <a:rPr lang="en-US" sz="3600">
                <a:solidFill>
                  <a:schemeClr val="bg1"/>
                </a:solidFill>
                <a:latin typeface="UTM Centur"/>
                <a:ea typeface="Calibri" panose="020F0502020204030204" pitchFamily="34" charset="0"/>
              </a:rPr>
              <a:t>Trong chân không, sóng điện từ có bước sóng nào sau đây là sóng vô tuyến?</a:t>
            </a:r>
            <a:endParaRPr lang="en-US" sz="3600">
              <a:solidFill>
                <a:schemeClr val="bg1"/>
              </a:solidFill>
              <a:latin typeface="UTM Centur"/>
            </a:endParaRPr>
          </a:p>
        </p:txBody>
      </p:sp>
      <p:sp>
        <p:nvSpPr>
          <p:cNvPr id="3" name="Rectangle 2"/>
          <p:cNvSpPr/>
          <p:nvPr/>
        </p:nvSpPr>
        <p:spPr>
          <a:xfrm>
            <a:off x="860864" y="1880969"/>
            <a:ext cx="1650003"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A. </a:t>
            </a:r>
            <a:r>
              <a:rPr lang="en-US" sz="3600">
                <a:solidFill>
                  <a:schemeClr val="bg1"/>
                </a:solidFill>
                <a:latin typeface="UTM Centur"/>
                <a:ea typeface="Calibri" panose="020F0502020204030204" pitchFamily="34" charset="0"/>
              </a:rPr>
              <a:t>60m.</a:t>
            </a:r>
            <a:endParaRPr lang="en-US" sz="3600">
              <a:solidFill>
                <a:schemeClr val="bg1"/>
              </a:solidFill>
              <a:latin typeface="UTM Centur"/>
            </a:endParaRPr>
          </a:p>
        </p:txBody>
      </p:sp>
      <p:sp>
        <p:nvSpPr>
          <p:cNvPr id="4" name="Rectangle 3"/>
          <p:cNvSpPr/>
          <p:nvPr/>
        </p:nvSpPr>
        <p:spPr>
          <a:xfrm>
            <a:off x="3193756" y="1880969"/>
            <a:ext cx="1981633"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B. </a:t>
            </a:r>
            <a:r>
              <a:rPr lang="en-US" sz="3600">
                <a:solidFill>
                  <a:schemeClr val="bg1"/>
                </a:solidFill>
                <a:latin typeface="UTM Centur"/>
                <a:ea typeface="Calibri" panose="020F0502020204030204" pitchFamily="34" charset="0"/>
              </a:rPr>
              <a:t>0,3nm.</a:t>
            </a:r>
            <a:endParaRPr lang="en-US" sz="3600">
              <a:solidFill>
                <a:schemeClr val="bg1"/>
              </a:solidFill>
              <a:latin typeface="UTM Centur"/>
            </a:endParaRPr>
          </a:p>
        </p:txBody>
      </p:sp>
      <p:sp>
        <p:nvSpPr>
          <p:cNvPr id="5" name="Rectangle 4"/>
          <p:cNvSpPr/>
          <p:nvPr/>
        </p:nvSpPr>
        <p:spPr>
          <a:xfrm>
            <a:off x="6698956" y="1880969"/>
            <a:ext cx="1851789"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C. </a:t>
            </a:r>
            <a:r>
              <a:rPr lang="en-US" sz="3600">
                <a:solidFill>
                  <a:schemeClr val="bg1"/>
                </a:solidFill>
                <a:latin typeface="UTM Centur"/>
                <a:ea typeface="Calibri" panose="020F0502020204030204" pitchFamily="34" charset="0"/>
              </a:rPr>
              <a:t>60pm.</a:t>
            </a:r>
            <a:endParaRPr lang="en-US" sz="3600">
              <a:solidFill>
                <a:schemeClr val="bg1"/>
              </a:solidFill>
              <a:latin typeface="UTM Centur"/>
            </a:endParaRPr>
          </a:p>
        </p:txBody>
      </p:sp>
      <p:sp>
        <p:nvSpPr>
          <p:cNvPr id="6" name="Rectangle 5"/>
          <p:cNvSpPr/>
          <p:nvPr/>
        </p:nvSpPr>
        <p:spPr>
          <a:xfrm>
            <a:off x="9524218" y="1880969"/>
            <a:ext cx="2029210"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D. </a:t>
            </a:r>
            <a:r>
              <a:rPr lang="en-US" sz="3600">
                <a:solidFill>
                  <a:schemeClr val="bg1"/>
                </a:solidFill>
                <a:latin typeface="UTM Centur"/>
                <a:ea typeface="Calibri" panose="020F0502020204030204" pitchFamily="34" charset="0"/>
              </a:rPr>
              <a:t>0,3</a:t>
            </a:r>
            <a:r>
              <a:rPr lang="en-US" sz="3600">
                <a:solidFill>
                  <a:schemeClr val="bg1"/>
                </a:solidFill>
                <a:latin typeface="UTM Centur"/>
                <a:ea typeface="Calibri" panose="020F0502020204030204" pitchFamily="34" charset="0"/>
                <a:cs typeface="Times New Roman" panose="02020603050405020304" pitchFamily="18" charset="0"/>
                <a:sym typeface="Symbol" panose="05050102010706020507" pitchFamily="18" charset="2"/>
              </a:rPr>
              <a:t></a:t>
            </a:r>
            <a:r>
              <a:rPr lang="en-US" sz="3600">
                <a:solidFill>
                  <a:schemeClr val="bg1"/>
                </a:solidFill>
                <a:latin typeface="UTM Centur"/>
                <a:ea typeface="Calibri" panose="020F0502020204030204" pitchFamily="34" charset="0"/>
              </a:rPr>
              <a:t>m.</a:t>
            </a:r>
            <a:endParaRPr lang="en-US" sz="3600">
              <a:solidFill>
                <a:schemeClr val="bg1"/>
              </a:solidFill>
              <a:latin typeface="UTM Centur"/>
            </a:endParaRPr>
          </a:p>
        </p:txBody>
      </p:sp>
      <p:sp>
        <p:nvSpPr>
          <p:cNvPr id="7" name="Rectangle 6">
            <a:extLst>
              <a:ext uri="{FF2B5EF4-FFF2-40B4-BE49-F238E27FC236}">
                <a16:creationId xmlns:a16="http://schemas.microsoft.com/office/drawing/2014/main" id="{7D1651BC-498E-4236-A112-0EDF817D25D4}"/>
              </a:ext>
            </a:extLst>
          </p:cNvPr>
          <p:cNvSpPr/>
          <p:nvPr/>
        </p:nvSpPr>
        <p:spPr>
          <a:xfrm>
            <a:off x="4455093" y="5266572"/>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A</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50E9E588-BD58-4B74-ABE7-9CFDB8CC7949}"/>
              </a:ext>
            </a:extLst>
          </p:cNvPr>
          <p:cNvSpPr/>
          <p:nvPr/>
        </p:nvSpPr>
        <p:spPr>
          <a:xfrm>
            <a:off x="4124212" y="3289821"/>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2CE2BC14-C7A0-44CB-B9AC-804042D570EE}"/>
              </a:ext>
            </a:extLst>
          </p:cNvPr>
          <p:cNvSpPr/>
          <p:nvPr/>
        </p:nvSpPr>
        <p:spPr>
          <a:xfrm>
            <a:off x="938462" y="4086543"/>
            <a:ext cx="9612631" cy="658835"/>
          </a:xfrm>
          <a:prstGeom prst="rect">
            <a:avLst/>
          </a:prstGeom>
        </p:spPr>
        <p:txBody>
          <a:bodyPr wrap="none">
            <a:spAutoFit/>
          </a:bodyPr>
          <a:lstStyle/>
          <a:p>
            <a:pPr algn="just">
              <a:lnSpc>
                <a:spcPct val="107000"/>
              </a:lnSpc>
              <a:spcAft>
                <a:spcPts val="0"/>
              </a:spcAft>
              <a:tabLst>
                <a:tab pos="540385" algn="l"/>
              </a:tabLst>
            </a:pPr>
            <a:r>
              <a:rPr lang="en-US" sz="3600">
                <a:solidFill>
                  <a:schemeClr val="bg1"/>
                </a:solidFill>
                <a:latin typeface="UTM Centur"/>
                <a:ea typeface="Calibri" panose="020F0502020204030204" pitchFamily="34" charset="0"/>
                <a:cs typeface="Times New Roman" panose="02020603050405020304" pitchFamily="18" charset="0"/>
              </a:rPr>
              <a:t>Sóng vô tuyến có bước sóng từ vài mét đến vài km</a:t>
            </a:r>
            <a:endParaRPr lang="en-US" sz="3600">
              <a:solidFill>
                <a:schemeClr val="bg1"/>
              </a:solidFill>
              <a:effectLst/>
              <a:latin typeface="UTM Centur"/>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6323CC64-B795-4C51-B1C6-6BF6FF53E205}"/>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99912A6-601B-4205-AAF3-AB9D763572CB}"/>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9ABA595F-9AAE-4DF8-96E6-01E709056DCD}"/>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3" name="Freeform: Shape 12">
            <a:extLst>
              <a:ext uri="{FF2B5EF4-FFF2-40B4-BE49-F238E27FC236}">
                <a16:creationId xmlns:a16="http://schemas.microsoft.com/office/drawing/2014/main" id="{03DB0BE5-4E82-4202-9D1C-B94F96AE4FD1}"/>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4" name="Graphic 13" descr="Star">
            <a:extLst>
              <a:ext uri="{FF2B5EF4-FFF2-40B4-BE49-F238E27FC236}">
                <a16:creationId xmlns:a16="http://schemas.microsoft.com/office/drawing/2014/main" id="{E7B9CC94-0572-4453-97B6-0EEA65CE40E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2402" y="5512759"/>
            <a:ext cx="711196" cy="711196"/>
          </a:xfrm>
          <a:prstGeom prst="rect">
            <a:avLst/>
          </a:prstGeom>
        </p:spPr>
      </p:pic>
      <p:pic>
        <p:nvPicPr>
          <p:cNvPr id="15" name="Graphic 14" descr="Stars">
            <a:extLst>
              <a:ext uri="{FF2B5EF4-FFF2-40B4-BE49-F238E27FC236}">
                <a16:creationId xmlns:a16="http://schemas.microsoft.com/office/drawing/2014/main" id="{32247D99-97D3-403C-B8B8-A32C0FD8EB9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4427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4999" y="635000"/>
            <a:ext cx="11378809" cy="1200329"/>
          </a:xfrm>
          <a:prstGeom prst="rect">
            <a:avLst/>
          </a:prstGeom>
        </p:spPr>
        <p:txBody>
          <a:bodyPr wrap="square">
            <a:spAutoFit/>
          </a:bodyPr>
          <a:lstStyle/>
          <a:p>
            <a:r>
              <a:rPr lang="en-US" sz="3600" b="1">
                <a:solidFill>
                  <a:srgbClr val="FFFF00"/>
                </a:solidFill>
                <a:latin typeface="UTM Centur"/>
                <a:ea typeface="Calibri" panose="020F0502020204030204" pitchFamily="34" charset="0"/>
              </a:rPr>
              <a:t>Câu 10. </a:t>
            </a:r>
            <a:r>
              <a:rPr lang="en-US" sz="3600" b="1">
                <a:solidFill>
                  <a:schemeClr val="bg1"/>
                </a:solidFill>
                <a:latin typeface="UTM Centur"/>
                <a:ea typeface="Calibri" panose="020F0502020204030204" pitchFamily="34" charset="0"/>
              </a:rPr>
              <a:t>	</a:t>
            </a:r>
            <a:r>
              <a:rPr lang="en-US" sz="3600">
                <a:solidFill>
                  <a:schemeClr val="bg1"/>
                </a:solidFill>
                <a:latin typeface="UTM Centur"/>
                <a:ea typeface="Calibri" panose="020F0502020204030204" pitchFamily="34" charset="0"/>
              </a:rPr>
              <a:t>Cho bốn ánh sáng đơn sắc: đỏ, lục, lam và tím. Chiết suất của thủy tinh có giá trị lớn nhất đối với ánh sáng</a:t>
            </a:r>
            <a:endParaRPr lang="en-US" sz="3600">
              <a:solidFill>
                <a:schemeClr val="bg1"/>
              </a:solidFill>
              <a:latin typeface="UTM Centur"/>
            </a:endParaRPr>
          </a:p>
        </p:txBody>
      </p:sp>
      <p:sp>
        <p:nvSpPr>
          <p:cNvPr id="3" name="Rectangle 2"/>
          <p:cNvSpPr/>
          <p:nvPr/>
        </p:nvSpPr>
        <p:spPr>
          <a:xfrm>
            <a:off x="931655" y="2131255"/>
            <a:ext cx="1508939"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A. </a:t>
            </a:r>
            <a:r>
              <a:rPr lang="en-US" sz="3600">
                <a:solidFill>
                  <a:schemeClr val="bg1"/>
                </a:solidFill>
                <a:latin typeface="UTM Centur"/>
                <a:ea typeface="Calibri" panose="020F0502020204030204" pitchFamily="34" charset="0"/>
              </a:rPr>
              <a:t>lam.</a:t>
            </a:r>
            <a:endParaRPr lang="en-US" sz="3600">
              <a:solidFill>
                <a:schemeClr val="bg1"/>
              </a:solidFill>
              <a:latin typeface="UTM Centur"/>
            </a:endParaRPr>
          </a:p>
        </p:txBody>
      </p:sp>
      <p:sp>
        <p:nvSpPr>
          <p:cNvPr id="4" name="Rectangle 3"/>
          <p:cNvSpPr/>
          <p:nvPr/>
        </p:nvSpPr>
        <p:spPr>
          <a:xfrm>
            <a:off x="3672329" y="2131255"/>
            <a:ext cx="1285929"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B. </a:t>
            </a:r>
            <a:r>
              <a:rPr lang="en-US" sz="3600">
                <a:solidFill>
                  <a:schemeClr val="bg1"/>
                </a:solidFill>
                <a:latin typeface="UTM Centur"/>
                <a:ea typeface="Calibri" panose="020F0502020204030204" pitchFamily="34" charset="0"/>
              </a:rPr>
              <a:t>đỏ.</a:t>
            </a:r>
            <a:endParaRPr lang="en-US" sz="3600">
              <a:solidFill>
                <a:schemeClr val="bg1"/>
              </a:solidFill>
              <a:latin typeface="UTM Centur"/>
            </a:endParaRPr>
          </a:p>
        </p:txBody>
      </p:sp>
      <p:sp>
        <p:nvSpPr>
          <p:cNvPr id="5" name="Rectangle 4"/>
          <p:cNvSpPr/>
          <p:nvPr/>
        </p:nvSpPr>
        <p:spPr>
          <a:xfrm>
            <a:off x="6460258" y="2131255"/>
            <a:ext cx="1401346"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C. </a:t>
            </a:r>
            <a:r>
              <a:rPr lang="en-US" sz="3600">
                <a:solidFill>
                  <a:schemeClr val="bg1"/>
                </a:solidFill>
                <a:latin typeface="UTM Centur"/>
                <a:ea typeface="Calibri" panose="020F0502020204030204" pitchFamily="34" charset="0"/>
              </a:rPr>
              <a:t>tím.</a:t>
            </a:r>
            <a:endParaRPr lang="en-US" sz="3600">
              <a:solidFill>
                <a:schemeClr val="bg1"/>
              </a:solidFill>
              <a:latin typeface="UTM Centur"/>
            </a:endParaRPr>
          </a:p>
        </p:txBody>
      </p:sp>
      <p:sp>
        <p:nvSpPr>
          <p:cNvPr id="6" name="Rectangle 5"/>
          <p:cNvSpPr/>
          <p:nvPr/>
        </p:nvSpPr>
        <p:spPr>
          <a:xfrm>
            <a:off x="8568067" y="2131255"/>
            <a:ext cx="1354345"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D. </a:t>
            </a:r>
            <a:r>
              <a:rPr lang="en-US" sz="3600">
                <a:solidFill>
                  <a:schemeClr val="bg1"/>
                </a:solidFill>
                <a:latin typeface="UTM Centur"/>
                <a:ea typeface="Calibri" panose="020F0502020204030204" pitchFamily="34" charset="0"/>
              </a:rPr>
              <a:t>lục.</a:t>
            </a:r>
            <a:endParaRPr lang="en-US" sz="3600">
              <a:solidFill>
                <a:schemeClr val="bg1"/>
              </a:solidFill>
              <a:latin typeface="UTM Centur"/>
            </a:endParaRPr>
          </a:p>
        </p:txBody>
      </p:sp>
      <p:sp>
        <p:nvSpPr>
          <p:cNvPr id="7" name="Rectangle 6">
            <a:extLst>
              <a:ext uri="{FF2B5EF4-FFF2-40B4-BE49-F238E27FC236}">
                <a16:creationId xmlns:a16="http://schemas.microsoft.com/office/drawing/2014/main" id="{0CE7B227-5C77-4AAF-9E16-3D4C3B8E98BF}"/>
              </a:ext>
            </a:extLst>
          </p:cNvPr>
          <p:cNvSpPr/>
          <p:nvPr/>
        </p:nvSpPr>
        <p:spPr>
          <a:xfrm>
            <a:off x="4222580" y="5418122"/>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C</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D4828409-DE4A-4AE8-AC7C-973DAC018988}"/>
              </a:ext>
            </a:extLst>
          </p:cNvPr>
          <p:cNvSpPr/>
          <p:nvPr/>
        </p:nvSpPr>
        <p:spPr>
          <a:xfrm>
            <a:off x="3803891" y="3011104"/>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D79E908E-D110-4B68-904A-A30338CFE569}"/>
              </a:ext>
            </a:extLst>
          </p:cNvPr>
          <p:cNvSpPr/>
          <p:nvPr/>
        </p:nvSpPr>
        <p:spPr>
          <a:xfrm>
            <a:off x="740041" y="4146325"/>
            <a:ext cx="8751498" cy="658835"/>
          </a:xfrm>
          <a:prstGeom prst="rect">
            <a:avLst/>
          </a:prstGeom>
        </p:spPr>
        <p:txBody>
          <a:bodyPr wrap="none">
            <a:spAutoFit/>
          </a:bodyPr>
          <a:lstStyle/>
          <a:p>
            <a:pPr algn="just">
              <a:lnSpc>
                <a:spcPct val="107000"/>
              </a:lnSpc>
              <a:spcAft>
                <a:spcPts val="0"/>
              </a:spcAft>
              <a:tabLst>
                <a:tab pos="540385" algn="l"/>
              </a:tabLst>
            </a:pPr>
            <a:r>
              <a:rPr lang="en-US" sz="3600">
                <a:solidFill>
                  <a:schemeClr val="bg1"/>
                </a:solidFill>
                <a:latin typeface="UTM Centur"/>
                <a:ea typeface="Calibri" panose="020F0502020204030204" pitchFamily="34" charset="0"/>
                <a:cs typeface="Times New Roman" panose="02020603050405020304" pitchFamily="18" charset="0"/>
              </a:rPr>
              <a:t>Chiết suất môi trường tăng dần từ đỏ đến tím</a:t>
            </a:r>
            <a:endParaRPr lang="en-US" sz="3600">
              <a:solidFill>
                <a:schemeClr val="bg1"/>
              </a:solidFill>
              <a:effectLst/>
              <a:latin typeface="UTM Centur"/>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E59651D1-9C61-4EAA-9809-4B9B4BF99FDC}"/>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F3EC0E7-A275-47DE-826B-AA90F6996159}"/>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1ED972E6-8278-4FFF-BDD1-9BF9A69F644E}"/>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3" name="Freeform: Shape 12">
            <a:extLst>
              <a:ext uri="{FF2B5EF4-FFF2-40B4-BE49-F238E27FC236}">
                <a16:creationId xmlns:a16="http://schemas.microsoft.com/office/drawing/2014/main" id="{1998D58C-46B7-41A8-A174-7B98AC41892E}"/>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4" name="Graphic 13" descr="Star">
            <a:extLst>
              <a:ext uri="{FF2B5EF4-FFF2-40B4-BE49-F238E27FC236}">
                <a16:creationId xmlns:a16="http://schemas.microsoft.com/office/drawing/2014/main" id="{7B89A517-45B0-4238-8FB3-CC1AFDE06C4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2402" y="5512759"/>
            <a:ext cx="711196" cy="711196"/>
          </a:xfrm>
          <a:prstGeom prst="rect">
            <a:avLst/>
          </a:prstGeom>
        </p:spPr>
      </p:pic>
      <p:pic>
        <p:nvPicPr>
          <p:cNvPr id="15" name="Graphic 14" descr="Stars">
            <a:extLst>
              <a:ext uri="{FF2B5EF4-FFF2-40B4-BE49-F238E27FC236}">
                <a16:creationId xmlns:a16="http://schemas.microsoft.com/office/drawing/2014/main" id="{DF1D5BC1-58F4-4960-917A-0CAAE89EC1E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146286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000" y="635000"/>
            <a:ext cx="10009279" cy="646331"/>
          </a:xfrm>
          <a:prstGeom prst="rect">
            <a:avLst/>
          </a:prstGeom>
        </p:spPr>
        <p:txBody>
          <a:bodyPr wrap="none">
            <a:spAutoFit/>
          </a:bodyPr>
          <a:lstStyle/>
          <a:p>
            <a:r>
              <a:rPr lang="en-US" sz="3600" b="1">
                <a:solidFill>
                  <a:srgbClr val="FFFF00"/>
                </a:solidFill>
                <a:latin typeface="UTM Centur"/>
                <a:ea typeface="Calibri" panose="020F0502020204030204" pitchFamily="34" charset="0"/>
              </a:rPr>
              <a:t>Câu 11. 	</a:t>
            </a:r>
            <a:r>
              <a:rPr lang="en-US" sz="3600">
                <a:solidFill>
                  <a:schemeClr val="bg1"/>
                </a:solidFill>
                <a:latin typeface="UTM Centur"/>
                <a:ea typeface="Calibri" panose="020F0502020204030204" pitchFamily="34" charset="0"/>
              </a:rPr>
              <a:t>Tia X có cùng bản chất với tia nào sau đây?</a:t>
            </a:r>
            <a:endParaRPr lang="en-US" sz="3600">
              <a:solidFill>
                <a:schemeClr val="bg1"/>
              </a:solidFill>
              <a:latin typeface="UTM Centur"/>
            </a:endParaRPr>
          </a:p>
        </p:txBody>
      </p:sp>
      <p:sp>
        <p:nvSpPr>
          <p:cNvPr id="3" name="Rectangle 2"/>
          <p:cNvSpPr/>
          <p:nvPr/>
        </p:nvSpPr>
        <p:spPr>
          <a:xfrm>
            <a:off x="889000" y="1664384"/>
            <a:ext cx="1835952"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A. </a:t>
            </a:r>
            <a:r>
              <a:rPr lang="en-US" sz="3600">
                <a:solidFill>
                  <a:schemeClr val="bg1"/>
                </a:solidFill>
                <a:latin typeface="UTM Centur"/>
                <a:ea typeface="Calibri" panose="020F0502020204030204" pitchFamily="34" charset="0"/>
              </a:rPr>
              <a:t>Tia </a:t>
            </a:r>
            <a:r>
              <a:rPr lang="en-US" sz="3600">
                <a:solidFill>
                  <a:schemeClr val="bg1"/>
                </a:solidFill>
                <a:latin typeface="UTM Centur"/>
                <a:ea typeface="Calibri" panose="020F0502020204030204" pitchFamily="34" charset="0"/>
                <a:cs typeface="Times New Roman" panose="02020603050405020304" pitchFamily="18" charset="0"/>
                <a:sym typeface="Symbol" panose="05050102010706020507" pitchFamily="18" charset="2"/>
              </a:rPr>
              <a:t></a:t>
            </a:r>
            <a:r>
              <a:rPr lang="en-US" sz="3600" baseline="30000">
                <a:solidFill>
                  <a:schemeClr val="bg1"/>
                </a:solidFill>
                <a:latin typeface="UTM Centur"/>
                <a:ea typeface="Calibri" panose="020F0502020204030204" pitchFamily="34" charset="0"/>
              </a:rPr>
              <a:t>+</a:t>
            </a:r>
            <a:r>
              <a:rPr lang="en-US" sz="3600" baseline="-25000">
                <a:solidFill>
                  <a:schemeClr val="bg1"/>
                </a:solidFill>
                <a:latin typeface="UTM Centur"/>
                <a:ea typeface="Calibri" panose="020F0502020204030204" pitchFamily="34" charset="0"/>
              </a:rPr>
              <a:t>.</a:t>
            </a:r>
            <a:endParaRPr lang="en-US" sz="3600">
              <a:solidFill>
                <a:schemeClr val="bg1"/>
              </a:solidFill>
              <a:latin typeface="UTM Centur"/>
            </a:endParaRPr>
          </a:p>
        </p:txBody>
      </p:sp>
      <p:sp>
        <p:nvSpPr>
          <p:cNvPr id="4" name="Rectangle 3"/>
          <p:cNvSpPr/>
          <p:nvPr/>
        </p:nvSpPr>
        <p:spPr>
          <a:xfrm>
            <a:off x="2926470" y="1664384"/>
            <a:ext cx="3007618"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B. </a:t>
            </a:r>
            <a:r>
              <a:rPr lang="en-US" sz="3600">
                <a:solidFill>
                  <a:schemeClr val="bg1"/>
                </a:solidFill>
                <a:latin typeface="UTM Centur"/>
                <a:ea typeface="Calibri" panose="020F0502020204030204" pitchFamily="34" charset="0"/>
              </a:rPr>
              <a:t>Tia tử ngoại.</a:t>
            </a:r>
            <a:endParaRPr lang="en-US" sz="3600">
              <a:solidFill>
                <a:schemeClr val="bg1"/>
              </a:solidFill>
              <a:latin typeface="UTM Centur"/>
            </a:endParaRPr>
          </a:p>
        </p:txBody>
      </p:sp>
      <p:sp>
        <p:nvSpPr>
          <p:cNvPr id="5" name="Rectangle 4"/>
          <p:cNvSpPr/>
          <p:nvPr/>
        </p:nvSpPr>
        <p:spPr>
          <a:xfrm>
            <a:off x="6635905" y="1664384"/>
            <a:ext cx="2460930"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C. </a:t>
            </a:r>
            <a:r>
              <a:rPr lang="en-US" sz="3600">
                <a:solidFill>
                  <a:schemeClr val="bg1"/>
                </a:solidFill>
                <a:latin typeface="UTM Centur"/>
                <a:ea typeface="Calibri" panose="020F0502020204030204" pitchFamily="34" charset="0"/>
              </a:rPr>
              <a:t>Tia alpha.</a:t>
            </a:r>
            <a:endParaRPr lang="en-US" sz="3600">
              <a:solidFill>
                <a:schemeClr val="bg1"/>
              </a:solidFill>
              <a:latin typeface="UTM Centur"/>
            </a:endParaRPr>
          </a:p>
        </p:txBody>
      </p:sp>
      <mc:AlternateContent xmlns:mc="http://schemas.openxmlformats.org/markup-compatibility/2006" xmlns:a14="http://schemas.microsoft.com/office/drawing/2010/main">
        <mc:Choice Requires="a14">
          <p:sp>
            <p:nvSpPr>
              <p:cNvPr id="6" name="Rectangle 5"/>
              <p:cNvSpPr/>
              <p:nvPr/>
            </p:nvSpPr>
            <p:spPr>
              <a:xfrm>
                <a:off x="9631533" y="1664384"/>
                <a:ext cx="2025491"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D. </a:t>
                </a:r>
                <a:r>
                  <a:rPr lang="en-US" sz="3600">
                    <a:solidFill>
                      <a:schemeClr val="bg1"/>
                    </a:solidFill>
                    <a:effectLst/>
                    <a:latin typeface="UTM Centur"/>
                    <a:ea typeface="Calibri" panose="020F0502020204030204" pitchFamily="34" charset="0"/>
                  </a:rPr>
                  <a:t>Tia </a:t>
                </a:r>
                <a14:m>
                  <m:oMath xmlns:m="http://schemas.openxmlformats.org/officeDocument/2006/math">
                    <m:sSup>
                      <m:sSup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𝛽</m:t>
                        </m:r>
                      </m:e>
                      <m:sup>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3600">
                    <a:solidFill>
                      <a:schemeClr val="bg1"/>
                    </a:solidFill>
                    <a:effectLst/>
                    <a:latin typeface="UTM Centur"/>
                    <a:ea typeface="Calibri" panose="020F0502020204030204" pitchFamily="34" charset="0"/>
                  </a:rPr>
                  <a:t>.</a:t>
                </a:r>
                <a:endParaRPr lang="en-US" sz="3600">
                  <a:solidFill>
                    <a:schemeClr val="bg1"/>
                  </a:solidFill>
                  <a:latin typeface="UTM Centur"/>
                </a:endParaRPr>
              </a:p>
            </p:txBody>
          </p:sp>
        </mc:Choice>
        <mc:Fallback xmlns="">
          <p:sp>
            <p:nvSpPr>
              <p:cNvPr id="6" name="Rectangle 5"/>
              <p:cNvSpPr>
                <a:spLocks noRot="1" noChangeAspect="1" noMove="1" noResize="1" noEditPoints="1" noAdjustHandles="1" noChangeArrowheads="1" noChangeShapeType="1" noTextEdit="1"/>
              </p:cNvSpPr>
              <p:nvPr/>
            </p:nvSpPr>
            <p:spPr>
              <a:xfrm>
                <a:off x="9631533" y="1664384"/>
                <a:ext cx="2025491" cy="646331"/>
              </a:xfrm>
              <a:prstGeom prst="rect">
                <a:avLst/>
              </a:prstGeom>
              <a:blipFill>
                <a:blip r:embed="rId2"/>
                <a:stretch>
                  <a:fillRect l="-9337" t="-14151" r="-8133" b="-3490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495FB03A-F998-48DD-82DD-B15D3D14A3C7}"/>
              </a:ext>
            </a:extLst>
          </p:cNvPr>
          <p:cNvSpPr/>
          <p:nvPr/>
        </p:nvSpPr>
        <p:spPr>
          <a:xfrm>
            <a:off x="4250510" y="5340652"/>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B</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F92420D9-04AF-48B6-B6F7-F7C2DCB76CD8}"/>
              </a:ext>
            </a:extLst>
          </p:cNvPr>
          <p:cNvSpPr/>
          <p:nvPr/>
        </p:nvSpPr>
        <p:spPr>
          <a:xfrm>
            <a:off x="3931196" y="2788732"/>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A84B51C0-FCD9-4F79-A9B4-5942EBBC2527}"/>
              </a:ext>
            </a:extLst>
          </p:cNvPr>
          <p:cNvSpPr/>
          <p:nvPr/>
        </p:nvSpPr>
        <p:spPr>
          <a:xfrm>
            <a:off x="631088" y="3818116"/>
            <a:ext cx="10017101" cy="658835"/>
          </a:xfrm>
          <a:prstGeom prst="rect">
            <a:avLst/>
          </a:prstGeom>
        </p:spPr>
        <p:txBody>
          <a:bodyPr wrap="none">
            <a:spAutoFit/>
          </a:bodyPr>
          <a:lstStyle/>
          <a:p>
            <a:pPr algn="just">
              <a:lnSpc>
                <a:spcPct val="107000"/>
              </a:lnSpc>
              <a:spcAft>
                <a:spcPts val="0"/>
              </a:spcAft>
              <a:tabLst>
                <a:tab pos="540385" algn="l"/>
              </a:tabLst>
            </a:pPr>
            <a:r>
              <a:rPr lang="en-US" sz="3600">
                <a:solidFill>
                  <a:schemeClr val="bg1"/>
                </a:solidFill>
                <a:latin typeface="UTM Centur"/>
                <a:ea typeface="Calibri" panose="020F0502020204030204" pitchFamily="34" charset="0"/>
                <a:cs typeface="Times New Roman" panose="02020603050405020304" pitchFamily="18" charset="0"/>
              </a:rPr>
              <a:t>Tia X và tia tử ngoại có cùng bản chất là sóng điện từ</a:t>
            </a:r>
            <a:endParaRPr lang="en-US" sz="3600">
              <a:solidFill>
                <a:schemeClr val="bg1"/>
              </a:solidFill>
              <a:effectLst/>
              <a:latin typeface="UTM Centur"/>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BE222ECE-8497-40E2-91BA-0B68A77E56E9}"/>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FAB8E47-4AAE-4102-9369-4962D96D088F}"/>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C6BB5A5E-797A-4B8E-B63E-4590CDCF7D65}"/>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3" name="Freeform: Shape 12">
            <a:extLst>
              <a:ext uri="{FF2B5EF4-FFF2-40B4-BE49-F238E27FC236}">
                <a16:creationId xmlns:a16="http://schemas.microsoft.com/office/drawing/2014/main" id="{FAB69501-3C7F-4045-91D6-7B81723796CE}"/>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4" name="Graphic 13" descr="Star">
            <a:extLst>
              <a:ext uri="{FF2B5EF4-FFF2-40B4-BE49-F238E27FC236}">
                <a16:creationId xmlns:a16="http://schemas.microsoft.com/office/drawing/2014/main" id="{50135B9E-2436-466A-BBCB-769781038F5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2402" y="5512759"/>
            <a:ext cx="711196" cy="711196"/>
          </a:xfrm>
          <a:prstGeom prst="rect">
            <a:avLst/>
          </a:prstGeom>
        </p:spPr>
      </p:pic>
      <p:pic>
        <p:nvPicPr>
          <p:cNvPr id="15" name="Graphic 14" descr="Stars">
            <a:extLst>
              <a:ext uri="{FF2B5EF4-FFF2-40B4-BE49-F238E27FC236}">
                <a16:creationId xmlns:a16="http://schemas.microsoft.com/office/drawing/2014/main" id="{09351159-3CAD-4C37-A438-57B2A92D86B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325711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4999" y="564660"/>
            <a:ext cx="11294403" cy="1754326"/>
          </a:xfrm>
          <a:prstGeom prst="rect">
            <a:avLst/>
          </a:prstGeom>
        </p:spPr>
        <p:txBody>
          <a:bodyPr wrap="square">
            <a:spAutoFit/>
          </a:bodyPr>
          <a:lstStyle/>
          <a:p>
            <a:r>
              <a:rPr lang="en-US" sz="3600" b="1">
                <a:solidFill>
                  <a:srgbClr val="FFFF00"/>
                </a:solidFill>
                <a:latin typeface="UTM Centur"/>
                <a:ea typeface="Calibri" panose="020F0502020204030204" pitchFamily="34" charset="0"/>
              </a:rPr>
              <a:t>Câu 12. </a:t>
            </a:r>
            <a:r>
              <a:rPr lang="en-US" sz="3600" b="1">
                <a:solidFill>
                  <a:schemeClr val="bg1"/>
                </a:solidFill>
                <a:latin typeface="UTM Centur"/>
                <a:ea typeface="Calibri" panose="020F0502020204030204" pitchFamily="34" charset="0"/>
              </a:rPr>
              <a:t>	</a:t>
            </a:r>
            <a:r>
              <a:rPr lang="en-US" sz="3600">
                <a:solidFill>
                  <a:schemeClr val="bg1"/>
                </a:solidFill>
                <a:latin typeface="UTM Centur"/>
                <a:ea typeface="Calibri" panose="020F0502020204030204" pitchFamily="34" charset="0"/>
              </a:rPr>
              <a:t>Gọi h là hằng số Plăng. Với ánh sáng đơn sắc có tần số f thì mỗi phôtôn của anh sáng đó mang năng lượng là</a:t>
            </a:r>
            <a:endParaRPr lang="en-US" sz="3600">
              <a:solidFill>
                <a:schemeClr val="bg1"/>
              </a:solidFill>
              <a:latin typeface="UTM Centur"/>
            </a:endParaRPr>
          </a:p>
        </p:txBody>
      </p:sp>
      <mc:AlternateContent xmlns:mc="http://schemas.openxmlformats.org/markup-compatibility/2006" xmlns:a14="http://schemas.microsoft.com/office/drawing/2010/main">
        <mc:Choice Requires="a14">
          <p:sp>
            <p:nvSpPr>
              <p:cNvPr id="3" name="Rectangle 2"/>
              <p:cNvSpPr/>
              <p:nvPr/>
            </p:nvSpPr>
            <p:spPr>
              <a:xfrm>
                <a:off x="831499" y="2470668"/>
                <a:ext cx="1336520"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A</a:t>
                </a:r>
                <a:r>
                  <a:rPr lang="en-US" sz="3600" b="1">
                    <a:solidFill>
                      <a:schemeClr val="bg1"/>
                    </a:solidFill>
                    <a:effectLst/>
                    <a:latin typeface="UTM Centur"/>
                    <a:ea typeface="Calibri" panose="020F0502020204030204" pitchFamily="34" charset="0"/>
                  </a:rPr>
                  <a:t>. </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h𝑓</m:t>
                    </m:r>
                  </m:oMath>
                </a14:m>
                <a:r>
                  <a:rPr lang="en-US" sz="3600">
                    <a:solidFill>
                      <a:schemeClr val="bg1"/>
                    </a:solidFill>
                    <a:effectLst/>
                    <a:latin typeface="UTM Centur"/>
                    <a:ea typeface="Calibri" panose="020F0502020204030204" pitchFamily="34" charset="0"/>
                  </a:rPr>
                  <a:t>.</a:t>
                </a:r>
                <a:endParaRPr lang="en-US" sz="3600">
                  <a:solidFill>
                    <a:schemeClr val="bg1"/>
                  </a:solidFill>
                  <a:latin typeface="UTM Centur"/>
                </a:endParaRPr>
              </a:p>
            </p:txBody>
          </p:sp>
        </mc:Choice>
        <mc:Fallback xmlns="">
          <p:sp>
            <p:nvSpPr>
              <p:cNvPr id="3" name="Rectangle 2"/>
              <p:cNvSpPr>
                <a:spLocks noRot="1" noChangeAspect="1" noMove="1" noResize="1" noEditPoints="1" noAdjustHandles="1" noChangeArrowheads="1" noChangeShapeType="1" noTextEdit="1"/>
              </p:cNvSpPr>
              <p:nvPr/>
            </p:nvSpPr>
            <p:spPr>
              <a:xfrm>
                <a:off x="831499" y="2470668"/>
                <a:ext cx="1336520" cy="646331"/>
              </a:xfrm>
              <a:prstGeom prst="rect">
                <a:avLst/>
              </a:prstGeom>
              <a:blipFill>
                <a:blip r:embed="rId2"/>
                <a:stretch>
                  <a:fillRect l="-13636" t="-14151" r="-12727"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121846" y="2164238"/>
                <a:ext cx="1005916" cy="952761"/>
              </a:xfrm>
              <a:prstGeom prst="rect">
                <a:avLst/>
              </a:prstGeom>
            </p:spPr>
            <p:txBody>
              <a:bodyPr wrap="none">
                <a:spAutoFit/>
              </a:bodyPr>
              <a:lstStyle/>
              <a:p>
                <a:r>
                  <a:rPr lang="en-US" sz="3600" b="1">
                    <a:solidFill>
                      <a:schemeClr val="bg1"/>
                    </a:solidFill>
                    <a:latin typeface="UTM Centur"/>
                    <a:ea typeface="Calibri" panose="020F0502020204030204" pitchFamily="34" charset="0"/>
                  </a:rPr>
                  <a:t>B.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h</m:t>
                        </m:r>
                      </m:num>
                      <m:den>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𝑓</m:t>
                        </m:r>
                      </m:den>
                    </m:f>
                  </m:oMath>
                </a14:m>
                <a:r>
                  <a:rPr lang="en-US" sz="3600">
                    <a:solidFill>
                      <a:schemeClr val="bg1"/>
                    </a:solidFill>
                    <a:effectLst/>
                    <a:latin typeface="UTM Centur"/>
                    <a:ea typeface="Calibri" panose="020F0502020204030204" pitchFamily="34" charset="0"/>
                  </a:rPr>
                  <a:t>.</a:t>
                </a:r>
                <a:endParaRPr lang="en-US" sz="3600">
                  <a:solidFill>
                    <a:schemeClr val="bg1"/>
                  </a:solidFill>
                  <a:latin typeface="UTM Centur"/>
                </a:endParaRPr>
              </a:p>
            </p:txBody>
          </p:sp>
        </mc:Choice>
        <mc:Fallback xmlns="">
          <p:sp>
            <p:nvSpPr>
              <p:cNvPr id="4" name="Rectangle 3"/>
              <p:cNvSpPr>
                <a:spLocks noRot="1" noChangeAspect="1" noMove="1" noResize="1" noEditPoints="1" noAdjustHandles="1" noChangeArrowheads="1" noChangeShapeType="1" noTextEdit="1"/>
              </p:cNvSpPr>
              <p:nvPr/>
            </p:nvSpPr>
            <p:spPr>
              <a:xfrm>
                <a:off x="4121846" y="2164238"/>
                <a:ext cx="1005916" cy="952761"/>
              </a:xfrm>
              <a:prstGeom prst="rect">
                <a:avLst/>
              </a:prstGeom>
              <a:blipFill>
                <a:blip r:embed="rId3"/>
                <a:stretch>
                  <a:fillRect l="-18182" r="-18182" b="-51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852471" y="2221305"/>
                <a:ext cx="991490" cy="895694"/>
              </a:xfrm>
              <a:prstGeom prst="rect">
                <a:avLst/>
              </a:prstGeom>
            </p:spPr>
            <p:txBody>
              <a:bodyPr wrap="none">
                <a:spAutoFit/>
              </a:bodyPr>
              <a:lstStyle/>
              <a:p>
                <a:r>
                  <a:rPr lang="en-US" sz="3600" b="1">
                    <a:solidFill>
                      <a:schemeClr val="bg1"/>
                    </a:solidFill>
                    <a:latin typeface="UTM Centur"/>
                    <a:ea typeface="Calibri" panose="020F0502020204030204" pitchFamily="34" charset="0"/>
                  </a:rPr>
                  <a:t>C.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𝑓</m:t>
                        </m:r>
                      </m:num>
                      <m:den>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h</m:t>
                        </m:r>
                      </m:den>
                    </m:f>
                  </m:oMath>
                </a14:m>
                <a:r>
                  <a:rPr lang="en-US" sz="3600">
                    <a:solidFill>
                      <a:schemeClr val="bg1"/>
                    </a:solidFill>
                    <a:effectLst/>
                    <a:latin typeface="UTM Centur"/>
                    <a:ea typeface="Calibri" panose="020F0502020204030204" pitchFamily="34" charset="0"/>
                  </a:rPr>
                  <a:t>.</a:t>
                </a:r>
                <a:endParaRPr lang="en-US" sz="3600">
                  <a:solidFill>
                    <a:schemeClr val="bg1"/>
                  </a:solidFill>
                  <a:latin typeface="UTM Centur"/>
                </a:endParaRPr>
              </a:p>
            </p:txBody>
          </p:sp>
        </mc:Choice>
        <mc:Fallback xmlns="">
          <p:sp>
            <p:nvSpPr>
              <p:cNvPr id="5" name="Rectangle 4"/>
              <p:cNvSpPr>
                <a:spLocks noRot="1" noChangeAspect="1" noMove="1" noResize="1" noEditPoints="1" noAdjustHandles="1" noChangeArrowheads="1" noChangeShapeType="1" noTextEdit="1"/>
              </p:cNvSpPr>
              <p:nvPr/>
            </p:nvSpPr>
            <p:spPr>
              <a:xfrm>
                <a:off x="6852471" y="2221305"/>
                <a:ext cx="991490" cy="895694"/>
              </a:xfrm>
              <a:prstGeom prst="rect">
                <a:avLst/>
              </a:prstGeom>
              <a:blipFill>
                <a:blip r:embed="rId4"/>
                <a:stretch>
                  <a:fillRect l="-18405" r="-18405" b="-122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071628" y="2470668"/>
                <a:ext cx="1454501"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D. </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h</m:t>
                    </m:r>
                    <m:sSup>
                      <m:sSup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𝑓</m:t>
                        </m:r>
                      </m:e>
                      <m:sup>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3600">
                  <a:solidFill>
                    <a:schemeClr val="bg1"/>
                  </a:solidFill>
                  <a:latin typeface="UTM Centur"/>
                </a:endParaRPr>
              </a:p>
            </p:txBody>
          </p:sp>
        </mc:Choice>
        <mc:Fallback xmlns="">
          <p:sp>
            <p:nvSpPr>
              <p:cNvPr id="6" name="Rectangle 5"/>
              <p:cNvSpPr>
                <a:spLocks noRot="1" noChangeAspect="1" noMove="1" noResize="1" noEditPoints="1" noAdjustHandles="1" noChangeArrowheads="1" noChangeShapeType="1" noTextEdit="1"/>
              </p:cNvSpPr>
              <p:nvPr/>
            </p:nvSpPr>
            <p:spPr>
              <a:xfrm>
                <a:off x="10071628" y="2470668"/>
                <a:ext cx="1454501" cy="646331"/>
              </a:xfrm>
              <a:prstGeom prst="rect">
                <a:avLst/>
              </a:prstGeom>
              <a:blipFill>
                <a:blip r:embed="rId5"/>
                <a:stretch>
                  <a:fillRect l="-12552" t="-13208" b="-35849"/>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E72D147B-2EB0-4F17-A120-6C298A359625}"/>
              </a:ext>
            </a:extLst>
          </p:cNvPr>
          <p:cNvSpPr/>
          <p:nvPr/>
        </p:nvSpPr>
        <p:spPr>
          <a:xfrm>
            <a:off x="4624804" y="5311751"/>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A</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5162756C-68D4-4956-805C-5CB45AE80A41}"/>
              </a:ext>
            </a:extLst>
          </p:cNvPr>
          <p:cNvSpPr/>
          <p:nvPr/>
        </p:nvSpPr>
        <p:spPr>
          <a:xfrm>
            <a:off x="4251755" y="3167870"/>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41B21A5-7517-41DC-9235-B3FC5302CF4D}"/>
                  </a:ext>
                </a:extLst>
              </p:cNvPr>
              <p:cNvSpPr/>
              <p:nvPr/>
            </p:nvSpPr>
            <p:spPr>
              <a:xfrm>
                <a:off x="4459502" y="4070246"/>
                <a:ext cx="1650773"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𝜀</m:t>
                      </m:r>
                      <m:r>
                        <a:rPr lang="en-US" sz="3600" b="0" i="1" smtClean="0">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h𝑓</m:t>
                      </m:r>
                    </m:oMath>
                  </m:oMathPara>
                </a14:m>
                <a:endParaRPr lang="en-US" sz="3600">
                  <a:solidFill>
                    <a:schemeClr val="bg1"/>
                  </a:solidFill>
                  <a:latin typeface="UTM Centur"/>
                </a:endParaRPr>
              </a:p>
            </p:txBody>
          </p:sp>
        </mc:Choice>
        <mc:Fallback xmlns="">
          <p:sp>
            <p:nvSpPr>
              <p:cNvPr id="9" name="Rectangle 8">
                <a:extLst>
                  <a:ext uri="{FF2B5EF4-FFF2-40B4-BE49-F238E27FC236}">
                    <a16:creationId xmlns:a16="http://schemas.microsoft.com/office/drawing/2014/main" id="{E41B21A5-7517-41DC-9235-B3FC5302CF4D}"/>
                  </a:ext>
                </a:extLst>
              </p:cNvPr>
              <p:cNvSpPr>
                <a:spLocks noRot="1" noChangeAspect="1" noMove="1" noResize="1" noEditPoints="1" noAdjustHandles="1" noChangeArrowheads="1" noChangeShapeType="1" noTextEdit="1"/>
              </p:cNvSpPr>
              <p:nvPr/>
            </p:nvSpPr>
            <p:spPr>
              <a:xfrm>
                <a:off x="4459502" y="4070246"/>
                <a:ext cx="1650773" cy="646331"/>
              </a:xfrm>
              <a:prstGeom prst="rect">
                <a:avLst/>
              </a:prstGeom>
              <a:blipFill>
                <a:blip r:embed="rId6"/>
                <a:stretch>
                  <a:fillRect/>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B885F860-4B33-43E3-8325-78124AC10CA3}"/>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6E52E4B-32E6-4912-A97A-C8F57DD6FBB7}"/>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D4942462-BB96-4E75-AF75-F7694AF41E1A}"/>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3" name="Freeform: Shape 12">
            <a:extLst>
              <a:ext uri="{FF2B5EF4-FFF2-40B4-BE49-F238E27FC236}">
                <a16:creationId xmlns:a16="http://schemas.microsoft.com/office/drawing/2014/main" id="{95A5A790-8C64-4E0A-9585-165CD320DD77}"/>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4" name="Graphic 13" descr="Star">
            <a:extLst>
              <a:ext uri="{FF2B5EF4-FFF2-40B4-BE49-F238E27FC236}">
                <a16:creationId xmlns:a16="http://schemas.microsoft.com/office/drawing/2014/main" id="{E5C291AA-63CD-4527-8BBB-7DFC791F0D9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12402" y="5512759"/>
            <a:ext cx="711196" cy="711196"/>
          </a:xfrm>
          <a:prstGeom prst="rect">
            <a:avLst/>
          </a:prstGeom>
        </p:spPr>
      </p:pic>
      <p:pic>
        <p:nvPicPr>
          <p:cNvPr id="15" name="Graphic 14" descr="Stars">
            <a:extLst>
              <a:ext uri="{FF2B5EF4-FFF2-40B4-BE49-F238E27FC236}">
                <a16:creationId xmlns:a16="http://schemas.microsoft.com/office/drawing/2014/main" id="{02A69A7D-A17A-4CE0-AA9E-B08E7C1C9F9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75433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35000" y="635000"/>
                <a:ext cx="8783815" cy="657424"/>
              </a:xfrm>
              <a:prstGeom prst="rect">
                <a:avLst/>
              </a:prstGeom>
            </p:spPr>
            <p:txBody>
              <a:bodyPr wrap="none">
                <a:spAutoFit/>
              </a:bodyPr>
              <a:lstStyle/>
              <a:p>
                <a:r>
                  <a:rPr lang="en-US" sz="3600" b="1">
                    <a:solidFill>
                      <a:srgbClr val="FFFF00"/>
                    </a:solidFill>
                    <a:latin typeface="UTM Centur"/>
                    <a:ea typeface="Calibri" panose="020F0502020204030204" pitchFamily="34" charset="0"/>
                  </a:rPr>
                  <a:t>Câu 13. </a:t>
                </a:r>
                <a:r>
                  <a:rPr lang="en-US" sz="3600" b="1">
                    <a:solidFill>
                      <a:schemeClr val="bg1"/>
                    </a:solidFill>
                    <a:latin typeface="UTM Centur"/>
                    <a:ea typeface="Calibri" panose="020F0502020204030204" pitchFamily="34" charset="0"/>
                  </a:rPr>
                  <a:t>	</a:t>
                </a:r>
                <a:r>
                  <a:rPr lang="en-US" sz="3600">
                    <a:solidFill>
                      <a:schemeClr val="bg1"/>
                    </a:solidFill>
                    <a:effectLst/>
                    <a:latin typeface="UTM Centur"/>
                    <a:ea typeface="Calibri" panose="020F0502020204030204" pitchFamily="34" charset="0"/>
                  </a:rPr>
                  <a:t>Số nuclôn có trong hạt nhân </a:t>
                </a:r>
                <a14:m>
                  <m:oMath xmlns:m="http://schemas.openxmlformats.org/officeDocument/2006/math">
                    <m:sPre>
                      <m:sPre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PrePr>
                      <m:sub>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13</m:t>
                        </m:r>
                      </m:sub>
                      <m:sup>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27</m:t>
                        </m:r>
                      </m:sup>
                      <m:e>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e>
                    </m:sPre>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𝐴𝑙</m:t>
                    </m:r>
                  </m:oMath>
                </a14:m>
                <a:r>
                  <a:rPr lang="en-US" sz="3600">
                    <a:solidFill>
                      <a:schemeClr val="bg1"/>
                    </a:solidFill>
                    <a:effectLst/>
                    <a:latin typeface="UTM Centur"/>
                    <a:ea typeface="Calibri" panose="020F0502020204030204" pitchFamily="34" charset="0"/>
                  </a:rPr>
                  <a:t> là</a:t>
                </a:r>
                <a:endParaRPr lang="en-US" sz="3600">
                  <a:solidFill>
                    <a:schemeClr val="bg1"/>
                  </a:solidFill>
                  <a:latin typeface="UTM Centur"/>
                </a:endParaRPr>
              </a:p>
            </p:txBody>
          </p:sp>
        </mc:Choice>
        <mc:Fallback xmlns="">
          <p:sp>
            <p:nvSpPr>
              <p:cNvPr id="2" name="Rectangle 1"/>
              <p:cNvSpPr>
                <a:spLocks noRot="1" noChangeAspect="1" noMove="1" noResize="1" noEditPoints="1" noAdjustHandles="1" noChangeArrowheads="1" noChangeShapeType="1" noTextEdit="1"/>
              </p:cNvSpPr>
              <p:nvPr/>
            </p:nvSpPr>
            <p:spPr>
              <a:xfrm>
                <a:off x="635000" y="635000"/>
                <a:ext cx="8783815" cy="657424"/>
              </a:xfrm>
              <a:prstGeom prst="rect">
                <a:avLst/>
              </a:prstGeom>
              <a:blipFill>
                <a:blip r:embed="rId2"/>
                <a:stretch>
                  <a:fillRect l="-2082" t="-11111" r="-1180" b="-35185"/>
                </a:stretch>
              </a:blipFill>
            </p:spPr>
            <p:txBody>
              <a:bodyPr/>
              <a:lstStyle/>
              <a:p>
                <a:r>
                  <a:rPr lang="en-US">
                    <a:noFill/>
                  </a:rPr>
                  <a:t> </a:t>
                </a:r>
              </a:p>
            </p:txBody>
          </p:sp>
        </mc:Fallback>
      </mc:AlternateContent>
      <p:sp>
        <p:nvSpPr>
          <p:cNvPr id="3" name="Rectangle 2"/>
          <p:cNvSpPr/>
          <p:nvPr/>
        </p:nvSpPr>
        <p:spPr>
          <a:xfrm>
            <a:off x="889000" y="1702777"/>
            <a:ext cx="1281313"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A. </a:t>
            </a:r>
            <a:r>
              <a:rPr lang="en-US" sz="3600">
                <a:solidFill>
                  <a:schemeClr val="bg1"/>
                </a:solidFill>
                <a:latin typeface="UTM Centur"/>
                <a:ea typeface="Calibri" panose="020F0502020204030204" pitchFamily="34" charset="0"/>
              </a:rPr>
              <a:t>40.</a:t>
            </a:r>
            <a:endParaRPr lang="en-US" sz="3600">
              <a:solidFill>
                <a:schemeClr val="bg1"/>
              </a:solidFill>
              <a:latin typeface="UTM Centur"/>
            </a:endParaRPr>
          </a:p>
        </p:txBody>
      </p:sp>
      <p:sp>
        <p:nvSpPr>
          <p:cNvPr id="4" name="Rectangle 3"/>
          <p:cNvSpPr/>
          <p:nvPr/>
        </p:nvSpPr>
        <p:spPr>
          <a:xfrm>
            <a:off x="3624019" y="1702777"/>
            <a:ext cx="1255472"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B. </a:t>
            </a:r>
            <a:r>
              <a:rPr lang="en-US" sz="3600">
                <a:solidFill>
                  <a:schemeClr val="bg1"/>
                </a:solidFill>
                <a:latin typeface="UTM Centur"/>
                <a:ea typeface="Calibri" panose="020F0502020204030204" pitchFamily="34" charset="0"/>
              </a:rPr>
              <a:t>13.</a:t>
            </a:r>
            <a:endParaRPr lang="en-US" sz="3600">
              <a:solidFill>
                <a:schemeClr val="bg1"/>
              </a:solidFill>
              <a:latin typeface="UTM Centur"/>
            </a:endParaRPr>
          </a:p>
        </p:txBody>
      </p:sp>
      <p:sp>
        <p:nvSpPr>
          <p:cNvPr id="5" name="Rectangle 4"/>
          <p:cNvSpPr/>
          <p:nvPr/>
        </p:nvSpPr>
        <p:spPr>
          <a:xfrm>
            <a:off x="6333197" y="1702777"/>
            <a:ext cx="1241045"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C. </a:t>
            </a:r>
            <a:r>
              <a:rPr lang="en-US" sz="3600">
                <a:solidFill>
                  <a:schemeClr val="bg1"/>
                </a:solidFill>
                <a:latin typeface="UTM Centur"/>
                <a:ea typeface="Calibri" panose="020F0502020204030204" pitchFamily="34" charset="0"/>
              </a:rPr>
              <a:t>27.</a:t>
            </a:r>
            <a:endParaRPr lang="en-US" sz="3600">
              <a:solidFill>
                <a:schemeClr val="bg1"/>
              </a:solidFill>
              <a:latin typeface="UTM Centur"/>
            </a:endParaRPr>
          </a:p>
        </p:txBody>
      </p:sp>
      <p:sp>
        <p:nvSpPr>
          <p:cNvPr id="6" name="Rectangle 5"/>
          <p:cNvSpPr/>
          <p:nvPr/>
        </p:nvSpPr>
        <p:spPr>
          <a:xfrm>
            <a:off x="10023996" y="1702777"/>
            <a:ext cx="1279004"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D. </a:t>
            </a:r>
            <a:r>
              <a:rPr lang="en-US" sz="3600">
                <a:solidFill>
                  <a:schemeClr val="bg1"/>
                </a:solidFill>
                <a:latin typeface="UTM Centur"/>
                <a:ea typeface="Calibri" panose="020F0502020204030204" pitchFamily="34" charset="0"/>
              </a:rPr>
              <a:t>14.</a:t>
            </a:r>
            <a:endParaRPr lang="en-US" sz="3600">
              <a:solidFill>
                <a:schemeClr val="bg1"/>
              </a:solidFill>
              <a:latin typeface="UTM Centur"/>
            </a:endParaRPr>
          </a:p>
        </p:txBody>
      </p:sp>
      <p:sp>
        <p:nvSpPr>
          <p:cNvPr id="7" name="Rectangle 6">
            <a:extLst>
              <a:ext uri="{FF2B5EF4-FFF2-40B4-BE49-F238E27FC236}">
                <a16:creationId xmlns:a16="http://schemas.microsoft.com/office/drawing/2014/main" id="{6DB19C06-A4F2-43A1-9282-F71C1298A6BB}"/>
              </a:ext>
            </a:extLst>
          </p:cNvPr>
          <p:cNvSpPr/>
          <p:nvPr/>
        </p:nvSpPr>
        <p:spPr>
          <a:xfrm>
            <a:off x="4251755" y="5155676"/>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C</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353FDC1A-BA46-4DB7-BD5A-02F0226281C6}"/>
              </a:ext>
            </a:extLst>
          </p:cNvPr>
          <p:cNvSpPr/>
          <p:nvPr/>
        </p:nvSpPr>
        <p:spPr>
          <a:xfrm>
            <a:off x="4251755" y="3167870"/>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978AA070-AAAB-47AC-B679-28B439643DE7}"/>
              </a:ext>
            </a:extLst>
          </p:cNvPr>
          <p:cNvSpPr/>
          <p:nvPr/>
        </p:nvSpPr>
        <p:spPr>
          <a:xfrm>
            <a:off x="4506752" y="4098539"/>
            <a:ext cx="652743" cy="646331"/>
          </a:xfrm>
          <a:prstGeom prst="rect">
            <a:avLst/>
          </a:prstGeom>
        </p:spPr>
        <p:txBody>
          <a:bodyPr wrap="none">
            <a:spAutoFit/>
          </a:bodyPr>
          <a:lstStyle/>
          <a:p>
            <a:r>
              <a:rPr lang="en-US" sz="3600">
                <a:solidFill>
                  <a:schemeClr val="bg1"/>
                </a:solidFill>
                <a:latin typeface="UTM Centur"/>
                <a:ea typeface="Calibri" panose="020F0502020204030204" pitchFamily="34" charset="0"/>
              </a:rPr>
              <a:t>27</a:t>
            </a:r>
            <a:endParaRPr lang="en-US" sz="3600">
              <a:solidFill>
                <a:schemeClr val="bg1"/>
              </a:solidFill>
              <a:latin typeface="UTM Centur"/>
            </a:endParaRPr>
          </a:p>
        </p:txBody>
      </p:sp>
      <p:cxnSp>
        <p:nvCxnSpPr>
          <p:cNvPr id="10" name="Straight Connector 9">
            <a:extLst>
              <a:ext uri="{FF2B5EF4-FFF2-40B4-BE49-F238E27FC236}">
                <a16:creationId xmlns:a16="http://schemas.microsoft.com/office/drawing/2014/main" id="{ADBB13FF-231F-4DB7-8DB3-D801AF8F21E1}"/>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47ABF9E-6079-495D-BFCC-6ED11209DCF6}"/>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496A5506-6FEA-4CDE-98FC-021F957D34C3}"/>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3" name="Freeform: Shape 12">
            <a:extLst>
              <a:ext uri="{FF2B5EF4-FFF2-40B4-BE49-F238E27FC236}">
                <a16:creationId xmlns:a16="http://schemas.microsoft.com/office/drawing/2014/main" id="{47D084A9-1673-4F37-84C3-C851484517F1}"/>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4" name="Graphic 13" descr="Star">
            <a:extLst>
              <a:ext uri="{FF2B5EF4-FFF2-40B4-BE49-F238E27FC236}">
                <a16:creationId xmlns:a16="http://schemas.microsoft.com/office/drawing/2014/main" id="{E92B5080-FD4B-41D3-B3EF-F21F26EBF04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2402" y="5512759"/>
            <a:ext cx="711196" cy="711196"/>
          </a:xfrm>
          <a:prstGeom prst="rect">
            <a:avLst/>
          </a:prstGeom>
        </p:spPr>
      </p:pic>
      <p:pic>
        <p:nvPicPr>
          <p:cNvPr id="15" name="Graphic 14" descr="Stars">
            <a:extLst>
              <a:ext uri="{FF2B5EF4-FFF2-40B4-BE49-F238E27FC236}">
                <a16:creationId xmlns:a16="http://schemas.microsoft.com/office/drawing/2014/main" id="{AE82784C-9FC6-4382-813F-776C7EF7467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322622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20931" y="395845"/>
                <a:ext cx="11111523" cy="1754326"/>
              </a:xfrm>
              <a:prstGeom prst="rect">
                <a:avLst/>
              </a:prstGeom>
            </p:spPr>
            <p:txBody>
              <a:bodyPr wrap="square">
                <a:spAutoFit/>
              </a:bodyPr>
              <a:lstStyle/>
              <a:p>
                <a:r>
                  <a:rPr lang="en-US" sz="3600" b="1">
                    <a:solidFill>
                      <a:srgbClr val="FFFF00"/>
                    </a:solidFill>
                    <a:latin typeface="UTM Centur"/>
                    <a:ea typeface="Calibri" panose="020F0502020204030204" pitchFamily="34" charset="0"/>
                  </a:rPr>
                  <a:t>Câu 14. 	</a:t>
                </a:r>
                <a:r>
                  <a:rPr lang="en-US" sz="3600">
                    <a:solidFill>
                      <a:schemeClr val="bg1"/>
                    </a:solidFill>
                    <a:effectLst/>
                    <a:latin typeface="UTM Centur"/>
                    <a:ea typeface="Calibri" panose="020F0502020204030204" pitchFamily="34" charset="0"/>
                  </a:rPr>
                  <a:t>Tia phóng xạ X có hằng số phóng xạ </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𝜆</m:t>
                    </m:r>
                  </m:oMath>
                </a14:m>
                <a:r>
                  <a:rPr lang="en-US" sz="3600">
                    <a:solidFill>
                      <a:schemeClr val="bg1"/>
                    </a:solidFill>
                    <a:effectLst/>
                    <a:latin typeface="UTM Centur"/>
                    <a:ea typeface="Calibri" panose="020F0502020204030204" pitchFamily="34" charset="0"/>
                  </a:rPr>
                  <a:t>. Ban đầu (t=0), một mẫu có N</a:t>
                </a:r>
                <a:r>
                  <a:rPr lang="en-US" sz="3600" baseline="-25000">
                    <a:solidFill>
                      <a:schemeClr val="bg1"/>
                    </a:solidFill>
                    <a:effectLst/>
                    <a:latin typeface="UTM Centur"/>
                    <a:ea typeface="Calibri" panose="020F0502020204030204" pitchFamily="34" charset="0"/>
                  </a:rPr>
                  <a:t>0</a:t>
                </a:r>
                <a:r>
                  <a:rPr lang="en-US" sz="3600">
                    <a:solidFill>
                      <a:schemeClr val="bg1"/>
                    </a:solidFill>
                    <a:effectLst/>
                    <a:latin typeface="UTM Centur"/>
                    <a:ea typeface="Calibri" panose="020F0502020204030204" pitchFamily="34" charset="0"/>
                  </a:rPr>
                  <a:t> hạt nhân X. Tại thời điểm t, số hạt nhân X còn lại trong mẫu là</a:t>
                </a:r>
                <a:endParaRPr lang="en-US" sz="3600">
                  <a:solidFill>
                    <a:schemeClr val="bg1"/>
                  </a:solidFill>
                  <a:latin typeface="UTM Centur"/>
                </a:endParaRPr>
              </a:p>
            </p:txBody>
          </p:sp>
        </mc:Choice>
        <mc:Fallback xmlns="">
          <p:sp>
            <p:nvSpPr>
              <p:cNvPr id="2" name="Rectangle 1"/>
              <p:cNvSpPr>
                <a:spLocks noRot="1" noChangeAspect="1" noMove="1" noResize="1" noEditPoints="1" noAdjustHandles="1" noChangeArrowheads="1" noChangeShapeType="1" noTextEdit="1"/>
              </p:cNvSpPr>
              <p:nvPr/>
            </p:nvSpPr>
            <p:spPr>
              <a:xfrm>
                <a:off x="620931" y="395845"/>
                <a:ext cx="11111523" cy="1754326"/>
              </a:xfrm>
              <a:prstGeom prst="rect">
                <a:avLst/>
              </a:prstGeom>
              <a:blipFill>
                <a:blip r:embed="rId2"/>
                <a:stretch>
                  <a:fillRect l="-1700" t="-5556" b="-121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282895" y="2165686"/>
                <a:ext cx="2848152"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A. </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sub>
                    </m:sSub>
                    <m:sSup>
                      <m:sSup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𝜆</m:t>
                        </m:r>
                      </m:e>
                      <m:sup>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𝑒𝑡</m:t>
                        </m:r>
                      </m:sup>
                    </m:sSup>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a:solidFill>
                    <a:schemeClr val="bg1"/>
                  </a:solidFill>
                  <a:latin typeface="UTM Centur"/>
                </a:endParaRPr>
              </a:p>
            </p:txBody>
          </p:sp>
        </mc:Choice>
        <mc:Fallback xmlns="">
          <p:sp>
            <p:nvSpPr>
              <p:cNvPr id="3" name="Rectangle 2"/>
              <p:cNvSpPr>
                <a:spLocks noRot="1" noChangeAspect="1" noMove="1" noResize="1" noEditPoints="1" noAdjustHandles="1" noChangeArrowheads="1" noChangeShapeType="1" noTextEdit="1"/>
              </p:cNvSpPr>
              <p:nvPr/>
            </p:nvSpPr>
            <p:spPr>
              <a:xfrm>
                <a:off x="1282895" y="2165686"/>
                <a:ext cx="2848152" cy="646331"/>
              </a:xfrm>
              <a:prstGeom prst="rect">
                <a:avLst/>
              </a:prstGeom>
              <a:blipFill>
                <a:blip r:embed="rId3"/>
                <a:stretch>
                  <a:fillRect l="-6410" t="-13208" b="-358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092895" y="2165686"/>
                <a:ext cx="3067571"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B. </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sub>
                    </m:sSub>
                    <m:sSup>
                      <m:sSup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𝜆</m:t>
                        </m:r>
                      </m:e>
                      <m:sup>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𝑒𝑡</m:t>
                        </m:r>
                      </m:sup>
                    </m:sSup>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a:solidFill>
                    <a:schemeClr val="bg1"/>
                  </a:solidFill>
                  <a:latin typeface="UTM Centur"/>
                </a:endParaRPr>
              </a:p>
            </p:txBody>
          </p:sp>
        </mc:Choice>
        <mc:Fallback xmlns="">
          <p:sp>
            <p:nvSpPr>
              <p:cNvPr id="4" name="Rectangle 3"/>
              <p:cNvSpPr>
                <a:spLocks noRot="1" noChangeAspect="1" noMove="1" noResize="1" noEditPoints="1" noAdjustHandles="1" noChangeArrowheads="1" noChangeShapeType="1" noTextEdit="1"/>
              </p:cNvSpPr>
              <p:nvPr/>
            </p:nvSpPr>
            <p:spPr>
              <a:xfrm>
                <a:off x="5092895" y="2165686"/>
                <a:ext cx="3067571" cy="646331"/>
              </a:xfrm>
              <a:prstGeom prst="rect">
                <a:avLst/>
              </a:prstGeom>
              <a:blipFill>
                <a:blip r:embed="rId4"/>
                <a:stretch>
                  <a:fillRect l="-5952" t="-13208" b="-358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82895" y="3092786"/>
                <a:ext cx="2946384" cy="672428"/>
              </a:xfrm>
              <a:prstGeom prst="rect">
                <a:avLst/>
              </a:prstGeom>
            </p:spPr>
            <p:txBody>
              <a:bodyPr wrap="none">
                <a:spAutoFit/>
              </a:bodyPr>
              <a:lstStyle/>
              <a:p>
                <a:r>
                  <a:rPr lang="en-US" sz="3600" b="1">
                    <a:solidFill>
                      <a:schemeClr val="bg1"/>
                    </a:solidFill>
                    <a:latin typeface="UTM Centur"/>
                    <a:ea typeface="Calibri" panose="020F0502020204030204" pitchFamily="34" charset="0"/>
                  </a:rPr>
                  <a:t>C. </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sub>
                    </m:sSub>
                    <m:sSup>
                      <m:sSup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𝜆</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𝑡</m:t>
                        </m:r>
                      </m:sup>
                    </m:sSup>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a:solidFill>
                    <a:schemeClr val="bg1"/>
                  </a:solidFill>
                  <a:latin typeface="UTM Centur"/>
                </a:endParaRPr>
              </a:p>
            </p:txBody>
          </p:sp>
        </mc:Choice>
        <mc:Fallback xmlns="">
          <p:sp>
            <p:nvSpPr>
              <p:cNvPr id="5" name="Rectangle 4"/>
              <p:cNvSpPr>
                <a:spLocks noRot="1" noChangeAspect="1" noMove="1" noResize="1" noEditPoints="1" noAdjustHandles="1" noChangeArrowheads="1" noChangeShapeType="1" noTextEdit="1"/>
              </p:cNvSpPr>
              <p:nvPr/>
            </p:nvSpPr>
            <p:spPr>
              <a:xfrm>
                <a:off x="1282895" y="3092786"/>
                <a:ext cx="2946384" cy="672428"/>
              </a:xfrm>
              <a:prstGeom prst="rect">
                <a:avLst/>
              </a:prstGeom>
              <a:blipFill>
                <a:blip r:embed="rId5"/>
                <a:stretch>
                  <a:fillRect l="-6198" t="-9009"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092895" y="3092786"/>
                <a:ext cx="3180935" cy="672428"/>
              </a:xfrm>
              <a:prstGeom prst="rect">
                <a:avLst/>
              </a:prstGeom>
            </p:spPr>
            <p:txBody>
              <a:bodyPr wrap="none">
                <a:spAutoFit/>
              </a:bodyPr>
              <a:lstStyle/>
              <a:p>
                <a:r>
                  <a:rPr lang="en-US" sz="3600" b="1">
                    <a:solidFill>
                      <a:schemeClr val="bg1"/>
                    </a:solidFill>
                    <a:latin typeface="UTM Centur"/>
                    <a:ea typeface="Calibri" panose="020F0502020204030204" pitchFamily="34" charset="0"/>
                  </a:rPr>
                  <a:t>D</a:t>
                </a:r>
                <a:r>
                  <a:rPr lang="en-US" sz="3600" b="1">
                    <a:solidFill>
                      <a:schemeClr val="bg1"/>
                    </a:solidFill>
                    <a:effectLst/>
                    <a:latin typeface="UTM Centur"/>
                    <a:ea typeface="Calibri" panose="020F0502020204030204" pitchFamily="34" charset="0"/>
                  </a:rPr>
                  <a:t>. </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sub>
                    </m:sSub>
                    <m:sSup>
                      <m:sSup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𝜆</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𝑡</m:t>
                        </m:r>
                      </m:sup>
                    </m:sSup>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a:solidFill>
                    <a:schemeClr val="bg1"/>
                  </a:solidFill>
                  <a:latin typeface="UTM Centur"/>
                </a:endParaRPr>
              </a:p>
            </p:txBody>
          </p:sp>
        </mc:Choice>
        <mc:Fallback xmlns="">
          <p:sp>
            <p:nvSpPr>
              <p:cNvPr id="6" name="Rectangle 5"/>
              <p:cNvSpPr>
                <a:spLocks noRot="1" noChangeAspect="1" noMove="1" noResize="1" noEditPoints="1" noAdjustHandles="1" noChangeArrowheads="1" noChangeShapeType="1" noTextEdit="1"/>
              </p:cNvSpPr>
              <p:nvPr/>
            </p:nvSpPr>
            <p:spPr>
              <a:xfrm>
                <a:off x="5092895" y="3092786"/>
                <a:ext cx="3180935" cy="672428"/>
              </a:xfrm>
              <a:prstGeom prst="rect">
                <a:avLst/>
              </a:prstGeom>
              <a:blipFill>
                <a:blip r:embed="rId6"/>
                <a:stretch>
                  <a:fillRect l="-5747" t="-9009" b="-33333"/>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61F22B5A-336B-4BE2-BDF6-8434CF966F79}"/>
              </a:ext>
            </a:extLst>
          </p:cNvPr>
          <p:cNvSpPr/>
          <p:nvPr/>
        </p:nvSpPr>
        <p:spPr>
          <a:xfrm>
            <a:off x="4240820" y="5939896"/>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D</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2069B382-7209-418D-8F80-0D005C8FCC30}"/>
              </a:ext>
            </a:extLst>
          </p:cNvPr>
          <p:cNvSpPr/>
          <p:nvPr/>
        </p:nvSpPr>
        <p:spPr>
          <a:xfrm>
            <a:off x="4240820" y="3981792"/>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9DD41B5-11B2-4FFC-9954-18B0F534790D}"/>
                  </a:ext>
                </a:extLst>
              </p:cNvPr>
              <p:cNvSpPr/>
              <p:nvPr/>
            </p:nvSpPr>
            <p:spPr>
              <a:xfrm>
                <a:off x="2937524" y="4864845"/>
                <a:ext cx="5750741" cy="6724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𝑆</m:t>
                      </m:r>
                      <m:r>
                        <a:rPr lang="en-US" sz="36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ố </m:t>
                      </m:r>
                      <m:r>
                        <a:rPr lang="en-US" sz="36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h</m:t>
                      </m:r>
                      <m:r>
                        <a:rPr lang="en-US" sz="36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ạ</m:t>
                      </m:r>
                      <m:r>
                        <a:rPr lang="en-US" sz="36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36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36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𝑐</m:t>
                      </m:r>
                      <m:r>
                        <a:rPr lang="en-US" sz="36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ò</m:t>
                      </m:r>
                      <m:r>
                        <a:rPr lang="en-US" sz="36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36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36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𝑙</m:t>
                      </m:r>
                      <m:r>
                        <a:rPr lang="en-US" sz="36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ạ</m:t>
                      </m:r>
                      <m:r>
                        <a:rPr lang="en-US" sz="36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36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𝑁</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sub>
                      </m:sSub>
                      <m:sSup>
                        <m:sSup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𝜆</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𝑡</m:t>
                          </m:r>
                        </m:sup>
                      </m:sSup>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600">
                  <a:solidFill>
                    <a:schemeClr val="bg1"/>
                  </a:solidFill>
                  <a:latin typeface="UTM Centur"/>
                </a:endParaRPr>
              </a:p>
            </p:txBody>
          </p:sp>
        </mc:Choice>
        <mc:Fallback xmlns="">
          <p:sp>
            <p:nvSpPr>
              <p:cNvPr id="9" name="Rectangle 8">
                <a:extLst>
                  <a:ext uri="{FF2B5EF4-FFF2-40B4-BE49-F238E27FC236}">
                    <a16:creationId xmlns:a16="http://schemas.microsoft.com/office/drawing/2014/main" id="{29DD41B5-11B2-4FFC-9954-18B0F534790D}"/>
                  </a:ext>
                </a:extLst>
              </p:cNvPr>
              <p:cNvSpPr>
                <a:spLocks noRot="1" noChangeAspect="1" noMove="1" noResize="1" noEditPoints="1" noAdjustHandles="1" noChangeArrowheads="1" noChangeShapeType="1" noTextEdit="1"/>
              </p:cNvSpPr>
              <p:nvPr/>
            </p:nvSpPr>
            <p:spPr>
              <a:xfrm>
                <a:off x="2937524" y="4864845"/>
                <a:ext cx="5750741" cy="672428"/>
              </a:xfrm>
              <a:prstGeom prst="rect">
                <a:avLst/>
              </a:prstGeom>
              <a:blipFill>
                <a:blip r:embed="rId7"/>
                <a:stretch>
                  <a:fillRect/>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A441ECE5-DF86-4C3D-912C-3F79E6E4AF2F}"/>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FCFD76B-CA6A-4F55-B8DE-34D7936D810E}"/>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D78C9646-F272-4F5C-815A-655601D4AB65}"/>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3" name="Freeform: Shape 12">
            <a:extLst>
              <a:ext uri="{FF2B5EF4-FFF2-40B4-BE49-F238E27FC236}">
                <a16:creationId xmlns:a16="http://schemas.microsoft.com/office/drawing/2014/main" id="{7E908381-D1A9-4C13-8F51-C50FC9A3CA09}"/>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4" name="Graphic 13" descr="Star">
            <a:extLst>
              <a:ext uri="{FF2B5EF4-FFF2-40B4-BE49-F238E27FC236}">
                <a16:creationId xmlns:a16="http://schemas.microsoft.com/office/drawing/2014/main" id="{237069AB-AB75-44E2-8FDB-54B856A8666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12402" y="5512759"/>
            <a:ext cx="711196" cy="711196"/>
          </a:xfrm>
          <a:prstGeom prst="rect">
            <a:avLst/>
          </a:prstGeom>
        </p:spPr>
      </p:pic>
      <p:pic>
        <p:nvPicPr>
          <p:cNvPr id="15" name="Graphic 14" descr="Stars">
            <a:extLst>
              <a:ext uri="{FF2B5EF4-FFF2-40B4-BE49-F238E27FC236}">
                <a16:creationId xmlns:a16="http://schemas.microsoft.com/office/drawing/2014/main" id="{896B4E85-8CAF-4E54-8B1A-D584F734DFA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15640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63062" y="494320"/>
                <a:ext cx="11786772" cy="1487780"/>
              </a:xfrm>
              <a:prstGeom prst="rect">
                <a:avLst/>
              </a:prstGeom>
            </p:spPr>
            <p:txBody>
              <a:bodyPr wrap="square">
                <a:spAutoFit/>
              </a:bodyPr>
              <a:lstStyle/>
              <a:p>
                <a:r>
                  <a:rPr lang="en-US" sz="3000" b="1">
                    <a:solidFill>
                      <a:srgbClr val="FFFF00"/>
                    </a:solidFill>
                    <a:latin typeface="UTM Centur"/>
                    <a:ea typeface="Calibri" panose="020F0502020204030204" pitchFamily="34" charset="0"/>
                  </a:rPr>
                  <a:t>Câu 15. </a:t>
                </a:r>
                <a:r>
                  <a:rPr lang="en-US" sz="3000" b="1">
                    <a:solidFill>
                      <a:schemeClr val="bg1"/>
                    </a:solidFill>
                    <a:latin typeface="UTM Centur"/>
                    <a:ea typeface="Calibri" panose="020F0502020204030204" pitchFamily="34" charset="0"/>
                  </a:rPr>
                  <a:t>	</a:t>
                </a:r>
                <a:r>
                  <a:rPr lang="en-US" sz="3000">
                    <a:solidFill>
                      <a:schemeClr val="bg1"/>
                    </a:solidFill>
                    <a:effectLst/>
                    <a:latin typeface="UTM Centur"/>
                    <a:ea typeface="Calibri" panose="020F0502020204030204" pitchFamily="34" charset="0"/>
                  </a:rPr>
                  <a:t>Một điện tích điểm </a:t>
                </a:r>
                <a14:m>
                  <m:oMath xmlns:m="http://schemas.openxmlformats.org/officeDocument/2006/math">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𝑞</m:t>
                    </m:r>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2.1</m:t>
                    </m:r>
                    <m:sSup>
                      <m:sSupPr>
                        <m:ctrlP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sup>
                    </m:sSup>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𝐶</m:t>
                    </m:r>
                  </m:oMath>
                </a14:m>
                <a:r>
                  <a:rPr lang="en-US" sz="3000">
                    <a:solidFill>
                      <a:schemeClr val="bg1"/>
                    </a:solidFill>
                    <a:effectLst/>
                    <a:latin typeface="UTM Centur"/>
                    <a:ea typeface="Calibri" panose="020F0502020204030204" pitchFamily="34" charset="0"/>
                  </a:rPr>
                  <a:t> được đặt tại điểm M trong điện trường thì chịu tác dụng của lực điện có độ lớn </a:t>
                </a:r>
                <a14:m>
                  <m:oMath xmlns:m="http://schemas.openxmlformats.org/officeDocument/2006/math">
                    <m:r>
                      <a:rPr lang="en-US" sz="3000" i="1">
                        <a:solidFill>
                          <a:schemeClr val="bg1"/>
                        </a:solidFill>
                        <a:latin typeface="Cambria Math" panose="02040503050406030204" pitchFamily="18" charset="0"/>
                      </a:rPr>
                      <m:t>𝐹</m:t>
                    </m:r>
                    <m:r>
                      <a:rPr lang="en-US" sz="3000" i="1">
                        <a:solidFill>
                          <a:schemeClr val="bg1"/>
                        </a:solidFill>
                        <a:latin typeface="Cambria Math" panose="02040503050406030204" pitchFamily="18" charset="0"/>
                      </a:rPr>
                      <m:t>=</m:t>
                    </m:r>
                    <m:r>
                      <a:rPr lang="en-US" sz="3000">
                        <a:solidFill>
                          <a:schemeClr val="bg1"/>
                        </a:solidFill>
                        <a:latin typeface="Cambria Math" panose="02040503050406030204" pitchFamily="18" charset="0"/>
                      </a:rPr>
                      <m:t>6.1</m:t>
                    </m:r>
                    <m:sSup>
                      <m:sSupPr>
                        <m:ctrlPr>
                          <a:rPr lang="en-US" sz="3000" i="1">
                            <a:solidFill>
                              <a:schemeClr val="bg1"/>
                            </a:solidFill>
                            <a:latin typeface="Cambria Math" panose="02040503050406030204" pitchFamily="18" charset="0"/>
                          </a:rPr>
                        </m:ctrlPr>
                      </m:sSupPr>
                      <m:e>
                        <m:r>
                          <a:rPr lang="en-US" sz="3000">
                            <a:solidFill>
                              <a:schemeClr val="bg1"/>
                            </a:solidFill>
                            <a:latin typeface="Cambria Math" panose="02040503050406030204" pitchFamily="18" charset="0"/>
                          </a:rPr>
                          <m:t>0</m:t>
                        </m:r>
                      </m:e>
                      <m:sup>
                        <m:r>
                          <a:rPr lang="en-US" sz="3000" i="1">
                            <a:solidFill>
                              <a:schemeClr val="bg1"/>
                            </a:solidFill>
                            <a:latin typeface="Cambria Math" panose="02040503050406030204" pitchFamily="18" charset="0"/>
                          </a:rPr>
                          <m:t>−</m:t>
                        </m:r>
                        <m:r>
                          <a:rPr lang="en-US" sz="3000">
                            <a:solidFill>
                              <a:schemeClr val="bg1"/>
                            </a:solidFill>
                            <a:latin typeface="Cambria Math" panose="02040503050406030204" pitchFamily="18" charset="0"/>
                          </a:rPr>
                          <m:t>3</m:t>
                        </m:r>
                      </m:sup>
                    </m:sSup>
                    <m:r>
                      <a:rPr lang="en-US" sz="3000" i="1">
                        <a:solidFill>
                          <a:schemeClr val="bg1"/>
                        </a:solidFill>
                        <a:latin typeface="Cambria Math" panose="02040503050406030204" pitchFamily="18" charset="0"/>
                      </a:rPr>
                      <m:t>𝑁</m:t>
                    </m:r>
                  </m:oMath>
                </a14:m>
                <a:r>
                  <a:rPr lang="en-US" sz="3000">
                    <a:solidFill>
                      <a:schemeClr val="bg1"/>
                    </a:solidFill>
                  </a:rPr>
                  <a:t>. Cường độ điện trường tại M có độ lớn</a:t>
                </a:r>
                <a:r>
                  <a:rPr lang="en-US" sz="3000">
                    <a:solidFill>
                      <a:schemeClr val="bg1"/>
                    </a:solidFill>
                    <a:effectLst/>
                    <a:latin typeface="UTM Centur"/>
                    <a:ea typeface="Calibri" panose="020F0502020204030204" pitchFamily="34" charset="0"/>
                  </a:rPr>
                  <a:t> </a:t>
                </a:r>
                <a:endParaRPr lang="en-US" sz="3000">
                  <a:solidFill>
                    <a:schemeClr val="bg1"/>
                  </a:solidFill>
                  <a:latin typeface="UTM Centur"/>
                </a:endParaRPr>
              </a:p>
            </p:txBody>
          </p:sp>
        </mc:Choice>
        <mc:Fallback xmlns="">
          <p:sp>
            <p:nvSpPr>
              <p:cNvPr id="2" name="Rectangle 1"/>
              <p:cNvSpPr>
                <a:spLocks noRot="1" noChangeAspect="1" noMove="1" noResize="1" noEditPoints="1" noAdjustHandles="1" noChangeArrowheads="1" noChangeShapeType="1" noTextEdit="1"/>
              </p:cNvSpPr>
              <p:nvPr/>
            </p:nvSpPr>
            <p:spPr>
              <a:xfrm>
                <a:off x="463062" y="494320"/>
                <a:ext cx="11786772" cy="1487780"/>
              </a:xfrm>
              <a:prstGeom prst="rect">
                <a:avLst/>
              </a:prstGeom>
              <a:blipFill>
                <a:blip r:embed="rId2"/>
                <a:stretch>
                  <a:fillRect l="-1242" t="-4918" r="-517" b="-118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471493" y="1994102"/>
                <a:ext cx="2311017" cy="553998"/>
              </a:xfrm>
              <a:prstGeom prst="rect">
                <a:avLst/>
              </a:prstGeom>
            </p:spPr>
            <p:txBody>
              <a:bodyPr wrap="none">
                <a:spAutoFit/>
              </a:bodyPr>
              <a:lstStyle/>
              <a:p>
                <a:r>
                  <a:rPr lang="en-US" sz="3000" b="1">
                    <a:solidFill>
                      <a:schemeClr val="bg1"/>
                    </a:solidFill>
                    <a:latin typeface="UTM Centur"/>
                    <a:ea typeface="Calibri" panose="020F0502020204030204" pitchFamily="34" charset="0"/>
                  </a:rPr>
                  <a:t>A. </a:t>
                </a:r>
                <a14:m>
                  <m:oMath xmlns:m="http://schemas.openxmlformats.org/officeDocument/2006/math">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2000</m:t>
                    </m:r>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𝑚</m:t>
                    </m:r>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000">
                  <a:solidFill>
                    <a:schemeClr val="bg1"/>
                  </a:solidFill>
                  <a:latin typeface="UTM Centur"/>
                </a:endParaRPr>
              </a:p>
            </p:txBody>
          </p:sp>
        </mc:Choice>
        <mc:Fallback xmlns="">
          <p:sp>
            <p:nvSpPr>
              <p:cNvPr id="3" name="Rectangle 2"/>
              <p:cNvSpPr>
                <a:spLocks noRot="1" noChangeAspect="1" noMove="1" noResize="1" noEditPoints="1" noAdjustHandles="1" noChangeArrowheads="1" noChangeShapeType="1" noTextEdit="1"/>
              </p:cNvSpPr>
              <p:nvPr/>
            </p:nvSpPr>
            <p:spPr>
              <a:xfrm>
                <a:off x="1471493" y="1994102"/>
                <a:ext cx="2311017" cy="553998"/>
              </a:xfrm>
              <a:prstGeom prst="rect">
                <a:avLst/>
              </a:prstGeom>
              <a:blipFill>
                <a:blip r:embed="rId3"/>
                <a:stretch>
                  <a:fillRect l="-6069" t="-13187" b="-34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611773" y="2046243"/>
                <a:ext cx="2505366" cy="553998"/>
              </a:xfrm>
              <a:prstGeom prst="rect">
                <a:avLst/>
              </a:prstGeom>
            </p:spPr>
            <p:txBody>
              <a:bodyPr wrap="none">
                <a:spAutoFit/>
              </a:bodyPr>
              <a:lstStyle/>
              <a:p>
                <a:r>
                  <a:rPr lang="en-US" sz="3000" b="1">
                    <a:solidFill>
                      <a:schemeClr val="bg1"/>
                    </a:solidFill>
                    <a:latin typeface="UTM Centur"/>
                    <a:ea typeface="Calibri" panose="020F0502020204030204" pitchFamily="34" charset="0"/>
                  </a:rPr>
                  <a:t>B. </a:t>
                </a:r>
                <a14:m>
                  <m:oMath xmlns:m="http://schemas.openxmlformats.org/officeDocument/2006/math">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18000</m:t>
                    </m:r>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𝑚</m:t>
                    </m:r>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000">
                  <a:solidFill>
                    <a:schemeClr val="bg1"/>
                  </a:solidFill>
                  <a:latin typeface="UTM Centur"/>
                </a:endParaRPr>
              </a:p>
            </p:txBody>
          </p:sp>
        </mc:Choice>
        <mc:Fallback xmlns="">
          <p:sp>
            <p:nvSpPr>
              <p:cNvPr id="4" name="Rectangle 3"/>
              <p:cNvSpPr>
                <a:spLocks noRot="1" noChangeAspect="1" noMove="1" noResize="1" noEditPoints="1" noAdjustHandles="1" noChangeArrowheads="1" noChangeShapeType="1" noTextEdit="1"/>
              </p:cNvSpPr>
              <p:nvPr/>
            </p:nvSpPr>
            <p:spPr>
              <a:xfrm>
                <a:off x="5611773" y="2046243"/>
                <a:ext cx="2505366" cy="553998"/>
              </a:xfrm>
              <a:prstGeom prst="rect">
                <a:avLst/>
              </a:prstGeom>
              <a:blipFill>
                <a:blip r:embed="rId4"/>
                <a:stretch>
                  <a:fillRect l="-5839" t="-13187" b="-34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413413" y="2730279"/>
                <a:ext cx="2492542" cy="553998"/>
              </a:xfrm>
              <a:prstGeom prst="rect">
                <a:avLst/>
              </a:prstGeom>
            </p:spPr>
            <p:txBody>
              <a:bodyPr wrap="none">
                <a:spAutoFit/>
              </a:bodyPr>
              <a:lstStyle/>
              <a:p>
                <a:r>
                  <a:rPr lang="en-US" sz="3000" b="1">
                    <a:solidFill>
                      <a:schemeClr val="bg1"/>
                    </a:solidFill>
                    <a:latin typeface="UTM Centur"/>
                    <a:ea typeface="Calibri" panose="020F0502020204030204" pitchFamily="34" charset="0"/>
                  </a:rPr>
                  <a:t>C. </a:t>
                </a:r>
                <a14:m>
                  <m:oMath xmlns:m="http://schemas.openxmlformats.org/officeDocument/2006/math">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12000</m:t>
                    </m:r>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𝑚</m:t>
                    </m:r>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000">
                  <a:solidFill>
                    <a:schemeClr val="bg1"/>
                  </a:solidFill>
                  <a:latin typeface="UTM Centur"/>
                </a:endParaRPr>
              </a:p>
            </p:txBody>
          </p:sp>
        </mc:Choice>
        <mc:Fallback xmlns="">
          <p:sp>
            <p:nvSpPr>
              <p:cNvPr id="5" name="Rectangle 4"/>
              <p:cNvSpPr>
                <a:spLocks noRot="1" noChangeAspect="1" noMove="1" noResize="1" noEditPoints="1" noAdjustHandles="1" noChangeArrowheads="1" noChangeShapeType="1" noTextEdit="1"/>
              </p:cNvSpPr>
              <p:nvPr/>
            </p:nvSpPr>
            <p:spPr>
              <a:xfrm>
                <a:off x="1413413" y="2730279"/>
                <a:ext cx="2492542" cy="553998"/>
              </a:xfrm>
              <a:prstGeom prst="rect">
                <a:avLst/>
              </a:prstGeom>
              <a:blipFill>
                <a:blip r:embed="rId5"/>
                <a:stretch>
                  <a:fillRect l="-5868" t="-13187" b="-34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611773" y="2746753"/>
                <a:ext cx="2309350" cy="553998"/>
              </a:xfrm>
              <a:prstGeom prst="rect">
                <a:avLst/>
              </a:prstGeom>
            </p:spPr>
            <p:txBody>
              <a:bodyPr wrap="none">
                <a:spAutoFit/>
              </a:bodyPr>
              <a:lstStyle/>
              <a:p>
                <a:r>
                  <a:rPr lang="en-US" sz="3000" b="1">
                    <a:solidFill>
                      <a:schemeClr val="bg1"/>
                    </a:solidFill>
                    <a:latin typeface="UTM Centur"/>
                    <a:ea typeface="Calibri" panose="020F0502020204030204" pitchFamily="34" charset="0"/>
                  </a:rPr>
                  <a:t>D</a:t>
                </a:r>
                <a:r>
                  <a:rPr lang="en-US" sz="3000" b="1">
                    <a:solidFill>
                      <a:schemeClr val="bg1"/>
                    </a:solidFill>
                    <a:effectLst/>
                    <a:latin typeface="UTM Centur"/>
                    <a:ea typeface="Calibri" panose="020F0502020204030204" pitchFamily="34" charset="0"/>
                  </a:rPr>
                  <a:t>. </a:t>
                </a:r>
                <a14:m>
                  <m:oMath xmlns:m="http://schemas.openxmlformats.org/officeDocument/2006/math">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3000</m:t>
                    </m:r>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𝑚</m:t>
                    </m:r>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000">
                  <a:solidFill>
                    <a:schemeClr val="bg1"/>
                  </a:solidFill>
                  <a:latin typeface="UTM Centur"/>
                </a:endParaRPr>
              </a:p>
            </p:txBody>
          </p:sp>
        </mc:Choice>
        <mc:Fallback xmlns="">
          <p:sp>
            <p:nvSpPr>
              <p:cNvPr id="6" name="Rectangle 5"/>
              <p:cNvSpPr>
                <a:spLocks noRot="1" noChangeAspect="1" noMove="1" noResize="1" noEditPoints="1" noAdjustHandles="1" noChangeArrowheads="1" noChangeShapeType="1" noTextEdit="1"/>
              </p:cNvSpPr>
              <p:nvPr/>
            </p:nvSpPr>
            <p:spPr>
              <a:xfrm>
                <a:off x="5611773" y="2746753"/>
                <a:ext cx="2309350" cy="553998"/>
              </a:xfrm>
              <a:prstGeom prst="rect">
                <a:avLst/>
              </a:prstGeom>
              <a:blipFill>
                <a:blip r:embed="rId6"/>
                <a:stretch>
                  <a:fillRect l="-6349" t="-13333" b="-3555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AFFF89D-32DB-4525-B897-67BAE59A8D3A}"/>
              </a:ext>
            </a:extLst>
          </p:cNvPr>
          <p:cNvSpPr/>
          <p:nvPr/>
        </p:nvSpPr>
        <p:spPr>
          <a:xfrm>
            <a:off x="4454758" y="5841421"/>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D</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D2282F57-BF25-4BA3-A30E-3AD2CFEC81D1}"/>
              </a:ext>
            </a:extLst>
          </p:cNvPr>
          <p:cNvSpPr/>
          <p:nvPr/>
        </p:nvSpPr>
        <p:spPr>
          <a:xfrm>
            <a:off x="4052134" y="3620201"/>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F0B177C-6321-45C0-9B76-3B64E284A577}"/>
                  </a:ext>
                </a:extLst>
              </p:cNvPr>
              <p:cNvSpPr/>
              <p:nvPr/>
            </p:nvSpPr>
            <p:spPr>
              <a:xfrm>
                <a:off x="2864727" y="4194601"/>
                <a:ext cx="6067687" cy="12972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smtClean="0">
                          <a:solidFill>
                            <a:schemeClr val="bg1"/>
                          </a:solidFill>
                          <a:latin typeface="Cambria Math" panose="02040503050406030204" pitchFamily="18" charset="0"/>
                        </a:rPr>
                        <m:t>𝐸</m:t>
                      </m:r>
                      <m:r>
                        <a:rPr lang="en-US" sz="3600" i="0">
                          <a:solidFill>
                            <a:schemeClr val="bg1"/>
                          </a:solidFill>
                          <a:latin typeface="Cambria Math" panose="02040503050406030204" pitchFamily="18" charset="0"/>
                        </a:rPr>
                        <m:t>=</m:t>
                      </m:r>
                      <m:f>
                        <m:fPr>
                          <m:ctrlPr>
                            <a:rPr lang="en-US" sz="3600" i="1">
                              <a:solidFill>
                                <a:schemeClr val="bg1"/>
                              </a:solidFill>
                              <a:latin typeface="Cambria Math" panose="02040503050406030204" pitchFamily="18" charset="0"/>
                            </a:rPr>
                          </m:ctrlPr>
                        </m:fPr>
                        <m:num>
                          <m:r>
                            <a:rPr lang="en-US" sz="3600" i="1">
                              <a:solidFill>
                                <a:schemeClr val="bg1"/>
                              </a:solidFill>
                              <a:latin typeface="Cambria Math" panose="02040503050406030204" pitchFamily="18" charset="0"/>
                            </a:rPr>
                            <m:t>𝐹</m:t>
                          </m:r>
                        </m:num>
                        <m:den>
                          <m:r>
                            <a:rPr lang="en-US" sz="3600" i="1">
                              <a:solidFill>
                                <a:schemeClr val="bg1"/>
                              </a:solidFill>
                              <a:latin typeface="Cambria Math" panose="02040503050406030204" pitchFamily="18" charset="0"/>
                            </a:rPr>
                            <m:t>𝑞</m:t>
                          </m:r>
                        </m:den>
                      </m:f>
                      <m:r>
                        <a:rPr lang="en-US" sz="3600" i="0">
                          <a:solidFill>
                            <a:schemeClr val="bg1"/>
                          </a:solidFill>
                          <a:latin typeface="Cambria Math" panose="02040503050406030204" pitchFamily="18" charset="0"/>
                        </a:rPr>
                        <m:t>=</m:t>
                      </m:r>
                      <m:f>
                        <m:fPr>
                          <m:ctrlPr>
                            <a:rPr lang="en-US" sz="3600" i="1">
                              <a:solidFill>
                                <a:schemeClr val="bg1"/>
                              </a:solidFill>
                              <a:latin typeface="Cambria Math" panose="02040503050406030204" pitchFamily="18" charset="0"/>
                            </a:rPr>
                          </m:ctrlPr>
                        </m:fPr>
                        <m:num>
                          <m:r>
                            <a:rPr lang="en-US" sz="3600" i="0">
                              <a:solidFill>
                                <a:schemeClr val="bg1"/>
                              </a:solidFill>
                              <a:latin typeface="Cambria Math" panose="02040503050406030204" pitchFamily="18" charset="0"/>
                            </a:rPr>
                            <m:t>6.1</m:t>
                          </m:r>
                          <m:sSup>
                            <m:sSupPr>
                              <m:ctrlPr>
                                <a:rPr lang="en-US" sz="3600" i="1">
                                  <a:solidFill>
                                    <a:schemeClr val="bg1"/>
                                  </a:solidFill>
                                  <a:latin typeface="Cambria Math" panose="02040503050406030204" pitchFamily="18" charset="0"/>
                                </a:rPr>
                              </m:ctrlPr>
                            </m:sSupPr>
                            <m:e>
                              <m:r>
                                <a:rPr lang="en-US" sz="3600" i="0">
                                  <a:solidFill>
                                    <a:schemeClr val="bg1"/>
                                  </a:solidFill>
                                  <a:latin typeface="Cambria Math" panose="02040503050406030204" pitchFamily="18" charset="0"/>
                                </a:rPr>
                                <m:t>0</m:t>
                              </m:r>
                            </m:e>
                            <m:sup>
                              <m:r>
                                <a:rPr lang="en-US" sz="3600" i="0">
                                  <a:solidFill>
                                    <a:schemeClr val="bg1"/>
                                  </a:solidFill>
                                  <a:latin typeface="Cambria Math" panose="02040503050406030204" pitchFamily="18" charset="0"/>
                                </a:rPr>
                                <m:t>−3</m:t>
                              </m:r>
                            </m:sup>
                          </m:sSup>
                        </m:num>
                        <m:den>
                          <m:r>
                            <a:rPr lang="en-US" sz="3600" i="0">
                              <a:solidFill>
                                <a:schemeClr val="bg1"/>
                              </a:solidFill>
                              <a:latin typeface="Cambria Math" panose="02040503050406030204" pitchFamily="18" charset="0"/>
                            </a:rPr>
                            <m:t>2.1</m:t>
                          </m:r>
                          <m:sSup>
                            <m:sSupPr>
                              <m:ctrlPr>
                                <a:rPr lang="en-US" sz="3600" i="1">
                                  <a:solidFill>
                                    <a:schemeClr val="bg1"/>
                                  </a:solidFill>
                                  <a:latin typeface="Cambria Math" panose="02040503050406030204" pitchFamily="18" charset="0"/>
                                </a:rPr>
                              </m:ctrlPr>
                            </m:sSupPr>
                            <m:e>
                              <m:r>
                                <a:rPr lang="en-US" sz="3600" i="0">
                                  <a:solidFill>
                                    <a:schemeClr val="bg1"/>
                                  </a:solidFill>
                                  <a:latin typeface="Cambria Math" panose="02040503050406030204" pitchFamily="18" charset="0"/>
                                </a:rPr>
                                <m:t>0</m:t>
                              </m:r>
                            </m:e>
                            <m:sup>
                              <m:r>
                                <a:rPr lang="en-US" sz="3600" i="0">
                                  <a:solidFill>
                                    <a:schemeClr val="bg1"/>
                                  </a:solidFill>
                                  <a:latin typeface="Cambria Math" panose="02040503050406030204" pitchFamily="18" charset="0"/>
                                </a:rPr>
                                <m:t>−6</m:t>
                              </m:r>
                            </m:sup>
                          </m:sSup>
                        </m:den>
                      </m:f>
                      <m:r>
                        <a:rPr lang="en-US" sz="3600" i="0">
                          <a:solidFill>
                            <a:schemeClr val="bg1"/>
                          </a:solidFill>
                          <a:latin typeface="Cambria Math" panose="02040503050406030204" pitchFamily="18" charset="0"/>
                        </a:rPr>
                        <m:t>=3000</m:t>
                      </m:r>
                      <m:f>
                        <m:fPr>
                          <m:type m:val="lin"/>
                          <m:ctrlPr>
                            <a:rPr lang="en-US" sz="3600" i="1">
                              <a:solidFill>
                                <a:schemeClr val="bg1"/>
                              </a:solidFill>
                              <a:latin typeface="Cambria Math" panose="02040503050406030204" pitchFamily="18" charset="0"/>
                            </a:rPr>
                          </m:ctrlPr>
                        </m:fPr>
                        <m:num>
                          <m:r>
                            <a:rPr lang="en-US" sz="3600" i="1">
                              <a:solidFill>
                                <a:schemeClr val="bg1"/>
                              </a:solidFill>
                              <a:latin typeface="Cambria Math" panose="02040503050406030204" pitchFamily="18" charset="0"/>
                            </a:rPr>
                            <m:t>𝑉</m:t>
                          </m:r>
                        </m:num>
                        <m:den>
                          <m:r>
                            <a:rPr lang="en-US" sz="3600" i="1">
                              <a:solidFill>
                                <a:schemeClr val="bg1"/>
                              </a:solidFill>
                              <a:latin typeface="Cambria Math" panose="02040503050406030204" pitchFamily="18" charset="0"/>
                            </a:rPr>
                            <m:t>𝑚</m:t>
                          </m:r>
                        </m:den>
                      </m:f>
                    </m:oMath>
                  </m:oMathPara>
                </a14:m>
                <a:endParaRPr lang="en-US" sz="3600">
                  <a:solidFill>
                    <a:schemeClr val="bg1"/>
                  </a:solidFill>
                </a:endParaRPr>
              </a:p>
            </p:txBody>
          </p:sp>
        </mc:Choice>
        <mc:Fallback xmlns="">
          <p:sp>
            <p:nvSpPr>
              <p:cNvPr id="9" name="Rectangle 8">
                <a:extLst>
                  <a:ext uri="{FF2B5EF4-FFF2-40B4-BE49-F238E27FC236}">
                    <a16:creationId xmlns:a16="http://schemas.microsoft.com/office/drawing/2014/main" id="{4F0B177C-6321-45C0-9B76-3B64E284A577}"/>
                  </a:ext>
                </a:extLst>
              </p:cNvPr>
              <p:cNvSpPr>
                <a:spLocks noRot="1" noChangeAspect="1" noMove="1" noResize="1" noEditPoints="1" noAdjustHandles="1" noChangeArrowheads="1" noChangeShapeType="1" noTextEdit="1"/>
              </p:cNvSpPr>
              <p:nvPr/>
            </p:nvSpPr>
            <p:spPr>
              <a:xfrm>
                <a:off x="2864727" y="4194601"/>
                <a:ext cx="6067687" cy="1297215"/>
              </a:xfrm>
              <a:prstGeom prst="rect">
                <a:avLst/>
              </a:prstGeom>
              <a:blipFill>
                <a:blip r:embed="rId7"/>
                <a:stretch>
                  <a:fillRect/>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DC71F17A-0CC3-403A-B7E2-F7E460223D90}"/>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B3E638-AE19-41C6-A2C3-9D7F3677F6FC}"/>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D8EA9302-063D-4EC7-8DA3-F9E9CA6C0013}"/>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3" name="Freeform: Shape 12">
            <a:extLst>
              <a:ext uri="{FF2B5EF4-FFF2-40B4-BE49-F238E27FC236}">
                <a16:creationId xmlns:a16="http://schemas.microsoft.com/office/drawing/2014/main" id="{871F32C9-EAAA-4B90-84C0-F6A3E2B9964D}"/>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4" name="Graphic 13" descr="Star">
            <a:extLst>
              <a:ext uri="{FF2B5EF4-FFF2-40B4-BE49-F238E27FC236}">
                <a16:creationId xmlns:a16="http://schemas.microsoft.com/office/drawing/2014/main" id="{21412A12-65BC-4EF7-8494-90198985274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12402" y="5512759"/>
            <a:ext cx="711196" cy="711196"/>
          </a:xfrm>
          <a:prstGeom prst="rect">
            <a:avLst/>
          </a:prstGeom>
        </p:spPr>
      </p:pic>
      <p:pic>
        <p:nvPicPr>
          <p:cNvPr id="15" name="Graphic 14" descr="Stars">
            <a:extLst>
              <a:ext uri="{FF2B5EF4-FFF2-40B4-BE49-F238E27FC236}">
                <a16:creationId xmlns:a16="http://schemas.microsoft.com/office/drawing/2014/main" id="{549CE158-F3F0-457C-8E9F-451FA6F0E8F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293647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797" y="159958"/>
            <a:ext cx="11449148" cy="1477328"/>
          </a:xfrm>
          <a:prstGeom prst="rect">
            <a:avLst/>
          </a:prstGeom>
        </p:spPr>
        <p:txBody>
          <a:bodyPr wrap="square">
            <a:spAutoFit/>
          </a:bodyPr>
          <a:lstStyle/>
          <a:p>
            <a:r>
              <a:rPr lang="en-US" sz="3000" b="1">
                <a:solidFill>
                  <a:srgbClr val="FFFF00"/>
                </a:solidFill>
                <a:latin typeface="UTM Centur"/>
                <a:ea typeface="Calibri" panose="020F0502020204030204" pitchFamily="34" charset="0"/>
              </a:rPr>
              <a:t>Câu 16. 	</a:t>
            </a:r>
            <a:r>
              <a:rPr lang="en-US" sz="3000">
                <a:solidFill>
                  <a:schemeClr val="bg1"/>
                </a:solidFill>
                <a:latin typeface="UTM Centur"/>
                <a:ea typeface="Calibri" panose="020F0502020204030204" pitchFamily="34" charset="0"/>
              </a:rPr>
              <a:t>Cho dòng điện không đổi có cường độ 1,2A chạy trong dây dẫn thẳng dài đặt trong không khí. Độ lớn cảm ứng từ do dòng điện này gây ra tại một điểm cách dây dẫn 0,1m là</a:t>
            </a:r>
            <a:endParaRPr lang="en-US" sz="3000">
              <a:solidFill>
                <a:schemeClr val="bg1"/>
              </a:solidFill>
              <a:latin typeface="UTM Centur"/>
            </a:endParaRPr>
          </a:p>
        </p:txBody>
      </p:sp>
      <mc:AlternateContent xmlns:mc="http://schemas.openxmlformats.org/markup-compatibility/2006" xmlns:a14="http://schemas.microsoft.com/office/drawing/2010/main">
        <mc:Choice Requires="a14">
          <p:sp>
            <p:nvSpPr>
              <p:cNvPr id="3" name="Rectangle 2"/>
              <p:cNvSpPr/>
              <p:nvPr/>
            </p:nvSpPr>
            <p:spPr>
              <a:xfrm>
                <a:off x="1817914" y="1510340"/>
                <a:ext cx="2316660" cy="553998"/>
              </a:xfrm>
              <a:prstGeom prst="rect">
                <a:avLst/>
              </a:prstGeom>
            </p:spPr>
            <p:txBody>
              <a:bodyPr wrap="none">
                <a:spAutoFit/>
              </a:bodyPr>
              <a:lstStyle/>
              <a:p>
                <a:r>
                  <a:rPr lang="en-US" sz="3000" b="1">
                    <a:solidFill>
                      <a:schemeClr val="bg1"/>
                    </a:solidFill>
                    <a:latin typeface="UTM Centur"/>
                    <a:ea typeface="Calibri" panose="020F0502020204030204" pitchFamily="34" charset="0"/>
                  </a:rPr>
                  <a:t>A</a:t>
                </a:r>
                <a:r>
                  <a:rPr lang="en-US" sz="3000" b="1">
                    <a:solidFill>
                      <a:schemeClr val="bg1"/>
                    </a:solidFill>
                    <a:effectLst/>
                    <a:latin typeface="UTM Centur"/>
                    <a:ea typeface="Calibri" panose="020F0502020204030204" pitchFamily="34" charset="0"/>
                  </a:rPr>
                  <a:t>. </a:t>
                </a:r>
                <a14:m>
                  <m:oMath xmlns:m="http://schemas.openxmlformats.org/officeDocument/2006/math">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2,4.1</m:t>
                    </m:r>
                    <m:sSup>
                      <m:sSupPr>
                        <m:ctrlP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sup>
                    </m:sSup>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𝑇</m:t>
                    </m:r>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000">
                  <a:solidFill>
                    <a:schemeClr val="bg1"/>
                  </a:solidFill>
                  <a:latin typeface="UTM Centur"/>
                </a:endParaRPr>
              </a:p>
            </p:txBody>
          </p:sp>
        </mc:Choice>
        <mc:Fallback xmlns="">
          <p:sp>
            <p:nvSpPr>
              <p:cNvPr id="3" name="Rectangle 2"/>
              <p:cNvSpPr>
                <a:spLocks noRot="1" noChangeAspect="1" noMove="1" noResize="1" noEditPoints="1" noAdjustHandles="1" noChangeArrowheads="1" noChangeShapeType="1" noTextEdit="1"/>
              </p:cNvSpPr>
              <p:nvPr/>
            </p:nvSpPr>
            <p:spPr>
              <a:xfrm>
                <a:off x="1817914" y="1510340"/>
                <a:ext cx="2316660" cy="553998"/>
              </a:xfrm>
              <a:prstGeom prst="rect">
                <a:avLst/>
              </a:prstGeom>
              <a:blipFill>
                <a:blip r:embed="rId2"/>
                <a:stretch>
                  <a:fillRect l="-6053" t="-13187" b="-34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627914" y="1510340"/>
                <a:ext cx="2297809" cy="553998"/>
              </a:xfrm>
              <a:prstGeom prst="rect">
                <a:avLst/>
              </a:prstGeom>
            </p:spPr>
            <p:txBody>
              <a:bodyPr wrap="none">
                <a:spAutoFit/>
              </a:bodyPr>
              <a:lstStyle/>
              <a:p>
                <a:r>
                  <a:rPr lang="en-US" sz="3000" b="1">
                    <a:solidFill>
                      <a:schemeClr val="bg1"/>
                    </a:solidFill>
                    <a:latin typeface="UTM Centur"/>
                    <a:ea typeface="Calibri" panose="020F0502020204030204" pitchFamily="34" charset="0"/>
                  </a:rPr>
                  <a:t>B. </a:t>
                </a:r>
                <a14:m>
                  <m:oMath xmlns:m="http://schemas.openxmlformats.org/officeDocument/2006/math">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4,8.1</m:t>
                    </m:r>
                    <m:sSup>
                      <m:sSupPr>
                        <m:ctrlP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sup>
                    </m:sSup>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𝑇</m:t>
                    </m:r>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000">
                  <a:solidFill>
                    <a:schemeClr val="bg1"/>
                  </a:solidFill>
                  <a:latin typeface="UTM Centur"/>
                </a:endParaRPr>
              </a:p>
            </p:txBody>
          </p:sp>
        </mc:Choice>
        <mc:Fallback xmlns="">
          <p:sp>
            <p:nvSpPr>
              <p:cNvPr id="4" name="Rectangle 3"/>
              <p:cNvSpPr>
                <a:spLocks noRot="1" noChangeAspect="1" noMove="1" noResize="1" noEditPoints="1" noAdjustHandles="1" noChangeArrowheads="1" noChangeShapeType="1" noTextEdit="1"/>
              </p:cNvSpPr>
              <p:nvPr/>
            </p:nvSpPr>
            <p:spPr>
              <a:xfrm>
                <a:off x="5627914" y="1510340"/>
                <a:ext cx="2297809" cy="553998"/>
              </a:xfrm>
              <a:prstGeom prst="rect">
                <a:avLst/>
              </a:prstGeom>
              <a:blipFill>
                <a:blip r:embed="rId3"/>
                <a:stretch>
                  <a:fillRect l="-6101" t="-13187" b="-34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817914" y="2332212"/>
                <a:ext cx="2284984" cy="553998"/>
              </a:xfrm>
              <a:prstGeom prst="rect">
                <a:avLst/>
              </a:prstGeom>
            </p:spPr>
            <p:txBody>
              <a:bodyPr wrap="none">
                <a:spAutoFit/>
              </a:bodyPr>
              <a:lstStyle/>
              <a:p>
                <a:r>
                  <a:rPr lang="en-US" sz="3000" b="1">
                    <a:solidFill>
                      <a:schemeClr val="bg1"/>
                    </a:solidFill>
                    <a:latin typeface="UTM Centur"/>
                    <a:ea typeface="Calibri" panose="020F0502020204030204" pitchFamily="34" charset="0"/>
                  </a:rPr>
                  <a:t>C. </a:t>
                </a:r>
                <a14:m>
                  <m:oMath xmlns:m="http://schemas.openxmlformats.org/officeDocument/2006/math">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2,4.1</m:t>
                    </m:r>
                    <m:sSup>
                      <m:sSupPr>
                        <m:ctrlP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m:t>
                        </m:r>
                      </m:sup>
                    </m:sSup>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𝑇</m:t>
                    </m:r>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000">
                  <a:solidFill>
                    <a:schemeClr val="bg1"/>
                  </a:solidFill>
                  <a:latin typeface="UTM Centur"/>
                </a:endParaRPr>
              </a:p>
            </p:txBody>
          </p:sp>
        </mc:Choice>
        <mc:Fallback xmlns="">
          <p:sp>
            <p:nvSpPr>
              <p:cNvPr id="5" name="Rectangle 4"/>
              <p:cNvSpPr>
                <a:spLocks noRot="1" noChangeAspect="1" noMove="1" noResize="1" noEditPoints="1" noAdjustHandles="1" noChangeArrowheads="1" noChangeShapeType="1" noTextEdit="1"/>
              </p:cNvSpPr>
              <p:nvPr/>
            </p:nvSpPr>
            <p:spPr>
              <a:xfrm>
                <a:off x="1817914" y="2332212"/>
                <a:ext cx="2284984" cy="553998"/>
              </a:xfrm>
              <a:prstGeom prst="rect">
                <a:avLst/>
              </a:prstGeom>
              <a:blipFill>
                <a:blip r:embed="rId4"/>
                <a:stretch>
                  <a:fillRect l="-6133" t="-13333"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627914" y="2332212"/>
                <a:ext cx="2314993" cy="553998"/>
              </a:xfrm>
              <a:prstGeom prst="rect">
                <a:avLst/>
              </a:prstGeom>
            </p:spPr>
            <p:txBody>
              <a:bodyPr wrap="none">
                <a:spAutoFit/>
              </a:bodyPr>
              <a:lstStyle/>
              <a:p>
                <a:r>
                  <a:rPr lang="en-US" sz="3000" b="1">
                    <a:solidFill>
                      <a:schemeClr val="bg1"/>
                    </a:solidFill>
                    <a:latin typeface="UTM Centur"/>
                    <a:ea typeface="Calibri" panose="020F0502020204030204" pitchFamily="34" charset="0"/>
                  </a:rPr>
                  <a:t>D. </a:t>
                </a:r>
                <a14:m>
                  <m:oMath xmlns:m="http://schemas.openxmlformats.org/officeDocument/2006/math">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4,8.1</m:t>
                    </m:r>
                    <m:sSup>
                      <m:sSupPr>
                        <m:ctrlP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m:t>
                        </m:r>
                      </m:sup>
                    </m:sSup>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𝑇</m:t>
                    </m:r>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000">
                  <a:solidFill>
                    <a:schemeClr val="bg1"/>
                  </a:solidFill>
                  <a:latin typeface="UTM Centur"/>
                </a:endParaRPr>
              </a:p>
            </p:txBody>
          </p:sp>
        </mc:Choice>
        <mc:Fallback xmlns="">
          <p:sp>
            <p:nvSpPr>
              <p:cNvPr id="6" name="Rectangle 5"/>
              <p:cNvSpPr>
                <a:spLocks noRot="1" noChangeAspect="1" noMove="1" noResize="1" noEditPoints="1" noAdjustHandles="1" noChangeArrowheads="1" noChangeShapeType="1" noTextEdit="1"/>
              </p:cNvSpPr>
              <p:nvPr/>
            </p:nvSpPr>
            <p:spPr>
              <a:xfrm>
                <a:off x="5627914" y="2332212"/>
                <a:ext cx="2314993" cy="553998"/>
              </a:xfrm>
              <a:prstGeom prst="rect">
                <a:avLst/>
              </a:prstGeom>
              <a:blipFill>
                <a:blip r:embed="rId5"/>
                <a:stretch>
                  <a:fillRect l="-6053" t="-13333" b="-3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6FC3CDE-830A-4DFA-AB03-D22893D4A219}"/>
                  </a:ext>
                </a:extLst>
              </p:cNvPr>
              <p:cNvSpPr/>
              <p:nvPr/>
            </p:nvSpPr>
            <p:spPr>
              <a:xfrm>
                <a:off x="4396078" y="4169087"/>
                <a:ext cx="6096000" cy="1007199"/>
              </a:xfrm>
              <a:prstGeom prst="rect">
                <a:avLst/>
              </a:prstGeom>
            </p:spPr>
            <p:txBody>
              <a:bodyPr>
                <a:spAutoFit/>
              </a:bodyPr>
              <a:lstStyle/>
              <a:p>
                <a:pPr algn="just">
                  <a:lnSpc>
                    <a:spcPct val="107000"/>
                  </a:lnSpc>
                  <a:spcAft>
                    <a:spcPts val="0"/>
                  </a:spcAft>
                  <a:tabLst>
                    <a:tab pos="540385" algn="l"/>
                  </a:tabLst>
                </a:pPr>
                <a14:m>
                  <m:oMathPara xmlns:m="http://schemas.openxmlformats.org/officeDocument/2006/math">
                    <m:oMathParaPr>
                      <m:jc m:val="centerGroup"/>
                    </m:oMathParaPr>
                    <m:oMath xmlns:m="http://schemas.openxmlformats.org/officeDocument/2006/math">
                      <m:r>
                        <a:rPr lang="en-US" sz="2800">
                          <a:solidFill>
                            <a:schemeClr val="bg1"/>
                          </a:solidFill>
                          <a:latin typeface="Cambria Math" panose="02040503050406030204" pitchFamily="18" charset="0"/>
                        </a:rPr>
                        <m:t>=2.1</m:t>
                      </m:r>
                      <m:sSup>
                        <m:sSupPr>
                          <m:ctrlPr>
                            <a:rPr lang="en-US" sz="2800" i="1">
                              <a:solidFill>
                                <a:schemeClr val="bg1"/>
                              </a:solidFill>
                              <a:latin typeface="Cambria Math" panose="02040503050406030204" pitchFamily="18" charset="0"/>
                            </a:rPr>
                          </m:ctrlPr>
                        </m:sSupPr>
                        <m:e>
                          <m:r>
                            <a:rPr lang="en-US" sz="2800">
                              <a:solidFill>
                                <a:schemeClr val="bg1"/>
                              </a:solidFill>
                              <a:latin typeface="Cambria Math" panose="02040503050406030204" pitchFamily="18" charset="0"/>
                            </a:rPr>
                            <m:t>0</m:t>
                          </m:r>
                        </m:e>
                        <m:sup>
                          <m:r>
                            <a:rPr lang="en-US" sz="2800">
                              <a:solidFill>
                                <a:schemeClr val="bg1"/>
                              </a:solidFill>
                              <a:latin typeface="Cambria Math" panose="02040503050406030204" pitchFamily="18" charset="0"/>
                            </a:rPr>
                            <m:t>−7</m:t>
                          </m:r>
                        </m:sup>
                      </m:sSup>
                      <m:r>
                        <a:rPr lang="en-US" sz="2800">
                          <a:solidFill>
                            <a:schemeClr val="bg1"/>
                          </a:solidFill>
                          <a:latin typeface="Cambria Math" panose="02040503050406030204" pitchFamily="18" charset="0"/>
                        </a:rPr>
                        <m:t>.</m:t>
                      </m:r>
                      <m:f>
                        <m:fPr>
                          <m:ctrlPr>
                            <a:rPr lang="en-US" sz="2800" i="1">
                              <a:solidFill>
                                <a:schemeClr val="bg1"/>
                              </a:solidFill>
                              <a:latin typeface="Cambria Math" panose="02040503050406030204" pitchFamily="18" charset="0"/>
                            </a:rPr>
                          </m:ctrlPr>
                        </m:fPr>
                        <m:num>
                          <m:r>
                            <a:rPr lang="en-US" sz="2800">
                              <a:solidFill>
                                <a:schemeClr val="bg1"/>
                              </a:solidFill>
                              <a:latin typeface="Cambria Math" panose="02040503050406030204" pitchFamily="18" charset="0"/>
                            </a:rPr>
                            <m:t>1,2</m:t>
                          </m:r>
                        </m:num>
                        <m:den>
                          <m:r>
                            <a:rPr lang="en-US" sz="2800">
                              <a:solidFill>
                                <a:schemeClr val="bg1"/>
                              </a:solidFill>
                              <a:latin typeface="Cambria Math" panose="02040503050406030204" pitchFamily="18" charset="0"/>
                            </a:rPr>
                            <m:t>0,1</m:t>
                          </m:r>
                        </m:den>
                      </m:f>
                      <m:r>
                        <a:rPr lang="en-US" sz="2800">
                          <a:solidFill>
                            <a:schemeClr val="bg1"/>
                          </a:solidFill>
                          <a:latin typeface="Cambria Math" panose="02040503050406030204" pitchFamily="18" charset="0"/>
                        </a:rPr>
                        <m:t>=2,4.1</m:t>
                      </m:r>
                      <m:sSup>
                        <m:sSupPr>
                          <m:ctrlPr>
                            <a:rPr lang="en-US" sz="2800" i="1">
                              <a:solidFill>
                                <a:schemeClr val="bg1"/>
                              </a:solidFill>
                              <a:latin typeface="Cambria Math" panose="02040503050406030204" pitchFamily="18" charset="0"/>
                            </a:rPr>
                          </m:ctrlPr>
                        </m:sSupPr>
                        <m:e>
                          <m:r>
                            <a:rPr lang="en-US" sz="2800">
                              <a:solidFill>
                                <a:schemeClr val="bg1"/>
                              </a:solidFill>
                              <a:latin typeface="Cambria Math" panose="02040503050406030204" pitchFamily="18" charset="0"/>
                            </a:rPr>
                            <m:t>0</m:t>
                          </m:r>
                        </m:e>
                        <m:sup>
                          <m:r>
                            <a:rPr lang="en-US" sz="2800">
                              <a:solidFill>
                                <a:schemeClr val="bg1"/>
                              </a:solidFill>
                              <a:latin typeface="Cambria Math" panose="02040503050406030204" pitchFamily="18" charset="0"/>
                            </a:rPr>
                            <m:t>−6</m:t>
                          </m:r>
                        </m:sup>
                      </m:sSup>
                      <m:r>
                        <a:rPr lang="en-US" sz="2800" i="1">
                          <a:solidFill>
                            <a:schemeClr val="bg1"/>
                          </a:solidFill>
                          <a:latin typeface="Cambria Math" panose="02040503050406030204" pitchFamily="18" charset="0"/>
                        </a:rPr>
                        <m:t>𝑇</m:t>
                      </m:r>
                    </m:oMath>
                  </m:oMathPara>
                </a14:m>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C6FC3CDE-830A-4DFA-AB03-D22893D4A219}"/>
                  </a:ext>
                </a:extLst>
              </p:cNvPr>
              <p:cNvSpPr>
                <a:spLocks noRot="1" noChangeAspect="1" noMove="1" noResize="1" noEditPoints="1" noAdjustHandles="1" noChangeArrowheads="1" noChangeShapeType="1" noTextEdit="1"/>
              </p:cNvSpPr>
              <p:nvPr/>
            </p:nvSpPr>
            <p:spPr>
              <a:xfrm>
                <a:off x="4396078" y="4169087"/>
                <a:ext cx="6096000" cy="1007199"/>
              </a:xfrm>
              <a:prstGeom prst="rect">
                <a:avLst/>
              </a:prstGeom>
              <a:blipFill>
                <a:blip r:embed="rId6"/>
                <a:stretch>
                  <a:fillRect/>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75A9DDD8-4E46-40A4-B5B7-2DD8A64413F9}"/>
              </a:ext>
            </a:extLst>
          </p:cNvPr>
          <p:cNvSpPr/>
          <p:nvPr/>
        </p:nvSpPr>
        <p:spPr>
          <a:xfrm>
            <a:off x="4255334" y="3256078"/>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260A423-958F-4CFF-A989-7DB56DCD3417}"/>
                  </a:ext>
                </a:extLst>
              </p:cNvPr>
              <p:cNvSpPr/>
              <p:nvPr/>
            </p:nvSpPr>
            <p:spPr>
              <a:xfrm>
                <a:off x="2664640" y="4165175"/>
                <a:ext cx="2626167" cy="10111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solidFill>
                            <a:schemeClr val="bg1"/>
                          </a:solidFill>
                          <a:latin typeface="Cambria Math" panose="02040503050406030204" pitchFamily="18" charset="0"/>
                        </a:rPr>
                        <m:t>𝐵</m:t>
                      </m:r>
                      <m:r>
                        <a:rPr lang="en-US" sz="3200" i="0">
                          <a:solidFill>
                            <a:schemeClr val="bg1"/>
                          </a:solidFill>
                          <a:latin typeface="Cambria Math" panose="02040503050406030204" pitchFamily="18" charset="0"/>
                        </a:rPr>
                        <m:t>=2.1</m:t>
                      </m:r>
                      <m:sSup>
                        <m:sSupPr>
                          <m:ctrlPr>
                            <a:rPr lang="en-US" sz="3200" i="1">
                              <a:solidFill>
                                <a:schemeClr val="bg1"/>
                              </a:solidFill>
                              <a:latin typeface="Cambria Math" panose="02040503050406030204" pitchFamily="18" charset="0"/>
                            </a:rPr>
                          </m:ctrlPr>
                        </m:sSupPr>
                        <m:e>
                          <m:r>
                            <a:rPr lang="en-US" sz="3200" i="0">
                              <a:solidFill>
                                <a:schemeClr val="bg1"/>
                              </a:solidFill>
                              <a:latin typeface="Cambria Math" panose="02040503050406030204" pitchFamily="18" charset="0"/>
                            </a:rPr>
                            <m:t>0</m:t>
                          </m:r>
                        </m:e>
                        <m:sup>
                          <m:r>
                            <a:rPr lang="en-US" sz="3200" i="0">
                              <a:solidFill>
                                <a:schemeClr val="bg1"/>
                              </a:solidFill>
                              <a:latin typeface="Cambria Math" panose="02040503050406030204" pitchFamily="18" charset="0"/>
                            </a:rPr>
                            <m:t>−7</m:t>
                          </m:r>
                        </m:sup>
                      </m:sSup>
                      <m:r>
                        <a:rPr lang="en-US" sz="3200" i="0">
                          <a:solidFill>
                            <a:schemeClr val="bg1"/>
                          </a:solidFill>
                          <a:latin typeface="Cambria Math" panose="02040503050406030204" pitchFamily="18" charset="0"/>
                        </a:rPr>
                        <m:t>.</m:t>
                      </m:r>
                      <m:f>
                        <m:fPr>
                          <m:ctrlPr>
                            <a:rPr lang="en-US" sz="3200" i="1">
                              <a:solidFill>
                                <a:schemeClr val="bg1"/>
                              </a:solidFill>
                              <a:latin typeface="Cambria Math" panose="02040503050406030204" pitchFamily="18" charset="0"/>
                            </a:rPr>
                          </m:ctrlPr>
                        </m:fPr>
                        <m:num>
                          <m:r>
                            <a:rPr lang="en-US" sz="3200" i="1">
                              <a:solidFill>
                                <a:schemeClr val="bg1"/>
                              </a:solidFill>
                              <a:latin typeface="Cambria Math" panose="02040503050406030204" pitchFamily="18" charset="0"/>
                            </a:rPr>
                            <m:t>𝐼</m:t>
                          </m:r>
                        </m:num>
                        <m:den>
                          <m:r>
                            <a:rPr lang="en-US" sz="3200" i="1">
                              <a:solidFill>
                                <a:schemeClr val="bg1"/>
                              </a:solidFill>
                              <a:latin typeface="Cambria Math" panose="02040503050406030204" pitchFamily="18" charset="0"/>
                            </a:rPr>
                            <m:t>𝑟</m:t>
                          </m:r>
                        </m:den>
                      </m:f>
                    </m:oMath>
                  </m:oMathPara>
                </a14:m>
                <a:endParaRPr lang="en-US" sz="3200">
                  <a:solidFill>
                    <a:schemeClr val="bg1"/>
                  </a:solidFill>
                </a:endParaRPr>
              </a:p>
            </p:txBody>
          </p:sp>
        </mc:Choice>
        <mc:Fallback xmlns="">
          <p:sp>
            <p:nvSpPr>
              <p:cNvPr id="9" name="Rectangle 8">
                <a:extLst>
                  <a:ext uri="{FF2B5EF4-FFF2-40B4-BE49-F238E27FC236}">
                    <a16:creationId xmlns:a16="http://schemas.microsoft.com/office/drawing/2014/main" id="{F260A423-958F-4CFF-A989-7DB56DCD3417}"/>
                  </a:ext>
                </a:extLst>
              </p:cNvPr>
              <p:cNvSpPr>
                <a:spLocks noRot="1" noChangeAspect="1" noMove="1" noResize="1" noEditPoints="1" noAdjustHandles="1" noChangeArrowheads="1" noChangeShapeType="1" noTextEdit="1"/>
              </p:cNvSpPr>
              <p:nvPr/>
            </p:nvSpPr>
            <p:spPr>
              <a:xfrm>
                <a:off x="2664640" y="4165175"/>
                <a:ext cx="2626167" cy="1011111"/>
              </a:xfrm>
              <a:prstGeom prst="rect">
                <a:avLst/>
              </a:prstGeom>
              <a:blipFill>
                <a:blip r:embed="rId7"/>
                <a:stretch>
                  <a:fillRect/>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BC24725E-F7A0-4464-B8C5-C5F2593E24B9}"/>
              </a:ext>
            </a:extLst>
          </p:cNvPr>
          <p:cNvSpPr/>
          <p:nvPr/>
        </p:nvSpPr>
        <p:spPr>
          <a:xfrm>
            <a:off x="4396078" y="5640972"/>
            <a:ext cx="1518173" cy="584775"/>
          </a:xfrm>
          <a:prstGeom prst="rect">
            <a:avLst/>
          </a:prstGeom>
        </p:spPr>
        <p:txBody>
          <a:bodyPr wrap="none">
            <a:spAutoFit/>
          </a:bodyPr>
          <a:lstStyle/>
          <a:p>
            <a:r>
              <a:rPr lang="en-US" sz="32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A</a:t>
            </a:r>
            <a:endParaRPr lang="en-US" sz="3200"/>
          </a:p>
        </p:txBody>
      </p:sp>
      <p:cxnSp>
        <p:nvCxnSpPr>
          <p:cNvPr id="11" name="Straight Connector 10">
            <a:extLst>
              <a:ext uri="{FF2B5EF4-FFF2-40B4-BE49-F238E27FC236}">
                <a16:creationId xmlns:a16="http://schemas.microsoft.com/office/drawing/2014/main" id="{1E360927-75D4-496D-8B42-4B9D724198CE}"/>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44856AA-87BC-4C40-8280-447725C0A37C}"/>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FFD78335-C95E-4935-8E0B-5E1750FBBE5A}"/>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4" name="Freeform: Shape 13">
            <a:extLst>
              <a:ext uri="{FF2B5EF4-FFF2-40B4-BE49-F238E27FC236}">
                <a16:creationId xmlns:a16="http://schemas.microsoft.com/office/drawing/2014/main" id="{40927F35-B17A-445F-A692-751A5E0A8838}"/>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5" name="Graphic 14" descr="Star">
            <a:extLst>
              <a:ext uri="{FF2B5EF4-FFF2-40B4-BE49-F238E27FC236}">
                <a16:creationId xmlns:a16="http://schemas.microsoft.com/office/drawing/2014/main" id="{B461BF7B-F543-4D8E-9758-01F60A807EC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12402" y="5512759"/>
            <a:ext cx="711196" cy="711196"/>
          </a:xfrm>
          <a:prstGeom prst="rect">
            <a:avLst/>
          </a:prstGeom>
        </p:spPr>
      </p:pic>
      <p:pic>
        <p:nvPicPr>
          <p:cNvPr id="16" name="Graphic 15" descr="Stars">
            <a:extLst>
              <a:ext uri="{FF2B5EF4-FFF2-40B4-BE49-F238E27FC236}">
                <a16:creationId xmlns:a16="http://schemas.microsoft.com/office/drawing/2014/main" id="{21288770-203C-4336-B094-8F375920BA3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115641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34731" y="339579"/>
                <a:ext cx="11322538" cy="1200329"/>
              </a:xfrm>
              <a:prstGeom prst="rect">
                <a:avLst/>
              </a:prstGeom>
            </p:spPr>
            <p:txBody>
              <a:bodyPr wrap="square">
                <a:spAutoFit/>
              </a:bodyPr>
              <a:lstStyle/>
              <a:p>
                <a:r>
                  <a:rPr lang="en-US" sz="3600" b="1">
                    <a:solidFill>
                      <a:srgbClr val="FFFF00"/>
                    </a:solidFill>
                    <a:latin typeface="UTM Centur"/>
                    <a:ea typeface="Calibri" panose="020F0502020204030204" pitchFamily="34" charset="0"/>
                  </a:rPr>
                  <a:t>Câu 17. </a:t>
                </a:r>
                <a:r>
                  <a:rPr lang="en-US" sz="3600" b="1">
                    <a:solidFill>
                      <a:schemeClr val="bg1"/>
                    </a:solidFill>
                    <a:latin typeface="UTM Centur"/>
                    <a:ea typeface="Calibri" panose="020F0502020204030204" pitchFamily="34" charset="0"/>
                  </a:rPr>
                  <a:t>	</a:t>
                </a:r>
                <a:r>
                  <a:rPr lang="en-US" sz="3600">
                    <a:solidFill>
                      <a:schemeClr val="bg1"/>
                    </a:solidFill>
                    <a:effectLst/>
                    <a:latin typeface="UTM Centur"/>
                    <a:ea typeface="Calibri" panose="020F0502020204030204" pitchFamily="34" charset="0"/>
                  </a:rPr>
                  <a:t>Một con lắc đơn có chiều dài 1m dao động điều hòa tại nơi có </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𝑔</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9,8</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𝑚</m:t>
                    </m:r>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𝑠</m:t>
                        </m:r>
                      </m:e>
                      <m:sup>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600">
                    <a:solidFill>
                      <a:schemeClr val="bg1"/>
                    </a:solidFill>
                    <a:effectLst/>
                    <a:latin typeface="UTM Centur"/>
                    <a:ea typeface="Calibri" panose="020F0502020204030204" pitchFamily="34" charset="0"/>
                  </a:rPr>
                  <a:t> Chu kì dao động của con lắc là</a:t>
                </a:r>
                <a:endParaRPr lang="en-US" sz="3600">
                  <a:solidFill>
                    <a:schemeClr val="bg1"/>
                  </a:solidFill>
                  <a:latin typeface="UTM Centur"/>
                </a:endParaRPr>
              </a:p>
            </p:txBody>
          </p:sp>
        </mc:Choice>
        <mc:Fallback xmlns="">
          <p:sp>
            <p:nvSpPr>
              <p:cNvPr id="2" name="Rectangle 1"/>
              <p:cNvSpPr>
                <a:spLocks noRot="1" noChangeAspect="1" noMove="1" noResize="1" noEditPoints="1" noAdjustHandles="1" noChangeArrowheads="1" noChangeShapeType="1" noTextEdit="1"/>
              </p:cNvSpPr>
              <p:nvPr/>
            </p:nvSpPr>
            <p:spPr>
              <a:xfrm>
                <a:off x="434731" y="339579"/>
                <a:ext cx="11322538" cy="1200329"/>
              </a:xfrm>
              <a:prstGeom prst="rect">
                <a:avLst/>
              </a:prstGeom>
              <a:blipFill>
                <a:blip r:embed="rId2"/>
                <a:stretch>
                  <a:fillRect l="-1615" t="-8122" b="-187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082800" y="1401779"/>
                <a:ext cx="1268361"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A</a:t>
                </a:r>
                <a:r>
                  <a:rPr lang="en-US" sz="3600" b="1">
                    <a:solidFill>
                      <a:schemeClr val="bg1"/>
                    </a:solidFill>
                    <a:effectLst/>
                    <a:latin typeface="UTM Centur"/>
                    <a:ea typeface="Calibri" panose="020F0502020204030204" pitchFamily="34" charset="0"/>
                  </a:rPr>
                  <a:t>. </a:t>
                </a:r>
                <a14:m>
                  <m:oMath xmlns:m="http://schemas.openxmlformats.org/officeDocument/2006/math">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a:solidFill>
                    <a:schemeClr val="bg1"/>
                  </a:solidFill>
                  <a:latin typeface="UTM Centur"/>
                </a:endParaRPr>
              </a:p>
            </p:txBody>
          </p:sp>
        </mc:Choice>
        <mc:Fallback xmlns="">
          <p:sp>
            <p:nvSpPr>
              <p:cNvPr id="3" name="Rectangle 2"/>
              <p:cNvSpPr>
                <a:spLocks noRot="1" noChangeAspect="1" noMove="1" noResize="1" noEditPoints="1" noAdjustHandles="1" noChangeArrowheads="1" noChangeShapeType="1" noTextEdit="1"/>
              </p:cNvSpPr>
              <p:nvPr/>
            </p:nvSpPr>
            <p:spPr>
              <a:xfrm>
                <a:off x="2082800" y="1401779"/>
                <a:ext cx="1268361" cy="646331"/>
              </a:xfrm>
              <a:prstGeom prst="rect">
                <a:avLst/>
              </a:prstGeom>
              <a:blipFill>
                <a:blip r:embed="rId3"/>
                <a:stretch>
                  <a:fillRect l="-14904" t="-15094"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892800" y="1401779"/>
                <a:ext cx="1242520"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B. </a:t>
                </a:r>
                <a14:m>
                  <m:oMath xmlns:m="http://schemas.openxmlformats.org/officeDocument/2006/math">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a:solidFill>
                    <a:schemeClr val="bg1"/>
                  </a:solidFill>
                  <a:latin typeface="UTM Centur"/>
                </a:endParaRPr>
              </a:p>
            </p:txBody>
          </p:sp>
        </mc:Choice>
        <mc:Fallback xmlns="">
          <p:sp>
            <p:nvSpPr>
              <p:cNvPr id="4" name="Rectangle 3"/>
              <p:cNvSpPr>
                <a:spLocks noRot="1" noChangeAspect="1" noMove="1" noResize="1" noEditPoints="1" noAdjustHandles="1" noChangeArrowheads="1" noChangeShapeType="1" noTextEdit="1"/>
              </p:cNvSpPr>
              <p:nvPr/>
            </p:nvSpPr>
            <p:spPr>
              <a:xfrm>
                <a:off x="5892800" y="1401779"/>
                <a:ext cx="1242520" cy="646331"/>
              </a:xfrm>
              <a:prstGeom prst="rect">
                <a:avLst/>
              </a:prstGeom>
              <a:blipFill>
                <a:blip r:embed="rId4"/>
                <a:stretch>
                  <a:fillRect l="-15271" t="-15094"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082800" y="2303479"/>
                <a:ext cx="1577548"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C. </a:t>
                </a:r>
                <a14:m>
                  <m:oMath xmlns:m="http://schemas.openxmlformats.org/officeDocument/2006/math">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0,5</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a:solidFill>
                    <a:schemeClr val="bg1"/>
                  </a:solidFill>
                  <a:latin typeface="UTM Centur"/>
                </a:endParaRPr>
              </a:p>
            </p:txBody>
          </p:sp>
        </mc:Choice>
        <mc:Fallback xmlns="">
          <p:sp>
            <p:nvSpPr>
              <p:cNvPr id="5" name="Rectangle 4"/>
              <p:cNvSpPr>
                <a:spLocks noRot="1" noChangeAspect="1" noMove="1" noResize="1" noEditPoints="1" noAdjustHandles="1" noChangeArrowheads="1" noChangeShapeType="1" noTextEdit="1"/>
              </p:cNvSpPr>
              <p:nvPr/>
            </p:nvSpPr>
            <p:spPr>
              <a:xfrm>
                <a:off x="2082800" y="2303479"/>
                <a:ext cx="1577548" cy="646331"/>
              </a:xfrm>
              <a:prstGeom prst="rect">
                <a:avLst/>
              </a:prstGeom>
              <a:blipFill>
                <a:blip r:embed="rId5"/>
                <a:stretch>
                  <a:fillRect l="-12016" t="-15094"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892800" y="2303479"/>
                <a:ext cx="1670522"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D. </a:t>
                </a:r>
                <a14:m>
                  <m:oMath xmlns:m="http://schemas.openxmlformats.org/officeDocument/2006/math">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9,8</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a:solidFill>
                    <a:schemeClr val="bg1"/>
                  </a:solidFill>
                  <a:latin typeface="UTM Centur"/>
                </a:endParaRPr>
              </a:p>
            </p:txBody>
          </p:sp>
        </mc:Choice>
        <mc:Fallback xmlns="">
          <p:sp>
            <p:nvSpPr>
              <p:cNvPr id="6" name="Rectangle 5"/>
              <p:cNvSpPr>
                <a:spLocks noRot="1" noChangeAspect="1" noMove="1" noResize="1" noEditPoints="1" noAdjustHandles="1" noChangeArrowheads="1" noChangeShapeType="1" noTextEdit="1"/>
              </p:cNvSpPr>
              <p:nvPr/>
            </p:nvSpPr>
            <p:spPr>
              <a:xfrm>
                <a:off x="5892800" y="2303479"/>
                <a:ext cx="1670522" cy="646331"/>
              </a:xfrm>
              <a:prstGeom prst="rect">
                <a:avLst/>
              </a:prstGeom>
              <a:blipFill>
                <a:blip r:embed="rId6"/>
                <a:stretch>
                  <a:fillRect l="-11314" t="-15094" b="-3490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0554E956-CBC9-420F-81C5-FBDC4BCEC686}"/>
              </a:ext>
            </a:extLst>
          </p:cNvPr>
          <p:cNvSpPr/>
          <p:nvPr/>
        </p:nvSpPr>
        <p:spPr>
          <a:xfrm>
            <a:off x="3930350" y="5651991"/>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A</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EBAB7E42-F982-408A-8E20-0ED5543571AF}"/>
              </a:ext>
            </a:extLst>
          </p:cNvPr>
          <p:cNvSpPr/>
          <p:nvPr/>
        </p:nvSpPr>
        <p:spPr>
          <a:xfrm>
            <a:off x="3854232" y="3110310"/>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30C4542-742B-4A9E-A711-7A7F77B000DA}"/>
                  </a:ext>
                </a:extLst>
              </p:cNvPr>
              <p:cNvSpPr/>
              <p:nvPr/>
            </p:nvSpPr>
            <p:spPr>
              <a:xfrm>
                <a:off x="3483347" y="3811431"/>
                <a:ext cx="1995162" cy="14563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000" i="1" smtClean="0">
                          <a:solidFill>
                            <a:schemeClr val="bg1"/>
                          </a:solidFill>
                          <a:latin typeface="Cambria Math" panose="02040503050406030204" pitchFamily="18" charset="0"/>
                        </a:rPr>
                        <m:t>𝑇</m:t>
                      </m:r>
                      <m:r>
                        <a:rPr lang="en-US" sz="3000" i="0">
                          <a:solidFill>
                            <a:schemeClr val="bg1"/>
                          </a:solidFill>
                          <a:latin typeface="Cambria Math" panose="02040503050406030204" pitchFamily="18" charset="0"/>
                        </a:rPr>
                        <m:t>=2</m:t>
                      </m:r>
                      <m:r>
                        <a:rPr lang="en-US" sz="3000" i="1">
                          <a:solidFill>
                            <a:schemeClr val="bg1"/>
                          </a:solidFill>
                          <a:latin typeface="Cambria Math" panose="02040503050406030204" pitchFamily="18" charset="0"/>
                        </a:rPr>
                        <m:t>𝜋</m:t>
                      </m:r>
                      <m:rad>
                        <m:radPr>
                          <m:degHide m:val="on"/>
                          <m:ctrlPr>
                            <a:rPr lang="en-US" sz="3000" i="1">
                              <a:solidFill>
                                <a:schemeClr val="bg1"/>
                              </a:solidFill>
                              <a:latin typeface="Cambria Math" panose="02040503050406030204" pitchFamily="18" charset="0"/>
                            </a:rPr>
                          </m:ctrlPr>
                        </m:radPr>
                        <m:deg/>
                        <m:e>
                          <m:f>
                            <m:fPr>
                              <m:ctrlPr>
                                <a:rPr lang="en-US" sz="3000" i="1">
                                  <a:solidFill>
                                    <a:schemeClr val="bg1"/>
                                  </a:solidFill>
                                  <a:latin typeface="Cambria Math" panose="02040503050406030204" pitchFamily="18" charset="0"/>
                                </a:rPr>
                              </m:ctrlPr>
                            </m:fPr>
                            <m:num>
                              <m:r>
                                <a:rPr lang="en-US" sz="3000" i="1">
                                  <a:solidFill>
                                    <a:schemeClr val="bg1"/>
                                  </a:solidFill>
                                  <a:latin typeface="Cambria Math" panose="02040503050406030204" pitchFamily="18" charset="0"/>
                                </a:rPr>
                                <m:t>𝑙</m:t>
                              </m:r>
                            </m:num>
                            <m:den>
                              <m:r>
                                <a:rPr lang="en-US" sz="3000" i="1">
                                  <a:solidFill>
                                    <a:schemeClr val="bg1"/>
                                  </a:solidFill>
                                  <a:latin typeface="Cambria Math" panose="02040503050406030204" pitchFamily="18" charset="0"/>
                                </a:rPr>
                                <m:t>𝑔</m:t>
                              </m:r>
                            </m:den>
                          </m:f>
                        </m:e>
                      </m:rad>
                    </m:oMath>
                  </m:oMathPara>
                </a14:m>
                <a:endParaRPr lang="en-US" sz="3000">
                  <a:solidFill>
                    <a:schemeClr val="bg1"/>
                  </a:solidFill>
                </a:endParaRPr>
              </a:p>
            </p:txBody>
          </p:sp>
        </mc:Choice>
        <mc:Fallback xmlns="">
          <p:sp>
            <p:nvSpPr>
              <p:cNvPr id="9" name="Rectangle 8">
                <a:extLst>
                  <a:ext uri="{FF2B5EF4-FFF2-40B4-BE49-F238E27FC236}">
                    <a16:creationId xmlns:a16="http://schemas.microsoft.com/office/drawing/2014/main" id="{730C4542-742B-4A9E-A711-7A7F77B000DA}"/>
                  </a:ext>
                </a:extLst>
              </p:cNvPr>
              <p:cNvSpPr>
                <a:spLocks noRot="1" noChangeAspect="1" noMove="1" noResize="1" noEditPoints="1" noAdjustHandles="1" noChangeArrowheads="1" noChangeShapeType="1" noTextEdit="1"/>
              </p:cNvSpPr>
              <p:nvPr/>
            </p:nvSpPr>
            <p:spPr>
              <a:xfrm>
                <a:off x="3483347" y="3811431"/>
                <a:ext cx="1995162" cy="145636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85A9D4E-60AC-49B9-9AFE-C605B96F10DC}"/>
                  </a:ext>
                </a:extLst>
              </p:cNvPr>
              <p:cNvSpPr/>
              <p:nvPr/>
            </p:nvSpPr>
            <p:spPr>
              <a:xfrm>
                <a:off x="5524754" y="3820460"/>
                <a:ext cx="2813014" cy="14563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000">
                          <a:solidFill>
                            <a:schemeClr val="bg1"/>
                          </a:solidFill>
                          <a:latin typeface="Cambria Math" panose="02040503050406030204" pitchFamily="18" charset="0"/>
                        </a:rPr>
                        <m:t>=2</m:t>
                      </m:r>
                      <m:r>
                        <a:rPr lang="en-US" sz="3000" i="1">
                          <a:solidFill>
                            <a:schemeClr val="bg1"/>
                          </a:solidFill>
                          <a:latin typeface="Cambria Math" panose="02040503050406030204" pitchFamily="18" charset="0"/>
                        </a:rPr>
                        <m:t>𝜋</m:t>
                      </m:r>
                      <m:rad>
                        <m:radPr>
                          <m:degHide m:val="on"/>
                          <m:ctrlPr>
                            <a:rPr lang="en-US" sz="3000" i="1">
                              <a:solidFill>
                                <a:schemeClr val="bg1"/>
                              </a:solidFill>
                              <a:latin typeface="Cambria Math" panose="02040503050406030204" pitchFamily="18" charset="0"/>
                            </a:rPr>
                          </m:ctrlPr>
                        </m:radPr>
                        <m:deg/>
                        <m:e>
                          <m:f>
                            <m:fPr>
                              <m:ctrlPr>
                                <a:rPr lang="en-US" sz="3000" i="1">
                                  <a:solidFill>
                                    <a:schemeClr val="bg1"/>
                                  </a:solidFill>
                                  <a:latin typeface="Cambria Math" panose="02040503050406030204" pitchFamily="18" charset="0"/>
                                </a:rPr>
                              </m:ctrlPr>
                            </m:fPr>
                            <m:num>
                              <m:r>
                                <a:rPr lang="en-US" sz="3000">
                                  <a:solidFill>
                                    <a:schemeClr val="bg1"/>
                                  </a:solidFill>
                                  <a:latin typeface="Cambria Math" panose="02040503050406030204" pitchFamily="18" charset="0"/>
                                </a:rPr>
                                <m:t>1</m:t>
                              </m:r>
                            </m:num>
                            <m:den>
                              <m:r>
                                <a:rPr lang="en-US" sz="3000">
                                  <a:solidFill>
                                    <a:schemeClr val="bg1"/>
                                  </a:solidFill>
                                  <a:latin typeface="Cambria Math" panose="02040503050406030204" pitchFamily="18" charset="0"/>
                                </a:rPr>
                                <m:t>9,8</m:t>
                              </m:r>
                            </m:den>
                          </m:f>
                        </m:e>
                      </m:rad>
                      <m:r>
                        <a:rPr lang="en-US" sz="3000">
                          <a:solidFill>
                            <a:schemeClr val="bg1"/>
                          </a:solidFill>
                          <a:latin typeface="Cambria Math" panose="02040503050406030204" pitchFamily="18" charset="0"/>
                        </a:rPr>
                        <m:t>=2</m:t>
                      </m:r>
                      <m:r>
                        <a:rPr lang="en-US" sz="3000" i="1">
                          <a:solidFill>
                            <a:schemeClr val="bg1"/>
                          </a:solidFill>
                          <a:latin typeface="Cambria Math" panose="02040503050406030204" pitchFamily="18" charset="0"/>
                        </a:rPr>
                        <m:t>𝑠</m:t>
                      </m:r>
                    </m:oMath>
                  </m:oMathPara>
                </a14:m>
                <a:endParaRPr lang="en-US" sz="3000"/>
              </a:p>
            </p:txBody>
          </p:sp>
        </mc:Choice>
        <mc:Fallback xmlns="">
          <p:sp>
            <p:nvSpPr>
              <p:cNvPr id="10" name="Rectangle 9">
                <a:extLst>
                  <a:ext uri="{FF2B5EF4-FFF2-40B4-BE49-F238E27FC236}">
                    <a16:creationId xmlns:a16="http://schemas.microsoft.com/office/drawing/2014/main" id="{285A9D4E-60AC-49B9-9AFE-C605B96F10DC}"/>
                  </a:ext>
                </a:extLst>
              </p:cNvPr>
              <p:cNvSpPr>
                <a:spLocks noRot="1" noChangeAspect="1" noMove="1" noResize="1" noEditPoints="1" noAdjustHandles="1" noChangeArrowheads="1" noChangeShapeType="1" noTextEdit="1"/>
              </p:cNvSpPr>
              <p:nvPr/>
            </p:nvSpPr>
            <p:spPr>
              <a:xfrm>
                <a:off x="5524754" y="3820460"/>
                <a:ext cx="2813014" cy="1456361"/>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9705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13629" y="313615"/>
                <a:ext cx="11364742" cy="1569660"/>
              </a:xfrm>
              <a:prstGeom prst="rect">
                <a:avLst/>
              </a:prstGeom>
            </p:spPr>
            <p:txBody>
              <a:bodyPr wrap="square">
                <a:spAutoFit/>
              </a:bodyPr>
              <a:lstStyle/>
              <a:p>
                <a:r>
                  <a:rPr lang="en-US" sz="3200" b="1">
                    <a:solidFill>
                      <a:srgbClr val="FFFF00"/>
                    </a:solidFill>
                    <a:latin typeface="UTM Centur"/>
                    <a:ea typeface="Calibri" panose="020F0502020204030204" pitchFamily="34" charset="0"/>
                  </a:rPr>
                  <a:t>Câu 18. </a:t>
                </a:r>
                <a:r>
                  <a:rPr lang="en-US" sz="3200" b="1">
                    <a:solidFill>
                      <a:schemeClr val="bg1"/>
                    </a:solidFill>
                    <a:latin typeface="UTM Centur"/>
                    <a:ea typeface="Calibri" panose="020F0502020204030204" pitchFamily="34" charset="0"/>
                  </a:rPr>
                  <a:t>	</a:t>
                </a:r>
                <a:r>
                  <a:rPr lang="en-US" sz="3200">
                    <a:solidFill>
                      <a:schemeClr val="bg1"/>
                    </a:solidFill>
                    <a:effectLst/>
                    <a:latin typeface="UTM Centur"/>
                    <a:ea typeface="Calibri" panose="020F0502020204030204" pitchFamily="34" charset="0"/>
                  </a:rPr>
                  <a:t>Một con lắc lò xo đang thực hiện dao động cưỡng bức dưới tác dụng của ngoại lực cưỡng bức với phương trình </a:t>
                </a:r>
              </a:p>
              <a:p>
                <a14:m>
                  <m:oMath xmlns:m="http://schemas.openxmlformats.org/officeDocument/2006/math">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𝐹</m:t>
                    </m:r>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0,25</m:t>
                    </m:r>
                    <m:r>
                      <m:rPr>
                        <m:sty m:val="p"/>
                      </m:rP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𝜋</m:t>
                    </m:r>
                    <m:r>
                      <m:rPr>
                        <m:sty m:val="p"/>
                      </m:rP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t</m:t>
                    </m:r>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N</m:t>
                    </m:r>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200">
                    <a:solidFill>
                      <a:schemeClr val="bg1"/>
                    </a:solidFill>
                    <a:effectLst/>
                    <a:latin typeface="UTM Centur"/>
                    <a:ea typeface="Calibri" panose="020F0502020204030204" pitchFamily="34" charset="0"/>
                  </a:rPr>
                  <a:t>(t tính bằng s). Con lắc dao động với tần số góc</a:t>
                </a:r>
                <a:endParaRPr lang="en-US" sz="3200">
                  <a:solidFill>
                    <a:schemeClr val="bg1"/>
                  </a:solidFill>
                  <a:latin typeface="UTM Centur"/>
                </a:endParaRPr>
              </a:p>
            </p:txBody>
          </p:sp>
        </mc:Choice>
        <mc:Fallback xmlns="">
          <p:sp>
            <p:nvSpPr>
              <p:cNvPr id="2" name="Rectangle 1"/>
              <p:cNvSpPr>
                <a:spLocks noRot="1" noChangeAspect="1" noMove="1" noResize="1" noEditPoints="1" noAdjustHandles="1" noChangeArrowheads="1" noChangeShapeType="1" noTextEdit="1"/>
              </p:cNvSpPr>
              <p:nvPr/>
            </p:nvSpPr>
            <p:spPr>
              <a:xfrm>
                <a:off x="413629" y="313615"/>
                <a:ext cx="11364742" cy="1569660"/>
              </a:xfrm>
              <a:prstGeom prst="rect">
                <a:avLst/>
              </a:prstGeom>
              <a:blipFill>
                <a:blip r:embed="rId2"/>
                <a:stretch>
                  <a:fillRect l="-1395" t="-5039" r="-215" b="-120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523386" y="1985587"/>
                <a:ext cx="2636876" cy="584775"/>
              </a:xfrm>
              <a:prstGeom prst="rect">
                <a:avLst/>
              </a:prstGeom>
            </p:spPr>
            <p:txBody>
              <a:bodyPr wrap="none">
                <a:spAutoFit/>
              </a:bodyPr>
              <a:lstStyle/>
              <a:p>
                <a:r>
                  <a:rPr lang="en-US" sz="3200" b="1">
                    <a:solidFill>
                      <a:schemeClr val="bg1"/>
                    </a:solidFill>
                    <a:latin typeface="UTM Centur"/>
                    <a:ea typeface="Calibri" panose="020F0502020204030204" pitchFamily="34" charset="0"/>
                  </a:rPr>
                  <a:t>A</a:t>
                </a:r>
                <a:r>
                  <a:rPr lang="en-US" sz="3200" b="1">
                    <a:solidFill>
                      <a:schemeClr val="bg1"/>
                    </a:solidFill>
                    <a:effectLst/>
                    <a:latin typeface="UTM Centur"/>
                    <a:ea typeface="Calibri" panose="020F0502020204030204" pitchFamily="34" charset="0"/>
                  </a:rPr>
                  <a:t>. </a:t>
                </a:r>
                <a14:m>
                  <m:oMath xmlns:m="http://schemas.openxmlformats.org/officeDocument/2006/math">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𝜋</m:t>
                    </m:r>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𝑟𝑎𝑑</m:t>
                    </m:r>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200">
                    <a:solidFill>
                      <a:schemeClr val="bg1"/>
                    </a:solidFill>
                    <a:effectLst/>
                    <a:latin typeface="UTM Centur"/>
                    <a:ea typeface="Calibri" panose="020F0502020204030204" pitchFamily="34" charset="0"/>
                  </a:rPr>
                  <a:t>.</a:t>
                </a:r>
                <a:endParaRPr lang="en-US" sz="3200">
                  <a:solidFill>
                    <a:schemeClr val="bg1"/>
                  </a:solidFill>
                  <a:latin typeface="UTM Centur"/>
                </a:endParaRPr>
              </a:p>
            </p:txBody>
          </p:sp>
        </mc:Choice>
        <mc:Fallback xmlns="">
          <p:sp>
            <p:nvSpPr>
              <p:cNvPr id="3" name="Rectangle 2"/>
              <p:cNvSpPr>
                <a:spLocks noRot="1" noChangeAspect="1" noMove="1" noResize="1" noEditPoints="1" noAdjustHandles="1" noChangeArrowheads="1" noChangeShapeType="1" noTextEdit="1"/>
              </p:cNvSpPr>
              <p:nvPr/>
            </p:nvSpPr>
            <p:spPr>
              <a:xfrm>
                <a:off x="1523386" y="1985587"/>
                <a:ext cx="2636876" cy="584775"/>
              </a:xfrm>
              <a:prstGeom prst="rect">
                <a:avLst/>
              </a:prstGeom>
              <a:blipFill>
                <a:blip r:embed="rId3"/>
                <a:stretch>
                  <a:fillRect l="-6019" t="-12500" r="-5093"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333386" y="1985587"/>
                <a:ext cx="2676310" cy="584775"/>
              </a:xfrm>
              <a:prstGeom prst="rect">
                <a:avLst/>
              </a:prstGeom>
            </p:spPr>
            <p:txBody>
              <a:bodyPr wrap="none">
                <a:spAutoFit/>
              </a:bodyPr>
              <a:lstStyle/>
              <a:p>
                <a:r>
                  <a:rPr lang="en-US" sz="3200" b="1">
                    <a:solidFill>
                      <a:schemeClr val="bg1"/>
                    </a:solidFill>
                    <a:latin typeface="UTM Centur"/>
                    <a:ea typeface="Calibri" panose="020F0502020204030204" pitchFamily="34" charset="0"/>
                  </a:rPr>
                  <a:t>B. </a:t>
                </a:r>
                <a14:m>
                  <m:oMath xmlns:m="http://schemas.openxmlformats.org/officeDocument/2006/math">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0,5(</m:t>
                    </m:r>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𝑟𝑎𝑑</m:t>
                    </m:r>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200">
                    <a:solidFill>
                      <a:schemeClr val="bg1"/>
                    </a:solidFill>
                    <a:effectLst/>
                    <a:latin typeface="UTM Centur"/>
                    <a:ea typeface="Calibri" panose="020F0502020204030204" pitchFamily="34" charset="0"/>
                  </a:rPr>
                  <a:t>.</a:t>
                </a:r>
                <a:endParaRPr lang="en-US" sz="3200">
                  <a:solidFill>
                    <a:schemeClr val="bg1"/>
                  </a:solidFill>
                  <a:latin typeface="UTM Centur"/>
                </a:endParaRPr>
              </a:p>
            </p:txBody>
          </p:sp>
        </mc:Choice>
        <mc:Fallback xmlns="">
          <p:sp>
            <p:nvSpPr>
              <p:cNvPr id="4" name="Rectangle 3"/>
              <p:cNvSpPr>
                <a:spLocks noRot="1" noChangeAspect="1" noMove="1" noResize="1" noEditPoints="1" noAdjustHandles="1" noChangeArrowheads="1" noChangeShapeType="1" noTextEdit="1"/>
              </p:cNvSpPr>
              <p:nvPr/>
            </p:nvSpPr>
            <p:spPr>
              <a:xfrm>
                <a:off x="5333386" y="1985587"/>
                <a:ext cx="2676310" cy="584775"/>
              </a:xfrm>
              <a:prstGeom prst="rect">
                <a:avLst/>
              </a:prstGeom>
              <a:blipFill>
                <a:blip r:embed="rId4"/>
                <a:stretch>
                  <a:fillRect l="-5923" t="-12500" r="-4784"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523386" y="2799588"/>
                <a:ext cx="2603405" cy="584775"/>
              </a:xfrm>
              <a:prstGeom prst="rect">
                <a:avLst/>
              </a:prstGeom>
            </p:spPr>
            <p:txBody>
              <a:bodyPr wrap="none">
                <a:spAutoFit/>
              </a:bodyPr>
              <a:lstStyle/>
              <a:p>
                <a:r>
                  <a:rPr lang="en-US" sz="3200" b="1">
                    <a:solidFill>
                      <a:schemeClr val="bg1"/>
                    </a:solidFill>
                    <a:latin typeface="UTM Centur"/>
                    <a:ea typeface="Calibri" panose="020F0502020204030204" pitchFamily="34" charset="0"/>
                  </a:rPr>
                  <a:t>C. </a:t>
                </a:r>
                <a14:m>
                  <m:oMath xmlns:m="http://schemas.openxmlformats.org/officeDocument/2006/math">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𝜋</m:t>
                    </m:r>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𝑟𝑎𝑑</m:t>
                    </m:r>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200">
                    <a:solidFill>
                      <a:schemeClr val="bg1"/>
                    </a:solidFill>
                    <a:effectLst/>
                    <a:latin typeface="UTM Centur"/>
                    <a:ea typeface="Calibri" panose="020F0502020204030204" pitchFamily="34" charset="0"/>
                  </a:rPr>
                  <a:t>.</a:t>
                </a:r>
                <a:endParaRPr lang="en-US" sz="3200">
                  <a:solidFill>
                    <a:schemeClr val="bg1"/>
                  </a:solidFill>
                  <a:latin typeface="UTM Centur"/>
                </a:endParaRPr>
              </a:p>
            </p:txBody>
          </p:sp>
        </mc:Choice>
        <mc:Fallback xmlns="">
          <p:sp>
            <p:nvSpPr>
              <p:cNvPr id="5" name="Rectangle 4"/>
              <p:cNvSpPr>
                <a:spLocks noRot="1" noChangeAspect="1" noMove="1" noResize="1" noEditPoints="1" noAdjustHandles="1" noChangeArrowheads="1" noChangeShapeType="1" noTextEdit="1"/>
              </p:cNvSpPr>
              <p:nvPr/>
            </p:nvSpPr>
            <p:spPr>
              <a:xfrm>
                <a:off x="1523386" y="2799588"/>
                <a:ext cx="2603405" cy="584775"/>
              </a:xfrm>
              <a:prstGeom prst="rect">
                <a:avLst/>
              </a:prstGeom>
              <a:blipFill>
                <a:blip r:embed="rId5"/>
                <a:stretch>
                  <a:fillRect l="-6089" t="-12500" r="-4918"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333386" y="2742146"/>
                <a:ext cx="2922147" cy="584775"/>
              </a:xfrm>
              <a:prstGeom prst="rect">
                <a:avLst/>
              </a:prstGeom>
            </p:spPr>
            <p:txBody>
              <a:bodyPr wrap="none">
                <a:spAutoFit/>
              </a:bodyPr>
              <a:lstStyle/>
              <a:p>
                <a:r>
                  <a:rPr lang="en-US" sz="3200" b="1">
                    <a:solidFill>
                      <a:schemeClr val="bg1"/>
                    </a:solidFill>
                    <a:latin typeface="UTM Centur"/>
                    <a:ea typeface="Calibri" panose="020F0502020204030204" pitchFamily="34" charset="0"/>
                  </a:rPr>
                  <a:t>D. </a:t>
                </a:r>
                <a14:m>
                  <m:oMath xmlns:m="http://schemas.openxmlformats.org/officeDocument/2006/math">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0,25(</m:t>
                    </m:r>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𝑟𝑎𝑑</m:t>
                    </m:r>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200">
                    <a:solidFill>
                      <a:schemeClr val="bg1"/>
                    </a:solidFill>
                    <a:effectLst/>
                    <a:latin typeface="UTM Centur"/>
                    <a:ea typeface="Calibri" panose="020F0502020204030204" pitchFamily="34" charset="0"/>
                  </a:rPr>
                  <a:t>.</a:t>
                </a:r>
                <a:endParaRPr lang="en-US" sz="3200">
                  <a:solidFill>
                    <a:schemeClr val="bg1"/>
                  </a:solidFill>
                  <a:latin typeface="UTM Centur"/>
                </a:endParaRPr>
              </a:p>
            </p:txBody>
          </p:sp>
        </mc:Choice>
        <mc:Fallback xmlns="">
          <p:sp>
            <p:nvSpPr>
              <p:cNvPr id="6" name="Rectangle 5"/>
              <p:cNvSpPr>
                <a:spLocks noRot="1" noChangeAspect="1" noMove="1" noResize="1" noEditPoints="1" noAdjustHandles="1" noChangeArrowheads="1" noChangeShapeType="1" noTextEdit="1"/>
              </p:cNvSpPr>
              <p:nvPr/>
            </p:nvSpPr>
            <p:spPr>
              <a:xfrm>
                <a:off x="5333386" y="2742146"/>
                <a:ext cx="2922147" cy="584775"/>
              </a:xfrm>
              <a:prstGeom prst="rect">
                <a:avLst/>
              </a:prstGeom>
              <a:blipFill>
                <a:blip r:embed="rId6"/>
                <a:stretch>
                  <a:fillRect l="-5428" t="-12500" r="-4384" b="-34375"/>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24C47439-7C16-4197-B01D-F209B53771A5}"/>
              </a:ext>
            </a:extLst>
          </p:cNvPr>
          <p:cNvSpPr/>
          <p:nvPr/>
        </p:nvSpPr>
        <p:spPr>
          <a:xfrm>
            <a:off x="4396700" y="5285970"/>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A</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AC680084-6250-44D9-8F2F-EC4702AB1DD7}"/>
              </a:ext>
            </a:extLst>
          </p:cNvPr>
          <p:cNvSpPr/>
          <p:nvPr/>
        </p:nvSpPr>
        <p:spPr>
          <a:xfrm>
            <a:off x="4046014" y="3454058"/>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D8E73BA-9A76-4D28-81F7-CFFE2BA72BEB}"/>
                  </a:ext>
                </a:extLst>
              </p:cNvPr>
              <p:cNvSpPr/>
              <p:nvPr/>
            </p:nvSpPr>
            <p:spPr>
              <a:xfrm>
                <a:off x="2825088" y="4295094"/>
                <a:ext cx="5979586" cy="6600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3200" i="1" smtClean="0">
                              <a:solidFill>
                                <a:schemeClr val="bg1"/>
                              </a:solidFill>
                              <a:latin typeface="Cambria Math" panose="02040503050406030204" pitchFamily="18" charset="0"/>
                            </a:rPr>
                          </m:ctrlPr>
                        </m:dPr>
                        <m:e>
                          <m:sSub>
                            <m:sSubPr>
                              <m:ctrlPr>
                                <a:rPr lang="en-US"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𝜔</m:t>
                              </m:r>
                            </m:e>
                            <m:sub>
                              <m:r>
                                <m:rPr>
                                  <m:sty m:val="p"/>
                                </m:rPr>
                                <a:rPr lang="en-US" sz="3200" b="0" i="0" smtClean="0">
                                  <a:solidFill>
                                    <a:schemeClr val="bg1"/>
                                  </a:solidFill>
                                  <a:latin typeface="Cambria Math" panose="02040503050406030204" pitchFamily="18" charset="0"/>
                                </a:rPr>
                                <m:t>d</m:t>
                              </m:r>
                              <m:r>
                                <a:rPr lang="en-US" sz="3200" b="0" i="1" smtClean="0">
                                  <a:solidFill>
                                    <a:schemeClr val="bg1"/>
                                  </a:solidFill>
                                  <a:latin typeface="Cambria Math" panose="02040503050406030204" pitchFamily="18" charset="0"/>
                                </a:rPr>
                                <m:t>đ</m:t>
                              </m:r>
                              <m:r>
                                <a:rPr lang="en-US" sz="3200" b="0" i="1" smtClean="0">
                                  <a:solidFill>
                                    <a:schemeClr val="bg1"/>
                                  </a:solidFill>
                                  <a:latin typeface="Cambria Math" panose="02040503050406030204" pitchFamily="18" charset="0"/>
                                </a:rPr>
                                <m:t>𝑐𝑏</m:t>
                              </m:r>
                            </m:sub>
                          </m:sSub>
                          <m:r>
                            <a:rPr lang="en-US" sz="3200" i="0" smtClean="0">
                              <a:solidFill>
                                <a:schemeClr val="bg1"/>
                              </a:solidFill>
                              <a:latin typeface="Cambria Math" panose="02040503050406030204" pitchFamily="18" charset="0"/>
                            </a:rPr>
                            <m:t>=</m:t>
                          </m:r>
                          <m:sSub>
                            <m:sSubPr>
                              <m:ctrlPr>
                                <a:rPr lang="en-US" sz="3200" i="1" smtClean="0">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𝜔</m:t>
                              </m:r>
                            </m:e>
                            <m:sub>
                              <m:r>
                                <a:rPr lang="en-US" sz="3200" b="0" i="1" smtClean="0">
                                  <a:solidFill>
                                    <a:schemeClr val="bg1"/>
                                  </a:solidFill>
                                  <a:latin typeface="Cambria Math" panose="02040503050406030204" pitchFamily="18" charset="0"/>
                                </a:rPr>
                                <m:t>𝑛𝑔𝑜</m:t>
                              </m:r>
                              <m:r>
                                <a:rPr lang="en-US" sz="3200" b="0" i="1" smtClean="0">
                                  <a:solidFill>
                                    <a:schemeClr val="bg1"/>
                                  </a:solidFill>
                                  <a:latin typeface="Cambria Math" panose="02040503050406030204" pitchFamily="18" charset="0"/>
                                </a:rPr>
                                <m:t>ạ</m:t>
                              </m:r>
                              <m:r>
                                <a:rPr lang="en-US" sz="3200" b="0" i="1" smtClean="0">
                                  <a:solidFill>
                                    <a:schemeClr val="bg1"/>
                                  </a:solidFill>
                                  <a:latin typeface="Cambria Math" panose="02040503050406030204" pitchFamily="18" charset="0"/>
                                </a:rPr>
                                <m:t>𝑖</m:t>
                              </m:r>
                              <m:r>
                                <a:rPr lang="en-US" sz="3200" b="0" i="1" smtClean="0">
                                  <a:solidFill>
                                    <a:schemeClr val="bg1"/>
                                  </a:solidFill>
                                  <a:latin typeface="Cambria Math" panose="02040503050406030204" pitchFamily="18" charset="0"/>
                                </a:rPr>
                                <m:t> </m:t>
                              </m:r>
                              <m:r>
                                <a:rPr lang="en-US" sz="3200" b="0" i="1" smtClean="0">
                                  <a:solidFill>
                                    <a:schemeClr val="bg1"/>
                                  </a:solidFill>
                                  <a:latin typeface="Cambria Math" panose="02040503050406030204" pitchFamily="18" charset="0"/>
                                </a:rPr>
                                <m:t>𝑙</m:t>
                              </m:r>
                              <m:r>
                                <a:rPr lang="en-US" sz="3200" b="0" i="1" smtClean="0">
                                  <a:solidFill>
                                    <a:schemeClr val="bg1"/>
                                  </a:solidFill>
                                  <a:latin typeface="Cambria Math" panose="02040503050406030204" pitchFamily="18" charset="0"/>
                                </a:rPr>
                                <m:t>ự</m:t>
                              </m:r>
                              <m:r>
                                <a:rPr lang="en-US" sz="3200" b="0" i="1" smtClean="0">
                                  <a:solidFill>
                                    <a:schemeClr val="bg1"/>
                                  </a:solidFill>
                                  <a:latin typeface="Cambria Math" panose="02040503050406030204" pitchFamily="18" charset="0"/>
                                </a:rPr>
                                <m:t>𝑐</m:t>
                              </m:r>
                            </m:sub>
                          </m:sSub>
                          <m:r>
                            <a:rPr lang="en-US" sz="3200" b="0" i="1" smtClean="0">
                              <a:solidFill>
                                <a:schemeClr val="bg1"/>
                              </a:solidFill>
                              <a:latin typeface="Cambria Math" panose="02040503050406030204" pitchFamily="18" charset="0"/>
                            </a:rPr>
                            <m:t>=</m:t>
                          </m:r>
                          <m:r>
                            <a:rPr lang="en-US" sz="3200" i="0">
                              <a:solidFill>
                                <a:schemeClr val="bg1"/>
                              </a:solidFill>
                              <a:latin typeface="Cambria Math" panose="02040503050406030204" pitchFamily="18" charset="0"/>
                            </a:rPr>
                            <m:t>4</m:t>
                          </m:r>
                          <m:r>
                            <a:rPr lang="en-US" sz="3200" i="1">
                              <a:solidFill>
                                <a:schemeClr val="bg1"/>
                              </a:solidFill>
                              <a:latin typeface="Cambria Math" panose="02040503050406030204" pitchFamily="18" charset="0"/>
                            </a:rPr>
                            <m:t>𝜋</m:t>
                          </m:r>
                          <m:r>
                            <a:rPr lang="en-US" sz="3200" i="0">
                              <a:solidFill>
                                <a:schemeClr val="bg1"/>
                              </a:solidFill>
                              <a:latin typeface="Cambria Math" panose="02040503050406030204" pitchFamily="18" charset="0"/>
                            </a:rPr>
                            <m:t>(</m:t>
                          </m:r>
                          <m:r>
                            <m:rPr>
                              <m:sty m:val="p"/>
                            </m:rPr>
                            <a:rPr lang="en-US" sz="3200" i="0">
                              <a:solidFill>
                                <a:schemeClr val="bg1"/>
                              </a:solidFill>
                              <a:latin typeface="Cambria Math" panose="02040503050406030204" pitchFamily="18" charset="0"/>
                            </a:rPr>
                            <m:t>ra</m:t>
                          </m:r>
                          <m:f>
                            <m:fPr>
                              <m:type m:val="lin"/>
                              <m:ctrlPr>
                                <a:rPr lang="en-US" sz="3200" i="1">
                                  <a:solidFill>
                                    <a:schemeClr val="bg1"/>
                                  </a:solidFill>
                                  <a:latin typeface="Cambria Math" panose="02040503050406030204" pitchFamily="18" charset="0"/>
                                </a:rPr>
                              </m:ctrlPr>
                            </m:fPr>
                            <m:num>
                              <m:r>
                                <m:rPr>
                                  <m:sty m:val="p"/>
                                </m:rPr>
                                <a:rPr lang="en-US" sz="3200" i="0">
                                  <a:solidFill>
                                    <a:schemeClr val="bg1"/>
                                  </a:solidFill>
                                  <a:latin typeface="Cambria Math" panose="02040503050406030204" pitchFamily="18" charset="0"/>
                                </a:rPr>
                                <m:t>d</m:t>
                              </m:r>
                            </m:num>
                            <m:den>
                              <m:r>
                                <m:rPr>
                                  <m:sty m:val="p"/>
                                </m:rPr>
                                <a:rPr lang="en-US" sz="3200" i="0">
                                  <a:solidFill>
                                    <a:schemeClr val="bg1"/>
                                  </a:solidFill>
                                  <a:latin typeface="Cambria Math" panose="02040503050406030204" pitchFamily="18" charset="0"/>
                                </a:rPr>
                                <m:t>s</m:t>
                              </m:r>
                            </m:den>
                          </m:f>
                        </m:e>
                      </m:d>
                    </m:oMath>
                  </m:oMathPara>
                </a14:m>
                <a:endParaRPr lang="en-US" sz="3200">
                  <a:solidFill>
                    <a:schemeClr val="bg1"/>
                  </a:solidFill>
                </a:endParaRPr>
              </a:p>
            </p:txBody>
          </p:sp>
        </mc:Choice>
        <mc:Fallback xmlns="">
          <p:sp>
            <p:nvSpPr>
              <p:cNvPr id="9" name="Rectangle 8">
                <a:extLst>
                  <a:ext uri="{FF2B5EF4-FFF2-40B4-BE49-F238E27FC236}">
                    <a16:creationId xmlns:a16="http://schemas.microsoft.com/office/drawing/2014/main" id="{ED8E73BA-9A76-4D28-81F7-CFFE2BA72BEB}"/>
                  </a:ext>
                </a:extLst>
              </p:cNvPr>
              <p:cNvSpPr>
                <a:spLocks noRot="1" noChangeAspect="1" noMove="1" noResize="1" noEditPoints="1" noAdjustHandles="1" noChangeArrowheads="1" noChangeShapeType="1" noTextEdit="1"/>
              </p:cNvSpPr>
              <p:nvPr/>
            </p:nvSpPr>
            <p:spPr>
              <a:xfrm>
                <a:off x="2825088" y="4295094"/>
                <a:ext cx="5979586" cy="66005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8417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000" y="635000"/>
            <a:ext cx="10891592" cy="1200329"/>
          </a:xfrm>
          <a:prstGeom prst="rect">
            <a:avLst/>
          </a:prstGeom>
        </p:spPr>
        <p:txBody>
          <a:bodyPr wrap="square">
            <a:spAutoFit/>
          </a:bodyPr>
          <a:lstStyle/>
          <a:p>
            <a:r>
              <a:rPr lang="en-US" sz="3600" b="1">
                <a:solidFill>
                  <a:srgbClr val="FFFF00"/>
                </a:solidFill>
                <a:latin typeface="UTM Centur"/>
                <a:ea typeface="Calibri" panose="020F0502020204030204" pitchFamily="34" charset="0"/>
              </a:rPr>
              <a:t>Câu 1. 	</a:t>
            </a:r>
            <a:r>
              <a:rPr lang="en-US" sz="3600">
                <a:solidFill>
                  <a:schemeClr val="bg1"/>
                </a:solidFill>
                <a:latin typeface="UTM Centur"/>
                <a:ea typeface="Calibri" panose="020F0502020204030204" pitchFamily="34" charset="0"/>
              </a:rPr>
              <a:t>Một vật dao động điều hòa với tần số f. Chu kì dao động của vật được tính bằng công thức</a:t>
            </a:r>
            <a:endParaRPr lang="en-US" sz="3600">
              <a:solidFill>
                <a:schemeClr val="bg1"/>
              </a:solidFill>
              <a:latin typeface="UTM Centur"/>
            </a:endParaRPr>
          </a:p>
        </p:txBody>
      </p:sp>
      <mc:AlternateContent xmlns:mc="http://schemas.openxmlformats.org/markup-compatibility/2006" xmlns:a14="http://schemas.microsoft.com/office/drawing/2010/main">
        <mc:Choice Requires="a14">
          <p:sp>
            <p:nvSpPr>
              <p:cNvPr id="3" name="Rectangle 2"/>
              <p:cNvSpPr/>
              <p:nvPr/>
            </p:nvSpPr>
            <p:spPr>
              <a:xfrm>
                <a:off x="1107941" y="2126445"/>
                <a:ext cx="1901098"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A. </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𝑇</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𝑓</m:t>
                    </m:r>
                  </m:oMath>
                </a14:m>
                <a:endParaRPr lang="en-US" sz="3600">
                  <a:solidFill>
                    <a:schemeClr val="bg1"/>
                  </a:solidFill>
                  <a:latin typeface="UTM Centur"/>
                </a:endParaRPr>
              </a:p>
            </p:txBody>
          </p:sp>
        </mc:Choice>
        <mc:Fallback xmlns="">
          <p:sp>
            <p:nvSpPr>
              <p:cNvPr id="3" name="Rectangle 2"/>
              <p:cNvSpPr>
                <a:spLocks noRot="1" noChangeAspect="1" noMove="1" noResize="1" noEditPoints="1" noAdjustHandles="1" noChangeArrowheads="1" noChangeShapeType="1" noTextEdit="1"/>
              </p:cNvSpPr>
              <p:nvPr/>
            </p:nvSpPr>
            <p:spPr>
              <a:xfrm>
                <a:off x="1107941" y="2126445"/>
                <a:ext cx="1901098" cy="646331"/>
              </a:xfrm>
              <a:prstGeom prst="rect">
                <a:avLst/>
              </a:prstGeom>
              <a:blipFill>
                <a:blip r:embed="rId2"/>
                <a:stretch>
                  <a:fillRect l="-9936" t="-15094"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314224" y="2126445"/>
                <a:ext cx="2432076"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B. </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𝑇</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𝜋</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𝑓</m:t>
                    </m:r>
                  </m:oMath>
                </a14:m>
                <a:endParaRPr lang="en-US" sz="3600">
                  <a:solidFill>
                    <a:schemeClr val="bg1"/>
                  </a:solidFill>
                  <a:latin typeface="UTM Centur"/>
                </a:endParaRPr>
              </a:p>
            </p:txBody>
          </p:sp>
        </mc:Choice>
        <mc:Fallback xmlns="">
          <p:sp>
            <p:nvSpPr>
              <p:cNvPr id="4" name="Rectangle 3"/>
              <p:cNvSpPr>
                <a:spLocks noRot="1" noChangeAspect="1" noMove="1" noResize="1" noEditPoints="1" noAdjustHandles="1" noChangeArrowheads="1" noChangeShapeType="1" noTextEdit="1"/>
              </p:cNvSpPr>
              <p:nvPr/>
            </p:nvSpPr>
            <p:spPr>
              <a:xfrm>
                <a:off x="3314224" y="2126445"/>
                <a:ext cx="2432076" cy="646331"/>
              </a:xfrm>
              <a:prstGeom prst="rect">
                <a:avLst/>
              </a:prstGeom>
              <a:blipFill>
                <a:blip r:embed="rId3"/>
                <a:stretch>
                  <a:fillRect l="-7769" t="-15094"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445702" y="1967843"/>
                <a:ext cx="1752339" cy="940129"/>
              </a:xfrm>
              <a:prstGeom prst="rect">
                <a:avLst/>
              </a:prstGeom>
            </p:spPr>
            <p:txBody>
              <a:bodyPr wrap="none">
                <a:spAutoFit/>
              </a:bodyPr>
              <a:lstStyle/>
              <a:p>
                <a:r>
                  <a:rPr lang="en-US" sz="3600" b="1">
                    <a:solidFill>
                      <a:schemeClr val="bg1"/>
                    </a:solidFill>
                    <a:latin typeface="UTM Centur"/>
                    <a:ea typeface="Calibri" panose="020F0502020204030204" pitchFamily="34" charset="0"/>
                  </a:rPr>
                  <a:t>C</a:t>
                </a:r>
                <a:r>
                  <a:rPr lang="en-US" sz="3600" b="1">
                    <a:solidFill>
                      <a:schemeClr val="bg1"/>
                    </a:solidFill>
                    <a:effectLst/>
                    <a:latin typeface="UTM Centur"/>
                    <a:ea typeface="Calibri" panose="020F0502020204030204" pitchFamily="34" charset="0"/>
                  </a:rPr>
                  <a:t>. </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𝑇</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𝑓</m:t>
                        </m:r>
                      </m:den>
                    </m:f>
                  </m:oMath>
                </a14:m>
                <a:endParaRPr lang="en-US" sz="3600">
                  <a:solidFill>
                    <a:schemeClr val="bg1"/>
                  </a:solidFill>
                  <a:latin typeface="UTM Centur"/>
                </a:endParaRPr>
              </a:p>
            </p:txBody>
          </p:sp>
        </mc:Choice>
        <mc:Fallback xmlns="">
          <p:sp>
            <p:nvSpPr>
              <p:cNvPr id="5" name="Rectangle 4"/>
              <p:cNvSpPr>
                <a:spLocks noRot="1" noChangeAspect="1" noMove="1" noResize="1" noEditPoints="1" noAdjustHandles="1" noChangeArrowheads="1" noChangeShapeType="1" noTextEdit="1"/>
              </p:cNvSpPr>
              <p:nvPr/>
            </p:nvSpPr>
            <p:spPr>
              <a:xfrm>
                <a:off x="6445702" y="1967843"/>
                <a:ext cx="1752339" cy="940129"/>
              </a:xfrm>
              <a:prstGeom prst="rect">
                <a:avLst/>
              </a:prstGeom>
              <a:blipFill>
                <a:blip r:embed="rId4"/>
                <a:stretch>
                  <a:fillRect l="-10417" b="-5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602483" y="1967843"/>
                <a:ext cx="2036135" cy="963534"/>
              </a:xfrm>
              <a:prstGeom prst="rect">
                <a:avLst/>
              </a:prstGeom>
            </p:spPr>
            <p:txBody>
              <a:bodyPr wrap="none">
                <a:spAutoFit/>
              </a:bodyPr>
              <a:lstStyle/>
              <a:p>
                <a:r>
                  <a:rPr lang="en-US" sz="3600" b="1">
                    <a:solidFill>
                      <a:schemeClr val="bg1"/>
                    </a:solidFill>
                    <a:latin typeface="UTM Centur"/>
                    <a:ea typeface="Calibri" panose="020F0502020204030204" pitchFamily="34" charset="0"/>
                  </a:rPr>
                  <a:t>D. </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𝑇</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𝜋</m:t>
                        </m:r>
                      </m:num>
                      <m:den>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𝑓</m:t>
                        </m:r>
                      </m:den>
                    </m:f>
                  </m:oMath>
                </a14:m>
                <a:endParaRPr lang="en-US" sz="3600">
                  <a:solidFill>
                    <a:schemeClr val="bg1"/>
                  </a:solidFill>
                  <a:latin typeface="UTM Centur"/>
                </a:endParaRPr>
              </a:p>
            </p:txBody>
          </p:sp>
        </mc:Choice>
        <mc:Fallback xmlns="">
          <p:sp>
            <p:nvSpPr>
              <p:cNvPr id="6" name="Rectangle 5"/>
              <p:cNvSpPr>
                <a:spLocks noRot="1" noChangeAspect="1" noMove="1" noResize="1" noEditPoints="1" noAdjustHandles="1" noChangeArrowheads="1" noChangeShapeType="1" noTextEdit="1"/>
              </p:cNvSpPr>
              <p:nvPr/>
            </p:nvSpPr>
            <p:spPr>
              <a:xfrm>
                <a:off x="9602483" y="1967843"/>
                <a:ext cx="2036135" cy="963534"/>
              </a:xfrm>
              <a:prstGeom prst="rect">
                <a:avLst/>
              </a:prstGeom>
              <a:blipFill>
                <a:blip r:embed="rId5"/>
                <a:stretch>
                  <a:fillRect l="-8982" b="-3165"/>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F42DDD6B-7D0A-448A-AFE3-5151682CA6F7}"/>
              </a:ext>
            </a:extLst>
          </p:cNvPr>
          <p:cNvSpPr/>
          <p:nvPr/>
        </p:nvSpPr>
        <p:spPr>
          <a:xfrm>
            <a:off x="4273871" y="5239717"/>
            <a:ext cx="6096000" cy="983283"/>
          </a:xfrm>
          <a:prstGeom prst="rect">
            <a:avLst/>
          </a:prstGeom>
        </p:spPr>
        <p:txBody>
          <a:bodyPr>
            <a:spAutoFit/>
          </a:bodyPr>
          <a:lstStyle/>
          <a:p>
            <a:pPr algn="just">
              <a:lnSpc>
                <a:spcPct val="107000"/>
              </a:lnSpc>
              <a:spcAft>
                <a:spcPts val="0"/>
              </a:spcAft>
              <a:tabLst>
                <a:tab pos="540385" algn="l"/>
              </a:tabLst>
            </a:pP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C</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FA3B7B23-F1F9-4F37-9CB8-B6DCEC55FEFE}"/>
              </a:ext>
            </a:extLst>
          </p:cNvPr>
          <p:cNvSpPr/>
          <p:nvPr/>
        </p:nvSpPr>
        <p:spPr>
          <a:xfrm>
            <a:off x="4458928" y="3317624"/>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460A9987-34B8-4BBC-926E-266DF8E61D77}"/>
                  </a:ext>
                </a:extLst>
              </p:cNvPr>
              <p:cNvSpPr/>
              <p:nvPr/>
            </p:nvSpPr>
            <p:spPr>
              <a:xfrm>
                <a:off x="4530262" y="4289843"/>
                <a:ext cx="1302601" cy="1103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solidFill>
                            <a:srgbClr val="FFFF00"/>
                          </a:solidFill>
                          <a:latin typeface="Cambria Math" panose="02040503050406030204" pitchFamily="18" charset="0"/>
                          <a:ea typeface="Calibri" panose="020F0502020204030204" pitchFamily="34" charset="0"/>
                          <a:cs typeface="Times New Roman" panose="02020603050405020304" pitchFamily="18" charset="0"/>
                        </a:rPr>
                        <m:t>𝑇</m:t>
                      </m:r>
                      <m:r>
                        <a:rPr lang="en-US" sz="3200" i="1">
                          <a:solidFill>
                            <a:srgbClr val="FFFF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solidFill>
                                <a:srgbClr val="FFFF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200">
                              <a:solidFill>
                                <a:srgbClr val="FFFF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200" i="1">
                              <a:solidFill>
                                <a:srgbClr val="FFFF00"/>
                              </a:solidFill>
                              <a:latin typeface="Cambria Math" panose="02040503050406030204" pitchFamily="18" charset="0"/>
                              <a:ea typeface="Calibri" panose="020F0502020204030204" pitchFamily="34" charset="0"/>
                              <a:cs typeface="Times New Roman" panose="02020603050405020304" pitchFamily="18" charset="0"/>
                            </a:rPr>
                            <m:t>𝑓</m:t>
                          </m:r>
                        </m:den>
                      </m:f>
                    </m:oMath>
                  </m:oMathPara>
                </a14:m>
                <a:endParaRPr lang="en-US" sz="3200"/>
              </a:p>
            </p:txBody>
          </p:sp>
        </mc:Choice>
        <mc:Fallback xmlns="">
          <p:sp>
            <p:nvSpPr>
              <p:cNvPr id="11" name="Rectangle 10">
                <a:extLst>
                  <a:ext uri="{FF2B5EF4-FFF2-40B4-BE49-F238E27FC236}">
                    <a16:creationId xmlns:a16="http://schemas.microsoft.com/office/drawing/2014/main" id="{460A9987-34B8-4BBC-926E-266DF8E61D77}"/>
                  </a:ext>
                </a:extLst>
              </p:cNvPr>
              <p:cNvSpPr>
                <a:spLocks noRot="1" noChangeAspect="1" noMove="1" noResize="1" noEditPoints="1" noAdjustHandles="1" noChangeArrowheads="1" noChangeShapeType="1" noTextEdit="1"/>
              </p:cNvSpPr>
              <p:nvPr/>
            </p:nvSpPr>
            <p:spPr>
              <a:xfrm>
                <a:off x="4530262" y="4289843"/>
                <a:ext cx="1302601" cy="1103828"/>
              </a:xfrm>
              <a:prstGeom prst="rect">
                <a:avLst/>
              </a:prstGeom>
              <a:blipFill>
                <a:blip r:embed="rId6"/>
                <a:stretch>
                  <a:fillRect/>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89D86D9F-6926-4C25-96C7-753220725742}"/>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807363-FBC6-468F-8093-73DA8D29E105}"/>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FEEEA663-06F3-4DBD-846D-BBC0F81D2CFC}"/>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5" name="Freeform: Shape 14">
            <a:extLst>
              <a:ext uri="{FF2B5EF4-FFF2-40B4-BE49-F238E27FC236}">
                <a16:creationId xmlns:a16="http://schemas.microsoft.com/office/drawing/2014/main" id="{9100983C-403C-4979-87F0-6F5D7D8C4369}"/>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6" name="Graphic 15" descr="Star">
            <a:extLst>
              <a:ext uri="{FF2B5EF4-FFF2-40B4-BE49-F238E27FC236}">
                <a16:creationId xmlns:a16="http://schemas.microsoft.com/office/drawing/2014/main" id="{90E8F443-2218-4E1E-B627-B92BDD0084B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12402" y="5512759"/>
            <a:ext cx="711196" cy="711196"/>
          </a:xfrm>
          <a:prstGeom prst="rect">
            <a:avLst/>
          </a:prstGeom>
        </p:spPr>
      </p:pic>
      <p:pic>
        <p:nvPicPr>
          <p:cNvPr id="17" name="Graphic 16" descr="Stars">
            <a:extLst>
              <a:ext uri="{FF2B5EF4-FFF2-40B4-BE49-F238E27FC236}">
                <a16:creationId xmlns:a16="http://schemas.microsoft.com/office/drawing/2014/main" id="{19A11382-9E06-4F2B-BB51-BA6037447DE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25712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764" y="269240"/>
            <a:ext cx="11308471" cy="1754326"/>
          </a:xfrm>
          <a:prstGeom prst="rect">
            <a:avLst/>
          </a:prstGeom>
        </p:spPr>
        <p:txBody>
          <a:bodyPr wrap="square">
            <a:spAutoFit/>
          </a:bodyPr>
          <a:lstStyle/>
          <a:p>
            <a:r>
              <a:rPr lang="en-US" sz="3600" b="1">
                <a:solidFill>
                  <a:srgbClr val="FFFF00"/>
                </a:solidFill>
                <a:latin typeface="UTM Centur"/>
                <a:ea typeface="Calibri" panose="020F0502020204030204" pitchFamily="34" charset="0"/>
              </a:rPr>
              <a:t>Câu 19. </a:t>
            </a:r>
            <a:r>
              <a:rPr lang="en-US" sz="3600" b="1">
                <a:solidFill>
                  <a:schemeClr val="bg1"/>
                </a:solidFill>
                <a:latin typeface="UTM Centur"/>
                <a:ea typeface="Calibri" panose="020F0502020204030204" pitchFamily="34" charset="0"/>
              </a:rPr>
              <a:t>	</a:t>
            </a:r>
            <a:r>
              <a:rPr lang="en-US" sz="3600">
                <a:solidFill>
                  <a:schemeClr val="bg1"/>
                </a:solidFill>
                <a:latin typeface="UTM Centur"/>
                <a:ea typeface="Calibri" panose="020F0502020204030204" pitchFamily="34" charset="0"/>
              </a:rPr>
              <a:t>Trên một sợi dây đàn hồi có hai đầu cố định đang có sóng dừng với 3 bụng sóng. Biết sóng truyền trên dây có bước sóng 80cm. Chiều dài sợi dây là</a:t>
            </a:r>
            <a:endParaRPr lang="en-US" sz="3600">
              <a:solidFill>
                <a:schemeClr val="bg1"/>
              </a:solidFill>
              <a:latin typeface="UTM Centur"/>
            </a:endParaRPr>
          </a:p>
        </p:txBody>
      </p:sp>
      <p:sp>
        <p:nvSpPr>
          <p:cNvPr id="3" name="Rectangle 2"/>
          <p:cNvSpPr/>
          <p:nvPr/>
        </p:nvSpPr>
        <p:spPr>
          <a:xfrm>
            <a:off x="1831536" y="1880969"/>
            <a:ext cx="2079608"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A. </a:t>
            </a:r>
            <a:r>
              <a:rPr lang="en-US" sz="3600">
                <a:solidFill>
                  <a:schemeClr val="bg1"/>
                </a:solidFill>
                <a:latin typeface="UTM Centur"/>
                <a:ea typeface="Calibri" panose="020F0502020204030204" pitchFamily="34" charset="0"/>
              </a:rPr>
              <a:t>180cm.</a:t>
            </a:r>
            <a:endParaRPr lang="en-US" sz="3600">
              <a:solidFill>
                <a:schemeClr val="bg1"/>
              </a:solidFill>
              <a:latin typeface="UTM Centur"/>
            </a:endParaRPr>
          </a:p>
        </p:txBody>
      </p:sp>
      <p:sp>
        <p:nvSpPr>
          <p:cNvPr id="4" name="Rectangle 3"/>
          <p:cNvSpPr/>
          <p:nvPr/>
        </p:nvSpPr>
        <p:spPr>
          <a:xfrm>
            <a:off x="5641536" y="1880969"/>
            <a:ext cx="2053767"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B. </a:t>
            </a:r>
            <a:r>
              <a:rPr lang="en-US" sz="3600">
                <a:solidFill>
                  <a:schemeClr val="bg1"/>
                </a:solidFill>
                <a:latin typeface="UTM Centur"/>
                <a:ea typeface="Calibri" panose="020F0502020204030204" pitchFamily="34" charset="0"/>
              </a:rPr>
              <a:t>120cm.</a:t>
            </a:r>
            <a:endParaRPr lang="en-US" sz="3600">
              <a:solidFill>
                <a:schemeClr val="bg1"/>
              </a:solidFill>
              <a:latin typeface="UTM Centur"/>
            </a:endParaRPr>
          </a:p>
        </p:txBody>
      </p:sp>
      <p:sp>
        <p:nvSpPr>
          <p:cNvPr id="5" name="Rectangle 4"/>
          <p:cNvSpPr/>
          <p:nvPr/>
        </p:nvSpPr>
        <p:spPr>
          <a:xfrm>
            <a:off x="1808003" y="2597436"/>
            <a:ext cx="2039341"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C. </a:t>
            </a:r>
            <a:r>
              <a:rPr lang="en-US" sz="3600">
                <a:solidFill>
                  <a:schemeClr val="bg1"/>
                </a:solidFill>
                <a:latin typeface="UTM Centur"/>
                <a:ea typeface="Calibri" panose="020F0502020204030204" pitchFamily="34" charset="0"/>
              </a:rPr>
              <a:t>240cm.</a:t>
            </a:r>
            <a:endParaRPr lang="en-US" sz="3600">
              <a:solidFill>
                <a:schemeClr val="bg1"/>
              </a:solidFill>
              <a:latin typeface="UTM Centur"/>
            </a:endParaRPr>
          </a:p>
        </p:txBody>
      </p:sp>
      <p:sp>
        <p:nvSpPr>
          <p:cNvPr id="6" name="Rectangle 5"/>
          <p:cNvSpPr/>
          <p:nvPr/>
        </p:nvSpPr>
        <p:spPr>
          <a:xfrm>
            <a:off x="5618003" y="2597436"/>
            <a:ext cx="2077300"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D. </a:t>
            </a:r>
            <a:r>
              <a:rPr lang="en-US" sz="3600">
                <a:solidFill>
                  <a:schemeClr val="bg1"/>
                </a:solidFill>
                <a:latin typeface="UTM Centur"/>
                <a:ea typeface="Calibri" panose="020F0502020204030204" pitchFamily="34" charset="0"/>
              </a:rPr>
              <a:t>160cm.</a:t>
            </a:r>
            <a:endParaRPr lang="en-US" sz="3600">
              <a:solidFill>
                <a:schemeClr val="bg1"/>
              </a:solidFill>
              <a:latin typeface="UTM Centur"/>
            </a:endParaRPr>
          </a:p>
        </p:txBody>
      </p:sp>
      <p:sp>
        <p:nvSpPr>
          <p:cNvPr id="7" name="Rectangle 6">
            <a:extLst>
              <a:ext uri="{FF2B5EF4-FFF2-40B4-BE49-F238E27FC236}">
                <a16:creationId xmlns:a16="http://schemas.microsoft.com/office/drawing/2014/main" id="{0E7BD982-9465-4AB3-96A0-C3F2A438601A}"/>
              </a:ext>
            </a:extLst>
          </p:cNvPr>
          <p:cNvSpPr/>
          <p:nvPr/>
        </p:nvSpPr>
        <p:spPr>
          <a:xfrm>
            <a:off x="4164471" y="5878930"/>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B</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93482105-0E7B-4E79-AB0D-9A71DDC235CB}"/>
              </a:ext>
            </a:extLst>
          </p:cNvPr>
          <p:cNvSpPr/>
          <p:nvPr/>
        </p:nvSpPr>
        <p:spPr>
          <a:xfrm>
            <a:off x="3847344" y="3295378"/>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D509D653-8E4D-4753-A498-AABE3DD78E08}"/>
                  </a:ext>
                </a:extLst>
              </p:cNvPr>
              <p:cNvSpPr/>
              <p:nvPr/>
            </p:nvSpPr>
            <p:spPr>
              <a:xfrm>
                <a:off x="3314680" y="4172968"/>
                <a:ext cx="1478353" cy="10243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solidFill>
                            <a:schemeClr val="bg1"/>
                          </a:solidFill>
                          <a:latin typeface="Cambria Math" panose="02040503050406030204" pitchFamily="18" charset="0"/>
                        </a:rPr>
                        <m:t>𝑙</m:t>
                      </m:r>
                      <m:r>
                        <a:rPr lang="en-US" sz="3200" i="0">
                          <a:solidFill>
                            <a:schemeClr val="bg1"/>
                          </a:solidFill>
                          <a:latin typeface="Cambria Math" panose="02040503050406030204" pitchFamily="18" charset="0"/>
                        </a:rPr>
                        <m:t>=3</m:t>
                      </m:r>
                      <m:f>
                        <m:fPr>
                          <m:ctrlPr>
                            <a:rPr lang="en-US" sz="3200" i="1">
                              <a:solidFill>
                                <a:schemeClr val="bg1"/>
                              </a:solidFill>
                              <a:latin typeface="Cambria Math" panose="02040503050406030204" pitchFamily="18" charset="0"/>
                            </a:rPr>
                          </m:ctrlPr>
                        </m:fPr>
                        <m:num>
                          <m:r>
                            <a:rPr lang="en-US" sz="3200" i="1">
                              <a:solidFill>
                                <a:schemeClr val="bg1"/>
                              </a:solidFill>
                              <a:latin typeface="Cambria Math" panose="02040503050406030204" pitchFamily="18" charset="0"/>
                            </a:rPr>
                            <m:t>𝜆</m:t>
                          </m:r>
                        </m:num>
                        <m:den>
                          <m:r>
                            <a:rPr lang="en-US" sz="3200" i="0">
                              <a:solidFill>
                                <a:schemeClr val="bg1"/>
                              </a:solidFill>
                              <a:latin typeface="Cambria Math" panose="02040503050406030204" pitchFamily="18" charset="0"/>
                            </a:rPr>
                            <m:t>2</m:t>
                          </m:r>
                        </m:den>
                      </m:f>
                    </m:oMath>
                  </m:oMathPara>
                </a14:m>
                <a:endParaRPr lang="en-US" sz="3200">
                  <a:solidFill>
                    <a:schemeClr val="bg1"/>
                  </a:solidFill>
                </a:endParaRPr>
              </a:p>
            </p:txBody>
          </p:sp>
        </mc:Choice>
        <mc:Fallback xmlns="">
          <p:sp>
            <p:nvSpPr>
              <p:cNvPr id="9" name="Rectangle 8">
                <a:extLst>
                  <a:ext uri="{FF2B5EF4-FFF2-40B4-BE49-F238E27FC236}">
                    <a16:creationId xmlns:a16="http://schemas.microsoft.com/office/drawing/2014/main" id="{D509D653-8E4D-4753-A498-AABE3DD78E08}"/>
                  </a:ext>
                </a:extLst>
              </p:cNvPr>
              <p:cNvSpPr>
                <a:spLocks noRot="1" noChangeAspect="1" noMove="1" noResize="1" noEditPoints="1" noAdjustHandles="1" noChangeArrowheads="1" noChangeShapeType="1" noTextEdit="1"/>
              </p:cNvSpPr>
              <p:nvPr/>
            </p:nvSpPr>
            <p:spPr>
              <a:xfrm>
                <a:off x="3314680" y="4172968"/>
                <a:ext cx="1478353" cy="102431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97B7A7F6-47A9-4B58-A86B-21DB40258E6D}"/>
                  </a:ext>
                </a:extLst>
              </p:cNvPr>
              <p:cNvSpPr/>
              <p:nvPr/>
            </p:nvSpPr>
            <p:spPr>
              <a:xfrm>
                <a:off x="4909091" y="4189145"/>
                <a:ext cx="3291927" cy="10143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a:solidFill>
                            <a:schemeClr val="bg1"/>
                          </a:solidFill>
                          <a:latin typeface="Cambria Math" panose="02040503050406030204" pitchFamily="18" charset="0"/>
                        </a:rPr>
                        <m:t>=3.</m:t>
                      </m:r>
                      <m:f>
                        <m:fPr>
                          <m:ctrlPr>
                            <a:rPr lang="en-US" sz="3200" i="1">
                              <a:solidFill>
                                <a:schemeClr val="bg1"/>
                              </a:solidFill>
                              <a:latin typeface="Cambria Math" panose="02040503050406030204" pitchFamily="18" charset="0"/>
                            </a:rPr>
                          </m:ctrlPr>
                        </m:fPr>
                        <m:num>
                          <m:r>
                            <a:rPr lang="en-US" sz="3200">
                              <a:solidFill>
                                <a:schemeClr val="bg1"/>
                              </a:solidFill>
                              <a:latin typeface="Cambria Math" panose="02040503050406030204" pitchFamily="18" charset="0"/>
                            </a:rPr>
                            <m:t>80</m:t>
                          </m:r>
                        </m:num>
                        <m:den>
                          <m:r>
                            <a:rPr lang="en-US" sz="3200">
                              <a:solidFill>
                                <a:schemeClr val="bg1"/>
                              </a:solidFill>
                              <a:latin typeface="Cambria Math" panose="02040503050406030204" pitchFamily="18" charset="0"/>
                            </a:rPr>
                            <m:t>2</m:t>
                          </m:r>
                        </m:den>
                      </m:f>
                      <m:r>
                        <a:rPr lang="en-US" sz="3200">
                          <a:solidFill>
                            <a:schemeClr val="bg1"/>
                          </a:solidFill>
                          <a:latin typeface="Cambria Math" panose="02040503050406030204" pitchFamily="18" charset="0"/>
                        </a:rPr>
                        <m:t>=120</m:t>
                      </m:r>
                      <m:r>
                        <a:rPr lang="en-US" sz="3200" i="1">
                          <a:solidFill>
                            <a:schemeClr val="bg1"/>
                          </a:solidFill>
                          <a:latin typeface="Cambria Math" panose="02040503050406030204" pitchFamily="18" charset="0"/>
                        </a:rPr>
                        <m:t>𝑐𝑚</m:t>
                      </m:r>
                    </m:oMath>
                  </m:oMathPara>
                </a14:m>
                <a:endParaRPr lang="en-US" sz="3200"/>
              </a:p>
            </p:txBody>
          </p:sp>
        </mc:Choice>
        <mc:Fallback xmlns="">
          <p:sp>
            <p:nvSpPr>
              <p:cNvPr id="10" name="Rectangle 9">
                <a:extLst>
                  <a:ext uri="{FF2B5EF4-FFF2-40B4-BE49-F238E27FC236}">
                    <a16:creationId xmlns:a16="http://schemas.microsoft.com/office/drawing/2014/main" id="{97B7A7F6-47A9-4B58-A86B-21DB40258E6D}"/>
                  </a:ext>
                </a:extLst>
              </p:cNvPr>
              <p:cNvSpPr>
                <a:spLocks noRot="1" noChangeAspect="1" noMove="1" noResize="1" noEditPoints="1" noAdjustHandles="1" noChangeArrowheads="1" noChangeShapeType="1" noTextEdit="1"/>
              </p:cNvSpPr>
              <p:nvPr/>
            </p:nvSpPr>
            <p:spPr>
              <a:xfrm>
                <a:off x="4909091" y="4189145"/>
                <a:ext cx="3291927" cy="1014317"/>
              </a:xfrm>
              <a:prstGeom prst="rect">
                <a:avLst/>
              </a:prstGeom>
              <a:blipFill>
                <a:blip r:embed="rId3"/>
                <a:stretch>
                  <a:fillRect/>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CA925FC5-E61B-4F94-B349-C0C6A5D92221}"/>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C04517-80FF-4890-A02D-42B25F78F642}"/>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CE7DDEFA-E622-48EB-9527-B66252B54CDF}"/>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4" name="Freeform: Shape 13">
            <a:extLst>
              <a:ext uri="{FF2B5EF4-FFF2-40B4-BE49-F238E27FC236}">
                <a16:creationId xmlns:a16="http://schemas.microsoft.com/office/drawing/2014/main" id="{0EB527EA-6976-47CE-8A5C-8E5E587660CE}"/>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5" name="Graphic 14" descr="Star">
            <a:extLst>
              <a:ext uri="{FF2B5EF4-FFF2-40B4-BE49-F238E27FC236}">
                <a16:creationId xmlns:a16="http://schemas.microsoft.com/office/drawing/2014/main" id="{6135E8EA-816B-4190-AC53-3099F239708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2402" y="5512759"/>
            <a:ext cx="711196" cy="711196"/>
          </a:xfrm>
          <a:prstGeom prst="rect">
            <a:avLst/>
          </a:prstGeom>
        </p:spPr>
      </p:pic>
      <p:pic>
        <p:nvPicPr>
          <p:cNvPr id="16" name="Graphic 15" descr="Stars">
            <a:extLst>
              <a:ext uri="{FF2B5EF4-FFF2-40B4-BE49-F238E27FC236}">
                <a16:creationId xmlns:a16="http://schemas.microsoft.com/office/drawing/2014/main" id="{0B34B9DA-F143-4876-B598-74F8309FAC9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244041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35000" y="635000"/>
                <a:ext cx="11078029" cy="1617687"/>
              </a:xfrm>
              <a:prstGeom prst="rect">
                <a:avLst/>
              </a:prstGeom>
            </p:spPr>
            <p:txBody>
              <a:bodyPr wrap="square">
                <a:spAutoFit/>
              </a:bodyPr>
              <a:lstStyle/>
              <a:p>
                <a:r>
                  <a:rPr lang="en-US" sz="3200" b="1">
                    <a:solidFill>
                      <a:srgbClr val="FFFF00"/>
                    </a:solidFill>
                    <a:latin typeface="UTM Centur"/>
                    <a:ea typeface="Calibri" panose="020F0502020204030204" pitchFamily="34" charset="0"/>
                  </a:rPr>
                  <a:t>Câu 20. </a:t>
                </a:r>
                <a:r>
                  <a:rPr lang="en-US" sz="3200" b="1">
                    <a:solidFill>
                      <a:schemeClr val="bg1"/>
                    </a:solidFill>
                    <a:latin typeface="UTM Centur"/>
                    <a:ea typeface="Calibri" panose="020F0502020204030204" pitchFamily="34" charset="0"/>
                  </a:rPr>
                  <a:t>	</a:t>
                </a:r>
                <a:r>
                  <a:rPr lang="en-US" sz="3200">
                    <a:solidFill>
                      <a:schemeClr val="bg1"/>
                    </a:solidFill>
                    <a:latin typeface="UTM Centur"/>
                  </a:rPr>
                  <a:t> Dòng điện có cường độ </a:t>
                </a:r>
                <a14:m>
                  <m:oMath xmlns:m="http://schemas.openxmlformats.org/officeDocument/2006/math">
                    <m:r>
                      <a:rPr lang="en-US" sz="3200" i="1">
                        <a:solidFill>
                          <a:schemeClr val="bg1"/>
                        </a:solidFill>
                        <a:latin typeface="Cambria Math" panose="02040503050406030204" pitchFamily="18" charset="0"/>
                      </a:rPr>
                      <m:t>𝑖</m:t>
                    </m:r>
                    <m:r>
                      <a:rPr lang="en-US" sz="3200" i="1">
                        <a:solidFill>
                          <a:schemeClr val="bg1"/>
                        </a:solidFill>
                        <a:latin typeface="Cambria Math" panose="02040503050406030204" pitchFamily="18" charset="0"/>
                      </a:rPr>
                      <m:t>=</m:t>
                    </m:r>
                    <m:r>
                      <a:rPr lang="en-US" sz="3200">
                        <a:solidFill>
                          <a:schemeClr val="bg1"/>
                        </a:solidFill>
                        <a:latin typeface="Cambria Math" panose="02040503050406030204" pitchFamily="18" charset="0"/>
                      </a:rPr>
                      <m:t>3</m:t>
                    </m:r>
                    <m:rad>
                      <m:radPr>
                        <m:degHide m:val="on"/>
                        <m:ctrlPr>
                          <a:rPr lang="en-US" sz="3200" i="1">
                            <a:solidFill>
                              <a:schemeClr val="bg1"/>
                            </a:solidFill>
                            <a:latin typeface="Cambria Math" panose="02040503050406030204" pitchFamily="18" charset="0"/>
                          </a:rPr>
                        </m:ctrlPr>
                      </m:radPr>
                      <m:deg/>
                      <m:e>
                        <m:r>
                          <a:rPr lang="en-US" sz="3200">
                            <a:solidFill>
                              <a:schemeClr val="bg1"/>
                            </a:solidFill>
                            <a:latin typeface="Cambria Math" panose="02040503050406030204" pitchFamily="18" charset="0"/>
                          </a:rPr>
                          <m:t>2</m:t>
                        </m:r>
                      </m:e>
                    </m:rad>
                    <m:r>
                      <m:rPr>
                        <m:sty m:val="p"/>
                      </m:rPr>
                      <a:rPr lang="en-US" sz="3200">
                        <a:solidFill>
                          <a:schemeClr val="bg1"/>
                        </a:solidFill>
                        <a:latin typeface="Cambria Math" panose="02040503050406030204" pitchFamily="18" charset="0"/>
                      </a:rPr>
                      <m:t>cos</m:t>
                    </m:r>
                    <m:r>
                      <a:rPr lang="en-US" sz="3200">
                        <a:solidFill>
                          <a:schemeClr val="bg1"/>
                        </a:solidFill>
                        <a:latin typeface="Cambria Math" panose="02040503050406030204" pitchFamily="18" charset="0"/>
                      </a:rPr>
                      <m:t>100</m:t>
                    </m:r>
                    <m:r>
                      <a:rPr lang="en-US" sz="3200" i="1">
                        <a:solidFill>
                          <a:schemeClr val="bg1"/>
                        </a:solidFill>
                        <a:latin typeface="Cambria Math" panose="02040503050406030204" pitchFamily="18" charset="0"/>
                      </a:rPr>
                      <m:t>𝜋</m:t>
                    </m:r>
                    <m:r>
                      <a:rPr lang="en-US" sz="3200" i="1">
                        <a:solidFill>
                          <a:schemeClr val="bg1"/>
                        </a:solidFill>
                        <a:latin typeface="Cambria Math" panose="02040503050406030204" pitchFamily="18" charset="0"/>
                      </a:rPr>
                      <m:t>𝑡</m:t>
                    </m:r>
                    <m:r>
                      <a:rPr lang="en-US" sz="3200">
                        <a:solidFill>
                          <a:schemeClr val="bg1"/>
                        </a:solidFill>
                        <a:latin typeface="Cambria Math" panose="02040503050406030204" pitchFamily="18" charset="0"/>
                      </a:rPr>
                      <m:t>(</m:t>
                    </m:r>
                    <m:r>
                      <m:rPr>
                        <m:sty m:val="p"/>
                      </m:rPr>
                      <a:rPr lang="en-US" sz="3200">
                        <a:solidFill>
                          <a:schemeClr val="bg1"/>
                        </a:solidFill>
                        <a:latin typeface="Cambria Math" panose="02040503050406030204" pitchFamily="18" charset="0"/>
                      </a:rPr>
                      <m:t>A</m:t>
                    </m:r>
                    <m:r>
                      <a:rPr lang="en-US" sz="3200">
                        <a:solidFill>
                          <a:schemeClr val="bg1"/>
                        </a:solidFill>
                        <a:latin typeface="Cambria Math" panose="02040503050406030204" pitchFamily="18" charset="0"/>
                      </a:rPr>
                      <m:t>)</m:t>
                    </m:r>
                  </m:oMath>
                </a14:m>
                <a:r>
                  <a:rPr lang="en-US" sz="3200">
                    <a:solidFill>
                      <a:schemeClr val="bg1"/>
                    </a:solidFill>
                    <a:latin typeface="UTM Centur"/>
                  </a:rPr>
                  <a:t> chạy qua một điện trở </a:t>
                </a:r>
                <a14:m>
                  <m:oMath xmlns:m="http://schemas.openxmlformats.org/officeDocument/2006/math">
                    <m:r>
                      <a:rPr lang="en-US" sz="3200" i="1">
                        <a:solidFill>
                          <a:schemeClr val="bg1"/>
                        </a:solidFill>
                        <a:latin typeface="Cambria Math" panose="02040503050406030204" pitchFamily="18" charset="0"/>
                      </a:rPr>
                      <m:t>𝑅</m:t>
                    </m:r>
                    <m:r>
                      <a:rPr lang="en-US" sz="3200" i="1">
                        <a:solidFill>
                          <a:schemeClr val="bg1"/>
                        </a:solidFill>
                        <a:latin typeface="Cambria Math" panose="02040503050406030204" pitchFamily="18" charset="0"/>
                      </a:rPr>
                      <m:t>=</m:t>
                    </m:r>
                    <m:r>
                      <a:rPr lang="en-US" sz="3200">
                        <a:solidFill>
                          <a:schemeClr val="bg1"/>
                        </a:solidFill>
                        <a:latin typeface="Cambria Math" panose="02040503050406030204" pitchFamily="18" charset="0"/>
                      </a:rPr>
                      <m:t>20</m:t>
                    </m:r>
                    <m:r>
                      <m:rPr>
                        <m:sty m:val="p"/>
                      </m:rPr>
                      <a:rPr lang="en-US" sz="3200">
                        <a:solidFill>
                          <a:schemeClr val="bg1"/>
                        </a:solidFill>
                        <a:latin typeface="Cambria Math" panose="02040503050406030204" pitchFamily="18" charset="0"/>
                      </a:rPr>
                      <m:t>Ω</m:t>
                    </m:r>
                  </m:oMath>
                </a14:m>
                <a:r>
                  <a:rPr lang="en-US" sz="3200">
                    <a:solidFill>
                      <a:schemeClr val="bg1"/>
                    </a:solidFill>
                    <a:latin typeface="UTM Centur"/>
                  </a:rPr>
                  <a:t>. Điện áp hiệu dụng giữa hai đầu R bằng</a:t>
                </a:r>
              </a:p>
            </p:txBody>
          </p:sp>
        </mc:Choice>
        <mc:Fallback xmlns="">
          <p:sp>
            <p:nvSpPr>
              <p:cNvPr id="2" name="Rectangle 1"/>
              <p:cNvSpPr>
                <a:spLocks noRot="1" noChangeAspect="1" noMove="1" noResize="1" noEditPoints="1" noAdjustHandles="1" noChangeArrowheads="1" noChangeShapeType="1" noTextEdit="1"/>
              </p:cNvSpPr>
              <p:nvPr/>
            </p:nvSpPr>
            <p:spPr>
              <a:xfrm>
                <a:off x="635000" y="635000"/>
                <a:ext cx="11078029" cy="1617687"/>
              </a:xfrm>
              <a:prstGeom prst="rect">
                <a:avLst/>
              </a:prstGeom>
              <a:blipFill>
                <a:blip r:embed="rId2"/>
                <a:stretch>
                  <a:fillRect l="-1376" t="-1504" b="-11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710395" y="2252687"/>
                <a:ext cx="1859996" cy="632802"/>
              </a:xfrm>
              <a:prstGeom prst="rect">
                <a:avLst/>
              </a:prstGeom>
            </p:spPr>
            <p:txBody>
              <a:bodyPr wrap="none">
                <a:spAutoFit/>
              </a:bodyPr>
              <a:lstStyle/>
              <a:p>
                <a:r>
                  <a:rPr lang="en-US" sz="3200" b="1">
                    <a:solidFill>
                      <a:schemeClr val="bg1"/>
                    </a:solidFill>
                    <a:latin typeface="UTM Centur"/>
                    <a:ea typeface="Calibri" panose="020F0502020204030204" pitchFamily="34" charset="0"/>
                  </a:rPr>
                  <a:t>A. </a:t>
                </a:r>
                <a14:m>
                  <m:oMath xmlns:m="http://schemas.openxmlformats.org/officeDocument/2006/math">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60</m:t>
                    </m:r>
                    <m:rad>
                      <m:radPr>
                        <m:degHide m:val="on"/>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𝑉</m:t>
                    </m:r>
                  </m:oMath>
                </a14:m>
                <a:endParaRPr lang="en-US" sz="3200">
                  <a:solidFill>
                    <a:schemeClr val="bg1"/>
                  </a:solidFill>
                  <a:latin typeface="UTM Centur"/>
                </a:endParaRPr>
              </a:p>
            </p:txBody>
          </p:sp>
        </mc:Choice>
        <mc:Fallback xmlns="">
          <p:sp>
            <p:nvSpPr>
              <p:cNvPr id="3" name="Rectangle 2"/>
              <p:cNvSpPr>
                <a:spLocks noRot="1" noChangeAspect="1" noMove="1" noResize="1" noEditPoints="1" noAdjustHandles="1" noChangeArrowheads="1" noChangeShapeType="1" noTextEdit="1"/>
              </p:cNvSpPr>
              <p:nvPr/>
            </p:nvSpPr>
            <p:spPr>
              <a:xfrm>
                <a:off x="710395" y="2252687"/>
                <a:ext cx="1859996" cy="632802"/>
              </a:xfrm>
              <a:prstGeom prst="rect">
                <a:avLst/>
              </a:prstGeom>
              <a:blipFill>
                <a:blip r:embed="rId3"/>
                <a:stretch>
                  <a:fillRect l="-8525" t="-3883" b="-330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374850" y="2300714"/>
                <a:ext cx="1342227" cy="584775"/>
              </a:xfrm>
              <a:prstGeom prst="rect">
                <a:avLst/>
              </a:prstGeom>
            </p:spPr>
            <p:txBody>
              <a:bodyPr wrap="none">
                <a:spAutoFit/>
              </a:bodyPr>
              <a:lstStyle/>
              <a:p>
                <a:r>
                  <a:rPr lang="en-US" sz="3200" b="1">
                    <a:solidFill>
                      <a:schemeClr val="bg1"/>
                    </a:solidFill>
                    <a:latin typeface="UTM Centur"/>
                    <a:ea typeface="Calibri" panose="020F0502020204030204" pitchFamily="34" charset="0"/>
                  </a:rPr>
                  <a:t>B</a:t>
                </a:r>
                <a:r>
                  <a:rPr lang="en-US" sz="3200" b="1">
                    <a:solidFill>
                      <a:schemeClr val="bg1"/>
                    </a:solidFill>
                    <a:effectLst/>
                    <a:latin typeface="UTM Centur"/>
                    <a:ea typeface="Calibri" panose="020F0502020204030204" pitchFamily="34" charset="0"/>
                  </a:rPr>
                  <a:t>. </a:t>
                </a:r>
                <a14:m>
                  <m:oMath xmlns:m="http://schemas.openxmlformats.org/officeDocument/2006/math">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60</m:t>
                    </m:r>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𝑉</m:t>
                    </m:r>
                  </m:oMath>
                </a14:m>
                <a:endParaRPr lang="en-US" sz="3200">
                  <a:solidFill>
                    <a:schemeClr val="bg1"/>
                  </a:solidFill>
                  <a:latin typeface="UTM Centur"/>
                </a:endParaRPr>
              </a:p>
            </p:txBody>
          </p:sp>
        </mc:Choice>
        <mc:Fallback xmlns="">
          <p:sp>
            <p:nvSpPr>
              <p:cNvPr id="4" name="Rectangle 3"/>
              <p:cNvSpPr>
                <a:spLocks noRot="1" noChangeAspect="1" noMove="1" noResize="1" noEditPoints="1" noAdjustHandles="1" noChangeArrowheads="1" noChangeShapeType="1" noTextEdit="1"/>
              </p:cNvSpPr>
              <p:nvPr/>
            </p:nvSpPr>
            <p:spPr>
              <a:xfrm>
                <a:off x="3374850" y="2300714"/>
                <a:ext cx="1342227" cy="584775"/>
              </a:xfrm>
              <a:prstGeom prst="rect">
                <a:avLst/>
              </a:prstGeom>
              <a:blipFill>
                <a:blip r:embed="rId4"/>
                <a:stretch>
                  <a:fillRect l="-11818"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792225" y="2300714"/>
                <a:ext cx="1329403" cy="584775"/>
              </a:xfrm>
              <a:prstGeom prst="rect">
                <a:avLst/>
              </a:prstGeom>
            </p:spPr>
            <p:txBody>
              <a:bodyPr wrap="none">
                <a:spAutoFit/>
              </a:bodyPr>
              <a:lstStyle/>
              <a:p>
                <a:r>
                  <a:rPr lang="en-US" sz="3200" b="1">
                    <a:solidFill>
                      <a:schemeClr val="bg1"/>
                    </a:solidFill>
                    <a:latin typeface="UTM Centur"/>
                    <a:ea typeface="Calibri" panose="020F0502020204030204" pitchFamily="34" charset="0"/>
                  </a:rPr>
                  <a:t>C. </a:t>
                </a:r>
                <a14:m>
                  <m:oMath xmlns:m="http://schemas.openxmlformats.org/officeDocument/2006/math">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30</m:t>
                    </m:r>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𝑉</m:t>
                    </m:r>
                  </m:oMath>
                </a14:m>
                <a:endParaRPr lang="en-US" sz="3200">
                  <a:solidFill>
                    <a:schemeClr val="bg1"/>
                  </a:solidFill>
                  <a:latin typeface="UTM Centur"/>
                </a:endParaRPr>
              </a:p>
            </p:txBody>
          </p:sp>
        </mc:Choice>
        <mc:Fallback xmlns="">
          <p:sp>
            <p:nvSpPr>
              <p:cNvPr id="5" name="Rectangle 4"/>
              <p:cNvSpPr>
                <a:spLocks noRot="1" noChangeAspect="1" noMove="1" noResize="1" noEditPoints="1" noAdjustHandles="1" noChangeArrowheads="1" noChangeShapeType="1" noTextEdit="1"/>
              </p:cNvSpPr>
              <p:nvPr/>
            </p:nvSpPr>
            <p:spPr>
              <a:xfrm>
                <a:off x="6792225" y="2300714"/>
                <a:ext cx="1329403" cy="584775"/>
              </a:xfrm>
              <a:prstGeom prst="rect">
                <a:avLst/>
              </a:prstGeom>
              <a:blipFill>
                <a:blip r:embed="rId5"/>
                <a:stretch>
                  <a:fillRect l="-11468"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224107" y="2252687"/>
                <a:ext cx="1857560" cy="632802"/>
              </a:xfrm>
              <a:prstGeom prst="rect">
                <a:avLst/>
              </a:prstGeom>
            </p:spPr>
            <p:txBody>
              <a:bodyPr wrap="none">
                <a:spAutoFit/>
              </a:bodyPr>
              <a:lstStyle/>
              <a:p>
                <a:r>
                  <a:rPr lang="en-US" sz="3200" b="1">
                    <a:solidFill>
                      <a:schemeClr val="bg1"/>
                    </a:solidFill>
                    <a:latin typeface="UTM Centur"/>
                    <a:ea typeface="Calibri" panose="020F0502020204030204" pitchFamily="34" charset="0"/>
                  </a:rPr>
                  <a:t>D. </a:t>
                </a:r>
                <a14:m>
                  <m:oMath xmlns:m="http://schemas.openxmlformats.org/officeDocument/2006/math">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30</m:t>
                    </m:r>
                    <m:rad>
                      <m:radPr>
                        <m:degHide m:val="on"/>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e>
                    </m:rad>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𝑉</m:t>
                    </m:r>
                  </m:oMath>
                </a14:m>
                <a:endParaRPr lang="en-US" sz="3200">
                  <a:solidFill>
                    <a:schemeClr val="bg1"/>
                  </a:solidFill>
                  <a:latin typeface="UTM Centur"/>
                </a:endParaRPr>
              </a:p>
            </p:txBody>
          </p:sp>
        </mc:Choice>
        <mc:Fallback xmlns="">
          <p:sp>
            <p:nvSpPr>
              <p:cNvPr id="6" name="Rectangle 5"/>
              <p:cNvSpPr>
                <a:spLocks noRot="1" noChangeAspect="1" noMove="1" noResize="1" noEditPoints="1" noAdjustHandles="1" noChangeArrowheads="1" noChangeShapeType="1" noTextEdit="1"/>
              </p:cNvSpPr>
              <p:nvPr/>
            </p:nvSpPr>
            <p:spPr>
              <a:xfrm>
                <a:off x="9224107" y="2252687"/>
                <a:ext cx="1857560" cy="632802"/>
              </a:xfrm>
              <a:prstGeom prst="rect">
                <a:avLst/>
              </a:prstGeom>
              <a:blipFill>
                <a:blip r:embed="rId6"/>
                <a:stretch>
                  <a:fillRect l="-8197" t="-3883" b="-33010"/>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5D726CCC-1980-4C60-ADB5-7C2AB3D8FD11}"/>
              </a:ext>
            </a:extLst>
          </p:cNvPr>
          <p:cNvSpPr/>
          <p:nvPr/>
        </p:nvSpPr>
        <p:spPr>
          <a:xfrm>
            <a:off x="4249269" y="5569984"/>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B</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85F81FA2-03D5-4213-BB7D-4ACEBF49A5EE}"/>
              </a:ext>
            </a:extLst>
          </p:cNvPr>
          <p:cNvSpPr/>
          <p:nvPr/>
        </p:nvSpPr>
        <p:spPr>
          <a:xfrm>
            <a:off x="4051406" y="3167870"/>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D287108-440E-4E62-A738-BDDA760CE9FD}"/>
                  </a:ext>
                </a:extLst>
              </p:cNvPr>
              <p:cNvSpPr/>
              <p:nvPr/>
            </p:nvSpPr>
            <p:spPr>
              <a:xfrm>
                <a:off x="3929498" y="4272001"/>
                <a:ext cx="409176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solidFill>
                            <a:schemeClr val="bg1"/>
                          </a:solidFill>
                          <a:latin typeface="Cambria Math" panose="02040503050406030204" pitchFamily="18" charset="0"/>
                        </a:rPr>
                        <m:t>𝑈</m:t>
                      </m:r>
                      <m:r>
                        <a:rPr lang="en-US" sz="3200" i="0">
                          <a:solidFill>
                            <a:schemeClr val="bg1"/>
                          </a:solidFill>
                          <a:latin typeface="Cambria Math" panose="02040503050406030204" pitchFamily="18" charset="0"/>
                        </a:rPr>
                        <m:t>=</m:t>
                      </m:r>
                      <m:r>
                        <a:rPr lang="en-US" sz="3200" i="1">
                          <a:solidFill>
                            <a:schemeClr val="bg1"/>
                          </a:solidFill>
                          <a:latin typeface="Cambria Math" panose="02040503050406030204" pitchFamily="18" charset="0"/>
                        </a:rPr>
                        <m:t>𝐼𝑅</m:t>
                      </m:r>
                      <m:r>
                        <a:rPr lang="en-US" sz="3200" i="0">
                          <a:solidFill>
                            <a:schemeClr val="bg1"/>
                          </a:solidFill>
                          <a:latin typeface="Cambria Math" panose="02040503050406030204" pitchFamily="18" charset="0"/>
                        </a:rPr>
                        <m:t>=3.20=60</m:t>
                      </m:r>
                      <m:r>
                        <a:rPr lang="en-US" sz="3200" i="1">
                          <a:solidFill>
                            <a:schemeClr val="bg1"/>
                          </a:solidFill>
                          <a:latin typeface="Cambria Math" panose="02040503050406030204" pitchFamily="18" charset="0"/>
                        </a:rPr>
                        <m:t>𝑉</m:t>
                      </m:r>
                    </m:oMath>
                  </m:oMathPara>
                </a14:m>
                <a:endParaRPr lang="en-US" sz="3200">
                  <a:solidFill>
                    <a:schemeClr val="bg1"/>
                  </a:solidFill>
                </a:endParaRPr>
              </a:p>
            </p:txBody>
          </p:sp>
        </mc:Choice>
        <mc:Fallback xmlns="">
          <p:sp>
            <p:nvSpPr>
              <p:cNvPr id="9" name="Rectangle 8">
                <a:extLst>
                  <a:ext uri="{FF2B5EF4-FFF2-40B4-BE49-F238E27FC236}">
                    <a16:creationId xmlns:a16="http://schemas.microsoft.com/office/drawing/2014/main" id="{AD287108-440E-4E62-A738-BDDA760CE9FD}"/>
                  </a:ext>
                </a:extLst>
              </p:cNvPr>
              <p:cNvSpPr>
                <a:spLocks noRot="1" noChangeAspect="1" noMove="1" noResize="1" noEditPoints="1" noAdjustHandles="1" noChangeArrowheads="1" noChangeShapeType="1" noTextEdit="1"/>
              </p:cNvSpPr>
              <p:nvPr/>
            </p:nvSpPr>
            <p:spPr>
              <a:xfrm>
                <a:off x="3929498" y="4272001"/>
                <a:ext cx="4091761" cy="584775"/>
              </a:xfrm>
              <a:prstGeom prst="rect">
                <a:avLst/>
              </a:prstGeom>
              <a:blipFill>
                <a:blip r:embed="rId7"/>
                <a:stretch>
                  <a:fillRect/>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EC637BAC-89D8-4A27-8687-8B595C058C34}"/>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81DFDD-4381-4845-97F6-8D785E2B46CD}"/>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A756FA0F-2C41-4718-A7F7-2B4ABB92E4FE}"/>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3" name="Freeform: Shape 12">
            <a:extLst>
              <a:ext uri="{FF2B5EF4-FFF2-40B4-BE49-F238E27FC236}">
                <a16:creationId xmlns:a16="http://schemas.microsoft.com/office/drawing/2014/main" id="{62F39938-9816-4AA3-953C-4CAB8D82AF64}"/>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4" name="Graphic 13" descr="Star">
            <a:extLst>
              <a:ext uri="{FF2B5EF4-FFF2-40B4-BE49-F238E27FC236}">
                <a16:creationId xmlns:a16="http://schemas.microsoft.com/office/drawing/2014/main" id="{46ED0C08-6A2F-4CC9-97D6-28ABAF9F7DA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12402" y="5512759"/>
            <a:ext cx="711196" cy="711196"/>
          </a:xfrm>
          <a:prstGeom prst="rect">
            <a:avLst/>
          </a:prstGeom>
        </p:spPr>
      </p:pic>
      <p:pic>
        <p:nvPicPr>
          <p:cNvPr id="15" name="Graphic 14" descr="Stars">
            <a:extLst>
              <a:ext uri="{FF2B5EF4-FFF2-40B4-BE49-F238E27FC236}">
                <a16:creationId xmlns:a16="http://schemas.microsoft.com/office/drawing/2014/main" id="{AEC1FFB3-7CFF-42C9-9F0E-EFD8D559B91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397520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864" y="395754"/>
            <a:ext cx="10714279" cy="1808380"/>
          </a:xfrm>
          <a:prstGeom prst="rect">
            <a:avLst/>
          </a:prstGeom>
        </p:spPr>
        <p:txBody>
          <a:bodyPr wrap="square">
            <a:spAutoFit/>
          </a:bodyPr>
          <a:lstStyle/>
          <a:p>
            <a:r>
              <a:rPr lang="en-US" sz="3600" b="1">
                <a:solidFill>
                  <a:schemeClr val="bg1"/>
                </a:solidFill>
                <a:latin typeface="UTM Centur"/>
                <a:ea typeface="Calibri" panose="020F0502020204030204" pitchFamily="34" charset="0"/>
              </a:rPr>
              <a:t>Câu 21. 	</a:t>
            </a:r>
            <a:r>
              <a:rPr lang="en-US" sz="3600">
                <a:solidFill>
                  <a:schemeClr val="bg1"/>
                </a:solidFill>
                <a:effectLst/>
                <a:latin typeface="UTM Centur"/>
                <a:ea typeface="Calibri" panose="020F0502020204030204" pitchFamily="34" charset="0"/>
              </a:rPr>
              <a:t>Khi cho dòng điện xoay chiều có cường độ hiệu dụng 2A chạy qua một điện trở R thì công suất tỏa nhiệt trên nó là 60W. Giá trị của R là</a:t>
            </a:r>
            <a:endParaRPr lang="en-US" sz="3600">
              <a:solidFill>
                <a:schemeClr val="bg1"/>
              </a:solidFill>
              <a:latin typeface="UTM Centur"/>
            </a:endParaRPr>
          </a:p>
        </p:txBody>
      </p:sp>
      <mc:AlternateContent xmlns:mc="http://schemas.openxmlformats.org/markup-compatibility/2006" xmlns:a14="http://schemas.microsoft.com/office/drawing/2010/main">
        <mc:Choice Requires="a14">
          <p:sp>
            <p:nvSpPr>
              <p:cNvPr id="3" name="Rectangle 2"/>
              <p:cNvSpPr/>
              <p:nvPr/>
            </p:nvSpPr>
            <p:spPr>
              <a:xfrm>
                <a:off x="606864" y="2250386"/>
                <a:ext cx="1869614"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A. </a:t>
                </a:r>
                <a14:m>
                  <m:oMath xmlns:m="http://schemas.openxmlformats.org/officeDocument/2006/math">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120</m:t>
                    </m:r>
                    <m:r>
                      <m:rPr>
                        <m:sty m:val="p"/>
                      </m:rP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a:solidFill>
                    <a:schemeClr val="bg1"/>
                  </a:solidFill>
                  <a:latin typeface="UTM Centur"/>
                </a:endParaRPr>
              </a:p>
            </p:txBody>
          </p:sp>
        </mc:Choice>
        <mc:Fallback xmlns="">
          <p:sp>
            <p:nvSpPr>
              <p:cNvPr id="3" name="Rectangle 2"/>
              <p:cNvSpPr>
                <a:spLocks noRot="1" noChangeAspect="1" noMove="1" noResize="1" noEditPoints="1" noAdjustHandles="1" noChangeArrowheads="1" noChangeShapeType="1" noTextEdit="1"/>
              </p:cNvSpPr>
              <p:nvPr/>
            </p:nvSpPr>
            <p:spPr>
              <a:xfrm>
                <a:off x="606864" y="2250386"/>
                <a:ext cx="1869614" cy="646331"/>
              </a:xfrm>
              <a:prstGeom prst="rect">
                <a:avLst/>
              </a:prstGeom>
              <a:blipFill>
                <a:blip r:embed="rId2"/>
                <a:stretch>
                  <a:fillRect l="-10131" t="-14151"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619487" y="2250386"/>
                <a:ext cx="1938351"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B. </a:t>
                </a:r>
                <a14:m>
                  <m:oMath xmlns:m="http://schemas.openxmlformats.org/officeDocument/2006/math">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7,50</m:t>
                    </m:r>
                    <m:r>
                      <m:rPr>
                        <m:sty m:val="p"/>
                      </m:rP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a:solidFill>
                    <a:schemeClr val="bg1"/>
                  </a:solidFill>
                  <a:latin typeface="UTM Centur"/>
                </a:endParaRPr>
              </a:p>
            </p:txBody>
          </p:sp>
        </mc:Choice>
        <mc:Fallback xmlns="">
          <p:sp>
            <p:nvSpPr>
              <p:cNvPr id="4" name="Rectangle 3"/>
              <p:cNvSpPr>
                <a:spLocks noRot="1" noChangeAspect="1" noMove="1" noResize="1" noEditPoints="1" noAdjustHandles="1" noChangeArrowheads="1" noChangeShapeType="1" noTextEdit="1"/>
              </p:cNvSpPr>
              <p:nvPr/>
            </p:nvSpPr>
            <p:spPr>
              <a:xfrm>
                <a:off x="3619487" y="2250386"/>
                <a:ext cx="1938351" cy="646331"/>
              </a:xfrm>
              <a:prstGeom prst="rect">
                <a:avLst/>
              </a:prstGeom>
              <a:blipFill>
                <a:blip r:embed="rId3"/>
                <a:stretch>
                  <a:fillRect l="-9748" t="-14151"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421846" y="2250386"/>
                <a:ext cx="1574470"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C</a:t>
                </a:r>
                <a:r>
                  <a:rPr lang="en-US" sz="3600" b="1">
                    <a:solidFill>
                      <a:schemeClr val="bg1"/>
                    </a:solidFill>
                    <a:effectLst/>
                    <a:latin typeface="UTM Centur"/>
                    <a:ea typeface="Calibri" panose="020F0502020204030204" pitchFamily="34" charset="0"/>
                  </a:rPr>
                  <a:t>. </a:t>
                </a:r>
                <a14:m>
                  <m:oMath xmlns:m="http://schemas.openxmlformats.org/officeDocument/2006/math">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15</m:t>
                    </m:r>
                    <m:r>
                      <m:rPr>
                        <m:sty m:val="p"/>
                      </m:rP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a:solidFill>
                    <a:schemeClr val="bg1"/>
                  </a:solidFill>
                  <a:latin typeface="UTM Centur"/>
                </a:endParaRPr>
              </a:p>
            </p:txBody>
          </p:sp>
        </mc:Choice>
        <mc:Fallback xmlns="">
          <p:sp>
            <p:nvSpPr>
              <p:cNvPr id="5" name="Rectangle 4"/>
              <p:cNvSpPr>
                <a:spLocks noRot="1" noChangeAspect="1" noMove="1" noResize="1" noEditPoints="1" noAdjustHandles="1" noChangeArrowheads="1" noChangeShapeType="1" noTextEdit="1"/>
              </p:cNvSpPr>
              <p:nvPr/>
            </p:nvSpPr>
            <p:spPr>
              <a:xfrm>
                <a:off x="6421846" y="2250386"/>
                <a:ext cx="1574470" cy="646331"/>
              </a:xfrm>
              <a:prstGeom prst="rect">
                <a:avLst/>
              </a:prstGeom>
              <a:blipFill>
                <a:blip r:embed="rId4"/>
                <a:stretch>
                  <a:fillRect l="-11583" t="-14151"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815628" y="2250386"/>
                <a:ext cx="1612429"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D. </a:t>
                </a:r>
                <a14:m>
                  <m:oMath xmlns:m="http://schemas.openxmlformats.org/officeDocument/2006/math">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30</m:t>
                    </m:r>
                    <m:r>
                      <m:rPr>
                        <m:sty m:val="p"/>
                      </m:rP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a:solidFill>
                    <a:schemeClr val="bg1"/>
                  </a:solidFill>
                  <a:latin typeface="UTM Centur"/>
                </a:endParaRPr>
              </a:p>
            </p:txBody>
          </p:sp>
        </mc:Choice>
        <mc:Fallback xmlns="">
          <p:sp>
            <p:nvSpPr>
              <p:cNvPr id="6" name="Rectangle 5"/>
              <p:cNvSpPr>
                <a:spLocks noRot="1" noChangeAspect="1" noMove="1" noResize="1" noEditPoints="1" noAdjustHandles="1" noChangeArrowheads="1" noChangeShapeType="1" noTextEdit="1"/>
              </p:cNvSpPr>
              <p:nvPr/>
            </p:nvSpPr>
            <p:spPr>
              <a:xfrm>
                <a:off x="8815628" y="2250386"/>
                <a:ext cx="1612429" cy="646331"/>
              </a:xfrm>
              <a:prstGeom prst="rect">
                <a:avLst/>
              </a:prstGeom>
              <a:blipFill>
                <a:blip r:embed="rId5"/>
                <a:stretch>
                  <a:fillRect l="-11321" t="-14151" b="-3490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162D7D61-B32A-4B7B-AF98-828C69CC6E53}"/>
              </a:ext>
            </a:extLst>
          </p:cNvPr>
          <p:cNvSpPr/>
          <p:nvPr/>
        </p:nvSpPr>
        <p:spPr>
          <a:xfrm>
            <a:off x="4161081" y="5636659"/>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C</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FF2607C9-97E6-4938-BC21-6443B476F381}"/>
              </a:ext>
            </a:extLst>
          </p:cNvPr>
          <p:cNvSpPr/>
          <p:nvPr/>
        </p:nvSpPr>
        <p:spPr>
          <a:xfrm>
            <a:off x="3847102" y="2942969"/>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7AFFD4F-77E5-4811-9D6E-8E963D8A8E06}"/>
                  </a:ext>
                </a:extLst>
              </p:cNvPr>
              <p:cNvSpPr/>
              <p:nvPr/>
            </p:nvSpPr>
            <p:spPr>
              <a:xfrm>
                <a:off x="2828695" y="3961284"/>
                <a:ext cx="6534609" cy="112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smtClean="0">
                          <a:solidFill>
                            <a:schemeClr val="bg1"/>
                          </a:solidFill>
                          <a:latin typeface="Cambria Math" panose="02040503050406030204" pitchFamily="18" charset="0"/>
                        </a:rPr>
                        <m:t>𝑃</m:t>
                      </m:r>
                      <m:r>
                        <a:rPr lang="en-US" sz="3600" i="0">
                          <a:solidFill>
                            <a:schemeClr val="bg1"/>
                          </a:solidFill>
                          <a:latin typeface="Cambria Math" panose="02040503050406030204" pitchFamily="18" charset="0"/>
                        </a:rPr>
                        <m:t>=</m:t>
                      </m:r>
                      <m:sSup>
                        <m:sSupPr>
                          <m:ctrlPr>
                            <a:rPr lang="en-US" sz="3600" i="1">
                              <a:solidFill>
                                <a:schemeClr val="bg1"/>
                              </a:solidFill>
                              <a:latin typeface="Cambria Math" panose="02040503050406030204" pitchFamily="18" charset="0"/>
                            </a:rPr>
                          </m:ctrlPr>
                        </m:sSupPr>
                        <m:e>
                          <m:r>
                            <a:rPr lang="en-US" sz="3600" i="1">
                              <a:solidFill>
                                <a:schemeClr val="bg1"/>
                              </a:solidFill>
                              <a:latin typeface="Cambria Math" panose="02040503050406030204" pitchFamily="18" charset="0"/>
                            </a:rPr>
                            <m:t>𝐼</m:t>
                          </m:r>
                        </m:e>
                        <m:sup>
                          <m:r>
                            <a:rPr lang="en-US" sz="3600" i="0">
                              <a:solidFill>
                                <a:schemeClr val="bg1"/>
                              </a:solidFill>
                              <a:latin typeface="Cambria Math" panose="02040503050406030204" pitchFamily="18" charset="0"/>
                            </a:rPr>
                            <m:t>2</m:t>
                          </m:r>
                        </m:sup>
                      </m:sSup>
                      <m:r>
                        <a:rPr lang="en-US" sz="3600" i="0">
                          <a:solidFill>
                            <a:schemeClr val="bg1"/>
                          </a:solidFill>
                          <a:latin typeface="Cambria Math" panose="02040503050406030204" pitchFamily="18" charset="0"/>
                        </a:rPr>
                        <m:t>.</m:t>
                      </m:r>
                      <m:r>
                        <m:rPr>
                          <m:sty m:val="p"/>
                        </m:rPr>
                        <a:rPr lang="en-US" sz="3600" i="0">
                          <a:solidFill>
                            <a:schemeClr val="bg1"/>
                          </a:solidFill>
                          <a:latin typeface="Cambria Math" panose="02040503050406030204" pitchFamily="18" charset="0"/>
                        </a:rPr>
                        <m:t>R</m:t>
                      </m:r>
                      <m:r>
                        <a:rPr lang="en-US" sz="3600" i="0">
                          <a:solidFill>
                            <a:schemeClr val="bg1"/>
                          </a:solidFill>
                          <a:latin typeface="Cambria Math" panose="02040503050406030204" pitchFamily="18" charset="0"/>
                        </a:rPr>
                        <m:t>⇒</m:t>
                      </m:r>
                      <m:r>
                        <m:rPr>
                          <m:sty m:val="p"/>
                        </m:rPr>
                        <a:rPr lang="en-US" sz="3600" i="0">
                          <a:solidFill>
                            <a:schemeClr val="bg1"/>
                          </a:solidFill>
                          <a:latin typeface="Cambria Math" panose="02040503050406030204" pitchFamily="18" charset="0"/>
                        </a:rPr>
                        <m:t>R</m:t>
                      </m:r>
                      <m:r>
                        <a:rPr lang="en-US" sz="3600" i="0">
                          <a:solidFill>
                            <a:schemeClr val="bg1"/>
                          </a:solidFill>
                          <a:latin typeface="Cambria Math" panose="02040503050406030204" pitchFamily="18" charset="0"/>
                        </a:rPr>
                        <m:t>=</m:t>
                      </m:r>
                      <m:f>
                        <m:fPr>
                          <m:ctrlPr>
                            <a:rPr lang="en-US" sz="3600" i="1">
                              <a:solidFill>
                                <a:schemeClr val="bg1"/>
                              </a:solidFill>
                              <a:latin typeface="Cambria Math" panose="02040503050406030204" pitchFamily="18" charset="0"/>
                            </a:rPr>
                          </m:ctrlPr>
                        </m:fPr>
                        <m:num>
                          <m:r>
                            <a:rPr lang="en-US" sz="3600" i="1">
                              <a:solidFill>
                                <a:schemeClr val="bg1"/>
                              </a:solidFill>
                              <a:latin typeface="Cambria Math" panose="02040503050406030204" pitchFamily="18" charset="0"/>
                            </a:rPr>
                            <m:t>𝑃</m:t>
                          </m:r>
                        </m:num>
                        <m:den>
                          <m:sSup>
                            <m:sSupPr>
                              <m:ctrlPr>
                                <a:rPr lang="en-US" sz="3600" i="1">
                                  <a:solidFill>
                                    <a:schemeClr val="bg1"/>
                                  </a:solidFill>
                                  <a:latin typeface="Cambria Math" panose="02040503050406030204" pitchFamily="18" charset="0"/>
                                </a:rPr>
                              </m:ctrlPr>
                            </m:sSupPr>
                            <m:e>
                              <m:r>
                                <a:rPr lang="en-US" sz="3600" i="1">
                                  <a:solidFill>
                                    <a:schemeClr val="bg1"/>
                                  </a:solidFill>
                                  <a:latin typeface="Cambria Math" panose="02040503050406030204" pitchFamily="18" charset="0"/>
                                </a:rPr>
                                <m:t>𝐼</m:t>
                              </m:r>
                            </m:e>
                            <m:sup>
                              <m:r>
                                <a:rPr lang="en-US" sz="3600" i="0">
                                  <a:solidFill>
                                    <a:schemeClr val="bg1"/>
                                  </a:solidFill>
                                  <a:latin typeface="Cambria Math" panose="02040503050406030204" pitchFamily="18" charset="0"/>
                                </a:rPr>
                                <m:t>2</m:t>
                              </m:r>
                            </m:sup>
                          </m:sSup>
                        </m:den>
                      </m:f>
                      <m:r>
                        <a:rPr lang="en-US" sz="3600" i="0">
                          <a:solidFill>
                            <a:schemeClr val="bg1"/>
                          </a:solidFill>
                          <a:latin typeface="Cambria Math" panose="02040503050406030204" pitchFamily="18" charset="0"/>
                        </a:rPr>
                        <m:t>=</m:t>
                      </m:r>
                      <m:f>
                        <m:fPr>
                          <m:ctrlPr>
                            <a:rPr lang="en-US" sz="3600" i="1">
                              <a:solidFill>
                                <a:schemeClr val="bg1"/>
                              </a:solidFill>
                              <a:latin typeface="Cambria Math" panose="02040503050406030204" pitchFamily="18" charset="0"/>
                            </a:rPr>
                          </m:ctrlPr>
                        </m:fPr>
                        <m:num>
                          <m:r>
                            <a:rPr lang="en-US" sz="3600" i="0">
                              <a:solidFill>
                                <a:schemeClr val="bg1"/>
                              </a:solidFill>
                              <a:latin typeface="Cambria Math" panose="02040503050406030204" pitchFamily="18" charset="0"/>
                            </a:rPr>
                            <m:t>60</m:t>
                          </m:r>
                        </m:num>
                        <m:den>
                          <m:sSup>
                            <m:sSupPr>
                              <m:ctrlPr>
                                <a:rPr lang="en-US" sz="3600" i="1">
                                  <a:solidFill>
                                    <a:schemeClr val="bg1"/>
                                  </a:solidFill>
                                  <a:latin typeface="Cambria Math" panose="02040503050406030204" pitchFamily="18" charset="0"/>
                                </a:rPr>
                              </m:ctrlPr>
                            </m:sSupPr>
                            <m:e>
                              <m:r>
                                <a:rPr lang="en-US" sz="3600" b="0" i="0" smtClean="0">
                                  <a:solidFill>
                                    <a:schemeClr val="bg1"/>
                                  </a:solidFill>
                                  <a:latin typeface="Cambria Math" panose="02040503050406030204" pitchFamily="18" charset="0"/>
                                </a:rPr>
                                <m:t>2</m:t>
                              </m:r>
                            </m:e>
                            <m:sup>
                              <m:r>
                                <a:rPr lang="en-US" sz="3600" i="0">
                                  <a:solidFill>
                                    <a:schemeClr val="bg1"/>
                                  </a:solidFill>
                                  <a:latin typeface="Cambria Math" panose="02040503050406030204" pitchFamily="18" charset="0"/>
                                </a:rPr>
                                <m:t>2</m:t>
                              </m:r>
                            </m:sup>
                          </m:sSup>
                        </m:den>
                      </m:f>
                      <m:r>
                        <a:rPr lang="en-US" sz="3600" i="0">
                          <a:solidFill>
                            <a:schemeClr val="bg1"/>
                          </a:solidFill>
                          <a:latin typeface="Cambria Math" panose="02040503050406030204" pitchFamily="18" charset="0"/>
                        </a:rPr>
                        <m:t>=15</m:t>
                      </m:r>
                      <m:r>
                        <m:rPr>
                          <m:sty m:val="p"/>
                        </m:rPr>
                        <a:rPr lang="en-US" sz="3600" i="0">
                          <a:solidFill>
                            <a:schemeClr val="bg1"/>
                          </a:solidFill>
                          <a:latin typeface="Cambria Math" panose="02040503050406030204" pitchFamily="18" charset="0"/>
                        </a:rPr>
                        <m:t>Ω</m:t>
                      </m:r>
                    </m:oMath>
                  </m:oMathPara>
                </a14:m>
                <a:endParaRPr lang="en-US" sz="3600">
                  <a:solidFill>
                    <a:schemeClr val="bg1"/>
                  </a:solidFill>
                </a:endParaRPr>
              </a:p>
            </p:txBody>
          </p:sp>
        </mc:Choice>
        <mc:Fallback xmlns="">
          <p:sp>
            <p:nvSpPr>
              <p:cNvPr id="9" name="Rectangle 8">
                <a:extLst>
                  <a:ext uri="{FF2B5EF4-FFF2-40B4-BE49-F238E27FC236}">
                    <a16:creationId xmlns:a16="http://schemas.microsoft.com/office/drawing/2014/main" id="{27AFFD4F-77E5-4811-9D6E-8E963D8A8E06}"/>
                  </a:ext>
                </a:extLst>
              </p:cNvPr>
              <p:cNvSpPr>
                <a:spLocks noRot="1" noChangeAspect="1" noMove="1" noResize="1" noEditPoints="1" noAdjustHandles="1" noChangeArrowheads="1" noChangeShapeType="1" noTextEdit="1"/>
              </p:cNvSpPr>
              <p:nvPr/>
            </p:nvSpPr>
            <p:spPr>
              <a:xfrm>
                <a:off x="2828695" y="3961284"/>
                <a:ext cx="6534609" cy="1129476"/>
              </a:xfrm>
              <a:prstGeom prst="rect">
                <a:avLst/>
              </a:prstGeom>
              <a:blipFill>
                <a:blip r:embed="rId6"/>
                <a:stretch>
                  <a:fillRect/>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3F5BBD4C-C584-4C43-BD91-6598824D9633}"/>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D4CF91B-9C3E-4616-9F8E-5A07535BB58A}"/>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FBCE49BA-29EC-4F8B-A9B1-1B9DE10AE04F}"/>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3" name="Freeform: Shape 12">
            <a:extLst>
              <a:ext uri="{FF2B5EF4-FFF2-40B4-BE49-F238E27FC236}">
                <a16:creationId xmlns:a16="http://schemas.microsoft.com/office/drawing/2014/main" id="{8C6333A2-8A86-4709-AA83-2834ED96BB6A}"/>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4" name="Graphic 13" descr="Star">
            <a:extLst>
              <a:ext uri="{FF2B5EF4-FFF2-40B4-BE49-F238E27FC236}">
                <a16:creationId xmlns:a16="http://schemas.microsoft.com/office/drawing/2014/main" id="{E2FB369D-6AD6-4A39-9243-926C4A88053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12402" y="5512759"/>
            <a:ext cx="711196" cy="711196"/>
          </a:xfrm>
          <a:prstGeom prst="rect">
            <a:avLst/>
          </a:prstGeom>
        </p:spPr>
      </p:pic>
      <p:pic>
        <p:nvPicPr>
          <p:cNvPr id="15" name="Graphic 14" descr="Stars">
            <a:extLst>
              <a:ext uri="{FF2B5EF4-FFF2-40B4-BE49-F238E27FC236}">
                <a16:creationId xmlns:a16="http://schemas.microsoft.com/office/drawing/2014/main" id="{06CA2D55-E78D-4A73-88DA-58E08B2E0F2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312177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370" y="364458"/>
            <a:ext cx="11392877" cy="1200329"/>
          </a:xfrm>
          <a:prstGeom prst="rect">
            <a:avLst/>
          </a:prstGeom>
        </p:spPr>
        <p:txBody>
          <a:bodyPr wrap="square">
            <a:spAutoFit/>
          </a:bodyPr>
          <a:lstStyle/>
          <a:p>
            <a:r>
              <a:rPr lang="en-US" sz="3600" b="1">
                <a:solidFill>
                  <a:srgbClr val="FFFF00"/>
                </a:solidFill>
                <a:latin typeface="UTM Centur"/>
                <a:ea typeface="Calibri" panose="020F0502020204030204" pitchFamily="34" charset="0"/>
              </a:rPr>
              <a:t>Câu 22. </a:t>
            </a:r>
            <a:r>
              <a:rPr lang="en-US" sz="3600" b="1">
                <a:solidFill>
                  <a:schemeClr val="bg1"/>
                </a:solidFill>
                <a:latin typeface="UTM Centur"/>
                <a:ea typeface="Calibri" panose="020F0502020204030204" pitchFamily="34" charset="0"/>
              </a:rPr>
              <a:t>	</a:t>
            </a:r>
            <a:r>
              <a:rPr lang="en-US" sz="3600">
                <a:solidFill>
                  <a:schemeClr val="bg1"/>
                </a:solidFill>
                <a:latin typeface="UTM Centur"/>
                <a:ea typeface="Calibri" panose="020F0502020204030204" pitchFamily="34" charset="0"/>
              </a:rPr>
              <a:t>Một sóng điện từ có tần số 2.10</a:t>
            </a:r>
            <a:r>
              <a:rPr lang="en-US" sz="3600" baseline="30000">
                <a:solidFill>
                  <a:schemeClr val="bg1"/>
                </a:solidFill>
                <a:latin typeface="UTM Centur"/>
                <a:ea typeface="Calibri" panose="020F0502020204030204" pitchFamily="34" charset="0"/>
              </a:rPr>
              <a:t>6</a:t>
            </a:r>
            <a:r>
              <a:rPr lang="en-US" sz="3600">
                <a:solidFill>
                  <a:schemeClr val="bg1"/>
                </a:solidFill>
                <a:latin typeface="UTM Centur"/>
                <a:ea typeface="Calibri" panose="020F0502020204030204" pitchFamily="34" charset="0"/>
              </a:rPr>
              <a:t>Hz truyền trong một môi trường với tốc độ 2,25.10</a:t>
            </a:r>
            <a:r>
              <a:rPr lang="en-US" sz="3600" baseline="30000">
                <a:solidFill>
                  <a:schemeClr val="bg1"/>
                </a:solidFill>
                <a:latin typeface="UTM Centur"/>
                <a:ea typeface="Calibri" panose="020F0502020204030204" pitchFamily="34" charset="0"/>
              </a:rPr>
              <a:t>8</a:t>
            </a:r>
            <a:r>
              <a:rPr lang="en-US" sz="3600">
                <a:solidFill>
                  <a:schemeClr val="bg1"/>
                </a:solidFill>
                <a:latin typeface="UTM Centur"/>
                <a:ea typeface="Calibri" panose="020F0502020204030204" pitchFamily="34" charset="0"/>
              </a:rPr>
              <a:t>m/s thì có bước sóng là</a:t>
            </a:r>
            <a:endParaRPr lang="en-US" sz="3600">
              <a:solidFill>
                <a:schemeClr val="bg1"/>
              </a:solidFill>
              <a:latin typeface="UTM Centur"/>
            </a:endParaRPr>
          </a:p>
        </p:txBody>
      </p:sp>
      <p:sp>
        <p:nvSpPr>
          <p:cNvPr id="3" name="Rectangle 2"/>
          <p:cNvSpPr/>
          <p:nvPr/>
        </p:nvSpPr>
        <p:spPr>
          <a:xfrm>
            <a:off x="1718192" y="1564787"/>
            <a:ext cx="1765420"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A. </a:t>
            </a:r>
            <a:r>
              <a:rPr lang="en-US" sz="3600">
                <a:solidFill>
                  <a:schemeClr val="bg1"/>
                </a:solidFill>
                <a:latin typeface="UTM Centur"/>
                <a:ea typeface="Calibri" panose="020F0502020204030204" pitchFamily="34" charset="0"/>
              </a:rPr>
              <a:t>4,5m.</a:t>
            </a:r>
            <a:endParaRPr lang="en-US" sz="3600">
              <a:solidFill>
                <a:schemeClr val="bg1"/>
              </a:solidFill>
              <a:latin typeface="UTM Centur"/>
            </a:endParaRPr>
          </a:p>
        </p:txBody>
      </p:sp>
      <p:sp>
        <p:nvSpPr>
          <p:cNvPr id="4" name="Rectangle 3"/>
          <p:cNvSpPr/>
          <p:nvPr/>
        </p:nvSpPr>
        <p:spPr>
          <a:xfrm>
            <a:off x="5528192" y="1564787"/>
            <a:ext cx="1973617"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B. </a:t>
            </a:r>
            <a:r>
              <a:rPr lang="en-US" sz="3600">
                <a:solidFill>
                  <a:schemeClr val="bg1"/>
                </a:solidFill>
                <a:latin typeface="UTM Centur"/>
                <a:ea typeface="Calibri" panose="020F0502020204030204" pitchFamily="34" charset="0"/>
              </a:rPr>
              <a:t>0,89m.</a:t>
            </a:r>
            <a:endParaRPr lang="en-US" sz="3600">
              <a:solidFill>
                <a:schemeClr val="bg1"/>
              </a:solidFill>
              <a:latin typeface="UTM Centur"/>
            </a:endParaRPr>
          </a:p>
        </p:txBody>
      </p:sp>
      <p:sp>
        <p:nvSpPr>
          <p:cNvPr id="5" name="Rectangle 4"/>
          <p:cNvSpPr/>
          <p:nvPr/>
        </p:nvSpPr>
        <p:spPr>
          <a:xfrm>
            <a:off x="1718192" y="2466487"/>
            <a:ext cx="1609736"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C. </a:t>
            </a:r>
            <a:r>
              <a:rPr lang="en-US" sz="3600">
                <a:solidFill>
                  <a:schemeClr val="bg1"/>
                </a:solidFill>
                <a:latin typeface="UTM Centur"/>
                <a:ea typeface="Calibri" panose="020F0502020204030204" pitchFamily="34" charset="0"/>
              </a:rPr>
              <a:t>89m.</a:t>
            </a:r>
            <a:endParaRPr lang="en-US" sz="3600">
              <a:solidFill>
                <a:schemeClr val="bg1"/>
              </a:solidFill>
              <a:latin typeface="UTM Centur"/>
            </a:endParaRPr>
          </a:p>
        </p:txBody>
      </p:sp>
      <p:sp>
        <p:nvSpPr>
          <p:cNvPr id="6" name="Rectangle 5"/>
          <p:cNvSpPr/>
          <p:nvPr/>
        </p:nvSpPr>
        <p:spPr>
          <a:xfrm>
            <a:off x="5528192" y="2466487"/>
            <a:ext cx="2231188"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D. </a:t>
            </a:r>
            <a:r>
              <a:rPr lang="en-US" sz="3600">
                <a:solidFill>
                  <a:schemeClr val="bg1"/>
                </a:solidFill>
                <a:latin typeface="UTM Centur"/>
                <a:ea typeface="Calibri" panose="020F0502020204030204" pitchFamily="34" charset="0"/>
              </a:rPr>
              <a:t>112,5m.</a:t>
            </a:r>
            <a:endParaRPr lang="en-US" sz="3600">
              <a:solidFill>
                <a:schemeClr val="bg1"/>
              </a:solidFill>
              <a:latin typeface="UTM Centur"/>
            </a:endParaRPr>
          </a:p>
        </p:txBody>
      </p:sp>
      <p:sp>
        <p:nvSpPr>
          <p:cNvPr id="7" name="Rectangle 6">
            <a:extLst>
              <a:ext uri="{FF2B5EF4-FFF2-40B4-BE49-F238E27FC236}">
                <a16:creationId xmlns:a16="http://schemas.microsoft.com/office/drawing/2014/main" id="{5639C895-2DD8-4C1F-BBE4-CC4D1EBC6D65}"/>
              </a:ext>
            </a:extLst>
          </p:cNvPr>
          <p:cNvSpPr/>
          <p:nvPr/>
        </p:nvSpPr>
        <p:spPr>
          <a:xfrm>
            <a:off x="3595786" y="5487790"/>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D</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A88DD6B3-EC21-418F-8277-F665075EB813}"/>
              </a:ext>
            </a:extLst>
          </p:cNvPr>
          <p:cNvSpPr/>
          <p:nvPr/>
        </p:nvSpPr>
        <p:spPr>
          <a:xfrm>
            <a:off x="3327928" y="3395724"/>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40AC63F-197D-4277-9884-D16AF2102025}"/>
                  </a:ext>
                </a:extLst>
              </p:cNvPr>
              <p:cNvSpPr/>
              <p:nvPr/>
            </p:nvSpPr>
            <p:spPr>
              <a:xfrm>
                <a:off x="2448412" y="4230122"/>
                <a:ext cx="1270091" cy="10228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solidFill>
                            <a:schemeClr val="bg1"/>
                          </a:solidFill>
                          <a:latin typeface="Cambria Math" panose="02040503050406030204" pitchFamily="18" charset="0"/>
                        </a:rPr>
                        <m:t>𝜆</m:t>
                      </m:r>
                      <m:r>
                        <a:rPr lang="en-US" sz="3200" i="0">
                          <a:solidFill>
                            <a:schemeClr val="bg1"/>
                          </a:solidFill>
                          <a:latin typeface="Cambria Math" panose="02040503050406030204" pitchFamily="18" charset="0"/>
                        </a:rPr>
                        <m:t>=</m:t>
                      </m:r>
                      <m:f>
                        <m:fPr>
                          <m:ctrlPr>
                            <a:rPr lang="en-US" sz="3200" i="1">
                              <a:solidFill>
                                <a:schemeClr val="bg1"/>
                              </a:solidFill>
                              <a:latin typeface="Cambria Math" panose="02040503050406030204" pitchFamily="18" charset="0"/>
                            </a:rPr>
                          </m:ctrlPr>
                        </m:fPr>
                        <m:num>
                          <m:r>
                            <a:rPr lang="en-US" sz="3200" i="1">
                              <a:solidFill>
                                <a:schemeClr val="bg1"/>
                              </a:solidFill>
                              <a:latin typeface="Cambria Math" panose="02040503050406030204" pitchFamily="18" charset="0"/>
                            </a:rPr>
                            <m:t>𝑣</m:t>
                          </m:r>
                        </m:num>
                        <m:den>
                          <m:r>
                            <a:rPr lang="en-US" sz="3200" i="1">
                              <a:solidFill>
                                <a:schemeClr val="bg1"/>
                              </a:solidFill>
                              <a:latin typeface="Cambria Math" panose="02040503050406030204" pitchFamily="18" charset="0"/>
                            </a:rPr>
                            <m:t>𝑓</m:t>
                          </m:r>
                        </m:den>
                      </m:f>
                    </m:oMath>
                  </m:oMathPara>
                </a14:m>
                <a:endParaRPr lang="en-US" sz="3200">
                  <a:solidFill>
                    <a:schemeClr val="bg1"/>
                  </a:solidFill>
                </a:endParaRPr>
              </a:p>
            </p:txBody>
          </p:sp>
        </mc:Choice>
        <mc:Fallback xmlns="">
          <p:sp>
            <p:nvSpPr>
              <p:cNvPr id="9" name="Rectangle 8">
                <a:extLst>
                  <a:ext uri="{FF2B5EF4-FFF2-40B4-BE49-F238E27FC236}">
                    <a16:creationId xmlns:a16="http://schemas.microsoft.com/office/drawing/2014/main" id="{B40AC63F-197D-4277-9884-D16AF2102025}"/>
                  </a:ext>
                </a:extLst>
              </p:cNvPr>
              <p:cNvSpPr>
                <a:spLocks noRot="1" noChangeAspect="1" noMove="1" noResize="1" noEditPoints="1" noAdjustHandles="1" noChangeArrowheads="1" noChangeShapeType="1" noTextEdit="1"/>
              </p:cNvSpPr>
              <p:nvPr/>
            </p:nvSpPr>
            <p:spPr>
              <a:xfrm>
                <a:off x="2448412" y="4230122"/>
                <a:ext cx="1270091" cy="102284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7DCE8F3-87D1-44C1-BE21-E8AE4C28F9BE}"/>
                  </a:ext>
                </a:extLst>
              </p:cNvPr>
              <p:cNvSpPr/>
              <p:nvPr/>
            </p:nvSpPr>
            <p:spPr>
              <a:xfrm>
                <a:off x="3926705" y="4084712"/>
                <a:ext cx="4077334" cy="10804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a:solidFill>
                            <a:schemeClr val="bg1"/>
                          </a:solidFill>
                          <a:latin typeface="Cambria Math" panose="02040503050406030204" pitchFamily="18" charset="0"/>
                        </a:rPr>
                        <m:t>=</m:t>
                      </m:r>
                      <m:f>
                        <m:fPr>
                          <m:ctrlPr>
                            <a:rPr lang="en-US" sz="3200" i="1">
                              <a:solidFill>
                                <a:schemeClr val="bg1"/>
                              </a:solidFill>
                              <a:latin typeface="Cambria Math" panose="02040503050406030204" pitchFamily="18" charset="0"/>
                            </a:rPr>
                          </m:ctrlPr>
                        </m:fPr>
                        <m:num>
                          <m:r>
                            <a:rPr lang="en-US" sz="3200" i="0">
                              <a:solidFill>
                                <a:schemeClr val="bg1"/>
                              </a:solidFill>
                              <a:latin typeface="Cambria Math" panose="02040503050406030204" pitchFamily="18" charset="0"/>
                            </a:rPr>
                            <m:t>2,25.1</m:t>
                          </m:r>
                          <m:sSup>
                            <m:sSupPr>
                              <m:ctrlPr>
                                <a:rPr lang="en-US" sz="3200" i="1">
                                  <a:solidFill>
                                    <a:schemeClr val="bg1"/>
                                  </a:solidFill>
                                  <a:latin typeface="Cambria Math" panose="02040503050406030204" pitchFamily="18" charset="0"/>
                                </a:rPr>
                              </m:ctrlPr>
                            </m:sSupPr>
                            <m:e>
                              <m:r>
                                <a:rPr lang="en-US" sz="3200" i="0">
                                  <a:solidFill>
                                    <a:schemeClr val="bg1"/>
                                  </a:solidFill>
                                  <a:latin typeface="Cambria Math" panose="02040503050406030204" pitchFamily="18" charset="0"/>
                                </a:rPr>
                                <m:t>0</m:t>
                              </m:r>
                            </m:e>
                            <m:sup>
                              <m:r>
                                <a:rPr lang="en-US" sz="3200" i="0">
                                  <a:solidFill>
                                    <a:schemeClr val="bg1"/>
                                  </a:solidFill>
                                  <a:latin typeface="Cambria Math" panose="02040503050406030204" pitchFamily="18" charset="0"/>
                                </a:rPr>
                                <m:t>8</m:t>
                              </m:r>
                            </m:sup>
                          </m:sSup>
                        </m:num>
                        <m:den>
                          <m:r>
                            <a:rPr lang="en-US" sz="3200" i="0">
                              <a:solidFill>
                                <a:schemeClr val="bg1"/>
                              </a:solidFill>
                              <a:latin typeface="Cambria Math" panose="02040503050406030204" pitchFamily="18" charset="0"/>
                            </a:rPr>
                            <m:t>2.1</m:t>
                          </m:r>
                          <m:sSup>
                            <m:sSupPr>
                              <m:ctrlPr>
                                <a:rPr lang="en-US" sz="3200" i="1">
                                  <a:solidFill>
                                    <a:schemeClr val="bg1"/>
                                  </a:solidFill>
                                  <a:latin typeface="Cambria Math" panose="02040503050406030204" pitchFamily="18" charset="0"/>
                                </a:rPr>
                              </m:ctrlPr>
                            </m:sSupPr>
                            <m:e>
                              <m:r>
                                <a:rPr lang="en-US" sz="3200" i="0">
                                  <a:solidFill>
                                    <a:schemeClr val="bg1"/>
                                  </a:solidFill>
                                  <a:latin typeface="Cambria Math" panose="02040503050406030204" pitchFamily="18" charset="0"/>
                                </a:rPr>
                                <m:t>0</m:t>
                              </m:r>
                            </m:e>
                            <m:sup>
                              <m:r>
                                <a:rPr lang="en-US" sz="3200" i="0">
                                  <a:solidFill>
                                    <a:schemeClr val="bg1"/>
                                  </a:solidFill>
                                  <a:latin typeface="Cambria Math" panose="02040503050406030204" pitchFamily="18" charset="0"/>
                                </a:rPr>
                                <m:t>6</m:t>
                              </m:r>
                            </m:sup>
                          </m:sSup>
                        </m:den>
                      </m:f>
                      <m:r>
                        <a:rPr lang="en-US" sz="3200" i="0">
                          <a:solidFill>
                            <a:schemeClr val="bg1"/>
                          </a:solidFill>
                          <a:latin typeface="Cambria Math" panose="02040503050406030204" pitchFamily="18" charset="0"/>
                        </a:rPr>
                        <m:t>=112,5</m:t>
                      </m:r>
                      <m:r>
                        <a:rPr lang="en-US" sz="3200" i="1">
                          <a:solidFill>
                            <a:schemeClr val="bg1"/>
                          </a:solidFill>
                          <a:latin typeface="Cambria Math" panose="02040503050406030204" pitchFamily="18" charset="0"/>
                        </a:rPr>
                        <m:t>𝑚</m:t>
                      </m:r>
                    </m:oMath>
                  </m:oMathPara>
                </a14:m>
                <a:endParaRPr lang="en-US" sz="3200">
                  <a:solidFill>
                    <a:schemeClr val="bg1"/>
                  </a:solidFill>
                </a:endParaRPr>
              </a:p>
            </p:txBody>
          </p:sp>
        </mc:Choice>
        <mc:Fallback xmlns="">
          <p:sp>
            <p:nvSpPr>
              <p:cNvPr id="10" name="Rectangle 9">
                <a:extLst>
                  <a:ext uri="{FF2B5EF4-FFF2-40B4-BE49-F238E27FC236}">
                    <a16:creationId xmlns:a16="http://schemas.microsoft.com/office/drawing/2014/main" id="{57DCE8F3-87D1-44C1-BE21-E8AE4C28F9BE}"/>
                  </a:ext>
                </a:extLst>
              </p:cNvPr>
              <p:cNvSpPr>
                <a:spLocks noRot="1" noChangeAspect="1" noMove="1" noResize="1" noEditPoints="1" noAdjustHandles="1" noChangeArrowheads="1" noChangeShapeType="1" noTextEdit="1"/>
              </p:cNvSpPr>
              <p:nvPr/>
            </p:nvSpPr>
            <p:spPr>
              <a:xfrm>
                <a:off x="3926705" y="4084712"/>
                <a:ext cx="4077334" cy="1080489"/>
              </a:xfrm>
              <a:prstGeom prst="rect">
                <a:avLst/>
              </a:prstGeom>
              <a:blipFill>
                <a:blip r:embed="rId3"/>
                <a:stretch>
                  <a:fillRect/>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7B74B5AC-E328-4816-9251-409FA64CB386}"/>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45BE2A-C780-47C3-A04C-AFB29877757C}"/>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7EEB0A50-10A1-4550-A2AB-C71530C9A7A0}"/>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4" name="Freeform: Shape 13">
            <a:extLst>
              <a:ext uri="{FF2B5EF4-FFF2-40B4-BE49-F238E27FC236}">
                <a16:creationId xmlns:a16="http://schemas.microsoft.com/office/drawing/2014/main" id="{22161555-1D77-48D0-8C31-7436A54272B9}"/>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5" name="Graphic 14" descr="Star">
            <a:extLst>
              <a:ext uri="{FF2B5EF4-FFF2-40B4-BE49-F238E27FC236}">
                <a16:creationId xmlns:a16="http://schemas.microsoft.com/office/drawing/2014/main" id="{BCFBCA02-3B81-43EC-B8C3-A88A994C822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2402" y="5512759"/>
            <a:ext cx="711196" cy="711196"/>
          </a:xfrm>
          <a:prstGeom prst="rect">
            <a:avLst/>
          </a:prstGeom>
        </p:spPr>
      </p:pic>
      <p:pic>
        <p:nvPicPr>
          <p:cNvPr id="16" name="Graphic 15" descr="Stars">
            <a:extLst>
              <a:ext uri="{FF2B5EF4-FFF2-40B4-BE49-F238E27FC236}">
                <a16:creationId xmlns:a16="http://schemas.microsoft.com/office/drawing/2014/main" id="{55BA5CEB-99F9-49FB-BB4E-D8009AA2EF6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235063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92795" y="452117"/>
                <a:ext cx="11392877" cy="1815882"/>
              </a:xfrm>
              <a:prstGeom prst="rect">
                <a:avLst/>
              </a:prstGeom>
            </p:spPr>
            <p:txBody>
              <a:bodyPr wrap="square">
                <a:spAutoFit/>
              </a:bodyPr>
              <a:lstStyle/>
              <a:p>
                <a:r>
                  <a:rPr lang="en-US" sz="2800" b="1">
                    <a:solidFill>
                      <a:srgbClr val="FFFF00"/>
                    </a:solidFill>
                    <a:latin typeface="UTM Centur"/>
                    <a:ea typeface="Calibri" panose="020F0502020204030204" pitchFamily="34" charset="0"/>
                  </a:rPr>
                  <a:t>Câu 23. </a:t>
                </a:r>
                <a:r>
                  <a:rPr lang="en-US" sz="2800" b="1">
                    <a:solidFill>
                      <a:schemeClr val="bg1"/>
                    </a:solidFill>
                    <a:latin typeface="UTM Centur"/>
                    <a:ea typeface="Calibri" panose="020F0502020204030204" pitchFamily="34" charset="0"/>
                  </a:rPr>
                  <a:t>	</a:t>
                </a:r>
                <a:r>
                  <a:rPr lang="en-US" sz="2800">
                    <a:solidFill>
                      <a:schemeClr val="bg1"/>
                    </a:solidFill>
                    <a:effectLst/>
                    <a:latin typeface="UTM Centur"/>
                    <a:ea typeface="Calibri" panose="020F0502020204030204" pitchFamily="34" charset="0"/>
                  </a:rPr>
                  <a:t>Trong thí nghiệm Y-âng về giao thoa ánh sáng, hai khe được chiếu bằng ánh sáng đơn sắc có bước sóng 0,5</a:t>
                </a:r>
                <a14:m>
                  <m:oMath xmlns:m="http://schemas.openxmlformats.org/officeDocument/2006/math">
                    <m:r>
                      <a:rPr lang="en-US" sz="2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𝜇</m:t>
                    </m:r>
                    <m:r>
                      <a:rPr lang="en-US" sz="2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𝑚</m:t>
                    </m:r>
                    <m:r>
                      <a:rPr lang="en-US" sz="28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a:solidFill>
                      <a:schemeClr val="bg1"/>
                    </a:solidFill>
                    <a:effectLst/>
                    <a:latin typeface="UTM Centur"/>
                    <a:ea typeface="Calibri" panose="020F0502020204030204" pitchFamily="34" charset="0"/>
                  </a:rPr>
                  <a:t> Khoảng cách giữa hai khe là 1mm, khoảng cách từ mặt phẳng chứa hai khe đến màn quan sát là 1m. Khoảng vân giao thoa trên màn quan sát là</a:t>
                </a:r>
                <a:endParaRPr lang="en-US" sz="2800">
                  <a:solidFill>
                    <a:schemeClr val="bg1"/>
                  </a:solidFill>
                  <a:latin typeface="UTM Centur"/>
                </a:endParaRPr>
              </a:p>
            </p:txBody>
          </p:sp>
        </mc:Choice>
        <mc:Fallback xmlns="">
          <p:sp>
            <p:nvSpPr>
              <p:cNvPr id="2" name="Rectangle 1"/>
              <p:cNvSpPr>
                <a:spLocks noRot="1" noChangeAspect="1" noMove="1" noResize="1" noEditPoints="1" noAdjustHandles="1" noChangeArrowheads="1" noChangeShapeType="1" noTextEdit="1"/>
              </p:cNvSpPr>
              <p:nvPr/>
            </p:nvSpPr>
            <p:spPr>
              <a:xfrm>
                <a:off x="592795" y="452117"/>
                <a:ext cx="11392877" cy="1815882"/>
              </a:xfrm>
              <a:prstGeom prst="rect">
                <a:avLst/>
              </a:prstGeom>
              <a:blipFill>
                <a:blip r:embed="rId2"/>
                <a:stretch>
                  <a:fillRect l="-1070" t="-3020" r="-161" b="-8725"/>
                </a:stretch>
              </a:blipFill>
            </p:spPr>
            <p:txBody>
              <a:bodyPr/>
              <a:lstStyle/>
              <a:p>
                <a:r>
                  <a:rPr lang="en-US">
                    <a:noFill/>
                  </a:rPr>
                  <a:t> </a:t>
                </a:r>
              </a:p>
            </p:txBody>
          </p:sp>
        </mc:Fallback>
      </mc:AlternateContent>
      <p:sp>
        <p:nvSpPr>
          <p:cNvPr id="3" name="Rectangle 2"/>
          <p:cNvSpPr/>
          <p:nvPr/>
        </p:nvSpPr>
        <p:spPr>
          <a:xfrm>
            <a:off x="574038" y="2481759"/>
            <a:ext cx="1703736" cy="523220"/>
          </a:xfrm>
          <a:prstGeom prst="rect">
            <a:avLst/>
          </a:prstGeom>
        </p:spPr>
        <p:txBody>
          <a:bodyPr wrap="none">
            <a:spAutoFit/>
          </a:bodyPr>
          <a:lstStyle/>
          <a:p>
            <a:r>
              <a:rPr lang="en-US" sz="2800" b="1">
                <a:solidFill>
                  <a:schemeClr val="bg1"/>
                </a:solidFill>
                <a:latin typeface="UTM Centur"/>
                <a:ea typeface="Calibri" panose="020F0502020204030204" pitchFamily="34" charset="0"/>
              </a:rPr>
              <a:t>A. </a:t>
            </a:r>
            <a:r>
              <a:rPr lang="en-US" sz="2800">
                <a:solidFill>
                  <a:schemeClr val="bg1"/>
                </a:solidFill>
                <a:latin typeface="UTM Centur"/>
                <a:ea typeface="Calibri" panose="020F0502020204030204" pitchFamily="34" charset="0"/>
              </a:rPr>
              <a:t>0,5mm.</a:t>
            </a:r>
            <a:endParaRPr lang="en-US" sz="2800">
              <a:solidFill>
                <a:schemeClr val="bg1"/>
              </a:solidFill>
              <a:latin typeface="UTM Centur"/>
            </a:endParaRPr>
          </a:p>
        </p:txBody>
      </p:sp>
      <p:sp>
        <p:nvSpPr>
          <p:cNvPr id="4" name="Rectangle 3"/>
          <p:cNvSpPr/>
          <p:nvPr/>
        </p:nvSpPr>
        <p:spPr>
          <a:xfrm>
            <a:off x="3103878" y="2481759"/>
            <a:ext cx="1867819" cy="523220"/>
          </a:xfrm>
          <a:prstGeom prst="rect">
            <a:avLst/>
          </a:prstGeom>
        </p:spPr>
        <p:txBody>
          <a:bodyPr wrap="none">
            <a:spAutoFit/>
          </a:bodyPr>
          <a:lstStyle/>
          <a:p>
            <a:r>
              <a:rPr lang="en-US" sz="2800" b="1">
                <a:solidFill>
                  <a:schemeClr val="bg1"/>
                </a:solidFill>
                <a:latin typeface="UTM Centur"/>
                <a:ea typeface="Calibri" panose="020F0502020204030204" pitchFamily="34" charset="0"/>
              </a:rPr>
              <a:t>B. </a:t>
            </a:r>
            <a:r>
              <a:rPr lang="en-US" sz="2800">
                <a:solidFill>
                  <a:schemeClr val="bg1"/>
                </a:solidFill>
                <a:latin typeface="UTM Centur"/>
                <a:ea typeface="Calibri" panose="020F0502020204030204" pitchFamily="34" charset="0"/>
              </a:rPr>
              <a:t>0,25mm.</a:t>
            </a:r>
            <a:endParaRPr lang="en-US" sz="2800">
              <a:solidFill>
                <a:schemeClr val="bg1"/>
              </a:solidFill>
              <a:latin typeface="UTM Centur"/>
            </a:endParaRPr>
          </a:p>
        </p:txBody>
      </p:sp>
      <p:sp>
        <p:nvSpPr>
          <p:cNvPr id="5" name="Rectangle 4"/>
          <p:cNvSpPr/>
          <p:nvPr/>
        </p:nvSpPr>
        <p:spPr>
          <a:xfrm>
            <a:off x="6077243" y="2481759"/>
            <a:ext cx="1856598" cy="523220"/>
          </a:xfrm>
          <a:prstGeom prst="rect">
            <a:avLst/>
          </a:prstGeom>
        </p:spPr>
        <p:txBody>
          <a:bodyPr wrap="none">
            <a:spAutoFit/>
          </a:bodyPr>
          <a:lstStyle/>
          <a:p>
            <a:r>
              <a:rPr lang="en-US" sz="2800" b="1">
                <a:solidFill>
                  <a:schemeClr val="bg1"/>
                </a:solidFill>
                <a:latin typeface="UTM Centur"/>
                <a:ea typeface="Calibri" panose="020F0502020204030204" pitchFamily="34" charset="0"/>
              </a:rPr>
              <a:t>C. </a:t>
            </a:r>
            <a:r>
              <a:rPr lang="en-US" sz="2800">
                <a:solidFill>
                  <a:schemeClr val="bg1"/>
                </a:solidFill>
                <a:latin typeface="UTM Centur"/>
                <a:ea typeface="Calibri" panose="020F0502020204030204" pitchFamily="34" charset="0"/>
              </a:rPr>
              <a:t>0,75mm.</a:t>
            </a:r>
            <a:endParaRPr lang="en-US" sz="2800">
              <a:solidFill>
                <a:schemeClr val="bg1"/>
              </a:solidFill>
              <a:latin typeface="UTM Centur"/>
            </a:endParaRPr>
          </a:p>
        </p:txBody>
      </p:sp>
      <p:sp>
        <p:nvSpPr>
          <p:cNvPr id="6" name="Rectangle 5"/>
          <p:cNvSpPr/>
          <p:nvPr/>
        </p:nvSpPr>
        <p:spPr>
          <a:xfrm>
            <a:off x="9619832" y="2481759"/>
            <a:ext cx="1883977" cy="523220"/>
          </a:xfrm>
          <a:prstGeom prst="rect">
            <a:avLst/>
          </a:prstGeom>
        </p:spPr>
        <p:txBody>
          <a:bodyPr wrap="none">
            <a:spAutoFit/>
          </a:bodyPr>
          <a:lstStyle/>
          <a:p>
            <a:r>
              <a:rPr lang="en-US" sz="2800" b="1">
                <a:solidFill>
                  <a:schemeClr val="bg1"/>
                </a:solidFill>
                <a:latin typeface="UTM Centur"/>
                <a:ea typeface="Calibri" panose="020F0502020204030204" pitchFamily="34" charset="0"/>
              </a:rPr>
              <a:t>D. </a:t>
            </a:r>
            <a:r>
              <a:rPr lang="en-US" sz="2800">
                <a:solidFill>
                  <a:schemeClr val="bg1"/>
                </a:solidFill>
                <a:latin typeface="UTM Centur"/>
                <a:ea typeface="Calibri" panose="020F0502020204030204" pitchFamily="34" charset="0"/>
              </a:rPr>
              <a:t>1,00mm.</a:t>
            </a:r>
            <a:endParaRPr lang="en-US" sz="2800">
              <a:solidFill>
                <a:schemeClr val="bg1"/>
              </a:solidFill>
              <a:latin typeface="UTM Centur"/>
            </a:endParaRPr>
          </a:p>
        </p:txBody>
      </p:sp>
      <p:sp>
        <p:nvSpPr>
          <p:cNvPr id="7" name="Rectangle 6">
            <a:extLst>
              <a:ext uri="{FF2B5EF4-FFF2-40B4-BE49-F238E27FC236}">
                <a16:creationId xmlns:a16="http://schemas.microsoft.com/office/drawing/2014/main" id="{35BA2128-88FC-4234-94AE-0506C69F602F}"/>
              </a:ext>
            </a:extLst>
          </p:cNvPr>
          <p:cNvSpPr/>
          <p:nvPr/>
        </p:nvSpPr>
        <p:spPr>
          <a:xfrm>
            <a:off x="4222063" y="5883624"/>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A</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7606AD4-0F43-4C64-86CC-F9565F4408C2}"/>
              </a:ext>
            </a:extLst>
          </p:cNvPr>
          <p:cNvSpPr/>
          <p:nvPr/>
        </p:nvSpPr>
        <p:spPr>
          <a:xfrm>
            <a:off x="4222063" y="3218739"/>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1A13585-E8DE-4E55-9E85-F9B5A9FB1045}"/>
                  </a:ext>
                </a:extLst>
              </p:cNvPr>
              <p:cNvSpPr/>
              <p:nvPr/>
            </p:nvSpPr>
            <p:spPr>
              <a:xfrm>
                <a:off x="3486244" y="4119119"/>
                <a:ext cx="4621330" cy="10275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solidFill>
                            <a:schemeClr val="bg1"/>
                          </a:solidFill>
                          <a:latin typeface="Cambria Math" panose="02040503050406030204" pitchFamily="18" charset="0"/>
                        </a:rPr>
                        <m:t>𝑖</m:t>
                      </m:r>
                      <m:r>
                        <a:rPr lang="en-US" sz="3200" i="0">
                          <a:solidFill>
                            <a:schemeClr val="bg1"/>
                          </a:solidFill>
                          <a:latin typeface="Cambria Math" panose="02040503050406030204" pitchFamily="18" charset="0"/>
                        </a:rPr>
                        <m:t>=</m:t>
                      </m:r>
                      <m:f>
                        <m:fPr>
                          <m:ctrlPr>
                            <a:rPr lang="en-US" sz="3200" i="1">
                              <a:solidFill>
                                <a:schemeClr val="bg1"/>
                              </a:solidFill>
                              <a:latin typeface="Cambria Math" panose="02040503050406030204" pitchFamily="18" charset="0"/>
                            </a:rPr>
                          </m:ctrlPr>
                        </m:fPr>
                        <m:num>
                          <m:r>
                            <a:rPr lang="en-US" sz="3200" i="1">
                              <a:solidFill>
                                <a:schemeClr val="bg1"/>
                              </a:solidFill>
                              <a:latin typeface="Cambria Math" panose="02040503050406030204" pitchFamily="18" charset="0"/>
                            </a:rPr>
                            <m:t>𝜆</m:t>
                          </m:r>
                          <m:r>
                            <a:rPr lang="en-US" sz="3200" i="1">
                              <a:solidFill>
                                <a:schemeClr val="bg1"/>
                              </a:solidFill>
                              <a:latin typeface="Cambria Math" panose="02040503050406030204" pitchFamily="18" charset="0"/>
                            </a:rPr>
                            <m:t>𝐷</m:t>
                          </m:r>
                        </m:num>
                        <m:den>
                          <m:r>
                            <a:rPr lang="en-US" sz="3200" i="1">
                              <a:solidFill>
                                <a:schemeClr val="bg1"/>
                              </a:solidFill>
                              <a:latin typeface="Cambria Math" panose="02040503050406030204" pitchFamily="18" charset="0"/>
                            </a:rPr>
                            <m:t>𝑎</m:t>
                          </m:r>
                        </m:den>
                      </m:f>
                      <m:r>
                        <a:rPr lang="en-US" sz="3200" i="0">
                          <a:solidFill>
                            <a:schemeClr val="bg1"/>
                          </a:solidFill>
                          <a:latin typeface="Cambria Math" panose="02040503050406030204" pitchFamily="18" charset="0"/>
                        </a:rPr>
                        <m:t>=</m:t>
                      </m:r>
                      <m:f>
                        <m:fPr>
                          <m:ctrlPr>
                            <a:rPr lang="en-US" sz="3200" i="1">
                              <a:solidFill>
                                <a:schemeClr val="bg1"/>
                              </a:solidFill>
                              <a:latin typeface="Cambria Math" panose="02040503050406030204" pitchFamily="18" charset="0"/>
                            </a:rPr>
                          </m:ctrlPr>
                        </m:fPr>
                        <m:num>
                          <m:r>
                            <a:rPr lang="en-US" sz="3200" i="0">
                              <a:solidFill>
                                <a:schemeClr val="bg1"/>
                              </a:solidFill>
                              <a:latin typeface="Cambria Math" panose="02040503050406030204" pitchFamily="18" charset="0"/>
                            </a:rPr>
                            <m:t>0,5.1</m:t>
                          </m:r>
                        </m:num>
                        <m:den>
                          <m:r>
                            <a:rPr lang="en-US" sz="3200" i="0">
                              <a:solidFill>
                                <a:schemeClr val="bg1"/>
                              </a:solidFill>
                              <a:latin typeface="Cambria Math" panose="02040503050406030204" pitchFamily="18" charset="0"/>
                            </a:rPr>
                            <m:t>1</m:t>
                          </m:r>
                        </m:den>
                      </m:f>
                      <m:r>
                        <a:rPr lang="en-US" sz="3200" i="0">
                          <a:solidFill>
                            <a:schemeClr val="bg1"/>
                          </a:solidFill>
                          <a:latin typeface="Cambria Math" panose="02040503050406030204" pitchFamily="18" charset="0"/>
                        </a:rPr>
                        <m:t>=0,5</m:t>
                      </m:r>
                      <m:r>
                        <a:rPr lang="en-US" sz="3200" i="1">
                          <a:solidFill>
                            <a:schemeClr val="bg1"/>
                          </a:solidFill>
                          <a:latin typeface="Cambria Math" panose="02040503050406030204" pitchFamily="18" charset="0"/>
                        </a:rPr>
                        <m:t>𝑚𝑚</m:t>
                      </m:r>
                    </m:oMath>
                  </m:oMathPara>
                </a14:m>
                <a:endParaRPr lang="en-US" sz="3200">
                  <a:solidFill>
                    <a:schemeClr val="bg1"/>
                  </a:solidFill>
                </a:endParaRPr>
              </a:p>
            </p:txBody>
          </p:sp>
        </mc:Choice>
        <mc:Fallback xmlns="">
          <p:sp>
            <p:nvSpPr>
              <p:cNvPr id="9" name="Rectangle 8">
                <a:extLst>
                  <a:ext uri="{FF2B5EF4-FFF2-40B4-BE49-F238E27FC236}">
                    <a16:creationId xmlns:a16="http://schemas.microsoft.com/office/drawing/2014/main" id="{F1A13585-E8DE-4E55-9E85-F9B5A9FB1045}"/>
                  </a:ext>
                </a:extLst>
              </p:cNvPr>
              <p:cNvSpPr>
                <a:spLocks noRot="1" noChangeAspect="1" noMove="1" noResize="1" noEditPoints="1" noAdjustHandles="1" noChangeArrowheads="1" noChangeShapeType="1" noTextEdit="1"/>
              </p:cNvSpPr>
              <p:nvPr/>
            </p:nvSpPr>
            <p:spPr>
              <a:xfrm>
                <a:off x="3486244" y="4119119"/>
                <a:ext cx="4621330" cy="1027525"/>
              </a:xfrm>
              <a:prstGeom prst="rect">
                <a:avLst/>
              </a:prstGeom>
              <a:blipFill>
                <a:blip r:embed="rId3"/>
                <a:stretch>
                  <a:fillRect/>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1F51F705-BA35-48FD-B760-A4F703495B0C}"/>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7AC66F5-5ABB-44B7-89AF-585B816CCF9E}"/>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678B9007-C5F5-4957-8E6F-00BB6DF4ECD6}"/>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3" name="Freeform: Shape 12">
            <a:extLst>
              <a:ext uri="{FF2B5EF4-FFF2-40B4-BE49-F238E27FC236}">
                <a16:creationId xmlns:a16="http://schemas.microsoft.com/office/drawing/2014/main" id="{0DDACADE-2C04-4E4D-8E5D-3FF63240B17E}"/>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4" name="Graphic 13" descr="Star">
            <a:extLst>
              <a:ext uri="{FF2B5EF4-FFF2-40B4-BE49-F238E27FC236}">
                <a16:creationId xmlns:a16="http://schemas.microsoft.com/office/drawing/2014/main" id="{CDC6ADB1-D94B-4555-9A64-F992AEFEE34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2402" y="5512759"/>
            <a:ext cx="711196" cy="711196"/>
          </a:xfrm>
          <a:prstGeom prst="rect">
            <a:avLst/>
          </a:prstGeom>
        </p:spPr>
      </p:pic>
      <p:pic>
        <p:nvPicPr>
          <p:cNvPr id="15" name="Graphic 14" descr="Stars">
            <a:extLst>
              <a:ext uri="{FF2B5EF4-FFF2-40B4-BE49-F238E27FC236}">
                <a16:creationId xmlns:a16="http://schemas.microsoft.com/office/drawing/2014/main" id="{66977370-EE95-4CE5-AEC0-573CE06951E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1999710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4999" y="635000"/>
            <a:ext cx="10932887" cy="1200329"/>
          </a:xfrm>
          <a:prstGeom prst="rect">
            <a:avLst/>
          </a:prstGeom>
        </p:spPr>
        <p:txBody>
          <a:bodyPr wrap="square">
            <a:spAutoFit/>
          </a:bodyPr>
          <a:lstStyle/>
          <a:p>
            <a:r>
              <a:rPr lang="en-US" sz="3600" b="1">
                <a:solidFill>
                  <a:srgbClr val="FFFF00"/>
                </a:solidFill>
                <a:latin typeface="UTM Centur"/>
                <a:ea typeface="Calibri" panose="020F0502020204030204" pitchFamily="34" charset="0"/>
              </a:rPr>
              <a:t>Câu 24. 	</a:t>
            </a:r>
            <a:r>
              <a:rPr lang="en-US" sz="3600">
                <a:solidFill>
                  <a:schemeClr val="bg1"/>
                </a:solidFill>
                <a:latin typeface="UTM Centur"/>
                <a:ea typeface="Calibri" panose="020F0502020204030204" pitchFamily="34" charset="0"/>
              </a:rPr>
              <a:t>Trong chân không, bức xạ có bước sóng nào sau đây là bức xạ thuộc miền tử ngoại?</a:t>
            </a:r>
            <a:endParaRPr lang="en-US" sz="3600">
              <a:solidFill>
                <a:schemeClr val="bg1"/>
              </a:solidFill>
              <a:latin typeface="UTM Centur"/>
            </a:endParaRPr>
          </a:p>
        </p:txBody>
      </p:sp>
      <p:sp>
        <p:nvSpPr>
          <p:cNvPr id="3" name="Rectangle 2"/>
          <p:cNvSpPr/>
          <p:nvPr/>
        </p:nvSpPr>
        <p:spPr>
          <a:xfrm>
            <a:off x="2286000" y="1835329"/>
            <a:ext cx="2126095"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A. </a:t>
            </a:r>
            <a:r>
              <a:rPr lang="en-US" sz="3600">
                <a:solidFill>
                  <a:schemeClr val="bg1"/>
                </a:solidFill>
                <a:latin typeface="UTM Centur"/>
                <a:ea typeface="Calibri" panose="020F0502020204030204" pitchFamily="34" charset="0"/>
              </a:rPr>
              <a:t>450nm.</a:t>
            </a:r>
            <a:endParaRPr lang="en-US" sz="3600">
              <a:solidFill>
                <a:schemeClr val="bg1"/>
              </a:solidFill>
              <a:latin typeface="UTM Centur"/>
            </a:endParaRPr>
          </a:p>
        </p:txBody>
      </p:sp>
      <p:sp>
        <p:nvSpPr>
          <p:cNvPr id="4" name="Rectangle 3"/>
          <p:cNvSpPr/>
          <p:nvPr/>
        </p:nvSpPr>
        <p:spPr>
          <a:xfrm>
            <a:off x="6096000" y="1835329"/>
            <a:ext cx="2100255"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B. </a:t>
            </a:r>
            <a:r>
              <a:rPr lang="en-US" sz="3600">
                <a:solidFill>
                  <a:schemeClr val="bg1"/>
                </a:solidFill>
                <a:latin typeface="UTM Centur"/>
                <a:ea typeface="Calibri" panose="020F0502020204030204" pitchFamily="34" charset="0"/>
              </a:rPr>
              <a:t>620nm.</a:t>
            </a:r>
            <a:endParaRPr lang="en-US" sz="3600">
              <a:solidFill>
                <a:schemeClr val="bg1"/>
              </a:solidFill>
              <a:latin typeface="UTM Centur"/>
            </a:endParaRPr>
          </a:p>
        </p:txBody>
      </p:sp>
      <p:sp>
        <p:nvSpPr>
          <p:cNvPr id="5" name="Rectangle 4"/>
          <p:cNvSpPr/>
          <p:nvPr/>
        </p:nvSpPr>
        <p:spPr>
          <a:xfrm>
            <a:off x="2286000" y="2737029"/>
            <a:ext cx="2085827"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C. </a:t>
            </a:r>
            <a:r>
              <a:rPr lang="en-US" sz="3600">
                <a:solidFill>
                  <a:schemeClr val="bg1"/>
                </a:solidFill>
                <a:latin typeface="UTM Centur"/>
                <a:ea typeface="Calibri" panose="020F0502020204030204" pitchFamily="34" charset="0"/>
              </a:rPr>
              <a:t>310nm.</a:t>
            </a:r>
            <a:endParaRPr lang="en-US" sz="3600">
              <a:solidFill>
                <a:schemeClr val="bg1"/>
              </a:solidFill>
              <a:latin typeface="UTM Centur"/>
            </a:endParaRPr>
          </a:p>
        </p:txBody>
      </p:sp>
      <p:sp>
        <p:nvSpPr>
          <p:cNvPr id="6" name="Rectangle 5"/>
          <p:cNvSpPr/>
          <p:nvPr/>
        </p:nvSpPr>
        <p:spPr>
          <a:xfrm>
            <a:off x="6096000" y="2737029"/>
            <a:ext cx="2357825"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D. </a:t>
            </a:r>
            <a:r>
              <a:rPr lang="en-US" sz="3600">
                <a:solidFill>
                  <a:schemeClr val="bg1"/>
                </a:solidFill>
                <a:latin typeface="UTM Centur"/>
                <a:ea typeface="Calibri" panose="020F0502020204030204" pitchFamily="34" charset="0"/>
              </a:rPr>
              <a:t>1050nm.</a:t>
            </a:r>
            <a:endParaRPr lang="en-US" sz="3600">
              <a:solidFill>
                <a:schemeClr val="bg1"/>
              </a:solidFill>
              <a:latin typeface="UTM Centur"/>
            </a:endParaRPr>
          </a:p>
        </p:txBody>
      </p:sp>
      <p:sp>
        <p:nvSpPr>
          <p:cNvPr id="7" name="Rectangle 6">
            <a:extLst>
              <a:ext uri="{FF2B5EF4-FFF2-40B4-BE49-F238E27FC236}">
                <a16:creationId xmlns:a16="http://schemas.microsoft.com/office/drawing/2014/main" id="{5047616A-790D-4F3A-A02D-C19D5E857582}"/>
              </a:ext>
            </a:extLst>
          </p:cNvPr>
          <p:cNvSpPr/>
          <p:nvPr/>
        </p:nvSpPr>
        <p:spPr>
          <a:xfrm>
            <a:off x="3641957" y="5602899"/>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C</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D428C2D9-CFD6-43F3-9364-53213E275AAF}"/>
              </a:ext>
            </a:extLst>
          </p:cNvPr>
          <p:cNvSpPr/>
          <p:nvPr/>
        </p:nvSpPr>
        <p:spPr>
          <a:xfrm>
            <a:off x="3747334" y="3625028"/>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4F86E074-11AE-4949-97CD-378BA3CF71CD}"/>
              </a:ext>
            </a:extLst>
          </p:cNvPr>
          <p:cNvSpPr/>
          <p:nvPr/>
        </p:nvSpPr>
        <p:spPr>
          <a:xfrm>
            <a:off x="1451404" y="4577127"/>
            <a:ext cx="7729167" cy="595932"/>
          </a:xfrm>
          <a:prstGeom prst="rect">
            <a:avLst/>
          </a:prstGeom>
        </p:spPr>
        <p:txBody>
          <a:bodyPr wrap="none">
            <a:spAutoFit/>
          </a:bodyPr>
          <a:lstStyle/>
          <a:p>
            <a:pPr algn="just">
              <a:lnSpc>
                <a:spcPct val="107000"/>
              </a:lnSpc>
              <a:spcAft>
                <a:spcPts val="0"/>
              </a:spcAft>
              <a:tabLst>
                <a:tab pos="540385" algn="l"/>
              </a:tabLst>
            </a:pPr>
            <a:r>
              <a:rPr lang="en-US" sz="3200">
                <a:solidFill>
                  <a:schemeClr val="bg1"/>
                </a:solidFill>
                <a:latin typeface="UTM Centur"/>
                <a:ea typeface="Calibri" panose="020F0502020204030204" pitchFamily="34" charset="0"/>
                <a:cs typeface="Times New Roman" panose="02020603050405020304" pitchFamily="18" charset="0"/>
              </a:rPr>
              <a:t>Bước sóng tia tử ngoại từ vài nm đến  380nm</a:t>
            </a:r>
            <a:endParaRPr lang="en-US" sz="3200">
              <a:solidFill>
                <a:schemeClr val="bg1"/>
              </a:solidFill>
              <a:effectLst/>
              <a:latin typeface="UTM Centur"/>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90460388-E192-496E-8A8D-D38F06C1C5C9}"/>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6023CDB-7219-4AC1-9044-3EF4C92F2B74}"/>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18E2CE39-9D7A-417F-B0C0-107BCEF72C71}"/>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3" name="Freeform: Shape 12">
            <a:extLst>
              <a:ext uri="{FF2B5EF4-FFF2-40B4-BE49-F238E27FC236}">
                <a16:creationId xmlns:a16="http://schemas.microsoft.com/office/drawing/2014/main" id="{F568657D-2A72-42FC-BED9-4F8A144FAC69}"/>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4" name="Graphic 13" descr="Star">
            <a:extLst>
              <a:ext uri="{FF2B5EF4-FFF2-40B4-BE49-F238E27FC236}">
                <a16:creationId xmlns:a16="http://schemas.microsoft.com/office/drawing/2014/main" id="{35CE3028-F03C-4339-8789-D0888AC2610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2402" y="5512759"/>
            <a:ext cx="711196" cy="711196"/>
          </a:xfrm>
          <a:prstGeom prst="rect">
            <a:avLst/>
          </a:prstGeom>
        </p:spPr>
      </p:pic>
      <p:pic>
        <p:nvPicPr>
          <p:cNvPr id="15" name="Graphic 14" descr="Stars">
            <a:extLst>
              <a:ext uri="{FF2B5EF4-FFF2-40B4-BE49-F238E27FC236}">
                <a16:creationId xmlns:a16="http://schemas.microsoft.com/office/drawing/2014/main" id="{29E7FC02-3293-407D-A90C-B2266A5AC37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348352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08391" y="346661"/>
                <a:ext cx="11557000" cy="1754326"/>
              </a:xfrm>
              <a:prstGeom prst="rect">
                <a:avLst/>
              </a:prstGeom>
            </p:spPr>
            <p:txBody>
              <a:bodyPr wrap="square">
                <a:spAutoFit/>
              </a:bodyPr>
              <a:lstStyle/>
              <a:p>
                <a:r>
                  <a:rPr lang="en-US" sz="3600" b="1">
                    <a:solidFill>
                      <a:srgbClr val="FFFF00"/>
                    </a:solidFill>
                    <a:latin typeface="UTM Centur"/>
                    <a:ea typeface="Calibri" panose="020F0502020204030204" pitchFamily="34" charset="0"/>
                  </a:rPr>
                  <a:t>Câu 25. </a:t>
                </a:r>
                <a:r>
                  <a:rPr lang="en-US" sz="3600" b="1">
                    <a:solidFill>
                      <a:schemeClr val="bg1"/>
                    </a:solidFill>
                    <a:latin typeface="UTM Centur"/>
                    <a:ea typeface="Calibri" panose="020F0502020204030204" pitchFamily="34" charset="0"/>
                  </a:rPr>
                  <a:t>	</a:t>
                </a:r>
                <a:r>
                  <a:rPr lang="en-US" sz="3600">
                    <a:solidFill>
                      <a:schemeClr val="bg1"/>
                    </a:solidFill>
                    <a:effectLst/>
                    <a:latin typeface="UTM Centur"/>
                    <a:ea typeface="Calibri" panose="020F0502020204030204" pitchFamily="34" charset="0"/>
                  </a:rPr>
                  <a:t>Khi chiếu bức xạ có bước sóng nào sau </a:t>
                </a:r>
                <a:r>
                  <a:rPr lang="en-US" sz="3600">
                    <a:solidFill>
                      <a:schemeClr val="bg1"/>
                    </a:solidFill>
                    <a:latin typeface="UTM Centur"/>
                    <a:ea typeface="Calibri" panose="020F0502020204030204" pitchFamily="34" charset="0"/>
                  </a:rPr>
                  <a:t>đây</a:t>
                </a:r>
                <a:r>
                  <a:rPr lang="en-US" sz="3600">
                    <a:solidFill>
                      <a:schemeClr val="bg1"/>
                    </a:solidFill>
                    <a:effectLst/>
                    <a:latin typeface="UTM Centur"/>
                    <a:ea typeface="Calibri" panose="020F0502020204030204" pitchFamily="34" charset="0"/>
                  </a:rPr>
                  <a:t> vào CdTe (giới hạn quang dẫn là 0,82</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𝜇</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𝑚</m:t>
                    </m:r>
                  </m:oMath>
                </a14:m>
                <a:r>
                  <a:rPr lang="en-US" sz="3600">
                    <a:solidFill>
                      <a:schemeClr val="bg1"/>
                    </a:solidFill>
                    <a:effectLst/>
                    <a:latin typeface="UTM Centur"/>
                    <a:ea typeface="Calibri" panose="020F0502020204030204" pitchFamily="34" charset="0"/>
                  </a:rPr>
                  <a:t>) thì gây ra hiện tượng quang điện trong?</a:t>
                </a:r>
                <a:endParaRPr lang="en-US" sz="3600">
                  <a:solidFill>
                    <a:schemeClr val="bg1"/>
                  </a:solidFill>
                  <a:latin typeface="UTM Centur"/>
                </a:endParaRPr>
              </a:p>
            </p:txBody>
          </p:sp>
        </mc:Choice>
        <mc:Fallback xmlns="">
          <p:sp>
            <p:nvSpPr>
              <p:cNvPr id="2" name="Rectangle 1"/>
              <p:cNvSpPr>
                <a:spLocks noRot="1" noChangeAspect="1" noMove="1" noResize="1" noEditPoints="1" noAdjustHandles="1" noChangeArrowheads="1" noChangeShapeType="1" noTextEdit="1"/>
              </p:cNvSpPr>
              <p:nvPr/>
            </p:nvSpPr>
            <p:spPr>
              <a:xfrm>
                <a:off x="508391" y="346661"/>
                <a:ext cx="11557000" cy="1754326"/>
              </a:xfrm>
              <a:prstGeom prst="rect">
                <a:avLst/>
              </a:prstGeom>
              <a:blipFill>
                <a:blip r:embed="rId2"/>
                <a:stretch>
                  <a:fillRect l="-1582" t="-5556" b="-121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112889" y="2204134"/>
                <a:ext cx="1927194"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A. </a:t>
                </a:r>
                <a:r>
                  <a:rPr lang="en-US" sz="3600">
                    <a:solidFill>
                      <a:schemeClr val="bg1"/>
                    </a:solidFill>
                    <a:effectLst/>
                    <a:latin typeface="UTM Centur"/>
                    <a:ea typeface="Calibri" panose="020F0502020204030204" pitchFamily="34" charset="0"/>
                  </a:rPr>
                  <a:t>0,9</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𝜇</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𝑚</m:t>
                    </m:r>
                  </m:oMath>
                </a14:m>
                <a:endParaRPr lang="en-US" sz="3600">
                  <a:solidFill>
                    <a:schemeClr val="bg1"/>
                  </a:solidFill>
                  <a:latin typeface="UTM Centur"/>
                </a:endParaRPr>
              </a:p>
            </p:txBody>
          </p:sp>
        </mc:Choice>
        <mc:Fallback xmlns="">
          <p:sp>
            <p:nvSpPr>
              <p:cNvPr id="3" name="Rectangle 2"/>
              <p:cNvSpPr>
                <a:spLocks noRot="1" noChangeAspect="1" noMove="1" noResize="1" noEditPoints="1" noAdjustHandles="1" noChangeArrowheads="1" noChangeShapeType="1" noTextEdit="1"/>
              </p:cNvSpPr>
              <p:nvPr/>
            </p:nvSpPr>
            <p:spPr>
              <a:xfrm>
                <a:off x="2112889" y="2204134"/>
                <a:ext cx="1927194" cy="646331"/>
              </a:xfrm>
              <a:prstGeom prst="rect">
                <a:avLst/>
              </a:prstGeom>
              <a:blipFill>
                <a:blip r:embed="rId3"/>
                <a:stretch>
                  <a:fillRect l="-9810" t="-15094"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922889" y="2204134"/>
                <a:ext cx="2135393"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B</a:t>
                </a:r>
                <a:r>
                  <a:rPr lang="en-US" sz="3600" b="1">
                    <a:solidFill>
                      <a:schemeClr val="bg1"/>
                    </a:solidFill>
                    <a:effectLst/>
                    <a:latin typeface="UTM Centur"/>
                    <a:ea typeface="Calibri" panose="020F0502020204030204" pitchFamily="34" charset="0"/>
                  </a:rPr>
                  <a:t>. </a:t>
                </a:r>
                <a:r>
                  <a:rPr lang="en-US" sz="3600">
                    <a:solidFill>
                      <a:schemeClr val="bg1"/>
                    </a:solidFill>
                    <a:effectLst/>
                    <a:latin typeface="UTM Centur"/>
                    <a:ea typeface="Calibri" panose="020F0502020204030204" pitchFamily="34" charset="0"/>
                  </a:rPr>
                  <a:t>0,76</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𝜇</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𝑚</m:t>
                    </m:r>
                  </m:oMath>
                </a14:m>
                <a:endParaRPr lang="en-US" sz="3600">
                  <a:solidFill>
                    <a:schemeClr val="bg1"/>
                  </a:solidFill>
                  <a:latin typeface="UTM Centur"/>
                </a:endParaRPr>
              </a:p>
            </p:txBody>
          </p:sp>
        </mc:Choice>
        <mc:Fallback xmlns="">
          <p:sp>
            <p:nvSpPr>
              <p:cNvPr id="4" name="Rectangle 3"/>
              <p:cNvSpPr>
                <a:spLocks noRot="1" noChangeAspect="1" noMove="1" noResize="1" noEditPoints="1" noAdjustHandles="1" noChangeArrowheads="1" noChangeShapeType="1" noTextEdit="1"/>
              </p:cNvSpPr>
              <p:nvPr/>
            </p:nvSpPr>
            <p:spPr>
              <a:xfrm>
                <a:off x="5922889" y="2204134"/>
                <a:ext cx="2135393" cy="646331"/>
              </a:xfrm>
              <a:prstGeom prst="rect">
                <a:avLst/>
              </a:prstGeom>
              <a:blipFill>
                <a:blip r:embed="rId4"/>
                <a:stretch>
                  <a:fillRect l="-8857" t="-15094"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112889" y="3105834"/>
                <a:ext cx="1886927"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C. </a:t>
                </a:r>
                <a:r>
                  <a:rPr lang="en-US" sz="3600">
                    <a:solidFill>
                      <a:schemeClr val="bg1"/>
                    </a:solidFill>
                    <a:effectLst/>
                    <a:latin typeface="UTM Centur"/>
                    <a:ea typeface="Calibri" panose="020F0502020204030204" pitchFamily="34" charset="0"/>
                  </a:rPr>
                  <a:t>1,1</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𝜇</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𝑚</m:t>
                    </m:r>
                  </m:oMath>
                </a14:m>
                <a:endParaRPr lang="en-US" sz="3600">
                  <a:solidFill>
                    <a:schemeClr val="bg1"/>
                  </a:solidFill>
                  <a:latin typeface="UTM Centur"/>
                </a:endParaRPr>
              </a:p>
            </p:txBody>
          </p:sp>
        </mc:Choice>
        <mc:Fallback xmlns="">
          <p:sp>
            <p:nvSpPr>
              <p:cNvPr id="5" name="Rectangle 4"/>
              <p:cNvSpPr>
                <a:spLocks noRot="1" noChangeAspect="1" noMove="1" noResize="1" noEditPoints="1" noAdjustHandles="1" noChangeArrowheads="1" noChangeShapeType="1" noTextEdit="1"/>
              </p:cNvSpPr>
              <p:nvPr/>
            </p:nvSpPr>
            <p:spPr>
              <a:xfrm>
                <a:off x="2112889" y="3105834"/>
                <a:ext cx="1886927" cy="646331"/>
              </a:xfrm>
              <a:prstGeom prst="rect">
                <a:avLst/>
              </a:prstGeom>
              <a:blipFill>
                <a:blip r:embed="rId5"/>
                <a:stretch>
                  <a:fillRect l="-10032" t="-14019" b="-336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922889" y="3105834"/>
                <a:ext cx="1924886"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D. </a:t>
                </a:r>
                <a:r>
                  <a:rPr lang="en-US" sz="3600">
                    <a:solidFill>
                      <a:schemeClr val="bg1"/>
                    </a:solidFill>
                    <a:effectLst/>
                    <a:latin typeface="UTM Centur"/>
                    <a:ea typeface="Calibri" panose="020F0502020204030204" pitchFamily="34" charset="0"/>
                  </a:rPr>
                  <a:t>1,9</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𝜇</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𝑚</m:t>
                    </m:r>
                  </m:oMath>
                </a14:m>
                <a:endParaRPr lang="en-US" sz="3600">
                  <a:solidFill>
                    <a:schemeClr val="bg1"/>
                  </a:solidFill>
                  <a:latin typeface="UTM Centur"/>
                </a:endParaRPr>
              </a:p>
            </p:txBody>
          </p:sp>
        </mc:Choice>
        <mc:Fallback xmlns="">
          <p:sp>
            <p:nvSpPr>
              <p:cNvPr id="6" name="Rectangle 5"/>
              <p:cNvSpPr>
                <a:spLocks noRot="1" noChangeAspect="1" noMove="1" noResize="1" noEditPoints="1" noAdjustHandles="1" noChangeArrowheads="1" noChangeShapeType="1" noTextEdit="1"/>
              </p:cNvSpPr>
              <p:nvPr/>
            </p:nvSpPr>
            <p:spPr>
              <a:xfrm>
                <a:off x="5922889" y="3105834"/>
                <a:ext cx="1924886" cy="646331"/>
              </a:xfrm>
              <a:prstGeom prst="rect">
                <a:avLst/>
              </a:prstGeom>
              <a:blipFill>
                <a:blip r:embed="rId6"/>
                <a:stretch>
                  <a:fillRect l="-9841" t="-14019" b="-33645"/>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3DD71F37-35F1-4731-890F-F72E388DAE4B}"/>
              </a:ext>
            </a:extLst>
          </p:cNvPr>
          <p:cNvSpPr/>
          <p:nvPr/>
        </p:nvSpPr>
        <p:spPr>
          <a:xfrm>
            <a:off x="4541843" y="5862597"/>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B</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91C7945A-B99D-4CBC-8DB3-B55C7B0BE8E6}"/>
              </a:ext>
            </a:extLst>
          </p:cNvPr>
          <p:cNvSpPr/>
          <p:nvPr/>
        </p:nvSpPr>
        <p:spPr>
          <a:xfrm>
            <a:off x="4240820" y="3981792"/>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92E74CF-2522-4B93-88E8-6A75C4DD7DC5}"/>
                  </a:ext>
                </a:extLst>
              </p:cNvPr>
              <p:cNvSpPr/>
              <p:nvPr/>
            </p:nvSpPr>
            <p:spPr>
              <a:xfrm>
                <a:off x="4581650" y="4813992"/>
                <a:ext cx="1591911"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smtClean="0">
                          <a:solidFill>
                            <a:schemeClr val="bg1"/>
                          </a:solidFill>
                          <a:latin typeface="Cambria Math" panose="02040503050406030204" pitchFamily="18" charset="0"/>
                        </a:rPr>
                        <m:t>𝜆</m:t>
                      </m:r>
                      <m:r>
                        <a:rPr lang="en-US" sz="3600" i="0">
                          <a:solidFill>
                            <a:schemeClr val="bg1"/>
                          </a:solidFill>
                          <a:latin typeface="Cambria Math" panose="02040503050406030204" pitchFamily="18" charset="0"/>
                        </a:rPr>
                        <m:t>≤</m:t>
                      </m:r>
                      <m:sSub>
                        <m:sSubPr>
                          <m:ctrlPr>
                            <a:rPr lang="en-US" sz="3600" i="1">
                              <a:solidFill>
                                <a:schemeClr val="bg1"/>
                              </a:solidFill>
                              <a:latin typeface="Cambria Math" panose="02040503050406030204" pitchFamily="18" charset="0"/>
                            </a:rPr>
                          </m:ctrlPr>
                        </m:sSubPr>
                        <m:e>
                          <m:r>
                            <a:rPr lang="en-US" sz="3600" i="1">
                              <a:solidFill>
                                <a:schemeClr val="bg1"/>
                              </a:solidFill>
                              <a:latin typeface="Cambria Math" panose="02040503050406030204" pitchFamily="18" charset="0"/>
                            </a:rPr>
                            <m:t>𝜆</m:t>
                          </m:r>
                        </m:e>
                        <m:sub>
                          <m:r>
                            <a:rPr lang="en-US" sz="3600" i="0">
                              <a:solidFill>
                                <a:schemeClr val="bg1"/>
                              </a:solidFill>
                              <a:latin typeface="Cambria Math" panose="02040503050406030204" pitchFamily="18" charset="0"/>
                            </a:rPr>
                            <m:t>0</m:t>
                          </m:r>
                        </m:sub>
                      </m:sSub>
                    </m:oMath>
                  </m:oMathPara>
                </a14:m>
                <a:endParaRPr lang="en-US" sz="3600">
                  <a:solidFill>
                    <a:schemeClr val="bg1"/>
                  </a:solidFill>
                </a:endParaRPr>
              </a:p>
            </p:txBody>
          </p:sp>
        </mc:Choice>
        <mc:Fallback xmlns="">
          <p:sp>
            <p:nvSpPr>
              <p:cNvPr id="9" name="Rectangle 8">
                <a:extLst>
                  <a:ext uri="{FF2B5EF4-FFF2-40B4-BE49-F238E27FC236}">
                    <a16:creationId xmlns:a16="http://schemas.microsoft.com/office/drawing/2014/main" id="{E92E74CF-2522-4B93-88E8-6A75C4DD7DC5}"/>
                  </a:ext>
                </a:extLst>
              </p:cNvPr>
              <p:cNvSpPr>
                <a:spLocks noRot="1" noChangeAspect="1" noMove="1" noResize="1" noEditPoints="1" noAdjustHandles="1" noChangeArrowheads="1" noChangeShapeType="1" noTextEdit="1"/>
              </p:cNvSpPr>
              <p:nvPr/>
            </p:nvSpPr>
            <p:spPr>
              <a:xfrm>
                <a:off x="4581650" y="4813992"/>
                <a:ext cx="1591911" cy="646331"/>
              </a:xfrm>
              <a:prstGeom prst="rect">
                <a:avLst/>
              </a:prstGeom>
              <a:blipFill>
                <a:blip r:embed="rId7"/>
                <a:stretch>
                  <a:fillRect/>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8628B232-4AA7-472F-B614-D70E27C6FCC6}"/>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16CC97-D4F1-4AAD-99E6-94EF94439DAA}"/>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92DB2437-DB14-4D39-BB9C-51101664A03B}"/>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3" name="Freeform: Shape 12">
            <a:extLst>
              <a:ext uri="{FF2B5EF4-FFF2-40B4-BE49-F238E27FC236}">
                <a16:creationId xmlns:a16="http://schemas.microsoft.com/office/drawing/2014/main" id="{F1B578D1-C0FA-4421-82C7-3B25D3077B9F}"/>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4" name="Graphic 13" descr="Star">
            <a:extLst>
              <a:ext uri="{FF2B5EF4-FFF2-40B4-BE49-F238E27FC236}">
                <a16:creationId xmlns:a16="http://schemas.microsoft.com/office/drawing/2014/main" id="{B499FC55-6B8F-474F-BE21-00013960AA8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12402" y="5512759"/>
            <a:ext cx="711196" cy="711196"/>
          </a:xfrm>
          <a:prstGeom prst="rect">
            <a:avLst/>
          </a:prstGeom>
        </p:spPr>
      </p:pic>
      <p:pic>
        <p:nvPicPr>
          <p:cNvPr id="15" name="Graphic 14" descr="Stars">
            <a:extLst>
              <a:ext uri="{FF2B5EF4-FFF2-40B4-BE49-F238E27FC236}">
                <a16:creationId xmlns:a16="http://schemas.microsoft.com/office/drawing/2014/main" id="{A238A2F4-2F40-4D43-B5A0-501398983A4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85158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55832" y="318002"/>
                <a:ext cx="11280335" cy="2062103"/>
              </a:xfrm>
              <a:prstGeom prst="rect">
                <a:avLst/>
              </a:prstGeom>
            </p:spPr>
            <p:txBody>
              <a:bodyPr wrap="square">
                <a:spAutoFit/>
              </a:bodyPr>
              <a:lstStyle/>
              <a:p>
                <a:pPr algn="just"/>
                <a:r>
                  <a:rPr lang="en-US" sz="3200" b="1">
                    <a:solidFill>
                      <a:srgbClr val="FFFF00"/>
                    </a:solidFill>
                    <a:latin typeface="UTM Centur"/>
                    <a:ea typeface="Calibri" panose="020F0502020204030204" pitchFamily="34" charset="0"/>
                  </a:rPr>
                  <a:t>Câu 26. </a:t>
                </a:r>
                <a:r>
                  <a:rPr lang="en-US" sz="3200" b="1">
                    <a:solidFill>
                      <a:schemeClr val="bg1"/>
                    </a:solidFill>
                    <a:latin typeface="UTM Centur"/>
                    <a:ea typeface="Calibri" panose="020F0502020204030204" pitchFamily="34" charset="0"/>
                  </a:rPr>
                  <a:t>	</a:t>
                </a:r>
                <a:r>
                  <a:rPr lang="en-US" sz="3200">
                    <a:solidFill>
                      <a:schemeClr val="bg1"/>
                    </a:solidFill>
                    <a:effectLst/>
                    <a:latin typeface="UTM Centur"/>
                    <a:ea typeface="Calibri" panose="020F0502020204030204" pitchFamily="34" charset="0"/>
                  </a:rPr>
                  <a:t>Xét nguyên tử Hidro theo mẫu nguyên tử Bo. Gọi r</a:t>
                </a:r>
                <a:r>
                  <a:rPr lang="en-US" sz="3200" baseline="-25000">
                    <a:solidFill>
                      <a:schemeClr val="bg1"/>
                    </a:solidFill>
                    <a:effectLst/>
                    <a:latin typeface="UTM Centur"/>
                    <a:ea typeface="Calibri" panose="020F0502020204030204" pitchFamily="34" charset="0"/>
                  </a:rPr>
                  <a:t>0</a:t>
                </a:r>
                <a:r>
                  <a:rPr lang="en-US" sz="3200">
                    <a:solidFill>
                      <a:schemeClr val="bg1"/>
                    </a:solidFill>
                    <a:effectLst/>
                    <a:latin typeface="UTM Centur"/>
                    <a:ea typeface="Calibri" panose="020F0502020204030204" pitchFamily="34" charset="0"/>
                  </a:rPr>
                  <a:t> là bán kính Bo. Trong các quỹ đạo có bán kính lần lượt là </a:t>
                </a:r>
                <a14:m>
                  <m:oMath xmlns:m="http://schemas.openxmlformats.org/officeDocument/2006/math">
                    <m:sSub>
                      <m:sSub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sSub>
                      <m:sSub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,9</m:t>
                    </m:r>
                    <m:sSub>
                      <m:sSubPr>
                        <m:ctrlP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32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sub>
                    </m:sSub>
                  </m:oMath>
                </a14:m>
                <a:r>
                  <a:rPr lang="en-US" sz="3200">
                    <a:solidFill>
                      <a:schemeClr val="bg1"/>
                    </a:solidFill>
                    <a:effectLst/>
                    <a:latin typeface="UTM Centur"/>
                    <a:ea typeface="Calibri" panose="020F0502020204030204" pitchFamily="34" charset="0"/>
                  </a:rPr>
                  <a:t>và </a:t>
                </a:r>
                <a14:m>
                  <m:oMath xmlns:m="http://schemas.openxmlformats.org/officeDocument/2006/math">
                    <m:r>
                      <a:rPr lang="en-US" sz="3200" b="0" i="1" smtClean="0">
                        <a:solidFill>
                          <a:schemeClr val="bg1"/>
                        </a:solidFill>
                        <a:effectLst/>
                        <a:latin typeface="Cambria Math" panose="02040503050406030204" pitchFamily="18" charset="0"/>
                        <a:ea typeface="Calibri" panose="020F0502020204030204" pitchFamily="34" charset="0"/>
                      </a:rPr>
                      <m:t>16</m:t>
                    </m:r>
                    <m:sSub>
                      <m:sSubPr>
                        <m:ctrlPr>
                          <a:rPr lang="en-US" sz="3200" b="0" i="1" smtClean="0">
                            <a:solidFill>
                              <a:schemeClr val="bg1"/>
                            </a:solidFill>
                            <a:effectLst/>
                            <a:latin typeface="Cambria Math" panose="02040503050406030204" pitchFamily="18" charset="0"/>
                          </a:rPr>
                        </m:ctrlPr>
                      </m:sSubPr>
                      <m:e>
                        <m:r>
                          <a:rPr lang="en-US" sz="3200" b="0" i="1" smtClean="0">
                            <a:solidFill>
                              <a:schemeClr val="bg1"/>
                            </a:solidFill>
                            <a:effectLst/>
                            <a:latin typeface="Cambria Math" panose="02040503050406030204" pitchFamily="18" charset="0"/>
                          </a:rPr>
                          <m:t>𝑟</m:t>
                        </m:r>
                      </m:e>
                      <m:sub>
                        <m:r>
                          <a:rPr lang="en-US" sz="3200" b="0" i="1" smtClean="0">
                            <a:solidFill>
                              <a:schemeClr val="bg1"/>
                            </a:solidFill>
                            <a:effectLst/>
                            <a:latin typeface="Cambria Math" panose="02040503050406030204" pitchFamily="18" charset="0"/>
                          </a:rPr>
                          <m:t>0</m:t>
                        </m:r>
                      </m:sub>
                    </m:sSub>
                  </m:oMath>
                </a14:m>
                <a:r>
                  <a:rPr lang="en-US" sz="3200">
                    <a:solidFill>
                      <a:schemeClr val="bg1"/>
                    </a:solidFill>
                    <a:latin typeface="UTM Centur"/>
                  </a:rPr>
                  <a:t>, </a:t>
                </a:r>
                <a:r>
                  <a:rPr lang="en-US" sz="3200">
                    <a:solidFill>
                      <a:schemeClr val="bg1"/>
                    </a:solidFill>
                  </a:rPr>
                  <a:t>, quỹ đạo có bán kính nào ứng với trạng thái dừng có năng lượng thấp nhất?</a:t>
                </a:r>
                <a:endParaRPr lang="en-US" sz="3200">
                  <a:solidFill>
                    <a:schemeClr val="bg1"/>
                  </a:solidFill>
                  <a:latin typeface="UTM Centur"/>
                </a:endParaRPr>
              </a:p>
            </p:txBody>
          </p:sp>
        </mc:Choice>
        <mc:Fallback xmlns="">
          <p:sp>
            <p:nvSpPr>
              <p:cNvPr id="2" name="Rectangle 1"/>
              <p:cNvSpPr>
                <a:spLocks noRot="1" noChangeAspect="1" noMove="1" noResize="1" noEditPoints="1" noAdjustHandles="1" noChangeArrowheads="1" noChangeShapeType="1" noTextEdit="1"/>
              </p:cNvSpPr>
              <p:nvPr/>
            </p:nvSpPr>
            <p:spPr>
              <a:xfrm>
                <a:off x="455832" y="318002"/>
                <a:ext cx="11280335" cy="2062103"/>
              </a:xfrm>
              <a:prstGeom prst="rect">
                <a:avLst/>
              </a:prstGeom>
              <a:blipFill>
                <a:blip r:embed="rId2"/>
                <a:stretch>
                  <a:fillRect l="-1405" t="-3846" r="-1351" b="-8876"/>
                </a:stretch>
              </a:blipFill>
            </p:spPr>
            <p:txBody>
              <a:bodyPr/>
              <a:lstStyle/>
              <a:p>
                <a:r>
                  <a:rPr lang="en-US">
                    <a:noFill/>
                  </a:rPr>
                  <a:t> </a:t>
                </a:r>
              </a:p>
            </p:txBody>
          </p:sp>
        </mc:Fallback>
      </mc:AlternateContent>
      <p:sp>
        <p:nvSpPr>
          <p:cNvPr id="3" name="Rectangle 2"/>
          <p:cNvSpPr/>
          <p:nvPr/>
        </p:nvSpPr>
        <p:spPr>
          <a:xfrm>
            <a:off x="1508649" y="2154906"/>
            <a:ext cx="1129027"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A. </a:t>
            </a:r>
            <a:r>
              <a:rPr lang="en-US" sz="3600">
                <a:solidFill>
                  <a:schemeClr val="bg1"/>
                </a:solidFill>
                <a:latin typeface="UTM Centur"/>
                <a:ea typeface="Calibri" panose="020F0502020204030204" pitchFamily="34" charset="0"/>
              </a:rPr>
              <a:t>r</a:t>
            </a:r>
            <a:r>
              <a:rPr lang="en-US" sz="3600" baseline="-25000">
                <a:solidFill>
                  <a:schemeClr val="bg1"/>
                </a:solidFill>
                <a:latin typeface="UTM Centur"/>
                <a:ea typeface="Calibri" panose="020F0502020204030204" pitchFamily="34" charset="0"/>
              </a:rPr>
              <a:t>0</a:t>
            </a:r>
            <a:r>
              <a:rPr lang="en-US" sz="3600">
                <a:solidFill>
                  <a:schemeClr val="bg1"/>
                </a:solidFill>
                <a:latin typeface="UTM Centur"/>
                <a:ea typeface="Calibri" panose="020F0502020204030204" pitchFamily="34" charset="0"/>
              </a:rPr>
              <a:t>.</a:t>
            </a:r>
            <a:endParaRPr lang="en-US" sz="3600">
              <a:solidFill>
                <a:schemeClr val="bg1"/>
              </a:solidFill>
              <a:latin typeface="UTM Centur"/>
            </a:endParaRPr>
          </a:p>
        </p:txBody>
      </p:sp>
      <p:sp>
        <p:nvSpPr>
          <p:cNvPr id="4" name="Rectangle 3"/>
          <p:cNvSpPr/>
          <p:nvPr/>
        </p:nvSpPr>
        <p:spPr>
          <a:xfrm>
            <a:off x="3709324" y="2154906"/>
            <a:ext cx="1337226"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B. </a:t>
            </a:r>
            <a:r>
              <a:rPr lang="en-US" sz="3600">
                <a:solidFill>
                  <a:schemeClr val="bg1"/>
                </a:solidFill>
                <a:latin typeface="UTM Centur"/>
                <a:ea typeface="Calibri" panose="020F0502020204030204" pitchFamily="34" charset="0"/>
              </a:rPr>
              <a:t>4r</a:t>
            </a:r>
            <a:r>
              <a:rPr lang="en-US" sz="3600" baseline="-25000">
                <a:solidFill>
                  <a:schemeClr val="bg1"/>
                </a:solidFill>
                <a:latin typeface="UTM Centur"/>
                <a:ea typeface="Calibri" panose="020F0502020204030204" pitchFamily="34" charset="0"/>
              </a:rPr>
              <a:t>0</a:t>
            </a:r>
            <a:r>
              <a:rPr lang="en-US" sz="3600">
                <a:solidFill>
                  <a:schemeClr val="bg1"/>
                </a:solidFill>
                <a:latin typeface="UTM Centur"/>
                <a:ea typeface="Calibri" panose="020F0502020204030204" pitchFamily="34" charset="0"/>
              </a:rPr>
              <a:t>.</a:t>
            </a:r>
            <a:endParaRPr lang="en-US" sz="3600">
              <a:solidFill>
                <a:schemeClr val="bg1"/>
              </a:solidFill>
              <a:latin typeface="UTM Centur"/>
            </a:endParaRPr>
          </a:p>
        </p:txBody>
      </p:sp>
      <p:sp>
        <p:nvSpPr>
          <p:cNvPr id="5" name="Rectangle 4"/>
          <p:cNvSpPr/>
          <p:nvPr/>
        </p:nvSpPr>
        <p:spPr>
          <a:xfrm>
            <a:off x="5714704" y="2154906"/>
            <a:ext cx="1426994"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C. </a:t>
            </a:r>
            <a:r>
              <a:rPr lang="en-US" sz="3600">
                <a:solidFill>
                  <a:schemeClr val="bg1"/>
                </a:solidFill>
                <a:latin typeface="UTM Centur"/>
                <a:ea typeface="Calibri" panose="020F0502020204030204" pitchFamily="34" charset="0"/>
              </a:rPr>
              <a:t>9 r</a:t>
            </a:r>
            <a:r>
              <a:rPr lang="en-US" sz="3600" baseline="-25000">
                <a:solidFill>
                  <a:schemeClr val="bg1"/>
                </a:solidFill>
                <a:latin typeface="UTM Centur"/>
                <a:ea typeface="Calibri" panose="020F0502020204030204" pitchFamily="34" charset="0"/>
              </a:rPr>
              <a:t>0</a:t>
            </a:r>
            <a:r>
              <a:rPr lang="en-US" sz="3600">
                <a:solidFill>
                  <a:schemeClr val="bg1"/>
                </a:solidFill>
                <a:latin typeface="UTM Centur"/>
                <a:ea typeface="Calibri" panose="020F0502020204030204" pitchFamily="34" charset="0"/>
              </a:rPr>
              <a:t>.</a:t>
            </a:r>
            <a:endParaRPr lang="en-US" sz="3600">
              <a:solidFill>
                <a:schemeClr val="bg1"/>
              </a:solidFill>
              <a:latin typeface="UTM Centur"/>
            </a:endParaRPr>
          </a:p>
        </p:txBody>
      </p:sp>
      <p:sp>
        <p:nvSpPr>
          <p:cNvPr id="6" name="Rectangle 5"/>
          <p:cNvSpPr/>
          <p:nvPr/>
        </p:nvSpPr>
        <p:spPr>
          <a:xfrm>
            <a:off x="8744021" y="2154906"/>
            <a:ext cx="1594796"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D. </a:t>
            </a:r>
            <a:r>
              <a:rPr lang="en-US" sz="3600">
                <a:solidFill>
                  <a:schemeClr val="bg1"/>
                </a:solidFill>
                <a:latin typeface="UTM Centur"/>
                <a:ea typeface="Calibri" panose="020F0502020204030204" pitchFamily="34" charset="0"/>
              </a:rPr>
              <a:t>16r</a:t>
            </a:r>
            <a:r>
              <a:rPr lang="en-US" sz="3600" baseline="-25000">
                <a:solidFill>
                  <a:schemeClr val="bg1"/>
                </a:solidFill>
                <a:latin typeface="UTM Centur"/>
                <a:ea typeface="Calibri" panose="020F0502020204030204" pitchFamily="34" charset="0"/>
              </a:rPr>
              <a:t>0</a:t>
            </a:r>
            <a:r>
              <a:rPr lang="en-US" sz="3600">
                <a:solidFill>
                  <a:schemeClr val="bg1"/>
                </a:solidFill>
                <a:latin typeface="UTM Centur"/>
                <a:ea typeface="Calibri" panose="020F0502020204030204" pitchFamily="34" charset="0"/>
              </a:rPr>
              <a:t>.</a:t>
            </a:r>
            <a:endParaRPr lang="en-US" sz="3600">
              <a:solidFill>
                <a:schemeClr val="bg1"/>
              </a:solidFill>
              <a:latin typeface="UTM Centur"/>
            </a:endParaRPr>
          </a:p>
        </p:txBody>
      </p:sp>
      <p:sp>
        <p:nvSpPr>
          <p:cNvPr id="7" name="Rectangle 6">
            <a:extLst>
              <a:ext uri="{FF2B5EF4-FFF2-40B4-BE49-F238E27FC236}">
                <a16:creationId xmlns:a16="http://schemas.microsoft.com/office/drawing/2014/main" id="{CD9EDE8F-92D8-4E57-BEEE-6CEC376EBA68}"/>
              </a:ext>
            </a:extLst>
          </p:cNvPr>
          <p:cNvSpPr/>
          <p:nvPr/>
        </p:nvSpPr>
        <p:spPr>
          <a:xfrm>
            <a:off x="4454757" y="5961870"/>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A</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709F5D51-C9BB-4AAF-BDB0-BC0631A5AB7A}"/>
              </a:ext>
            </a:extLst>
          </p:cNvPr>
          <p:cNvSpPr/>
          <p:nvPr/>
        </p:nvSpPr>
        <p:spPr>
          <a:xfrm>
            <a:off x="4124706" y="2906741"/>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BDCE2B3-59B6-42C2-BB5F-DC66D170A3B0}"/>
                  </a:ext>
                </a:extLst>
              </p:cNvPr>
              <p:cNvSpPr/>
              <p:nvPr/>
            </p:nvSpPr>
            <p:spPr>
              <a:xfrm>
                <a:off x="4816979" y="4190253"/>
                <a:ext cx="4970399" cy="1190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a:solidFill>
                            <a:schemeClr val="bg1"/>
                          </a:solidFill>
                          <a:latin typeface="Cambria Math" panose="02040503050406030204" pitchFamily="18" charset="0"/>
                        </a:rPr>
                        <m:t>⇒</m:t>
                      </m:r>
                      <m:r>
                        <a:rPr lang="en-US" sz="3200" i="1">
                          <a:solidFill>
                            <a:schemeClr val="bg1"/>
                          </a:solidFill>
                          <a:latin typeface="Cambria Math" panose="02040503050406030204" pitchFamily="18" charset="0"/>
                        </a:rPr>
                        <m:t>𝑛</m:t>
                      </m:r>
                      <m:r>
                        <a:rPr lang="en-US" sz="3200" i="0">
                          <a:solidFill>
                            <a:schemeClr val="bg1"/>
                          </a:solidFill>
                          <a:latin typeface="Cambria Math" panose="02040503050406030204" pitchFamily="18" charset="0"/>
                        </a:rPr>
                        <m:t>=1:</m:t>
                      </m:r>
                      <m:d>
                        <m:dPr>
                          <m:begChr m:val="{"/>
                          <m:endChr m:val=""/>
                          <m:ctrlPr>
                            <a:rPr lang="en-US" sz="3200" i="1">
                              <a:solidFill>
                                <a:schemeClr val="bg1"/>
                              </a:solidFill>
                              <a:latin typeface="Cambria Math" panose="02040503050406030204" pitchFamily="18" charset="0"/>
                            </a:rPr>
                          </m:ctrlPr>
                        </m:dPr>
                        <m:e>
                          <m:eqArr>
                            <m:eqArrPr>
                              <m:ctrlPr>
                                <a:rPr lang="en-US" sz="3200" i="1">
                                  <a:solidFill>
                                    <a:schemeClr val="bg1"/>
                                  </a:solidFill>
                                  <a:latin typeface="Cambria Math" panose="02040503050406030204" pitchFamily="18" charset="0"/>
                                </a:rPr>
                              </m:ctrlPr>
                            </m:eqArrPr>
                            <m:e>
                              <m:r>
                                <a:rPr lang="en-US" sz="3200" i="0">
                                  <a:solidFill>
                                    <a:schemeClr val="bg1"/>
                                  </a:solidFill>
                                  <a:latin typeface="Cambria Math" panose="02040503050406030204" pitchFamily="18" charset="0"/>
                                </a:rPr>
                                <m:t>&amp;</m:t>
                              </m:r>
                              <m:sSub>
                                <m:sSubPr>
                                  <m:ctrlPr>
                                    <a:rPr lang="en-US"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𝑟</m:t>
                                  </m:r>
                                </m:e>
                                <m:sub>
                                  <m:r>
                                    <a:rPr lang="en-US" sz="3200" i="0">
                                      <a:solidFill>
                                        <a:schemeClr val="bg1"/>
                                      </a:solidFill>
                                      <a:latin typeface="Cambria Math" panose="02040503050406030204" pitchFamily="18" charset="0"/>
                                    </a:rPr>
                                    <m:t>1</m:t>
                                  </m:r>
                                </m:sub>
                              </m:sSub>
                              <m:r>
                                <a:rPr lang="en-US" sz="3200" i="0">
                                  <a:solidFill>
                                    <a:schemeClr val="bg1"/>
                                  </a:solidFill>
                                  <a:latin typeface="Cambria Math" panose="02040503050406030204" pitchFamily="18" charset="0"/>
                                </a:rPr>
                                <m:t>=</m:t>
                              </m:r>
                              <m:sSub>
                                <m:sSubPr>
                                  <m:ctrlPr>
                                    <a:rPr lang="en-US"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𝑟</m:t>
                                  </m:r>
                                </m:e>
                                <m:sub>
                                  <m:r>
                                    <a:rPr lang="en-US" sz="3200" i="0">
                                      <a:solidFill>
                                        <a:schemeClr val="bg1"/>
                                      </a:solidFill>
                                      <a:latin typeface="Cambria Math" panose="02040503050406030204" pitchFamily="18" charset="0"/>
                                    </a:rPr>
                                    <m:t>0</m:t>
                                  </m:r>
                                </m:sub>
                              </m:sSub>
                            </m:e>
                            <m:e>
                              <m:r>
                                <a:rPr lang="en-US" sz="3200" i="0">
                                  <a:solidFill>
                                    <a:schemeClr val="bg1"/>
                                  </a:solidFill>
                                  <a:latin typeface="Cambria Math" panose="02040503050406030204" pitchFamily="18" charset="0"/>
                                </a:rPr>
                                <m:t>&amp;</m:t>
                              </m:r>
                              <m:d>
                                <m:dPr>
                                  <m:begChr m:val=""/>
                                  <m:ctrlPr>
                                    <a:rPr lang="en-US" sz="3200" i="1">
                                      <a:solidFill>
                                        <a:schemeClr val="bg1"/>
                                      </a:solidFill>
                                      <a:latin typeface="Cambria Math" panose="02040503050406030204" pitchFamily="18" charset="0"/>
                                    </a:rPr>
                                  </m:ctrlPr>
                                </m:dPr>
                                <m:e>
                                  <m:sSub>
                                    <m:sSubPr>
                                      <m:ctrlPr>
                                        <a:rPr lang="en-US"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𝐸</m:t>
                                      </m:r>
                                    </m:e>
                                    <m:sub>
                                      <m:r>
                                        <a:rPr lang="en-US" sz="3200" i="0">
                                          <a:solidFill>
                                            <a:schemeClr val="bg1"/>
                                          </a:solidFill>
                                          <a:latin typeface="Cambria Math" panose="02040503050406030204" pitchFamily="18" charset="0"/>
                                        </a:rPr>
                                        <m:t>1</m:t>
                                      </m:r>
                                    </m:sub>
                                  </m:sSub>
                                  <m:r>
                                    <a:rPr lang="en-US" sz="3200" i="0">
                                      <a:solidFill>
                                        <a:schemeClr val="bg1"/>
                                      </a:solidFill>
                                      <a:latin typeface="Cambria Math" panose="02040503050406030204" pitchFamily="18" charset="0"/>
                                    </a:rPr>
                                    <m:t>=−13,6(</m:t>
                                  </m:r>
                                  <m:r>
                                    <a:rPr lang="en-US" sz="3200" i="1">
                                      <a:solidFill>
                                        <a:schemeClr val="bg1"/>
                                      </a:solidFill>
                                      <a:latin typeface="Cambria Math" panose="02040503050406030204" pitchFamily="18" charset="0"/>
                                    </a:rPr>
                                    <m:t>𝑒𝑉</m:t>
                                  </m:r>
                                </m:e>
                              </m:d>
                            </m:e>
                          </m:eqArr>
                        </m:e>
                      </m:d>
                    </m:oMath>
                  </m:oMathPara>
                </a14:m>
                <a:endParaRPr lang="en-US" sz="3200">
                  <a:solidFill>
                    <a:schemeClr val="bg1"/>
                  </a:solidFill>
                </a:endParaRPr>
              </a:p>
            </p:txBody>
          </p:sp>
        </mc:Choice>
        <mc:Fallback xmlns="">
          <p:sp>
            <p:nvSpPr>
              <p:cNvPr id="11" name="Rectangle 10">
                <a:extLst>
                  <a:ext uri="{FF2B5EF4-FFF2-40B4-BE49-F238E27FC236}">
                    <a16:creationId xmlns:a16="http://schemas.microsoft.com/office/drawing/2014/main" id="{6BDCE2B3-59B6-42C2-BB5F-DC66D170A3B0}"/>
                  </a:ext>
                </a:extLst>
              </p:cNvPr>
              <p:cNvSpPr>
                <a:spLocks noRot="1" noChangeAspect="1" noMove="1" noResize="1" noEditPoints="1" noAdjustHandles="1" noChangeArrowheads="1" noChangeShapeType="1" noTextEdit="1"/>
              </p:cNvSpPr>
              <p:nvPr/>
            </p:nvSpPr>
            <p:spPr>
              <a:xfrm>
                <a:off x="4816979" y="4190253"/>
                <a:ext cx="4970399" cy="119083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C40C4008-9923-40BE-A80E-52278E21D820}"/>
                  </a:ext>
                </a:extLst>
              </p:cNvPr>
              <p:cNvSpPr/>
              <p:nvPr/>
            </p:nvSpPr>
            <p:spPr>
              <a:xfrm>
                <a:off x="1209151" y="3737544"/>
                <a:ext cx="3211200" cy="19157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i="1" smtClean="0">
                              <a:solidFill>
                                <a:schemeClr val="bg1"/>
                              </a:solidFill>
                              <a:latin typeface="Cambria Math" panose="02040503050406030204" pitchFamily="18" charset="0"/>
                            </a:rPr>
                          </m:ctrlPr>
                        </m:dPr>
                        <m:e>
                          <m:eqArr>
                            <m:eqArrPr>
                              <m:ctrlPr>
                                <a:rPr lang="en-US" sz="3200" i="1">
                                  <a:solidFill>
                                    <a:schemeClr val="bg1"/>
                                  </a:solidFill>
                                  <a:latin typeface="Cambria Math" panose="02040503050406030204" pitchFamily="18" charset="0"/>
                                </a:rPr>
                              </m:ctrlPr>
                            </m:eqArrPr>
                            <m:e>
                              <m:r>
                                <a:rPr lang="en-US" sz="3200">
                                  <a:solidFill>
                                    <a:schemeClr val="bg1"/>
                                  </a:solidFill>
                                  <a:latin typeface="Cambria Math" panose="02040503050406030204" pitchFamily="18" charset="0"/>
                                </a:rPr>
                                <m:t>&amp;</m:t>
                              </m:r>
                              <m:sSub>
                                <m:sSubPr>
                                  <m:ctrlPr>
                                    <a:rPr lang="en-US"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𝑟</m:t>
                                  </m:r>
                                </m:e>
                                <m:sub>
                                  <m:r>
                                    <a:rPr lang="en-US" sz="3200" i="1">
                                      <a:solidFill>
                                        <a:schemeClr val="bg1"/>
                                      </a:solidFill>
                                      <a:latin typeface="Cambria Math" panose="02040503050406030204" pitchFamily="18" charset="0"/>
                                    </a:rPr>
                                    <m:t>𝑛</m:t>
                                  </m:r>
                                </m:sub>
                              </m:sSub>
                              <m:r>
                                <a:rPr lang="en-US" sz="3200" i="0">
                                  <a:solidFill>
                                    <a:schemeClr val="bg1"/>
                                  </a:solidFill>
                                  <a:latin typeface="Cambria Math" panose="02040503050406030204" pitchFamily="18" charset="0"/>
                                </a:rPr>
                                <m:t>=</m:t>
                              </m:r>
                              <m:sSup>
                                <m:sSupPr>
                                  <m:ctrlPr>
                                    <a:rPr lang="en-US" sz="3200" i="1">
                                      <a:solidFill>
                                        <a:schemeClr val="bg1"/>
                                      </a:solidFill>
                                      <a:latin typeface="Cambria Math" panose="02040503050406030204" pitchFamily="18" charset="0"/>
                                    </a:rPr>
                                  </m:ctrlPr>
                                </m:sSupPr>
                                <m:e>
                                  <m:r>
                                    <a:rPr lang="en-US" sz="3200" i="1">
                                      <a:solidFill>
                                        <a:schemeClr val="bg1"/>
                                      </a:solidFill>
                                      <a:latin typeface="Cambria Math" panose="02040503050406030204" pitchFamily="18" charset="0"/>
                                    </a:rPr>
                                    <m:t>𝑛</m:t>
                                  </m:r>
                                </m:e>
                                <m:sup>
                                  <m:r>
                                    <a:rPr lang="en-US" sz="3200" i="0">
                                      <a:solidFill>
                                        <a:schemeClr val="bg1"/>
                                      </a:solidFill>
                                      <a:latin typeface="Cambria Math" panose="02040503050406030204" pitchFamily="18" charset="0"/>
                                    </a:rPr>
                                    <m:t>2</m:t>
                                  </m:r>
                                </m:sup>
                              </m:sSup>
                              <m:sSub>
                                <m:sSubPr>
                                  <m:ctrlPr>
                                    <a:rPr lang="en-US"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𝑟</m:t>
                                  </m:r>
                                </m:e>
                                <m:sub>
                                  <m:r>
                                    <a:rPr lang="en-US" sz="3200" i="0">
                                      <a:solidFill>
                                        <a:schemeClr val="bg1"/>
                                      </a:solidFill>
                                      <a:latin typeface="Cambria Math" panose="02040503050406030204" pitchFamily="18" charset="0"/>
                                    </a:rPr>
                                    <m:t>0</m:t>
                                  </m:r>
                                </m:sub>
                              </m:sSub>
                            </m:e>
                            <m:e>
                              <m:r>
                                <a:rPr lang="en-US" sz="3200" i="0">
                                  <a:solidFill>
                                    <a:schemeClr val="bg1"/>
                                  </a:solidFill>
                                  <a:latin typeface="Cambria Math" panose="02040503050406030204" pitchFamily="18" charset="0"/>
                                </a:rPr>
                                <m:t>&amp;</m:t>
                              </m:r>
                              <m:sSub>
                                <m:sSubPr>
                                  <m:ctrlPr>
                                    <a:rPr lang="en-US" sz="320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𝐸</m:t>
                                  </m:r>
                                </m:e>
                                <m:sub>
                                  <m:r>
                                    <a:rPr lang="en-US" sz="3200" b="0" i="1" smtClean="0">
                                      <a:solidFill>
                                        <a:schemeClr val="bg1"/>
                                      </a:solidFill>
                                      <a:latin typeface="Cambria Math" panose="02040503050406030204" pitchFamily="18" charset="0"/>
                                    </a:rPr>
                                    <m:t>𝑛</m:t>
                                  </m:r>
                                </m:sub>
                              </m:sSub>
                              <m:r>
                                <a:rPr lang="en-US" sz="3200" b="0" i="1" smtClean="0">
                                  <a:solidFill>
                                    <a:schemeClr val="bg1"/>
                                  </a:solidFill>
                                  <a:latin typeface="Cambria Math" panose="02040503050406030204" pitchFamily="18" charset="0"/>
                                </a:rPr>
                                <m:t>=−</m:t>
                              </m:r>
                              <m:f>
                                <m:fPr>
                                  <m:ctrlPr>
                                    <a:rPr lang="en-US" sz="3200" b="0" i="1" smtClean="0">
                                      <a:solidFill>
                                        <a:schemeClr val="bg1"/>
                                      </a:solidFill>
                                      <a:latin typeface="Cambria Math" panose="02040503050406030204" pitchFamily="18" charset="0"/>
                                    </a:rPr>
                                  </m:ctrlPr>
                                </m:fPr>
                                <m:num>
                                  <m:r>
                                    <a:rPr lang="en-US" sz="3200" b="0" i="1" smtClean="0">
                                      <a:solidFill>
                                        <a:schemeClr val="bg1"/>
                                      </a:solidFill>
                                      <a:latin typeface="Cambria Math" panose="02040503050406030204" pitchFamily="18" charset="0"/>
                                    </a:rPr>
                                    <m:t>13,6</m:t>
                                  </m:r>
                                </m:num>
                                <m:den>
                                  <m:sSup>
                                    <m:sSupPr>
                                      <m:ctrlPr>
                                        <a:rPr lang="en-US" sz="3200" b="0" i="1" smtClean="0">
                                          <a:solidFill>
                                            <a:schemeClr val="bg1"/>
                                          </a:solidFill>
                                          <a:latin typeface="Cambria Math" panose="02040503050406030204" pitchFamily="18" charset="0"/>
                                        </a:rPr>
                                      </m:ctrlPr>
                                    </m:sSupPr>
                                    <m:e>
                                      <m:r>
                                        <a:rPr lang="en-US" sz="3200" b="0" i="1" smtClean="0">
                                          <a:solidFill>
                                            <a:schemeClr val="bg1"/>
                                          </a:solidFill>
                                          <a:latin typeface="Cambria Math" panose="02040503050406030204" pitchFamily="18" charset="0"/>
                                        </a:rPr>
                                        <m:t>𝑛</m:t>
                                      </m:r>
                                    </m:e>
                                    <m:sup>
                                      <m:r>
                                        <a:rPr lang="en-US" sz="3200" b="0" i="1" smtClean="0">
                                          <a:solidFill>
                                            <a:schemeClr val="bg1"/>
                                          </a:solidFill>
                                          <a:latin typeface="Cambria Math" panose="02040503050406030204" pitchFamily="18" charset="0"/>
                                        </a:rPr>
                                        <m:t>2</m:t>
                                      </m:r>
                                    </m:sup>
                                  </m:sSup>
                                </m:den>
                              </m:f>
                              <m:r>
                                <a:rPr lang="en-US" sz="3200" b="0" i="1" smtClean="0">
                                  <a:solidFill>
                                    <a:schemeClr val="bg1"/>
                                  </a:solidFill>
                                  <a:latin typeface="Cambria Math" panose="02040503050406030204" pitchFamily="18" charset="0"/>
                                </a:rPr>
                                <m:t>𝑒𝑉</m:t>
                              </m:r>
                            </m:e>
                          </m:eqArr>
                        </m:e>
                      </m:d>
                    </m:oMath>
                  </m:oMathPara>
                </a14:m>
                <a:endParaRPr lang="en-US" sz="3200">
                  <a:solidFill>
                    <a:schemeClr val="bg1"/>
                  </a:solidFill>
                </a:endParaRPr>
              </a:p>
            </p:txBody>
          </p:sp>
        </mc:Choice>
        <mc:Fallback xmlns="">
          <p:sp>
            <p:nvSpPr>
              <p:cNvPr id="13" name="Rectangle 12">
                <a:extLst>
                  <a:ext uri="{FF2B5EF4-FFF2-40B4-BE49-F238E27FC236}">
                    <a16:creationId xmlns:a16="http://schemas.microsoft.com/office/drawing/2014/main" id="{C40C4008-9923-40BE-A80E-52278E21D820}"/>
                  </a:ext>
                </a:extLst>
              </p:cNvPr>
              <p:cNvSpPr>
                <a:spLocks noRot="1" noChangeAspect="1" noMove="1" noResize="1" noEditPoints="1" noAdjustHandles="1" noChangeArrowheads="1" noChangeShapeType="1" noTextEdit="1"/>
              </p:cNvSpPr>
              <p:nvPr/>
            </p:nvSpPr>
            <p:spPr>
              <a:xfrm>
                <a:off x="1209151" y="3737544"/>
                <a:ext cx="3211200" cy="1915781"/>
              </a:xfrm>
              <a:prstGeom prst="rect">
                <a:avLst/>
              </a:prstGeom>
              <a:blipFill>
                <a:blip r:embed="rId4"/>
                <a:stretch>
                  <a:fillRect/>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2D884027-1F25-49E2-9146-3D33117E5148}"/>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ED726A-9B33-4AE6-9584-C9C82E70292F}"/>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5922BABF-3058-4C65-80F3-0F33D26A717A}"/>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7" name="Freeform: Shape 16">
            <a:extLst>
              <a:ext uri="{FF2B5EF4-FFF2-40B4-BE49-F238E27FC236}">
                <a16:creationId xmlns:a16="http://schemas.microsoft.com/office/drawing/2014/main" id="{1A18AD95-2DA1-451F-9A63-445760E9839E}"/>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8" name="Graphic 17" descr="Star">
            <a:extLst>
              <a:ext uri="{FF2B5EF4-FFF2-40B4-BE49-F238E27FC236}">
                <a16:creationId xmlns:a16="http://schemas.microsoft.com/office/drawing/2014/main" id="{C625D909-748D-44D6-AB20-F24EB1E8B7D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2402" y="5512759"/>
            <a:ext cx="711196" cy="711196"/>
          </a:xfrm>
          <a:prstGeom prst="rect">
            <a:avLst/>
          </a:prstGeom>
        </p:spPr>
      </p:pic>
      <p:pic>
        <p:nvPicPr>
          <p:cNvPr id="19" name="Graphic 18" descr="Stars">
            <a:extLst>
              <a:ext uri="{FF2B5EF4-FFF2-40B4-BE49-F238E27FC236}">
                <a16:creationId xmlns:a16="http://schemas.microsoft.com/office/drawing/2014/main" id="{B08FE49D-C5D2-4F45-BED9-E4EA5232650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39954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76942" y="373871"/>
                <a:ext cx="11449148" cy="1200329"/>
              </a:xfrm>
              <a:prstGeom prst="rect">
                <a:avLst/>
              </a:prstGeom>
            </p:spPr>
            <p:txBody>
              <a:bodyPr wrap="square">
                <a:spAutoFit/>
              </a:bodyPr>
              <a:lstStyle/>
              <a:p>
                <a:r>
                  <a:rPr lang="en-US" sz="3600" b="1">
                    <a:solidFill>
                      <a:srgbClr val="FFFF00"/>
                    </a:solidFill>
                    <a:latin typeface="UTM Centur"/>
                    <a:ea typeface="Calibri" panose="020F0502020204030204" pitchFamily="34" charset="0"/>
                  </a:rPr>
                  <a:t>Câu 27. </a:t>
                </a:r>
                <a:r>
                  <a:rPr lang="en-US" sz="3600" b="1">
                    <a:solidFill>
                      <a:schemeClr val="bg1"/>
                    </a:solidFill>
                    <a:latin typeface="UTM Centur"/>
                    <a:ea typeface="Calibri" panose="020F0502020204030204" pitchFamily="34" charset="0"/>
                  </a:rPr>
                  <a:t>	</a:t>
                </a:r>
                <a:r>
                  <a:rPr lang="en-US" sz="3600">
                    <a:solidFill>
                      <a:schemeClr val="bg1"/>
                    </a:solidFill>
                    <a:effectLst/>
                    <a:latin typeface="UTM Centur"/>
                    <a:ea typeface="Calibri" panose="020F0502020204030204" pitchFamily="34" charset="0"/>
                  </a:rPr>
                  <a:t>Một hạt nhân có độ hụt khối là 0,21u. Lấy</a:t>
                </a:r>
              </a:p>
              <a:p>
                <a:r>
                  <a:rPr lang="en-US" sz="3600">
                    <a:solidFill>
                      <a:schemeClr val="bg1"/>
                    </a:solidFill>
                    <a:effectLst/>
                    <a:latin typeface="UTM Centur"/>
                    <a:ea typeface="Calibri" panose="020F0502020204030204" pitchFamily="34" charset="0"/>
                  </a:rPr>
                  <a:t> </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𝑢</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931,5</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𝑀𝑒𝑉</m:t>
                    </m:r>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c</m:t>
                        </m:r>
                      </m:e>
                      <m:sup>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600">
                    <a:solidFill>
                      <a:schemeClr val="bg1"/>
                    </a:solidFill>
                    <a:effectLst/>
                    <a:latin typeface="UTM Centur"/>
                    <a:ea typeface="Calibri" panose="020F0502020204030204" pitchFamily="34" charset="0"/>
                  </a:rPr>
                  <a:t> Năng lượng liên kết của hạt nhân này là</a:t>
                </a:r>
                <a:endParaRPr lang="en-US" sz="3600">
                  <a:solidFill>
                    <a:schemeClr val="bg1"/>
                  </a:solidFill>
                  <a:latin typeface="UTM Centur"/>
                </a:endParaRPr>
              </a:p>
            </p:txBody>
          </p:sp>
        </mc:Choice>
        <mc:Fallback xmlns="">
          <p:sp>
            <p:nvSpPr>
              <p:cNvPr id="2" name="Rectangle 1"/>
              <p:cNvSpPr>
                <a:spLocks noRot="1" noChangeAspect="1" noMove="1" noResize="1" noEditPoints="1" noAdjustHandles="1" noChangeArrowheads="1" noChangeShapeType="1" noTextEdit="1"/>
              </p:cNvSpPr>
              <p:nvPr/>
            </p:nvSpPr>
            <p:spPr>
              <a:xfrm>
                <a:off x="576942" y="373871"/>
                <a:ext cx="11449148" cy="1200329"/>
              </a:xfrm>
              <a:prstGeom prst="rect">
                <a:avLst/>
              </a:prstGeom>
              <a:blipFill>
                <a:blip r:embed="rId2"/>
                <a:stretch>
                  <a:fillRect l="-1651" t="-7614" r="-745" b="-18782"/>
                </a:stretch>
              </a:blipFill>
            </p:spPr>
            <p:txBody>
              <a:bodyPr/>
              <a:lstStyle/>
              <a:p>
                <a:r>
                  <a:rPr lang="en-US">
                    <a:noFill/>
                  </a:rPr>
                  <a:t> </a:t>
                </a:r>
              </a:p>
            </p:txBody>
          </p:sp>
        </mc:Fallback>
      </mc:AlternateContent>
      <p:sp>
        <p:nvSpPr>
          <p:cNvPr id="3" name="Rectangle 2"/>
          <p:cNvSpPr/>
          <p:nvPr/>
        </p:nvSpPr>
        <p:spPr>
          <a:xfrm>
            <a:off x="2054831" y="1574200"/>
            <a:ext cx="1892826"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A. </a:t>
            </a:r>
            <a:r>
              <a:rPr lang="en-US" sz="3600">
                <a:solidFill>
                  <a:schemeClr val="bg1"/>
                </a:solidFill>
                <a:latin typeface="UTM Centur"/>
                <a:ea typeface="Calibri" panose="020F0502020204030204" pitchFamily="34" charset="0"/>
              </a:rPr>
              <a:t>4436J.</a:t>
            </a:r>
            <a:endParaRPr lang="en-US" sz="3600">
              <a:solidFill>
                <a:schemeClr val="bg1"/>
              </a:solidFill>
              <a:latin typeface="UTM Centur"/>
            </a:endParaRPr>
          </a:p>
        </p:txBody>
      </p:sp>
      <p:sp>
        <p:nvSpPr>
          <p:cNvPr id="4" name="Rectangle 3"/>
          <p:cNvSpPr/>
          <p:nvPr/>
        </p:nvSpPr>
        <p:spPr>
          <a:xfrm>
            <a:off x="5864831" y="1574200"/>
            <a:ext cx="2562176"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B. </a:t>
            </a:r>
            <a:r>
              <a:rPr lang="en-US" sz="3600">
                <a:solidFill>
                  <a:schemeClr val="bg1"/>
                </a:solidFill>
                <a:latin typeface="UTM Centur"/>
                <a:ea typeface="Calibri" panose="020F0502020204030204" pitchFamily="34" charset="0"/>
              </a:rPr>
              <a:t>3346MeV.</a:t>
            </a:r>
            <a:endParaRPr lang="en-US" sz="3600">
              <a:solidFill>
                <a:schemeClr val="bg1"/>
              </a:solidFill>
              <a:latin typeface="UTM Centur"/>
            </a:endParaRPr>
          </a:p>
        </p:txBody>
      </p:sp>
      <p:sp>
        <p:nvSpPr>
          <p:cNvPr id="5" name="Rectangle 4"/>
          <p:cNvSpPr/>
          <p:nvPr/>
        </p:nvSpPr>
        <p:spPr>
          <a:xfrm>
            <a:off x="2054831" y="2405560"/>
            <a:ext cx="2313710"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C. </a:t>
            </a:r>
            <a:r>
              <a:rPr lang="en-US" sz="3600">
                <a:solidFill>
                  <a:schemeClr val="bg1"/>
                </a:solidFill>
                <a:latin typeface="UTM Centur"/>
                <a:ea typeface="Calibri" panose="020F0502020204030204" pitchFamily="34" charset="0"/>
              </a:rPr>
              <a:t>196MeV.</a:t>
            </a:r>
            <a:endParaRPr lang="en-US" sz="3600">
              <a:solidFill>
                <a:schemeClr val="bg1"/>
              </a:solidFill>
              <a:latin typeface="UTM Centur"/>
            </a:endParaRPr>
          </a:p>
        </p:txBody>
      </p:sp>
      <p:sp>
        <p:nvSpPr>
          <p:cNvPr id="6" name="Rectangle 5"/>
          <p:cNvSpPr/>
          <p:nvPr/>
        </p:nvSpPr>
        <p:spPr>
          <a:xfrm>
            <a:off x="5864831" y="2405560"/>
            <a:ext cx="1656479"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D. </a:t>
            </a:r>
            <a:r>
              <a:rPr lang="en-US" sz="3600">
                <a:solidFill>
                  <a:schemeClr val="bg1"/>
                </a:solidFill>
                <a:latin typeface="UTM Centur"/>
                <a:ea typeface="Calibri" panose="020F0502020204030204" pitchFamily="34" charset="0"/>
              </a:rPr>
              <a:t>196J.</a:t>
            </a:r>
            <a:endParaRPr lang="en-US" sz="3600">
              <a:solidFill>
                <a:schemeClr val="bg1"/>
              </a:solidFill>
              <a:latin typeface="UTM Centur"/>
            </a:endParaRPr>
          </a:p>
        </p:txBody>
      </p:sp>
      <p:sp>
        <p:nvSpPr>
          <p:cNvPr id="7" name="Rectangle 6">
            <a:extLst>
              <a:ext uri="{FF2B5EF4-FFF2-40B4-BE49-F238E27FC236}">
                <a16:creationId xmlns:a16="http://schemas.microsoft.com/office/drawing/2014/main" id="{1C768C70-5382-46AC-87EB-3C8C21B0A24E}"/>
              </a:ext>
            </a:extLst>
          </p:cNvPr>
          <p:cNvSpPr/>
          <p:nvPr/>
        </p:nvSpPr>
        <p:spPr>
          <a:xfrm>
            <a:off x="4512407" y="5310804"/>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C</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7DB25B15-E933-4E79-A74D-09D55DE13FF4}"/>
              </a:ext>
            </a:extLst>
          </p:cNvPr>
          <p:cNvSpPr/>
          <p:nvPr/>
        </p:nvSpPr>
        <p:spPr>
          <a:xfrm>
            <a:off x="3977745" y="3389285"/>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7C85396-2389-4CF6-9601-C79EC7093A73}"/>
                  </a:ext>
                </a:extLst>
              </p:cNvPr>
              <p:cNvSpPr/>
              <p:nvPr/>
            </p:nvSpPr>
            <p:spPr>
              <a:xfrm>
                <a:off x="2496571" y="4355372"/>
                <a:ext cx="8111836"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3200" smtClean="0">
                          <a:solidFill>
                            <a:schemeClr val="bg1"/>
                          </a:solidFill>
                          <a:latin typeface="Cambria Math" panose="02040503050406030204" pitchFamily="18" charset="0"/>
                        </a:rPr>
                        <m:t>Δ</m:t>
                      </m:r>
                      <m:r>
                        <a:rPr lang="en-US" sz="3200" i="1">
                          <a:solidFill>
                            <a:schemeClr val="bg1"/>
                          </a:solidFill>
                          <a:latin typeface="Cambria Math" panose="02040503050406030204" pitchFamily="18" charset="0"/>
                        </a:rPr>
                        <m:t>𝐸</m:t>
                      </m:r>
                      <m:r>
                        <a:rPr lang="en-US" sz="3200" i="0">
                          <a:solidFill>
                            <a:schemeClr val="bg1"/>
                          </a:solidFill>
                          <a:latin typeface="Cambria Math" panose="02040503050406030204" pitchFamily="18" charset="0"/>
                        </a:rPr>
                        <m:t>=931,5</m:t>
                      </m:r>
                      <m:r>
                        <m:rPr>
                          <m:sty m:val="p"/>
                        </m:rPr>
                        <a:rPr lang="en-US" sz="3200" i="0">
                          <a:solidFill>
                            <a:schemeClr val="bg1"/>
                          </a:solidFill>
                          <a:latin typeface="Cambria Math" panose="02040503050406030204" pitchFamily="18" charset="0"/>
                        </a:rPr>
                        <m:t>Δ</m:t>
                      </m:r>
                      <m:r>
                        <a:rPr lang="en-US" sz="3200" i="1">
                          <a:solidFill>
                            <a:schemeClr val="bg1"/>
                          </a:solidFill>
                          <a:latin typeface="Cambria Math" panose="02040503050406030204" pitchFamily="18" charset="0"/>
                        </a:rPr>
                        <m:t>𝑚</m:t>
                      </m:r>
                      <m:r>
                        <a:rPr lang="en-US" sz="3200" i="0">
                          <a:solidFill>
                            <a:schemeClr val="bg1"/>
                          </a:solidFill>
                          <a:latin typeface="Cambria Math" panose="02040503050406030204" pitchFamily="18" charset="0"/>
                        </a:rPr>
                        <m:t>=931,5.0,21=195,615</m:t>
                      </m:r>
                      <m:r>
                        <a:rPr lang="en-US" sz="3200" i="1">
                          <a:solidFill>
                            <a:schemeClr val="bg1"/>
                          </a:solidFill>
                          <a:latin typeface="Cambria Math" panose="02040503050406030204" pitchFamily="18" charset="0"/>
                        </a:rPr>
                        <m:t>𝑀𝑒𝑉</m:t>
                      </m:r>
                    </m:oMath>
                  </m:oMathPara>
                </a14:m>
                <a:endParaRPr lang="en-US" sz="3200">
                  <a:solidFill>
                    <a:schemeClr val="bg1"/>
                  </a:solidFill>
                </a:endParaRPr>
              </a:p>
            </p:txBody>
          </p:sp>
        </mc:Choice>
        <mc:Fallback xmlns="">
          <p:sp>
            <p:nvSpPr>
              <p:cNvPr id="9" name="Rectangle 8">
                <a:extLst>
                  <a:ext uri="{FF2B5EF4-FFF2-40B4-BE49-F238E27FC236}">
                    <a16:creationId xmlns:a16="http://schemas.microsoft.com/office/drawing/2014/main" id="{67C85396-2389-4CF6-9601-C79EC7093A73}"/>
                  </a:ext>
                </a:extLst>
              </p:cNvPr>
              <p:cNvSpPr>
                <a:spLocks noRot="1" noChangeAspect="1" noMove="1" noResize="1" noEditPoints="1" noAdjustHandles="1" noChangeArrowheads="1" noChangeShapeType="1" noTextEdit="1"/>
              </p:cNvSpPr>
              <p:nvPr/>
            </p:nvSpPr>
            <p:spPr>
              <a:xfrm>
                <a:off x="2496571" y="4355372"/>
                <a:ext cx="8111836" cy="584775"/>
              </a:xfrm>
              <a:prstGeom prst="rect">
                <a:avLst/>
              </a:prstGeom>
              <a:blipFill>
                <a:blip r:embed="rId3"/>
                <a:stretch>
                  <a:fillRect/>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EEB06321-97CB-4B99-BB45-5DA4936F28FD}"/>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FB235BA-8DFF-436C-9DDB-D7AE05F07E67}"/>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D22EEB3F-A812-479C-BF53-9E8AE7103264}"/>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3" name="Freeform: Shape 12">
            <a:extLst>
              <a:ext uri="{FF2B5EF4-FFF2-40B4-BE49-F238E27FC236}">
                <a16:creationId xmlns:a16="http://schemas.microsoft.com/office/drawing/2014/main" id="{ADCCE690-B02E-4989-8A1D-195ADAF9F978}"/>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4" name="Graphic 13" descr="Star">
            <a:extLst>
              <a:ext uri="{FF2B5EF4-FFF2-40B4-BE49-F238E27FC236}">
                <a16:creationId xmlns:a16="http://schemas.microsoft.com/office/drawing/2014/main" id="{1454726E-B07F-4E84-AB44-C31698C5FC6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2402" y="5512759"/>
            <a:ext cx="711196" cy="711196"/>
          </a:xfrm>
          <a:prstGeom prst="rect">
            <a:avLst/>
          </a:prstGeom>
        </p:spPr>
      </p:pic>
      <p:pic>
        <p:nvPicPr>
          <p:cNvPr id="15" name="Graphic 14" descr="Stars">
            <a:extLst>
              <a:ext uri="{FF2B5EF4-FFF2-40B4-BE49-F238E27FC236}">
                <a16:creationId xmlns:a16="http://schemas.microsoft.com/office/drawing/2014/main" id="{4E4A0126-1DB6-4969-BF01-7FD677CA21B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277059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3881" y="242669"/>
            <a:ext cx="10844237" cy="2400657"/>
          </a:xfrm>
          <a:prstGeom prst="rect">
            <a:avLst/>
          </a:prstGeom>
        </p:spPr>
        <p:txBody>
          <a:bodyPr wrap="square">
            <a:spAutoFit/>
          </a:bodyPr>
          <a:lstStyle/>
          <a:p>
            <a:r>
              <a:rPr lang="en-US" sz="3000" b="1">
                <a:solidFill>
                  <a:srgbClr val="FFFF00"/>
                </a:solidFill>
                <a:latin typeface="UTM Centur"/>
                <a:ea typeface="Calibri" panose="020F0502020204030204" pitchFamily="34" charset="0"/>
              </a:rPr>
              <a:t>Câu 28. </a:t>
            </a:r>
            <a:r>
              <a:rPr lang="en-US" sz="3000" b="1">
                <a:solidFill>
                  <a:schemeClr val="bg1"/>
                </a:solidFill>
                <a:latin typeface="UTM Centur"/>
                <a:ea typeface="Calibri" panose="020F0502020204030204" pitchFamily="34" charset="0"/>
              </a:rPr>
              <a:t>	</a:t>
            </a:r>
            <a:r>
              <a:rPr lang="en-US" sz="3000">
                <a:solidFill>
                  <a:schemeClr val="bg1"/>
                </a:solidFill>
                <a:latin typeface="UTM Centur"/>
                <a:ea typeface="Calibri" panose="020F0502020204030204" pitchFamily="34" charset="0"/>
              </a:rPr>
              <a:t>Để đo thân nhiệt của một người mà không cần tiếp xúc trực tiếp, ta dùng máy đo thân nhiệt điện tử. Máy này tiếp nhận năng lượng bức xạ phát ra từ người cần đo. Nhiệt độ của người càng cao thì máy tiếp nhận năng lượng càng lớn. Bức xạ chủ yếu mà máy nhận được do người phát ra thuộc miền</a:t>
            </a:r>
            <a:endParaRPr lang="en-US" sz="3000">
              <a:solidFill>
                <a:schemeClr val="bg1"/>
              </a:solidFill>
              <a:latin typeface="UTM Centur"/>
            </a:endParaRPr>
          </a:p>
        </p:txBody>
      </p:sp>
      <p:sp>
        <p:nvSpPr>
          <p:cNvPr id="3" name="Rectangle 2"/>
          <p:cNvSpPr/>
          <p:nvPr/>
        </p:nvSpPr>
        <p:spPr>
          <a:xfrm>
            <a:off x="1972212" y="2797214"/>
            <a:ext cx="2438681" cy="553998"/>
          </a:xfrm>
          <a:prstGeom prst="rect">
            <a:avLst/>
          </a:prstGeom>
        </p:spPr>
        <p:txBody>
          <a:bodyPr wrap="none">
            <a:spAutoFit/>
          </a:bodyPr>
          <a:lstStyle/>
          <a:p>
            <a:r>
              <a:rPr lang="en-US" sz="3000" b="1">
                <a:solidFill>
                  <a:schemeClr val="bg1"/>
                </a:solidFill>
                <a:latin typeface="UTM Centur"/>
                <a:ea typeface="Calibri" panose="020F0502020204030204" pitchFamily="34" charset="0"/>
              </a:rPr>
              <a:t>A. </a:t>
            </a:r>
            <a:r>
              <a:rPr lang="en-US" sz="3000">
                <a:solidFill>
                  <a:schemeClr val="bg1"/>
                </a:solidFill>
                <a:latin typeface="UTM Centur"/>
                <a:ea typeface="Calibri" panose="020F0502020204030204" pitchFamily="34" charset="0"/>
              </a:rPr>
              <a:t>hồng ngoại.</a:t>
            </a:r>
            <a:endParaRPr lang="en-US" sz="3000">
              <a:solidFill>
                <a:schemeClr val="bg1"/>
              </a:solidFill>
              <a:latin typeface="UTM Centur"/>
            </a:endParaRPr>
          </a:p>
        </p:txBody>
      </p:sp>
      <p:sp>
        <p:nvSpPr>
          <p:cNvPr id="4" name="Rectangle 3"/>
          <p:cNvSpPr/>
          <p:nvPr/>
        </p:nvSpPr>
        <p:spPr>
          <a:xfrm>
            <a:off x="5782212" y="2797214"/>
            <a:ext cx="1991827" cy="553998"/>
          </a:xfrm>
          <a:prstGeom prst="rect">
            <a:avLst/>
          </a:prstGeom>
        </p:spPr>
        <p:txBody>
          <a:bodyPr wrap="none">
            <a:spAutoFit/>
          </a:bodyPr>
          <a:lstStyle/>
          <a:p>
            <a:r>
              <a:rPr lang="en-US" sz="3000" b="1">
                <a:solidFill>
                  <a:schemeClr val="bg1"/>
                </a:solidFill>
                <a:latin typeface="UTM Centur"/>
                <a:ea typeface="Calibri" panose="020F0502020204030204" pitchFamily="34" charset="0"/>
              </a:rPr>
              <a:t>B. </a:t>
            </a:r>
            <a:r>
              <a:rPr lang="en-US" sz="3000">
                <a:solidFill>
                  <a:schemeClr val="bg1"/>
                </a:solidFill>
                <a:latin typeface="UTM Centur"/>
                <a:ea typeface="Calibri" panose="020F0502020204030204" pitchFamily="34" charset="0"/>
              </a:rPr>
              <a:t>tử ngoại.</a:t>
            </a:r>
            <a:endParaRPr lang="en-US" sz="3000">
              <a:solidFill>
                <a:schemeClr val="bg1"/>
              </a:solidFill>
              <a:latin typeface="UTM Centur"/>
            </a:endParaRPr>
          </a:p>
        </p:txBody>
      </p:sp>
      <p:sp>
        <p:nvSpPr>
          <p:cNvPr id="5" name="Rectangle 4"/>
          <p:cNvSpPr/>
          <p:nvPr/>
        </p:nvSpPr>
        <p:spPr>
          <a:xfrm>
            <a:off x="1972212" y="3698914"/>
            <a:ext cx="1362874" cy="553998"/>
          </a:xfrm>
          <a:prstGeom prst="rect">
            <a:avLst/>
          </a:prstGeom>
        </p:spPr>
        <p:txBody>
          <a:bodyPr wrap="none">
            <a:spAutoFit/>
          </a:bodyPr>
          <a:lstStyle/>
          <a:p>
            <a:r>
              <a:rPr lang="en-US" sz="3000" b="1">
                <a:solidFill>
                  <a:schemeClr val="bg1"/>
                </a:solidFill>
                <a:latin typeface="UTM Centur"/>
                <a:ea typeface="Calibri" panose="020F0502020204030204" pitchFamily="34" charset="0"/>
              </a:rPr>
              <a:t>C. </a:t>
            </a:r>
            <a:r>
              <a:rPr lang="en-US" sz="3000">
                <a:solidFill>
                  <a:schemeClr val="bg1"/>
                </a:solidFill>
                <a:latin typeface="UTM Centur"/>
                <a:ea typeface="Calibri" panose="020F0502020204030204" pitchFamily="34" charset="0"/>
              </a:rPr>
              <a:t>tia X.</a:t>
            </a:r>
            <a:endParaRPr lang="en-US" sz="3000">
              <a:solidFill>
                <a:schemeClr val="bg1"/>
              </a:solidFill>
              <a:latin typeface="UTM Centur"/>
            </a:endParaRPr>
          </a:p>
        </p:txBody>
      </p:sp>
      <mc:AlternateContent xmlns:mc="http://schemas.openxmlformats.org/markup-compatibility/2006" xmlns:a14="http://schemas.microsoft.com/office/drawing/2010/main">
        <mc:Choice Requires="a14">
          <p:sp>
            <p:nvSpPr>
              <p:cNvPr id="6" name="Rectangle 5"/>
              <p:cNvSpPr/>
              <p:nvPr/>
            </p:nvSpPr>
            <p:spPr>
              <a:xfrm>
                <a:off x="5782212" y="3698914"/>
                <a:ext cx="1404808" cy="553998"/>
              </a:xfrm>
              <a:prstGeom prst="rect">
                <a:avLst/>
              </a:prstGeom>
            </p:spPr>
            <p:txBody>
              <a:bodyPr wrap="none">
                <a:spAutoFit/>
              </a:bodyPr>
              <a:lstStyle/>
              <a:p>
                <a:r>
                  <a:rPr lang="en-US" sz="3000" b="1">
                    <a:solidFill>
                      <a:schemeClr val="bg1"/>
                    </a:solidFill>
                    <a:latin typeface="UTM Centur"/>
                    <a:ea typeface="Calibri" panose="020F0502020204030204" pitchFamily="34" charset="0"/>
                  </a:rPr>
                  <a:t>D. </a:t>
                </a:r>
                <a:r>
                  <a:rPr lang="en-US" sz="3000">
                    <a:solidFill>
                      <a:schemeClr val="bg1"/>
                    </a:solidFill>
                    <a:effectLst/>
                    <a:latin typeface="UTM Centur"/>
                    <a:ea typeface="Calibri" panose="020F0502020204030204" pitchFamily="34" charset="0"/>
                  </a:rPr>
                  <a:t>tia </a:t>
                </a:r>
                <a14:m>
                  <m:oMath xmlns:m="http://schemas.openxmlformats.org/officeDocument/2006/math">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𝛾</m:t>
                    </m:r>
                  </m:oMath>
                </a14:m>
                <a:r>
                  <a:rPr lang="en-US" sz="3000">
                    <a:solidFill>
                      <a:schemeClr val="bg1"/>
                    </a:solidFill>
                    <a:effectLst/>
                    <a:latin typeface="UTM Centur"/>
                    <a:ea typeface="Calibri" panose="020F0502020204030204" pitchFamily="34" charset="0"/>
                  </a:rPr>
                  <a:t>.</a:t>
                </a:r>
                <a:endParaRPr lang="en-US" sz="3000">
                  <a:solidFill>
                    <a:schemeClr val="bg1"/>
                  </a:solidFill>
                  <a:latin typeface="UTM Centur"/>
                </a:endParaRPr>
              </a:p>
            </p:txBody>
          </p:sp>
        </mc:Choice>
        <mc:Fallback xmlns="">
          <p:sp>
            <p:nvSpPr>
              <p:cNvPr id="6" name="Rectangle 5"/>
              <p:cNvSpPr>
                <a:spLocks noRot="1" noChangeAspect="1" noMove="1" noResize="1" noEditPoints="1" noAdjustHandles="1" noChangeArrowheads="1" noChangeShapeType="1" noTextEdit="1"/>
              </p:cNvSpPr>
              <p:nvPr/>
            </p:nvSpPr>
            <p:spPr>
              <a:xfrm>
                <a:off x="5782212" y="3698914"/>
                <a:ext cx="1404808" cy="553998"/>
              </a:xfrm>
              <a:prstGeom prst="rect">
                <a:avLst/>
              </a:prstGeom>
              <a:blipFill>
                <a:blip r:embed="rId2"/>
                <a:stretch>
                  <a:fillRect l="-10435" t="-13187" r="-9130" b="-3406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F444B6A9-0894-4DF4-88CC-11DA61AD9FDC}"/>
              </a:ext>
            </a:extLst>
          </p:cNvPr>
          <p:cNvSpPr/>
          <p:nvPr/>
        </p:nvSpPr>
        <p:spPr>
          <a:xfrm>
            <a:off x="3910207" y="5936986"/>
            <a:ext cx="6096000" cy="552972"/>
          </a:xfrm>
          <a:prstGeom prst="rect">
            <a:avLst/>
          </a:prstGeom>
        </p:spPr>
        <p:txBody>
          <a:bodyPr>
            <a:spAutoFit/>
          </a:bodyPr>
          <a:lstStyle/>
          <a:p>
            <a:pPr algn="just">
              <a:lnSpc>
                <a:spcPct val="107000"/>
              </a:lnSpc>
              <a:spcAft>
                <a:spcPts val="0"/>
              </a:spcAft>
              <a:tabLst>
                <a:tab pos="540385" algn="l"/>
              </a:tabLst>
            </a:pPr>
            <a:r>
              <a:rPr lang="en-US" sz="30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A</a:t>
            </a:r>
            <a:endParaRPr lang="en-US" sz="30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FCA2C7B0-1EB0-41EB-8D57-C9AC1ECE03CF}"/>
              </a:ext>
            </a:extLst>
          </p:cNvPr>
          <p:cNvSpPr/>
          <p:nvPr/>
        </p:nvSpPr>
        <p:spPr>
          <a:xfrm>
            <a:off x="3776033" y="4429136"/>
            <a:ext cx="2744662" cy="552972"/>
          </a:xfrm>
          <a:prstGeom prst="rect">
            <a:avLst/>
          </a:prstGeom>
        </p:spPr>
        <p:txBody>
          <a:bodyPr wrap="none">
            <a:spAutoFit/>
          </a:bodyPr>
          <a:lstStyle/>
          <a:p>
            <a:pPr algn="ctr">
              <a:lnSpc>
                <a:spcPct val="107000"/>
              </a:lnSpc>
              <a:spcAft>
                <a:spcPts val="0"/>
              </a:spcAft>
              <a:tabLst>
                <a:tab pos="540385" algn="l"/>
              </a:tabLst>
            </a:pPr>
            <a:r>
              <a:rPr lang="en-US" sz="30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30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1E297527-056D-4E0F-BAF0-E5595404552E}"/>
              </a:ext>
            </a:extLst>
          </p:cNvPr>
          <p:cNvSpPr/>
          <p:nvPr/>
        </p:nvSpPr>
        <p:spPr>
          <a:xfrm>
            <a:off x="1557817" y="5002464"/>
            <a:ext cx="9531098" cy="1015663"/>
          </a:xfrm>
          <a:prstGeom prst="rect">
            <a:avLst/>
          </a:prstGeom>
        </p:spPr>
        <p:txBody>
          <a:bodyPr wrap="square">
            <a:spAutoFit/>
          </a:bodyPr>
          <a:lstStyle/>
          <a:p>
            <a:r>
              <a:rPr lang="en-US" sz="3000">
                <a:solidFill>
                  <a:schemeClr val="bg1"/>
                </a:solidFill>
                <a:latin typeface="Times New Roman" panose="02020603050405020304" pitchFamily="18" charset="0"/>
                <a:ea typeface="Calibri" panose="020F0502020204030204" pitchFamily="34" charset="0"/>
              </a:rPr>
              <a:t>Máy đo thân nhiệt từ xa là một ứng dụng sử dụng tác dụng nhiệt của tia hồng ngoại</a:t>
            </a:r>
            <a:endParaRPr lang="en-US" sz="3000">
              <a:solidFill>
                <a:schemeClr val="bg1"/>
              </a:solidFill>
            </a:endParaRPr>
          </a:p>
        </p:txBody>
      </p:sp>
      <p:cxnSp>
        <p:nvCxnSpPr>
          <p:cNvPr id="10" name="Straight Connector 9">
            <a:extLst>
              <a:ext uri="{FF2B5EF4-FFF2-40B4-BE49-F238E27FC236}">
                <a16:creationId xmlns:a16="http://schemas.microsoft.com/office/drawing/2014/main" id="{B022EF3B-7AE6-49CD-9FF0-9371F51DD1CD}"/>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553C342-A3EB-4EA4-803E-DAF5C6E01E34}"/>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9F9471C5-0966-41F5-A624-36BD64853513}"/>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3" name="Freeform: Shape 12">
            <a:extLst>
              <a:ext uri="{FF2B5EF4-FFF2-40B4-BE49-F238E27FC236}">
                <a16:creationId xmlns:a16="http://schemas.microsoft.com/office/drawing/2014/main" id="{4DEEAC41-2742-42BE-90B6-1285224DDDD6}"/>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4" name="Graphic 13" descr="Star">
            <a:extLst>
              <a:ext uri="{FF2B5EF4-FFF2-40B4-BE49-F238E27FC236}">
                <a16:creationId xmlns:a16="http://schemas.microsoft.com/office/drawing/2014/main" id="{D30494E3-E4B9-4895-B1B1-21B0DAB05AB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2402" y="5512759"/>
            <a:ext cx="711196" cy="711196"/>
          </a:xfrm>
          <a:prstGeom prst="rect">
            <a:avLst/>
          </a:prstGeom>
        </p:spPr>
      </p:pic>
      <p:pic>
        <p:nvPicPr>
          <p:cNvPr id="15" name="Graphic 14" descr="Stars">
            <a:extLst>
              <a:ext uri="{FF2B5EF4-FFF2-40B4-BE49-F238E27FC236}">
                <a16:creationId xmlns:a16="http://schemas.microsoft.com/office/drawing/2014/main" id="{FE4BF0CA-06AD-47AC-AC39-5FE71025B48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293219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4701" y="322278"/>
            <a:ext cx="10801439" cy="1754326"/>
          </a:xfrm>
          <a:prstGeom prst="rect">
            <a:avLst/>
          </a:prstGeom>
        </p:spPr>
        <p:txBody>
          <a:bodyPr wrap="square">
            <a:spAutoFit/>
          </a:bodyPr>
          <a:lstStyle/>
          <a:p>
            <a:r>
              <a:rPr lang="en-US" sz="3600" b="1">
                <a:solidFill>
                  <a:srgbClr val="FFFF00"/>
                </a:solidFill>
                <a:latin typeface="UTM Centur"/>
                <a:ea typeface="Calibri" panose="020F0502020204030204" pitchFamily="34" charset="0"/>
              </a:rPr>
              <a:t>Câu 2. </a:t>
            </a:r>
            <a:r>
              <a:rPr lang="en-US" sz="3600" b="1">
                <a:solidFill>
                  <a:schemeClr val="bg1"/>
                </a:solidFill>
                <a:latin typeface="UTM Centur"/>
                <a:ea typeface="Calibri" panose="020F0502020204030204" pitchFamily="34" charset="0"/>
              </a:rPr>
              <a:t>	</a:t>
            </a:r>
            <a:r>
              <a:rPr lang="en-US" sz="3600">
                <a:solidFill>
                  <a:schemeClr val="bg1"/>
                </a:solidFill>
                <a:latin typeface="UTM Centur"/>
                <a:ea typeface="Calibri" panose="020F0502020204030204" pitchFamily="34" charset="0"/>
              </a:rPr>
              <a:t>Một con lắc lò xo gồm lò xo nhẹ và vật nhỏ có khối lượng m đang dao động điều hòa. Khi vật có tốc độ v thì động năng của con lắc là</a:t>
            </a:r>
            <a:endParaRPr lang="en-US" sz="3600">
              <a:solidFill>
                <a:schemeClr val="bg1"/>
              </a:solidFill>
              <a:latin typeface="UTM Centur"/>
            </a:endParaRPr>
          </a:p>
        </p:txBody>
      </p:sp>
      <mc:AlternateContent xmlns:mc="http://schemas.openxmlformats.org/markup-compatibility/2006" xmlns:a14="http://schemas.microsoft.com/office/drawing/2010/main">
        <mc:Choice Requires="a14">
          <p:sp>
            <p:nvSpPr>
              <p:cNvPr id="3" name="Rectangle 2"/>
              <p:cNvSpPr/>
              <p:nvPr/>
            </p:nvSpPr>
            <p:spPr>
              <a:xfrm>
                <a:off x="1146578" y="2389326"/>
                <a:ext cx="1880579" cy="889924"/>
              </a:xfrm>
              <a:prstGeom prst="rect">
                <a:avLst/>
              </a:prstGeom>
            </p:spPr>
            <p:txBody>
              <a:bodyPr wrap="none">
                <a:spAutoFit/>
              </a:bodyPr>
              <a:lstStyle/>
              <a:p>
                <a:r>
                  <a:rPr lang="en-US" sz="3600" b="1">
                    <a:solidFill>
                      <a:schemeClr val="bg1"/>
                    </a:solidFill>
                    <a:latin typeface="UTM Centur"/>
                    <a:ea typeface="Calibri" panose="020F0502020204030204" pitchFamily="34" charset="0"/>
                  </a:rPr>
                  <a:t>A</a:t>
                </a:r>
                <a:r>
                  <a:rPr lang="en-US" sz="3600" b="1">
                    <a:solidFill>
                      <a:schemeClr val="bg1"/>
                    </a:solidFill>
                    <a:effectLst/>
                    <a:latin typeface="UTM Centur"/>
                    <a:ea typeface="Calibri" panose="020F0502020204030204" pitchFamily="34" charset="0"/>
                  </a:rPr>
                  <a:t>.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𝑚</m:t>
                    </m:r>
                    <m:sSup>
                      <m:sSup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𝑣</m:t>
                        </m:r>
                      </m:e>
                      <m:sup>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3600">
                  <a:solidFill>
                    <a:schemeClr val="bg1"/>
                  </a:solidFill>
                  <a:latin typeface="UTM Centur"/>
                </a:endParaRPr>
              </a:p>
            </p:txBody>
          </p:sp>
        </mc:Choice>
        <mc:Fallback xmlns="">
          <p:sp>
            <p:nvSpPr>
              <p:cNvPr id="3" name="Rectangle 2"/>
              <p:cNvSpPr>
                <a:spLocks noRot="1" noChangeAspect="1" noMove="1" noResize="1" noEditPoints="1" noAdjustHandles="1" noChangeArrowheads="1" noChangeShapeType="1" noTextEdit="1"/>
              </p:cNvSpPr>
              <p:nvPr/>
            </p:nvSpPr>
            <p:spPr>
              <a:xfrm>
                <a:off x="1146578" y="2389326"/>
                <a:ext cx="1880579" cy="889924"/>
              </a:xfrm>
              <a:prstGeom prst="rect">
                <a:avLst/>
              </a:prstGeom>
              <a:blipFill>
                <a:blip r:embed="rId2"/>
                <a:stretch>
                  <a:fillRect l="-9709" b="-10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549809" y="2367133"/>
                <a:ext cx="1594411" cy="874663"/>
              </a:xfrm>
              <a:prstGeom prst="rect">
                <a:avLst/>
              </a:prstGeom>
            </p:spPr>
            <p:txBody>
              <a:bodyPr wrap="none">
                <a:spAutoFit/>
              </a:bodyPr>
              <a:lstStyle/>
              <a:p>
                <a:r>
                  <a:rPr lang="en-US" sz="3600" b="1">
                    <a:solidFill>
                      <a:schemeClr val="bg1"/>
                    </a:solidFill>
                    <a:latin typeface="UTM Centur"/>
                    <a:ea typeface="Calibri" panose="020F0502020204030204" pitchFamily="34" charset="0"/>
                  </a:rPr>
                  <a:t>B.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𝑚𝑣</m:t>
                    </m:r>
                  </m:oMath>
                </a14:m>
                <a:endParaRPr lang="en-US" sz="3600">
                  <a:solidFill>
                    <a:schemeClr val="bg1"/>
                  </a:solidFill>
                  <a:latin typeface="UTM Centur"/>
                </a:endParaRPr>
              </a:p>
            </p:txBody>
          </p:sp>
        </mc:Choice>
        <mc:Fallback xmlns="">
          <p:sp>
            <p:nvSpPr>
              <p:cNvPr id="4" name="Rectangle 3"/>
              <p:cNvSpPr>
                <a:spLocks noRot="1" noChangeAspect="1" noMove="1" noResize="1" noEditPoints="1" noAdjustHandles="1" noChangeArrowheads="1" noChangeShapeType="1" noTextEdit="1"/>
              </p:cNvSpPr>
              <p:nvPr/>
            </p:nvSpPr>
            <p:spPr>
              <a:xfrm>
                <a:off x="3549809" y="2367133"/>
                <a:ext cx="1594411" cy="874663"/>
              </a:xfrm>
              <a:prstGeom prst="rect">
                <a:avLst/>
              </a:prstGeom>
              <a:blipFill>
                <a:blip r:embed="rId3"/>
                <a:stretch>
                  <a:fillRect l="-11450"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267218" y="2401893"/>
                <a:ext cx="1307474"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C. </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𝑚𝑣</m:t>
                    </m:r>
                  </m:oMath>
                </a14:m>
                <a:endParaRPr lang="en-US" sz="3600">
                  <a:solidFill>
                    <a:schemeClr val="bg1"/>
                  </a:solidFill>
                  <a:latin typeface="UTM Centur"/>
                </a:endParaRPr>
              </a:p>
            </p:txBody>
          </p:sp>
        </mc:Choice>
        <mc:Fallback xmlns="">
          <p:sp>
            <p:nvSpPr>
              <p:cNvPr id="5" name="Rectangle 4"/>
              <p:cNvSpPr>
                <a:spLocks noRot="1" noChangeAspect="1" noMove="1" noResize="1" noEditPoints="1" noAdjustHandles="1" noChangeArrowheads="1" noChangeShapeType="1" noTextEdit="1"/>
              </p:cNvSpPr>
              <p:nvPr/>
            </p:nvSpPr>
            <p:spPr>
              <a:xfrm>
                <a:off x="6267218" y="2401893"/>
                <a:ext cx="1307474" cy="646331"/>
              </a:xfrm>
              <a:prstGeom prst="rect">
                <a:avLst/>
              </a:prstGeom>
              <a:blipFill>
                <a:blip r:embed="rId4"/>
                <a:stretch>
                  <a:fillRect l="-13953" t="-14151"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427735" y="2389326"/>
                <a:ext cx="1617687" cy="658898"/>
              </a:xfrm>
              <a:prstGeom prst="rect">
                <a:avLst/>
              </a:prstGeom>
            </p:spPr>
            <p:txBody>
              <a:bodyPr wrap="none">
                <a:spAutoFit/>
              </a:bodyPr>
              <a:lstStyle/>
              <a:p>
                <a:r>
                  <a:rPr lang="en-US" sz="3600" b="1">
                    <a:solidFill>
                      <a:schemeClr val="bg1"/>
                    </a:solidFill>
                    <a:latin typeface="UTM Centur"/>
                    <a:ea typeface="Calibri" panose="020F0502020204030204" pitchFamily="34" charset="0"/>
                  </a:rPr>
                  <a:t>D. </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𝑚</m:t>
                    </m:r>
                    <m:sSup>
                      <m:sSup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𝑣</m:t>
                        </m:r>
                      </m:e>
                      <m:sup>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3600">
                  <a:solidFill>
                    <a:schemeClr val="bg1"/>
                  </a:solidFill>
                  <a:latin typeface="UTM Centur"/>
                </a:endParaRPr>
              </a:p>
            </p:txBody>
          </p:sp>
        </mc:Choice>
        <mc:Fallback xmlns="">
          <p:sp>
            <p:nvSpPr>
              <p:cNvPr id="6" name="Rectangle 5"/>
              <p:cNvSpPr>
                <a:spLocks noRot="1" noChangeAspect="1" noMove="1" noResize="1" noEditPoints="1" noAdjustHandles="1" noChangeArrowheads="1" noChangeShapeType="1" noTextEdit="1"/>
              </p:cNvSpPr>
              <p:nvPr/>
            </p:nvSpPr>
            <p:spPr>
              <a:xfrm>
                <a:off x="9427735" y="2389326"/>
                <a:ext cx="1617687" cy="658898"/>
              </a:xfrm>
              <a:prstGeom prst="rect">
                <a:avLst/>
              </a:prstGeom>
              <a:blipFill>
                <a:blip r:embed="rId5"/>
                <a:stretch>
                  <a:fillRect l="-11698" t="-13889"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CE2B94E-6274-44E0-A3C7-71AEF6336E10}"/>
                  </a:ext>
                </a:extLst>
              </p:cNvPr>
              <p:cNvSpPr/>
              <p:nvPr/>
            </p:nvSpPr>
            <p:spPr>
              <a:xfrm>
                <a:off x="3728406" y="4235956"/>
                <a:ext cx="6096000" cy="836383"/>
              </a:xfrm>
              <a:prstGeom prst="rect">
                <a:avLst/>
              </a:prstGeom>
            </p:spPr>
            <p:txBody>
              <a:bodyPr>
                <a:spAutoFit/>
              </a:bodyPr>
              <a:lstStyle/>
              <a:p>
                <a:pPr algn="just">
                  <a:lnSpc>
                    <a:spcPct val="107000"/>
                  </a:lnSpc>
                  <a:spcAft>
                    <a:spcPts val="0"/>
                  </a:spcAft>
                  <a:tabLst>
                    <a:tab pos="540385" algn="l"/>
                  </a:tabLst>
                </a:pPr>
                <a:r>
                  <a:rPr lang="en-US" sz="3200">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Động năng: </a:t>
                </a:r>
                <a14:m>
                  <m:oMath xmlns:m="http://schemas.openxmlformats.org/officeDocument/2006/math">
                    <m:f>
                      <m:fPr>
                        <m:ctrlPr>
                          <a:rPr lang="en-US" sz="3200" i="1">
                            <a:solidFill>
                              <a:srgbClr val="FFFF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200">
                            <a:solidFill>
                              <a:srgbClr val="FFFF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200">
                            <a:solidFill>
                              <a:srgbClr val="FFFF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3200" i="1">
                        <a:solidFill>
                          <a:srgbClr val="FFFF00"/>
                        </a:solidFill>
                        <a:latin typeface="Cambria Math" panose="02040503050406030204" pitchFamily="18" charset="0"/>
                        <a:ea typeface="Calibri" panose="020F0502020204030204" pitchFamily="34" charset="0"/>
                        <a:cs typeface="Times New Roman" panose="02020603050405020304" pitchFamily="18" charset="0"/>
                      </a:rPr>
                      <m:t>𝑚</m:t>
                    </m:r>
                    <m:sSup>
                      <m:sSupPr>
                        <m:ctrlPr>
                          <a:rPr lang="en-US" sz="3200" i="1">
                            <a:solidFill>
                              <a:srgbClr val="FFFF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200" i="1">
                            <a:solidFill>
                              <a:srgbClr val="FFFF00"/>
                            </a:solidFill>
                            <a:latin typeface="Cambria Math" panose="02040503050406030204" pitchFamily="18" charset="0"/>
                            <a:ea typeface="Calibri" panose="020F0502020204030204" pitchFamily="34" charset="0"/>
                            <a:cs typeface="Times New Roman" panose="02020603050405020304" pitchFamily="18" charset="0"/>
                          </a:rPr>
                          <m:t>𝑣</m:t>
                        </m:r>
                      </m:e>
                      <m:sup>
                        <m:r>
                          <a:rPr lang="en-US" sz="3200">
                            <a:solidFill>
                              <a:srgbClr val="FFFF00"/>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32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FCE2B94E-6274-44E0-A3C7-71AEF6336E10}"/>
                  </a:ext>
                </a:extLst>
              </p:cNvPr>
              <p:cNvSpPr>
                <a:spLocks noRot="1" noChangeAspect="1" noMove="1" noResize="1" noEditPoints="1" noAdjustHandles="1" noChangeArrowheads="1" noChangeShapeType="1" noTextEdit="1"/>
              </p:cNvSpPr>
              <p:nvPr/>
            </p:nvSpPr>
            <p:spPr>
              <a:xfrm>
                <a:off x="3728406" y="4235956"/>
                <a:ext cx="6096000" cy="836383"/>
              </a:xfrm>
              <a:prstGeom prst="rect">
                <a:avLst/>
              </a:prstGeom>
              <a:blipFill>
                <a:blip r:embed="rId6"/>
                <a:stretch>
                  <a:fillRect l="-2600" b="-9489"/>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09B23CAB-71B0-4FA2-AD10-922CC45367FF}"/>
              </a:ext>
            </a:extLst>
          </p:cNvPr>
          <p:cNvSpPr/>
          <p:nvPr/>
        </p:nvSpPr>
        <p:spPr>
          <a:xfrm>
            <a:off x="4704397" y="5468413"/>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A</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34A92EFA-36E8-4762-916F-B4621B3B29E0}"/>
              </a:ext>
            </a:extLst>
          </p:cNvPr>
          <p:cNvSpPr/>
          <p:nvPr/>
        </p:nvSpPr>
        <p:spPr>
          <a:xfrm>
            <a:off x="4458928" y="3317624"/>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639BC5D8-A608-4BD3-8A14-52FC04ADED87}"/>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D51CCE2-9E16-4A88-96CC-8FFA09FAF141}"/>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BFC83F33-423B-4B7E-B447-971905C69814}"/>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3" name="Freeform: Shape 12">
            <a:extLst>
              <a:ext uri="{FF2B5EF4-FFF2-40B4-BE49-F238E27FC236}">
                <a16:creationId xmlns:a16="http://schemas.microsoft.com/office/drawing/2014/main" id="{D73A7D65-E146-4B0F-9704-6CF6A987995F}"/>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4" name="Graphic 13" descr="Star">
            <a:extLst>
              <a:ext uri="{FF2B5EF4-FFF2-40B4-BE49-F238E27FC236}">
                <a16:creationId xmlns:a16="http://schemas.microsoft.com/office/drawing/2014/main" id="{12599C01-F1CC-48A7-9F0B-4E300A75C70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12402" y="5512759"/>
            <a:ext cx="711196" cy="711196"/>
          </a:xfrm>
          <a:prstGeom prst="rect">
            <a:avLst/>
          </a:prstGeom>
        </p:spPr>
      </p:pic>
      <p:pic>
        <p:nvPicPr>
          <p:cNvPr id="15" name="Graphic 14" descr="Stars">
            <a:extLst>
              <a:ext uri="{FF2B5EF4-FFF2-40B4-BE49-F238E27FC236}">
                <a16:creationId xmlns:a16="http://schemas.microsoft.com/office/drawing/2014/main" id="{3E67556A-A92E-409E-8C03-9B1A8971188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58815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62260" y="398754"/>
                <a:ext cx="10844237" cy="1938992"/>
              </a:xfrm>
              <a:prstGeom prst="rect">
                <a:avLst/>
              </a:prstGeom>
            </p:spPr>
            <p:txBody>
              <a:bodyPr wrap="square">
                <a:spAutoFit/>
              </a:bodyPr>
              <a:lstStyle/>
              <a:p>
                <a:r>
                  <a:rPr lang="en-US" sz="3000" b="1">
                    <a:solidFill>
                      <a:srgbClr val="FFFF00"/>
                    </a:solidFill>
                    <a:latin typeface="UTM Centur"/>
                    <a:ea typeface="Calibri" panose="020F0502020204030204" pitchFamily="34" charset="0"/>
                  </a:rPr>
                  <a:t>Câu 29. </a:t>
                </a:r>
                <a:r>
                  <a:rPr lang="en-US" sz="3000" b="1">
                    <a:solidFill>
                      <a:schemeClr val="bg1"/>
                    </a:solidFill>
                    <a:latin typeface="UTM Centur"/>
                    <a:ea typeface="Calibri" panose="020F0502020204030204" pitchFamily="34" charset="0"/>
                  </a:rPr>
                  <a:t>	</a:t>
                </a:r>
                <a:r>
                  <a:rPr lang="en-US" sz="3000">
                    <a:solidFill>
                      <a:schemeClr val="bg1"/>
                    </a:solidFill>
                    <a:effectLst/>
                    <a:latin typeface="UTM Centur"/>
                    <a:ea typeface="Calibri" panose="020F0502020204030204" pitchFamily="34" charset="0"/>
                  </a:rPr>
                  <a:t>Một điện trở </a:t>
                </a:r>
                <a14:m>
                  <m:oMath xmlns:m="http://schemas.openxmlformats.org/officeDocument/2006/math">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𝑅</m:t>
                    </m:r>
                    <m: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3,6</m:t>
                    </m:r>
                    <m:r>
                      <m:rPr>
                        <m:sty m:val="p"/>
                      </m:rPr>
                      <a:rPr lang="en-US" sz="3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Ω</m:t>
                    </m:r>
                    <m:r>
                      <a:rPr lang="en-US" sz="3000" b="0" i="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000">
                    <a:solidFill>
                      <a:schemeClr val="bg1"/>
                    </a:solidFill>
                    <a:effectLst/>
                    <a:latin typeface="UTM Centur"/>
                    <a:ea typeface="Calibri" panose="020F0502020204030204" pitchFamily="34" charset="0"/>
                  </a:rPr>
                  <a:t>được mắc vào hai cực của một nguồn điện một chiều có suất điện động </a:t>
                </a:r>
                <a:r>
                  <a:rPr lang="en-US" sz="3000">
                    <a:solidFill>
                      <a:schemeClr val="bg1"/>
                    </a:solidFill>
                    <a:effectLst/>
                    <a:latin typeface="UTM Centur"/>
                    <a:ea typeface="Calibri" panose="020F0502020204030204" pitchFamily="34" charset="0"/>
                    <a:cs typeface="Times New Roman" panose="02020603050405020304" pitchFamily="18" charset="0"/>
                  </a:rPr>
                  <a:t>E </a:t>
                </a:r>
                <a:r>
                  <a:rPr lang="en-US" sz="3000">
                    <a:solidFill>
                      <a:schemeClr val="bg1"/>
                    </a:solidFill>
                    <a:effectLst/>
                    <a:latin typeface="UTM Centur"/>
                    <a:ea typeface="Calibri" panose="020F0502020204030204" pitchFamily="34" charset="0"/>
                  </a:rPr>
                  <a:t>= 8V và điện trở trong </a:t>
                </a:r>
              </a:p>
              <a:p>
                <a14:m>
                  <m:oMath xmlns:m="http://schemas.openxmlformats.org/officeDocument/2006/math">
                    <m:r>
                      <a:rPr lang="en-US" sz="3000" i="1">
                        <a:solidFill>
                          <a:schemeClr val="bg1"/>
                        </a:solidFill>
                        <a:latin typeface="Cambria Math" panose="02040503050406030204" pitchFamily="18" charset="0"/>
                      </a:rPr>
                      <m:t>𝑟</m:t>
                    </m:r>
                    <m:r>
                      <a:rPr lang="en-US" sz="3000" i="1">
                        <a:solidFill>
                          <a:schemeClr val="bg1"/>
                        </a:solidFill>
                        <a:latin typeface="Cambria Math" panose="02040503050406030204" pitchFamily="18" charset="0"/>
                      </a:rPr>
                      <m:t>=</m:t>
                    </m:r>
                    <m:r>
                      <a:rPr lang="en-US" sz="3000">
                        <a:solidFill>
                          <a:schemeClr val="bg1"/>
                        </a:solidFill>
                        <a:latin typeface="Cambria Math" panose="02040503050406030204" pitchFamily="18" charset="0"/>
                      </a:rPr>
                      <m:t>0,4</m:t>
                    </m:r>
                    <m:r>
                      <m:rPr>
                        <m:sty m:val="p"/>
                      </m:rPr>
                      <a:rPr lang="en-US" sz="3000">
                        <a:solidFill>
                          <a:schemeClr val="bg1"/>
                        </a:solidFill>
                        <a:latin typeface="Cambria Math" panose="02040503050406030204" pitchFamily="18" charset="0"/>
                      </a:rPr>
                      <m:t>Ω</m:t>
                    </m:r>
                    <m:r>
                      <a:rPr lang="en-US" sz="3000">
                        <a:solidFill>
                          <a:schemeClr val="bg1"/>
                        </a:solidFill>
                        <a:latin typeface="Cambria Math" panose="02040503050406030204" pitchFamily="18" charset="0"/>
                      </a:rPr>
                      <m:t> </m:t>
                    </m:r>
                  </m:oMath>
                </a14:m>
                <a:r>
                  <a:rPr lang="en-US" sz="3000">
                    <a:solidFill>
                      <a:schemeClr val="bg1"/>
                    </a:solidFill>
                    <a:latin typeface="UTM Centur"/>
                  </a:rPr>
                  <a:t>thành mạch điện kín. Bỏ qua điện trở của dây nối. Công suất của nguồn điện là</a:t>
                </a:r>
              </a:p>
            </p:txBody>
          </p:sp>
        </mc:Choice>
        <mc:Fallback xmlns="">
          <p:sp>
            <p:nvSpPr>
              <p:cNvPr id="2" name="Rectangle 1"/>
              <p:cNvSpPr>
                <a:spLocks noRot="1" noChangeAspect="1" noMove="1" noResize="1" noEditPoints="1" noAdjustHandles="1" noChangeArrowheads="1" noChangeShapeType="1" noTextEdit="1"/>
              </p:cNvSpPr>
              <p:nvPr/>
            </p:nvSpPr>
            <p:spPr>
              <a:xfrm>
                <a:off x="662260" y="398754"/>
                <a:ext cx="10844237" cy="1938992"/>
              </a:xfrm>
              <a:prstGeom prst="rect">
                <a:avLst/>
              </a:prstGeom>
              <a:blipFill>
                <a:blip r:embed="rId2"/>
                <a:stretch>
                  <a:fillRect l="-1349" t="-3774" b="-9119"/>
                </a:stretch>
              </a:blipFill>
            </p:spPr>
            <p:txBody>
              <a:bodyPr/>
              <a:lstStyle/>
              <a:p>
                <a:r>
                  <a:rPr lang="en-US">
                    <a:noFill/>
                  </a:rPr>
                  <a:t> </a:t>
                </a:r>
              </a:p>
            </p:txBody>
          </p:sp>
        </mc:Fallback>
      </mc:AlternateContent>
      <p:sp>
        <p:nvSpPr>
          <p:cNvPr id="3" name="Rectangle 2"/>
          <p:cNvSpPr/>
          <p:nvPr/>
        </p:nvSpPr>
        <p:spPr>
          <a:xfrm>
            <a:off x="989953" y="2450015"/>
            <a:ext cx="1694053" cy="553998"/>
          </a:xfrm>
          <a:prstGeom prst="rect">
            <a:avLst/>
          </a:prstGeom>
        </p:spPr>
        <p:txBody>
          <a:bodyPr wrap="none">
            <a:spAutoFit/>
          </a:bodyPr>
          <a:lstStyle/>
          <a:p>
            <a:r>
              <a:rPr lang="en-US" sz="3000" b="1">
                <a:solidFill>
                  <a:schemeClr val="bg1"/>
                </a:solidFill>
                <a:latin typeface="UTM Centur"/>
                <a:ea typeface="Calibri" panose="020F0502020204030204" pitchFamily="34" charset="0"/>
              </a:rPr>
              <a:t>A. </a:t>
            </a:r>
            <a:r>
              <a:rPr lang="en-US" sz="3000">
                <a:solidFill>
                  <a:schemeClr val="bg1"/>
                </a:solidFill>
                <a:latin typeface="UTM Centur"/>
                <a:ea typeface="Calibri" panose="020F0502020204030204" pitchFamily="34" charset="0"/>
              </a:rPr>
              <a:t>14,4W.</a:t>
            </a:r>
            <a:endParaRPr lang="en-US" sz="3000">
              <a:solidFill>
                <a:schemeClr val="bg1"/>
              </a:solidFill>
              <a:latin typeface="UTM Centur"/>
            </a:endParaRPr>
          </a:p>
        </p:txBody>
      </p:sp>
      <p:sp>
        <p:nvSpPr>
          <p:cNvPr id="4" name="Rectangle 3"/>
          <p:cNvSpPr/>
          <p:nvPr/>
        </p:nvSpPr>
        <p:spPr>
          <a:xfrm>
            <a:off x="3846478" y="2450015"/>
            <a:ext cx="1187889" cy="553998"/>
          </a:xfrm>
          <a:prstGeom prst="rect">
            <a:avLst/>
          </a:prstGeom>
        </p:spPr>
        <p:txBody>
          <a:bodyPr wrap="none">
            <a:spAutoFit/>
          </a:bodyPr>
          <a:lstStyle/>
          <a:p>
            <a:r>
              <a:rPr lang="en-US" sz="3000" b="1">
                <a:solidFill>
                  <a:schemeClr val="bg1"/>
                </a:solidFill>
                <a:latin typeface="UTM Centur"/>
                <a:ea typeface="Calibri" panose="020F0502020204030204" pitchFamily="34" charset="0"/>
              </a:rPr>
              <a:t>B. </a:t>
            </a:r>
            <a:r>
              <a:rPr lang="en-US" sz="3000">
                <a:solidFill>
                  <a:schemeClr val="bg1"/>
                </a:solidFill>
                <a:latin typeface="UTM Centur"/>
                <a:ea typeface="Calibri" panose="020F0502020204030204" pitchFamily="34" charset="0"/>
              </a:rPr>
              <a:t>8W.</a:t>
            </a:r>
            <a:endParaRPr lang="en-US" sz="3000">
              <a:solidFill>
                <a:schemeClr val="bg1"/>
              </a:solidFill>
              <a:latin typeface="UTM Centur"/>
            </a:endParaRPr>
          </a:p>
        </p:txBody>
      </p:sp>
      <p:sp>
        <p:nvSpPr>
          <p:cNvPr id="5" name="Rectangle 4"/>
          <p:cNvSpPr/>
          <p:nvPr/>
        </p:nvSpPr>
        <p:spPr>
          <a:xfrm>
            <a:off x="6378121" y="2450015"/>
            <a:ext cx="1466812" cy="553998"/>
          </a:xfrm>
          <a:prstGeom prst="rect">
            <a:avLst/>
          </a:prstGeom>
        </p:spPr>
        <p:txBody>
          <a:bodyPr wrap="none">
            <a:spAutoFit/>
          </a:bodyPr>
          <a:lstStyle/>
          <a:p>
            <a:r>
              <a:rPr lang="en-US" sz="3000" b="1">
                <a:solidFill>
                  <a:schemeClr val="bg1"/>
                </a:solidFill>
                <a:latin typeface="UTM Centur"/>
                <a:ea typeface="Calibri" panose="020F0502020204030204" pitchFamily="34" charset="0"/>
              </a:rPr>
              <a:t>C. </a:t>
            </a:r>
            <a:r>
              <a:rPr lang="en-US" sz="3000">
                <a:solidFill>
                  <a:schemeClr val="bg1"/>
                </a:solidFill>
                <a:latin typeface="UTM Centur"/>
                <a:ea typeface="Calibri" panose="020F0502020204030204" pitchFamily="34" charset="0"/>
              </a:rPr>
              <a:t>1,6W.</a:t>
            </a:r>
            <a:endParaRPr lang="en-US" sz="3000">
              <a:solidFill>
                <a:schemeClr val="bg1"/>
              </a:solidFill>
              <a:latin typeface="UTM Centur"/>
            </a:endParaRPr>
          </a:p>
        </p:txBody>
      </p:sp>
      <p:sp>
        <p:nvSpPr>
          <p:cNvPr id="6" name="Rectangle 5"/>
          <p:cNvSpPr/>
          <p:nvPr/>
        </p:nvSpPr>
        <p:spPr>
          <a:xfrm>
            <a:off x="9365947" y="2437511"/>
            <a:ext cx="1400640" cy="564385"/>
          </a:xfrm>
          <a:prstGeom prst="rect">
            <a:avLst/>
          </a:prstGeom>
        </p:spPr>
        <p:txBody>
          <a:bodyPr wrap="none">
            <a:spAutoFit/>
          </a:bodyPr>
          <a:lstStyle/>
          <a:p>
            <a:pPr algn="just">
              <a:lnSpc>
                <a:spcPct val="107000"/>
              </a:lnSpc>
              <a:spcAft>
                <a:spcPts val="0"/>
              </a:spcAft>
              <a:tabLst>
                <a:tab pos="540385" algn="l"/>
                <a:tab pos="635000" algn="l"/>
                <a:tab pos="2222500" algn="l"/>
                <a:tab pos="3810000" algn="l"/>
                <a:tab pos="5397500" algn="l"/>
              </a:tabLst>
            </a:pPr>
            <a:r>
              <a:rPr lang="en-US" sz="3000" b="1">
                <a:solidFill>
                  <a:schemeClr val="bg1"/>
                </a:solidFill>
                <a:latin typeface="UTM Centur"/>
                <a:ea typeface="Calibri" panose="020F0502020204030204" pitchFamily="34" charset="0"/>
                <a:cs typeface="Times New Roman" panose="02020603050405020304" pitchFamily="18" charset="0"/>
              </a:rPr>
              <a:t>D. </a:t>
            </a:r>
            <a:r>
              <a:rPr lang="en-US" sz="3000">
                <a:solidFill>
                  <a:schemeClr val="bg1"/>
                </a:solidFill>
                <a:latin typeface="UTM Centur"/>
                <a:ea typeface="Calibri" panose="020F0502020204030204" pitchFamily="34" charset="0"/>
                <a:cs typeface="Times New Roman" panose="02020603050405020304" pitchFamily="18" charset="0"/>
              </a:rPr>
              <a:t>16W.</a:t>
            </a:r>
            <a:endParaRPr lang="en-US" sz="3000">
              <a:solidFill>
                <a:schemeClr val="bg1"/>
              </a:solidFill>
              <a:effectLst/>
              <a:latin typeface="UTM Centur"/>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C365008-31AC-47A2-9DD7-6F4D28ACFEBA}"/>
              </a:ext>
            </a:extLst>
          </p:cNvPr>
          <p:cNvSpPr/>
          <p:nvPr/>
        </p:nvSpPr>
        <p:spPr>
          <a:xfrm>
            <a:off x="3662036" y="5582451"/>
            <a:ext cx="6096000" cy="552972"/>
          </a:xfrm>
          <a:prstGeom prst="rect">
            <a:avLst/>
          </a:prstGeom>
        </p:spPr>
        <p:txBody>
          <a:bodyPr>
            <a:spAutoFit/>
          </a:bodyPr>
          <a:lstStyle/>
          <a:p>
            <a:pPr algn="just">
              <a:lnSpc>
                <a:spcPct val="107000"/>
              </a:lnSpc>
              <a:spcAft>
                <a:spcPts val="0"/>
              </a:spcAft>
              <a:tabLst>
                <a:tab pos="540385" algn="l"/>
              </a:tabLst>
            </a:pPr>
            <a:r>
              <a:rPr lang="en-US" sz="30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D</a:t>
            </a:r>
            <a:endParaRPr lang="en-US" sz="30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B233C7FE-CAE0-4414-AFF2-931C5275BE1B}"/>
              </a:ext>
            </a:extLst>
          </p:cNvPr>
          <p:cNvSpPr/>
          <p:nvPr/>
        </p:nvSpPr>
        <p:spPr>
          <a:xfrm>
            <a:off x="3662036" y="3152514"/>
            <a:ext cx="2744662" cy="552972"/>
          </a:xfrm>
          <a:prstGeom prst="rect">
            <a:avLst/>
          </a:prstGeom>
        </p:spPr>
        <p:txBody>
          <a:bodyPr wrap="none">
            <a:spAutoFit/>
          </a:bodyPr>
          <a:lstStyle/>
          <a:p>
            <a:pPr algn="ctr">
              <a:lnSpc>
                <a:spcPct val="107000"/>
              </a:lnSpc>
              <a:spcAft>
                <a:spcPts val="0"/>
              </a:spcAft>
              <a:tabLst>
                <a:tab pos="540385" algn="l"/>
              </a:tabLst>
            </a:pPr>
            <a:r>
              <a:rPr lang="en-US" sz="30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30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F1365C8-2754-4EEE-96CC-5BA7F4075120}"/>
                  </a:ext>
                </a:extLst>
              </p:cNvPr>
              <p:cNvSpPr/>
              <p:nvPr/>
            </p:nvSpPr>
            <p:spPr>
              <a:xfrm>
                <a:off x="2811505" y="3612841"/>
                <a:ext cx="4775090" cy="1072601"/>
              </a:xfrm>
              <a:prstGeom prst="rect">
                <a:avLst/>
              </a:prstGeom>
            </p:spPr>
            <p:txBody>
              <a:bodyPr wrap="none">
                <a:spAutoFit/>
              </a:bodyPr>
              <a:lstStyle/>
              <a:p>
                <a:pPr algn="just">
                  <a:lnSpc>
                    <a:spcPct val="107000"/>
                  </a:lnSpc>
                  <a:spcAft>
                    <a:spcPts val="0"/>
                  </a:spcAft>
                  <a:tabLst>
                    <a:tab pos="540385" algn="l"/>
                  </a:tabLst>
                </a:pPr>
                <a14:m>
                  <m:oMathPara xmlns:m="http://schemas.openxmlformats.org/officeDocument/2006/math">
                    <m:oMathParaPr>
                      <m:jc m:val="centerGroup"/>
                    </m:oMathParaPr>
                    <m:oMath xmlns:m="http://schemas.openxmlformats.org/officeDocument/2006/math">
                      <m:r>
                        <a:rPr lang="en-US" sz="300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𝐼</m:t>
                      </m:r>
                      <m:r>
                        <a:rPr lang="en-US" sz="300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𝐸</m:t>
                          </m:r>
                        </m:num>
                        <m:den>
                          <m:r>
                            <a:rPr lang="en-US" sz="3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𝑅</m:t>
                          </m:r>
                          <m:r>
                            <a:rPr lang="en-US" sz="3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3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𝑟</m:t>
                          </m:r>
                        </m:den>
                      </m:f>
                      <m:r>
                        <a:rPr lang="en-US" sz="3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000">
                              <a:solidFill>
                                <a:schemeClr val="bg1"/>
                              </a:solidFill>
                              <a:latin typeface="Cambria Math" panose="02040503050406030204" pitchFamily="18" charset="0"/>
                              <a:ea typeface="Calibri" panose="020F0502020204030204" pitchFamily="34" charset="0"/>
                              <a:cs typeface="Times New Roman" panose="02020603050405020304" pitchFamily="18" charset="0"/>
                            </a:rPr>
                            <m:t>8</m:t>
                          </m:r>
                        </m:num>
                        <m:den>
                          <m:r>
                            <a:rPr lang="en-US" sz="3000">
                              <a:solidFill>
                                <a:schemeClr val="bg1"/>
                              </a:solidFill>
                              <a:latin typeface="Cambria Math" panose="02040503050406030204" pitchFamily="18" charset="0"/>
                              <a:ea typeface="Calibri" panose="020F0502020204030204" pitchFamily="34" charset="0"/>
                              <a:cs typeface="Times New Roman" panose="02020603050405020304" pitchFamily="18" charset="0"/>
                            </a:rPr>
                            <m:t>3,6</m:t>
                          </m:r>
                          <m:r>
                            <a:rPr lang="en-US" sz="3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3000">
                              <a:solidFill>
                                <a:schemeClr val="bg1"/>
                              </a:solidFill>
                              <a:latin typeface="Cambria Math" panose="02040503050406030204" pitchFamily="18" charset="0"/>
                              <a:ea typeface="Calibri" panose="020F0502020204030204" pitchFamily="34" charset="0"/>
                              <a:cs typeface="Times New Roman" panose="02020603050405020304" pitchFamily="18" charset="0"/>
                            </a:rPr>
                            <m:t>0,4</m:t>
                          </m:r>
                        </m:den>
                      </m:f>
                      <m:r>
                        <a:rPr lang="en-US" sz="3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300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r>
                        <a:rPr lang="en-US" sz="3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𝐴</m:t>
                      </m:r>
                    </m:oMath>
                  </m:oMathPara>
                </a14:m>
                <a:endParaRPr lang="en-US" sz="3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4F1365C8-2754-4EEE-96CC-5BA7F4075120}"/>
                  </a:ext>
                </a:extLst>
              </p:cNvPr>
              <p:cNvSpPr>
                <a:spLocks noRot="1" noChangeAspect="1" noMove="1" noResize="1" noEditPoints="1" noAdjustHandles="1" noChangeArrowheads="1" noChangeShapeType="1" noTextEdit="1"/>
              </p:cNvSpPr>
              <p:nvPr/>
            </p:nvSpPr>
            <p:spPr>
              <a:xfrm>
                <a:off x="2811505" y="3612841"/>
                <a:ext cx="4775090" cy="107260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F4A9C472-C68B-4E18-A5FF-9851A02D703E}"/>
                  </a:ext>
                </a:extLst>
              </p:cNvPr>
              <p:cNvSpPr/>
              <p:nvPr/>
            </p:nvSpPr>
            <p:spPr>
              <a:xfrm>
                <a:off x="3084763" y="4762995"/>
                <a:ext cx="3899208" cy="586314"/>
              </a:xfrm>
              <a:prstGeom prst="rect">
                <a:avLst/>
              </a:prstGeom>
            </p:spPr>
            <p:txBody>
              <a:bodyPr wrap="none">
                <a:spAutoFit/>
              </a:bodyPr>
              <a:lstStyle/>
              <a:p>
                <a:pPr algn="just">
                  <a:lnSpc>
                    <a:spcPct val="107000"/>
                  </a:lnSpc>
                  <a:spcAft>
                    <a:spcPts val="0"/>
                  </a:spcAft>
                  <a:tabLst>
                    <a:tab pos="540385" algn="l"/>
                  </a:tabLst>
                </a:pPr>
                <a14:m>
                  <m:oMathPara xmlns:m="http://schemas.openxmlformats.org/officeDocument/2006/math">
                    <m:oMathParaPr>
                      <m:jc m:val="centerGroup"/>
                    </m:oMathParaPr>
                    <m:oMath xmlns:m="http://schemas.openxmlformats.org/officeDocument/2006/math">
                      <m:r>
                        <a:rPr lang="en-US" sz="3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𝑃</m:t>
                      </m:r>
                      <m:r>
                        <a:rPr lang="en-US" sz="3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3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𝐸</m:t>
                      </m:r>
                      <m:r>
                        <a:rPr lang="en-US" sz="300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3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𝐼</m:t>
                      </m:r>
                      <m:r>
                        <a:rPr lang="en-US" sz="3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3000">
                          <a:solidFill>
                            <a:schemeClr val="bg1"/>
                          </a:solidFill>
                          <a:latin typeface="Cambria Math" panose="02040503050406030204" pitchFamily="18" charset="0"/>
                          <a:ea typeface="Calibri" panose="020F0502020204030204" pitchFamily="34" charset="0"/>
                          <a:cs typeface="Times New Roman" panose="02020603050405020304" pitchFamily="18" charset="0"/>
                        </a:rPr>
                        <m:t>8.2</m:t>
                      </m:r>
                      <m:r>
                        <a:rPr lang="en-US" sz="3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3000">
                          <a:solidFill>
                            <a:schemeClr val="bg1"/>
                          </a:solidFill>
                          <a:latin typeface="Cambria Math" panose="02040503050406030204" pitchFamily="18" charset="0"/>
                          <a:ea typeface="Calibri" panose="020F0502020204030204" pitchFamily="34" charset="0"/>
                          <a:cs typeface="Times New Roman" panose="02020603050405020304" pitchFamily="18" charset="0"/>
                        </a:rPr>
                        <m:t>16</m:t>
                      </m:r>
                      <m:r>
                        <a:rPr lang="en-US" sz="3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𝑊</m:t>
                      </m:r>
                    </m:oMath>
                  </m:oMathPara>
                </a14:m>
                <a:endParaRPr lang="en-US" sz="3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F4A9C472-C68B-4E18-A5FF-9851A02D703E}"/>
                  </a:ext>
                </a:extLst>
              </p:cNvPr>
              <p:cNvSpPr>
                <a:spLocks noRot="1" noChangeAspect="1" noMove="1" noResize="1" noEditPoints="1" noAdjustHandles="1" noChangeArrowheads="1" noChangeShapeType="1" noTextEdit="1"/>
              </p:cNvSpPr>
              <p:nvPr/>
            </p:nvSpPr>
            <p:spPr>
              <a:xfrm>
                <a:off x="3084763" y="4762995"/>
                <a:ext cx="3899208" cy="586314"/>
              </a:xfrm>
              <a:prstGeom prst="rect">
                <a:avLst/>
              </a:prstGeom>
              <a:blipFill>
                <a:blip r:embed="rId4"/>
                <a:stretch>
                  <a:fillRect/>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BDC64297-AFE1-4D12-87D3-FC78D0E83947}"/>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E878783-680F-4582-BF50-CCC8B875F0BC}"/>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81268510-9A8C-4587-87E5-EDB219404768}"/>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4" name="Freeform: Shape 13">
            <a:extLst>
              <a:ext uri="{FF2B5EF4-FFF2-40B4-BE49-F238E27FC236}">
                <a16:creationId xmlns:a16="http://schemas.microsoft.com/office/drawing/2014/main" id="{9B62F632-599B-423F-AF02-8635DB0D3523}"/>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5" name="Graphic 14" descr="Star">
            <a:extLst>
              <a:ext uri="{FF2B5EF4-FFF2-40B4-BE49-F238E27FC236}">
                <a16:creationId xmlns:a16="http://schemas.microsoft.com/office/drawing/2014/main" id="{588DC738-96BA-4841-B84A-3D991864BB0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2402" y="5512759"/>
            <a:ext cx="711196" cy="711196"/>
          </a:xfrm>
          <a:prstGeom prst="rect">
            <a:avLst/>
          </a:prstGeom>
        </p:spPr>
      </p:pic>
      <p:pic>
        <p:nvPicPr>
          <p:cNvPr id="16" name="Graphic 15" descr="Stars">
            <a:extLst>
              <a:ext uri="{FF2B5EF4-FFF2-40B4-BE49-F238E27FC236}">
                <a16:creationId xmlns:a16="http://schemas.microsoft.com/office/drawing/2014/main" id="{86477DF4-367C-4767-B4E7-1902E3CCC18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22129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003" y="297375"/>
            <a:ext cx="6794250" cy="2677656"/>
          </a:xfrm>
          <a:prstGeom prst="rect">
            <a:avLst/>
          </a:prstGeom>
        </p:spPr>
        <p:txBody>
          <a:bodyPr wrap="square">
            <a:spAutoFit/>
          </a:bodyPr>
          <a:lstStyle/>
          <a:p>
            <a:r>
              <a:rPr lang="en-US" sz="2800" b="1">
                <a:solidFill>
                  <a:srgbClr val="FFFF00"/>
                </a:solidFill>
                <a:latin typeface="UTM Centur"/>
                <a:ea typeface="Calibri" panose="020F0502020204030204" pitchFamily="34" charset="0"/>
              </a:rPr>
              <a:t>Câu 30. 	</a:t>
            </a:r>
            <a:r>
              <a:rPr lang="en-US" sz="2800">
                <a:solidFill>
                  <a:schemeClr val="bg1"/>
                </a:solidFill>
                <a:latin typeface="UTM Centur"/>
                <a:ea typeface="Calibri" panose="020F0502020204030204" pitchFamily="34" charset="0"/>
              </a:rPr>
              <a:t> Một thấu kính mỏng được đặt sao cho trục chính trùng với trục Ox của hệ trục tọa độ vuông góc Oxy. Điểm sáng A đặt gần trục chính, trước thấu kính. A’ là ảnh của A qua thấu kính (hình bên). Tiêu cự của thấu kính là</a:t>
            </a:r>
            <a:endParaRPr lang="en-US" sz="2800">
              <a:solidFill>
                <a:schemeClr val="bg1"/>
              </a:solidFill>
              <a:latin typeface="UTM Centur"/>
            </a:endParaRPr>
          </a:p>
        </p:txBody>
      </p:sp>
      <p:sp>
        <p:nvSpPr>
          <p:cNvPr id="3" name="Rectangle 2"/>
          <p:cNvSpPr/>
          <p:nvPr/>
        </p:nvSpPr>
        <p:spPr>
          <a:xfrm>
            <a:off x="537308" y="2975031"/>
            <a:ext cx="1479316" cy="523220"/>
          </a:xfrm>
          <a:prstGeom prst="rect">
            <a:avLst/>
          </a:prstGeom>
        </p:spPr>
        <p:txBody>
          <a:bodyPr wrap="none">
            <a:spAutoFit/>
          </a:bodyPr>
          <a:lstStyle/>
          <a:p>
            <a:r>
              <a:rPr lang="en-US" sz="2800" b="1">
                <a:solidFill>
                  <a:schemeClr val="bg1"/>
                </a:solidFill>
                <a:latin typeface="UTM Centur"/>
                <a:ea typeface="Calibri" panose="020F0502020204030204" pitchFamily="34" charset="0"/>
              </a:rPr>
              <a:t>A. </a:t>
            </a:r>
            <a:r>
              <a:rPr lang="en-US" sz="2800">
                <a:solidFill>
                  <a:schemeClr val="bg1"/>
                </a:solidFill>
                <a:latin typeface="UTM Centur"/>
                <a:ea typeface="Calibri" panose="020F0502020204030204" pitchFamily="34" charset="0"/>
              </a:rPr>
              <a:t>30cm.</a:t>
            </a:r>
            <a:endParaRPr lang="en-US" sz="2800">
              <a:solidFill>
                <a:schemeClr val="bg1"/>
              </a:solidFill>
              <a:latin typeface="UTM Centur"/>
            </a:endParaRPr>
          </a:p>
        </p:txBody>
      </p:sp>
      <p:sp>
        <p:nvSpPr>
          <p:cNvPr id="4" name="Rectangle 3"/>
          <p:cNvSpPr/>
          <p:nvPr/>
        </p:nvSpPr>
        <p:spPr>
          <a:xfrm>
            <a:off x="3742708" y="2975031"/>
            <a:ext cx="1460656" cy="523220"/>
          </a:xfrm>
          <a:prstGeom prst="rect">
            <a:avLst/>
          </a:prstGeom>
        </p:spPr>
        <p:txBody>
          <a:bodyPr wrap="none">
            <a:spAutoFit/>
          </a:bodyPr>
          <a:lstStyle/>
          <a:p>
            <a:r>
              <a:rPr lang="en-US" sz="2800" b="1">
                <a:solidFill>
                  <a:schemeClr val="bg1"/>
                </a:solidFill>
                <a:latin typeface="UTM Centur"/>
                <a:ea typeface="Calibri" panose="020F0502020204030204" pitchFamily="34" charset="0"/>
              </a:rPr>
              <a:t>B. </a:t>
            </a:r>
            <a:r>
              <a:rPr lang="en-US" sz="2800">
                <a:solidFill>
                  <a:schemeClr val="bg1"/>
                </a:solidFill>
                <a:latin typeface="UTM Centur"/>
                <a:ea typeface="Calibri" panose="020F0502020204030204" pitchFamily="34" charset="0"/>
              </a:rPr>
              <a:t>60cm.</a:t>
            </a:r>
            <a:endParaRPr lang="en-US" sz="2800">
              <a:solidFill>
                <a:schemeClr val="bg1"/>
              </a:solidFill>
              <a:latin typeface="UTM Centur"/>
            </a:endParaRPr>
          </a:p>
        </p:txBody>
      </p:sp>
      <p:sp>
        <p:nvSpPr>
          <p:cNvPr id="5" name="Rectangle 4"/>
          <p:cNvSpPr/>
          <p:nvPr/>
        </p:nvSpPr>
        <p:spPr>
          <a:xfrm>
            <a:off x="6612386" y="2975031"/>
            <a:ext cx="1449436" cy="523220"/>
          </a:xfrm>
          <a:prstGeom prst="rect">
            <a:avLst/>
          </a:prstGeom>
        </p:spPr>
        <p:txBody>
          <a:bodyPr wrap="none">
            <a:spAutoFit/>
          </a:bodyPr>
          <a:lstStyle/>
          <a:p>
            <a:r>
              <a:rPr lang="en-US" sz="2800" b="1">
                <a:solidFill>
                  <a:schemeClr val="bg1"/>
                </a:solidFill>
                <a:latin typeface="UTM Centur"/>
                <a:ea typeface="Calibri" panose="020F0502020204030204" pitchFamily="34" charset="0"/>
              </a:rPr>
              <a:t>C. </a:t>
            </a:r>
            <a:r>
              <a:rPr lang="en-US" sz="2800">
                <a:solidFill>
                  <a:schemeClr val="bg1"/>
                </a:solidFill>
                <a:latin typeface="UTM Centur"/>
                <a:ea typeface="Calibri" panose="020F0502020204030204" pitchFamily="34" charset="0"/>
              </a:rPr>
              <a:t>75cm.</a:t>
            </a:r>
            <a:endParaRPr lang="en-US" sz="2800">
              <a:solidFill>
                <a:schemeClr val="bg1"/>
              </a:solidFill>
              <a:latin typeface="UTM Centur"/>
            </a:endParaRPr>
          </a:p>
        </p:txBody>
      </p:sp>
      <p:sp>
        <p:nvSpPr>
          <p:cNvPr id="6" name="Rectangle 5"/>
          <p:cNvSpPr/>
          <p:nvPr/>
        </p:nvSpPr>
        <p:spPr>
          <a:xfrm>
            <a:off x="8863037" y="2975031"/>
            <a:ext cx="1749325" cy="523220"/>
          </a:xfrm>
          <a:prstGeom prst="rect">
            <a:avLst/>
          </a:prstGeom>
        </p:spPr>
        <p:txBody>
          <a:bodyPr wrap="none">
            <a:spAutoFit/>
          </a:bodyPr>
          <a:lstStyle/>
          <a:p>
            <a:r>
              <a:rPr lang="en-US" sz="2800" b="1">
                <a:solidFill>
                  <a:schemeClr val="bg1"/>
                </a:solidFill>
                <a:latin typeface="UTM Centur"/>
                <a:ea typeface="Calibri" panose="020F0502020204030204" pitchFamily="34" charset="0"/>
              </a:rPr>
              <a:t>D. </a:t>
            </a:r>
            <a:r>
              <a:rPr lang="en-US" sz="2800">
                <a:solidFill>
                  <a:schemeClr val="bg1"/>
                </a:solidFill>
                <a:latin typeface="UTM Centur"/>
                <a:ea typeface="Calibri" panose="020F0502020204030204" pitchFamily="34" charset="0"/>
              </a:rPr>
              <a:t>12,5cm.</a:t>
            </a:r>
            <a:endParaRPr lang="en-US" sz="2800">
              <a:solidFill>
                <a:schemeClr val="bg1"/>
              </a:solidFill>
              <a:latin typeface="UTM Centur"/>
            </a:endParaRPr>
          </a:p>
        </p:txBody>
      </p:sp>
      <p:pic>
        <p:nvPicPr>
          <p:cNvPr id="7" name="Picture 6">
            <a:extLst>
              <a:ext uri="{FF2B5EF4-FFF2-40B4-BE49-F238E27FC236}">
                <a16:creationId xmlns:a16="http://schemas.microsoft.com/office/drawing/2014/main" id="{138F2242-73E2-4799-82A4-5227E365ACB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97273" y="308904"/>
            <a:ext cx="4322640" cy="2321754"/>
          </a:xfrm>
          <a:prstGeom prst="rect">
            <a:avLst/>
          </a:prstGeom>
          <a:noFill/>
          <a:ln>
            <a:noFill/>
          </a:ln>
        </p:spPr>
      </p:pic>
      <p:sp>
        <p:nvSpPr>
          <p:cNvPr id="9" name="Rectangle 8">
            <a:extLst>
              <a:ext uri="{FF2B5EF4-FFF2-40B4-BE49-F238E27FC236}">
                <a16:creationId xmlns:a16="http://schemas.microsoft.com/office/drawing/2014/main" id="{6CD75921-81F0-47D4-AB9B-F1963E80AF5E}"/>
              </a:ext>
            </a:extLst>
          </p:cNvPr>
          <p:cNvSpPr/>
          <p:nvPr/>
        </p:nvSpPr>
        <p:spPr>
          <a:xfrm>
            <a:off x="3048000" y="6026837"/>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C</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38EE4278-D261-4D41-81CA-038C1519CAD8}"/>
              </a:ext>
            </a:extLst>
          </p:cNvPr>
          <p:cNvSpPr/>
          <p:nvPr/>
        </p:nvSpPr>
        <p:spPr>
          <a:xfrm>
            <a:off x="2628620" y="3608512"/>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4C5BBC35-D253-4320-A9B5-BB13074FD7AE}"/>
                  </a:ext>
                </a:extLst>
              </p:cNvPr>
              <p:cNvSpPr/>
              <p:nvPr/>
            </p:nvSpPr>
            <p:spPr>
              <a:xfrm>
                <a:off x="2016624" y="4239324"/>
                <a:ext cx="386368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schemeClr val="bg1"/>
                          </a:solidFill>
                          <a:latin typeface="Cambria Math" panose="02040503050406030204" pitchFamily="18" charset="0"/>
                        </a:rPr>
                        <m:t>𝑑</m:t>
                      </m:r>
                      <m:r>
                        <a:rPr lang="en-US" sz="2800" i="0">
                          <a:solidFill>
                            <a:schemeClr val="bg1"/>
                          </a:solidFill>
                          <a:latin typeface="Cambria Math" panose="02040503050406030204" pitchFamily="18" charset="0"/>
                        </a:rPr>
                        <m:t>=30</m:t>
                      </m:r>
                      <m:r>
                        <a:rPr lang="en-US" sz="2800" i="1">
                          <a:solidFill>
                            <a:schemeClr val="bg1"/>
                          </a:solidFill>
                          <a:latin typeface="Cambria Math" panose="02040503050406030204" pitchFamily="18" charset="0"/>
                        </a:rPr>
                        <m:t>𝑐𝑚</m:t>
                      </m:r>
                      <m:r>
                        <a:rPr lang="en-US" sz="2800" i="0">
                          <a:solidFill>
                            <a:schemeClr val="bg1"/>
                          </a:solidFill>
                          <a:latin typeface="Cambria Math" panose="02040503050406030204" pitchFamily="18" charset="0"/>
                        </a:rPr>
                        <m:t>,</m:t>
                      </m:r>
                      <m:r>
                        <a:rPr lang="en-US" sz="2800" i="1">
                          <a:solidFill>
                            <a:schemeClr val="bg1"/>
                          </a:solidFill>
                          <a:latin typeface="Cambria Math" panose="02040503050406030204" pitchFamily="18" charset="0"/>
                        </a:rPr>
                        <m:t>𝑑</m:t>
                      </m:r>
                      <m:r>
                        <a:rPr lang="en-US" sz="2800" i="0">
                          <a:solidFill>
                            <a:schemeClr val="bg1"/>
                          </a:solidFill>
                          <a:latin typeface="Cambria Math" panose="02040503050406030204" pitchFamily="18" charset="0"/>
                        </a:rPr>
                        <m:t>′=−50</m:t>
                      </m:r>
                      <m:r>
                        <a:rPr lang="en-US" sz="2800" i="1">
                          <a:solidFill>
                            <a:schemeClr val="bg1"/>
                          </a:solidFill>
                          <a:latin typeface="Cambria Math" panose="02040503050406030204" pitchFamily="18" charset="0"/>
                        </a:rPr>
                        <m:t>𝑐𝑚</m:t>
                      </m:r>
                    </m:oMath>
                  </m:oMathPara>
                </a14:m>
                <a:endParaRPr lang="en-US" sz="2800">
                  <a:solidFill>
                    <a:schemeClr val="bg1"/>
                  </a:solidFill>
                </a:endParaRPr>
              </a:p>
            </p:txBody>
          </p:sp>
        </mc:Choice>
        <mc:Fallback xmlns="">
          <p:sp>
            <p:nvSpPr>
              <p:cNvPr id="11" name="Rectangle 10">
                <a:extLst>
                  <a:ext uri="{FF2B5EF4-FFF2-40B4-BE49-F238E27FC236}">
                    <a16:creationId xmlns:a16="http://schemas.microsoft.com/office/drawing/2014/main" id="{4C5BBC35-D253-4320-A9B5-BB13074FD7AE}"/>
                  </a:ext>
                </a:extLst>
              </p:cNvPr>
              <p:cNvSpPr>
                <a:spLocks noRot="1" noChangeAspect="1" noMove="1" noResize="1" noEditPoints="1" noAdjustHandles="1" noChangeArrowheads="1" noChangeShapeType="1" noTextEdit="1"/>
              </p:cNvSpPr>
              <p:nvPr/>
            </p:nvSpPr>
            <p:spPr>
              <a:xfrm>
                <a:off x="2016624" y="4239324"/>
                <a:ext cx="3863685"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C7AB9D39-848D-4DAB-9A79-91C95EBC0A9C}"/>
                  </a:ext>
                </a:extLst>
              </p:cNvPr>
              <p:cNvSpPr/>
              <p:nvPr/>
            </p:nvSpPr>
            <p:spPr>
              <a:xfrm>
                <a:off x="1845351" y="4968788"/>
                <a:ext cx="5090176" cy="941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solidFill>
                            <a:schemeClr val="bg1"/>
                          </a:solidFill>
                          <a:latin typeface="Cambria Math" panose="02040503050406030204" pitchFamily="18" charset="0"/>
                        </a:rPr>
                        <m:t>f</m:t>
                      </m:r>
                      <m:r>
                        <a:rPr lang="en-US" sz="2800" i="0">
                          <a:solidFill>
                            <a:schemeClr val="bg1"/>
                          </a:solidFill>
                          <a:latin typeface="Cambria Math" panose="02040503050406030204" pitchFamily="18" charset="0"/>
                        </a:rPr>
                        <m:t>=</m:t>
                      </m:r>
                      <m:f>
                        <m:fPr>
                          <m:ctrlPr>
                            <a:rPr lang="en-US" sz="2800" i="1">
                              <a:solidFill>
                                <a:schemeClr val="bg1"/>
                              </a:solidFill>
                              <a:latin typeface="Cambria Math" panose="02040503050406030204" pitchFamily="18" charset="0"/>
                            </a:rPr>
                          </m:ctrlPr>
                        </m:fPr>
                        <m:num>
                          <m:r>
                            <m:rPr>
                              <m:sty m:val="p"/>
                            </m:rPr>
                            <a:rPr lang="en-US" sz="2800" i="0">
                              <a:solidFill>
                                <a:schemeClr val="bg1"/>
                              </a:solidFill>
                              <a:latin typeface="Cambria Math" panose="02040503050406030204" pitchFamily="18" charset="0"/>
                            </a:rPr>
                            <m:t>d</m:t>
                          </m:r>
                          <m:r>
                            <a:rPr lang="en-US" sz="2800" i="0">
                              <a:solidFill>
                                <a:schemeClr val="bg1"/>
                              </a:solidFill>
                              <a:latin typeface="Cambria Math" panose="02040503050406030204" pitchFamily="18" charset="0"/>
                            </a:rPr>
                            <m:t>.</m:t>
                          </m:r>
                          <m:r>
                            <a:rPr lang="en-US" sz="2800" i="1">
                              <a:solidFill>
                                <a:schemeClr val="bg1"/>
                              </a:solidFill>
                              <a:latin typeface="Cambria Math" panose="02040503050406030204" pitchFamily="18" charset="0"/>
                            </a:rPr>
                            <m:t>𝑑</m:t>
                          </m:r>
                          <m:r>
                            <a:rPr lang="en-US" sz="2800" i="0">
                              <a:solidFill>
                                <a:schemeClr val="bg1"/>
                              </a:solidFill>
                              <a:latin typeface="Cambria Math" panose="02040503050406030204" pitchFamily="18" charset="0"/>
                            </a:rPr>
                            <m:t>′</m:t>
                          </m:r>
                        </m:num>
                        <m:den>
                          <m:r>
                            <a:rPr lang="en-US" sz="2800" i="1">
                              <a:solidFill>
                                <a:schemeClr val="bg1"/>
                              </a:solidFill>
                              <a:latin typeface="Cambria Math" panose="02040503050406030204" pitchFamily="18" charset="0"/>
                            </a:rPr>
                            <m:t>𝑑</m:t>
                          </m:r>
                          <m:r>
                            <a:rPr lang="en-US" sz="2800" i="0">
                              <a:solidFill>
                                <a:schemeClr val="bg1"/>
                              </a:solidFill>
                              <a:latin typeface="Cambria Math" panose="02040503050406030204" pitchFamily="18" charset="0"/>
                            </a:rPr>
                            <m:t>+</m:t>
                          </m:r>
                          <m:r>
                            <a:rPr lang="en-US" sz="2800" i="1">
                              <a:solidFill>
                                <a:schemeClr val="bg1"/>
                              </a:solidFill>
                              <a:latin typeface="Cambria Math" panose="02040503050406030204" pitchFamily="18" charset="0"/>
                            </a:rPr>
                            <m:t>𝑑</m:t>
                          </m:r>
                          <m:r>
                            <a:rPr lang="en-US" sz="2800" i="0">
                              <a:solidFill>
                                <a:schemeClr val="bg1"/>
                              </a:solidFill>
                              <a:latin typeface="Cambria Math" panose="02040503050406030204" pitchFamily="18" charset="0"/>
                            </a:rPr>
                            <m:t>′</m:t>
                          </m:r>
                        </m:den>
                      </m:f>
                      <m:r>
                        <a:rPr lang="en-US" sz="2800" i="0">
                          <a:solidFill>
                            <a:schemeClr val="bg1"/>
                          </a:solidFill>
                          <a:latin typeface="Cambria Math" panose="02040503050406030204" pitchFamily="18" charset="0"/>
                        </a:rPr>
                        <m:t>=</m:t>
                      </m:r>
                      <m:f>
                        <m:fPr>
                          <m:ctrlPr>
                            <a:rPr lang="en-US" sz="2800" i="1">
                              <a:solidFill>
                                <a:schemeClr val="bg1"/>
                              </a:solidFill>
                              <a:latin typeface="Cambria Math" panose="02040503050406030204" pitchFamily="18" charset="0"/>
                            </a:rPr>
                          </m:ctrlPr>
                        </m:fPr>
                        <m:num>
                          <m:d>
                            <m:dPr>
                              <m:begChr m:val=""/>
                              <m:ctrlPr>
                                <a:rPr lang="en-US" sz="2800" i="1">
                                  <a:solidFill>
                                    <a:schemeClr val="bg1"/>
                                  </a:solidFill>
                                  <a:latin typeface="Cambria Math" panose="02040503050406030204" pitchFamily="18" charset="0"/>
                                </a:rPr>
                              </m:ctrlPr>
                            </m:dPr>
                            <m:e>
                              <m:r>
                                <a:rPr lang="en-US" sz="2800" i="0">
                                  <a:solidFill>
                                    <a:schemeClr val="bg1"/>
                                  </a:solidFill>
                                  <a:latin typeface="Cambria Math" panose="02040503050406030204" pitchFamily="18" charset="0"/>
                                </a:rPr>
                                <m:t>30.(−50</m:t>
                              </m:r>
                            </m:e>
                          </m:d>
                        </m:num>
                        <m:den>
                          <m:r>
                            <a:rPr lang="en-US" sz="2800" i="0">
                              <a:solidFill>
                                <a:schemeClr val="bg1"/>
                              </a:solidFill>
                              <a:latin typeface="Cambria Math" panose="02040503050406030204" pitchFamily="18" charset="0"/>
                            </a:rPr>
                            <m:t>30−50</m:t>
                          </m:r>
                        </m:den>
                      </m:f>
                      <m:r>
                        <a:rPr lang="en-US" sz="2800" i="0">
                          <a:solidFill>
                            <a:schemeClr val="bg1"/>
                          </a:solidFill>
                          <a:latin typeface="Cambria Math" panose="02040503050406030204" pitchFamily="18" charset="0"/>
                        </a:rPr>
                        <m:t>=75</m:t>
                      </m:r>
                      <m:r>
                        <a:rPr lang="en-US" sz="2800" i="1">
                          <a:solidFill>
                            <a:schemeClr val="bg1"/>
                          </a:solidFill>
                          <a:latin typeface="Cambria Math" panose="02040503050406030204" pitchFamily="18" charset="0"/>
                        </a:rPr>
                        <m:t>𝑐𝑚</m:t>
                      </m:r>
                    </m:oMath>
                  </m:oMathPara>
                </a14:m>
                <a:endParaRPr lang="en-US" sz="2800">
                  <a:solidFill>
                    <a:schemeClr val="bg1"/>
                  </a:solidFill>
                </a:endParaRPr>
              </a:p>
            </p:txBody>
          </p:sp>
        </mc:Choice>
        <mc:Fallback xmlns="">
          <p:sp>
            <p:nvSpPr>
              <p:cNvPr id="12" name="Rectangle 11">
                <a:extLst>
                  <a:ext uri="{FF2B5EF4-FFF2-40B4-BE49-F238E27FC236}">
                    <a16:creationId xmlns:a16="http://schemas.microsoft.com/office/drawing/2014/main" id="{C7AB9D39-848D-4DAB-9A79-91C95EBC0A9C}"/>
                  </a:ext>
                </a:extLst>
              </p:cNvPr>
              <p:cNvSpPr>
                <a:spLocks noRot="1" noChangeAspect="1" noMove="1" noResize="1" noEditPoints="1" noAdjustHandles="1" noChangeArrowheads="1" noChangeShapeType="1" noTextEdit="1"/>
              </p:cNvSpPr>
              <p:nvPr/>
            </p:nvSpPr>
            <p:spPr>
              <a:xfrm>
                <a:off x="1845351" y="4968788"/>
                <a:ext cx="5090176" cy="941796"/>
              </a:xfrm>
              <a:prstGeom prst="rect">
                <a:avLst/>
              </a:prstGeom>
              <a:blipFill>
                <a:blip r:embed="rId4"/>
                <a:stretch>
                  <a:fillRect/>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8810447D-1974-42E7-A98D-3E8B44021EB9}"/>
              </a:ext>
            </a:extLst>
          </p:cNvPr>
          <p:cNvCxnSpPr>
            <a:cxnSpLocks/>
          </p:cNvCxnSpPr>
          <p:nvPr/>
        </p:nvCxnSpPr>
        <p:spPr>
          <a:xfrm>
            <a:off x="7924800" y="711200"/>
            <a:ext cx="1812899" cy="142919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9CB555A-7473-4F62-92F7-6A71C4874F41}"/>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916D38-2A40-47D7-9407-DC5E03259CA3}"/>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80C8A6FF-F251-430B-86C3-1BFF9E822BB8}"/>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20" name="Freeform: Shape 19">
            <a:extLst>
              <a:ext uri="{FF2B5EF4-FFF2-40B4-BE49-F238E27FC236}">
                <a16:creationId xmlns:a16="http://schemas.microsoft.com/office/drawing/2014/main" id="{DFBBBCCD-A4A4-4B10-8F22-E9A56F248645}"/>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21" name="Graphic 20" descr="Star">
            <a:extLst>
              <a:ext uri="{FF2B5EF4-FFF2-40B4-BE49-F238E27FC236}">
                <a16:creationId xmlns:a16="http://schemas.microsoft.com/office/drawing/2014/main" id="{45E3342A-CD80-4F77-B45D-9082DF9B099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2402" y="5512759"/>
            <a:ext cx="711196" cy="711196"/>
          </a:xfrm>
          <a:prstGeom prst="rect">
            <a:avLst/>
          </a:prstGeom>
        </p:spPr>
      </p:pic>
      <p:pic>
        <p:nvPicPr>
          <p:cNvPr id="22" name="Graphic 21" descr="Stars">
            <a:extLst>
              <a:ext uri="{FF2B5EF4-FFF2-40B4-BE49-F238E27FC236}">
                <a16:creationId xmlns:a16="http://schemas.microsoft.com/office/drawing/2014/main" id="{D2B9FC86-13FD-478D-AF1F-441ED588E00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163133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306" y="244376"/>
            <a:ext cx="11083388" cy="1384995"/>
          </a:xfrm>
          <a:prstGeom prst="rect">
            <a:avLst/>
          </a:prstGeom>
        </p:spPr>
        <p:txBody>
          <a:bodyPr wrap="square">
            <a:spAutoFit/>
          </a:bodyPr>
          <a:lstStyle/>
          <a:p>
            <a:r>
              <a:rPr lang="en-US" sz="2800" b="1">
                <a:solidFill>
                  <a:srgbClr val="FFFF00"/>
                </a:solidFill>
                <a:latin typeface="UTM Centur"/>
                <a:ea typeface="Calibri" panose="020F0502020204030204" pitchFamily="34" charset="0"/>
              </a:rPr>
              <a:t>Câu 31. </a:t>
            </a:r>
            <a:r>
              <a:rPr lang="en-US" sz="2800" b="1">
                <a:solidFill>
                  <a:schemeClr val="bg1"/>
                </a:solidFill>
                <a:latin typeface="UTM Centur"/>
                <a:ea typeface="Calibri" panose="020F0502020204030204" pitchFamily="34" charset="0"/>
              </a:rPr>
              <a:t>	</a:t>
            </a:r>
            <a:r>
              <a:rPr lang="en-US" sz="2800">
                <a:solidFill>
                  <a:schemeClr val="bg1"/>
                </a:solidFill>
                <a:latin typeface="UTM Centur"/>
                <a:ea typeface="Calibri" panose="020F0502020204030204" pitchFamily="34" charset="0"/>
              </a:rPr>
              <a:t>Dao động của một vật là tổng hợp của hai dao động điều hòa cùng phương, cùng tần số 5Hz với các biên độ 6cm và 8cm. Biết hai dao động ngược pha nhau. Tốc độ của vật có giá trị cực đại là</a:t>
            </a:r>
            <a:endParaRPr lang="en-US" sz="2800">
              <a:solidFill>
                <a:schemeClr val="bg1"/>
              </a:solidFill>
              <a:latin typeface="UTM Centur"/>
            </a:endParaRPr>
          </a:p>
        </p:txBody>
      </p:sp>
      <p:sp>
        <p:nvSpPr>
          <p:cNvPr id="3" name="Rectangle 2"/>
          <p:cNvSpPr/>
          <p:nvPr/>
        </p:nvSpPr>
        <p:spPr>
          <a:xfrm>
            <a:off x="870640" y="1942065"/>
            <a:ext cx="1752980" cy="523220"/>
          </a:xfrm>
          <a:prstGeom prst="rect">
            <a:avLst/>
          </a:prstGeom>
        </p:spPr>
        <p:txBody>
          <a:bodyPr wrap="none">
            <a:spAutoFit/>
          </a:bodyPr>
          <a:lstStyle/>
          <a:p>
            <a:r>
              <a:rPr lang="en-US" sz="2800" b="1">
                <a:solidFill>
                  <a:schemeClr val="bg1"/>
                </a:solidFill>
                <a:latin typeface="UTM Centur"/>
                <a:ea typeface="Calibri" panose="020F0502020204030204" pitchFamily="34" charset="0"/>
              </a:rPr>
              <a:t>A. </a:t>
            </a:r>
            <a:r>
              <a:rPr lang="en-US" sz="2800">
                <a:solidFill>
                  <a:schemeClr val="bg1"/>
                </a:solidFill>
                <a:latin typeface="UTM Centur"/>
                <a:ea typeface="Calibri" panose="020F0502020204030204" pitchFamily="34" charset="0"/>
              </a:rPr>
              <a:t>63cm/s.</a:t>
            </a:r>
            <a:endParaRPr lang="en-US" sz="2800">
              <a:solidFill>
                <a:schemeClr val="bg1"/>
              </a:solidFill>
              <a:latin typeface="UTM Centur"/>
            </a:endParaRPr>
          </a:p>
        </p:txBody>
      </p:sp>
      <p:sp>
        <p:nvSpPr>
          <p:cNvPr id="4" name="Rectangle 3"/>
          <p:cNvSpPr/>
          <p:nvPr/>
        </p:nvSpPr>
        <p:spPr>
          <a:xfrm>
            <a:off x="3699301" y="1942065"/>
            <a:ext cx="1824089" cy="523220"/>
          </a:xfrm>
          <a:prstGeom prst="rect">
            <a:avLst/>
          </a:prstGeom>
        </p:spPr>
        <p:txBody>
          <a:bodyPr wrap="none">
            <a:spAutoFit/>
          </a:bodyPr>
          <a:lstStyle/>
          <a:p>
            <a:r>
              <a:rPr lang="en-US" sz="2800" b="1">
                <a:solidFill>
                  <a:schemeClr val="bg1"/>
                </a:solidFill>
                <a:latin typeface="UTM Centur"/>
                <a:ea typeface="Calibri" panose="020F0502020204030204" pitchFamily="34" charset="0"/>
              </a:rPr>
              <a:t>B. </a:t>
            </a:r>
            <a:r>
              <a:rPr lang="en-US" sz="2800">
                <a:solidFill>
                  <a:schemeClr val="bg1"/>
                </a:solidFill>
                <a:latin typeface="UTM Centur"/>
                <a:ea typeface="Calibri" panose="020F0502020204030204" pitchFamily="34" charset="0"/>
              </a:rPr>
              <a:t>4,4cm/s.</a:t>
            </a:r>
            <a:endParaRPr lang="en-US" sz="2800">
              <a:solidFill>
                <a:schemeClr val="bg1"/>
              </a:solidFill>
              <a:latin typeface="UTM Centur"/>
            </a:endParaRPr>
          </a:p>
        </p:txBody>
      </p:sp>
      <p:sp>
        <p:nvSpPr>
          <p:cNvPr id="5" name="Rectangle 4"/>
          <p:cNvSpPr/>
          <p:nvPr/>
        </p:nvSpPr>
        <p:spPr>
          <a:xfrm>
            <a:off x="6096000" y="1942065"/>
            <a:ext cx="1812869" cy="523220"/>
          </a:xfrm>
          <a:prstGeom prst="rect">
            <a:avLst/>
          </a:prstGeom>
        </p:spPr>
        <p:txBody>
          <a:bodyPr wrap="none">
            <a:spAutoFit/>
          </a:bodyPr>
          <a:lstStyle/>
          <a:p>
            <a:r>
              <a:rPr lang="en-US" sz="2800" b="1">
                <a:solidFill>
                  <a:schemeClr val="bg1"/>
                </a:solidFill>
                <a:latin typeface="UTM Centur"/>
                <a:ea typeface="Calibri" panose="020F0502020204030204" pitchFamily="34" charset="0"/>
              </a:rPr>
              <a:t>C. </a:t>
            </a:r>
            <a:r>
              <a:rPr lang="en-US" sz="2800">
                <a:solidFill>
                  <a:schemeClr val="bg1"/>
                </a:solidFill>
                <a:latin typeface="UTM Centur"/>
                <a:ea typeface="Calibri" panose="020F0502020204030204" pitchFamily="34" charset="0"/>
              </a:rPr>
              <a:t>3,1cm/s.</a:t>
            </a:r>
            <a:endParaRPr lang="en-US" sz="2800">
              <a:solidFill>
                <a:schemeClr val="bg1"/>
              </a:solidFill>
              <a:latin typeface="UTM Centur"/>
            </a:endParaRPr>
          </a:p>
        </p:txBody>
      </p:sp>
      <p:sp>
        <p:nvSpPr>
          <p:cNvPr id="6" name="Rectangle 5"/>
          <p:cNvSpPr/>
          <p:nvPr/>
        </p:nvSpPr>
        <p:spPr>
          <a:xfrm>
            <a:off x="8746603" y="1932382"/>
            <a:ext cx="1750479" cy="532903"/>
          </a:xfrm>
          <a:prstGeom prst="rect">
            <a:avLst/>
          </a:prstGeom>
        </p:spPr>
        <p:txBody>
          <a:bodyPr wrap="none">
            <a:spAutoFit/>
          </a:bodyPr>
          <a:lstStyle/>
          <a:p>
            <a:pPr algn="just">
              <a:lnSpc>
                <a:spcPct val="107000"/>
              </a:lnSpc>
              <a:spcAft>
                <a:spcPts val="0"/>
              </a:spcAft>
              <a:tabLst>
                <a:tab pos="540385" algn="l"/>
                <a:tab pos="635000" algn="l"/>
                <a:tab pos="2222500" algn="l"/>
                <a:tab pos="3810000" algn="l"/>
                <a:tab pos="5397500" algn="l"/>
              </a:tabLst>
            </a:pPr>
            <a:r>
              <a:rPr lang="en-US" sz="2800" b="1">
                <a:solidFill>
                  <a:schemeClr val="bg1"/>
                </a:solidFill>
                <a:latin typeface="UTM Centur"/>
                <a:ea typeface="Calibri" panose="020F0502020204030204" pitchFamily="34" charset="0"/>
                <a:cs typeface="Times New Roman" panose="02020603050405020304" pitchFamily="18" charset="0"/>
              </a:rPr>
              <a:t>D. </a:t>
            </a:r>
            <a:r>
              <a:rPr lang="en-US" sz="2800">
                <a:solidFill>
                  <a:schemeClr val="bg1"/>
                </a:solidFill>
                <a:latin typeface="UTM Centur"/>
                <a:ea typeface="Calibri" panose="020F0502020204030204" pitchFamily="34" charset="0"/>
                <a:cs typeface="Times New Roman" panose="02020603050405020304" pitchFamily="18" charset="0"/>
              </a:rPr>
              <a:t>36cm/s.</a:t>
            </a:r>
            <a:endParaRPr lang="en-US" sz="2800">
              <a:solidFill>
                <a:schemeClr val="bg1"/>
              </a:solidFill>
              <a:effectLst/>
              <a:latin typeface="UTM Centur"/>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5CBDD398-17FF-41F5-A1AA-76EEBACE87D2}"/>
              </a:ext>
            </a:extLst>
          </p:cNvPr>
          <p:cNvSpPr/>
          <p:nvPr/>
        </p:nvSpPr>
        <p:spPr>
          <a:xfrm>
            <a:off x="4401082" y="5408673"/>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A</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580850CC-DA83-4034-9EDC-754230C58B04}"/>
              </a:ext>
            </a:extLst>
          </p:cNvPr>
          <p:cNvSpPr/>
          <p:nvPr/>
        </p:nvSpPr>
        <p:spPr>
          <a:xfrm>
            <a:off x="3999099" y="2516849"/>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22FA0DC-0992-4AAC-90A4-366CED39B38C}"/>
                  </a:ext>
                </a:extLst>
              </p:cNvPr>
              <p:cNvSpPr/>
              <p:nvPr/>
            </p:nvSpPr>
            <p:spPr>
              <a:xfrm>
                <a:off x="1270704" y="3372588"/>
                <a:ext cx="8505371" cy="5539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000" i="1" smtClean="0">
                          <a:solidFill>
                            <a:schemeClr val="bg1"/>
                          </a:solidFill>
                          <a:latin typeface="Cambria Math" panose="02040503050406030204" pitchFamily="18" charset="0"/>
                        </a:rPr>
                        <m:t>𝐴</m:t>
                      </m:r>
                      <m:r>
                        <a:rPr lang="en-US" sz="3000" i="0">
                          <a:solidFill>
                            <a:schemeClr val="bg1"/>
                          </a:solidFill>
                          <a:latin typeface="Cambria Math" panose="02040503050406030204" pitchFamily="18" charset="0"/>
                        </a:rPr>
                        <m:t>=</m:t>
                      </m:r>
                      <m:d>
                        <m:dPr>
                          <m:begChr m:val="|"/>
                          <m:endChr m:val="|"/>
                          <m:ctrlPr>
                            <a:rPr lang="en-US" sz="3000" i="1">
                              <a:solidFill>
                                <a:schemeClr val="bg1"/>
                              </a:solidFill>
                              <a:latin typeface="Cambria Math" panose="02040503050406030204" pitchFamily="18" charset="0"/>
                            </a:rPr>
                          </m:ctrlPr>
                        </m:dPr>
                        <m:e>
                          <m:sSub>
                            <m:sSubPr>
                              <m:ctrlPr>
                                <a:rPr lang="en-US" sz="3000" i="1">
                                  <a:solidFill>
                                    <a:schemeClr val="bg1"/>
                                  </a:solidFill>
                                  <a:latin typeface="Cambria Math" panose="02040503050406030204" pitchFamily="18" charset="0"/>
                                </a:rPr>
                              </m:ctrlPr>
                            </m:sSubPr>
                            <m:e>
                              <m:r>
                                <a:rPr lang="en-US" sz="3000" i="1">
                                  <a:solidFill>
                                    <a:schemeClr val="bg1"/>
                                  </a:solidFill>
                                  <a:latin typeface="Cambria Math" panose="02040503050406030204" pitchFamily="18" charset="0"/>
                                </a:rPr>
                                <m:t>𝐴</m:t>
                              </m:r>
                            </m:e>
                            <m:sub>
                              <m:r>
                                <a:rPr lang="en-US" sz="3000" i="0">
                                  <a:solidFill>
                                    <a:schemeClr val="bg1"/>
                                  </a:solidFill>
                                  <a:latin typeface="Cambria Math" panose="02040503050406030204" pitchFamily="18" charset="0"/>
                                </a:rPr>
                                <m:t>1</m:t>
                              </m:r>
                            </m:sub>
                          </m:sSub>
                          <m:r>
                            <a:rPr lang="en-US" sz="3000" i="0">
                              <a:solidFill>
                                <a:schemeClr val="bg1"/>
                              </a:solidFill>
                              <a:latin typeface="Cambria Math" panose="02040503050406030204" pitchFamily="18" charset="0"/>
                            </a:rPr>
                            <m:t>−</m:t>
                          </m:r>
                          <m:sSub>
                            <m:sSubPr>
                              <m:ctrlPr>
                                <a:rPr lang="en-US" sz="3000" i="1">
                                  <a:solidFill>
                                    <a:schemeClr val="bg1"/>
                                  </a:solidFill>
                                  <a:latin typeface="Cambria Math" panose="02040503050406030204" pitchFamily="18" charset="0"/>
                                </a:rPr>
                              </m:ctrlPr>
                            </m:sSubPr>
                            <m:e>
                              <m:r>
                                <a:rPr lang="en-US" sz="3000" i="1">
                                  <a:solidFill>
                                    <a:schemeClr val="bg1"/>
                                  </a:solidFill>
                                  <a:latin typeface="Cambria Math" panose="02040503050406030204" pitchFamily="18" charset="0"/>
                                </a:rPr>
                                <m:t>𝐴</m:t>
                              </m:r>
                            </m:e>
                            <m:sub>
                              <m:r>
                                <a:rPr lang="en-US" sz="3000" i="0">
                                  <a:solidFill>
                                    <a:schemeClr val="bg1"/>
                                  </a:solidFill>
                                  <a:latin typeface="Cambria Math" panose="02040503050406030204" pitchFamily="18" charset="0"/>
                                </a:rPr>
                                <m:t>2</m:t>
                              </m:r>
                            </m:sub>
                          </m:sSub>
                        </m:e>
                      </m:d>
                      <m:r>
                        <a:rPr lang="en-US" sz="3000" i="0">
                          <a:solidFill>
                            <a:schemeClr val="bg1"/>
                          </a:solidFill>
                          <a:latin typeface="Cambria Math" panose="02040503050406030204" pitchFamily="18" charset="0"/>
                        </a:rPr>
                        <m:t>=2</m:t>
                      </m:r>
                      <m:r>
                        <a:rPr lang="en-US" sz="3000" i="1">
                          <a:solidFill>
                            <a:schemeClr val="bg1"/>
                          </a:solidFill>
                          <a:latin typeface="Cambria Math" panose="02040503050406030204" pitchFamily="18" charset="0"/>
                        </a:rPr>
                        <m:t>𝑐𝑚</m:t>
                      </m:r>
                    </m:oMath>
                  </m:oMathPara>
                </a14:m>
                <a:endParaRPr lang="en-US" sz="3000">
                  <a:solidFill>
                    <a:schemeClr val="bg1"/>
                  </a:solidFill>
                </a:endParaRPr>
              </a:p>
            </p:txBody>
          </p:sp>
        </mc:Choice>
        <mc:Fallback xmlns="">
          <p:sp>
            <p:nvSpPr>
              <p:cNvPr id="9" name="Rectangle 8">
                <a:extLst>
                  <a:ext uri="{FF2B5EF4-FFF2-40B4-BE49-F238E27FC236}">
                    <a16:creationId xmlns:a16="http://schemas.microsoft.com/office/drawing/2014/main" id="{522FA0DC-0992-4AAC-90A4-366CED39B38C}"/>
                  </a:ext>
                </a:extLst>
              </p:cNvPr>
              <p:cNvSpPr>
                <a:spLocks noRot="1" noChangeAspect="1" noMove="1" noResize="1" noEditPoints="1" noAdjustHandles="1" noChangeArrowheads="1" noChangeShapeType="1" noTextEdit="1"/>
              </p:cNvSpPr>
              <p:nvPr/>
            </p:nvSpPr>
            <p:spPr>
              <a:xfrm>
                <a:off x="1270704" y="3372588"/>
                <a:ext cx="8505371" cy="55399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2B70352-92E6-42CB-B1D4-AD91C2E24274}"/>
                  </a:ext>
                </a:extLst>
              </p:cNvPr>
              <p:cNvSpPr/>
              <p:nvPr/>
            </p:nvSpPr>
            <p:spPr>
              <a:xfrm>
                <a:off x="1747130" y="4443812"/>
                <a:ext cx="8505371" cy="5539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000" i="1" smtClean="0">
                              <a:solidFill>
                                <a:schemeClr val="bg1"/>
                              </a:solidFill>
                              <a:latin typeface="Cambria Math" panose="02040503050406030204" pitchFamily="18" charset="0"/>
                            </a:rPr>
                          </m:ctrlPr>
                        </m:sSubPr>
                        <m:e>
                          <m:r>
                            <a:rPr lang="en-US" sz="3000" i="1">
                              <a:solidFill>
                                <a:schemeClr val="bg1"/>
                              </a:solidFill>
                              <a:latin typeface="Cambria Math" panose="02040503050406030204" pitchFamily="18" charset="0"/>
                            </a:rPr>
                            <m:t>𝑣</m:t>
                          </m:r>
                        </m:e>
                        <m:sub>
                          <m:r>
                            <m:rPr>
                              <m:sty m:val="p"/>
                            </m:rPr>
                            <a:rPr lang="en-US" sz="3000" i="0">
                              <a:solidFill>
                                <a:schemeClr val="bg1"/>
                              </a:solidFill>
                              <a:latin typeface="Cambria Math" panose="02040503050406030204" pitchFamily="18" charset="0"/>
                            </a:rPr>
                            <m:t>max</m:t>
                          </m:r>
                        </m:sub>
                      </m:sSub>
                      <m:r>
                        <a:rPr lang="en-US" sz="3000" i="0">
                          <a:solidFill>
                            <a:schemeClr val="bg1"/>
                          </a:solidFill>
                          <a:latin typeface="Cambria Math" panose="02040503050406030204" pitchFamily="18" charset="0"/>
                        </a:rPr>
                        <m:t>=</m:t>
                      </m:r>
                      <m:r>
                        <a:rPr lang="en-US" sz="3000" i="1">
                          <a:solidFill>
                            <a:schemeClr val="bg1"/>
                          </a:solidFill>
                          <a:latin typeface="Cambria Math" panose="02040503050406030204" pitchFamily="18" charset="0"/>
                        </a:rPr>
                        <m:t>𝜔</m:t>
                      </m:r>
                      <m:r>
                        <a:rPr lang="en-US" sz="3000" i="1">
                          <a:solidFill>
                            <a:schemeClr val="bg1"/>
                          </a:solidFill>
                          <a:latin typeface="Cambria Math" panose="02040503050406030204" pitchFamily="18" charset="0"/>
                        </a:rPr>
                        <m:t>𝐴</m:t>
                      </m:r>
                      <m:r>
                        <a:rPr lang="en-US" sz="3000" b="0" i="0" smtClean="0">
                          <a:solidFill>
                            <a:schemeClr val="bg1"/>
                          </a:solidFill>
                          <a:latin typeface="Cambria Math" panose="02040503050406030204" pitchFamily="18" charset="0"/>
                        </a:rPr>
                        <m:t>=</m:t>
                      </m:r>
                      <m:r>
                        <a:rPr lang="en-US" sz="3000" i="0">
                          <a:solidFill>
                            <a:schemeClr val="bg1"/>
                          </a:solidFill>
                          <a:latin typeface="Cambria Math" panose="02040503050406030204" pitchFamily="18" charset="0"/>
                        </a:rPr>
                        <m:t>2</m:t>
                      </m:r>
                      <m:r>
                        <a:rPr lang="en-US" sz="3000" i="1">
                          <a:solidFill>
                            <a:schemeClr val="bg1"/>
                          </a:solidFill>
                          <a:latin typeface="Cambria Math" panose="02040503050406030204" pitchFamily="18" charset="0"/>
                        </a:rPr>
                        <m:t>𝜋</m:t>
                      </m:r>
                      <m:r>
                        <a:rPr lang="en-US" sz="3000" i="0">
                          <a:solidFill>
                            <a:schemeClr val="bg1"/>
                          </a:solidFill>
                          <a:latin typeface="Cambria Math" panose="02040503050406030204" pitchFamily="18" charset="0"/>
                        </a:rPr>
                        <m:t>.5.2=20</m:t>
                      </m:r>
                      <m:r>
                        <a:rPr lang="en-US" sz="3000" i="1">
                          <a:solidFill>
                            <a:schemeClr val="bg1"/>
                          </a:solidFill>
                          <a:latin typeface="Cambria Math" panose="02040503050406030204" pitchFamily="18" charset="0"/>
                        </a:rPr>
                        <m:t>𝜋</m:t>
                      </m:r>
                      <m:r>
                        <a:rPr lang="en-US" sz="3000" i="0">
                          <a:solidFill>
                            <a:schemeClr val="bg1"/>
                          </a:solidFill>
                          <a:latin typeface="Cambria Math" panose="02040503050406030204" pitchFamily="18" charset="0"/>
                        </a:rPr>
                        <m:t>=62,83</m:t>
                      </m:r>
                      <m:r>
                        <m:rPr>
                          <m:sty m:val="p"/>
                        </m:rPr>
                        <a:rPr lang="en-US" sz="3000" b="0" i="0" smtClean="0">
                          <a:solidFill>
                            <a:schemeClr val="bg1"/>
                          </a:solidFill>
                          <a:latin typeface="Cambria Math" panose="02040503050406030204" pitchFamily="18" charset="0"/>
                        </a:rPr>
                        <m:t>cm</m:t>
                      </m:r>
                      <m:r>
                        <a:rPr lang="en-US" sz="3000" b="0" i="0" smtClean="0">
                          <a:solidFill>
                            <a:schemeClr val="bg1"/>
                          </a:solidFill>
                          <a:latin typeface="Cambria Math" panose="02040503050406030204" pitchFamily="18" charset="0"/>
                        </a:rPr>
                        <m:t>/</m:t>
                      </m:r>
                      <m:r>
                        <m:rPr>
                          <m:sty m:val="p"/>
                        </m:rPr>
                        <a:rPr lang="en-US" sz="3000" b="0" i="0" smtClean="0">
                          <a:solidFill>
                            <a:schemeClr val="bg1"/>
                          </a:solidFill>
                          <a:latin typeface="Cambria Math" panose="02040503050406030204" pitchFamily="18" charset="0"/>
                        </a:rPr>
                        <m:t>s</m:t>
                      </m:r>
                    </m:oMath>
                  </m:oMathPara>
                </a14:m>
                <a:endParaRPr lang="en-US" sz="3000">
                  <a:solidFill>
                    <a:schemeClr val="bg1"/>
                  </a:solidFill>
                </a:endParaRPr>
              </a:p>
            </p:txBody>
          </p:sp>
        </mc:Choice>
        <mc:Fallback xmlns="">
          <p:sp>
            <p:nvSpPr>
              <p:cNvPr id="10" name="Rectangle 9">
                <a:extLst>
                  <a:ext uri="{FF2B5EF4-FFF2-40B4-BE49-F238E27FC236}">
                    <a16:creationId xmlns:a16="http://schemas.microsoft.com/office/drawing/2014/main" id="{32B70352-92E6-42CB-B1D4-AD91C2E24274}"/>
                  </a:ext>
                </a:extLst>
              </p:cNvPr>
              <p:cNvSpPr>
                <a:spLocks noRot="1" noChangeAspect="1" noMove="1" noResize="1" noEditPoints="1" noAdjustHandles="1" noChangeArrowheads="1" noChangeShapeType="1" noTextEdit="1"/>
              </p:cNvSpPr>
              <p:nvPr/>
            </p:nvSpPr>
            <p:spPr>
              <a:xfrm>
                <a:off x="1747130" y="4443812"/>
                <a:ext cx="8505371" cy="553998"/>
              </a:xfrm>
              <a:prstGeom prst="rect">
                <a:avLst/>
              </a:prstGeom>
              <a:blipFill>
                <a:blip r:embed="rId3"/>
                <a:stretch>
                  <a:fillRect/>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FE21019D-296B-428C-9DD5-26079097B328}"/>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142F717-87AE-4FB2-B26E-40D54C2D8320}"/>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08D79C3A-9B36-43FD-BC03-F704E59783C0}"/>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4" name="Freeform: Shape 13">
            <a:extLst>
              <a:ext uri="{FF2B5EF4-FFF2-40B4-BE49-F238E27FC236}">
                <a16:creationId xmlns:a16="http://schemas.microsoft.com/office/drawing/2014/main" id="{97647D24-F9B9-4D5F-8D31-EBFB0994A657}"/>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5" name="Graphic 14" descr="Star">
            <a:extLst>
              <a:ext uri="{FF2B5EF4-FFF2-40B4-BE49-F238E27FC236}">
                <a16:creationId xmlns:a16="http://schemas.microsoft.com/office/drawing/2014/main" id="{800FCD2E-DE3B-4DB4-9836-C52A9D2F780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2402" y="5512759"/>
            <a:ext cx="711196" cy="711196"/>
          </a:xfrm>
          <a:prstGeom prst="rect">
            <a:avLst/>
          </a:prstGeom>
        </p:spPr>
      </p:pic>
      <p:pic>
        <p:nvPicPr>
          <p:cNvPr id="16" name="Graphic 15" descr="Stars">
            <a:extLst>
              <a:ext uri="{FF2B5EF4-FFF2-40B4-BE49-F238E27FC236}">
                <a16:creationId xmlns:a16="http://schemas.microsoft.com/office/drawing/2014/main" id="{6184E287-EC97-4814-9CD6-199221EF3EB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428866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9514" y="283307"/>
            <a:ext cx="7566466" cy="2677656"/>
          </a:xfrm>
          <a:prstGeom prst="rect">
            <a:avLst/>
          </a:prstGeom>
        </p:spPr>
        <p:txBody>
          <a:bodyPr wrap="square">
            <a:spAutoFit/>
          </a:bodyPr>
          <a:lstStyle/>
          <a:p>
            <a:r>
              <a:rPr lang="en-US" sz="2800" b="1">
                <a:solidFill>
                  <a:srgbClr val="FFFF00"/>
                </a:solidFill>
                <a:latin typeface="UTM Centur"/>
                <a:ea typeface="Calibri" panose="020F0502020204030204" pitchFamily="34" charset="0"/>
              </a:rPr>
              <a:t>Câu 32. </a:t>
            </a:r>
            <a:r>
              <a:rPr lang="en-US" sz="2800" b="1">
                <a:solidFill>
                  <a:schemeClr val="bg1"/>
                </a:solidFill>
                <a:latin typeface="UTM Centur"/>
                <a:ea typeface="Calibri" panose="020F0502020204030204" pitchFamily="34" charset="0"/>
              </a:rPr>
              <a:t>	</a:t>
            </a:r>
            <a:r>
              <a:rPr lang="en-US" sz="2800">
                <a:solidFill>
                  <a:schemeClr val="bg1"/>
                </a:solidFill>
                <a:latin typeface="UTM Centur"/>
                <a:ea typeface="Calibri" panose="020F0502020204030204" pitchFamily="34" charset="0"/>
              </a:rPr>
              <a:t>Một con lắc lò xo được treo vào một điểm M cố định, đang dao động điều hòa theo phương thẳng đứng. Hình bên là đồ thị biểu diễn sự phụ thuộc của lực đàn hồi F</a:t>
            </a:r>
            <a:r>
              <a:rPr lang="en-US" sz="2800" baseline="-25000">
                <a:solidFill>
                  <a:schemeClr val="bg1"/>
                </a:solidFill>
                <a:latin typeface="UTM Centur"/>
                <a:ea typeface="Calibri" panose="020F0502020204030204" pitchFamily="34" charset="0"/>
              </a:rPr>
              <a:t>đh </a:t>
            </a:r>
            <a:r>
              <a:rPr lang="en-US" sz="2800">
                <a:solidFill>
                  <a:schemeClr val="bg1"/>
                </a:solidFill>
                <a:latin typeface="UTM Centur"/>
                <a:ea typeface="Calibri" panose="020F0502020204030204" pitchFamily="34" charset="0"/>
              </a:rPr>
              <a:t>mà lò xo tác dụng vào M theo thời gian t. Lấy g = 10m/s</a:t>
            </a:r>
            <a:r>
              <a:rPr lang="en-US" sz="2800" baseline="30000">
                <a:solidFill>
                  <a:schemeClr val="bg1"/>
                </a:solidFill>
                <a:latin typeface="UTM Centur"/>
                <a:ea typeface="Calibri" panose="020F0502020204030204" pitchFamily="34" charset="0"/>
              </a:rPr>
              <a:t>2</a:t>
            </a:r>
            <a:r>
              <a:rPr lang="en-US" sz="2800">
                <a:solidFill>
                  <a:schemeClr val="bg1"/>
                </a:solidFill>
                <a:latin typeface="UTM Centur"/>
                <a:ea typeface="Calibri" panose="020F0502020204030204" pitchFamily="34" charset="0"/>
              </a:rPr>
              <a:t>. Độ dãn của lò xo khi con lắc ở vị trí cân bằng là</a:t>
            </a:r>
            <a:endParaRPr lang="en-US" sz="2800">
              <a:solidFill>
                <a:schemeClr val="bg1"/>
              </a:solidFill>
              <a:latin typeface="UTM Centur"/>
            </a:endParaRPr>
          </a:p>
        </p:txBody>
      </p:sp>
      <p:sp>
        <p:nvSpPr>
          <p:cNvPr id="3" name="Rectangle 2"/>
          <p:cNvSpPr/>
          <p:nvPr/>
        </p:nvSpPr>
        <p:spPr>
          <a:xfrm>
            <a:off x="836434" y="2990967"/>
            <a:ext cx="1296573" cy="523220"/>
          </a:xfrm>
          <a:prstGeom prst="rect">
            <a:avLst/>
          </a:prstGeom>
        </p:spPr>
        <p:txBody>
          <a:bodyPr wrap="none">
            <a:spAutoFit/>
          </a:bodyPr>
          <a:lstStyle/>
          <a:p>
            <a:r>
              <a:rPr lang="en-US" sz="2800" b="1">
                <a:solidFill>
                  <a:schemeClr val="bg1"/>
                </a:solidFill>
                <a:latin typeface="UTM Centur"/>
                <a:ea typeface="Calibri" panose="020F0502020204030204" pitchFamily="34" charset="0"/>
              </a:rPr>
              <a:t>A. </a:t>
            </a:r>
            <a:r>
              <a:rPr lang="en-US" sz="2800">
                <a:solidFill>
                  <a:schemeClr val="bg1"/>
                </a:solidFill>
                <a:latin typeface="UTM Centur"/>
                <a:ea typeface="Calibri" panose="020F0502020204030204" pitchFamily="34" charset="0"/>
              </a:rPr>
              <a:t>2cm.</a:t>
            </a:r>
            <a:endParaRPr lang="en-US" sz="2800">
              <a:solidFill>
                <a:schemeClr val="bg1"/>
              </a:solidFill>
              <a:latin typeface="UTM Centur"/>
            </a:endParaRPr>
          </a:p>
        </p:txBody>
      </p:sp>
      <p:sp>
        <p:nvSpPr>
          <p:cNvPr id="4" name="Rectangle 3"/>
          <p:cNvSpPr/>
          <p:nvPr/>
        </p:nvSpPr>
        <p:spPr>
          <a:xfrm>
            <a:off x="3749559" y="2990967"/>
            <a:ext cx="1277914" cy="523220"/>
          </a:xfrm>
          <a:prstGeom prst="rect">
            <a:avLst/>
          </a:prstGeom>
        </p:spPr>
        <p:txBody>
          <a:bodyPr wrap="none">
            <a:spAutoFit/>
          </a:bodyPr>
          <a:lstStyle/>
          <a:p>
            <a:r>
              <a:rPr lang="en-US" sz="2800" b="1">
                <a:solidFill>
                  <a:schemeClr val="bg1"/>
                </a:solidFill>
                <a:latin typeface="UTM Centur"/>
                <a:ea typeface="Calibri" panose="020F0502020204030204" pitchFamily="34" charset="0"/>
              </a:rPr>
              <a:t>B. </a:t>
            </a:r>
            <a:r>
              <a:rPr lang="en-US" sz="2800">
                <a:solidFill>
                  <a:schemeClr val="bg1"/>
                </a:solidFill>
                <a:latin typeface="UTM Centur"/>
                <a:ea typeface="Calibri" panose="020F0502020204030204" pitchFamily="34" charset="0"/>
              </a:rPr>
              <a:t>4cm.</a:t>
            </a:r>
            <a:endParaRPr lang="en-US" sz="2800">
              <a:solidFill>
                <a:schemeClr val="bg1"/>
              </a:solidFill>
              <a:latin typeface="UTM Centur"/>
            </a:endParaRPr>
          </a:p>
        </p:txBody>
      </p:sp>
      <p:sp>
        <p:nvSpPr>
          <p:cNvPr id="5" name="Rectangle 4"/>
          <p:cNvSpPr/>
          <p:nvPr/>
        </p:nvSpPr>
        <p:spPr>
          <a:xfrm>
            <a:off x="6636843" y="2990967"/>
            <a:ext cx="1266693" cy="523220"/>
          </a:xfrm>
          <a:prstGeom prst="rect">
            <a:avLst/>
          </a:prstGeom>
        </p:spPr>
        <p:txBody>
          <a:bodyPr wrap="none">
            <a:spAutoFit/>
          </a:bodyPr>
          <a:lstStyle/>
          <a:p>
            <a:r>
              <a:rPr lang="en-US" sz="2800" b="1">
                <a:solidFill>
                  <a:schemeClr val="bg1"/>
                </a:solidFill>
                <a:latin typeface="UTM Centur"/>
                <a:ea typeface="Calibri" panose="020F0502020204030204" pitchFamily="34" charset="0"/>
              </a:rPr>
              <a:t>C. </a:t>
            </a:r>
            <a:r>
              <a:rPr lang="en-US" sz="2800">
                <a:solidFill>
                  <a:schemeClr val="bg1"/>
                </a:solidFill>
                <a:latin typeface="UTM Centur"/>
                <a:ea typeface="Calibri" panose="020F0502020204030204" pitchFamily="34" charset="0"/>
              </a:rPr>
              <a:t>6cm.</a:t>
            </a:r>
            <a:endParaRPr lang="en-US" sz="2800">
              <a:solidFill>
                <a:schemeClr val="bg1"/>
              </a:solidFill>
              <a:latin typeface="UTM Centur"/>
            </a:endParaRPr>
          </a:p>
        </p:txBody>
      </p:sp>
      <p:sp>
        <p:nvSpPr>
          <p:cNvPr id="6" name="Rectangle 5"/>
          <p:cNvSpPr/>
          <p:nvPr/>
        </p:nvSpPr>
        <p:spPr>
          <a:xfrm>
            <a:off x="9204366" y="2990967"/>
            <a:ext cx="1294072" cy="523220"/>
          </a:xfrm>
          <a:prstGeom prst="rect">
            <a:avLst/>
          </a:prstGeom>
        </p:spPr>
        <p:txBody>
          <a:bodyPr wrap="none">
            <a:spAutoFit/>
          </a:bodyPr>
          <a:lstStyle/>
          <a:p>
            <a:r>
              <a:rPr lang="en-US" sz="2800" b="1">
                <a:solidFill>
                  <a:schemeClr val="bg1"/>
                </a:solidFill>
                <a:latin typeface="UTM Centur"/>
                <a:ea typeface="Calibri" panose="020F0502020204030204" pitchFamily="34" charset="0"/>
              </a:rPr>
              <a:t>D. </a:t>
            </a:r>
            <a:r>
              <a:rPr lang="en-US" sz="2800">
                <a:solidFill>
                  <a:schemeClr val="bg1"/>
                </a:solidFill>
                <a:latin typeface="UTM Centur"/>
                <a:ea typeface="Calibri" panose="020F0502020204030204" pitchFamily="34" charset="0"/>
              </a:rPr>
              <a:t>8cm.</a:t>
            </a:r>
            <a:endParaRPr lang="en-US" sz="2800">
              <a:solidFill>
                <a:schemeClr val="bg1"/>
              </a:solidFill>
              <a:latin typeface="UTM Centur"/>
            </a:endParaRPr>
          </a:p>
        </p:txBody>
      </p:sp>
      <p:pic>
        <p:nvPicPr>
          <p:cNvPr id="7" name="Picture 6">
            <a:extLst>
              <a:ext uri="{FF2B5EF4-FFF2-40B4-BE49-F238E27FC236}">
                <a16:creationId xmlns:a16="http://schemas.microsoft.com/office/drawing/2014/main" id="{273396B5-1291-45EE-B277-A9C0EF51A17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165980" y="313311"/>
            <a:ext cx="3818719" cy="2647652"/>
          </a:xfrm>
          <a:prstGeom prst="rect">
            <a:avLst/>
          </a:prstGeom>
          <a:noFill/>
          <a:ln>
            <a:noFill/>
          </a:ln>
        </p:spPr>
      </p:pic>
      <p:sp>
        <p:nvSpPr>
          <p:cNvPr id="9" name="Rectangle 8">
            <a:extLst>
              <a:ext uri="{FF2B5EF4-FFF2-40B4-BE49-F238E27FC236}">
                <a16:creationId xmlns:a16="http://schemas.microsoft.com/office/drawing/2014/main" id="{B38CC80F-C074-42E2-8DCF-CB94C824BFA7}"/>
              </a:ext>
            </a:extLst>
          </p:cNvPr>
          <p:cNvSpPr/>
          <p:nvPr/>
        </p:nvSpPr>
        <p:spPr>
          <a:xfrm>
            <a:off x="3525843" y="5936987"/>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B</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CC0C51E6-257D-4C27-8872-880941E13EEC}"/>
              </a:ext>
            </a:extLst>
          </p:cNvPr>
          <p:cNvSpPr/>
          <p:nvPr/>
        </p:nvSpPr>
        <p:spPr>
          <a:xfrm>
            <a:off x="3749559" y="3635908"/>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5BDF4113-DE9D-40AE-8B5B-6B52DF251213}"/>
                  </a:ext>
                </a:extLst>
              </p:cNvPr>
              <p:cNvSpPr/>
              <p:nvPr/>
            </p:nvSpPr>
            <p:spPr>
              <a:xfrm>
                <a:off x="1223044" y="4146233"/>
                <a:ext cx="3498137" cy="15473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solidFill>
                            <a:schemeClr val="bg1"/>
                          </a:solidFill>
                          <a:latin typeface="Cambria Math" panose="02040503050406030204" pitchFamily="18" charset="0"/>
                        </a:rPr>
                        <m:t>𝑇</m:t>
                      </m:r>
                      <m:r>
                        <a:rPr lang="en-US" sz="3200" i="0">
                          <a:solidFill>
                            <a:schemeClr val="bg1"/>
                          </a:solidFill>
                          <a:latin typeface="Cambria Math" panose="02040503050406030204" pitchFamily="18" charset="0"/>
                        </a:rPr>
                        <m:t>=0,4=2</m:t>
                      </m:r>
                      <m:r>
                        <a:rPr lang="en-US" sz="3200" i="1">
                          <a:solidFill>
                            <a:schemeClr val="bg1"/>
                          </a:solidFill>
                          <a:latin typeface="Cambria Math" panose="02040503050406030204" pitchFamily="18" charset="0"/>
                        </a:rPr>
                        <m:t>𝜋</m:t>
                      </m:r>
                      <m:rad>
                        <m:radPr>
                          <m:degHide m:val="on"/>
                          <m:ctrlPr>
                            <a:rPr lang="en-US" sz="3200" i="1">
                              <a:solidFill>
                                <a:schemeClr val="bg1"/>
                              </a:solidFill>
                              <a:latin typeface="Cambria Math" panose="02040503050406030204" pitchFamily="18" charset="0"/>
                            </a:rPr>
                          </m:ctrlPr>
                        </m:radPr>
                        <m:deg/>
                        <m:e>
                          <m:f>
                            <m:fPr>
                              <m:ctrlPr>
                                <a:rPr lang="en-US" sz="3200" i="1">
                                  <a:solidFill>
                                    <a:schemeClr val="bg1"/>
                                  </a:solidFill>
                                  <a:latin typeface="Cambria Math" panose="02040503050406030204" pitchFamily="18" charset="0"/>
                                </a:rPr>
                              </m:ctrlPr>
                            </m:fPr>
                            <m:num>
                              <m:r>
                                <m:rPr>
                                  <m:sty m:val="p"/>
                                </m:rPr>
                                <a:rPr lang="en-US" sz="3200" i="0">
                                  <a:solidFill>
                                    <a:schemeClr val="bg1"/>
                                  </a:solidFill>
                                  <a:latin typeface="Cambria Math" panose="02040503050406030204" pitchFamily="18" charset="0"/>
                                </a:rPr>
                                <m:t>Δ</m:t>
                              </m:r>
                              <m:sSub>
                                <m:sSubPr>
                                  <m:ctrlPr>
                                    <a:rPr lang="en-US"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𝑙</m:t>
                                  </m:r>
                                </m:e>
                                <m:sub>
                                  <m:r>
                                    <a:rPr lang="en-US" sz="3200" i="0">
                                      <a:solidFill>
                                        <a:schemeClr val="bg1"/>
                                      </a:solidFill>
                                      <a:latin typeface="Cambria Math" panose="02040503050406030204" pitchFamily="18" charset="0"/>
                                    </a:rPr>
                                    <m:t>0</m:t>
                                  </m:r>
                                </m:sub>
                              </m:sSub>
                            </m:num>
                            <m:den>
                              <m:r>
                                <a:rPr lang="en-US" sz="3200" i="1">
                                  <a:solidFill>
                                    <a:schemeClr val="bg1"/>
                                  </a:solidFill>
                                  <a:latin typeface="Cambria Math" panose="02040503050406030204" pitchFamily="18" charset="0"/>
                                </a:rPr>
                                <m:t>𝑔</m:t>
                              </m:r>
                            </m:den>
                          </m:f>
                        </m:e>
                      </m:rad>
                    </m:oMath>
                  </m:oMathPara>
                </a14:m>
                <a:endParaRPr lang="en-US" sz="3200">
                  <a:solidFill>
                    <a:schemeClr val="bg1"/>
                  </a:solidFill>
                </a:endParaRPr>
              </a:p>
            </p:txBody>
          </p:sp>
        </mc:Choice>
        <mc:Fallback xmlns="">
          <p:sp>
            <p:nvSpPr>
              <p:cNvPr id="11" name="Rectangle 10">
                <a:extLst>
                  <a:ext uri="{FF2B5EF4-FFF2-40B4-BE49-F238E27FC236}">
                    <a16:creationId xmlns:a16="http://schemas.microsoft.com/office/drawing/2014/main" id="{5BDF4113-DE9D-40AE-8B5B-6B52DF251213}"/>
                  </a:ext>
                </a:extLst>
              </p:cNvPr>
              <p:cNvSpPr>
                <a:spLocks noRot="1" noChangeAspect="1" noMove="1" noResize="1" noEditPoints="1" noAdjustHandles="1" noChangeArrowheads="1" noChangeShapeType="1" noTextEdit="1"/>
              </p:cNvSpPr>
              <p:nvPr/>
            </p:nvSpPr>
            <p:spPr>
              <a:xfrm>
                <a:off x="1223044" y="4146233"/>
                <a:ext cx="3498137" cy="154734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73389583-D205-42A3-B819-CD2FB88E954A}"/>
                  </a:ext>
                </a:extLst>
              </p:cNvPr>
              <p:cNvSpPr/>
              <p:nvPr/>
            </p:nvSpPr>
            <p:spPr>
              <a:xfrm>
                <a:off x="4721181" y="4379661"/>
                <a:ext cx="5517793" cy="10804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a:solidFill>
                            <a:schemeClr val="bg1"/>
                          </a:solidFill>
                          <a:latin typeface="Cambria Math" panose="02040503050406030204" pitchFamily="18" charset="0"/>
                        </a:rPr>
                        <m:t>⇒</m:t>
                      </m:r>
                      <m:r>
                        <m:rPr>
                          <m:sty m:val="p"/>
                        </m:rPr>
                        <a:rPr lang="en-US" sz="3200" i="0">
                          <a:solidFill>
                            <a:schemeClr val="bg1"/>
                          </a:solidFill>
                          <a:latin typeface="Cambria Math" panose="02040503050406030204" pitchFamily="18" charset="0"/>
                        </a:rPr>
                        <m:t>Δ</m:t>
                      </m:r>
                      <m:sSub>
                        <m:sSubPr>
                          <m:ctrlPr>
                            <a:rPr lang="en-US"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𝑙</m:t>
                          </m:r>
                        </m:e>
                        <m:sub>
                          <m:r>
                            <a:rPr lang="en-US" sz="3200" i="0">
                              <a:solidFill>
                                <a:schemeClr val="bg1"/>
                              </a:solidFill>
                              <a:latin typeface="Cambria Math" panose="02040503050406030204" pitchFamily="18" charset="0"/>
                            </a:rPr>
                            <m:t>0</m:t>
                          </m:r>
                        </m:sub>
                      </m:sSub>
                      <m:r>
                        <a:rPr lang="en-US" sz="3200" i="0">
                          <a:solidFill>
                            <a:schemeClr val="bg1"/>
                          </a:solidFill>
                          <a:latin typeface="Cambria Math" panose="02040503050406030204" pitchFamily="18" charset="0"/>
                        </a:rPr>
                        <m:t>=</m:t>
                      </m:r>
                      <m:f>
                        <m:fPr>
                          <m:ctrlPr>
                            <a:rPr lang="en-US" sz="3200" i="1">
                              <a:solidFill>
                                <a:schemeClr val="bg1"/>
                              </a:solidFill>
                              <a:latin typeface="Cambria Math" panose="02040503050406030204" pitchFamily="18" charset="0"/>
                            </a:rPr>
                          </m:ctrlPr>
                        </m:fPr>
                        <m:num>
                          <m:r>
                            <a:rPr lang="en-US" sz="3200" i="1">
                              <a:solidFill>
                                <a:schemeClr val="bg1"/>
                              </a:solidFill>
                              <a:latin typeface="Cambria Math" panose="02040503050406030204" pitchFamily="18" charset="0"/>
                            </a:rPr>
                            <m:t>𝑔</m:t>
                          </m:r>
                          <m:sSup>
                            <m:sSupPr>
                              <m:ctrlPr>
                                <a:rPr lang="en-US" sz="3200" i="1">
                                  <a:solidFill>
                                    <a:schemeClr val="bg1"/>
                                  </a:solidFill>
                                  <a:latin typeface="Cambria Math" panose="02040503050406030204" pitchFamily="18" charset="0"/>
                                </a:rPr>
                              </m:ctrlPr>
                            </m:sSupPr>
                            <m:e>
                              <m:r>
                                <a:rPr lang="en-US" sz="3200" i="1">
                                  <a:solidFill>
                                    <a:schemeClr val="bg1"/>
                                  </a:solidFill>
                                  <a:latin typeface="Cambria Math" panose="02040503050406030204" pitchFamily="18" charset="0"/>
                                </a:rPr>
                                <m:t>𝑇</m:t>
                              </m:r>
                            </m:e>
                            <m:sup>
                              <m:r>
                                <a:rPr lang="en-US" sz="3200" i="0">
                                  <a:solidFill>
                                    <a:schemeClr val="bg1"/>
                                  </a:solidFill>
                                  <a:latin typeface="Cambria Math" panose="02040503050406030204" pitchFamily="18" charset="0"/>
                                </a:rPr>
                                <m:t>2</m:t>
                              </m:r>
                            </m:sup>
                          </m:sSup>
                        </m:num>
                        <m:den>
                          <m:r>
                            <a:rPr lang="en-US" sz="3200" i="0">
                              <a:solidFill>
                                <a:schemeClr val="bg1"/>
                              </a:solidFill>
                              <a:latin typeface="Cambria Math" panose="02040503050406030204" pitchFamily="18" charset="0"/>
                            </a:rPr>
                            <m:t>4</m:t>
                          </m:r>
                          <m:sSup>
                            <m:sSupPr>
                              <m:ctrlPr>
                                <a:rPr lang="en-US" sz="3200" i="1">
                                  <a:solidFill>
                                    <a:schemeClr val="bg1"/>
                                  </a:solidFill>
                                  <a:latin typeface="Cambria Math" panose="02040503050406030204" pitchFamily="18" charset="0"/>
                                </a:rPr>
                              </m:ctrlPr>
                            </m:sSupPr>
                            <m:e>
                              <m:r>
                                <a:rPr lang="en-US" sz="3200" i="1">
                                  <a:solidFill>
                                    <a:schemeClr val="bg1"/>
                                  </a:solidFill>
                                  <a:latin typeface="Cambria Math" panose="02040503050406030204" pitchFamily="18" charset="0"/>
                                </a:rPr>
                                <m:t>𝜋</m:t>
                              </m:r>
                            </m:e>
                            <m:sup>
                              <m:r>
                                <a:rPr lang="en-US" sz="3200" i="0">
                                  <a:solidFill>
                                    <a:schemeClr val="bg1"/>
                                  </a:solidFill>
                                  <a:latin typeface="Cambria Math" panose="02040503050406030204" pitchFamily="18" charset="0"/>
                                </a:rPr>
                                <m:t>2</m:t>
                              </m:r>
                            </m:sup>
                          </m:sSup>
                        </m:den>
                      </m:f>
                      <m:r>
                        <a:rPr lang="en-US" sz="3200" i="0">
                          <a:solidFill>
                            <a:schemeClr val="bg1"/>
                          </a:solidFill>
                          <a:latin typeface="Cambria Math" panose="02040503050406030204" pitchFamily="18" charset="0"/>
                        </a:rPr>
                        <m:t>=0,04</m:t>
                      </m:r>
                      <m:r>
                        <a:rPr lang="en-US" sz="3200" i="1">
                          <a:solidFill>
                            <a:schemeClr val="bg1"/>
                          </a:solidFill>
                          <a:latin typeface="Cambria Math" panose="02040503050406030204" pitchFamily="18" charset="0"/>
                        </a:rPr>
                        <m:t>𝑚</m:t>
                      </m:r>
                      <m:r>
                        <a:rPr lang="en-US" sz="3200" i="0">
                          <a:solidFill>
                            <a:schemeClr val="bg1"/>
                          </a:solidFill>
                          <a:latin typeface="Cambria Math" panose="02040503050406030204" pitchFamily="18" charset="0"/>
                        </a:rPr>
                        <m:t>=4</m:t>
                      </m:r>
                      <m:r>
                        <a:rPr lang="en-US" sz="3200" i="1">
                          <a:solidFill>
                            <a:schemeClr val="bg1"/>
                          </a:solidFill>
                          <a:latin typeface="Cambria Math" panose="02040503050406030204" pitchFamily="18" charset="0"/>
                        </a:rPr>
                        <m:t>𝑐𝑚</m:t>
                      </m:r>
                    </m:oMath>
                  </m:oMathPara>
                </a14:m>
                <a:endParaRPr lang="en-US" sz="3200">
                  <a:solidFill>
                    <a:schemeClr val="bg1"/>
                  </a:solidFill>
                </a:endParaRPr>
              </a:p>
            </p:txBody>
          </p:sp>
        </mc:Choice>
        <mc:Fallback xmlns="">
          <p:sp>
            <p:nvSpPr>
              <p:cNvPr id="12" name="Rectangle 11">
                <a:extLst>
                  <a:ext uri="{FF2B5EF4-FFF2-40B4-BE49-F238E27FC236}">
                    <a16:creationId xmlns:a16="http://schemas.microsoft.com/office/drawing/2014/main" id="{73389583-D205-42A3-B819-CD2FB88E954A}"/>
                  </a:ext>
                </a:extLst>
              </p:cNvPr>
              <p:cNvSpPr>
                <a:spLocks noRot="1" noChangeAspect="1" noMove="1" noResize="1" noEditPoints="1" noAdjustHandles="1" noChangeArrowheads="1" noChangeShapeType="1" noTextEdit="1"/>
              </p:cNvSpPr>
              <p:nvPr/>
            </p:nvSpPr>
            <p:spPr>
              <a:xfrm>
                <a:off x="4721181" y="4379661"/>
                <a:ext cx="5517793" cy="1080489"/>
              </a:xfrm>
              <a:prstGeom prst="rect">
                <a:avLst/>
              </a:prstGeom>
              <a:blipFill>
                <a:blip r:embed="rId4"/>
                <a:stretch>
                  <a:fillRect/>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DD052ED2-E328-498C-B301-80D93223BED1}"/>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5596AFC-B126-4463-A0A9-A82548E7AB4E}"/>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775109C6-4977-4107-891C-84513993533B}"/>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6" name="Freeform: Shape 15">
            <a:extLst>
              <a:ext uri="{FF2B5EF4-FFF2-40B4-BE49-F238E27FC236}">
                <a16:creationId xmlns:a16="http://schemas.microsoft.com/office/drawing/2014/main" id="{4161C689-EFDC-40EE-94C2-28E73522D26A}"/>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7" name="Graphic 16" descr="Star">
            <a:extLst>
              <a:ext uri="{FF2B5EF4-FFF2-40B4-BE49-F238E27FC236}">
                <a16:creationId xmlns:a16="http://schemas.microsoft.com/office/drawing/2014/main" id="{EF016493-7578-4987-821B-88807732504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2402" y="5512759"/>
            <a:ext cx="711196" cy="711196"/>
          </a:xfrm>
          <a:prstGeom prst="rect">
            <a:avLst/>
          </a:prstGeom>
        </p:spPr>
      </p:pic>
      <p:pic>
        <p:nvPicPr>
          <p:cNvPr id="18" name="Graphic 17" descr="Stars">
            <a:extLst>
              <a:ext uri="{FF2B5EF4-FFF2-40B4-BE49-F238E27FC236}">
                <a16:creationId xmlns:a16="http://schemas.microsoft.com/office/drawing/2014/main" id="{ADA80539-F70D-4189-AC37-326FA560977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167720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239" y="292321"/>
            <a:ext cx="11646095" cy="2092881"/>
          </a:xfrm>
          <a:prstGeom prst="rect">
            <a:avLst/>
          </a:prstGeom>
        </p:spPr>
        <p:txBody>
          <a:bodyPr wrap="square">
            <a:spAutoFit/>
          </a:bodyPr>
          <a:lstStyle/>
          <a:p>
            <a:r>
              <a:rPr lang="en-US" sz="2600" b="1">
                <a:solidFill>
                  <a:srgbClr val="FFFF00"/>
                </a:solidFill>
                <a:latin typeface="UTM Centur"/>
                <a:ea typeface="Calibri" panose="020F0502020204030204" pitchFamily="34" charset="0"/>
              </a:rPr>
              <a:t>Câu 33. </a:t>
            </a:r>
            <a:r>
              <a:rPr lang="en-US" sz="2600" b="1">
                <a:solidFill>
                  <a:schemeClr val="bg1"/>
                </a:solidFill>
                <a:latin typeface="UTM Centur"/>
                <a:ea typeface="Calibri" panose="020F0502020204030204" pitchFamily="34" charset="0"/>
              </a:rPr>
              <a:t>	</a:t>
            </a:r>
            <a:r>
              <a:rPr lang="en-US" sz="2600">
                <a:solidFill>
                  <a:schemeClr val="bg1"/>
                </a:solidFill>
                <a:latin typeface="UTM Centur"/>
                <a:ea typeface="Calibri" panose="020F0502020204030204" pitchFamily="34" charset="0"/>
              </a:rPr>
              <a:t>Trong thí nghiệm về giao thoa sóng ở mặt chất lỏng, tại hai điểm S</a:t>
            </a:r>
            <a:r>
              <a:rPr lang="en-US" sz="2600" baseline="-25000">
                <a:solidFill>
                  <a:schemeClr val="bg1"/>
                </a:solidFill>
                <a:latin typeface="UTM Centur"/>
                <a:ea typeface="Calibri" panose="020F0502020204030204" pitchFamily="34" charset="0"/>
              </a:rPr>
              <a:t>1</a:t>
            </a:r>
            <a:r>
              <a:rPr lang="en-US" sz="2600">
                <a:solidFill>
                  <a:schemeClr val="bg1"/>
                </a:solidFill>
                <a:latin typeface="UTM Centur"/>
                <a:ea typeface="Calibri" panose="020F0502020204030204" pitchFamily="34" charset="0"/>
              </a:rPr>
              <a:t> và S</a:t>
            </a:r>
            <a:r>
              <a:rPr lang="en-US" sz="2600" baseline="-25000">
                <a:solidFill>
                  <a:schemeClr val="bg1"/>
                </a:solidFill>
                <a:latin typeface="UTM Centur"/>
                <a:ea typeface="Calibri" panose="020F0502020204030204" pitchFamily="34" charset="0"/>
              </a:rPr>
              <a:t>2</a:t>
            </a:r>
            <a:r>
              <a:rPr lang="en-US" sz="2600">
                <a:solidFill>
                  <a:schemeClr val="bg1"/>
                </a:solidFill>
                <a:latin typeface="UTM Centur"/>
                <a:ea typeface="Calibri" panose="020F0502020204030204" pitchFamily="34" charset="0"/>
              </a:rPr>
              <a:t> có hai nguồn cùng pha theo phương thẳng đứng phát ra hai sóng kết hợp với tần số 20Hz. Ở mặt chất lỏng, tại điểm M cách S</a:t>
            </a:r>
            <a:r>
              <a:rPr lang="en-US" sz="2600" baseline="-25000">
                <a:solidFill>
                  <a:schemeClr val="bg1"/>
                </a:solidFill>
                <a:latin typeface="UTM Centur"/>
                <a:ea typeface="Calibri" panose="020F0502020204030204" pitchFamily="34" charset="0"/>
              </a:rPr>
              <a:t>1</a:t>
            </a:r>
            <a:r>
              <a:rPr lang="en-US" sz="2600">
                <a:solidFill>
                  <a:schemeClr val="bg1"/>
                </a:solidFill>
                <a:latin typeface="UTM Centur"/>
                <a:ea typeface="Calibri" panose="020F0502020204030204" pitchFamily="34" charset="0"/>
              </a:rPr>
              <a:t> và S</a:t>
            </a:r>
            <a:r>
              <a:rPr lang="en-US" sz="2600" baseline="-25000">
                <a:solidFill>
                  <a:schemeClr val="bg1"/>
                </a:solidFill>
                <a:latin typeface="UTM Centur"/>
                <a:ea typeface="Calibri" panose="020F0502020204030204" pitchFamily="34" charset="0"/>
              </a:rPr>
              <a:t>2</a:t>
            </a:r>
            <a:r>
              <a:rPr lang="en-US" sz="2600">
                <a:solidFill>
                  <a:schemeClr val="bg1"/>
                </a:solidFill>
                <a:latin typeface="UTM Centur"/>
                <a:ea typeface="Calibri" panose="020F0502020204030204" pitchFamily="34" charset="0"/>
              </a:rPr>
              <a:t> lần lượt là 8cm và 15cm có cực tiểu giao thoa. Biết số cực đại trên các đoạn thẳng MS</a:t>
            </a:r>
            <a:r>
              <a:rPr lang="en-US" sz="2600" baseline="-25000">
                <a:solidFill>
                  <a:schemeClr val="bg1"/>
                </a:solidFill>
                <a:latin typeface="UTM Centur"/>
                <a:ea typeface="Calibri" panose="020F0502020204030204" pitchFamily="34" charset="0"/>
              </a:rPr>
              <a:t>1</a:t>
            </a:r>
            <a:r>
              <a:rPr lang="en-US" sz="2600">
                <a:solidFill>
                  <a:schemeClr val="bg1"/>
                </a:solidFill>
                <a:latin typeface="UTM Centur"/>
                <a:ea typeface="Calibri" panose="020F0502020204030204" pitchFamily="34" charset="0"/>
              </a:rPr>
              <a:t> và MS</a:t>
            </a:r>
            <a:r>
              <a:rPr lang="en-US" sz="2600" baseline="-25000">
                <a:solidFill>
                  <a:schemeClr val="bg1"/>
                </a:solidFill>
                <a:latin typeface="UTM Centur"/>
                <a:ea typeface="Calibri" panose="020F0502020204030204" pitchFamily="34" charset="0"/>
              </a:rPr>
              <a:t>2</a:t>
            </a:r>
            <a:r>
              <a:rPr lang="en-US" sz="2600">
                <a:solidFill>
                  <a:schemeClr val="bg1"/>
                </a:solidFill>
                <a:latin typeface="UTM Centur"/>
                <a:ea typeface="Calibri" panose="020F0502020204030204" pitchFamily="34" charset="0"/>
              </a:rPr>
              <a:t> lần lượt là m và m + 7. Tốc độ truyền sóng ở mặt chất lỏng là</a:t>
            </a:r>
            <a:endParaRPr lang="en-US" sz="2600">
              <a:solidFill>
                <a:schemeClr val="bg1"/>
              </a:solidFill>
              <a:latin typeface="UTM Centur"/>
            </a:endParaRPr>
          </a:p>
        </p:txBody>
      </p:sp>
      <p:sp>
        <p:nvSpPr>
          <p:cNvPr id="3" name="Rectangle 2"/>
          <p:cNvSpPr/>
          <p:nvPr/>
        </p:nvSpPr>
        <p:spPr>
          <a:xfrm>
            <a:off x="808167" y="2352262"/>
            <a:ext cx="1634678" cy="492443"/>
          </a:xfrm>
          <a:prstGeom prst="rect">
            <a:avLst/>
          </a:prstGeom>
        </p:spPr>
        <p:txBody>
          <a:bodyPr wrap="none">
            <a:spAutoFit/>
          </a:bodyPr>
          <a:lstStyle/>
          <a:p>
            <a:r>
              <a:rPr lang="en-US" sz="2600" b="1">
                <a:solidFill>
                  <a:schemeClr val="bg1"/>
                </a:solidFill>
                <a:latin typeface="UTM Centur"/>
                <a:ea typeface="Calibri" panose="020F0502020204030204" pitchFamily="34" charset="0"/>
              </a:rPr>
              <a:t>A. </a:t>
            </a:r>
            <a:r>
              <a:rPr lang="en-US" sz="2600">
                <a:solidFill>
                  <a:schemeClr val="bg1"/>
                </a:solidFill>
                <a:latin typeface="UTM Centur"/>
                <a:ea typeface="Calibri" panose="020F0502020204030204" pitchFamily="34" charset="0"/>
              </a:rPr>
              <a:t>20cm/s.</a:t>
            </a:r>
            <a:endParaRPr lang="en-US" sz="2600">
              <a:solidFill>
                <a:schemeClr val="bg1"/>
              </a:solidFill>
              <a:latin typeface="UTM Centur"/>
            </a:endParaRPr>
          </a:p>
        </p:txBody>
      </p:sp>
      <p:sp>
        <p:nvSpPr>
          <p:cNvPr id="4" name="Rectangle 3"/>
          <p:cNvSpPr/>
          <p:nvPr/>
        </p:nvSpPr>
        <p:spPr>
          <a:xfrm>
            <a:off x="3118721" y="2352262"/>
            <a:ext cx="1617815" cy="492443"/>
          </a:xfrm>
          <a:prstGeom prst="rect">
            <a:avLst/>
          </a:prstGeom>
        </p:spPr>
        <p:txBody>
          <a:bodyPr wrap="none">
            <a:spAutoFit/>
          </a:bodyPr>
          <a:lstStyle/>
          <a:p>
            <a:r>
              <a:rPr lang="en-US" sz="2600" b="1">
                <a:solidFill>
                  <a:schemeClr val="bg1"/>
                </a:solidFill>
                <a:latin typeface="UTM Centur"/>
                <a:ea typeface="Calibri" panose="020F0502020204030204" pitchFamily="34" charset="0"/>
              </a:rPr>
              <a:t>B. </a:t>
            </a:r>
            <a:r>
              <a:rPr lang="en-US" sz="2600">
                <a:solidFill>
                  <a:schemeClr val="bg1"/>
                </a:solidFill>
                <a:latin typeface="UTM Centur"/>
                <a:ea typeface="Calibri" panose="020F0502020204030204" pitchFamily="34" charset="0"/>
              </a:rPr>
              <a:t>40cm/s.</a:t>
            </a:r>
            <a:endParaRPr lang="en-US" sz="2600">
              <a:solidFill>
                <a:schemeClr val="bg1"/>
              </a:solidFill>
              <a:latin typeface="UTM Centur"/>
            </a:endParaRPr>
          </a:p>
        </p:txBody>
      </p:sp>
      <p:sp>
        <p:nvSpPr>
          <p:cNvPr id="5" name="Rectangle 4"/>
          <p:cNvSpPr/>
          <p:nvPr/>
        </p:nvSpPr>
        <p:spPr>
          <a:xfrm>
            <a:off x="6208401" y="2352262"/>
            <a:ext cx="1606594" cy="492443"/>
          </a:xfrm>
          <a:prstGeom prst="rect">
            <a:avLst/>
          </a:prstGeom>
        </p:spPr>
        <p:txBody>
          <a:bodyPr wrap="none">
            <a:spAutoFit/>
          </a:bodyPr>
          <a:lstStyle/>
          <a:p>
            <a:r>
              <a:rPr lang="en-US" sz="2600" b="1">
                <a:solidFill>
                  <a:schemeClr val="bg1"/>
                </a:solidFill>
                <a:latin typeface="UTM Centur"/>
                <a:ea typeface="Calibri" panose="020F0502020204030204" pitchFamily="34" charset="0"/>
              </a:rPr>
              <a:t>C. </a:t>
            </a:r>
            <a:r>
              <a:rPr lang="en-US" sz="2600">
                <a:solidFill>
                  <a:schemeClr val="bg1"/>
                </a:solidFill>
                <a:latin typeface="UTM Centur"/>
                <a:ea typeface="Calibri" panose="020F0502020204030204" pitchFamily="34" charset="0"/>
              </a:rPr>
              <a:t>35cm/s.</a:t>
            </a:r>
            <a:endParaRPr lang="en-US" sz="2600">
              <a:solidFill>
                <a:schemeClr val="bg1"/>
              </a:solidFill>
              <a:latin typeface="UTM Centur"/>
            </a:endParaRPr>
          </a:p>
        </p:txBody>
      </p:sp>
      <p:sp>
        <p:nvSpPr>
          <p:cNvPr id="6" name="Rectangle 5"/>
          <p:cNvSpPr/>
          <p:nvPr/>
        </p:nvSpPr>
        <p:spPr>
          <a:xfrm>
            <a:off x="9422514" y="2352262"/>
            <a:ext cx="1632948" cy="492443"/>
          </a:xfrm>
          <a:prstGeom prst="rect">
            <a:avLst/>
          </a:prstGeom>
        </p:spPr>
        <p:txBody>
          <a:bodyPr wrap="none">
            <a:spAutoFit/>
          </a:bodyPr>
          <a:lstStyle/>
          <a:p>
            <a:r>
              <a:rPr lang="en-US" sz="2600" b="1">
                <a:solidFill>
                  <a:schemeClr val="bg1"/>
                </a:solidFill>
                <a:latin typeface="UTM Centur"/>
                <a:ea typeface="Calibri" panose="020F0502020204030204" pitchFamily="34" charset="0"/>
              </a:rPr>
              <a:t>D. </a:t>
            </a:r>
            <a:r>
              <a:rPr lang="en-US" sz="2600">
                <a:solidFill>
                  <a:schemeClr val="bg1"/>
                </a:solidFill>
                <a:latin typeface="UTM Centur"/>
                <a:ea typeface="Calibri" panose="020F0502020204030204" pitchFamily="34" charset="0"/>
              </a:rPr>
              <a:t>45cm/s.</a:t>
            </a:r>
            <a:endParaRPr lang="en-US" sz="2600">
              <a:solidFill>
                <a:schemeClr val="bg1"/>
              </a:solidFill>
              <a:latin typeface="UTM Centur"/>
            </a:endParaRPr>
          </a:p>
        </p:txBody>
      </p:sp>
      <p:sp>
        <p:nvSpPr>
          <p:cNvPr id="7" name="Rectangle 6">
            <a:extLst>
              <a:ext uri="{FF2B5EF4-FFF2-40B4-BE49-F238E27FC236}">
                <a16:creationId xmlns:a16="http://schemas.microsoft.com/office/drawing/2014/main" id="{25280B12-0B00-41E2-B39F-DD2F39666D4F}"/>
              </a:ext>
            </a:extLst>
          </p:cNvPr>
          <p:cNvSpPr/>
          <p:nvPr/>
        </p:nvSpPr>
        <p:spPr>
          <a:xfrm>
            <a:off x="4503212" y="5812503"/>
            <a:ext cx="6096000" cy="491609"/>
          </a:xfrm>
          <a:prstGeom prst="rect">
            <a:avLst/>
          </a:prstGeom>
        </p:spPr>
        <p:txBody>
          <a:bodyPr>
            <a:spAutoFit/>
          </a:bodyPr>
          <a:lstStyle/>
          <a:p>
            <a:pPr algn="just">
              <a:lnSpc>
                <a:spcPct val="107000"/>
              </a:lnSpc>
              <a:spcAft>
                <a:spcPts val="0"/>
              </a:spcAft>
              <a:tabLst>
                <a:tab pos="540385" algn="l"/>
              </a:tabLst>
            </a:pPr>
            <a:r>
              <a:rPr lang="en-US" sz="26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B</a:t>
            </a:r>
            <a:endParaRPr lang="en-US" sz="26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EBE98724-B2AB-4008-AAE5-AEF45AE4EA14}"/>
              </a:ext>
            </a:extLst>
          </p:cNvPr>
          <p:cNvSpPr/>
          <p:nvPr/>
        </p:nvSpPr>
        <p:spPr>
          <a:xfrm>
            <a:off x="3888964" y="3107439"/>
            <a:ext cx="2406428" cy="491609"/>
          </a:xfrm>
          <a:prstGeom prst="rect">
            <a:avLst/>
          </a:prstGeom>
        </p:spPr>
        <p:txBody>
          <a:bodyPr wrap="none">
            <a:spAutoFit/>
          </a:bodyPr>
          <a:lstStyle/>
          <a:p>
            <a:pPr algn="ctr">
              <a:lnSpc>
                <a:spcPct val="107000"/>
              </a:lnSpc>
              <a:spcAft>
                <a:spcPts val="0"/>
              </a:spcAft>
              <a:tabLst>
                <a:tab pos="540385" algn="l"/>
              </a:tabLst>
            </a:pPr>
            <a:r>
              <a:rPr lang="en-US" sz="26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6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BD63616-D367-4ECA-9D29-03C6EDF2556C}"/>
                  </a:ext>
                </a:extLst>
              </p:cNvPr>
              <p:cNvSpPr/>
              <p:nvPr/>
            </p:nvSpPr>
            <p:spPr>
              <a:xfrm>
                <a:off x="-605155" y="3702772"/>
                <a:ext cx="6096000" cy="844077"/>
              </a:xfrm>
              <a:prstGeom prst="rect">
                <a:avLst/>
              </a:prstGeom>
            </p:spPr>
            <p:txBody>
              <a:bodyPr>
                <a:spAutoFit/>
              </a:bodyPr>
              <a:lstStyle/>
              <a:p>
                <a:pPr>
                  <a:lnSpc>
                    <a:spcPct val="107000"/>
                  </a:lnSpc>
                  <a:spcAft>
                    <a:spcPts val="0"/>
                  </a:spcAft>
                  <a:tabLst>
                    <a:tab pos="540385" algn="l"/>
                  </a:tabLst>
                </a:pPr>
                <a14:m>
                  <m:oMathPara xmlns:m="http://schemas.openxmlformats.org/officeDocument/2006/math">
                    <m:oMathParaPr>
                      <m:jc m:val="centerGroup"/>
                    </m:oMathParaPr>
                    <m:oMath xmlns:m="http://schemas.openxmlformats.org/officeDocument/2006/math">
                      <m:sSub>
                        <m:sSubPr>
                          <m:ctrlPr>
                            <a:rPr lang="en-US" sz="2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𝒌</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𝟎</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𝟓</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𝒗</m:t>
                          </m:r>
                        </m:num>
                        <m:den>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𝒇</m:t>
                          </m:r>
                        </m:den>
                      </m:f>
                    </m:oMath>
                  </m:oMathPara>
                </a14:m>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6BD63616-D367-4ECA-9D29-03C6EDF2556C}"/>
                  </a:ext>
                </a:extLst>
              </p:cNvPr>
              <p:cNvSpPr>
                <a:spLocks noRot="1" noChangeAspect="1" noMove="1" noResize="1" noEditPoints="1" noAdjustHandles="1" noChangeArrowheads="1" noChangeShapeType="1" noTextEdit="1"/>
              </p:cNvSpPr>
              <p:nvPr/>
            </p:nvSpPr>
            <p:spPr>
              <a:xfrm>
                <a:off x="-605155" y="3702772"/>
                <a:ext cx="6096000" cy="84407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4E21EC8D-6C86-46A4-BDED-15DF0A5F417B}"/>
                  </a:ext>
                </a:extLst>
              </p:cNvPr>
              <p:cNvSpPr/>
              <p:nvPr/>
            </p:nvSpPr>
            <p:spPr>
              <a:xfrm>
                <a:off x="4019159" y="3654734"/>
                <a:ext cx="6254841" cy="901081"/>
              </a:xfrm>
              <a:prstGeom prst="rect">
                <a:avLst/>
              </a:prstGeom>
            </p:spPr>
            <p:txBody>
              <a:bodyPr wrap="square">
                <a:spAutoFit/>
              </a:bodyPr>
              <a:lstStyle/>
              <a:p>
                <a:pPr>
                  <a:lnSpc>
                    <a:spcPct val="107000"/>
                  </a:lnSpc>
                  <a:spcAft>
                    <a:spcPts val="0"/>
                  </a:spcAft>
                  <a:tabLst>
                    <a:tab pos="540385" algn="l"/>
                  </a:tabLst>
                </a:pPr>
                <a14:m>
                  <m:oMathPara xmlns:m="http://schemas.openxmlformats.org/officeDocument/2006/math">
                    <m:oMathParaPr>
                      <m:jc m:val="centerGroup"/>
                    </m:oMathParaPr>
                    <m:oMath xmlns:m="http://schemas.openxmlformats.org/officeDocument/2006/math">
                      <m:r>
                        <a:rPr lang="en-US" sz="2400" b="1" i="1" smtClean="0">
                          <a:solidFill>
                            <a:schemeClr val="bg1"/>
                          </a:solidFill>
                          <a:latin typeface="Cambria Math" panose="02040503050406030204" pitchFamily="18" charset="0"/>
                          <a:ea typeface="Calibri" panose="020F0502020204030204" pitchFamily="34" charset="0"/>
                          <a:cs typeface="Cambria Math" panose="02040503050406030204" pitchFamily="18" charset="0"/>
                        </a:rPr>
                        <m:t>⇒</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𝒗</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𝟏</m:t>
                                  </m:r>
                                </m:sub>
                              </m:sSub>
                            </m:e>
                          </m:d>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𝒇</m:t>
                          </m:r>
                        </m:num>
                        <m:den>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𝒌</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𝟎</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𝟓</m:t>
                          </m:r>
                        </m:den>
                      </m:f>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𝟏𝟓</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𝟖</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𝟐𝟎</m:t>
                          </m:r>
                        </m:num>
                        <m:den>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𝒌</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𝟎</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𝟓</m:t>
                          </m:r>
                        </m:den>
                      </m:f>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𝟏𝟒𝟎</m:t>
                          </m:r>
                        </m:num>
                        <m:den>
                          <m:r>
                            <a:rPr lang="en-US" sz="2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𝒌</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𝟎</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𝟓</m:t>
                          </m:r>
                        </m:den>
                      </m:f>
                    </m:oMath>
                  </m:oMathPara>
                </a14:m>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4E21EC8D-6C86-46A4-BDED-15DF0A5F417B}"/>
                  </a:ext>
                </a:extLst>
              </p:cNvPr>
              <p:cNvSpPr>
                <a:spLocks noRot="1" noChangeAspect="1" noMove="1" noResize="1" noEditPoints="1" noAdjustHandles="1" noChangeArrowheads="1" noChangeShapeType="1" noTextEdit="1"/>
              </p:cNvSpPr>
              <p:nvPr/>
            </p:nvSpPr>
            <p:spPr>
              <a:xfrm>
                <a:off x="4019159" y="3654734"/>
                <a:ext cx="6254841" cy="901081"/>
              </a:xfrm>
              <a:prstGeom prst="rect">
                <a:avLst/>
              </a:prstGeom>
              <a:blipFill>
                <a:blip r:embed="rId3"/>
                <a:stretch>
                  <a:fillRect/>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3513454C-4D86-412A-9437-E4895D8E40E6}"/>
              </a:ext>
            </a:extLst>
          </p:cNvPr>
          <p:cNvSpPr/>
          <p:nvPr/>
        </p:nvSpPr>
        <p:spPr>
          <a:xfrm>
            <a:off x="971158" y="4603853"/>
            <a:ext cx="10364499" cy="983283"/>
          </a:xfrm>
          <a:prstGeom prst="rect">
            <a:avLst/>
          </a:prstGeom>
        </p:spPr>
        <p:txBody>
          <a:bodyPr wrap="square">
            <a:spAutoFit/>
          </a:bodyPr>
          <a:lstStyle/>
          <a:p>
            <a:pPr>
              <a:lnSpc>
                <a:spcPct val="107000"/>
              </a:lnSpc>
              <a:spcAft>
                <a:spcPts val="0"/>
              </a:spcAft>
              <a:tabLst>
                <a:tab pos="540385" algn="l"/>
              </a:tabLst>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Dùng chức năng Table trong máy tính, cho k = 1,2,…</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540385" algn="l"/>
              </a:tabLst>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Chọn v = 40cm/s</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867DBFA8-F10A-43C0-BCBD-1B3D2ABFE67F}"/>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A9354C9-F96E-4B4A-9AA7-B048DD0C3C8C}"/>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7DA6E31F-61DC-4B72-9C96-41193EADAB10}"/>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5" name="Freeform: Shape 14">
            <a:extLst>
              <a:ext uri="{FF2B5EF4-FFF2-40B4-BE49-F238E27FC236}">
                <a16:creationId xmlns:a16="http://schemas.microsoft.com/office/drawing/2014/main" id="{393FAE02-8A1B-4E3F-A47E-9DD06A0C3B4A}"/>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6" name="Graphic 15" descr="Star">
            <a:extLst>
              <a:ext uri="{FF2B5EF4-FFF2-40B4-BE49-F238E27FC236}">
                <a16:creationId xmlns:a16="http://schemas.microsoft.com/office/drawing/2014/main" id="{129B07B5-099A-4368-8A39-2583ABA6C8B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2402" y="5512759"/>
            <a:ext cx="711196" cy="711196"/>
          </a:xfrm>
          <a:prstGeom prst="rect">
            <a:avLst/>
          </a:prstGeom>
        </p:spPr>
      </p:pic>
      <p:pic>
        <p:nvPicPr>
          <p:cNvPr id="17" name="Graphic 16" descr="Stars">
            <a:extLst>
              <a:ext uri="{FF2B5EF4-FFF2-40B4-BE49-F238E27FC236}">
                <a16:creationId xmlns:a16="http://schemas.microsoft.com/office/drawing/2014/main" id="{79148E70-C0D2-48A2-8D0C-B6A6CEA567B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21437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D38AC831-1B73-4B43-B931-96098907427F}"/>
              </a:ext>
            </a:extLst>
          </p:cNvPr>
          <p:cNvPicPr>
            <a:picLocks noChangeAspect="1"/>
          </p:cNvPicPr>
          <p:nvPr/>
        </p:nvPicPr>
        <p:blipFill>
          <a:blip r:embed="rId2"/>
          <a:stretch>
            <a:fillRect/>
          </a:stretch>
        </p:blipFill>
        <p:spPr>
          <a:xfrm>
            <a:off x="8336464" y="3100069"/>
            <a:ext cx="3536044" cy="2567526"/>
          </a:xfrm>
          <a:prstGeom prst="rect">
            <a:avLst/>
          </a:prstGeom>
        </p:spPr>
      </p:pic>
      <p:sp>
        <p:nvSpPr>
          <p:cNvPr id="2" name="Rectangle 1"/>
          <p:cNvSpPr/>
          <p:nvPr/>
        </p:nvSpPr>
        <p:spPr>
          <a:xfrm>
            <a:off x="469900" y="353647"/>
            <a:ext cx="7548685" cy="1692771"/>
          </a:xfrm>
          <a:prstGeom prst="rect">
            <a:avLst/>
          </a:prstGeom>
        </p:spPr>
        <p:txBody>
          <a:bodyPr wrap="square">
            <a:spAutoFit/>
          </a:bodyPr>
          <a:lstStyle/>
          <a:p>
            <a:r>
              <a:rPr lang="en-US" sz="2600" b="1">
                <a:solidFill>
                  <a:srgbClr val="FFFF00"/>
                </a:solidFill>
                <a:latin typeface="UTM Centur"/>
                <a:ea typeface="Calibri" panose="020F0502020204030204" pitchFamily="34" charset="0"/>
              </a:rPr>
              <a:t>Câu 34. </a:t>
            </a:r>
            <a:r>
              <a:rPr lang="en-US" sz="2600" b="1">
                <a:solidFill>
                  <a:schemeClr val="bg1"/>
                </a:solidFill>
                <a:latin typeface="UTM Centur"/>
                <a:ea typeface="Calibri" panose="020F0502020204030204" pitchFamily="34" charset="0"/>
              </a:rPr>
              <a:t>	</a:t>
            </a:r>
            <a:r>
              <a:rPr lang="en-US" sz="2600">
                <a:solidFill>
                  <a:schemeClr val="bg1"/>
                </a:solidFill>
                <a:latin typeface="UTM Centur"/>
                <a:ea typeface="Calibri" panose="020F0502020204030204" pitchFamily="34" charset="0"/>
              </a:rPr>
              <a:t> Một sóng cơ hình sin truyền trên một sợi dây đàn hồi dọc theo trục Ox. Hình bên là hình dạng của một đoạn sợi dây tại một thời điểm. Biên độ sóng có giá trị </a:t>
            </a:r>
            <a:r>
              <a:rPr lang="en-US" sz="2600" b="1">
                <a:solidFill>
                  <a:schemeClr val="bg1"/>
                </a:solidFill>
                <a:latin typeface="UTM Centur"/>
                <a:ea typeface="Calibri" panose="020F0502020204030204" pitchFamily="34" charset="0"/>
              </a:rPr>
              <a:t>gần nhất</a:t>
            </a:r>
            <a:r>
              <a:rPr lang="en-US" sz="2600">
                <a:solidFill>
                  <a:schemeClr val="bg1"/>
                </a:solidFill>
                <a:latin typeface="UTM Centur"/>
                <a:ea typeface="Calibri" panose="020F0502020204030204" pitchFamily="34" charset="0"/>
              </a:rPr>
              <a:t> với giá trị nào sau đây?</a:t>
            </a:r>
            <a:endParaRPr lang="en-US" sz="2600">
              <a:solidFill>
                <a:schemeClr val="bg1"/>
              </a:solidFill>
              <a:latin typeface="UTM Centur"/>
            </a:endParaRPr>
          </a:p>
        </p:txBody>
      </p:sp>
      <p:sp>
        <p:nvSpPr>
          <p:cNvPr id="3" name="Rectangle 2"/>
          <p:cNvSpPr/>
          <p:nvPr/>
        </p:nvSpPr>
        <p:spPr>
          <a:xfrm>
            <a:off x="310595" y="2046418"/>
            <a:ext cx="1466299" cy="492443"/>
          </a:xfrm>
          <a:prstGeom prst="rect">
            <a:avLst/>
          </a:prstGeom>
        </p:spPr>
        <p:txBody>
          <a:bodyPr wrap="none">
            <a:spAutoFit/>
          </a:bodyPr>
          <a:lstStyle/>
          <a:p>
            <a:r>
              <a:rPr lang="en-US" sz="2600" b="1">
                <a:solidFill>
                  <a:schemeClr val="bg1"/>
                </a:solidFill>
                <a:latin typeface="UTM Centur"/>
                <a:ea typeface="Calibri" panose="020F0502020204030204" pitchFamily="34" charset="0"/>
              </a:rPr>
              <a:t>A. </a:t>
            </a:r>
            <a:r>
              <a:rPr lang="en-US" sz="2600">
                <a:solidFill>
                  <a:schemeClr val="bg1"/>
                </a:solidFill>
                <a:latin typeface="UTM Centur"/>
                <a:ea typeface="Calibri" panose="020F0502020204030204" pitchFamily="34" charset="0"/>
              </a:rPr>
              <a:t>3,5cm.</a:t>
            </a:r>
            <a:endParaRPr lang="en-US" sz="2600">
              <a:solidFill>
                <a:schemeClr val="bg1"/>
              </a:solidFill>
              <a:latin typeface="UTM Centur"/>
            </a:endParaRPr>
          </a:p>
        </p:txBody>
      </p:sp>
      <p:sp>
        <p:nvSpPr>
          <p:cNvPr id="4" name="Rectangle 3"/>
          <p:cNvSpPr/>
          <p:nvPr/>
        </p:nvSpPr>
        <p:spPr>
          <a:xfrm>
            <a:off x="2239746" y="2021877"/>
            <a:ext cx="1449436" cy="492443"/>
          </a:xfrm>
          <a:prstGeom prst="rect">
            <a:avLst/>
          </a:prstGeom>
        </p:spPr>
        <p:txBody>
          <a:bodyPr wrap="none">
            <a:spAutoFit/>
          </a:bodyPr>
          <a:lstStyle/>
          <a:p>
            <a:r>
              <a:rPr lang="en-US" sz="2600" b="1">
                <a:solidFill>
                  <a:schemeClr val="bg1"/>
                </a:solidFill>
                <a:latin typeface="UTM Centur"/>
                <a:ea typeface="Calibri" panose="020F0502020204030204" pitchFamily="34" charset="0"/>
              </a:rPr>
              <a:t>B. </a:t>
            </a:r>
            <a:r>
              <a:rPr lang="en-US" sz="2600">
                <a:solidFill>
                  <a:schemeClr val="bg1"/>
                </a:solidFill>
                <a:latin typeface="UTM Centur"/>
                <a:ea typeface="Calibri" panose="020F0502020204030204" pitchFamily="34" charset="0"/>
              </a:rPr>
              <a:t>3,7cm.</a:t>
            </a:r>
            <a:endParaRPr lang="en-US" sz="2600">
              <a:solidFill>
                <a:schemeClr val="bg1"/>
              </a:solidFill>
              <a:latin typeface="UTM Centur"/>
            </a:endParaRPr>
          </a:p>
        </p:txBody>
      </p:sp>
      <p:sp>
        <p:nvSpPr>
          <p:cNvPr id="5" name="Rectangle 4"/>
          <p:cNvSpPr/>
          <p:nvPr/>
        </p:nvSpPr>
        <p:spPr>
          <a:xfrm>
            <a:off x="4525060" y="2021877"/>
            <a:ext cx="1438214" cy="492443"/>
          </a:xfrm>
          <a:prstGeom prst="rect">
            <a:avLst/>
          </a:prstGeom>
        </p:spPr>
        <p:txBody>
          <a:bodyPr wrap="none">
            <a:spAutoFit/>
          </a:bodyPr>
          <a:lstStyle/>
          <a:p>
            <a:r>
              <a:rPr lang="en-US" sz="2600" b="1">
                <a:solidFill>
                  <a:schemeClr val="bg1"/>
                </a:solidFill>
                <a:latin typeface="UTM Centur"/>
                <a:ea typeface="Calibri" panose="020F0502020204030204" pitchFamily="34" charset="0"/>
              </a:rPr>
              <a:t>C. </a:t>
            </a:r>
            <a:r>
              <a:rPr lang="en-US" sz="2600">
                <a:solidFill>
                  <a:schemeClr val="bg1"/>
                </a:solidFill>
                <a:latin typeface="UTM Centur"/>
                <a:ea typeface="Calibri" panose="020F0502020204030204" pitchFamily="34" charset="0"/>
              </a:rPr>
              <a:t>3,3cm.</a:t>
            </a:r>
            <a:endParaRPr lang="en-US" sz="2600">
              <a:solidFill>
                <a:schemeClr val="bg1"/>
              </a:solidFill>
              <a:latin typeface="UTM Centur"/>
            </a:endParaRPr>
          </a:p>
        </p:txBody>
      </p:sp>
      <p:sp>
        <p:nvSpPr>
          <p:cNvPr id="6" name="Rectangle 5"/>
          <p:cNvSpPr/>
          <p:nvPr/>
        </p:nvSpPr>
        <p:spPr>
          <a:xfrm>
            <a:off x="6325078" y="2012901"/>
            <a:ext cx="1464568" cy="501419"/>
          </a:xfrm>
          <a:prstGeom prst="rect">
            <a:avLst/>
          </a:prstGeom>
        </p:spPr>
        <p:txBody>
          <a:bodyPr wrap="none">
            <a:spAutoFit/>
          </a:bodyPr>
          <a:lstStyle/>
          <a:p>
            <a:pPr algn="just">
              <a:lnSpc>
                <a:spcPct val="107000"/>
              </a:lnSpc>
              <a:spcAft>
                <a:spcPts val="0"/>
              </a:spcAft>
              <a:tabLst>
                <a:tab pos="540385" algn="l"/>
                <a:tab pos="635000" algn="l"/>
                <a:tab pos="2222500" algn="l"/>
                <a:tab pos="3810000" algn="l"/>
                <a:tab pos="5397500" algn="l"/>
              </a:tabLst>
            </a:pPr>
            <a:r>
              <a:rPr lang="en-US" sz="2600" b="1">
                <a:solidFill>
                  <a:schemeClr val="bg1"/>
                </a:solidFill>
                <a:latin typeface="UTM Centur"/>
                <a:ea typeface="Calibri" panose="020F0502020204030204" pitchFamily="34" charset="0"/>
                <a:cs typeface="Times New Roman" panose="02020603050405020304" pitchFamily="18" charset="0"/>
              </a:rPr>
              <a:t>D. </a:t>
            </a:r>
            <a:r>
              <a:rPr lang="en-US" sz="2600">
                <a:solidFill>
                  <a:schemeClr val="bg1"/>
                </a:solidFill>
                <a:latin typeface="UTM Centur"/>
                <a:ea typeface="Calibri" panose="020F0502020204030204" pitchFamily="34" charset="0"/>
                <a:cs typeface="Times New Roman" panose="02020603050405020304" pitchFamily="18" charset="0"/>
              </a:rPr>
              <a:t>3,7cm.</a:t>
            </a:r>
            <a:endParaRPr lang="en-US" sz="2600">
              <a:solidFill>
                <a:schemeClr val="bg1"/>
              </a:solidFill>
              <a:effectLst/>
              <a:latin typeface="UTM Centur"/>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78C47FE-B6A0-403A-A4BB-A2470440656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37366" y="353647"/>
            <a:ext cx="3734240" cy="2567526"/>
          </a:xfrm>
          <a:prstGeom prst="rect">
            <a:avLst/>
          </a:prstGeom>
          <a:noFill/>
          <a:ln>
            <a:noFill/>
          </a:ln>
        </p:spPr>
      </p:pic>
      <p:sp>
        <p:nvSpPr>
          <p:cNvPr id="9" name="Rectangle 8">
            <a:extLst>
              <a:ext uri="{FF2B5EF4-FFF2-40B4-BE49-F238E27FC236}">
                <a16:creationId xmlns:a16="http://schemas.microsoft.com/office/drawing/2014/main" id="{075F954D-7923-4A89-AD52-7B9B4ABCD668}"/>
              </a:ext>
            </a:extLst>
          </p:cNvPr>
          <p:cNvSpPr/>
          <p:nvPr/>
        </p:nvSpPr>
        <p:spPr>
          <a:xfrm>
            <a:off x="2964464" y="5444679"/>
            <a:ext cx="6096000" cy="491609"/>
          </a:xfrm>
          <a:prstGeom prst="rect">
            <a:avLst/>
          </a:prstGeom>
        </p:spPr>
        <p:txBody>
          <a:bodyPr>
            <a:spAutoFit/>
          </a:bodyPr>
          <a:lstStyle/>
          <a:p>
            <a:pPr algn="just">
              <a:lnSpc>
                <a:spcPct val="107000"/>
              </a:lnSpc>
              <a:spcAft>
                <a:spcPts val="0"/>
              </a:spcAft>
              <a:tabLst>
                <a:tab pos="540385" algn="l"/>
              </a:tabLst>
            </a:pPr>
            <a:r>
              <a:rPr lang="en-US" sz="26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A</a:t>
            </a:r>
            <a:endParaRPr lang="en-US" sz="26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806D98A0-83EC-40F5-99FB-4D50E6FFBE65}"/>
              </a:ext>
            </a:extLst>
          </p:cNvPr>
          <p:cNvSpPr/>
          <p:nvPr/>
        </p:nvSpPr>
        <p:spPr>
          <a:xfrm>
            <a:off x="3041028" y="2447829"/>
            <a:ext cx="2406428" cy="491609"/>
          </a:xfrm>
          <a:prstGeom prst="rect">
            <a:avLst/>
          </a:prstGeom>
        </p:spPr>
        <p:txBody>
          <a:bodyPr wrap="none">
            <a:spAutoFit/>
          </a:bodyPr>
          <a:lstStyle/>
          <a:p>
            <a:pPr algn="ctr">
              <a:lnSpc>
                <a:spcPct val="107000"/>
              </a:lnSpc>
              <a:spcAft>
                <a:spcPts val="0"/>
              </a:spcAft>
              <a:tabLst>
                <a:tab pos="540385" algn="l"/>
              </a:tabLst>
            </a:pPr>
            <a:r>
              <a:rPr lang="en-US" sz="26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6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BBC03941-DD82-4CBF-8B8A-1CC3364AE49B}"/>
              </a:ext>
            </a:extLst>
          </p:cNvPr>
          <p:cNvCxnSpPr>
            <a:cxnSpLocks/>
          </p:cNvCxnSpPr>
          <p:nvPr/>
        </p:nvCxnSpPr>
        <p:spPr>
          <a:xfrm>
            <a:off x="10223613" y="796377"/>
            <a:ext cx="720012" cy="28986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6D9AF56-E878-4AA3-881F-52FA8F1AE78F}"/>
              </a:ext>
            </a:extLst>
          </p:cNvPr>
          <p:cNvCxnSpPr>
            <a:cxnSpLocks/>
          </p:cNvCxnSpPr>
          <p:nvPr/>
        </p:nvCxnSpPr>
        <p:spPr>
          <a:xfrm>
            <a:off x="8601435" y="1805120"/>
            <a:ext cx="1350819" cy="346470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83551EDF-C1E5-4853-800B-A5C05423DC4D}"/>
                  </a:ext>
                </a:extLst>
              </p:cNvPr>
              <p:cNvSpPr/>
              <p:nvPr/>
            </p:nvSpPr>
            <p:spPr>
              <a:xfrm>
                <a:off x="-115876" y="3273514"/>
                <a:ext cx="6096000" cy="842988"/>
              </a:xfrm>
              <a:prstGeom prst="rect">
                <a:avLst/>
              </a:prstGeom>
            </p:spPr>
            <p:txBody>
              <a:bodyPr>
                <a:spAutoFit/>
              </a:bodyPr>
              <a:lstStyle/>
              <a:p>
                <a:pPr>
                  <a:lnSpc>
                    <a:spcPct val="107000"/>
                  </a:lnSpc>
                  <a:spcAft>
                    <a:spcPts val="0"/>
                  </a:spcAft>
                  <a:tabLst>
                    <a:tab pos="540385" algn="l"/>
                  </a:tabLst>
                </a:pPr>
                <a14:m>
                  <m:oMathPara xmlns:m="http://schemas.openxmlformats.org/officeDocument/2006/math">
                    <m:oMathParaPr>
                      <m:jc m:val="centerGroup"/>
                    </m:oMathParaPr>
                    <m:oMath xmlns:m="http://schemas.openxmlformats.org/officeDocument/2006/math">
                      <m:r>
                        <a:rPr lang="en-US" sz="2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𝜟𝝋</m:t>
                      </m:r>
                      <m:r>
                        <a:rPr lang="en-US" sz="2400" b="1"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𝟐</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𝝅</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𝒅</m:t>
                          </m:r>
                        </m:num>
                        <m:den>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𝝀</m:t>
                          </m:r>
                        </m:den>
                      </m:f>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𝟐</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𝝅</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𝟒𝟎</m:t>
                          </m:r>
                        </m:num>
                        <m:den>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𝟔𝟎</m:t>
                          </m:r>
                        </m:den>
                      </m:f>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𝟒</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𝝅</m:t>
                          </m:r>
                        </m:num>
                        <m:den>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𝟑</m:t>
                          </m:r>
                        </m:den>
                      </m:f>
                    </m:oMath>
                  </m:oMathPara>
                </a14:m>
                <a:endParaRPr lang="en-US" sz="2400" b="1">
                  <a:solidFill>
                    <a:schemeClr val="bg1"/>
                  </a:solidFill>
                  <a:effectLst/>
                  <a:latin typeface="UTM Centur"/>
                  <a:ea typeface="Calibri" panose="020F0502020204030204" pitchFamily="34" charset="0"/>
                  <a:cs typeface="Times New Roman" panose="02020603050405020304" pitchFamily="18" charset="0"/>
                </a:endParaRPr>
              </a:p>
            </p:txBody>
          </p:sp>
        </mc:Choice>
        <mc:Fallback xmlns="">
          <p:sp>
            <p:nvSpPr>
              <p:cNvPr id="18" name="Rectangle 17">
                <a:extLst>
                  <a:ext uri="{FF2B5EF4-FFF2-40B4-BE49-F238E27FC236}">
                    <a16:creationId xmlns:a16="http://schemas.microsoft.com/office/drawing/2014/main" id="{83551EDF-C1E5-4853-800B-A5C05423DC4D}"/>
                  </a:ext>
                </a:extLst>
              </p:cNvPr>
              <p:cNvSpPr>
                <a:spLocks noRot="1" noChangeAspect="1" noMove="1" noResize="1" noEditPoints="1" noAdjustHandles="1" noChangeArrowheads="1" noChangeShapeType="1" noTextEdit="1"/>
              </p:cNvSpPr>
              <p:nvPr/>
            </p:nvSpPr>
            <p:spPr>
              <a:xfrm>
                <a:off x="-115876" y="3273514"/>
                <a:ext cx="6096000" cy="84298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5A624159-9588-4E13-91FD-4D3D9B6D027B}"/>
                  </a:ext>
                </a:extLst>
              </p:cNvPr>
              <p:cNvSpPr/>
              <p:nvPr/>
            </p:nvSpPr>
            <p:spPr>
              <a:xfrm>
                <a:off x="349058" y="3792385"/>
                <a:ext cx="6096000" cy="1316386"/>
              </a:xfrm>
              <a:prstGeom prst="rect">
                <a:avLst/>
              </a:prstGeom>
            </p:spPr>
            <p:txBody>
              <a:bodyPr>
                <a:spAutoFit/>
              </a:bodyPr>
              <a:lstStyle/>
              <a:p>
                <a:pPr>
                  <a:lnSpc>
                    <a:spcPct val="107000"/>
                  </a:lnSpc>
                  <a:spcAft>
                    <a:spcPts val="0"/>
                  </a:spcAft>
                  <a:tabLst>
                    <a:tab pos="540385" algn="l"/>
                  </a:tabLst>
                </a:pPr>
                <a:endParaRPr lang="en-US" sz="2400" b="1">
                  <a:solidFill>
                    <a:schemeClr val="bg1"/>
                  </a:solidFill>
                  <a:effectLst/>
                  <a:latin typeface="UTM Centur"/>
                  <a:ea typeface="Calibri" panose="020F0502020204030204" pitchFamily="34" charset="0"/>
                  <a:cs typeface="Times New Roman" panose="02020603050405020304" pitchFamily="18" charset="0"/>
                </a:endParaRPr>
              </a:p>
              <a:p>
                <a:pPr>
                  <a:lnSpc>
                    <a:spcPct val="107000"/>
                  </a:lnSpc>
                  <a:spcAft>
                    <a:spcPts val="0"/>
                  </a:spcAft>
                  <a:tabLst>
                    <a:tab pos="540385" algn="l"/>
                  </a:tabLst>
                </a:pPr>
                <a14:m>
                  <m:oMathPara xmlns:m="http://schemas.openxmlformats.org/officeDocument/2006/math">
                    <m:oMathParaPr>
                      <m:jc m:val="centerGroup"/>
                    </m:oMathParaPr>
                    <m:oMath xmlns:m="http://schemas.openxmlformats.org/officeDocument/2006/math">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𝟑</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𝑨</m:t>
                      </m:r>
                      <m:f>
                        <m:fPr>
                          <m:ctrlPr>
                            <a:rPr lang="en-US"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𝟑</m:t>
                              </m:r>
                            </m:e>
                          </m:rad>
                        </m:num>
                        <m:den>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𝟐</m:t>
                          </m:r>
                        </m:den>
                      </m:f>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𝑨</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𝟐</m:t>
                      </m:r>
                      <m:rad>
                        <m:radPr>
                          <m:degHide m:val="on"/>
                          <m:ctrlPr>
                            <a:rPr lang="en-US" sz="24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𝟑</m:t>
                          </m:r>
                        </m:e>
                      </m:rad>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𝟑</m:t>
                      </m:r>
                      <m:r>
                        <a:rPr lang="en-US" sz="2400" b="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𝟒𝟔</m:t>
                      </m:r>
                      <m:r>
                        <a:rPr lang="en-US" sz="24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𝒄𝒎</m:t>
                      </m:r>
                    </m:oMath>
                  </m:oMathPara>
                </a14:m>
                <a:endParaRPr lang="en-US" sz="2400" b="1">
                  <a:solidFill>
                    <a:schemeClr val="bg1"/>
                  </a:solidFill>
                  <a:effectLst/>
                  <a:latin typeface="UTM Centur"/>
                  <a:ea typeface="Calibri" panose="020F0502020204030204" pitchFamily="34" charset="0"/>
                  <a:cs typeface="Times New Roman" panose="02020603050405020304" pitchFamily="18" charset="0"/>
                </a:endParaRPr>
              </a:p>
            </p:txBody>
          </p:sp>
        </mc:Choice>
        <mc:Fallback xmlns="">
          <p:sp>
            <p:nvSpPr>
              <p:cNvPr id="19" name="Rectangle 18">
                <a:extLst>
                  <a:ext uri="{FF2B5EF4-FFF2-40B4-BE49-F238E27FC236}">
                    <a16:creationId xmlns:a16="http://schemas.microsoft.com/office/drawing/2014/main" id="{5A624159-9588-4E13-91FD-4D3D9B6D027B}"/>
                  </a:ext>
                </a:extLst>
              </p:cNvPr>
              <p:cNvSpPr>
                <a:spLocks noRot="1" noChangeAspect="1" noMove="1" noResize="1" noEditPoints="1" noAdjustHandles="1" noChangeArrowheads="1" noChangeShapeType="1" noTextEdit="1"/>
              </p:cNvSpPr>
              <p:nvPr/>
            </p:nvSpPr>
            <p:spPr>
              <a:xfrm>
                <a:off x="349058" y="3792385"/>
                <a:ext cx="6096000" cy="1316386"/>
              </a:xfrm>
              <a:prstGeom prst="rect">
                <a:avLst/>
              </a:prstGeom>
              <a:blipFill>
                <a:blip r:embed="rId5"/>
                <a:stretch>
                  <a:fillRect/>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6393F6BA-3106-4E2D-83D9-0391AAC3341C}"/>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919A5B5-D60D-4EF3-BC78-4A0DC6613D32}"/>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FFCE7633-1C15-4AF4-8FF1-4BD1AA79DFA6}"/>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25" name="Freeform: Shape 24">
            <a:extLst>
              <a:ext uri="{FF2B5EF4-FFF2-40B4-BE49-F238E27FC236}">
                <a16:creationId xmlns:a16="http://schemas.microsoft.com/office/drawing/2014/main" id="{7AEE8611-6BBC-45F7-B75A-BD8D151DBBA0}"/>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26" name="Graphic 25" descr="Star">
            <a:extLst>
              <a:ext uri="{FF2B5EF4-FFF2-40B4-BE49-F238E27FC236}">
                <a16:creationId xmlns:a16="http://schemas.microsoft.com/office/drawing/2014/main" id="{F1F2C724-4B96-4627-BA27-D7AD31CACBA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12402" y="5512759"/>
            <a:ext cx="711196" cy="711196"/>
          </a:xfrm>
          <a:prstGeom prst="rect">
            <a:avLst/>
          </a:prstGeom>
        </p:spPr>
      </p:pic>
      <p:pic>
        <p:nvPicPr>
          <p:cNvPr id="27" name="Graphic 26" descr="Stars">
            <a:extLst>
              <a:ext uri="{FF2B5EF4-FFF2-40B4-BE49-F238E27FC236}">
                <a16:creationId xmlns:a16="http://schemas.microsoft.com/office/drawing/2014/main" id="{435E765C-E99E-4068-875A-AD99F255AD4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46328" y="5568093"/>
            <a:ext cx="600529" cy="600529"/>
          </a:xfrm>
          <a:prstGeom prst="rect">
            <a:avLst/>
          </a:prstGeom>
        </p:spPr>
      </p:pic>
      <p:cxnSp>
        <p:nvCxnSpPr>
          <p:cNvPr id="29" name="Straight Arrow Connector 28">
            <a:extLst>
              <a:ext uri="{FF2B5EF4-FFF2-40B4-BE49-F238E27FC236}">
                <a16:creationId xmlns:a16="http://schemas.microsoft.com/office/drawing/2014/main" id="{19DA5C7A-BFE6-4946-847E-2C27F19AE367}"/>
              </a:ext>
            </a:extLst>
          </p:cNvPr>
          <p:cNvCxnSpPr/>
          <p:nvPr/>
        </p:nvCxnSpPr>
        <p:spPr>
          <a:xfrm flipV="1">
            <a:off x="8586921" y="1222640"/>
            <a:ext cx="0" cy="5534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B2397E4-5F58-44A4-924C-433EF133DC1C}"/>
              </a:ext>
            </a:extLst>
          </p:cNvPr>
          <p:cNvCxnSpPr>
            <a:cxnSpLocks/>
          </p:cNvCxnSpPr>
          <p:nvPr/>
        </p:nvCxnSpPr>
        <p:spPr>
          <a:xfrm rot="10800000" flipV="1">
            <a:off x="10218077" y="848708"/>
            <a:ext cx="0" cy="5534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B2E3E39-A599-4884-9967-4BB51EEA493E}"/>
              </a:ext>
            </a:extLst>
          </p:cNvPr>
          <p:cNvCxnSpPr>
            <a:cxnSpLocks/>
          </p:cNvCxnSpPr>
          <p:nvPr/>
        </p:nvCxnSpPr>
        <p:spPr>
          <a:xfrm>
            <a:off x="9390743" y="2542579"/>
            <a:ext cx="0" cy="3968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87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up)">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67714" y="184834"/>
                <a:ext cx="7510194" cy="2677656"/>
              </a:xfrm>
              <a:prstGeom prst="rect">
                <a:avLst/>
              </a:prstGeom>
            </p:spPr>
            <p:txBody>
              <a:bodyPr wrap="square">
                <a:spAutoFit/>
              </a:bodyPr>
              <a:lstStyle/>
              <a:p>
                <a:r>
                  <a:rPr lang="en-US" sz="2400" b="1">
                    <a:solidFill>
                      <a:srgbClr val="FFFF00"/>
                    </a:solidFill>
                    <a:latin typeface="UTM Centur"/>
                    <a:ea typeface="Calibri" panose="020F0502020204030204" pitchFamily="34" charset="0"/>
                  </a:rPr>
                  <a:t>Câu 35. </a:t>
                </a:r>
                <a:r>
                  <a:rPr lang="en-US" sz="2400" b="1">
                    <a:solidFill>
                      <a:schemeClr val="bg1"/>
                    </a:solidFill>
                    <a:latin typeface="UTM Centur"/>
                    <a:ea typeface="Calibri" panose="020F0502020204030204" pitchFamily="34" charset="0"/>
                  </a:rPr>
                  <a:t>	</a:t>
                </a:r>
                <a:r>
                  <a:rPr lang="en-US" sz="2400">
                    <a:solidFill>
                      <a:schemeClr val="bg1"/>
                    </a:solidFill>
                    <a:effectLst/>
                    <a:latin typeface="UTM Centur"/>
                    <a:ea typeface="Calibri" panose="020F0502020204030204" pitchFamily="34" charset="0"/>
                  </a:rPr>
                  <a:t> Trong giờ thực hành, để đo điện dung C của một tụ điện, một học sinh mắc mạch điện theo sơ đồ như hình bên. Đặt vào hai đầu M, N một điện áp xoay chiều có giá trị hiệu dụng không đổi và tần số 50Hz. Khi đóng khóa K vào chốt 1 thì số chỉ của ampe kế A là I. Chuyển khóa K sang chốt 2 thì số chỉ của ampe kế A là 2I. Biết </a:t>
                </a:r>
                <a14:m>
                  <m:oMath xmlns:m="http://schemas.openxmlformats.org/officeDocument/2006/math">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𝑅</m:t>
                    </m:r>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680</m:t>
                    </m:r>
                    <m:r>
                      <m:rPr>
                        <m:sty m:val="p"/>
                      </m:rP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Ω</m:t>
                    </m:r>
                  </m:oMath>
                </a14:m>
                <a:r>
                  <a:rPr lang="en-US" sz="2400">
                    <a:solidFill>
                      <a:schemeClr val="bg1"/>
                    </a:solidFill>
                    <a:effectLst/>
                    <a:latin typeface="UTM Centur"/>
                    <a:ea typeface="Calibri" panose="020F0502020204030204" pitchFamily="34" charset="0"/>
                  </a:rPr>
                  <a:t>. Bỏ qua điện trở của ampe kế và dây nối. Giá trị của C là</a:t>
                </a:r>
                <a:endParaRPr lang="en-US" sz="2400">
                  <a:solidFill>
                    <a:schemeClr val="bg1"/>
                  </a:solidFill>
                  <a:latin typeface="UTM Centur"/>
                </a:endParaRPr>
              </a:p>
            </p:txBody>
          </p:sp>
        </mc:Choice>
        <mc:Fallback xmlns="">
          <p:sp>
            <p:nvSpPr>
              <p:cNvPr id="2" name="Rectangle 1"/>
              <p:cNvSpPr>
                <a:spLocks noRot="1" noChangeAspect="1" noMove="1" noResize="1" noEditPoints="1" noAdjustHandles="1" noChangeArrowheads="1" noChangeShapeType="1" noTextEdit="1"/>
              </p:cNvSpPr>
              <p:nvPr/>
            </p:nvSpPr>
            <p:spPr>
              <a:xfrm>
                <a:off x="367714" y="184834"/>
                <a:ext cx="7510194" cy="2677656"/>
              </a:xfrm>
              <a:prstGeom prst="rect">
                <a:avLst/>
              </a:prstGeom>
              <a:blipFill>
                <a:blip r:embed="rId2"/>
                <a:stretch>
                  <a:fillRect l="-1218" t="-1818" r="-1786" b="-4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44656" y="2878986"/>
                <a:ext cx="2066400" cy="461665"/>
              </a:xfrm>
              <a:prstGeom prst="rect">
                <a:avLst/>
              </a:prstGeom>
            </p:spPr>
            <p:txBody>
              <a:bodyPr wrap="none">
                <a:spAutoFit/>
              </a:bodyPr>
              <a:lstStyle/>
              <a:p>
                <a:r>
                  <a:rPr lang="en-US" sz="2400" b="1">
                    <a:solidFill>
                      <a:schemeClr val="bg1"/>
                    </a:solidFill>
                    <a:latin typeface="UTM Centur"/>
                    <a:ea typeface="Calibri" panose="020F0502020204030204" pitchFamily="34" charset="0"/>
                  </a:rPr>
                  <a:t>A</a:t>
                </a:r>
                <a:r>
                  <a:rPr lang="en-US" sz="2400" b="1">
                    <a:solidFill>
                      <a:schemeClr val="bg1"/>
                    </a:solidFill>
                    <a:effectLst/>
                    <a:latin typeface="UTM Centur"/>
                    <a:ea typeface="Calibri" panose="020F0502020204030204" pitchFamily="34" charset="0"/>
                  </a:rPr>
                  <a:t>. </a:t>
                </a:r>
                <a14:m>
                  <m:oMath xmlns:m="http://schemas.openxmlformats.org/officeDocument/2006/math">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9,36.1</m:t>
                    </m:r>
                    <m:sSup>
                      <m:sSupPr>
                        <m:ctrlP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sup>
                    </m:sSup>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𝐹</m:t>
                    </m:r>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a:solidFill>
                    <a:schemeClr val="bg1"/>
                  </a:solidFill>
                  <a:latin typeface="UTM Centur"/>
                </a:endParaRPr>
              </a:p>
            </p:txBody>
          </p:sp>
        </mc:Choice>
        <mc:Fallback xmlns="">
          <p:sp>
            <p:nvSpPr>
              <p:cNvPr id="3" name="Rectangle 2"/>
              <p:cNvSpPr>
                <a:spLocks noRot="1" noChangeAspect="1" noMove="1" noResize="1" noEditPoints="1" noAdjustHandles="1" noChangeArrowheads="1" noChangeShapeType="1" noTextEdit="1"/>
              </p:cNvSpPr>
              <p:nvPr/>
            </p:nvSpPr>
            <p:spPr>
              <a:xfrm>
                <a:off x="344656" y="2878986"/>
                <a:ext cx="2066400" cy="461665"/>
              </a:xfrm>
              <a:prstGeom prst="rect">
                <a:avLst/>
              </a:prstGeom>
              <a:blipFill>
                <a:blip r:embed="rId3"/>
                <a:stretch>
                  <a:fillRect l="-4720"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617712" y="2878986"/>
                <a:ext cx="2051331" cy="461665"/>
              </a:xfrm>
              <a:prstGeom prst="rect">
                <a:avLst/>
              </a:prstGeom>
            </p:spPr>
            <p:txBody>
              <a:bodyPr wrap="none">
                <a:spAutoFit/>
              </a:bodyPr>
              <a:lstStyle/>
              <a:p>
                <a:r>
                  <a:rPr lang="en-US" sz="2400" b="1">
                    <a:solidFill>
                      <a:schemeClr val="bg1"/>
                    </a:solidFill>
                    <a:latin typeface="UTM Centur"/>
                    <a:ea typeface="Calibri" panose="020F0502020204030204" pitchFamily="34" charset="0"/>
                  </a:rPr>
                  <a:t>B. </a:t>
                </a:r>
                <a14:m>
                  <m:oMath xmlns:m="http://schemas.openxmlformats.org/officeDocument/2006/math">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4,68.1</m:t>
                    </m:r>
                    <m:sSup>
                      <m:sSupPr>
                        <m:ctrlP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sup>
                    </m:sSup>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𝐹</m:t>
                    </m:r>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a:solidFill>
                    <a:schemeClr val="bg1"/>
                  </a:solidFill>
                  <a:latin typeface="UTM Centur"/>
                </a:endParaRPr>
              </a:p>
            </p:txBody>
          </p:sp>
        </mc:Choice>
        <mc:Fallback xmlns="">
          <p:sp>
            <p:nvSpPr>
              <p:cNvPr id="4" name="Rectangle 3"/>
              <p:cNvSpPr>
                <a:spLocks noRot="1" noChangeAspect="1" noMove="1" noResize="1" noEditPoints="1" noAdjustHandles="1" noChangeArrowheads="1" noChangeShapeType="1" noTextEdit="1"/>
              </p:cNvSpPr>
              <p:nvPr/>
            </p:nvSpPr>
            <p:spPr>
              <a:xfrm>
                <a:off x="2617712" y="2878986"/>
                <a:ext cx="2051331" cy="461665"/>
              </a:xfrm>
              <a:prstGeom prst="rect">
                <a:avLst/>
              </a:prstGeom>
              <a:blipFill>
                <a:blip r:embed="rId4"/>
                <a:stretch>
                  <a:fillRect l="-4451"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291428" y="2878986"/>
                <a:ext cx="2211631" cy="461665"/>
              </a:xfrm>
              <a:prstGeom prst="rect">
                <a:avLst/>
              </a:prstGeom>
            </p:spPr>
            <p:txBody>
              <a:bodyPr wrap="none">
                <a:spAutoFit/>
              </a:bodyPr>
              <a:lstStyle/>
              <a:p>
                <a:r>
                  <a:rPr lang="en-US" sz="2400" b="1">
                    <a:solidFill>
                      <a:schemeClr val="bg1"/>
                    </a:solidFill>
                    <a:latin typeface="UTM Centur"/>
                    <a:ea typeface="Calibri" panose="020F0502020204030204" pitchFamily="34" charset="0"/>
                  </a:rPr>
                  <a:t>C. </a:t>
                </a:r>
                <a14:m>
                  <m:oMath xmlns:m="http://schemas.openxmlformats.org/officeDocument/2006/math">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18,73.1</m:t>
                    </m:r>
                    <m:sSup>
                      <m:sSupPr>
                        <m:ctrlP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sup>
                    </m:sSup>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𝐹</m:t>
                    </m:r>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a:solidFill>
                    <a:schemeClr val="bg1"/>
                  </a:solidFill>
                  <a:latin typeface="UTM Centur"/>
                </a:endParaRPr>
              </a:p>
            </p:txBody>
          </p:sp>
        </mc:Choice>
        <mc:Fallback xmlns="">
          <p:sp>
            <p:nvSpPr>
              <p:cNvPr id="5" name="Rectangle 4"/>
              <p:cNvSpPr>
                <a:spLocks noRot="1" noChangeAspect="1" noMove="1" noResize="1" noEditPoints="1" noAdjustHandles="1" noChangeArrowheads="1" noChangeShapeType="1" noTextEdit="1"/>
              </p:cNvSpPr>
              <p:nvPr/>
            </p:nvSpPr>
            <p:spPr>
              <a:xfrm>
                <a:off x="5291428" y="2878986"/>
                <a:ext cx="2211631" cy="461665"/>
              </a:xfrm>
              <a:prstGeom prst="rect">
                <a:avLst/>
              </a:prstGeom>
              <a:blipFill>
                <a:blip r:embed="rId5"/>
                <a:stretch>
                  <a:fillRect l="-4132"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877908" y="2878986"/>
                <a:ext cx="2065437" cy="461665"/>
              </a:xfrm>
              <a:prstGeom prst="rect">
                <a:avLst/>
              </a:prstGeom>
            </p:spPr>
            <p:txBody>
              <a:bodyPr wrap="none">
                <a:spAutoFit/>
              </a:bodyPr>
              <a:lstStyle/>
              <a:p>
                <a:r>
                  <a:rPr lang="en-US" sz="2400" b="1">
                    <a:solidFill>
                      <a:schemeClr val="bg1"/>
                    </a:solidFill>
                    <a:latin typeface="UTM Centur"/>
                    <a:ea typeface="Calibri" panose="020F0502020204030204" pitchFamily="34" charset="0"/>
                  </a:rPr>
                  <a:t>D. </a:t>
                </a:r>
                <a14:m>
                  <m:oMath xmlns:m="http://schemas.openxmlformats.org/officeDocument/2006/math">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2,34.1</m:t>
                    </m:r>
                    <m:sSup>
                      <m:sSupPr>
                        <m:ctrlP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sup>
                    </m:sSup>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𝐹</m:t>
                    </m:r>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400">
                  <a:solidFill>
                    <a:schemeClr val="bg1"/>
                  </a:solidFill>
                  <a:latin typeface="UTM Centur"/>
                </a:endParaRPr>
              </a:p>
            </p:txBody>
          </p:sp>
        </mc:Choice>
        <mc:Fallback xmlns="">
          <p:sp>
            <p:nvSpPr>
              <p:cNvPr id="6" name="Rectangle 5"/>
              <p:cNvSpPr>
                <a:spLocks noRot="1" noChangeAspect="1" noMove="1" noResize="1" noEditPoints="1" noAdjustHandles="1" noChangeArrowheads="1" noChangeShapeType="1" noTextEdit="1"/>
              </p:cNvSpPr>
              <p:nvPr/>
            </p:nvSpPr>
            <p:spPr>
              <a:xfrm>
                <a:off x="7877908" y="2878986"/>
                <a:ext cx="2065437" cy="461665"/>
              </a:xfrm>
              <a:prstGeom prst="rect">
                <a:avLst/>
              </a:prstGeom>
              <a:blipFill>
                <a:blip r:embed="rId6"/>
                <a:stretch>
                  <a:fillRect l="-4425" t="-10526" b="-28947"/>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68C03DDA-146A-4871-B422-4833B1FDD70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236853" y="281869"/>
            <a:ext cx="3692550" cy="2435477"/>
          </a:xfrm>
          <a:prstGeom prst="rect">
            <a:avLst/>
          </a:prstGeom>
          <a:noFill/>
          <a:ln>
            <a:noFill/>
          </a:ln>
        </p:spPr>
      </p:pic>
      <p:sp>
        <p:nvSpPr>
          <p:cNvPr id="8" name="Rectangle 7">
            <a:extLst>
              <a:ext uri="{FF2B5EF4-FFF2-40B4-BE49-F238E27FC236}">
                <a16:creationId xmlns:a16="http://schemas.microsoft.com/office/drawing/2014/main" id="{533D92A2-67AF-45DA-8817-F2BAC159446E}"/>
              </a:ext>
            </a:extLst>
          </p:cNvPr>
          <p:cNvSpPr/>
          <p:nvPr/>
        </p:nvSpPr>
        <p:spPr>
          <a:xfrm>
            <a:off x="2964464" y="5444679"/>
            <a:ext cx="6096000" cy="460895"/>
          </a:xfrm>
          <a:prstGeom prst="rect">
            <a:avLst/>
          </a:prstGeom>
        </p:spPr>
        <p:txBody>
          <a:bodyPr>
            <a:spAutoFit/>
          </a:bodyPr>
          <a:lstStyle/>
          <a:p>
            <a:pPr algn="just">
              <a:lnSpc>
                <a:spcPct val="107000"/>
              </a:lnSpc>
              <a:spcAft>
                <a:spcPts val="0"/>
              </a:spcAft>
              <a:tabLst>
                <a:tab pos="540385" algn="l"/>
              </a:tabLst>
            </a:pPr>
            <a:r>
              <a:rPr lang="en-US" sz="24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A</a:t>
            </a:r>
            <a:endParaRPr lang="en-US" sz="24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A5964EF3-091E-4FF3-B144-0B6E299EB968}"/>
              </a:ext>
            </a:extLst>
          </p:cNvPr>
          <p:cNvSpPr/>
          <p:nvPr/>
        </p:nvSpPr>
        <p:spPr>
          <a:xfrm>
            <a:off x="3553192" y="3464944"/>
            <a:ext cx="2231701" cy="460895"/>
          </a:xfrm>
          <a:prstGeom prst="rect">
            <a:avLst/>
          </a:prstGeom>
        </p:spPr>
        <p:txBody>
          <a:bodyPr wrap="none">
            <a:spAutoFit/>
          </a:bodyPr>
          <a:lstStyle/>
          <a:p>
            <a:pPr algn="ctr">
              <a:lnSpc>
                <a:spcPct val="107000"/>
              </a:lnSpc>
              <a:spcAft>
                <a:spcPts val="0"/>
              </a:spcAft>
              <a:tabLst>
                <a:tab pos="540385" algn="l"/>
              </a:tabLst>
            </a:pPr>
            <a:r>
              <a:rPr lang="en-US" sz="24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4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0FF6D0E-DBE2-4659-A75B-D5AF61EE3A01}"/>
                  </a:ext>
                </a:extLst>
              </p:cNvPr>
              <p:cNvSpPr/>
              <p:nvPr/>
            </p:nvSpPr>
            <p:spPr>
              <a:xfrm>
                <a:off x="772274" y="4544374"/>
                <a:ext cx="163878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000" i="1" smtClean="0">
                              <a:solidFill>
                                <a:schemeClr val="bg1"/>
                              </a:solidFill>
                              <a:latin typeface="Cambria Math" panose="02040503050406030204" pitchFamily="18" charset="0"/>
                            </a:rPr>
                          </m:ctrlPr>
                        </m:sSubPr>
                        <m:e>
                          <m:r>
                            <a:rPr lang="en-US" sz="3000" i="1">
                              <a:solidFill>
                                <a:schemeClr val="bg1"/>
                              </a:solidFill>
                              <a:latin typeface="Cambria Math" panose="02040503050406030204" pitchFamily="18" charset="0"/>
                            </a:rPr>
                            <m:t>𝐼</m:t>
                          </m:r>
                        </m:e>
                        <m:sub>
                          <m:r>
                            <a:rPr lang="en-US" sz="3000" i="1">
                              <a:solidFill>
                                <a:schemeClr val="bg1"/>
                              </a:solidFill>
                              <a:latin typeface="Cambria Math" panose="02040503050406030204" pitchFamily="18" charset="0"/>
                            </a:rPr>
                            <m:t>𝐶</m:t>
                          </m:r>
                        </m:sub>
                      </m:sSub>
                      <m:r>
                        <a:rPr lang="en-US" sz="3000" i="0">
                          <a:solidFill>
                            <a:schemeClr val="bg1"/>
                          </a:solidFill>
                          <a:latin typeface="Cambria Math" panose="02040503050406030204" pitchFamily="18" charset="0"/>
                        </a:rPr>
                        <m:t>=2</m:t>
                      </m:r>
                      <m:sSub>
                        <m:sSubPr>
                          <m:ctrlPr>
                            <a:rPr lang="en-US" sz="3000" i="1">
                              <a:solidFill>
                                <a:schemeClr val="bg1"/>
                              </a:solidFill>
                              <a:latin typeface="Cambria Math" panose="02040503050406030204" pitchFamily="18" charset="0"/>
                            </a:rPr>
                          </m:ctrlPr>
                        </m:sSubPr>
                        <m:e>
                          <m:r>
                            <a:rPr lang="en-US" sz="3000" i="1">
                              <a:solidFill>
                                <a:schemeClr val="bg1"/>
                              </a:solidFill>
                              <a:latin typeface="Cambria Math" panose="02040503050406030204" pitchFamily="18" charset="0"/>
                            </a:rPr>
                            <m:t>𝐼</m:t>
                          </m:r>
                        </m:e>
                        <m:sub>
                          <m:r>
                            <a:rPr lang="en-US" sz="3000" i="1">
                              <a:solidFill>
                                <a:schemeClr val="bg1"/>
                              </a:solidFill>
                              <a:latin typeface="Cambria Math" panose="02040503050406030204" pitchFamily="18" charset="0"/>
                            </a:rPr>
                            <m:t>𝑅</m:t>
                          </m:r>
                        </m:sub>
                      </m:sSub>
                    </m:oMath>
                  </m:oMathPara>
                </a14:m>
                <a:endParaRPr lang="en-US" sz="3000">
                  <a:solidFill>
                    <a:schemeClr val="bg1"/>
                  </a:solidFill>
                </a:endParaRPr>
              </a:p>
            </p:txBody>
          </p:sp>
        </mc:Choice>
        <mc:Fallback xmlns="">
          <p:sp>
            <p:nvSpPr>
              <p:cNvPr id="10" name="Rectangle 9">
                <a:extLst>
                  <a:ext uri="{FF2B5EF4-FFF2-40B4-BE49-F238E27FC236}">
                    <a16:creationId xmlns:a16="http://schemas.microsoft.com/office/drawing/2014/main" id="{20FF6D0E-DBE2-4659-A75B-D5AF61EE3A01}"/>
                  </a:ext>
                </a:extLst>
              </p:cNvPr>
              <p:cNvSpPr>
                <a:spLocks noRot="1" noChangeAspect="1" noMove="1" noResize="1" noEditPoints="1" noAdjustHandles="1" noChangeArrowheads="1" noChangeShapeType="1" noTextEdit="1"/>
              </p:cNvSpPr>
              <p:nvPr/>
            </p:nvSpPr>
            <p:spPr>
              <a:xfrm>
                <a:off x="772274" y="4544374"/>
                <a:ext cx="1638782" cy="55399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1E96891D-EA7C-4274-89A6-7B93ABEF464C}"/>
                  </a:ext>
                </a:extLst>
              </p:cNvPr>
              <p:cNvSpPr/>
              <p:nvPr/>
            </p:nvSpPr>
            <p:spPr>
              <a:xfrm>
                <a:off x="2236885" y="4345876"/>
                <a:ext cx="7636834" cy="10382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000" i="0" smtClean="0">
                          <a:solidFill>
                            <a:schemeClr val="bg1"/>
                          </a:solidFill>
                          <a:latin typeface="Cambria Math" panose="02040503050406030204" pitchFamily="18" charset="0"/>
                        </a:rPr>
                        <m:t>⇒</m:t>
                      </m:r>
                      <m:sSub>
                        <m:sSubPr>
                          <m:ctrlPr>
                            <a:rPr lang="en-US" sz="3000" i="1">
                              <a:solidFill>
                                <a:schemeClr val="bg1"/>
                              </a:solidFill>
                              <a:latin typeface="Cambria Math" panose="02040503050406030204" pitchFamily="18" charset="0"/>
                            </a:rPr>
                          </m:ctrlPr>
                        </m:sSubPr>
                        <m:e>
                          <m:r>
                            <a:rPr lang="en-US" sz="3000" i="1">
                              <a:solidFill>
                                <a:schemeClr val="bg1"/>
                              </a:solidFill>
                              <a:latin typeface="Cambria Math" panose="02040503050406030204" pitchFamily="18" charset="0"/>
                            </a:rPr>
                            <m:t>𝑍</m:t>
                          </m:r>
                        </m:e>
                        <m:sub>
                          <m:r>
                            <a:rPr lang="en-US" sz="3000" i="1">
                              <a:solidFill>
                                <a:schemeClr val="bg1"/>
                              </a:solidFill>
                              <a:latin typeface="Cambria Math" panose="02040503050406030204" pitchFamily="18" charset="0"/>
                            </a:rPr>
                            <m:t>𝐶</m:t>
                          </m:r>
                        </m:sub>
                      </m:sSub>
                      <m:r>
                        <a:rPr lang="en-US" sz="3000" i="0">
                          <a:solidFill>
                            <a:schemeClr val="bg1"/>
                          </a:solidFill>
                          <a:latin typeface="Cambria Math" panose="02040503050406030204" pitchFamily="18" charset="0"/>
                        </a:rPr>
                        <m:t>=</m:t>
                      </m:r>
                      <m:f>
                        <m:fPr>
                          <m:ctrlPr>
                            <a:rPr lang="en-US" sz="3000" i="1">
                              <a:solidFill>
                                <a:schemeClr val="bg1"/>
                              </a:solidFill>
                              <a:latin typeface="Cambria Math" panose="02040503050406030204" pitchFamily="18" charset="0"/>
                            </a:rPr>
                          </m:ctrlPr>
                        </m:fPr>
                        <m:num>
                          <m:r>
                            <a:rPr lang="en-US" sz="3000" i="1">
                              <a:solidFill>
                                <a:schemeClr val="bg1"/>
                              </a:solidFill>
                              <a:latin typeface="Cambria Math" panose="02040503050406030204" pitchFamily="18" charset="0"/>
                            </a:rPr>
                            <m:t>𝑅</m:t>
                          </m:r>
                        </m:num>
                        <m:den>
                          <m:r>
                            <a:rPr lang="en-US" sz="3000" i="0">
                              <a:solidFill>
                                <a:schemeClr val="bg1"/>
                              </a:solidFill>
                              <a:latin typeface="Cambria Math" panose="02040503050406030204" pitchFamily="18" charset="0"/>
                            </a:rPr>
                            <m:t>2</m:t>
                          </m:r>
                        </m:den>
                      </m:f>
                      <m:r>
                        <a:rPr lang="en-US" sz="3000" i="0">
                          <a:solidFill>
                            <a:schemeClr val="bg1"/>
                          </a:solidFill>
                          <a:latin typeface="Cambria Math" panose="02040503050406030204" pitchFamily="18" charset="0"/>
                        </a:rPr>
                        <m:t>=340</m:t>
                      </m:r>
                      <m:r>
                        <m:rPr>
                          <m:sty m:val="p"/>
                        </m:rPr>
                        <a:rPr lang="en-US" sz="3000" i="0">
                          <a:solidFill>
                            <a:schemeClr val="bg1"/>
                          </a:solidFill>
                          <a:latin typeface="Cambria Math" panose="02040503050406030204" pitchFamily="18" charset="0"/>
                        </a:rPr>
                        <m:t>Ω</m:t>
                      </m:r>
                      <m:r>
                        <a:rPr lang="en-US" sz="3000" i="0">
                          <a:solidFill>
                            <a:schemeClr val="bg1"/>
                          </a:solidFill>
                          <a:latin typeface="Cambria Math" panose="02040503050406030204" pitchFamily="18" charset="0"/>
                        </a:rPr>
                        <m:t>⇒</m:t>
                      </m:r>
                      <m:r>
                        <a:rPr lang="en-US" sz="3000" i="1">
                          <a:solidFill>
                            <a:schemeClr val="bg1"/>
                          </a:solidFill>
                          <a:latin typeface="Cambria Math" panose="02040503050406030204" pitchFamily="18" charset="0"/>
                        </a:rPr>
                        <m:t>𝐶</m:t>
                      </m:r>
                      <m:r>
                        <a:rPr lang="en-US" sz="3000" i="0">
                          <a:solidFill>
                            <a:schemeClr val="bg1"/>
                          </a:solidFill>
                          <a:latin typeface="Cambria Math" panose="02040503050406030204" pitchFamily="18" charset="0"/>
                        </a:rPr>
                        <m:t>=</m:t>
                      </m:r>
                      <m:f>
                        <m:fPr>
                          <m:ctrlPr>
                            <a:rPr lang="en-US" sz="3000" i="1" smtClean="0">
                              <a:solidFill>
                                <a:schemeClr val="bg1"/>
                              </a:solidFill>
                              <a:latin typeface="Cambria Math" panose="02040503050406030204" pitchFamily="18" charset="0"/>
                            </a:rPr>
                          </m:ctrlPr>
                        </m:fPr>
                        <m:num>
                          <m:r>
                            <a:rPr lang="en-US" sz="3000" b="0" i="1" smtClean="0">
                              <a:solidFill>
                                <a:schemeClr val="bg1"/>
                              </a:solidFill>
                              <a:latin typeface="Cambria Math" panose="02040503050406030204" pitchFamily="18" charset="0"/>
                            </a:rPr>
                            <m:t>1</m:t>
                          </m:r>
                        </m:num>
                        <m:den>
                          <m:sSub>
                            <m:sSubPr>
                              <m:ctrlPr>
                                <a:rPr lang="en-US" sz="300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𝑍</m:t>
                              </m:r>
                            </m:e>
                            <m:sub>
                              <m:r>
                                <a:rPr lang="en-US" sz="3000" b="0" i="1" smtClean="0">
                                  <a:solidFill>
                                    <a:schemeClr val="bg1"/>
                                  </a:solidFill>
                                  <a:latin typeface="Cambria Math" panose="02040503050406030204" pitchFamily="18" charset="0"/>
                                </a:rPr>
                                <m:t>𝐶</m:t>
                              </m:r>
                            </m:sub>
                          </m:sSub>
                          <m:r>
                            <a:rPr lang="en-US" sz="3000" i="1" smtClean="0">
                              <a:solidFill>
                                <a:schemeClr val="bg1"/>
                              </a:solidFill>
                              <a:latin typeface="Cambria Math" panose="02040503050406030204" pitchFamily="18" charset="0"/>
                              <a:ea typeface="Cambria Math" panose="02040503050406030204" pitchFamily="18" charset="0"/>
                            </a:rPr>
                            <m:t>𝜔</m:t>
                          </m:r>
                        </m:den>
                      </m:f>
                      <m:r>
                        <a:rPr lang="en-US" sz="3000" b="0" i="1" smtClean="0">
                          <a:solidFill>
                            <a:schemeClr val="bg1"/>
                          </a:solidFill>
                          <a:latin typeface="Cambria Math" panose="02040503050406030204" pitchFamily="18" charset="0"/>
                        </a:rPr>
                        <m:t>=</m:t>
                      </m:r>
                      <m:r>
                        <a:rPr lang="en-US" sz="3000" i="0">
                          <a:solidFill>
                            <a:schemeClr val="bg1"/>
                          </a:solidFill>
                          <a:latin typeface="Cambria Math" panose="02040503050406030204" pitchFamily="18" charset="0"/>
                        </a:rPr>
                        <m:t>9,36.1</m:t>
                      </m:r>
                      <m:sSup>
                        <m:sSupPr>
                          <m:ctrlPr>
                            <a:rPr lang="en-US" sz="3000" i="1">
                              <a:solidFill>
                                <a:schemeClr val="bg1"/>
                              </a:solidFill>
                              <a:latin typeface="Cambria Math" panose="02040503050406030204" pitchFamily="18" charset="0"/>
                            </a:rPr>
                          </m:ctrlPr>
                        </m:sSupPr>
                        <m:e>
                          <m:r>
                            <a:rPr lang="en-US" sz="3000" i="0">
                              <a:solidFill>
                                <a:schemeClr val="bg1"/>
                              </a:solidFill>
                              <a:latin typeface="Cambria Math" panose="02040503050406030204" pitchFamily="18" charset="0"/>
                            </a:rPr>
                            <m:t>0</m:t>
                          </m:r>
                        </m:e>
                        <m:sup>
                          <m:r>
                            <a:rPr lang="en-US" sz="3000" i="0">
                              <a:solidFill>
                                <a:schemeClr val="bg1"/>
                              </a:solidFill>
                              <a:latin typeface="Cambria Math" panose="02040503050406030204" pitchFamily="18" charset="0"/>
                            </a:rPr>
                            <m:t>−6</m:t>
                          </m:r>
                        </m:sup>
                      </m:sSup>
                      <m:r>
                        <a:rPr lang="en-US" sz="3000" i="1">
                          <a:solidFill>
                            <a:schemeClr val="bg1"/>
                          </a:solidFill>
                          <a:latin typeface="Cambria Math" panose="02040503050406030204" pitchFamily="18" charset="0"/>
                        </a:rPr>
                        <m:t>𝐹</m:t>
                      </m:r>
                    </m:oMath>
                  </m:oMathPara>
                </a14:m>
                <a:endParaRPr lang="en-US" sz="3000">
                  <a:solidFill>
                    <a:schemeClr val="bg1"/>
                  </a:solidFill>
                </a:endParaRPr>
              </a:p>
            </p:txBody>
          </p:sp>
        </mc:Choice>
        <mc:Fallback xmlns="">
          <p:sp>
            <p:nvSpPr>
              <p:cNvPr id="11" name="Rectangle 10">
                <a:extLst>
                  <a:ext uri="{FF2B5EF4-FFF2-40B4-BE49-F238E27FC236}">
                    <a16:creationId xmlns:a16="http://schemas.microsoft.com/office/drawing/2014/main" id="{1E96891D-EA7C-4274-89A6-7B93ABEF464C}"/>
                  </a:ext>
                </a:extLst>
              </p:cNvPr>
              <p:cNvSpPr>
                <a:spLocks noRot="1" noChangeAspect="1" noMove="1" noResize="1" noEditPoints="1" noAdjustHandles="1" noChangeArrowheads="1" noChangeShapeType="1" noTextEdit="1"/>
              </p:cNvSpPr>
              <p:nvPr/>
            </p:nvSpPr>
            <p:spPr>
              <a:xfrm>
                <a:off x="2236885" y="4345876"/>
                <a:ext cx="7636834" cy="1038298"/>
              </a:xfrm>
              <a:prstGeom prst="rect">
                <a:avLst/>
              </a:prstGeom>
              <a:blipFill>
                <a:blip r:embed="rId9"/>
                <a:stretch>
                  <a:fillRect/>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43171E77-D537-49CA-A37A-AE57B78FC89E}"/>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D5D824-EC42-4AF5-8A04-401529D6517A}"/>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A6095A4C-1985-42B2-A9CA-C0F042F5FC98}"/>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5" name="Freeform: Shape 14">
            <a:extLst>
              <a:ext uri="{FF2B5EF4-FFF2-40B4-BE49-F238E27FC236}">
                <a16:creationId xmlns:a16="http://schemas.microsoft.com/office/drawing/2014/main" id="{E25A4778-A752-40D2-BBF5-EECE989B503F}"/>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6" name="Graphic 15" descr="Star">
            <a:extLst>
              <a:ext uri="{FF2B5EF4-FFF2-40B4-BE49-F238E27FC236}">
                <a16:creationId xmlns:a16="http://schemas.microsoft.com/office/drawing/2014/main" id="{1D404A33-4D2E-44BB-9505-19F25A486E9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312402" y="5512759"/>
            <a:ext cx="711196" cy="711196"/>
          </a:xfrm>
          <a:prstGeom prst="rect">
            <a:avLst/>
          </a:prstGeom>
        </p:spPr>
      </p:pic>
      <p:pic>
        <p:nvPicPr>
          <p:cNvPr id="17" name="Graphic 16" descr="Stars">
            <a:extLst>
              <a:ext uri="{FF2B5EF4-FFF2-40B4-BE49-F238E27FC236}">
                <a16:creationId xmlns:a16="http://schemas.microsoft.com/office/drawing/2014/main" id="{180ADA1F-A6AC-4B67-B30C-84D2B9EE7F3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66610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14883" y="2351785"/>
            <a:ext cx="1131528" cy="492443"/>
          </a:xfrm>
          <a:prstGeom prst="rect">
            <a:avLst/>
          </a:prstGeom>
        </p:spPr>
        <p:txBody>
          <a:bodyPr wrap="none">
            <a:spAutoFit/>
          </a:bodyPr>
          <a:lstStyle/>
          <a:p>
            <a:r>
              <a:rPr lang="en-US" sz="2600" b="1">
                <a:solidFill>
                  <a:schemeClr val="bg1"/>
                </a:solidFill>
                <a:latin typeface="UTM Centur"/>
                <a:ea typeface="Calibri" panose="020F0502020204030204" pitchFamily="34" charset="0"/>
              </a:rPr>
              <a:t>A. </a:t>
            </a:r>
            <a:r>
              <a:rPr lang="en-US" sz="2600">
                <a:solidFill>
                  <a:schemeClr val="bg1"/>
                </a:solidFill>
                <a:latin typeface="UTM Centur"/>
                <a:ea typeface="Calibri" panose="020F0502020204030204" pitchFamily="34" charset="0"/>
              </a:rPr>
              <a:t>80V.</a:t>
            </a:r>
            <a:endParaRPr lang="en-US" sz="2600">
              <a:solidFill>
                <a:schemeClr val="bg1"/>
              </a:solidFill>
              <a:latin typeface="UTM Centur"/>
            </a:endParaRPr>
          </a:p>
        </p:txBody>
      </p:sp>
      <mc:AlternateContent xmlns:mc="http://schemas.openxmlformats.org/markup-compatibility/2006" xmlns:a14="http://schemas.microsoft.com/office/drawing/2010/main">
        <mc:Choice Requires="a14">
          <p:sp>
            <p:nvSpPr>
              <p:cNvPr id="4" name="Rectangle 3"/>
              <p:cNvSpPr/>
              <p:nvPr/>
            </p:nvSpPr>
            <p:spPr>
              <a:xfrm>
                <a:off x="3222353" y="2312800"/>
                <a:ext cx="1597232" cy="531428"/>
              </a:xfrm>
              <a:prstGeom prst="rect">
                <a:avLst/>
              </a:prstGeom>
            </p:spPr>
            <p:txBody>
              <a:bodyPr wrap="none">
                <a:spAutoFit/>
              </a:bodyPr>
              <a:lstStyle/>
              <a:p>
                <a:r>
                  <a:rPr lang="en-US" sz="2600" b="1">
                    <a:solidFill>
                      <a:schemeClr val="bg1"/>
                    </a:solidFill>
                    <a:latin typeface="UTM Centur"/>
                    <a:ea typeface="Calibri" panose="020F0502020204030204" pitchFamily="34" charset="0"/>
                  </a:rPr>
                  <a:t>B. </a:t>
                </a:r>
                <a14:m>
                  <m:oMath xmlns:m="http://schemas.openxmlformats.org/officeDocument/2006/math">
                    <m:r>
                      <a:rPr lang="en-US" sz="2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80</m:t>
                    </m:r>
                    <m:rad>
                      <m:radPr>
                        <m:degHide m:val="on"/>
                        <m:ctrlPr>
                          <a:rPr lang="en-US" sz="2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e>
                    </m:rad>
                    <m:r>
                      <a:rPr lang="en-US" sz="2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2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600">
                  <a:solidFill>
                    <a:schemeClr val="bg1"/>
                  </a:solidFill>
                  <a:latin typeface="UTM Centur"/>
                </a:endParaRPr>
              </a:p>
            </p:txBody>
          </p:sp>
        </mc:Choice>
        <mc:Fallback xmlns="">
          <p:sp>
            <p:nvSpPr>
              <p:cNvPr id="4" name="Rectangle 3"/>
              <p:cNvSpPr>
                <a:spLocks noRot="1" noChangeAspect="1" noMove="1" noResize="1" noEditPoints="1" noAdjustHandles="1" noChangeArrowheads="1" noChangeShapeType="1" noTextEdit="1"/>
              </p:cNvSpPr>
              <p:nvPr/>
            </p:nvSpPr>
            <p:spPr>
              <a:xfrm>
                <a:off x="3222353" y="2312800"/>
                <a:ext cx="1597232" cy="531428"/>
              </a:xfrm>
              <a:prstGeom prst="rect">
                <a:avLst/>
              </a:prstGeom>
              <a:blipFill>
                <a:blip r:embed="rId2"/>
                <a:stretch>
                  <a:fillRect l="-6870" t="-2273" b="-28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826236" y="2312800"/>
                <a:ext cx="1586012" cy="531428"/>
              </a:xfrm>
              <a:prstGeom prst="rect">
                <a:avLst/>
              </a:prstGeom>
            </p:spPr>
            <p:txBody>
              <a:bodyPr wrap="none">
                <a:spAutoFit/>
              </a:bodyPr>
              <a:lstStyle/>
              <a:p>
                <a:r>
                  <a:rPr lang="en-US" sz="2600" b="1">
                    <a:solidFill>
                      <a:schemeClr val="bg1"/>
                    </a:solidFill>
                    <a:latin typeface="UTM Centur"/>
                    <a:ea typeface="Calibri" panose="020F0502020204030204" pitchFamily="34" charset="0"/>
                  </a:rPr>
                  <a:t>C. </a:t>
                </a:r>
                <a14:m>
                  <m:oMath xmlns:m="http://schemas.openxmlformats.org/officeDocument/2006/math">
                    <m:r>
                      <a:rPr lang="en-US" sz="2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60</m:t>
                    </m:r>
                    <m:rad>
                      <m:radPr>
                        <m:degHide m:val="on"/>
                        <m:ctrlPr>
                          <a:rPr lang="en-US" sz="2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e>
                    </m:rad>
                    <m:r>
                      <a:rPr lang="en-US" sz="2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2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600">
                  <a:solidFill>
                    <a:schemeClr val="bg1"/>
                  </a:solidFill>
                  <a:latin typeface="UTM Centur"/>
                </a:endParaRPr>
              </a:p>
            </p:txBody>
          </p:sp>
        </mc:Choice>
        <mc:Fallback xmlns="">
          <p:sp>
            <p:nvSpPr>
              <p:cNvPr id="5" name="Rectangle 4"/>
              <p:cNvSpPr>
                <a:spLocks noRot="1" noChangeAspect="1" noMove="1" noResize="1" noEditPoints="1" noAdjustHandles="1" noChangeArrowheads="1" noChangeShapeType="1" noTextEdit="1"/>
              </p:cNvSpPr>
              <p:nvPr/>
            </p:nvSpPr>
            <p:spPr>
              <a:xfrm>
                <a:off x="5826236" y="2312800"/>
                <a:ext cx="1586012" cy="531428"/>
              </a:xfrm>
              <a:prstGeom prst="rect">
                <a:avLst/>
              </a:prstGeom>
              <a:blipFill>
                <a:blip r:embed="rId3"/>
                <a:stretch>
                  <a:fillRect l="-6923" t="-2273" b="-28409"/>
                </a:stretch>
              </a:blipFill>
            </p:spPr>
            <p:txBody>
              <a:bodyPr/>
              <a:lstStyle/>
              <a:p>
                <a:r>
                  <a:rPr lang="en-US">
                    <a:noFill/>
                  </a:rPr>
                  <a:t> </a:t>
                </a:r>
              </a:p>
            </p:txBody>
          </p:sp>
        </mc:Fallback>
      </mc:AlternateContent>
      <p:sp>
        <p:nvSpPr>
          <p:cNvPr id="6" name="Rectangle 5"/>
          <p:cNvSpPr/>
          <p:nvPr/>
        </p:nvSpPr>
        <p:spPr>
          <a:xfrm>
            <a:off x="8495566" y="2351785"/>
            <a:ext cx="1129796" cy="492443"/>
          </a:xfrm>
          <a:prstGeom prst="rect">
            <a:avLst/>
          </a:prstGeom>
        </p:spPr>
        <p:txBody>
          <a:bodyPr wrap="none">
            <a:spAutoFit/>
          </a:bodyPr>
          <a:lstStyle/>
          <a:p>
            <a:r>
              <a:rPr lang="en-US" sz="2600" b="1">
                <a:solidFill>
                  <a:schemeClr val="bg1"/>
                </a:solidFill>
                <a:latin typeface="UTM Centur"/>
                <a:ea typeface="Calibri" panose="020F0502020204030204" pitchFamily="34" charset="0"/>
              </a:rPr>
              <a:t>D. </a:t>
            </a:r>
            <a:r>
              <a:rPr lang="en-US" sz="2600">
                <a:solidFill>
                  <a:schemeClr val="bg1"/>
                </a:solidFill>
                <a:latin typeface="UTM Centur"/>
                <a:ea typeface="Calibri" panose="020F0502020204030204" pitchFamily="34" charset="0"/>
              </a:rPr>
              <a:t>60V.</a:t>
            </a:r>
            <a:endParaRPr lang="en-US" sz="2600">
              <a:solidFill>
                <a:schemeClr val="bg1"/>
              </a:solidFill>
              <a:latin typeface="UTM Centur"/>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DCEB47E-63AA-4D02-A9B4-974D802D6491}"/>
                  </a:ext>
                </a:extLst>
              </p:cNvPr>
              <p:cNvSpPr/>
              <p:nvPr/>
            </p:nvSpPr>
            <p:spPr>
              <a:xfrm>
                <a:off x="371891" y="224087"/>
                <a:ext cx="11571580" cy="2355709"/>
              </a:xfrm>
              <a:prstGeom prst="rect">
                <a:avLst/>
              </a:prstGeom>
            </p:spPr>
            <p:txBody>
              <a:bodyPr wrap="square">
                <a:spAutoFit/>
              </a:bodyPr>
              <a:lstStyle/>
              <a:p>
                <a:r>
                  <a:rPr lang="en-US" sz="2600" b="1">
                    <a:solidFill>
                      <a:srgbClr val="FFFF00"/>
                    </a:solidFill>
                    <a:latin typeface="UTM Centur"/>
                    <a:ea typeface="Calibri" panose="020F0502020204030204" pitchFamily="34" charset="0"/>
                  </a:rPr>
                  <a:t>Câu 36. </a:t>
                </a:r>
                <a:r>
                  <a:rPr lang="en-US" sz="2600">
                    <a:solidFill>
                      <a:schemeClr val="bg1"/>
                    </a:solidFill>
                    <a:latin typeface="UTM Centur"/>
                    <a:ea typeface="Calibri" panose="020F0502020204030204" pitchFamily="34" charset="0"/>
                  </a:rPr>
                  <a:t>Đặt điện áp xoay chiều </a:t>
                </a:r>
                <a14:m>
                  <m:oMath xmlns:m="http://schemas.openxmlformats.org/officeDocument/2006/math">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𝑢</m:t>
                    </m:r>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600">
                        <a:solidFill>
                          <a:schemeClr val="bg1"/>
                        </a:solidFill>
                        <a:latin typeface="Cambria Math" panose="02040503050406030204" pitchFamily="18" charset="0"/>
                        <a:ea typeface="Calibri" panose="020F0502020204030204" pitchFamily="34" charset="0"/>
                        <a:cs typeface="Times New Roman" panose="02020603050405020304" pitchFamily="18" charset="0"/>
                      </a:rPr>
                      <m:t>60</m:t>
                    </m:r>
                    <m:rad>
                      <m:radPr>
                        <m:degHide m:val="on"/>
                        <m:ctrlPr>
                          <a:rPr lang="en-US" sz="2600" i="1">
                            <a:solidFill>
                              <a:schemeClr val="bg1"/>
                            </a:solidFill>
                            <a:latin typeface="Cambria Math" panose="02040503050406030204" pitchFamily="18" charset="0"/>
                          </a:rPr>
                        </m:ctrlPr>
                      </m:radPr>
                      <m:deg/>
                      <m:e>
                        <m:r>
                          <a:rPr lang="en-US" sz="260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e>
                    </m:rad>
                    <m:r>
                      <m:rPr>
                        <m:sty m:val="p"/>
                      </m:rPr>
                      <a:rPr lang="en-US" sz="2600">
                        <a:solidFill>
                          <a:schemeClr val="bg1"/>
                        </a:solidFill>
                        <a:latin typeface="Cambria Math" panose="02040503050406030204" pitchFamily="18" charset="0"/>
                        <a:ea typeface="Calibri" panose="020F0502020204030204" pitchFamily="34" charset="0"/>
                        <a:cs typeface="Times New Roman" panose="02020603050405020304" pitchFamily="18" charset="0"/>
                      </a:rPr>
                      <m:t>cos</m:t>
                    </m:r>
                    <m:r>
                      <a:rPr lang="en-US" sz="2600">
                        <a:solidFill>
                          <a:schemeClr val="bg1"/>
                        </a:solidFill>
                        <a:latin typeface="Cambria Math" panose="02040503050406030204" pitchFamily="18" charset="0"/>
                        <a:ea typeface="Calibri" panose="020F0502020204030204" pitchFamily="34" charset="0"/>
                        <a:cs typeface="Times New Roman" panose="02020603050405020304" pitchFamily="18" charset="0"/>
                      </a:rPr>
                      <m:t>100</m:t>
                    </m:r>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𝜋</m:t>
                    </m:r>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𝑡</m:t>
                    </m:r>
                    <m:r>
                      <a:rPr lang="en-US" sz="260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600">
                        <a:solidFill>
                          <a:schemeClr val="bg1"/>
                        </a:solidFill>
                        <a:latin typeface="Cambria Math" panose="02040503050406030204" pitchFamily="18" charset="0"/>
                        <a:ea typeface="Calibri" panose="020F0502020204030204" pitchFamily="34" charset="0"/>
                        <a:cs typeface="Times New Roman" panose="02020603050405020304" pitchFamily="18" charset="0"/>
                      </a:rPr>
                      <m:t>V</m:t>
                    </m:r>
                    <m:r>
                      <a:rPr lang="en-US" sz="2600">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2600">
                    <a:solidFill>
                      <a:schemeClr val="bg1"/>
                    </a:solidFill>
                    <a:latin typeface="UTM Centur"/>
                    <a:ea typeface="Calibri" panose="020F0502020204030204" pitchFamily="34" charset="0"/>
                  </a:rPr>
                  <a:t> (t tính bằng s) vào hai đầu đoạn mạch mắc nối tiếp gồm điện trở </a:t>
                </a:r>
                <a14:m>
                  <m:oMath xmlns:m="http://schemas.openxmlformats.org/officeDocument/2006/math">
                    <m:r>
                      <a:rPr lang="en-US" sz="2600">
                        <a:solidFill>
                          <a:schemeClr val="bg1"/>
                        </a:solidFill>
                        <a:latin typeface="Cambria Math" panose="02040503050406030204" pitchFamily="18" charset="0"/>
                        <a:ea typeface="Calibri" panose="020F0502020204030204" pitchFamily="34" charset="0"/>
                        <a:cs typeface="Times New Roman" panose="02020603050405020304" pitchFamily="18" charset="0"/>
                      </a:rPr>
                      <m:t>30</m:t>
                    </m:r>
                    <m:r>
                      <m:rPr>
                        <m:sty m:val="p"/>
                      </m:rPr>
                      <a:rPr lang="en-US" sz="2600">
                        <a:solidFill>
                          <a:schemeClr val="bg1"/>
                        </a:solidFill>
                        <a:latin typeface="Cambria Math" panose="02040503050406030204" pitchFamily="18" charset="0"/>
                        <a:ea typeface="Calibri" panose="020F0502020204030204" pitchFamily="34" charset="0"/>
                        <a:cs typeface="Times New Roman" panose="02020603050405020304" pitchFamily="18" charset="0"/>
                      </a:rPr>
                      <m:t>Ω</m:t>
                    </m:r>
                  </m:oMath>
                </a14:m>
                <a:r>
                  <a:rPr lang="en-US" sz="2600">
                    <a:solidFill>
                      <a:schemeClr val="bg1"/>
                    </a:solidFill>
                    <a:latin typeface="UTM Centur"/>
                    <a:ea typeface="Calibri" panose="020F0502020204030204" pitchFamily="34" charset="0"/>
                  </a:rPr>
                  <a:t>, tụ điện có điện dung </a:t>
                </a:r>
                <a14:m>
                  <m:oMath xmlns:m="http://schemas.openxmlformats.org/officeDocument/2006/math">
                    <m:f>
                      <m:fPr>
                        <m:ctrlPr>
                          <a:rPr lang="en-US" sz="2600" i="1">
                            <a:solidFill>
                              <a:schemeClr val="bg1"/>
                            </a:solidFill>
                            <a:latin typeface="Cambria Math" panose="02040503050406030204" pitchFamily="18" charset="0"/>
                          </a:rPr>
                        </m:ctrlPr>
                      </m:fPr>
                      <m:num>
                        <m:r>
                          <a:rPr lang="en-US" sz="2600">
                            <a:solidFill>
                              <a:schemeClr val="bg1"/>
                            </a:solidFill>
                            <a:latin typeface="Cambria Math" panose="02040503050406030204" pitchFamily="18" charset="0"/>
                            <a:ea typeface="Calibri" panose="020F0502020204030204" pitchFamily="34" charset="0"/>
                            <a:cs typeface="Times New Roman" panose="02020603050405020304" pitchFamily="18" charset="0"/>
                          </a:rPr>
                          <m:t>1</m:t>
                        </m:r>
                        <m:sSup>
                          <m:sSupPr>
                            <m:ctrlPr>
                              <a:rPr lang="en-US" sz="2600" i="1">
                                <a:solidFill>
                                  <a:schemeClr val="bg1"/>
                                </a:solidFill>
                                <a:latin typeface="Cambria Math" panose="02040503050406030204" pitchFamily="18" charset="0"/>
                              </a:rPr>
                            </m:ctrlPr>
                          </m:sSupPr>
                          <m:e>
                            <m:r>
                              <a:rPr lang="en-US" sz="2600">
                                <a:solidFill>
                                  <a:schemeClr val="bg1"/>
                                </a:solidFill>
                                <a:latin typeface="Cambria Math" panose="02040503050406030204" pitchFamily="18" charset="0"/>
                                <a:ea typeface="Calibri" panose="020F0502020204030204" pitchFamily="34" charset="0"/>
                                <a:cs typeface="Times New Roman" panose="02020603050405020304" pitchFamily="18" charset="0"/>
                              </a:rPr>
                              <m:t>0</m:t>
                            </m:r>
                          </m:e>
                          <m:sup>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600">
                                <a:solidFill>
                                  <a:schemeClr val="bg1"/>
                                </a:solidFill>
                                <a:latin typeface="Cambria Math" panose="02040503050406030204" pitchFamily="18" charset="0"/>
                                <a:ea typeface="Calibri" panose="020F0502020204030204" pitchFamily="34" charset="0"/>
                                <a:cs typeface="Times New Roman" panose="02020603050405020304" pitchFamily="18" charset="0"/>
                              </a:rPr>
                              <m:t>3</m:t>
                            </m:r>
                          </m:sup>
                        </m:sSup>
                      </m:num>
                      <m:den>
                        <m:r>
                          <a:rPr lang="en-US" sz="2600">
                            <a:solidFill>
                              <a:schemeClr val="bg1"/>
                            </a:solidFill>
                            <a:latin typeface="Cambria Math" panose="02040503050406030204" pitchFamily="18" charset="0"/>
                            <a:ea typeface="Calibri" panose="020F0502020204030204" pitchFamily="34" charset="0"/>
                            <a:cs typeface="Times New Roman" panose="02020603050405020304" pitchFamily="18" charset="0"/>
                          </a:rPr>
                          <m:t>4</m:t>
                        </m:r>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𝜋</m:t>
                        </m:r>
                      </m:den>
                    </m:f>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𝐹</m:t>
                    </m:r>
                  </m:oMath>
                </a14:m>
                <a:r>
                  <a:rPr lang="en-US" sz="2600">
                    <a:solidFill>
                      <a:schemeClr val="bg1"/>
                    </a:solidFill>
                    <a:latin typeface="UTM Centur"/>
                    <a:ea typeface="Calibri" panose="020F0502020204030204" pitchFamily="34" charset="0"/>
                  </a:rPr>
                  <a:t> và cuộn cảm thuần có độ tự cảm L thay đổi được. Điều chỉnh L để cường độ dòng điện hiệu dụng của dòng điện trong mạch đạt cực đại. Khi đó, điện áp hiệu dụng giữa hai đầu cuộn cảm là</a:t>
                </a:r>
                <a:endParaRPr lang="en-US" sz="2600">
                  <a:solidFill>
                    <a:schemeClr val="bg1"/>
                  </a:solidFill>
                  <a:latin typeface="UTM Centur"/>
                </a:endParaRPr>
              </a:p>
            </p:txBody>
          </p:sp>
        </mc:Choice>
        <mc:Fallback xmlns="">
          <p:sp>
            <p:nvSpPr>
              <p:cNvPr id="7" name="Rectangle 6">
                <a:extLst>
                  <a:ext uri="{FF2B5EF4-FFF2-40B4-BE49-F238E27FC236}">
                    <a16:creationId xmlns:a16="http://schemas.microsoft.com/office/drawing/2014/main" id="{CDCEB47E-63AA-4D02-A9B4-974D802D6491}"/>
                  </a:ext>
                </a:extLst>
              </p:cNvPr>
              <p:cNvSpPr>
                <a:spLocks noRot="1" noChangeAspect="1" noMove="1" noResize="1" noEditPoints="1" noAdjustHandles="1" noChangeArrowheads="1" noChangeShapeType="1" noTextEdit="1"/>
              </p:cNvSpPr>
              <p:nvPr/>
            </p:nvSpPr>
            <p:spPr>
              <a:xfrm>
                <a:off x="371891" y="224087"/>
                <a:ext cx="11571580" cy="2355709"/>
              </a:xfrm>
              <a:prstGeom prst="rect">
                <a:avLst/>
              </a:prstGeom>
              <a:blipFill>
                <a:blip r:embed="rId4"/>
                <a:stretch>
                  <a:fillRect l="-948" t="-518" r="-527" b="-6477"/>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8AB1D7D4-C6C0-47F7-9BB9-AA97F20D2569}"/>
              </a:ext>
            </a:extLst>
          </p:cNvPr>
          <p:cNvSpPr/>
          <p:nvPr/>
        </p:nvSpPr>
        <p:spPr>
          <a:xfrm>
            <a:off x="4039107" y="5540757"/>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A</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2F36F1E8-AD14-449F-AF0D-E47C752D923A}"/>
              </a:ext>
            </a:extLst>
          </p:cNvPr>
          <p:cNvSpPr/>
          <p:nvPr/>
        </p:nvSpPr>
        <p:spPr>
          <a:xfrm>
            <a:off x="3771029" y="2844228"/>
            <a:ext cx="2406428" cy="491609"/>
          </a:xfrm>
          <a:prstGeom prst="rect">
            <a:avLst/>
          </a:prstGeom>
        </p:spPr>
        <p:txBody>
          <a:bodyPr wrap="none">
            <a:spAutoFit/>
          </a:bodyPr>
          <a:lstStyle/>
          <a:p>
            <a:pPr algn="ctr">
              <a:lnSpc>
                <a:spcPct val="107000"/>
              </a:lnSpc>
              <a:spcAft>
                <a:spcPts val="0"/>
              </a:spcAft>
              <a:tabLst>
                <a:tab pos="540385" algn="l"/>
              </a:tabLst>
            </a:pPr>
            <a:r>
              <a:rPr lang="en-US" sz="26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6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EF31326-C7AC-4050-A701-26FAE0237F0A}"/>
                  </a:ext>
                </a:extLst>
              </p:cNvPr>
              <p:cNvSpPr/>
              <p:nvPr/>
            </p:nvSpPr>
            <p:spPr>
              <a:xfrm>
                <a:off x="-982679" y="4355065"/>
                <a:ext cx="8069786" cy="553357"/>
              </a:xfrm>
              <a:prstGeom prst="rect">
                <a:avLst/>
              </a:prstGeom>
            </p:spPr>
            <p:txBody>
              <a:bodyPr wrap="square">
                <a:spAutoFit/>
              </a:bodyPr>
              <a:lstStyle/>
              <a:p>
                <a:pPr algn="just">
                  <a:lnSpc>
                    <a:spcPct val="107000"/>
                  </a:lnSpc>
                  <a:spcAft>
                    <a:spcPts val="0"/>
                  </a:spcAft>
                  <a:tabLst>
                    <a:tab pos="540385" algn="l"/>
                  </a:tabLst>
                </a:pPr>
                <a14:m>
                  <m:oMathPara xmlns:m="http://schemas.openxmlformats.org/officeDocument/2006/math">
                    <m:oMathParaPr>
                      <m:jc m:val="centerGroup"/>
                    </m:oMathParaPr>
                    <m:oMath xmlns:m="http://schemas.openxmlformats.org/officeDocument/2006/math">
                      <m:sSub>
                        <m:sSubPr>
                          <m:ctrlPr>
                            <a:rPr lang="en-US" sz="28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𝑈</m:t>
                          </m:r>
                        </m:e>
                        <m:sub>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𝐿</m:t>
                          </m:r>
                        </m:sub>
                      </m:sSub>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smtClean="0">
                              <a:solidFill>
                                <a:schemeClr val="bg1"/>
                              </a:solidFill>
                              <a:latin typeface="Cambria Math" panose="02040503050406030204" pitchFamily="18" charset="0"/>
                              <a:cs typeface="Times New Roman" panose="02020603050405020304" pitchFamily="18" charset="0"/>
                            </a:rPr>
                          </m:ctrlPr>
                        </m:sSubPr>
                        <m:e>
                          <m:r>
                            <a:rPr lang="en-US" sz="2800" b="0" i="1" smtClean="0">
                              <a:solidFill>
                                <a:schemeClr val="bg1"/>
                              </a:solidFill>
                              <a:latin typeface="Cambria Math" panose="02040503050406030204" pitchFamily="18" charset="0"/>
                              <a:cs typeface="Times New Roman" panose="02020603050405020304" pitchFamily="18" charset="0"/>
                            </a:rPr>
                            <m:t>𝐼</m:t>
                          </m:r>
                        </m:e>
                        <m:sub>
                          <m:r>
                            <a:rPr lang="en-US" sz="2800" b="0" i="1" smtClean="0">
                              <a:solidFill>
                                <a:schemeClr val="bg1"/>
                              </a:solidFill>
                              <a:latin typeface="Cambria Math" panose="02040503050406030204" pitchFamily="18" charset="0"/>
                              <a:cs typeface="Times New Roman" panose="02020603050405020304" pitchFamily="18" charset="0"/>
                            </a:rPr>
                            <m:t>𝑚𝑎𝑥</m:t>
                          </m:r>
                        </m:sub>
                      </m:sSub>
                      <m:sSub>
                        <m:sSubPr>
                          <m:ctrlPr>
                            <a:rPr lang="en-US" sz="2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𝐿</m:t>
                          </m:r>
                        </m:sub>
                      </m:sSub>
                    </m:oMath>
                  </m:oMathPara>
                </a14:m>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2EF31326-C7AC-4050-A701-26FAE0237F0A}"/>
                  </a:ext>
                </a:extLst>
              </p:cNvPr>
              <p:cNvSpPr>
                <a:spLocks noRot="1" noChangeAspect="1" noMove="1" noResize="1" noEditPoints="1" noAdjustHandles="1" noChangeArrowheads="1" noChangeShapeType="1" noTextEdit="1"/>
              </p:cNvSpPr>
              <p:nvPr/>
            </p:nvSpPr>
            <p:spPr>
              <a:xfrm>
                <a:off x="-982679" y="4355065"/>
                <a:ext cx="8069786" cy="55335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B25C43B-D4A6-4507-9A5F-68841E419806}"/>
                  </a:ext>
                </a:extLst>
              </p:cNvPr>
              <p:cNvSpPr/>
              <p:nvPr/>
            </p:nvSpPr>
            <p:spPr>
              <a:xfrm>
                <a:off x="1970877" y="3600269"/>
                <a:ext cx="9296730" cy="522259"/>
              </a:xfrm>
              <a:prstGeom prst="rect">
                <a:avLst/>
              </a:prstGeom>
            </p:spPr>
            <p:txBody>
              <a:bodyPr wrap="square">
                <a:spAutoFit/>
              </a:bodyPr>
              <a:lstStyle/>
              <a:p>
                <a:pPr algn="just">
                  <a:lnSpc>
                    <a:spcPct val="107000"/>
                  </a:lnSpc>
                  <a:spcAft>
                    <a:spcPts val="0"/>
                  </a:spcAft>
                  <a:tabLst>
                    <a:tab pos="540385" algn="l"/>
                  </a:tabLst>
                </a:pP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L thay đổi để I</a:t>
                </a:r>
                <a:r>
                  <a:rPr lang="en-US" sz="2800" baseline="-25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max</a:t>
                </a:r>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Cộng hưởng </a:t>
                </a:r>
                <a14:m>
                  <m:oMath xmlns:m="http://schemas.openxmlformats.org/officeDocument/2006/math">
                    <m:sSub>
                      <m:sSubPr>
                        <m:ctrlPr>
                          <a:rPr lang="en-US" sz="2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𝐿</m:t>
                        </m:r>
                      </m:sub>
                    </m:sSub>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𝐶</m:t>
                        </m:r>
                      </m:sub>
                    </m:sSub>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800">
                        <a:solidFill>
                          <a:schemeClr val="bg1"/>
                        </a:solidFill>
                        <a:latin typeface="Cambria Math" panose="02040503050406030204" pitchFamily="18" charset="0"/>
                        <a:ea typeface="Calibri" panose="020F0502020204030204" pitchFamily="34" charset="0"/>
                        <a:cs typeface="Times New Roman" panose="02020603050405020304" pitchFamily="18" charset="0"/>
                      </a:rPr>
                      <m:t>40</m:t>
                    </m:r>
                    <m:r>
                      <m:rPr>
                        <m:sty m:val="p"/>
                      </m:rPr>
                      <a:rPr lang="en-US" sz="2800">
                        <a:solidFill>
                          <a:schemeClr val="bg1"/>
                        </a:solidFill>
                        <a:latin typeface="Cambria Math" panose="02040503050406030204" pitchFamily="18" charset="0"/>
                        <a:ea typeface="Calibri" panose="020F0502020204030204" pitchFamily="34" charset="0"/>
                        <a:cs typeface="Times New Roman" panose="02020603050405020304" pitchFamily="18" charset="0"/>
                      </a:rPr>
                      <m:t>Ω</m:t>
                    </m:r>
                  </m:oMath>
                </a14:m>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AB25C43B-D4A6-4507-9A5F-68841E419806}"/>
                  </a:ext>
                </a:extLst>
              </p:cNvPr>
              <p:cNvSpPr>
                <a:spLocks noRot="1" noChangeAspect="1" noMove="1" noResize="1" noEditPoints="1" noAdjustHandles="1" noChangeArrowheads="1" noChangeShapeType="1" noTextEdit="1"/>
              </p:cNvSpPr>
              <p:nvPr/>
            </p:nvSpPr>
            <p:spPr>
              <a:xfrm>
                <a:off x="1970877" y="3600269"/>
                <a:ext cx="9296730" cy="522259"/>
              </a:xfrm>
              <a:prstGeom prst="rect">
                <a:avLst/>
              </a:prstGeom>
              <a:blipFill>
                <a:blip r:embed="rId6"/>
                <a:stretch>
                  <a:fillRect l="-1311"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8CEE7AF-FC0B-4550-AF21-7660F1455A25}"/>
                  </a:ext>
                </a:extLst>
              </p:cNvPr>
              <p:cNvSpPr/>
              <p:nvPr/>
            </p:nvSpPr>
            <p:spPr>
              <a:xfrm>
                <a:off x="2032669" y="4091279"/>
                <a:ext cx="8069786" cy="958468"/>
              </a:xfrm>
              <a:prstGeom prst="rect">
                <a:avLst/>
              </a:prstGeom>
            </p:spPr>
            <p:txBody>
              <a:bodyPr wrap="square">
                <a:spAutoFit/>
              </a:bodyPr>
              <a:lstStyle/>
              <a:p>
                <a:pPr algn="just">
                  <a:lnSpc>
                    <a:spcPct val="107000"/>
                  </a:lnSpc>
                  <a:spcAft>
                    <a:spcPts val="0"/>
                  </a:spcAft>
                  <a:tabLst>
                    <a:tab pos="540385" algn="l"/>
                  </a:tabLst>
                </a:pPr>
                <a14:m>
                  <m:oMathPara xmlns:m="http://schemas.openxmlformats.org/officeDocument/2006/math">
                    <m:oMathParaPr>
                      <m:jc m:val="centerGroup"/>
                    </m:oMathParaPr>
                    <m:oMath xmlns:m="http://schemas.openxmlformats.org/officeDocument/2006/math">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𝑈</m:t>
                          </m:r>
                        </m:num>
                        <m:den>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𝑅</m:t>
                          </m:r>
                        </m:den>
                      </m:f>
                      <m:sSub>
                        <m:sSubPr>
                          <m:ctrlPr>
                            <a:rPr lang="en-US" sz="2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𝑍</m:t>
                          </m:r>
                        </m:e>
                        <m:sub>
                          <m:r>
                            <a:rPr lang="en-US" sz="2800" b="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𝐿</m:t>
                          </m:r>
                        </m:sub>
                      </m:sSub>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a:solidFill>
                                <a:schemeClr val="bg1"/>
                              </a:solidFill>
                              <a:latin typeface="Cambria Math" panose="02040503050406030204" pitchFamily="18" charset="0"/>
                              <a:ea typeface="Calibri" panose="020F0502020204030204" pitchFamily="34" charset="0"/>
                              <a:cs typeface="Times New Roman" panose="02020603050405020304" pitchFamily="18" charset="0"/>
                            </a:rPr>
                            <m:t>60</m:t>
                          </m:r>
                        </m:num>
                        <m:den>
                          <m:r>
                            <a:rPr lang="en-US" sz="2800">
                              <a:solidFill>
                                <a:schemeClr val="bg1"/>
                              </a:solidFill>
                              <a:latin typeface="Cambria Math" panose="02040503050406030204" pitchFamily="18" charset="0"/>
                              <a:ea typeface="Calibri" panose="020F0502020204030204" pitchFamily="34" charset="0"/>
                              <a:cs typeface="Times New Roman" panose="02020603050405020304" pitchFamily="18" charset="0"/>
                            </a:rPr>
                            <m:t>30</m:t>
                          </m:r>
                        </m:den>
                      </m:f>
                      <m:r>
                        <a:rPr lang="en-US" sz="2800">
                          <a:solidFill>
                            <a:schemeClr val="bg1"/>
                          </a:solidFill>
                          <a:latin typeface="Cambria Math" panose="02040503050406030204" pitchFamily="18" charset="0"/>
                          <a:ea typeface="Calibri" panose="020F0502020204030204" pitchFamily="34" charset="0"/>
                          <a:cs typeface="Times New Roman" panose="02020603050405020304" pitchFamily="18" charset="0"/>
                        </a:rPr>
                        <m:t>.40</m:t>
                      </m:r>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800">
                          <a:solidFill>
                            <a:schemeClr val="bg1"/>
                          </a:solidFill>
                          <a:latin typeface="Cambria Math" panose="02040503050406030204" pitchFamily="18" charset="0"/>
                          <a:ea typeface="Calibri" panose="020F0502020204030204" pitchFamily="34" charset="0"/>
                          <a:cs typeface="Times New Roman" panose="02020603050405020304" pitchFamily="18" charset="0"/>
                        </a:rPr>
                        <m:t>80</m:t>
                      </m:r>
                      <m:r>
                        <a:rPr lang="en-US" sz="28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𝑉</m:t>
                      </m:r>
                    </m:oMath>
                  </m:oMathPara>
                </a14:m>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38CEE7AF-FC0B-4550-AF21-7660F1455A25}"/>
                  </a:ext>
                </a:extLst>
              </p:cNvPr>
              <p:cNvSpPr>
                <a:spLocks noRot="1" noChangeAspect="1" noMove="1" noResize="1" noEditPoints="1" noAdjustHandles="1" noChangeArrowheads="1" noChangeShapeType="1" noTextEdit="1"/>
              </p:cNvSpPr>
              <p:nvPr/>
            </p:nvSpPr>
            <p:spPr>
              <a:xfrm>
                <a:off x="2032669" y="4091279"/>
                <a:ext cx="8069786" cy="958468"/>
              </a:xfrm>
              <a:prstGeom prst="rect">
                <a:avLst/>
              </a:prstGeom>
              <a:blipFill>
                <a:blip r:embed="rId7"/>
                <a:stretch>
                  <a:fillRect/>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1249B942-0AAD-4254-9616-4AE05C108B78}"/>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0943723-7004-4FD9-8D35-B3BB8F06E7F0}"/>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BEF2CBD4-CDDE-44C3-B82B-56EBA137465F}"/>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7" name="Freeform: Shape 16">
            <a:extLst>
              <a:ext uri="{FF2B5EF4-FFF2-40B4-BE49-F238E27FC236}">
                <a16:creationId xmlns:a16="http://schemas.microsoft.com/office/drawing/2014/main" id="{7517A2CF-637B-48AA-9F28-C6E5DB7BDB26}"/>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8" name="Graphic 17" descr="Star">
            <a:extLst>
              <a:ext uri="{FF2B5EF4-FFF2-40B4-BE49-F238E27FC236}">
                <a16:creationId xmlns:a16="http://schemas.microsoft.com/office/drawing/2014/main" id="{7B5C8075-63EE-42F5-82CD-3ABA815A555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12402" y="5512759"/>
            <a:ext cx="711196" cy="711196"/>
          </a:xfrm>
          <a:prstGeom prst="rect">
            <a:avLst/>
          </a:prstGeom>
        </p:spPr>
      </p:pic>
      <p:pic>
        <p:nvPicPr>
          <p:cNvPr id="19" name="Graphic 18" descr="Stars">
            <a:extLst>
              <a:ext uri="{FF2B5EF4-FFF2-40B4-BE49-F238E27FC236}">
                <a16:creationId xmlns:a16="http://schemas.microsoft.com/office/drawing/2014/main" id="{DF7A2BFA-8E4E-423D-A808-944B4C13E00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226961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62857" y="283307"/>
                <a:ext cx="11684000" cy="2227469"/>
              </a:xfrm>
              <a:prstGeom prst="rect">
                <a:avLst/>
              </a:prstGeom>
            </p:spPr>
            <p:txBody>
              <a:bodyPr wrap="square">
                <a:spAutoFit/>
              </a:bodyPr>
              <a:lstStyle/>
              <a:p>
                <a:r>
                  <a:rPr lang="en-US" sz="2400" b="1" dirty="0" err="1">
                    <a:solidFill>
                      <a:srgbClr val="FFFF00"/>
                    </a:solidFill>
                    <a:latin typeface="UTM Centur"/>
                    <a:ea typeface="Calibri" panose="020F0502020204030204" pitchFamily="34" charset="0"/>
                  </a:rPr>
                  <a:t>Câu</a:t>
                </a:r>
                <a:r>
                  <a:rPr lang="en-US" sz="2400" b="1" dirty="0">
                    <a:solidFill>
                      <a:srgbClr val="FFFF00"/>
                    </a:solidFill>
                    <a:latin typeface="UTM Centur"/>
                    <a:ea typeface="Calibri" panose="020F0502020204030204" pitchFamily="34" charset="0"/>
                  </a:rPr>
                  <a:t> 37. </a:t>
                </a:r>
                <a:r>
                  <a:rPr lang="en-US" sz="2400" b="1" dirty="0">
                    <a:solidFill>
                      <a:schemeClr val="bg1"/>
                    </a:solidFill>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Một</a:t>
                </a:r>
                <a:r>
                  <a:rPr lang="en-US" sz="2400" dirty="0">
                    <a:solidFill>
                      <a:schemeClr val="bg1"/>
                    </a:solidFill>
                    <a:effectLst/>
                    <a:latin typeface="UTM Centur"/>
                    <a:ea typeface="Calibri" panose="020F0502020204030204" pitchFamily="34" charset="0"/>
                  </a:rPr>
                  <a:t> </a:t>
                </a:r>
                <a:r>
                  <a:rPr lang="en-US" sz="2400" dirty="0">
                    <a:solidFill>
                      <a:schemeClr val="bg1"/>
                    </a:solidFill>
                    <a:latin typeface="UTM Centur"/>
                    <a:ea typeface="Calibri" panose="020F0502020204030204" pitchFamily="34" charset="0"/>
                  </a:rPr>
                  <a:t>con</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lắc</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đơn</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có</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vật</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nhỏ</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mang</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điện</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tích</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dương</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được</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treo</a:t>
                </a:r>
                <a:r>
                  <a:rPr lang="en-US" sz="2400" dirty="0">
                    <a:solidFill>
                      <a:schemeClr val="bg1"/>
                    </a:solidFill>
                    <a:effectLst/>
                    <a:latin typeface="UTM Centur"/>
                    <a:ea typeface="Calibri" panose="020F0502020204030204" pitchFamily="34" charset="0"/>
                  </a:rPr>
                  <a:t> ở </a:t>
                </a:r>
                <a:r>
                  <a:rPr lang="en-US" sz="2400" dirty="0" err="1">
                    <a:solidFill>
                      <a:schemeClr val="bg1"/>
                    </a:solidFill>
                    <a:effectLst/>
                    <a:latin typeface="UTM Centur"/>
                    <a:ea typeface="Calibri" panose="020F0502020204030204" pitchFamily="34" charset="0"/>
                  </a:rPr>
                  <a:t>một</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nơi</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trên</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mặt</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đất</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trong</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điện</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trường</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đều</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có</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cường</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độ</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điện</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trường</a:t>
                </a:r>
                <a:r>
                  <a:rPr lang="en-US" sz="2400" dirty="0">
                    <a:solidFill>
                      <a:schemeClr val="bg1"/>
                    </a:solidFill>
                    <a:effectLst/>
                    <a:latin typeface="UTM Centur"/>
                    <a:ea typeface="Calibri" panose="020F0502020204030204" pitchFamily="34" charset="0"/>
                  </a:rPr>
                  <a:t> </a:t>
                </a:r>
                <a14:m>
                  <m:oMath xmlns:m="http://schemas.openxmlformats.org/officeDocument/2006/math">
                    <m:acc>
                      <m:accPr>
                        <m:chr m:val="⃗"/>
                        <m:ctrlP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𝐸</m:t>
                        </m:r>
                      </m:e>
                    </m:acc>
                  </m:oMath>
                </a14:m>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Khi</a:t>
                </a:r>
                <a:r>
                  <a:rPr lang="en-US" sz="2400" dirty="0">
                    <a:solidFill>
                      <a:schemeClr val="bg1"/>
                    </a:solidFill>
                    <a:effectLst/>
                    <a:latin typeface="UTM Centur"/>
                    <a:ea typeface="Calibri" panose="020F0502020204030204" pitchFamily="34" charset="0"/>
                  </a:rPr>
                  <a:t> </a:t>
                </a:r>
                <a14:m>
                  <m:oMath xmlns:m="http://schemas.openxmlformats.org/officeDocument/2006/math">
                    <m:acc>
                      <m:accPr>
                        <m:chr m:val="⃗"/>
                        <m:ctrlP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𝐸</m:t>
                        </m:r>
                      </m:e>
                    </m:acc>
                  </m:oMath>
                </a14:m>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hướng</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thẳng</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đứng</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xuống</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dưới</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thì</a:t>
                </a:r>
                <a:r>
                  <a:rPr lang="en-US" sz="2400" dirty="0">
                    <a:solidFill>
                      <a:schemeClr val="bg1"/>
                    </a:solidFill>
                    <a:effectLst/>
                    <a:latin typeface="UTM Centur"/>
                    <a:ea typeface="Calibri" panose="020F0502020204030204" pitchFamily="34" charset="0"/>
                  </a:rPr>
                  <a:t> con </a:t>
                </a:r>
                <a:r>
                  <a:rPr lang="en-US" sz="2400" dirty="0" err="1">
                    <a:solidFill>
                      <a:schemeClr val="bg1"/>
                    </a:solidFill>
                    <a:effectLst/>
                    <a:latin typeface="UTM Centur"/>
                    <a:ea typeface="Calibri" panose="020F0502020204030204" pitchFamily="34" charset="0"/>
                  </a:rPr>
                  <a:t>lắc</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dao</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động</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điều</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hòa</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với</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chu</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kì</a:t>
                </a:r>
                <a:r>
                  <a:rPr lang="en-US" sz="2400" dirty="0">
                    <a:solidFill>
                      <a:schemeClr val="bg1"/>
                    </a:solidFill>
                    <a:effectLst/>
                    <a:latin typeface="UTM Centur"/>
                    <a:ea typeface="Calibri" panose="020F0502020204030204" pitchFamily="34" charset="0"/>
                  </a:rPr>
                  <a:t> T</a:t>
                </a:r>
                <a:r>
                  <a:rPr lang="en-US" sz="2400" baseline="-25000" dirty="0">
                    <a:solidFill>
                      <a:schemeClr val="bg1"/>
                    </a:solidFill>
                    <a:effectLst/>
                    <a:latin typeface="UTM Centur"/>
                    <a:ea typeface="Calibri" panose="020F0502020204030204" pitchFamily="34" charset="0"/>
                  </a:rPr>
                  <a:t>1</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Khi</a:t>
                </a:r>
                <a:r>
                  <a:rPr lang="en-US" sz="2400" dirty="0">
                    <a:solidFill>
                      <a:schemeClr val="bg1"/>
                    </a:solidFill>
                    <a:effectLst/>
                    <a:latin typeface="UTM Centur"/>
                    <a:ea typeface="Calibri" panose="020F0502020204030204" pitchFamily="34" charset="0"/>
                  </a:rPr>
                  <a:t> </a:t>
                </a:r>
                <a14:m>
                  <m:oMath xmlns:m="http://schemas.openxmlformats.org/officeDocument/2006/math">
                    <m:acc>
                      <m:accPr>
                        <m:chr m:val="⃗"/>
                        <m:ctrlP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𝐸</m:t>
                        </m:r>
                      </m:e>
                    </m:acc>
                  </m:oMath>
                </a14:m>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có</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phương</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nằm</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ngang</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thì</a:t>
                </a:r>
                <a:r>
                  <a:rPr lang="en-US" sz="2400" dirty="0">
                    <a:solidFill>
                      <a:schemeClr val="bg1"/>
                    </a:solidFill>
                    <a:effectLst/>
                    <a:latin typeface="UTM Centur"/>
                    <a:ea typeface="Calibri" panose="020F0502020204030204" pitchFamily="34" charset="0"/>
                  </a:rPr>
                  <a:t> con </a:t>
                </a:r>
                <a:r>
                  <a:rPr lang="en-US" sz="2400" dirty="0" err="1">
                    <a:solidFill>
                      <a:schemeClr val="bg1"/>
                    </a:solidFill>
                    <a:effectLst/>
                    <a:latin typeface="UTM Centur"/>
                    <a:ea typeface="Calibri" panose="020F0502020204030204" pitchFamily="34" charset="0"/>
                  </a:rPr>
                  <a:t>lắc</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dao</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động</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điều</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hòa</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với</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chu</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kì</a:t>
                </a:r>
                <a:r>
                  <a:rPr lang="en-US" sz="2400" dirty="0">
                    <a:solidFill>
                      <a:schemeClr val="bg1"/>
                    </a:solidFill>
                    <a:effectLst/>
                    <a:latin typeface="UTM Centur"/>
                    <a:ea typeface="Calibri" panose="020F0502020204030204" pitchFamily="34" charset="0"/>
                  </a:rPr>
                  <a:t> T</a:t>
                </a:r>
                <a:r>
                  <a:rPr lang="en-US" sz="2400" baseline="-25000" dirty="0">
                    <a:solidFill>
                      <a:schemeClr val="bg1"/>
                    </a:solidFill>
                    <a:effectLst/>
                    <a:latin typeface="UTM Centur"/>
                    <a:ea typeface="Calibri" panose="020F0502020204030204" pitchFamily="34" charset="0"/>
                  </a:rPr>
                  <a:t>2</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Biết</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trong</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hai</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trường</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hợp</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độ</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lớn</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cường</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độ</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điện</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trường</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bằng</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nhau</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Tỉ</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số</a:t>
                </a:r>
                <a:r>
                  <a:rPr lang="en-US" sz="2400" dirty="0">
                    <a:solidFill>
                      <a:schemeClr val="bg1"/>
                    </a:solidFill>
                    <a:effectLst/>
                    <a:latin typeface="UTM Centur"/>
                    <a:ea typeface="Calibri" panose="020F0502020204030204" pitchFamily="34" charset="0"/>
                  </a:rPr>
                  <a:t> </a:t>
                </a:r>
                <a14:m>
                  <m:oMath xmlns:m="http://schemas.openxmlformats.org/officeDocument/2006/math">
                    <m:f>
                      <m:fPr>
                        <m:ctrlP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oMath>
                </a14:m>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có</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thể</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nhận</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giá</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trị</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nào</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sau</a:t>
                </a:r>
                <a:r>
                  <a:rPr lang="en-US" sz="2400" dirty="0">
                    <a:solidFill>
                      <a:schemeClr val="bg1"/>
                    </a:solidFill>
                    <a:effectLst/>
                    <a:latin typeface="UTM Centur"/>
                    <a:ea typeface="Calibri" panose="020F0502020204030204" pitchFamily="34" charset="0"/>
                  </a:rPr>
                  <a:t> </a:t>
                </a:r>
                <a:r>
                  <a:rPr lang="en-US" sz="2400" dirty="0" err="1">
                    <a:solidFill>
                      <a:schemeClr val="bg1"/>
                    </a:solidFill>
                    <a:effectLst/>
                    <a:latin typeface="UTM Centur"/>
                    <a:ea typeface="Calibri" panose="020F0502020204030204" pitchFamily="34" charset="0"/>
                  </a:rPr>
                  <a:t>đây</a:t>
                </a:r>
                <a:r>
                  <a:rPr lang="en-US" sz="2400" dirty="0">
                    <a:solidFill>
                      <a:schemeClr val="bg1"/>
                    </a:solidFill>
                    <a:effectLst/>
                    <a:latin typeface="UTM Centur"/>
                    <a:ea typeface="Calibri" panose="020F0502020204030204" pitchFamily="34" charset="0"/>
                  </a:rPr>
                  <a:t>?</a:t>
                </a:r>
                <a:endParaRPr lang="en-US" sz="2400" dirty="0">
                  <a:solidFill>
                    <a:schemeClr val="bg1"/>
                  </a:solidFill>
                  <a:latin typeface="UTM Centur"/>
                </a:endParaRPr>
              </a:p>
            </p:txBody>
          </p:sp>
        </mc:Choice>
        <mc:Fallback xmlns="">
          <p:sp>
            <p:nvSpPr>
              <p:cNvPr id="2" name="Rectangle 1"/>
              <p:cNvSpPr>
                <a:spLocks noRot="1" noChangeAspect="1" noMove="1" noResize="1" noEditPoints="1" noAdjustHandles="1" noChangeArrowheads="1" noChangeShapeType="1" noTextEdit="1"/>
              </p:cNvSpPr>
              <p:nvPr/>
            </p:nvSpPr>
            <p:spPr>
              <a:xfrm>
                <a:off x="362857" y="283307"/>
                <a:ext cx="11684000" cy="2227469"/>
              </a:xfrm>
              <a:prstGeom prst="rect">
                <a:avLst/>
              </a:prstGeom>
              <a:blipFill>
                <a:blip r:embed="rId2"/>
                <a:stretch>
                  <a:fillRect l="-835" t="-2186" r="-313"/>
                </a:stretch>
              </a:blipFill>
            </p:spPr>
            <p:txBody>
              <a:bodyPr/>
              <a:lstStyle/>
              <a:p>
                <a:r>
                  <a:rPr lang="en-US">
                    <a:noFill/>
                  </a:rPr>
                  <a:t> </a:t>
                </a:r>
              </a:p>
            </p:txBody>
          </p:sp>
        </mc:Fallback>
      </mc:AlternateContent>
      <p:sp>
        <p:nvSpPr>
          <p:cNvPr id="3" name="Rectangle 2"/>
          <p:cNvSpPr/>
          <p:nvPr/>
        </p:nvSpPr>
        <p:spPr>
          <a:xfrm>
            <a:off x="617557" y="2357566"/>
            <a:ext cx="1143903" cy="461665"/>
          </a:xfrm>
          <a:prstGeom prst="rect">
            <a:avLst/>
          </a:prstGeom>
        </p:spPr>
        <p:txBody>
          <a:bodyPr wrap="none">
            <a:spAutoFit/>
          </a:bodyPr>
          <a:lstStyle/>
          <a:p>
            <a:r>
              <a:rPr lang="en-US" sz="2400" b="1">
                <a:solidFill>
                  <a:schemeClr val="bg1"/>
                </a:solidFill>
                <a:latin typeface="UTM Centur"/>
                <a:ea typeface="Calibri" panose="020F0502020204030204" pitchFamily="34" charset="0"/>
              </a:rPr>
              <a:t>A. </a:t>
            </a:r>
            <a:r>
              <a:rPr lang="en-US" sz="2400">
                <a:solidFill>
                  <a:schemeClr val="bg1"/>
                </a:solidFill>
                <a:latin typeface="UTM Centur"/>
                <a:ea typeface="Calibri" panose="020F0502020204030204" pitchFamily="34" charset="0"/>
              </a:rPr>
              <a:t>0,89.</a:t>
            </a:r>
            <a:endParaRPr lang="en-US" sz="2400">
              <a:solidFill>
                <a:schemeClr val="bg1"/>
              </a:solidFill>
              <a:latin typeface="UTM Centur"/>
            </a:endParaRPr>
          </a:p>
        </p:txBody>
      </p:sp>
      <p:sp>
        <p:nvSpPr>
          <p:cNvPr id="4" name="Rectangle 3"/>
          <p:cNvSpPr/>
          <p:nvPr/>
        </p:nvSpPr>
        <p:spPr>
          <a:xfrm>
            <a:off x="3423616" y="2357566"/>
            <a:ext cx="1128835" cy="461665"/>
          </a:xfrm>
          <a:prstGeom prst="rect">
            <a:avLst/>
          </a:prstGeom>
        </p:spPr>
        <p:txBody>
          <a:bodyPr wrap="none">
            <a:spAutoFit/>
          </a:bodyPr>
          <a:lstStyle/>
          <a:p>
            <a:r>
              <a:rPr lang="en-US" sz="2400" b="1">
                <a:solidFill>
                  <a:schemeClr val="bg1"/>
                </a:solidFill>
                <a:latin typeface="UTM Centur"/>
                <a:ea typeface="Calibri" panose="020F0502020204030204" pitchFamily="34" charset="0"/>
              </a:rPr>
              <a:t>B. </a:t>
            </a:r>
            <a:r>
              <a:rPr lang="en-US" sz="2400">
                <a:solidFill>
                  <a:schemeClr val="bg1"/>
                </a:solidFill>
                <a:latin typeface="UTM Centur"/>
                <a:ea typeface="Calibri" panose="020F0502020204030204" pitchFamily="34" charset="0"/>
              </a:rPr>
              <a:t>1,23.</a:t>
            </a:r>
            <a:endParaRPr lang="en-US" sz="2400">
              <a:solidFill>
                <a:schemeClr val="bg1"/>
              </a:solidFill>
              <a:latin typeface="UTM Centur"/>
            </a:endParaRPr>
          </a:p>
        </p:txBody>
      </p:sp>
      <p:sp>
        <p:nvSpPr>
          <p:cNvPr id="5" name="Rectangle 4"/>
          <p:cNvSpPr/>
          <p:nvPr/>
        </p:nvSpPr>
        <p:spPr>
          <a:xfrm>
            <a:off x="6080425" y="2357566"/>
            <a:ext cx="1119217" cy="461665"/>
          </a:xfrm>
          <a:prstGeom prst="rect">
            <a:avLst/>
          </a:prstGeom>
        </p:spPr>
        <p:txBody>
          <a:bodyPr wrap="none">
            <a:spAutoFit/>
          </a:bodyPr>
          <a:lstStyle/>
          <a:p>
            <a:r>
              <a:rPr lang="en-US" sz="2400" b="1">
                <a:solidFill>
                  <a:schemeClr val="bg1"/>
                </a:solidFill>
                <a:latin typeface="UTM Centur"/>
                <a:ea typeface="Calibri" panose="020F0502020204030204" pitchFamily="34" charset="0"/>
              </a:rPr>
              <a:t>C. </a:t>
            </a:r>
            <a:r>
              <a:rPr lang="en-US" sz="2400">
                <a:solidFill>
                  <a:schemeClr val="bg1"/>
                </a:solidFill>
                <a:latin typeface="UTM Centur"/>
                <a:ea typeface="Calibri" panose="020F0502020204030204" pitchFamily="34" charset="0"/>
              </a:rPr>
              <a:t>0,96.</a:t>
            </a:r>
            <a:endParaRPr lang="en-US" sz="2400">
              <a:solidFill>
                <a:schemeClr val="bg1"/>
              </a:solidFill>
              <a:latin typeface="UTM Centur"/>
            </a:endParaRPr>
          </a:p>
        </p:txBody>
      </p:sp>
      <p:sp>
        <p:nvSpPr>
          <p:cNvPr id="6" name="Rectangle 5"/>
          <p:cNvSpPr/>
          <p:nvPr/>
        </p:nvSpPr>
        <p:spPr>
          <a:xfrm>
            <a:off x="8722807" y="2357566"/>
            <a:ext cx="1142942" cy="461665"/>
          </a:xfrm>
          <a:prstGeom prst="rect">
            <a:avLst/>
          </a:prstGeom>
        </p:spPr>
        <p:txBody>
          <a:bodyPr wrap="none">
            <a:spAutoFit/>
          </a:bodyPr>
          <a:lstStyle/>
          <a:p>
            <a:r>
              <a:rPr lang="en-US" sz="2400" b="1">
                <a:solidFill>
                  <a:schemeClr val="bg1"/>
                </a:solidFill>
                <a:latin typeface="UTM Centur"/>
                <a:ea typeface="Calibri" panose="020F0502020204030204" pitchFamily="34" charset="0"/>
              </a:rPr>
              <a:t>D. </a:t>
            </a:r>
            <a:r>
              <a:rPr lang="en-US" sz="2400">
                <a:solidFill>
                  <a:schemeClr val="bg1"/>
                </a:solidFill>
                <a:latin typeface="UTM Centur"/>
                <a:ea typeface="Calibri" panose="020F0502020204030204" pitchFamily="34" charset="0"/>
              </a:rPr>
              <a:t>1,15.</a:t>
            </a:r>
            <a:endParaRPr lang="en-US" sz="2400">
              <a:solidFill>
                <a:schemeClr val="bg1"/>
              </a:solidFill>
              <a:latin typeface="UTM Centur"/>
            </a:endParaRPr>
          </a:p>
        </p:txBody>
      </p:sp>
      <p:sp>
        <p:nvSpPr>
          <p:cNvPr id="7" name="Rectangle 6">
            <a:extLst>
              <a:ext uri="{FF2B5EF4-FFF2-40B4-BE49-F238E27FC236}">
                <a16:creationId xmlns:a16="http://schemas.microsoft.com/office/drawing/2014/main" id="{D320BA8F-E62E-44AD-8C97-9832EE648D13}"/>
              </a:ext>
            </a:extLst>
          </p:cNvPr>
          <p:cNvSpPr/>
          <p:nvPr/>
        </p:nvSpPr>
        <p:spPr>
          <a:xfrm>
            <a:off x="3592033" y="5938694"/>
            <a:ext cx="6096000" cy="460895"/>
          </a:xfrm>
          <a:prstGeom prst="rect">
            <a:avLst/>
          </a:prstGeom>
        </p:spPr>
        <p:txBody>
          <a:bodyPr>
            <a:spAutoFit/>
          </a:bodyPr>
          <a:lstStyle/>
          <a:p>
            <a:pPr algn="just">
              <a:lnSpc>
                <a:spcPct val="107000"/>
              </a:lnSpc>
              <a:spcAft>
                <a:spcPts val="0"/>
              </a:spcAft>
              <a:tabLst>
                <a:tab pos="540385" algn="l"/>
              </a:tabLst>
            </a:pPr>
            <a:r>
              <a:rPr lang="en-US" sz="24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D</a:t>
            </a:r>
            <a:endParaRPr lang="en-US" sz="24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38BAC545-BB4B-440B-88BF-A618955215D3}"/>
              </a:ext>
            </a:extLst>
          </p:cNvPr>
          <p:cNvSpPr/>
          <p:nvPr/>
        </p:nvSpPr>
        <p:spPr>
          <a:xfrm>
            <a:off x="4198183" y="2819231"/>
            <a:ext cx="2231701" cy="460895"/>
          </a:xfrm>
          <a:prstGeom prst="rect">
            <a:avLst/>
          </a:prstGeom>
        </p:spPr>
        <p:txBody>
          <a:bodyPr wrap="none">
            <a:spAutoFit/>
          </a:bodyPr>
          <a:lstStyle/>
          <a:p>
            <a:pPr algn="ctr">
              <a:lnSpc>
                <a:spcPct val="107000"/>
              </a:lnSpc>
              <a:spcAft>
                <a:spcPts val="0"/>
              </a:spcAft>
              <a:tabLst>
                <a:tab pos="540385" algn="l"/>
              </a:tabLst>
            </a:pPr>
            <a:r>
              <a:rPr lang="en-US" sz="24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4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C038BD84-6DD8-4026-BE67-E7B3C8BC0A56}"/>
              </a:ext>
            </a:extLst>
          </p:cNvPr>
          <p:cNvSpPr/>
          <p:nvPr/>
        </p:nvSpPr>
        <p:spPr>
          <a:xfrm>
            <a:off x="896489" y="5400159"/>
            <a:ext cx="9945681" cy="399405"/>
          </a:xfrm>
          <a:prstGeom prst="rect">
            <a:avLst/>
          </a:prstGeom>
        </p:spPr>
        <p:txBody>
          <a:bodyPr wrap="square">
            <a:spAutoFit/>
          </a:bodyPr>
          <a:lstStyle/>
          <a:p>
            <a:pPr algn="just">
              <a:lnSpc>
                <a:spcPct val="107000"/>
              </a:lnSpc>
              <a:spcAft>
                <a:spcPts val="0"/>
              </a:spcAft>
              <a:tabLst>
                <a:tab pos="540385" algn="l"/>
              </a:tabLst>
            </a:pPr>
            <a:r>
              <a:rPr 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Dùng chức năng Table, cho x = 0;…2. Step = 0,1: hàm số đạt cực đại 1,189 và giảm xuống</a:t>
            </a:r>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73F126C-20F8-4CCC-A1BB-3CEFF16E3593}"/>
                  </a:ext>
                </a:extLst>
              </p:cNvPr>
              <p:cNvSpPr/>
              <p:nvPr/>
            </p:nvSpPr>
            <p:spPr>
              <a:xfrm>
                <a:off x="-1286540" y="3493081"/>
                <a:ext cx="6096000" cy="690317"/>
              </a:xfrm>
              <a:prstGeom prst="rect">
                <a:avLst/>
              </a:prstGeom>
            </p:spPr>
            <p:txBody>
              <a:bodyPr>
                <a:spAutoFit/>
              </a:bodyPr>
              <a:lstStyle/>
              <a:p>
                <a:pPr algn="just">
                  <a:lnSpc>
                    <a:spcPct val="107000"/>
                  </a:lnSpc>
                  <a:spcAft>
                    <a:spcPts val="0"/>
                  </a:spcAft>
                  <a:tabLst>
                    <a:tab pos="540385" algn="l"/>
                  </a:tabLst>
                </a:pPr>
                <a14:m>
                  <m:oMathPara xmlns:m="http://schemas.openxmlformats.org/officeDocument/2006/math">
                    <m:oMathParaPr>
                      <m:jc m:val="centerGroup"/>
                    </m:oMathParaPr>
                    <m:oMath xmlns:m="http://schemas.openxmlformats.org/officeDocument/2006/math">
                      <m:sSub>
                        <m:sSubPr>
                          <m:ctrlPr>
                            <a:rPr lang="en-US" sz="200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𝑔</m:t>
                          </m:r>
                        </m:e>
                        <m:sub>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𝑔</m:t>
                          </m:r>
                        </m:e>
                        <m:sub>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0</m:t>
                          </m:r>
                        </m:sub>
                      </m:sSub>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𝑞𝐸</m:t>
                          </m:r>
                        </m:num>
                        <m:den>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𝑚</m:t>
                          </m:r>
                        </m:den>
                      </m:f>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𝑔</m:t>
                          </m:r>
                        </m:e>
                        <m:sub>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0</m:t>
                          </m:r>
                        </m:sub>
                      </m:sSub>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𝑎</m:t>
                      </m:r>
                    </m:oMath>
                  </m:oMathPara>
                </a14:m>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B73F126C-20F8-4CCC-A1BB-3CEFF16E3593}"/>
                  </a:ext>
                </a:extLst>
              </p:cNvPr>
              <p:cNvSpPr>
                <a:spLocks noRot="1" noChangeAspect="1" noMove="1" noResize="1" noEditPoints="1" noAdjustHandles="1" noChangeArrowheads="1" noChangeShapeType="1" noTextEdit="1"/>
              </p:cNvSpPr>
              <p:nvPr/>
            </p:nvSpPr>
            <p:spPr>
              <a:xfrm>
                <a:off x="-1286540" y="3493081"/>
                <a:ext cx="6096000" cy="69031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57D3F0C-CD85-4045-ADCE-3786A72EA12B}"/>
                  </a:ext>
                </a:extLst>
              </p:cNvPr>
              <p:cNvSpPr/>
              <p:nvPr/>
            </p:nvSpPr>
            <p:spPr>
              <a:xfrm>
                <a:off x="2488054" y="3235669"/>
                <a:ext cx="6096000" cy="1372427"/>
              </a:xfrm>
              <a:prstGeom prst="rect">
                <a:avLst/>
              </a:prstGeom>
            </p:spPr>
            <p:txBody>
              <a:bodyPr>
                <a:spAutoFit/>
              </a:bodyPr>
              <a:lstStyle/>
              <a:p>
                <a:pPr algn="just">
                  <a:lnSpc>
                    <a:spcPct val="107000"/>
                  </a:lnSpc>
                  <a:spcAft>
                    <a:spcPts val="0"/>
                  </a:spcAft>
                  <a:tabLst>
                    <a:tab pos="540385" algn="l"/>
                  </a:tabLst>
                </a:pPr>
                <a14:m>
                  <m:oMathPara xmlns:m="http://schemas.openxmlformats.org/officeDocument/2006/math">
                    <m:oMathParaPr>
                      <m:jc m:val="centerGroup"/>
                    </m:oMathParaPr>
                    <m:oMath xmlns:m="http://schemas.openxmlformats.org/officeDocument/2006/math">
                      <m:sSub>
                        <m:sSub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𝑔</m:t>
                          </m:r>
                        </m:e>
                        <m:sub>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bSup>
                            <m:sSubSup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𝑔</m:t>
                              </m:r>
                            </m:e>
                            <m:sub>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0</m:t>
                              </m:r>
                            </m:sub>
                            <m:sup>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p>
                          </m:sSubSup>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𝑞𝐸</m:t>
                                      </m:r>
                                    </m:num>
                                    <m:den>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𝑚</m:t>
                                      </m:r>
                                    </m:den>
                                  </m:f>
                                </m:e>
                              </m:d>
                            </m:e>
                            <m:sup>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p>
                          </m:sSup>
                        </m:e>
                      </m:rad>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bSup>
                            <m:sSubSup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𝑔</m:t>
                              </m:r>
                            </m:e>
                            <m:sub>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0</m:t>
                              </m:r>
                            </m:sub>
                            <m:sup>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p>
                          </m:sSubSup>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p>
                          </m:sSup>
                        </m:e>
                      </m:rad>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𝑉</m:t>
                      </m:r>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ớ</m:t>
                      </m:r>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𝑖</m:t>
                      </m:r>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𝑎</m:t>
                      </m:r>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𝑞𝐸</m:t>
                          </m:r>
                        </m:num>
                        <m:den>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𝑚</m:t>
                          </m:r>
                        </m:den>
                      </m:f>
                    </m:oMath>
                  </m:oMathPara>
                </a14:m>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540385" algn="l"/>
                  </a:tabLst>
                </a:pPr>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Rectangle 11">
                <a:extLst>
                  <a:ext uri="{FF2B5EF4-FFF2-40B4-BE49-F238E27FC236}">
                    <a16:creationId xmlns:a16="http://schemas.microsoft.com/office/drawing/2014/main" id="{457D3F0C-CD85-4045-ADCE-3786A72EA12B}"/>
                  </a:ext>
                </a:extLst>
              </p:cNvPr>
              <p:cNvSpPr>
                <a:spLocks noRot="1" noChangeAspect="1" noMove="1" noResize="1" noEditPoints="1" noAdjustHandles="1" noChangeArrowheads="1" noChangeShapeType="1" noTextEdit="1"/>
              </p:cNvSpPr>
              <p:nvPr/>
            </p:nvSpPr>
            <p:spPr>
              <a:xfrm>
                <a:off x="2488054" y="3235669"/>
                <a:ext cx="6096000" cy="137242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016E41A-DE2D-40D1-9430-E8BB4BBC2F39}"/>
                  </a:ext>
                </a:extLst>
              </p:cNvPr>
              <p:cNvSpPr/>
              <p:nvPr/>
            </p:nvSpPr>
            <p:spPr>
              <a:xfrm>
                <a:off x="362857" y="4166172"/>
                <a:ext cx="6096000" cy="1419941"/>
              </a:xfrm>
              <a:prstGeom prst="rect">
                <a:avLst/>
              </a:prstGeom>
            </p:spPr>
            <p:txBody>
              <a:bodyPr>
                <a:spAutoFit/>
              </a:bodyPr>
              <a:lstStyle/>
              <a:p>
                <a:pPr algn="just">
                  <a:lnSpc>
                    <a:spcPct val="107000"/>
                  </a:lnSpc>
                  <a:spcAft>
                    <a:spcPts val="0"/>
                  </a:spcAft>
                  <a:tabLst>
                    <a:tab pos="540385" algn="l"/>
                  </a:tabLst>
                </a:pPr>
                <a14:m>
                  <m:oMathPara xmlns:m="http://schemas.openxmlformats.org/officeDocument/2006/math">
                    <m:oMathParaPr>
                      <m:jc m:val="centerGroup"/>
                    </m:oMathParaPr>
                    <m:oMath xmlns:m="http://schemas.openxmlformats.org/officeDocument/2006/math">
                      <m:f>
                        <m:f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𝑇</m:t>
                              </m:r>
                            </m:e>
                            <m:sub>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𝑇</m:t>
                              </m:r>
                            </m:e>
                            <m:sub>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1</m:t>
                              </m:r>
                            </m:sub>
                          </m:sSub>
                        </m:den>
                      </m:f>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𝑔</m:t>
                                  </m:r>
                                </m:e>
                                <m:sub>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𝑔</m:t>
                                  </m:r>
                                </m:e>
                                <m:sub>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b>
                              </m:sSub>
                            </m:den>
                          </m:f>
                        </m:e>
                      </m:rad>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𝑔</m:t>
                                  </m:r>
                                </m:e>
                                <m:sub>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0</m:t>
                                  </m:r>
                                </m:sub>
                              </m:sSub>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𝑎</m:t>
                              </m:r>
                            </m:num>
                            <m:den>
                              <m:rad>
                                <m:radPr>
                                  <m:degHide m:val="on"/>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bSup>
                                    <m:sSubSup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𝑔</m:t>
                                      </m:r>
                                    </m:e>
                                    <m:sub>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0</m:t>
                                      </m:r>
                                    </m:sub>
                                    <m:sup>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p>
                                  </m:sSubSup>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p>
                                  </m:sSup>
                                </m:e>
                              </m:rad>
                            </m:den>
                          </m:f>
                        </m:e>
                      </m:rad>
                    </m:oMath>
                  </m:oMathPara>
                </a14:m>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540385" algn="l"/>
                  </a:tabLst>
                </a:pPr>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5016E41A-DE2D-40D1-9430-E8BB4BBC2F39}"/>
                  </a:ext>
                </a:extLst>
              </p:cNvPr>
              <p:cNvSpPr>
                <a:spLocks noRot="1" noChangeAspect="1" noMove="1" noResize="1" noEditPoints="1" noAdjustHandles="1" noChangeArrowheads="1" noChangeShapeType="1" noTextEdit="1"/>
              </p:cNvSpPr>
              <p:nvPr/>
            </p:nvSpPr>
            <p:spPr>
              <a:xfrm>
                <a:off x="362857" y="4166172"/>
                <a:ext cx="6096000" cy="14199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3C538068-397C-4D98-9777-588C5D6C9B03}"/>
                  </a:ext>
                </a:extLst>
              </p:cNvPr>
              <p:cNvSpPr/>
              <p:nvPr/>
            </p:nvSpPr>
            <p:spPr>
              <a:xfrm>
                <a:off x="6499296" y="3819563"/>
                <a:ext cx="3986111" cy="1388842"/>
              </a:xfrm>
              <a:prstGeom prst="rect">
                <a:avLst/>
              </a:prstGeom>
            </p:spPr>
            <p:txBody>
              <a:bodyPr wrap="square">
                <a:spAutoFit/>
              </a:bodyPr>
              <a:lstStyle/>
              <a:p>
                <a:pPr algn="just">
                  <a:lnSpc>
                    <a:spcPct val="107000"/>
                  </a:lnSpc>
                  <a:spcAft>
                    <a:spcPts val="0"/>
                  </a:spcAft>
                  <a:tabLst>
                    <a:tab pos="540385" algn="l"/>
                  </a:tabLst>
                </a:pPr>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540385" algn="l"/>
                  </a:tabLst>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𝑦</m:t>
                      </m:r>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1</m:t>
                              </m:r>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num>
                            <m:den>
                              <m:rad>
                                <m:radPr>
                                  <m:degHide m:val="on"/>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1</m:t>
                                  </m:r>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p>
                                  </m:sSup>
                                </m:e>
                              </m:rad>
                            </m:den>
                          </m:f>
                        </m:e>
                      </m:rad>
                    </m:oMath>
                  </m:oMathPara>
                </a14:m>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4" name="Rectangle 13">
                <a:extLst>
                  <a:ext uri="{FF2B5EF4-FFF2-40B4-BE49-F238E27FC236}">
                    <a16:creationId xmlns:a16="http://schemas.microsoft.com/office/drawing/2014/main" id="{3C538068-397C-4D98-9777-588C5D6C9B03}"/>
                  </a:ext>
                </a:extLst>
              </p:cNvPr>
              <p:cNvSpPr>
                <a:spLocks noRot="1" noChangeAspect="1" noMove="1" noResize="1" noEditPoints="1" noAdjustHandles="1" noChangeArrowheads="1" noChangeShapeType="1" noTextEdit="1"/>
              </p:cNvSpPr>
              <p:nvPr/>
            </p:nvSpPr>
            <p:spPr>
              <a:xfrm>
                <a:off x="6499296" y="3819563"/>
                <a:ext cx="3986111" cy="138884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444145BF-7680-4E4B-A36E-63727A934CED}"/>
                  </a:ext>
                </a:extLst>
              </p:cNvPr>
              <p:cNvSpPr/>
              <p:nvPr/>
            </p:nvSpPr>
            <p:spPr>
              <a:xfrm>
                <a:off x="4203333" y="4172521"/>
                <a:ext cx="3785333" cy="1419941"/>
              </a:xfrm>
              <a:prstGeom prst="rect">
                <a:avLst/>
              </a:prstGeom>
            </p:spPr>
            <p:txBody>
              <a:bodyPr wrap="square">
                <a:spAutoFit/>
              </a:bodyPr>
              <a:lstStyle/>
              <a:p>
                <a:pPr>
                  <a:lnSpc>
                    <a:spcPct val="107000"/>
                  </a:lnSpc>
                  <a:spcAft>
                    <a:spcPts val="0"/>
                  </a:spcAft>
                  <a:tabLst>
                    <a:tab pos="540385" algn="l"/>
                  </a:tabLst>
                </a:pPr>
                <a14:m>
                  <m:oMathPara xmlns:m="http://schemas.openxmlformats.org/officeDocument/2006/math">
                    <m:oMathParaPr>
                      <m:jc m:val="centerGroup"/>
                    </m:oMathParaPr>
                    <m:oMath xmlns:m="http://schemas.openxmlformats.org/officeDocument/2006/math">
                      <m:r>
                        <a:rPr lang="en-US" sz="20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1</m:t>
                              </m:r>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num>
                            <m:den>
                              <m:rad>
                                <m:radPr>
                                  <m:degHide m:val="on"/>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1</m:t>
                                  </m:r>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p>
                                  </m:sSup>
                                </m:e>
                              </m:rad>
                            </m:den>
                          </m:f>
                        </m:e>
                      </m:rad>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V</m:t>
                      </m:r>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ớ</m:t>
                      </m:r>
                      <m:r>
                        <m:rPr>
                          <m:sty m:val="p"/>
                        </m:rP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i</m:t>
                      </m:r>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𝑎</m:t>
                          </m:r>
                        </m:num>
                        <m:den>
                          <m:sSub>
                            <m:sSubPr>
                              <m:ctrlPr>
                                <a:rPr lang="en-US"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𝑔</m:t>
                              </m:r>
                            </m:e>
                            <m:sub>
                              <m:r>
                                <a:rPr lang="en-US">
                                  <a:solidFill>
                                    <a:schemeClr val="bg1"/>
                                  </a:solidFill>
                                  <a:latin typeface="Cambria Math" panose="02040503050406030204" pitchFamily="18" charset="0"/>
                                  <a:ea typeface="Calibri" panose="020F0502020204030204" pitchFamily="34" charset="0"/>
                                  <a:cs typeface="Times New Roman" panose="02020603050405020304" pitchFamily="18" charset="0"/>
                                </a:rPr>
                                <m:t>0</m:t>
                              </m:r>
                            </m:sub>
                          </m:sSub>
                        </m:den>
                      </m:f>
                    </m:oMath>
                  </m:oMathPara>
                </a14:m>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tabLst>
                    <a:tab pos="540385" algn="l"/>
                  </a:tabLst>
                </a:pPr>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5" name="Rectangle 14">
                <a:extLst>
                  <a:ext uri="{FF2B5EF4-FFF2-40B4-BE49-F238E27FC236}">
                    <a16:creationId xmlns:a16="http://schemas.microsoft.com/office/drawing/2014/main" id="{444145BF-7680-4E4B-A36E-63727A934CED}"/>
                  </a:ext>
                </a:extLst>
              </p:cNvPr>
              <p:cNvSpPr>
                <a:spLocks noRot="1" noChangeAspect="1" noMove="1" noResize="1" noEditPoints="1" noAdjustHandles="1" noChangeArrowheads="1" noChangeShapeType="1" noTextEdit="1"/>
              </p:cNvSpPr>
              <p:nvPr/>
            </p:nvSpPr>
            <p:spPr>
              <a:xfrm>
                <a:off x="4203333" y="4172521"/>
                <a:ext cx="3785333" cy="1419941"/>
              </a:xfrm>
              <a:prstGeom prst="rect">
                <a:avLst/>
              </a:prstGeom>
              <a:blipFill>
                <a:blip r:embed="rId7"/>
                <a:stretch>
                  <a:fillRect/>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69037968-5BA3-405F-80D3-19D551C7A2EB}"/>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2042EAB-7A42-40DE-AE8C-F675B50102E2}"/>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F1ABF51A-5310-4860-A7E2-6F0596D70100}"/>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20" name="Freeform: Shape 19">
            <a:extLst>
              <a:ext uri="{FF2B5EF4-FFF2-40B4-BE49-F238E27FC236}">
                <a16:creationId xmlns:a16="http://schemas.microsoft.com/office/drawing/2014/main" id="{F2ED4E2B-64F4-4F0F-BE45-9FFC8A1FE3A6}"/>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21" name="Graphic 20" descr="Star">
            <a:extLst>
              <a:ext uri="{FF2B5EF4-FFF2-40B4-BE49-F238E27FC236}">
                <a16:creationId xmlns:a16="http://schemas.microsoft.com/office/drawing/2014/main" id="{9DABAA23-A22B-40C2-AD87-DD5EC085BF4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12402" y="5512759"/>
            <a:ext cx="711196" cy="711196"/>
          </a:xfrm>
          <a:prstGeom prst="rect">
            <a:avLst/>
          </a:prstGeom>
        </p:spPr>
      </p:pic>
      <p:pic>
        <p:nvPicPr>
          <p:cNvPr id="22" name="Graphic 21" descr="Stars">
            <a:extLst>
              <a:ext uri="{FF2B5EF4-FFF2-40B4-BE49-F238E27FC236}">
                <a16:creationId xmlns:a16="http://schemas.microsoft.com/office/drawing/2014/main" id="{36CC7AA1-BC76-40C1-83E2-6F92ADAF58B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70653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70770" y="151009"/>
                <a:ext cx="11227744" cy="1785104"/>
              </a:xfrm>
              <a:prstGeom prst="rect">
                <a:avLst/>
              </a:prstGeom>
            </p:spPr>
            <p:txBody>
              <a:bodyPr wrap="square">
                <a:spAutoFit/>
              </a:bodyPr>
              <a:lstStyle/>
              <a:p>
                <a:r>
                  <a:rPr lang="en-US" sz="2200" b="1" dirty="0" err="1">
                    <a:solidFill>
                      <a:srgbClr val="FFFF00"/>
                    </a:solidFill>
                    <a:latin typeface="UTM Centur"/>
                    <a:ea typeface="Calibri" panose="020F0502020204030204" pitchFamily="34" charset="0"/>
                  </a:rPr>
                  <a:t>Câu</a:t>
                </a:r>
                <a:r>
                  <a:rPr lang="en-US" sz="2200" b="1" dirty="0">
                    <a:solidFill>
                      <a:srgbClr val="FFFF00"/>
                    </a:solidFill>
                    <a:latin typeface="UTM Centur"/>
                    <a:ea typeface="Calibri" panose="020F0502020204030204" pitchFamily="34" charset="0"/>
                  </a:rPr>
                  <a:t> 38. 	</a:t>
                </a:r>
                <a:r>
                  <a:rPr lang="en-US" sz="2200" dirty="0">
                    <a:solidFill>
                      <a:schemeClr val="bg1"/>
                    </a:solidFill>
                    <a:effectLst/>
                    <a:latin typeface="UTM Centur"/>
                    <a:ea typeface="Calibri" panose="020F0502020204030204" pitchFamily="34" charset="0"/>
                  </a:rPr>
                  <a:t>Ở </a:t>
                </a:r>
                <a:r>
                  <a:rPr lang="en-US" sz="2200" dirty="0" err="1">
                    <a:solidFill>
                      <a:schemeClr val="bg1"/>
                    </a:solidFill>
                    <a:effectLst/>
                    <a:latin typeface="UTM Centur"/>
                    <a:ea typeface="Calibri" panose="020F0502020204030204" pitchFamily="34" charset="0"/>
                  </a:rPr>
                  <a:t>mặt</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chất</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lỏng</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tại</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hai</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điểm</a:t>
                </a:r>
                <a:r>
                  <a:rPr lang="en-US" sz="2200" dirty="0">
                    <a:solidFill>
                      <a:schemeClr val="bg1"/>
                    </a:solidFill>
                    <a:effectLst/>
                    <a:latin typeface="UTM Centur"/>
                    <a:ea typeface="Calibri" panose="020F0502020204030204" pitchFamily="34" charset="0"/>
                  </a:rPr>
                  <a:t> A </a:t>
                </a:r>
                <a:r>
                  <a:rPr lang="en-US" sz="2200" dirty="0" err="1">
                    <a:solidFill>
                      <a:schemeClr val="bg1"/>
                    </a:solidFill>
                    <a:effectLst/>
                    <a:latin typeface="UTM Centur"/>
                    <a:ea typeface="Calibri" panose="020F0502020204030204" pitchFamily="34" charset="0"/>
                  </a:rPr>
                  <a:t>và</a:t>
                </a:r>
                <a:r>
                  <a:rPr lang="en-US" sz="2200" dirty="0">
                    <a:solidFill>
                      <a:schemeClr val="bg1"/>
                    </a:solidFill>
                    <a:effectLst/>
                    <a:latin typeface="UTM Centur"/>
                    <a:ea typeface="Calibri" panose="020F0502020204030204" pitchFamily="34" charset="0"/>
                  </a:rPr>
                  <a:t> B </a:t>
                </a:r>
                <a:r>
                  <a:rPr lang="en-US" sz="2200" dirty="0" err="1">
                    <a:solidFill>
                      <a:schemeClr val="bg1"/>
                    </a:solidFill>
                    <a:effectLst/>
                    <a:latin typeface="UTM Centur"/>
                    <a:ea typeface="Calibri" panose="020F0502020204030204" pitchFamily="34" charset="0"/>
                  </a:rPr>
                  <a:t>có</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hai</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nguồn</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dao</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động</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cùng</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pha</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theo</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phương</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thẳng</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đứng</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phát</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ra</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hai</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sóng</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kết</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hợp</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có</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bước</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sóng</a:t>
                </a:r>
                <a:r>
                  <a:rPr lang="en-US" sz="2200" dirty="0">
                    <a:solidFill>
                      <a:schemeClr val="bg1"/>
                    </a:solidFill>
                    <a:effectLst/>
                    <a:latin typeface="UTM Centur"/>
                    <a:ea typeface="Calibri" panose="020F0502020204030204" pitchFamily="34" charset="0"/>
                  </a:rPr>
                  <a:t> </a:t>
                </a:r>
                <a14:m>
                  <m:oMath xmlns:m="http://schemas.openxmlformats.org/officeDocument/2006/math">
                    <m:r>
                      <a:rPr lang="en-US" sz="22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𝜆</m:t>
                    </m:r>
                  </m:oMath>
                </a14:m>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Gọi</a:t>
                </a:r>
                <a:r>
                  <a:rPr lang="en-US" sz="2200" dirty="0">
                    <a:solidFill>
                      <a:schemeClr val="bg1"/>
                    </a:solidFill>
                    <a:effectLst/>
                    <a:latin typeface="UTM Centur"/>
                    <a:ea typeface="Calibri" panose="020F0502020204030204" pitchFamily="34" charset="0"/>
                  </a:rPr>
                  <a:t> I </a:t>
                </a:r>
                <a:r>
                  <a:rPr lang="en-US" sz="2200" dirty="0" err="1">
                    <a:solidFill>
                      <a:schemeClr val="bg1"/>
                    </a:solidFill>
                    <a:effectLst/>
                    <a:latin typeface="UTM Centur"/>
                    <a:ea typeface="Calibri" panose="020F0502020204030204" pitchFamily="34" charset="0"/>
                  </a:rPr>
                  <a:t>là</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trung</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điểm</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của</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đoạn</a:t>
                </a:r>
                <a:r>
                  <a:rPr lang="en-US" sz="2200" dirty="0">
                    <a:solidFill>
                      <a:schemeClr val="bg1"/>
                    </a:solidFill>
                    <a:effectLst/>
                    <a:latin typeface="UTM Centur"/>
                    <a:ea typeface="Calibri" panose="020F0502020204030204" pitchFamily="34" charset="0"/>
                  </a:rPr>
                  <a:t> AB. Ở </a:t>
                </a:r>
                <a:r>
                  <a:rPr lang="en-US" sz="2200" dirty="0" err="1">
                    <a:solidFill>
                      <a:schemeClr val="bg1"/>
                    </a:solidFill>
                    <a:effectLst/>
                    <a:latin typeface="UTM Centur"/>
                    <a:ea typeface="Calibri" panose="020F0502020204030204" pitchFamily="34" charset="0"/>
                  </a:rPr>
                  <a:t>mặt</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chất</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lỏng</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gọi</a:t>
                </a:r>
                <a:r>
                  <a:rPr lang="en-US" sz="2200" dirty="0">
                    <a:solidFill>
                      <a:schemeClr val="bg1"/>
                    </a:solidFill>
                    <a:effectLst/>
                    <a:latin typeface="UTM Centur"/>
                    <a:ea typeface="Calibri" panose="020F0502020204030204" pitchFamily="34" charset="0"/>
                  </a:rPr>
                  <a:t> (C) </a:t>
                </a:r>
                <a:r>
                  <a:rPr lang="en-US" sz="2200" dirty="0" err="1">
                    <a:solidFill>
                      <a:schemeClr val="bg1"/>
                    </a:solidFill>
                    <a:effectLst/>
                    <a:latin typeface="UTM Centur"/>
                    <a:ea typeface="Calibri" panose="020F0502020204030204" pitchFamily="34" charset="0"/>
                  </a:rPr>
                  <a:t>là</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hình</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tròn</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nhận</a:t>
                </a:r>
                <a:r>
                  <a:rPr lang="en-US" sz="2200" dirty="0">
                    <a:solidFill>
                      <a:schemeClr val="bg1"/>
                    </a:solidFill>
                    <a:effectLst/>
                    <a:latin typeface="UTM Centur"/>
                    <a:ea typeface="Calibri" panose="020F0502020204030204" pitchFamily="34" charset="0"/>
                  </a:rPr>
                  <a:t> AB </a:t>
                </a:r>
                <a:r>
                  <a:rPr lang="en-US" sz="2200" dirty="0" err="1">
                    <a:solidFill>
                      <a:schemeClr val="bg1"/>
                    </a:solidFill>
                    <a:effectLst/>
                    <a:latin typeface="UTM Centur"/>
                    <a:ea typeface="Calibri" panose="020F0502020204030204" pitchFamily="34" charset="0"/>
                  </a:rPr>
                  <a:t>là</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đường</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kính</a:t>
                </a:r>
                <a:r>
                  <a:rPr lang="en-US" sz="2200" dirty="0">
                    <a:solidFill>
                      <a:schemeClr val="bg1"/>
                    </a:solidFill>
                    <a:effectLst/>
                    <a:latin typeface="UTM Centur"/>
                    <a:ea typeface="Calibri" panose="020F0502020204030204" pitchFamily="34" charset="0"/>
                  </a:rPr>
                  <a:t>, M </a:t>
                </a:r>
                <a:r>
                  <a:rPr lang="en-US" sz="2200" dirty="0" err="1">
                    <a:solidFill>
                      <a:schemeClr val="bg1"/>
                    </a:solidFill>
                    <a:effectLst/>
                    <a:latin typeface="UTM Centur"/>
                    <a:ea typeface="Calibri" panose="020F0502020204030204" pitchFamily="34" charset="0"/>
                  </a:rPr>
                  <a:t>là</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một</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điểm</a:t>
                </a:r>
                <a:r>
                  <a:rPr lang="en-US" sz="2200" dirty="0">
                    <a:solidFill>
                      <a:schemeClr val="bg1"/>
                    </a:solidFill>
                    <a:effectLst/>
                    <a:latin typeface="UTM Centur"/>
                    <a:ea typeface="Calibri" panose="020F0502020204030204" pitchFamily="34" charset="0"/>
                  </a:rPr>
                  <a:t> ở </a:t>
                </a:r>
                <a:r>
                  <a:rPr lang="en-US" sz="2200" dirty="0" err="1">
                    <a:solidFill>
                      <a:schemeClr val="bg1"/>
                    </a:solidFill>
                    <a:effectLst/>
                    <a:latin typeface="UTM Centur"/>
                    <a:ea typeface="Calibri" panose="020F0502020204030204" pitchFamily="34" charset="0"/>
                  </a:rPr>
                  <a:t>ngoài</a:t>
                </a:r>
                <a:r>
                  <a:rPr lang="en-US" sz="2200" dirty="0">
                    <a:solidFill>
                      <a:schemeClr val="bg1"/>
                    </a:solidFill>
                    <a:effectLst/>
                    <a:latin typeface="UTM Centur"/>
                    <a:ea typeface="Calibri" panose="020F0502020204030204" pitchFamily="34" charset="0"/>
                  </a:rPr>
                  <a:t> (C) </a:t>
                </a:r>
                <a:r>
                  <a:rPr lang="en-US" sz="2200" dirty="0" err="1">
                    <a:solidFill>
                      <a:schemeClr val="bg1"/>
                    </a:solidFill>
                    <a:effectLst/>
                    <a:latin typeface="UTM Centur"/>
                    <a:ea typeface="Calibri" panose="020F0502020204030204" pitchFamily="34" charset="0"/>
                  </a:rPr>
                  <a:t>gần</a:t>
                </a:r>
                <a:r>
                  <a:rPr lang="en-US" sz="2200" dirty="0">
                    <a:solidFill>
                      <a:schemeClr val="bg1"/>
                    </a:solidFill>
                    <a:effectLst/>
                    <a:latin typeface="UTM Centur"/>
                    <a:ea typeface="Calibri" panose="020F0502020204030204" pitchFamily="34" charset="0"/>
                  </a:rPr>
                  <a:t> I </a:t>
                </a:r>
                <a:r>
                  <a:rPr lang="en-US" sz="2200" dirty="0" err="1">
                    <a:solidFill>
                      <a:schemeClr val="bg1"/>
                    </a:solidFill>
                    <a:effectLst/>
                    <a:latin typeface="UTM Centur"/>
                    <a:ea typeface="Calibri" panose="020F0502020204030204" pitchFamily="34" charset="0"/>
                  </a:rPr>
                  <a:t>nhất</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mà</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phần</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tử</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chất</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lỏng</a:t>
                </a:r>
                <a:r>
                  <a:rPr lang="en-US" sz="2200" dirty="0">
                    <a:solidFill>
                      <a:schemeClr val="bg1"/>
                    </a:solidFill>
                    <a:effectLst/>
                    <a:latin typeface="UTM Centur"/>
                    <a:ea typeface="Calibri" panose="020F0502020204030204" pitchFamily="34" charset="0"/>
                  </a:rPr>
                  <a:t> ở </a:t>
                </a:r>
                <a:r>
                  <a:rPr lang="en-US" sz="2200" dirty="0" err="1">
                    <a:solidFill>
                      <a:schemeClr val="bg1"/>
                    </a:solidFill>
                    <a:effectLst/>
                    <a:latin typeface="UTM Centur"/>
                    <a:ea typeface="Calibri" panose="020F0502020204030204" pitchFamily="34" charset="0"/>
                  </a:rPr>
                  <a:t>đó</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dao</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động</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với</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biên</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độ</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cực</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đại</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và</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cùng</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pha</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với</a:t>
                </a:r>
                <a:r>
                  <a:rPr lang="en-US" sz="2200" dirty="0">
                    <a:solidFill>
                      <a:schemeClr val="bg1"/>
                    </a:solidFill>
                    <a:effectLst/>
                    <a:latin typeface="UTM Centur"/>
                    <a:ea typeface="Calibri" panose="020F0502020204030204" pitchFamily="34" charset="0"/>
                  </a:rPr>
                  <a:t> </a:t>
                </a:r>
                <a:r>
                  <a:rPr lang="en-US" sz="2200" dirty="0" err="1">
                    <a:solidFill>
                      <a:schemeClr val="bg1"/>
                    </a:solidFill>
                    <a:effectLst/>
                    <a:latin typeface="UTM Centur"/>
                    <a:ea typeface="Calibri" panose="020F0502020204030204" pitchFamily="34" charset="0"/>
                  </a:rPr>
                  <a:t>nguồn</a:t>
                </a:r>
                <a:r>
                  <a:rPr lang="en-US" sz="2200" dirty="0">
                    <a:solidFill>
                      <a:schemeClr val="bg1"/>
                    </a:solidFill>
                    <a:effectLst/>
                    <a:latin typeface="UTM Centur"/>
                    <a:ea typeface="Calibri" panose="020F0502020204030204" pitchFamily="34" charset="0"/>
                  </a:rPr>
                  <a:t>. </a:t>
                </a:r>
                <a:r>
                  <a:rPr lang="en-US" sz="2200" dirty="0" err="1">
                    <a:solidFill>
                      <a:schemeClr val="bg1"/>
                    </a:solidFill>
                    <a:latin typeface="UTM Centur"/>
                  </a:rPr>
                  <a:t>Biết</a:t>
                </a:r>
                <a:r>
                  <a:rPr lang="en-US" sz="2200" dirty="0">
                    <a:solidFill>
                      <a:schemeClr val="bg1"/>
                    </a:solidFill>
                    <a:latin typeface="UTM Centur"/>
                  </a:rPr>
                  <a:t> </a:t>
                </a:r>
                <a14:m>
                  <m:oMath xmlns:m="http://schemas.openxmlformats.org/officeDocument/2006/math">
                    <m:r>
                      <a:rPr lang="en-US" sz="2200" i="1">
                        <a:solidFill>
                          <a:schemeClr val="bg1"/>
                        </a:solidFill>
                        <a:latin typeface="Cambria Math" panose="02040503050406030204" pitchFamily="18" charset="0"/>
                      </a:rPr>
                      <m:t>𝐴𝐵</m:t>
                    </m:r>
                    <m:r>
                      <a:rPr lang="en-US" sz="2200" i="1">
                        <a:solidFill>
                          <a:schemeClr val="bg1"/>
                        </a:solidFill>
                        <a:latin typeface="Cambria Math" panose="02040503050406030204" pitchFamily="18" charset="0"/>
                      </a:rPr>
                      <m:t>=</m:t>
                    </m:r>
                    <m:r>
                      <a:rPr lang="en-US" sz="2200">
                        <a:solidFill>
                          <a:schemeClr val="bg1"/>
                        </a:solidFill>
                        <a:latin typeface="Cambria Math" panose="02040503050406030204" pitchFamily="18" charset="0"/>
                      </a:rPr>
                      <m:t>6,6</m:t>
                    </m:r>
                    <m:r>
                      <a:rPr lang="en-US" sz="2200" i="1">
                        <a:solidFill>
                          <a:schemeClr val="bg1"/>
                        </a:solidFill>
                        <a:latin typeface="Cambria Math" panose="02040503050406030204" pitchFamily="18" charset="0"/>
                      </a:rPr>
                      <m:t>𝜆</m:t>
                    </m:r>
                  </m:oMath>
                </a14:m>
                <a:r>
                  <a:rPr lang="en-US" sz="2200" dirty="0">
                    <a:solidFill>
                      <a:schemeClr val="bg1"/>
                    </a:solidFill>
                    <a:latin typeface="UTM Centur"/>
                  </a:rPr>
                  <a:t>. </a:t>
                </a:r>
                <a:r>
                  <a:rPr lang="en-US" sz="2200" dirty="0" err="1">
                    <a:solidFill>
                      <a:schemeClr val="bg1"/>
                    </a:solidFill>
                    <a:latin typeface="UTM Centur"/>
                  </a:rPr>
                  <a:t>Độ</a:t>
                </a:r>
                <a:r>
                  <a:rPr lang="en-US" sz="2200" dirty="0">
                    <a:solidFill>
                      <a:schemeClr val="bg1"/>
                    </a:solidFill>
                    <a:latin typeface="UTM Centur"/>
                  </a:rPr>
                  <a:t> </a:t>
                </a:r>
                <a:r>
                  <a:rPr lang="en-US" sz="2200" dirty="0" err="1">
                    <a:solidFill>
                      <a:schemeClr val="bg1"/>
                    </a:solidFill>
                    <a:latin typeface="UTM Centur"/>
                  </a:rPr>
                  <a:t>dài</a:t>
                </a:r>
                <a:r>
                  <a:rPr lang="en-US" sz="2200" dirty="0">
                    <a:solidFill>
                      <a:schemeClr val="bg1"/>
                    </a:solidFill>
                    <a:latin typeface="UTM Centur"/>
                  </a:rPr>
                  <a:t> </a:t>
                </a:r>
                <a:r>
                  <a:rPr lang="en-US" sz="2200" dirty="0" err="1">
                    <a:solidFill>
                      <a:schemeClr val="bg1"/>
                    </a:solidFill>
                    <a:latin typeface="UTM Centur"/>
                  </a:rPr>
                  <a:t>đoạn</a:t>
                </a:r>
                <a:r>
                  <a:rPr lang="en-US" sz="2200" dirty="0">
                    <a:solidFill>
                      <a:schemeClr val="bg1"/>
                    </a:solidFill>
                    <a:latin typeface="UTM Centur"/>
                  </a:rPr>
                  <a:t> </a:t>
                </a:r>
                <a:r>
                  <a:rPr lang="en-US" sz="2200" dirty="0" err="1">
                    <a:solidFill>
                      <a:schemeClr val="bg1"/>
                    </a:solidFill>
                    <a:latin typeface="UTM Centur"/>
                  </a:rPr>
                  <a:t>thẳng</a:t>
                </a:r>
                <a:r>
                  <a:rPr lang="en-US" sz="2200" dirty="0">
                    <a:solidFill>
                      <a:schemeClr val="bg1"/>
                    </a:solidFill>
                    <a:latin typeface="UTM Centur"/>
                  </a:rPr>
                  <a:t> MI </a:t>
                </a:r>
                <a:r>
                  <a:rPr lang="en-US" sz="2200" dirty="0" err="1">
                    <a:solidFill>
                      <a:schemeClr val="bg1"/>
                    </a:solidFill>
                    <a:latin typeface="UTM Centur"/>
                  </a:rPr>
                  <a:t>có</a:t>
                </a:r>
                <a:r>
                  <a:rPr lang="en-US" sz="2200" dirty="0">
                    <a:solidFill>
                      <a:schemeClr val="bg1"/>
                    </a:solidFill>
                    <a:latin typeface="UTM Centur"/>
                  </a:rPr>
                  <a:t> </a:t>
                </a:r>
                <a:r>
                  <a:rPr lang="en-US" sz="2200" dirty="0" err="1">
                    <a:solidFill>
                      <a:schemeClr val="bg1"/>
                    </a:solidFill>
                    <a:latin typeface="UTM Centur"/>
                  </a:rPr>
                  <a:t>giá</a:t>
                </a:r>
                <a:r>
                  <a:rPr lang="en-US" sz="2200" dirty="0">
                    <a:solidFill>
                      <a:schemeClr val="bg1"/>
                    </a:solidFill>
                    <a:latin typeface="UTM Centur"/>
                  </a:rPr>
                  <a:t> </a:t>
                </a:r>
                <a:r>
                  <a:rPr lang="en-US" sz="2200" dirty="0" err="1">
                    <a:solidFill>
                      <a:schemeClr val="bg1"/>
                    </a:solidFill>
                    <a:latin typeface="UTM Centur"/>
                  </a:rPr>
                  <a:t>trị</a:t>
                </a:r>
                <a:r>
                  <a:rPr lang="en-US" sz="2200" dirty="0">
                    <a:solidFill>
                      <a:schemeClr val="bg1"/>
                    </a:solidFill>
                    <a:latin typeface="UTM Centur"/>
                  </a:rPr>
                  <a:t> </a:t>
                </a:r>
                <a:r>
                  <a:rPr lang="en-US" sz="2200" b="1" dirty="0" err="1">
                    <a:solidFill>
                      <a:schemeClr val="bg1"/>
                    </a:solidFill>
                    <a:latin typeface="UTM Centur"/>
                  </a:rPr>
                  <a:t>gần</a:t>
                </a:r>
                <a:r>
                  <a:rPr lang="en-US" sz="2200" b="1" dirty="0">
                    <a:solidFill>
                      <a:schemeClr val="bg1"/>
                    </a:solidFill>
                    <a:latin typeface="UTM Centur"/>
                  </a:rPr>
                  <a:t> </a:t>
                </a:r>
                <a:r>
                  <a:rPr lang="en-US" sz="2200" b="1" dirty="0" err="1">
                    <a:solidFill>
                      <a:schemeClr val="bg1"/>
                    </a:solidFill>
                    <a:latin typeface="UTM Centur"/>
                  </a:rPr>
                  <a:t>nhất</a:t>
                </a:r>
                <a:r>
                  <a:rPr lang="en-US" sz="2200" b="1" dirty="0">
                    <a:solidFill>
                      <a:schemeClr val="bg1"/>
                    </a:solidFill>
                    <a:latin typeface="UTM Centur"/>
                  </a:rPr>
                  <a:t> </a:t>
                </a:r>
                <a:r>
                  <a:rPr lang="en-US" sz="2200" dirty="0" err="1">
                    <a:solidFill>
                      <a:schemeClr val="bg1"/>
                    </a:solidFill>
                    <a:latin typeface="UTM Centur"/>
                  </a:rPr>
                  <a:t>với</a:t>
                </a:r>
                <a:r>
                  <a:rPr lang="en-US" sz="2200" dirty="0">
                    <a:solidFill>
                      <a:schemeClr val="bg1"/>
                    </a:solidFill>
                    <a:latin typeface="UTM Centur"/>
                  </a:rPr>
                  <a:t> </a:t>
                </a:r>
                <a:r>
                  <a:rPr lang="en-US" sz="2200" dirty="0" err="1">
                    <a:solidFill>
                      <a:schemeClr val="bg1"/>
                    </a:solidFill>
                    <a:latin typeface="UTM Centur"/>
                  </a:rPr>
                  <a:t>giá</a:t>
                </a:r>
                <a:r>
                  <a:rPr lang="en-US" sz="2200" dirty="0">
                    <a:solidFill>
                      <a:schemeClr val="bg1"/>
                    </a:solidFill>
                    <a:latin typeface="UTM Centur"/>
                  </a:rPr>
                  <a:t> </a:t>
                </a:r>
                <a:r>
                  <a:rPr lang="en-US" sz="2200" dirty="0" err="1">
                    <a:solidFill>
                      <a:schemeClr val="bg1"/>
                    </a:solidFill>
                    <a:latin typeface="UTM Centur"/>
                  </a:rPr>
                  <a:t>trị</a:t>
                </a:r>
                <a:r>
                  <a:rPr lang="en-US" sz="2200" dirty="0">
                    <a:solidFill>
                      <a:schemeClr val="bg1"/>
                    </a:solidFill>
                    <a:latin typeface="UTM Centur"/>
                  </a:rPr>
                  <a:t> </a:t>
                </a:r>
                <a:r>
                  <a:rPr lang="en-US" sz="2200" dirty="0" err="1">
                    <a:solidFill>
                      <a:schemeClr val="bg1"/>
                    </a:solidFill>
                    <a:latin typeface="UTM Centur"/>
                  </a:rPr>
                  <a:t>nào</a:t>
                </a:r>
                <a:r>
                  <a:rPr lang="en-US" sz="2200" dirty="0">
                    <a:solidFill>
                      <a:schemeClr val="bg1"/>
                    </a:solidFill>
                    <a:latin typeface="UTM Centur"/>
                  </a:rPr>
                  <a:t> </a:t>
                </a:r>
                <a:r>
                  <a:rPr lang="en-US" sz="2200" dirty="0" err="1">
                    <a:solidFill>
                      <a:schemeClr val="bg1"/>
                    </a:solidFill>
                    <a:latin typeface="UTM Centur"/>
                  </a:rPr>
                  <a:t>sau</a:t>
                </a:r>
                <a:r>
                  <a:rPr lang="en-US" sz="2200" dirty="0">
                    <a:solidFill>
                      <a:schemeClr val="bg1"/>
                    </a:solidFill>
                    <a:latin typeface="UTM Centur"/>
                  </a:rPr>
                  <a:t> </a:t>
                </a:r>
                <a:r>
                  <a:rPr lang="en-US" sz="2200" dirty="0" err="1">
                    <a:solidFill>
                      <a:schemeClr val="bg1"/>
                    </a:solidFill>
                    <a:latin typeface="UTM Centur"/>
                  </a:rPr>
                  <a:t>đây</a:t>
                </a:r>
                <a:r>
                  <a:rPr lang="en-US" sz="2200" dirty="0">
                    <a:solidFill>
                      <a:schemeClr val="bg1"/>
                    </a:solidFill>
                    <a:latin typeface="UTM Centur"/>
                  </a:rPr>
                  <a:t>?</a:t>
                </a:r>
              </a:p>
            </p:txBody>
          </p:sp>
        </mc:Choice>
        <mc:Fallback xmlns="">
          <p:sp>
            <p:nvSpPr>
              <p:cNvPr id="2" name="Rectangle 1"/>
              <p:cNvSpPr>
                <a:spLocks noRot="1" noChangeAspect="1" noMove="1" noResize="1" noEditPoints="1" noAdjustHandles="1" noChangeArrowheads="1" noChangeShapeType="1" noTextEdit="1"/>
              </p:cNvSpPr>
              <p:nvPr/>
            </p:nvSpPr>
            <p:spPr>
              <a:xfrm>
                <a:off x="470770" y="151009"/>
                <a:ext cx="11227744" cy="1785104"/>
              </a:xfrm>
              <a:prstGeom prst="rect">
                <a:avLst/>
              </a:prstGeom>
              <a:blipFill>
                <a:blip r:embed="rId2"/>
                <a:stretch>
                  <a:fillRect l="-706" t="-2389" r="-217" b="-58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541665" y="1825044"/>
                <a:ext cx="1336713" cy="461665"/>
              </a:xfrm>
              <a:prstGeom prst="rect">
                <a:avLst/>
              </a:prstGeom>
            </p:spPr>
            <p:txBody>
              <a:bodyPr wrap="none">
                <a:spAutoFit/>
              </a:bodyPr>
              <a:lstStyle/>
              <a:p>
                <a:r>
                  <a:rPr lang="en-US" sz="2400" b="1">
                    <a:solidFill>
                      <a:schemeClr val="bg1"/>
                    </a:solidFill>
                    <a:latin typeface="UTM Centur"/>
                    <a:ea typeface="Calibri" panose="020F0502020204030204" pitchFamily="34" charset="0"/>
                  </a:rPr>
                  <a:t>A</a:t>
                </a:r>
                <a:r>
                  <a:rPr lang="en-US" sz="2400" b="1">
                    <a:solidFill>
                      <a:schemeClr val="bg1"/>
                    </a:solidFill>
                    <a:effectLst/>
                    <a:latin typeface="UTM Centur"/>
                    <a:ea typeface="Calibri" panose="020F0502020204030204" pitchFamily="34" charset="0"/>
                  </a:rPr>
                  <a:t>. </a:t>
                </a:r>
                <a14:m>
                  <m:oMath xmlns:m="http://schemas.openxmlformats.org/officeDocument/2006/math">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3,41</m:t>
                    </m:r>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𝜆</m:t>
                    </m:r>
                  </m:oMath>
                </a14:m>
                <a:r>
                  <a:rPr lang="en-US" sz="2400">
                    <a:solidFill>
                      <a:schemeClr val="bg1"/>
                    </a:solidFill>
                    <a:effectLst/>
                    <a:latin typeface="UTM Centur"/>
                    <a:ea typeface="Calibri" panose="020F0502020204030204" pitchFamily="34" charset="0"/>
                  </a:rPr>
                  <a:t>.</a:t>
                </a:r>
                <a:endParaRPr lang="en-US" sz="2400">
                  <a:solidFill>
                    <a:schemeClr val="bg1"/>
                  </a:solidFill>
                  <a:latin typeface="UTM Centur"/>
                </a:endParaRPr>
              </a:p>
            </p:txBody>
          </p:sp>
        </mc:Choice>
        <mc:Fallback xmlns="">
          <p:sp>
            <p:nvSpPr>
              <p:cNvPr id="3" name="Rectangle 2"/>
              <p:cNvSpPr>
                <a:spLocks noRot="1" noChangeAspect="1" noMove="1" noResize="1" noEditPoints="1" noAdjustHandles="1" noChangeArrowheads="1" noChangeShapeType="1" noTextEdit="1"/>
              </p:cNvSpPr>
              <p:nvPr/>
            </p:nvSpPr>
            <p:spPr>
              <a:xfrm>
                <a:off x="1541665" y="1825044"/>
                <a:ext cx="1336713" cy="461665"/>
              </a:xfrm>
              <a:prstGeom prst="rect">
                <a:avLst/>
              </a:prstGeom>
              <a:blipFill>
                <a:blip r:embed="rId3"/>
                <a:stretch>
                  <a:fillRect l="-7306" t="-10526" r="-639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324723" y="1825044"/>
                <a:ext cx="1321644" cy="461665"/>
              </a:xfrm>
              <a:prstGeom prst="rect">
                <a:avLst/>
              </a:prstGeom>
            </p:spPr>
            <p:txBody>
              <a:bodyPr wrap="none">
                <a:spAutoFit/>
              </a:bodyPr>
              <a:lstStyle/>
              <a:p>
                <a:r>
                  <a:rPr lang="en-US" sz="2400" b="1">
                    <a:solidFill>
                      <a:schemeClr val="bg1"/>
                    </a:solidFill>
                    <a:latin typeface="UTM Centur"/>
                    <a:ea typeface="Calibri" panose="020F0502020204030204" pitchFamily="34" charset="0"/>
                  </a:rPr>
                  <a:t>B. </a:t>
                </a:r>
                <a14:m>
                  <m:oMath xmlns:m="http://schemas.openxmlformats.org/officeDocument/2006/math">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3,76</m:t>
                    </m:r>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𝜆</m:t>
                    </m:r>
                  </m:oMath>
                </a14:m>
                <a:r>
                  <a:rPr lang="en-US" sz="2400">
                    <a:solidFill>
                      <a:schemeClr val="bg1"/>
                    </a:solidFill>
                    <a:effectLst/>
                    <a:latin typeface="UTM Centur"/>
                    <a:ea typeface="Calibri" panose="020F0502020204030204" pitchFamily="34" charset="0"/>
                  </a:rPr>
                  <a:t>.</a:t>
                </a:r>
                <a:endParaRPr lang="en-US" sz="2400">
                  <a:solidFill>
                    <a:schemeClr val="bg1"/>
                  </a:solidFill>
                  <a:latin typeface="UTM Centur"/>
                </a:endParaRPr>
              </a:p>
            </p:txBody>
          </p:sp>
        </mc:Choice>
        <mc:Fallback xmlns="">
          <p:sp>
            <p:nvSpPr>
              <p:cNvPr id="4" name="Rectangle 3"/>
              <p:cNvSpPr>
                <a:spLocks noRot="1" noChangeAspect="1" noMove="1" noResize="1" noEditPoints="1" noAdjustHandles="1" noChangeArrowheads="1" noChangeShapeType="1" noTextEdit="1"/>
              </p:cNvSpPr>
              <p:nvPr/>
            </p:nvSpPr>
            <p:spPr>
              <a:xfrm>
                <a:off x="4324723" y="1825044"/>
                <a:ext cx="1321644" cy="461665"/>
              </a:xfrm>
              <a:prstGeom prst="rect">
                <a:avLst/>
              </a:prstGeom>
              <a:blipFill>
                <a:blip r:embed="rId4"/>
                <a:stretch>
                  <a:fillRect l="-6912" t="-10526" r="-6912"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368154" y="1825044"/>
                <a:ext cx="1312026" cy="461665"/>
              </a:xfrm>
              <a:prstGeom prst="rect">
                <a:avLst/>
              </a:prstGeom>
            </p:spPr>
            <p:txBody>
              <a:bodyPr wrap="none">
                <a:spAutoFit/>
              </a:bodyPr>
              <a:lstStyle/>
              <a:p>
                <a:r>
                  <a:rPr lang="en-US" sz="2400" b="1">
                    <a:solidFill>
                      <a:schemeClr val="bg1"/>
                    </a:solidFill>
                    <a:latin typeface="UTM Centur"/>
                    <a:ea typeface="Calibri" panose="020F0502020204030204" pitchFamily="34" charset="0"/>
                  </a:rPr>
                  <a:t>C. </a:t>
                </a:r>
                <a14:m>
                  <m:oMath xmlns:m="http://schemas.openxmlformats.org/officeDocument/2006/math">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3,31</m:t>
                    </m:r>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𝜆</m:t>
                    </m:r>
                  </m:oMath>
                </a14:m>
                <a:r>
                  <a:rPr lang="en-US" sz="2400">
                    <a:solidFill>
                      <a:schemeClr val="bg1"/>
                    </a:solidFill>
                    <a:effectLst/>
                    <a:latin typeface="UTM Centur"/>
                    <a:ea typeface="Calibri" panose="020F0502020204030204" pitchFamily="34" charset="0"/>
                  </a:rPr>
                  <a:t>.</a:t>
                </a:r>
                <a:endParaRPr lang="en-US" sz="2400">
                  <a:solidFill>
                    <a:schemeClr val="bg1"/>
                  </a:solidFill>
                  <a:latin typeface="UTM Centur"/>
                </a:endParaRPr>
              </a:p>
            </p:txBody>
          </p:sp>
        </mc:Choice>
        <mc:Fallback xmlns="">
          <p:sp>
            <p:nvSpPr>
              <p:cNvPr id="5" name="Rectangle 4"/>
              <p:cNvSpPr>
                <a:spLocks noRot="1" noChangeAspect="1" noMove="1" noResize="1" noEditPoints="1" noAdjustHandles="1" noChangeArrowheads="1" noChangeShapeType="1" noTextEdit="1"/>
              </p:cNvSpPr>
              <p:nvPr/>
            </p:nvSpPr>
            <p:spPr>
              <a:xfrm>
                <a:off x="7368154" y="1825044"/>
                <a:ext cx="1312026" cy="461665"/>
              </a:xfrm>
              <a:prstGeom prst="rect">
                <a:avLst/>
              </a:prstGeom>
              <a:blipFill>
                <a:blip r:embed="rId5"/>
                <a:stretch>
                  <a:fillRect l="-7442" t="-10526" r="-6512"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375026" y="1825044"/>
                <a:ext cx="1335750" cy="461665"/>
              </a:xfrm>
              <a:prstGeom prst="rect">
                <a:avLst/>
              </a:prstGeom>
            </p:spPr>
            <p:txBody>
              <a:bodyPr wrap="none">
                <a:spAutoFit/>
              </a:bodyPr>
              <a:lstStyle/>
              <a:p>
                <a:r>
                  <a:rPr lang="en-US" sz="2400" b="1">
                    <a:solidFill>
                      <a:schemeClr val="bg1"/>
                    </a:solidFill>
                    <a:latin typeface="UTM Centur"/>
                    <a:ea typeface="Calibri" panose="020F0502020204030204" pitchFamily="34" charset="0"/>
                  </a:rPr>
                  <a:t>D. </a:t>
                </a:r>
                <a14:m>
                  <m:oMath xmlns:m="http://schemas.openxmlformats.org/officeDocument/2006/math">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3,54</m:t>
                    </m:r>
                    <m:r>
                      <a:rPr lang="en-US" sz="2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𝜆</m:t>
                    </m:r>
                  </m:oMath>
                </a14:m>
                <a:r>
                  <a:rPr lang="en-US" sz="2400">
                    <a:solidFill>
                      <a:schemeClr val="bg1"/>
                    </a:solidFill>
                    <a:effectLst/>
                    <a:latin typeface="UTM Centur"/>
                    <a:ea typeface="Calibri" panose="020F0502020204030204" pitchFamily="34" charset="0"/>
                  </a:rPr>
                  <a:t>.</a:t>
                </a:r>
                <a:endParaRPr lang="en-US" sz="2400">
                  <a:solidFill>
                    <a:schemeClr val="bg1"/>
                  </a:solidFill>
                  <a:latin typeface="UTM Centur"/>
                </a:endParaRPr>
              </a:p>
            </p:txBody>
          </p:sp>
        </mc:Choice>
        <mc:Fallback xmlns="">
          <p:sp>
            <p:nvSpPr>
              <p:cNvPr id="6" name="Rectangle 5"/>
              <p:cNvSpPr>
                <a:spLocks noRot="1" noChangeAspect="1" noMove="1" noResize="1" noEditPoints="1" noAdjustHandles="1" noChangeArrowheads="1" noChangeShapeType="1" noTextEdit="1"/>
              </p:cNvSpPr>
              <p:nvPr/>
            </p:nvSpPr>
            <p:spPr>
              <a:xfrm>
                <a:off x="9375026" y="1825044"/>
                <a:ext cx="1335750" cy="461665"/>
              </a:xfrm>
              <a:prstGeom prst="rect">
                <a:avLst/>
              </a:prstGeom>
              <a:blipFill>
                <a:blip r:embed="rId6"/>
                <a:stretch>
                  <a:fillRect l="-7306" t="-10526" r="-6393" b="-28947"/>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905DF7B-054F-4719-AB5A-A610D04B6F78}"/>
              </a:ext>
            </a:extLst>
          </p:cNvPr>
          <p:cNvSpPr/>
          <p:nvPr/>
        </p:nvSpPr>
        <p:spPr>
          <a:xfrm>
            <a:off x="3997274" y="5878005"/>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A</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AE31C635-C271-4E66-BFC4-B19ED4C9387A}"/>
              </a:ext>
            </a:extLst>
          </p:cNvPr>
          <p:cNvSpPr/>
          <p:nvPr/>
        </p:nvSpPr>
        <p:spPr>
          <a:xfrm>
            <a:off x="3997274" y="2382150"/>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DBBD605-9D1B-46DE-B4A1-D38AD1EE37F1}"/>
                  </a:ext>
                </a:extLst>
              </p:cNvPr>
              <p:cNvSpPr/>
              <p:nvPr/>
            </p:nvSpPr>
            <p:spPr>
              <a:xfrm>
                <a:off x="180170" y="3167369"/>
                <a:ext cx="2722990" cy="10016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bg1"/>
                          </a:solidFill>
                          <a:latin typeface="Cambria Math" panose="02040503050406030204" pitchFamily="18" charset="0"/>
                        </a:rPr>
                        <m:t>𝑀𝐼</m:t>
                      </m:r>
                      <m:r>
                        <a:rPr lang="en-US" sz="2000" i="0">
                          <a:solidFill>
                            <a:schemeClr val="bg1"/>
                          </a:solidFill>
                          <a:latin typeface="Cambria Math" panose="02040503050406030204" pitchFamily="18" charset="0"/>
                        </a:rPr>
                        <m:t>=</m:t>
                      </m:r>
                      <m:rad>
                        <m:radPr>
                          <m:degHide m:val="on"/>
                          <m:ctrlPr>
                            <a:rPr lang="en-US" sz="2000" i="1">
                              <a:solidFill>
                                <a:schemeClr val="bg1"/>
                              </a:solidFill>
                              <a:latin typeface="Cambria Math" panose="02040503050406030204" pitchFamily="18" charset="0"/>
                            </a:rPr>
                          </m:ctrlPr>
                        </m:radPr>
                        <m:deg/>
                        <m:e>
                          <m:f>
                            <m:fPr>
                              <m:ctrlPr>
                                <a:rPr lang="en-US" sz="2000" i="1">
                                  <a:solidFill>
                                    <a:schemeClr val="bg1"/>
                                  </a:solidFill>
                                  <a:latin typeface="Cambria Math" panose="02040503050406030204" pitchFamily="18" charset="0"/>
                                </a:rPr>
                              </m:ctrlPr>
                            </m:fPr>
                            <m:num>
                              <m:sSubSup>
                                <m:sSubSupPr>
                                  <m:ctrlPr>
                                    <a:rPr lang="en-US" sz="2000" i="1">
                                      <a:solidFill>
                                        <a:schemeClr val="bg1"/>
                                      </a:solidFill>
                                      <a:latin typeface="Cambria Math" panose="02040503050406030204" pitchFamily="18" charset="0"/>
                                    </a:rPr>
                                  </m:ctrlPr>
                                </m:sSubSupPr>
                                <m:e>
                                  <m:r>
                                    <a:rPr lang="en-US" sz="2000" i="1">
                                      <a:solidFill>
                                        <a:schemeClr val="bg1"/>
                                      </a:solidFill>
                                      <a:latin typeface="Cambria Math" panose="02040503050406030204" pitchFamily="18" charset="0"/>
                                    </a:rPr>
                                    <m:t>𝑑</m:t>
                                  </m:r>
                                </m:e>
                                <m:sub>
                                  <m:r>
                                    <a:rPr lang="en-US" sz="2000" i="0">
                                      <a:solidFill>
                                        <a:schemeClr val="bg1"/>
                                      </a:solidFill>
                                      <a:latin typeface="Cambria Math" panose="02040503050406030204" pitchFamily="18" charset="0"/>
                                    </a:rPr>
                                    <m:t>1</m:t>
                                  </m:r>
                                </m:sub>
                                <m:sup>
                                  <m:r>
                                    <a:rPr lang="en-US" sz="2000" i="0">
                                      <a:solidFill>
                                        <a:schemeClr val="bg1"/>
                                      </a:solidFill>
                                      <a:latin typeface="Cambria Math" panose="02040503050406030204" pitchFamily="18" charset="0"/>
                                    </a:rPr>
                                    <m:t>2</m:t>
                                  </m:r>
                                </m:sup>
                              </m:sSubSup>
                              <m:r>
                                <a:rPr lang="en-US" sz="2000" i="0">
                                  <a:solidFill>
                                    <a:schemeClr val="bg1"/>
                                  </a:solidFill>
                                  <a:latin typeface="Cambria Math" panose="02040503050406030204" pitchFamily="18" charset="0"/>
                                </a:rPr>
                                <m:t>+</m:t>
                              </m:r>
                              <m:sSubSup>
                                <m:sSubSupPr>
                                  <m:ctrlPr>
                                    <a:rPr lang="en-US" sz="2000" i="1">
                                      <a:solidFill>
                                        <a:schemeClr val="bg1"/>
                                      </a:solidFill>
                                      <a:latin typeface="Cambria Math" panose="02040503050406030204" pitchFamily="18" charset="0"/>
                                    </a:rPr>
                                  </m:ctrlPr>
                                </m:sSubSupPr>
                                <m:e>
                                  <m:r>
                                    <a:rPr lang="en-US" sz="2000" i="1">
                                      <a:solidFill>
                                        <a:schemeClr val="bg1"/>
                                      </a:solidFill>
                                      <a:latin typeface="Cambria Math" panose="02040503050406030204" pitchFamily="18" charset="0"/>
                                    </a:rPr>
                                    <m:t>𝑑</m:t>
                                  </m:r>
                                </m:e>
                                <m:sub>
                                  <m:r>
                                    <a:rPr lang="en-US" sz="2000" i="0">
                                      <a:solidFill>
                                        <a:schemeClr val="bg1"/>
                                      </a:solidFill>
                                      <a:latin typeface="Cambria Math" panose="02040503050406030204" pitchFamily="18" charset="0"/>
                                    </a:rPr>
                                    <m:t>2</m:t>
                                  </m:r>
                                </m:sub>
                                <m:sup>
                                  <m:r>
                                    <a:rPr lang="en-US" sz="2000" i="0">
                                      <a:solidFill>
                                        <a:schemeClr val="bg1"/>
                                      </a:solidFill>
                                      <a:latin typeface="Cambria Math" panose="02040503050406030204" pitchFamily="18" charset="0"/>
                                    </a:rPr>
                                    <m:t>2</m:t>
                                  </m:r>
                                </m:sup>
                              </m:sSubSup>
                            </m:num>
                            <m:den>
                              <m:r>
                                <a:rPr lang="en-US" sz="2000" i="0">
                                  <a:solidFill>
                                    <a:schemeClr val="bg1"/>
                                  </a:solidFill>
                                  <a:latin typeface="Cambria Math" panose="02040503050406030204" pitchFamily="18" charset="0"/>
                                </a:rPr>
                                <m:t>2</m:t>
                              </m:r>
                            </m:den>
                          </m:f>
                          <m:r>
                            <a:rPr lang="en-US" sz="2000" i="0">
                              <a:solidFill>
                                <a:schemeClr val="bg1"/>
                              </a:solidFill>
                              <a:latin typeface="Cambria Math" panose="02040503050406030204" pitchFamily="18" charset="0"/>
                            </a:rPr>
                            <m:t>−</m:t>
                          </m:r>
                          <m:f>
                            <m:fPr>
                              <m:ctrlPr>
                                <a:rPr lang="en-US" sz="2000" i="1">
                                  <a:solidFill>
                                    <a:schemeClr val="bg1"/>
                                  </a:solidFill>
                                  <a:latin typeface="Cambria Math" panose="02040503050406030204" pitchFamily="18" charset="0"/>
                                </a:rPr>
                              </m:ctrlPr>
                            </m:fPr>
                            <m:num>
                              <m:r>
                                <a:rPr lang="en-US" sz="2000" i="1">
                                  <a:solidFill>
                                    <a:schemeClr val="bg1"/>
                                  </a:solidFill>
                                  <a:latin typeface="Cambria Math" panose="02040503050406030204" pitchFamily="18" charset="0"/>
                                </a:rPr>
                                <m:t>𝐴</m:t>
                              </m:r>
                              <m:sSup>
                                <m:sSupPr>
                                  <m:ctrlPr>
                                    <a:rPr lang="en-US" sz="2000" i="1">
                                      <a:solidFill>
                                        <a:schemeClr val="bg1"/>
                                      </a:solidFill>
                                      <a:latin typeface="Cambria Math" panose="02040503050406030204" pitchFamily="18" charset="0"/>
                                    </a:rPr>
                                  </m:ctrlPr>
                                </m:sSupPr>
                                <m:e>
                                  <m:r>
                                    <a:rPr lang="en-US" sz="2000" i="1">
                                      <a:solidFill>
                                        <a:schemeClr val="bg1"/>
                                      </a:solidFill>
                                      <a:latin typeface="Cambria Math" panose="02040503050406030204" pitchFamily="18" charset="0"/>
                                    </a:rPr>
                                    <m:t>𝐵</m:t>
                                  </m:r>
                                </m:e>
                                <m:sup>
                                  <m:r>
                                    <a:rPr lang="en-US" sz="2000" i="0">
                                      <a:solidFill>
                                        <a:schemeClr val="bg1"/>
                                      </a:solidFill>
                                      <a:latin typeface="Cambria Math" panose="02040503050406030204" pitchFamily="18" charset="0"/>
                                    </a:rPr>
                                    <m:t>2</m:t>
                                  </m:r>
                                </m:sup>
                              </m:sSup>
                            </m:num>
                            <m:den>
                              <m:r>
                                <a:rPr lang="en-US" sz="2000" i="0">
                                  <a:solidFill>
                                    <a:schemeClr val="bg1"/>
                                  </a:solidFill>
                                  <a:latin typeface="Cambria Math" panose="02040503050406030204" pitchFamily="18" charset="0"/>
                                </a:rPr>
                                <m:t>4</m:t>
                              </m:r>
                            </m:den>
                          </m:f>
                        </m:e>
                      </m:rad>
                    </m:oMath>
                  </m:oMathPara>
                </a14:m>
                <a:endParaRPr lang="en-US" sz="2000">
                  <a:solidFill>
                    <a:schemeClr val="bg1"/>
                  </a:solidFill>
                </a:endParaRPr>
              </a:p>
            </p:txBody>
          </p:sp>
        </mc:Choice>
        <mc:Fallback xmlns="">
          <p:sp>
            <p:nvSpPr>
              <p:cNvPr id="9" name="Rectangle 8">
                <a:extLst>
                  <a:ext uri="{FF2B5EF4-FFF2-40B4-BE49-F238E27FC236}">
                    <a16:creationId xmlns:a16="http://schemas.microsoft.com/office/drawing/2014/main" id="{EDBBD605-9D1B-46DE-B4A1-D38AD1EE37F1}"/>
                  </a:ext>
                </a:extLst>
              </p:cNvPr>
              <p:cNvSpPr>
                <a:spLocks noRot="1" noChangeAspect="1" noMove="1" noResize="1" noEditPoints="1" noAdjustHandles="1" noChangeArrowheads="1" noChangeShapeType="1" noTextEdit="1"/>
              </p:cNvSpPr>
              <p:nvPr/>
            </p:nvSpPr>
            <p:spPr>
              <a:xfrm>
                <a:off x="180170" y="3167369"/>
                <a:ext cx="2722990" cy="100168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364B3EA-F543-4173-BAFF-29EB1AE66842}"/>
                  </a:ext>
                </a:extLst>
              </p:cNvPr>
              <p:cNvSpPr/>
              <p:nvPr/>
            </p:nvSpPr>
            <p:spPr>
              <a:xfrm>
                <a:off x="2915089" y="3308772"/>
                <a:ext cx="3580724" cy="826893"/>
              </a:xfrm>
              <a:prstGeom prst="rect">
                <a:avLst/>
              </a:prstGeom>
            </p:spPr>
            <p:txBody>
              <a:bodyPr wrap="none">
                <a:spAutoFit/>
              </a:bodyPr>
              <a:lstStyle/>
              <a:p>
                <a:pPr algn="just">
                  <a:lnSpc>
                    <a:spcPct val="107000"/>
                  </a:lnSpc>
                  <a:spcAft>
                    <a:spcPts val="0"/>
                  </a:spcAft>
                  <a:tabLst>
                    <a:tab pos="540385" algn="l"/>
                  </a:tabLst>
                </a:pPr>
                <a14:m>
                  <m:oMath xmlns:m="http://schemas.openxmlformats.org/officeDocument/2006/math">
                    <m:d>
                      <m:dPr>
                        <m:begChr m:val="{"/>
                        <m:endChr m:val=""/>
                        <m:ctrlPr>
                          <a:rPr lang="en-US" sz="200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eqArrPr>
                          <m:e>
                            <m: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&amp;</m:t>
                            </m:r>
                            <m:sSub>
                              <m:sSubPr>
                                <m:ctrlP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𝑑</m:t>
                                </m:r>
                              </m:e>
                              <m:sub>
                                <m: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𝑑</m:t>
                                </m:r>
                              </m:e>
                              <m:sub>
                                <m: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𝑘</m:t>
                            </m:r>
                            <m: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𝜆</m:t>
                            </m:r>
                          </m:e>
                          <m:e>
                            <m: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&amp;</m:t>
                            </m:r>
                            <m:sSub>
                              <m:sSubPr>
                                <m:ctrlP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𝑑</m:t>
                                </m:r>
                              </m:e>
                              <m:sub>
                                <m: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m:t>
                                </m:r>
                              </m:sub>
                            </m:sSub>
                            <m: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𝑑</m:t>
                                </m:r>
                              </m:e>
                              <m:sub>
                                <m: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𝑛</m:t>
                            </m:r>
                            <m: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𝜆</m:t>
                            </m:r>
                            <m: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𝑚</m:t>
                            </m:r>
                            <m:r>
                              <a:rPr lang="en-US" sz="20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𝜆</m:t>
                            </m:r>
                          </m:e>
                        </m:eqArr>
                      </m:e>
                    </m:d>
                  </m:oMath>
                </a14:m>
                <a:r>
                  <a:rPr 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(m chẵn)</a:t>
                </a:r>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2364B3EA-F543-4173-BAFF-29EB1AE66842}"/>
                  </a:ext>
                </a:extLst>
              </p:cNvPr>
              <p:cNvSpPr>
                <a:spLocks noRot="1" noChangeAspect="1" noMove="1" noResize="1" noEditPoints="1" noAdjustHandles="1" noChangeArrowheads="1" noChangeShapeType="1" noTextEdit="1"/>
              </p:cNvSpPr>
              <p:nvPr/>
            </p:nvSpPr>
            <p:spPr>
              <a:xfrm>
                <a:off x="2915089" y="3308772"/>
                <a:ext cx="3580724" cy="826893"/>
              </a:xfrm>
              <a:prstGeom prst="rect">
                <a:avLst/>
              </a:prstGeom>
              <a:blipFill>
                <a:blip r:embed="rId8"/>
                <a:stretch>
                  <a:fillRect r="-1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2BFC0202-DC24-49EA-9800-61FCFF1F3CA1}"/>
                  </a:ext>
                </a:extLst>
              </p:cNvPr>
              <p:cNvSpPr/>
              <p:nvPr/>
            </p:nvSpPr>
            <p:spPr>
              <a:xfrm>
                <a:off x="6507742" y="2974520"/>
                <a:ext cx="2378664" cy="14797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bg1"/>
                          </a:solidFill>
                          <a:latin typeface="Cambria Math" panose="02040503050406030204" pitchFamily="18" charset="0"/>
                          <a:ea typeface="Cambria Math" panose="02040503050406030204" pitchFamily="18" charset="0"/>
                        </a:rPr>
                        <m:t>→</m:t>
                      </m:r>
                      <m:d>
                        <m:dPr>
                          <m:begChr m:val="{"/>
                          <m:endChr m:val=""/>
                          <m:ctrlPr>
                            <a:rPr lang="en-US" sz="2000" i="1" smtClean="0">
                              <a:solidFill>
                                <a:schemeClr val="bg1"/>
                              </a:solidFill>
                              <a:latin typeface="Cambria Math" panose="02040503050406030204" pitchFamily="18" charset="0"/>
                            </a:rPr>
                          </m:ctrlPr>
                        </m:dPr>
                        <m:e>
                          <m:eqArr>
                            <m:eqArrPr>
                              <m:ctrlPr>
                                <a:rPr lang="en-US" sz="2000" i="1">
                                  <a:solidFill>
                                    <a:schemeClr val="bg1"/>
                                  </a:solidFill>
                                  <a:latin typeface="Cambria Math" panose="02040503050406030204" pitchFamily="18" charset="0"/>
                                </a:rPr>
                              </m:ctrlPr>
                            </m:eqArrPr>
                            <m:e>
                              <m:r>
                                <a:rPr lang="en-US" sz="2000">
                                  <a:solidFill>
                                    <a:schemeClr val="bg1"/>
                                  </a:solidFill>
                                  <a:latin typeface="Cambria Math" panose="02040503050406030204" pitchFamily="18" charset="0"/>
                                </a:rPr>
                                <m:t>&amp;</m:t>
                              </m:r>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𝑑</m:t>
                                  </m:r>
                                </m:e>
                                <m:sub>
                                  <m:r>
                                    <a:rPr lang="en-US" sz="2000" i="0">
                                      <a:solidFill>
                                        <a:schemeClr val="bg1"/>
                                      </a:solidFill>
                                      <a:latin typeface="Cambria Math" panose="02040503050406030204" pitchFamily="18" charset="0"/>
                                    </a:rPr>
                                    <m:t>1</m:t>
                                  </m:r>
                                </m:sub>
                              </m:sSub>
                              <m:r>
                                <a:rPr lang="en-US" sz="2000" i="0">
                                  <a:solidFill>
                                    <a:schemeClr val="bg1"/>
                                  </a:solidFill>
                                  <a:latin typeface="Cambria Math" panose="02040503050406030204" pitchFamily="18" charset="0"/>
                                </a:rPr>
                                <m:t>=(</m:t>
                              </m:r>
                              <m:func>
                                <m:funcPr>
                                  <m:ctrlPr>
                                    <a:rPr lang="en-US" sz="2000" i="1">
                                      <a:solidFill>
                                        <a:schemeClr val="bg1"/>
                                      </a:solidFill>
                                      <a:latin typeface="Cambria Math" panose="02040503050406030204" pitchFamily="18" charset="0"/>
                                    </a:rPr>
                                  </m:ctrlPr>
                                </m:funcPr>
                                <m:fName>
                                  <m:r>
                                    <a:rPr lang="en-US" sz="2000" i="1">
                                      <a:solidFill>
                                        <a:schemeClr val="bg1"/>
                                      </a:solidFill>
                                      <a:latin typeface="Cambria Math" panose="02040503050406030204" pitchFamily="18" charset="0"/>
                                    </a:rPr>
                                    <m:t>𝑚</m:t>
                                  </m:r>
                                </m:fName>
                                <m:e>
                                  <m:r>
                                    <a:rPr lang="en-US" sz="2000" i="0">
                                      <a:solidFill>
                                        <a:schemeClr val="bg1"/>
                                      </a:solidFill>
                                      <a:latin typeface="Cambria Math" panose="02040503050406030204" pitchFamily="18" charset="0"/>
                                    </a:rPr>
                                    <m:t>+</m:t>
                                  </m:r>
                                </m:e>
                              </m:func>
                              <m:r>
                                <a:rPr lang="en-US" sz="2000" b="0" i="1" smtClean="0">
                                  <a:solidFill>
                                    <a:schemeClr val="bg1"/>
                                  </a:solidFill>
                                  <a:latin typeface="Cambria Math" panose="02040503050406030204" pitchFamily="18" charset="0"/>
                                </a:rPr>
                                <m:t>𝑘</m:t>
                              </m:r>
                              <m:r>
                                <a:rPr lang="en-US" sz="2000" b="0" i="1" smtClean="0">
                                  <a:solidFill>
                                    <a:schemeClr val="bg1"/>
                                  </a:solidFill>
                                  <a:latin typeface="Cambria Math" panose="02040503050406030204" pitchFamily="18" charset="0"/>
                                </a:rPr>
                                <m:t>)</m:t>
                              </m:r>
                              <m:f>
                                <m:fPr>
                                  <m:ctrlPr>
                                    <a:rPr lang="en-US" sz="2000" i="1">
                                      <a:solidFill>
                                        <a:schemeClr val="bg1"/>
                                      </a:solidFill>
                                      <a:latin typeface="Cambria Math" panose="02040503050406030204" pitchFamily="18" charset="0"/>
                                    </a:rPr>
                                  </m:ctrlPr>
                                </m:fPr>
                                <m:num>
                                  <m:r>
                                    <a:rPr lang="en-US" sz="2000" i="1">
                                      <a:solidFill>
                                        <a:schemeClr val="bg1"/>
                                      </a:solidFill>
                                      <a:latin typeface="Cambria Math" panose="02040503050406030204" pitchFamily="18" charset="0"/>
                                    </a:rPr>
                                    <m:t>𝜆</m:t>
                                  </m:r>
                                </m:num>
                                <m:den>
                                  <m:r>
                                    <a:rPr lang="en-US" sz="2000" i="0">
                                      <a:solidFill>
                                        <a:schemeClr val="bg1"/>
                                      </a:solidFill>
                                      <a:latin typeface="Cambria Math" panose="02040503050406030204" pitchFamily="18" charset="0"/>
                                    </a:rPr>
                                    <m:t>2</m:t>
                                  </m:r>
                                </m:den>
                              </m:f>
                            </m:e>
                            <m:e>
                              <m:r>
                                <a:rPr lang="en-US" sz="2000" i="0">
                                  <a:solidFill>
                                    <a:schemeClr val="bg1"/>
                                  </a:solidFill>
                                  <a:latin typeface="Cambria Math" panose="02040503050406030204" pitchFamily="18" charset="0"/>
                                </a:rPr>
                                <m:t>&amp;</m:t>
                              </m:r>
                              <m:sSub>
                                <m:sSubPr>
                                  <m:ctrlPr>
                                    <a:rPr lang="en-US" sz="2000" i="1">
                                      <a:solidFill>
                                        <a:schemeClr val="bg1"/>
                                      </a:solidFill>
                                      <a:latin typeface="Cambria Math" panose="02040503050406030204" pitchFamily="18" charset="0"/>
                                    </a:rPr>
                                  </m:ctrlPr>
                                </m:sSubPr>
                                <m:e>
                                  <m:r>
                                    <a:rPr lang="en-US" sz="2000" i="1">
                                      <a:solidFill>
                                        <a:schemeClr val="bg1"/>
                                      </a:solidFill>
                                      <a:latin typeface="Cambria Math" panose="02040503050406030204" pitchFamily="18" charset="0"/>
                                    </a:rPr>
                                    <m:t>𝑑</m:t>
                                  </m:r>
                                </m:e>
                                <m:sub>
                                  <m:r>
                                    <a:rPr lang="en-US" sz="2000" i="0">
                                      <a:solidFill>
                                        <a:schemeClr val="bg1"/>
                                      </a:solidFill>
                                      <a:latin typeface="Cambria Math" panose="02040503050406030204" pitchFamily="18" charset="0"/>
                                    </a:rPr>
                                    <m:t>2</m:t>
                                  </m:r>
                                </m:sub>
                              </m:sSub>
                              <m:r>
                                <a:rPr lang="en-US" sz="2000" i="0">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𝑚</m:t>
                              </m:r>
                              <m:r>
                                <a:rPr lang="en-US" sz="2000" i="0">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𝑘</m:t>
                              </m:r>
                              <m:r>
                                <a:rPr lang="en-US" sz="2000" i="0">
                                  <a:solidFill>
                                    <a:schemeClr val="bg1"/>
                                  </a:solidFill>
                                  <a:latin typeface="Cambria Math" panose="02040503050406030204" pitchFamily="18" charset="0"/>
                                </a:rPr>
                                <m:t>)</m:t>
                              </m:r>
                              <m:f>
                                <m:fPr>
                                  <m:ctrlPr>
                                    <a:rPr lang="en-US" sz="2000" i="1">
                                      <a:solidFill>
                                        <a:schemeClr val="bg1"/>
                                      </a:solidFill>
                                      <a:latin typeface="Cambria Math" panose="02040503050406030204" pitchFamily="18" charset="0"/>
                                    </a:rPr>
                                  </m:ctrlPr>
                                </m:fPr>
                                <m:num>
                                  <m:r>
                                    <a:rPr lang="en-US" sz="2000" i="1">
                                      <a:solidFill>
                                        <a:schemeClr val="bg1"/>
                                      </a:solidFill>
                                      <a:latin typeface="Cambria Math" panose="02040503050406030204" pitchFamily="18" charset="0"/>
                                    </a:rPr>
                                    <m:t>𝜆</m:t>
                                  </m:r>
                                </m:num>
                                <m:den>
                                  <m:r>
                                    <a:rPr lang="en-US" sz="2000" i="0">
                                      <a:solidFill>
                                        <a:schemeClr val="bg1"/>
                                      </a:solidFill>
                                      <a:latin typeface="Cambria Math" panose="02040503050406030204" pitchFamily="18" charset="0"/>
                                    </a:rPr>
                                    <m:t>2</m:t>
                                  </m:r>
                                </m:den>
                              </m:f>
                            </m:e>
                          </m:eqArr>
                        </m:e>
                      </m:d>
                    </m:oMath>
                  </m:oMathPara>
                </a14:m>
                <a:endParaRPr lang="en-US" sz="2000">
                  <a:solidFill>
                    <a:schemeClr val="bg1"/>
                  </a:solidFill>
                </a:endParaRPr>
              </a:p>
            </p:txBody>
          </p:sp>
        </mc:Choice>
        <mc:Fallback xmlns="">
          <p:sp>
            <p:nvSpPr>
              <p:cNvPr id="12" name="Rectangle 11">
                <a:extLst>
                  <a:ext uri="{FF2B5EF4-FFF2-40B4-BE49-F238E27FC236}">
                    <a16:creationId xmlns:a16="http://schemas.microsoft.com/office/drawing/2014/main" id="{2BFC0202-DC24-49EA-9800-61FCFF1F3CA1}"/>
                  </a:ext>
                </a:extLst>
              </p:cNvPr>
              <p:cNvSpPr>
                <a:spLocks noRot="1" noChangeAspect="1" noMove="1" noResize="1" noEditPoints="1" noAdjustHandles="1" noChangeArrowheads="1" noChangeShapeType="1" noTextEdit="1"/>
              </p:cNvSpPr>
              <p:nvPr/>
            </p:nvSpPr>
            <p:spPr>
              <a:xfrm>
                <a:off x="6507742" y="2974520"/>
                <a:ext cx="2378664" cy="147976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478BB33D-BDB5-4ADE-AFAB-ACEBA9E5A6DE}"/>
                  </a:ext>
                </a:extLst>
              </p:cNvPr>
              <p:cNvSpPr/>
              <p:nvPr/>
            </p:nvSpPr>
            <p:spPr>
              <a:xfrm>
                <a:off x="846761" y="4524396"/>
                <a:ext cx="11011482" cy="829522"/>
              </a:xfrm>
              <a:prstGeom prst="rect">
                <a:avLst/>
              </a:prstGeom>
            </p:spPr>
            <p:txBody>
              <a:bodyPr wrap="square">
                <a:spAutoFit/>
              </a:bodyPr>
              <a:lstStyle/>
              <a:p>
                <a:pPr algn="just">
                  <a:lnSpc>
                    <a:spcPct val="107000"/>
                  </a:lnSpc>
                  <a:spcAft>
                    <a:spcPts val="0"/>
                  </a:spcAft>
                  <a:tabLst>
                    <a:tab pos="540385" algn="l"/>
                  </a:tabLst>
                </a:pPr>
                <a:r>
                  <a:rPr lang="en-US" sz="2200">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Chọn </a:t>
                </a:r>
                <a14:m>
                  <m:oMath xmlns:m="http://schemas.openxmlformats.org/officeDocument/2006/math">
                    <m: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𝜆</m:t>
                    </m:r>
                    <m: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m:t>
                    </m:r>
                  </m:oMath>
                </a14:m>
                <a:r>
                  <a:rPr lang="en-US" sz="22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𝐴𝐵</m:t>
                    </m:r>
                    <m: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=6,6</m:t>
                    </m:r>
                  </m:oMath>
                </a14:m>
                <a:r>
                  <a:rPr lang="en-US" sz="22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Thay vào MI: </a:t>
                </a:r>
                <a14:m>
                  <m:oMath xmlns:m="http://schemas.openxmlformats.org/officeDocument/2006/math">
                    <m: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𝑀𝐼</m:t>
                    </m:r>
                    <m: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𝑚</m:t>
                            </m:r>
                            <m: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𝑘</m:t>
                            </m:r>
                            <m:sSup>
                              <m:sSupPr>
                                <m:ctrlP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e>
                              <m:sup>
                                <m: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𝑚</m:t>
                            </m:r>
                            <m: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𝑘</m:t>
                            </m:r>
                            <m:sSup>
                              <m:sSupPr>
                                <m:ctrlP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e>
                              <m:sup>
                                <m: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4</m:t>
                            </m:r>
                          </m:den>
                        </m:f>
                        <m: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6</m:t>
                                </m:r>
                              </m:e>
                              <m:sup>
                                <m: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2200" i="1">
                                <a:solidFill>
                                  <a:schemeClr val="bg1"/>
                                </a:solidFill>
                                <a:latin typeface="Cambria Math" panose="02040503050406030204" pitchFamily="18" charset="0"/>
                                <a:ea typeface="Calibri" panose="020F0502020204030204" pitchFamily="34" charset="0"/>
                                <a:cs typeface="Times New Roman" panose="02020603050405020304" pitchFamily="18" charset="0"/>
                              </a:rPr>
                              <m:t>4</m:t>
                            </m:r>
                          </m:den>
                        </m:f>
                      </m:e>
                    </m:rad>
                  </m:oMath>
                </a14:m>
                <a:endParaRPr lang="en-US" sz="2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478BB33D-BDB5-4ADE-AFAB-ACEBA9E5A6DE}"/>
                  </a:ext>
                </a:extLst>
              </p:cNvPr>
              <p:cNvSpPr>
                <a:spLocks noRot="1" noChangeAspect="1" noMove="1" noResize="1" noEditPoints="1" noAdjustHandles="1" noChangeArrowheads="1" noChangeShapeType="1" noTextEdit="1"/>
              </p:cNvSpPr>
              <p:nvPr/>
            </p:nvSpPr>
            <p:spPr>
              <a:xfrm>
                <a:off x="846761" y="4524396"/>
                <a:ext cx="11011482" cy="829522"/>
              </a:xfrm>
              <a:prstGeom prst="rect">
                <a:avLst/>
              </a:prstGeom>
              <a:blipFill>
                <a:blip r:embed="rId10"/>
                <a:stretch>
                  <a:fillRect l="-720"/>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89AC4530-4966-4885-980B-F03C43A62F73}"/>
              </a:ext>
            </a:extLst>
          </p:cNvPr>
          <p:cNvSpPr/>
          <p:nvPr/>
        </p:nvSpPr>
        <p:spPr>
          <a:xfrm>
            <a:off x="687032" y="5400309"/>
            <a:ext cx="11011482" cy="399405"/>
          </a:xfrm>
          <a:prstGeom prst="rect">
            <a:avLst/>
          </a:prstGeom>
        </p:spPr>
        <p:txBody>
          <a:bodyPr wrap="square">
            <a:spAutoFit/>
          </a:bodyPr>
          <a:lstStyle/>
          <a:p>
            <a:pPr algn="just">
              <a:lnSpc>
                <a:spcPct val="107000"/>
              </a:lnSpc>
              <a:spcAft>
                <a:spcPts val="0"/>
              </a:spcAft>
              <a:tabLst>
                <a:tab pos="540385" algn="l"/>
              </a:tabLst>
            </a:pPr>
            <a:r>
              <a:rPr 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Sử dụng chức năng TABLE, cho k = 1,2,…m = 2,4,.. (m&gt;k, MI&gt;3,3), ta được: k = 3, m = 6: MI = 3,407</a:t>
            </a:r>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0F602860-3CC8-48C9-8956-4B58333CFD3B}"/>
              </a:ext>
            </a:extLst>
          </p:cNvPr>
          <p:cNvPicPr>
            <a:picLocks noChangeAspect="1"/>
          </p:cNvPicPr>
          <p:nvPr/>
        </p:nvPicPr>
        <p:blipFill>
          <a:blip r:embed="rId11"/>
          <a:stretch>
            <a:fillRect/>
          </a:stretch>
        </p:blipFill>
        <p:spPr>
          <a:xfrm>
            <a:off x="8875013" y="2524848"/>
            <a:ext cx="2983230" cy="2386584"/>
          </a:xfrm>
          <a:prstGeom prst="rect">
            <a:avLst/>
          </a:prstGeom>
        </p:spPr>
      </p:pic>
      <p:cxnSp>
        <p:nvCxnSpPr>
          <p:cNvPr id="16" name="Straight Connector 15">
            <a:extLst>
              <a:ext uri="{FF2B5EF4-FFF2-40B4-BE49-F238E27FC236}">
                <a16:creationId xmlns:a16="http://schemas.microsoft.com/office/drawing/2014/main" id="{AECD6B30-91B0-4A76-BED7-EC0A4928526C}"/>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CFD6C7-E854-4FE8-A556-F23B2228568B}"/>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52873A2B-E88C-4C45-AC81-47C556247ABA}"/>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9" name="Freeform: Shape 18">
            <a:extLst>
              <a:ext uri="{FF2B5EF4-FFF2-40B4-BE49-F238E27FC236}">
                <a16:creationId xmlns:a16="http://schemas.microsoft.com/office/drawing/2014/main" id="{CBC1BEDB-4EBB-477B-9E88-44D36D097F7A}"/>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20" name="Graphic 19" descr="Star">
            <a:extLst>
              <a:ext uri="{FF2B5EF4-FFF2-40B4-BE49-F238E27FC236}">
                <a16:creationId xmlns:a16="http://schemas.microsoft.com/office/drawing/2014/main" id="{CD979814-24F8-4681-99FF-10873A42D14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312402" y="5512759"/>
            <a:ext cx="711196" cy="711196"/>
          </a:xfrm>
          <a:prstGeom prst="rect">
            <a:avLst/>
          </a:prstGeom>
        </p:spPr>
      </p:pic>
      <p:pic>
        <p:nvPicPr>
          <p:cNvPr id="21" name="Graphic 20" descr="Stars">
            <a:extLst>
              <a:ext uri="{FF2B5EF4-FFF2-40B4-BE49-F238E27FC236}">
                <a16:creationId xmlns:a16="http://schemas.microsoft.com/office/drawing/2014/main" id="{3E087C75-7570-46FD-A7B1-E646B60D977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309467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6363" y="511930"/>
            <a:ext cx="10882873" cy="1200329"/>
          </a:xfrm>
          <a:prstGeom prst="rect">
            <a:avLst/>
          </a:prstGeom>
        </p:spPr>
        <p:txBody>
          <a:bodyPr wrap="square">
            <a:spAutoFit/>
          </a:bodyPr>
          <a:lstStyle/>
          <a:p>
            <a:r>
              <a:rPr lang="en-US" sz="3600" b="1">
                <a:solidFill>
                  <a:srgbClr val="FFFF00"/>
                </a:solidFill>
                <a:latin typeface="UTM Centur"/>
                <a:ea typeface="Calibri" panose="020F0502020204030204" pitchFamily="34" charset="0"/>
              </a:rPr>
              <a:t>Câu 3. </a:t>
            </a:r>
            <a:r>
              <a:rPr lang="en-US" sz="3600" b="1">
                <a:solidFill>
                  <a:schemeClr val="bg1"/>
                </a:solidFill>
                <a:latin typeface="UTM Centur"/>
                <a:ea typeface="Calibri" panose="020F0502020204030204" pitchFamily="34" charset="0"/>
              </a:rPr>
              <a:t>	</a:t>
            </a:r>
            <a:r>
              <a:rPr lang="en-US" sz="3600">
                <a:solidFill>
                  <a:schemeClr val="bg1"/>
                </a:solidFill>
                <a:latin typeface="UTM Centur"/>
                <a:ea typeface="Calibri" panose="020F0502020204030204" pitchFamily="34" charset="0"/>
              </a:rPr>
              <a:t>Trong sự truyền sóng cơ, chu kì dao động của một phần tử môi trường có sóng truyền qua được gọi là</a:t>
            </a:r>
            <a:endParaRPr lang="en-US" sz="3600">
              <a:solidFill>
                <a:schemeClr val="bg1"/>
              </a:solidFill>
              <a:latin typeface="UTM Centur"/>
            </a:endParaRPr>
          </a:p>
        </p:txBody>
      </p:sp>
      <p:sp>
        <p:nvSpPr>
          <p:cNvPr id="3" name="Rectangle 2"/>
          <p:cNvSpPr/>
          <p:nvPr/>
        </p:nvSpPr>
        <p:spPr>
          <a:xfrm>
            <a:off x="596363" y="1915799"/>
            <a:ext cx="3664978"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A. </a:t>
            </a:r>
            <a:r>
              <a:rPr lang="en-US" sz="3600">
                <a:solidFill>
                  <a:schemeClr val="bg1"/>
                </a:solidFill>
                <a:latin typeface="UTM Centur"/>
                <a:ea typeface="Calibri" panose="020F0502020204030204" pitchFamily="34" charset="0"/>
              </a:rPr>
              <a:t>chu kì của sóng.</a:t>
            </a:r>
            <a:endParaRPr lang="en-US" sz="3600">
              <a:solidFill>
                <a:schemeClr val="bg1"/>
              </a:solidFill>
              <a:latin typeface="UTM Centur"/>
            </a:endParaRPr>
          </a:p>
        </p:txBody>
      </p:sp>
      <p:sp>
        <p:nvSpPr>
          <p:cNvPr id="4" name="Rectangle 3"/>
          <p:cNvSpPr/>
          <p:nvPr/>
        </p:nvSpPr>
        <p:spPr>
          <a:xfrm>
            <a:off x="6022562" y="1915798"/>
            <a:ext cx="4679486"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B. </a:t>
            </a:r>
            <a:r>
              <a:rPr lang="en-US" sz="3600">
                <a:solidFill>
                  <a:schemeClr val="bg1"/>
                </a:solidFill>
                <a:latin typeface="UTM Centur"/>
                <a:ea typeface="Calibri" panose="020F0502020204030204" pitchFamily="34" charset="0"/>
              </a:rPr>
              <a:t>năng lượng của sóng.</a:t>
            </a:r>
            <a:endParaRPr lang="en-US" sz="3600">
              <a:solidFill>
                <a:schemeClr val="bg1"/>
              </a:solidFill>
              <a:latin typeface="UTM Centur"/>
            </a:endParaRPr>
          </a:p>
        </p:txBody>
      </p:sp>
      <p:sp>
        <p:nvSpPr>
          <p:cNvPr id="5" name="Rectangle 4"/>
          <p:cNvSpPr/>
          <p:nvPr/>
        </p:nvSpPr>
        <p:spPr>
          <a:xfrm>
            <a:off x="595786" y="2765670"/>
            <a:ext cx="3665555"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C. </a:t>
            </a:r>
            <a:r>
              <a:rPr lang="en-US" sz="3600">
                <a:solidFill>
                  <a:schemeClr val="bg1"/>
                </a:solidFill>
                <a:latin typeface="UTM Centur"/>
                <a:ea typeface="Calibri" panose="020F0502020204030204" pitchFamily="34" charset="0"/>
              </a:rPr>
              <a:t>tần số của sóng.</a:t>
            </a:r>
            <a:endParaRPr lang="en-US" sz="3600">
              <a:solidFill>
                <a:schemeClr val="bg1"/>
              </a:solidFill>
              <a:latin typeface="UTM Centur"/>
            </a:endParaRPr>
          </a:p>
        </p:txBody>
      </p:sp>
      <p:sp>
        <p:nvSpPr>
          <p:cNvPr id="6" name="Rectangle 5"/>
          <p:cNvSpPr/>
          <p:nvPr/>
        </p:nvSpPr>
        <p:spPr>
          <a:xfrm>
            <a:off x="5996734" y="2765668"/>
            <a:ext cx="3867854"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D. </a:t>
            </a:r>
            <a:r>
              <a:rPr lang="en-US" sz="3600">
                <a:solidFill>
                  <a:schemeClr val="bg1"/>
                </a:solidFill>
                <a:latin typeface="UTM Centur"/>
                <a:ea typeface="Calibri" panose="020F0502020204030204" pitchFamily="34" charset="0"/>
              </a:rPr>
              <a:t>biên độ của sóng</a:t>
            </a:r>
            <a:endParaRPr lang="en-US" sz="3600">
              <a:solidFill>
                <a:schemeClr val="bg1"/>
              </a:solidFill>
              <a:latin typeface="UTM Centur"/>
            </a:endParaRPr>
          </a:p>
        </p:txBody>
      </p:sp>
      <p:sp>
        <p:nvSpPr>
          <p:cNvPr id="7" name="Rectangle 6">
            <a:extLst>
              <a:ext uri="{FF2B5EF4-FFF2-40B4-BE49-F238E27FC236}">
                <a16:creationId xmlns:a16="http://schemas.microsoft.com/office/drawing/2014/main" id="{CD343302-5B6D-4608-8EE9-269821AFBCBE}"/>
              </a:ext>
            </a:extLst>
          </p:cNvPr>
          <p:cNvSpPr/>
          <p:nvPr/>
        </p:nvSpPr>
        <p:spPr>
          <a:xfrm>
            <a:off x="4460563" y="5355176"/>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A</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F723338A-687E-4F65-9CF4-3282D467F530}"/>
              </a:ext>
            </a:extLst>
          </p:cNvPr>
          <p:cNvSpPr/>
          <p:nvPr/>
        </p:nvSpPr>
        <p:spPr>
          <a:xfrm>
            <a:off x="4261341" y="3637469"/>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E42D79A1-262E-49BE-B5B8-63A384B123C6}"/>
              </a:ext>
            </a:extLst>
          </p:cNvPr>
          <p:cNvSpPr/>
          <p:nvPr/>
        </p:nvSpPr>
        <p:spPr>
          <a:xfrm>
            <a:off x="3946351" y="4434286"/>
            <a:ext cx="3204723" cy="646331"/>
          </a:xfrm>
          <a:prstGeom prst="rect">
            <a:avLst/>
          </a:prstGeom>
        </p:spPr>
        <p:txBody>
          <a:bodyPr wrap="none">
            <a:spAutoFit/>
          </a:bodyPr>
          <a:lstStyle/>
          <a:p>
            <a:r>
              <a:rPr lang="en-US" sz="3600">
                <a:solidFill>
                  <a:schemeClr val="bg1"/>
                </a:solidFill>
                <a:latin typeface="UTM Centur"/>
                <a:ea typeface="Calibri" panose="020F0502020204030204" pitchFamily="34" charset="0"/>
              </a:rPr>
              <a:t>Chu kì của sóng.</a:t>
            </a:r>
            <a:endParaRPr lang="en-US" sz="3600">
              <a:solidFill>
                <a:schemeClr val="bg1"/>
              </a:solidFill>
              <a:latin typeface="UTM Centur"/>
            </a:endParaRPr>
          </a:p>
        </p:txBody>
      </p:sp>
      <p:cxnSp>
        <p:nvCxnSpPr>
          <p:cNvPr id="10" name="Straight Connector 9">
            <a:extLst>
              <a:ext uri="{FF2B5EF4-FFF2-40B4-BE49-F238E27FC236}">
                <a16:creationId xmlns:a16="http://schemas.microsoft.com/office/drawing/2014/main" id="{19DAC123-36C4-4277-8E30-B037CACDCE4E}"/>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716E58-8099-4FA6-9A99-68B3BC1C7F86}"/>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71B25969-855F-4DB6-A1F3-E09541FEEEB9}"/>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3" name="Freeform: Shape 12">
            <a:extLst>
              <a:ext uri="{FF2B5EF4-FFF2-40B4-BE49-F238E27FC236}">
                <a16:creationId xmlns:a16="http://schemas.microsoft.com/office/drawing/2014/main" id="{7F3CBC81-E5AF-4612-ACAC-6D7011A88EEC}"/>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4" name="Graphic 13" descr="Star">
            <a:extLst>
              <a:ext uri="{FF2B5EF4-FFF2-40B4-BE49-F238E27FC236}">
                <a16:creationId xmlns:a16="http://schemas.microsoft.com/office/drawing/2014/main" id="{2478E840-6F31-4AFA-A279-BAD82E3A132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2402" y="5512759"/>
            <a:ext cx="711196" cy="711196"/>
          </a:xfrm>
          <a:prstGeom prst="rect">
            <a:avLst/>
          </a:prstGeom>
        </p:spPr>
      </p:pic>
      <p:pic>
        <p:nvPicPr>
          <p:cNvPr id="15" name="Graphic 14" descr="Stars">
            <a:extLst>
              <a:ext uri="{FF2B5EF4-FFF2-40B4-BE49-F238E27FC236}">
                <a16:creationId xmlns:a16="http://schemas.microsoft.com/office/drawing/2014/main" id="{EA50338C-0B4B-488A-A16C-BE1EAD33497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387838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42314" y="269240"/>
                <a:ext cx="11507372" cy="1729769"/>
              </a:xfrm>
              <a:prstGeom prst="rect">
                <a:avLst/>
              </a:prstGeom>
            </p:spPr>
            <p:txBody>
              <a:bodyPr wrap="square">
                <a:spAutoFit/>
              </a:bodyPr>
              <a:lstStyle/>
              <a:p>
                <a:r>
                  <a:rPr lang="en-US" sz="2400" b="1">
                    <a:solidFill>
                      <a:srgbClr val="FFFF00"/>
                    </a:solidFill>
                    <a:latin typeface="UTM Centur"/>
                    <a:ea typeface="Calibri" panose="020F0502020204030204" pitchFamily="34" charset="0"/>
                  </a:rPr>
                  <a:t>Câu 39. </a:t>
                </a:r>
                <a:r>
                  <a:rPr lang="en-US" sz="2400" b="1">
                    <a:solidFill>
                      <a:schemeClr val="bg1"/>
                    </a:solidFill>
                    <a:latin typeface="UTM Centur"/>
                    <a:ea typeface="Calibri" panose="020F0502020204030204" pitchFamily="34" charset="0"/>
                  </a:rPr>
                  <a:t>	</a:t>
                </a:r>
                <a:r>
                  <a:rPr lang="en-US" sz="2400">
                    <a:solidFill>
                      <a:schemeClr val="bg1"/>
                    </a:solidFill>
                  </a:rPr>
                  <a:t>Cho đoạn mạch AB gồm cuồn cảm thuần L, điện trở </a:t>
                </a:r>
                <a14:m>
                  <m:oMath xmlns:m="http://schemas.openxmlformats.org/officeDocument/2006/math">
                    <m:r>
                      <a:rPr lang="en-US" sz="2400" i="1">
                        <a:solidFill>
                          <a:schemeClr val="bg1"/>
                        </a:solidFill>
                        <a:latin typeface="Cambria Math" panose="02040503050406030204" pitchFamily="18" charset="0"/>
                      </a:rPr>
                      <m:t>𝑅</m:t>
                    </m:r>
                    <m:r>
                      <a:rPr lang="en-US" sz="2400" i="1">
                        <a:solidFill>
                          <a:schemeClr val="bg1"/>
                        </a:solidFill>
                        <a:latin typeface="Cambria Math" panose="02040503050406030204" pitchFamily="18" charset="0"/>
                      </a:rPr>
                      <m:t>=</m:t>
                    </m:r>
                    <m:r>
                      <a:rPr lang="en-US" sz="2400">
                        <a:solidFill>
                          <a:schemeClr val="bg1"/>
                        </a:solidFill>
                        <a:latin typeface="Cambria Math" panose="02040503050406030204" pitchFamily="18" charset="0"/>
                      </a:rPr>
                      <m:t>50</m:t>
                    </m:r>
                    <m:r>
                      <m:rPr>
                        <m:sty m:val="p"/>
                      </m:rPr>
                      <a:rPr lang="en-US" sz="2400">
                        <a:solidFill>
                          <a:schemeClr val="bg1"/>
                        </a:solidFill>
                        <a:latin typeface="Cambria Math" panose="02040503050406030204" pitchFamily="18" charset="0"/>
                      </a:rPr>
                      <m:t>Ω</m:t>
                    </m:r>
                  </m:oMath>
                </a14:m>
                <a:r>
                  <a:rPr lang="en-US" sz="2400">
                    <a:solidFill>
                      <a:schemeClr val="bg1"/>
                    </a:solidFill>
                  </a:rPr>
                  <a:t> và tụ điện mắc nối tiếp theo thứ tự đó. Khi đặt vào hai đầu đoạn mạch AB điện áp</a:t>
                </a:r>
              </a:p>
              <a:p>
                <a:r>
                  <a:rPr lang="en-US" sz="2400">
                    <a:solidFill>
                      <a:schemeClr val="bg1"/>
                    </a:solidFill>
                  </a:rPr>
                  <a:t> </a:t>
                </a:r>
                <a14:m>
                  <m:oMath xmlns:m="http://schemas.openxmlformats.org/officeDocument/2006/math">
                    <m:r>
                      <a:rPr lang="en-US" sz="2400" i="1">
                        <a:solidFill>
                          <a:schemeClr val="bg1"/>
                        </a:solidFill>
                        <a:latin typeface="Cambria Math" panose="02040503050406030204" pitchFamily="18" charset="0"/>
                      </a:rPr>
                      <m:t>𝑢</m:t>
                    </m:r>
                    <m:r>
                      <a:rPr lang="en-US" sz="2400" i="1">
                        <a:solidFill>
                          <a:schemeClr val="bg1"/>
                        </a:solidFill>
                        <a:latin typeface="Cambria Math" panose="02040503050406030204" pitchFamily="18" charset="0"/>
                      </a:rPr>
                      <m:t>=</m:t>
                    </m:r>
                    <m:r>
                      <a:rPr lang="en-US" sz="2400">
                        <a:solidFill>
                          <a:schemeClr val="bg1"/>
                        </a:solidFill>
                        <a:latin typeface="Cambria Math" panose="02040503050406030204" pitchFamily="18" charset="0"/>
                      </a:rPr>
                      <m:t>100</m:t>
                    </m:r>
                    <m:rad>
                      <m:radPr>
                        <m:degHide m:val="on"/>
                        <m:ctrlPr>
                          <a:rPr lang="en-US" sz="2400" i="1">
                            <a:solidFill>
                              <a:schemeClr val="bg1"/>
                            </a:solidFill>
                            <a:latin typeface="Cambria Math" panose="02040503050406030204" pitchFamily="18" charset="0"/>
                          </a:rPr>
                        </m:ctrlPr>
                      </m:radPr>
                      <m:deg/>
                      <m:e>
                        <m:r>
                          <a:rPr lang="en-US" sz="2400">
                            <a:solidFill>
                              <a:schemeClr val="bg1"/>
                            </a:solidFill>
                            <a:latin typeface="Cambria Math" panose="02040503050406030204" pitchFamily="18" charset="0"/>
                          </a:rPr>
                          <m:t>2</m:t>
                        </m:r>
                      </m:e>
                    </m:rad>
                    <m:r>
                      <m:rPr>
                        <m:sty m:val="p"/>
                      </m:rPr>
                      <a:rPr lang="en-US" sz="2400">
                        <a:solidFill>
                          <a:schemeClr val="bg1"/>
                        </a:solidFill>
                        <a:latin typeface="Cambria Math" panose="02040503050406030204" pitchFamily="18" charset="0"/>
                      </a:rPr>
                      <m:t>cos</m:t>
                    </m:r>
                    <m:r>
                      <a:rPr lang="en-US" sz="2400">
                        <a:solidFill>
                          <a:schemeClr val="bg1"/>
                        </a:solidFill>
                        <a:latin typeface="Cambria Math" panose="02040503050406030204" pitchFamily="18" charset="0"/>
                      </a:rPr>
                      <m:t>100</m:t>
                    </m:r>
                    <m:r>
                      <a:rPr lang="en-US" sz="2400" i="1">
                        <a:solidFill>
                          <a:schemeClr val="bg1"/>
                        </a:solidFill>
                        <a:latin typeface="Cambria Math" panose="02040503050406030204" pitchFamily="18" charset="0"/>
                      </a:rPr>
                      <m:t>𝜋</m:t>
                    </m:r>
                    <m:r>
                      <a:rPr lang="en-US" sz="2400" i="1">
                        <a:solidFill>
                          <a:schemeClr val="bg1"/>
                        </a:solidFill>
                        <a:latin typeface="Cambria Math" panose="02040503050406030204" pitchFamily="18" charset="0"/>
                      </a:rPr>
                      <m:t>𝑡</m:t>
                    </m:r>
                    <m:r>
                      <a:rPr lang="en-US" sz="2400">
                        <a:solidFill>
                          <a:schemeClr val="bg1"/>
                        </a:solidFill>
                        <a:latin typeface="Cambria Math" panose="02040503050406030204" pitchFamily="18" charset="0"/>
                      </a:rPr>
                      <m:t>(</m:t>
                    </m:r>
                    <m:r>
                      <m:rPr>
                        <m:sty m:val="p"/>
                      </m:rPr>
                      <a:rPr lang="en-US" sz="2400">
                        <a:solidFill>
                          <a:schemeClr val="bg1"/>
                        </a:solidFill>
                        <a:latin typeface="Cambria Math" panose="02040503050406030204" pitchFamily="18" charset="0"/>
                      </a:rPr>
                      <m:t>V</m:t>
                    </m:r>
                    <m:r>
                      <a:rPr lang="en-US" sz="2400">
                        <a:solidFill>
                          <a:schemeClr val="bg1"/>
                        </a:solidFill>
                        <a:latin typeface="Cambria Math" panose="02040503050406030204" pitchFamily="18" charset="0"/>
                      </a:rPr>
                      <m:t>)</m:t>
                    </m:r>
                  </m:oMath>
                </a14:m>
                <a:r>
                  <a:rPr lang="en-US" sz="2400">
                    <a:solidFill>
                      <a:schemeClr val="bg1"/>
                    </a:solidFill>
                  </a:rPr>
                  <a:t> (t tính bằng s) thì điện áp giữa hai đầu đoạn mạch chưa L và R có biểu thức </a:t>
                </a:r>
                <a14:m>
                  <m:oMath xmlns:m="http://schemas.openxmlformats.org/officeDocument/2006/math">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𝑢</m:t>
                        </m:r>
                      </m:e>
                      <m:sub>
                        <m:r>
                          <a:rPr lang="en-US" sz="2400" i="1">
                            <a:solidFill>
                              <a:schemeClr val="bg1"/>
                            </a:solidFill>
                            <a:latin typeface="Cambria Math" panose="02040503050406030204" pitchFamily="18" charset="0"/>
                          </a:rPr>
                          <m:t>𝐿𝑅</m:t>
                        </m:r>
                      </m:sub>
                    </m:sSub>
                    <m:r>
                      <a:rPr lang="en-US" sz="2400" i="1">
                        <a:solidFill>
                          <a:schemeClr val="bg1"/>
                        </a:solidFill>
                        <a:latin typeface="Cambria Math" panose="02040503050406030204" pitchFamily="18" charset="0"/>
                      </a:rPr>
                      <m:t>=</m:t>
                    </m:r>
                    <m:r>
                      <a:rPr lang="en-US" sz="2400">
                        <a:solidFill>
                          <a:schemeClr val="bg1"/>
                        </a:solidFill>
                        <a:latin typeface="Cambria Math" panose="02040503050406030204" pitchFamily="18" charset="0"/>
                      </a:rPr>
                      <m:t>200</m:t>
                    </m:r>
                    <m:rad>
                      <m:radPr>
                        <m:degHide m:val="on"/>
                        <m:ctrlPr>
                          <a:rPr lang="en-US" sz="2400" i="1">
                            <a:solidFill>
                              <a:schemeClr val="bg1"/>
                            </a:solidFill>
                            <a:latin typeface="Cambria Math" panose="02040503050406030204" pitchFamily="18" charset="0"/>
                          </a:rPr>
                        </m:ctrlPr>
                      </m:radPr>
                      <m:deg/>
                      <m:e>
                        <m:r>
                          <a:rPr lang="en-US" sz="2400">
                            <a:solidFill>
                              <a:schemeClr val="bg1"/>
                            </a:solidFill>
                            <a:latin typeface="Cambria Math" panose="02040503050406030204" pitchFamily="18" charset="0"/>
                          </a:rPr>
                          <m:t>2</m:t>
                        </m:r>
                      </m:e>
                    </m:rad>
                    <m:r>
                      <m:rPr>
                        <m:sty m:val="p"/>
                      </m:rPr>
                      <a:rPr lang="en-US" sz="2400">
                        <a:solidFill>
                          <a:schemeClr val="bg1"/>
                        </a:solidFill>
                        <a:latin typeface="Cambria Math" panose="02040503050406030204" pitchFamily="18" charset="0"/>
                      </a:rPr>
                      <m:t>cos</m:t>
                    </m:r>
                    <m:r>
                      <a:rPr lang="en-US" sz="2400">
                        <a:solidFill>
                          <a:schemeClr val="bg1"/>
                        </a:solidFill>
                        <a:latin typeface="Cambria Math" panose="02040503050406030204" pitchFamily="18" charset="0"/>
                      </a:rPr>
                      <m:t>(100</m:t>
                    </m:r>
                    <m:r>
                      <a:rPr lang="en-US" sz="2400" i="1">
                        <a:solidFill>
                          <a:schemeClr val="bg1"/>
                        </a:solidFill>
                        <a:latin typeface="Cambria Math" panose="02040503050406030204" pitchFamily="18" charset="0"/>
                      </a:rPr>
                      <m:t>𝜋</m:t>
                    </m:r>
                    <m:r>
                      <a:rPr lang="en-US" sz="2400" i="1">
                        <a:solidFill>
                          <a:schemeClr val="bg1"/>
                        </a:solidFill>
                        <a:latin typeface="Cambria Math" panose="02040503050406030204" pitchFamily="18" charset="0"/>
                      </a:rPr>
                      <m:t>𝑡</m:t>
                    </m:r>
                    <m:r>
                      <a:rPr lang="en-US" sz="2400" i="1">
                        <a:solidFill>
                          <a:schemeClr val="bg1"/>
                        </a:solidFill>
                        <a:latin typeface="Cambria Math" panose="02040503050406030204" pitchFamily="18" charset="0"/>
                      </a:rPr>
                      <m:t>+</m:t>
                    </m:r>
                    <m:f>
                      <m:fPr>
                        <m:ctrlPr>
                          <a:rPr lang="en-US" sz="2400" i="1">
                            <a:solidFill>
                              <a:schemeClr val="bg1"/>
                            </a:solidFill>
                            <a:latin typeface="Cambria Math" panose="02040503050406030204" pitchFamily="18" charset="0"/>
                          </a:rPr>
                        </m:ctrlPr>
                      </m:fPr>
                      <m:num>
                        <m:r>
                          <a:rPr lang="en-US" sz="2400" i="1">
                            <a:solidFill>
                              <a:schemeClr val="bg1"/>
                            </a:solidFill>
                            <a:latin typeface="Cambria Math" panose="02040503050406030204" pitchFamily="18" charset="0"/>
                          </a:rPr>
                          <m:t>𝜋</m:t>
                        </m:r>
                      </m:num>
                      <m:den>
                        <m:r>
                          <a:rPr lang="en-US" sz="2400">
                            <a:solidFill>
                              <a:schemeClr val="bg1"/>
                            </a:solidFill>
                            <a:latin typeface="Cambria Math" panose="02040503050406030204" pitchFamily="18" charset="0"/>
                          </a:rPr>
                          <m:t>3</m:t>
                        </m:r>
                      </m:den>
                    </m:f>
                    <m:r>
                      <a:rPr lang="en-US" sz="2400">
                        <a:solidFill>
                          <a:schemeClr val="bg1"/>
                        </a:solidFill>
                        <a:latin typeface="Cambria Math" panose="02040503050406030204" pitchFamily="18" charset="0"/>
                      </a:rPr>
                      <m:t>)(</m:t>
                    </m:r>
                    <m:r>
                      <m:rPr>
                        <m:sty m:val="p"/>
                      </m:rPr>
                      <a:rPr lang="en-US" sz="2400">
                        <a:solidFill>
                          <a:schemeClr val="bg1"/>
                        </a:solidFill>
                        <a:latin typeface="Cambria Math" panose="02040503050406030204" pitchFamily="18" charset="0"/>
                      </a:rPr>
                      <m:t>V</m:t>
                    </m:r>
                    <m:r>
                      <a:rPr lang="en-US" sz="2400">
                        <a:solidFill>
                          <a:schemeClr val="bg1"/>
                        </a:solidFill>
                        <a:latin typeface="Cambria Math" panose="02040503050406030204" pitchFamily="18" charset="0"/>
                      </a:rPr>
                      <m:t>)</m:t>
                    </m:r>
                  </m:oMath>
                </a14:m>
                <a:r>
                  <a:rPr lang="en-US" sz="2400">
                    <a:solidFill>
                      <a:schemeClr val="bg1"/>
                    </a:solidFill>
                  </a:rPr>
                  <a:t>. Công suất tiêu thụ của đoạn mạch AB bằng</a:t>
                </a:r>
                <a:endParaRPr lang="en-US" sz="2400">
                  <a:solidFill>
                    <a:schemeClr val="bg1"/>
                  </a:solidFill>
                  <a:latin typeface="UTM Centur"/>
                </a:endParaRPr>
              </a:p>
            </p:txBody>
          </p:sp>
        </mc:Choice>
        <mc:Fallback xmlns="">
          <p:sp>
            <p:nvSpPr>
              <p:cNvPr id="2" name="Rectangle 1"/>
              <p:cNvSpPr>
                <a:spLocks noRot="1" noChangeAspect="1" noMove="1" noResize="1" noEditPoints="1" noAdjustHandles="1" noChangeArrowheads="1" noChangeShapeType="1" noTextEdit="1"/>
              </p:cNvSpPr>
              <p:nvPr/>
            </p:nvSpPr>
            <p:spPr>
              <a:xfrm>
                <a:off x="342314" y="269240"/>
                <a:ext cx="11507372" cy="1729769"/>
              </a:xfrm>
              <a:prstGeom prst="rect">
                <a:avLst/>
              </a:prstGeom>
              <a:blipFill>
                <a:blip r:embed="rId2"/>
                <a:stretch>
                  <a:fillRect l="-794" t="-2817" r="-1006" b="-2817"/>
                </a:stretch>
              </a:blipFill>
            </p:spPr>
            <p:txBody>
              <a:bodyPr/>
              <a:lstStyle/>
              <a:p>
                <a:r>
                  <a:rPr lang="en-US">
                    <a:noFill/>
                  </a:rPr>
                  <a:t> </a:t>
                </a:r>
              </a:p>
            </p:txBody>
          </p:sp>
        </mc:Fallback>
      </mc:AlternateContent>
      <p:sp>
        <p:nvSpPr>
          <p:cNvPr id="3" name="Rectangle 2"/>
          <p:cNvSpPr/>
          <p:nvPr/>
        </p:nvSpPr>
        <p:spPr>
          <a:xfrm>
            <a:off x="957552" y="1857785"/>
            <a:ext cx="1310102" cy="461665"/>
          </a:xfrm>
          <a:prstGeom prst="rect">
            <a:avLst/>
          </a:prstGeom>
        </p:spPr>
        <p:txBody>
          <a:bodyPr wrap="none">
            <a:spAutoFit/>
          </a:bodyPr>
          <a:lstStyle/>
          <a:p>
            <a:r>
              <a:rPr lang="en-US" sz="2400" b="1">
                <a:solidFill>
                  <a:schemeClr val="bg1"/>
                </a:solidFill>
                <a:latin typeface="UTM Centur"/>
                <a:ea typeface="Calibri" panose="020F0502020204030204" pitchFamily="34" charset="0"/>
              </a:rPr>
              <a:t>A. </a:t>
            </a:r>
            <a:r>
              <a:rPr lang="en-US" sz="2400">
                <a:solidFill>
                  <a:schemeClr val="bg1"/>
                </a:solidFill>
                <a:latin typeface="UTM Centur"/>
                <a:ea typeface="Calibri" panose="020F0502020204030204" pitchFamily="34" charset="0"/>
              </a:rPr>
              <a:t>400W.</a:t>
            </a:r>
            <a:endParaRPr lang="en-US" sz="2400">
              <a:solidFill>
                <a:schemeClr val="bg1"/>
              </a:solidFill>
              <a:latin typeface="UTM Centur"/>
            </a:endParaRPr>
          </a:p>
        </p:txBody>
      </p:sp>
      <p:sp>
        <p:nvSpPr>
          <p:cNvPr id="4" name="Rectangle 3"/>
          <p:cNvSpPr/>
          <p:nvPr/>
        </p:nvSpPr>
        <p:spPr>
          <a:xfrm>
            <a:off x="3360783" y="1857785"/>
            <a:ext cx="1295035" cy="461665"/>
          </a:xfrm>
          <a:prstGeom prst="rect">
            <a:avLst/>
          </a:prstGeom>
        </p:spPr>
        <p:txBody>
          <a:bodyPr wrap="none">
            <a:spAutoFit/>
          </a:bodyPr>
          <a:lstStyle/>
          <a:p>
            <a:r>
              <a:rPr lang="en-US" sz="2400" b="1">
                <a:solidFill>
                  <a:schemeClr val="bg1"/>
                </a:solidFill>
                <a:latin typeface="UTM Centur"/>
                <a:ea typeface="Calibri" panose="020F0502020204030204" pitchFamily="34" charset="0"/>
              </a:rPr>
              <a:t>B. </a:t>
            </a:r>
            <a:r>
              <a:rPr lang="en-US" sz="2400">
                <a:solidFill>
                  <a:schemeClr val="bg1"/>
                </a:solidFill>
                <a:latin typeface="UTM Centur"/>
                <a:ea typeface="Calibri" panose="020F0502020204030204" pitchFamily="34" charset="0"/>
              </a:rPr>
              <a:t>100W.</a:t>
            </a:r>
            <a:endParaRPr lang="en-US" sz="2400">
              <a:solidFill>
                <a:schemeClr val="bg1"/>
              </a:solidFill>
              <a:latin typeface="UTM Centur"/>
            </a:endParaRPr>
          </a:p>
        </p:txBody>
      </p:sp>
      <p:sp>
        <p:nvSpPr>
          <p:cNvPr id="5" name="Rectangle 4"/>
          <p:cNvSpPr/>
          <p:nvPr/>
        </p:nvSpPr>
        <p:spPr>
          <a:xfrm>
            <a:off x="6528358" y="1857785"/>
            <a:ext cx="1285416" cy="461665"/>
          </a:xfrm>
          <a:prstGeom prst="rect">
            <a:avLst/>
          </a:prstGeom>
        </p:spPr>
        <p:txBody>
          <a:bodyPr wrap="none">
            <a:spAutoFit/>
          </a:bodyPr>
          <a:lstStyle/>
          <a:p>
            <a:r>
              <a:rPr lang="en-US" sz="2400" b="1">
                <a:solidFill>
                  <a:schemeClr val="bg1"/>
                </a:solidFill>
                <a:latin typeface="UTM Centur"/>
                <a:ea typeface="Calibri" panose="020F0502020204030204" pitchFamily="34" charset="0"/>
              </a:rPr>
              <a:t>C. </a:t>
            </a:r>
            <a:r>
              <a:rPr lang="en-US" sz="2400">
                <a:solidFill>
                  <a:schemeClr val="bg1"/>
                </a:solidFill>
                <a:latin typeface="UTM Centur"/>
                <a:ea typeface="Calibri" panose="020F0502020204030204" pitchFamily="34" charset="0"/>
              </a:rPr>
              <a:t>300W.</a:t>
            </a:r>
            <a:endParaRPr lang="en-US" sz="2400">
              <a:solidFill>
                <a:schemeClr val="bg1"/>
              </a:solidFill>
              <a:latin typeface="UTM Centur"/>
            </a:endParaRPr>
          </a:p>
        </p:txBody>
      </p:sp>
      <p:sp>
        <p:nvSpPr>
          <p:cNvPr id="6" name="Rectangle 5"/>
          <p:cNvSpPr/>
          <p:nvPr/>
        </p:nvSpPr>
        <p:spPr>
          <a:xfrm>
            <a:off x="9656049" y="1845281"/>
            <a:ext cx="1309141" cy="470000"/>
          </a:xfrm>
          <a:prstGeom prst="rect">
            <a:avLst/>
          </a:prstGeom>
        </p:spPr>
        <p:txBody>
          <a:bodyPr wrap="none">
            <a:spAutoFit/>
          </a:bodyPr>
          <a:lstStyle/>
          <a:p>
            <a:pPr algn="just">
              <a:lnSpc>
                <a:spcPct val="107000"/>
              </a:lnSpc>
              <a:spcAft>
                <a:spcPts val="0"/>
              </a:spcAft>
              <a:tabLst>
                <a:tab pos="540385" algn="l"/>
                <a:tab pos="635000" algn="l"/>
                <a:tab pos="2222500" algn="l"/>
                <a:tab pos="3810000" algn="l"/>
                <a:tab pos="5397500" algn="l"/>
              </a:tabLst>
            </a:pPr>
            <a:r>
              <a:rPr lang="en-US" sz="2400" b="1">
                <a:solidFill>
                  <a:schemeClr val="bg1"/>
                </a:solidFill>
                <a:latin typeface="UTM Centur"/>
                <a:ea typeface="Calibri" panose="020F0502020204030204" pitchFamily="34" charset="0"/>
                <a:cs typeface="Times New Roman" panose="02020603050405020304" pitchFamily="18" charset="0"/>
              </a:rPr>
              <a:t>D. </a:t>
            </a:r>
            <a:r>
              <a:rPr lang="en-US" sz="2400">
                <a:solidFill>
                  <a:schemeClr val="bg1"/>
                </a:solidFill>
                <a:latin typeface="UTM Centur"/>
                <a:ea typeface="Calibri" panose="020F0502020204030204" pitchFamily="34" charset="0"/>
                <a:cs typeface="Times New Roman" panose="02020603050405020304" pitchFamily="18" charset="0"/>
              </a:rPr>
              <a:t>200W.</a:t>
            </a:r>
            <a:endParaRPr lang="en-US" sz="2400">
              <a:solidFill>
                <a:schemeClr val="bg1"/>
              </a:solidFill>
              <a:effectLst/>
              <a:latin typeface="UTM Centur"/>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3AA3C427-8C47-4B97-8561-3D2E6E1DA0CD}"/>
              </a:ext>
            </a:extLst>
          </p:cNvPr>
          <p:cNvSpPr/>
          <p:nvPr/>
        </p:nvSpPr>
        <p:spPr>
          <a:xfrm>
            <a:off x="3714205" y="5985373"/>
            <a:ext cx="6096000" cy="491609"/>
          </a:xfrm>
          <a:prstGeom prst="rect">
            <a:avLst/>
          </a:prstGeom>
        </p:spPr>
        <p:txBody>
          <a:bodyPr>
            <a:spAutoFit/>
          </a:bodyPr>
          <a:lstStyle/>
          <a:p>
            <a:pPr algn="just">
              <a:lnSpc>
                <a:spcPct val="107000"/>
              </a:lnSpc>
              <a:spcAft>
                <a:spcPts val="0"/>
              </a:spcAft>
              <a:tabLst>
                <a:tab pos="540385" algn="l"/>
              </a:tabLst>
            </a:pPr>
            <a:r>
              <a:rPr lang="en-US" sz="26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D</a:t>
            </a:r>
            <a:endParaRPr lang="en-US" sz="26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7587319B-1C1F-4D20-BC44-32D4C0E8FABE}"/>
              </a:ext>
            </a:extLst>
          </p:cNvPr>
          <p:cNvSpPr/>
          <p:nvPr/>
        </p:nvSpPr>
        <p:spPr>
          <a:xfrm>
            <a:off x="3721019" y="2194509"/>
            <a:ext cx="2406428" cy="491609"/>
          </a:xfrm>
          <a:prstGeom prst="rect">
            <a:avLst/>
          </a:prstGeom>
        </p:spPr>
        <p:txBody>
          <a:bodyPr wrap="none">
            <a:spAutoFit/>
          </a:bodyPr>
          <a:lstStyle/>
          <a:p>
            <a:pPr algn="ctr">
              <a:lnSpc>
                <a:spcPct val="107000"/>
              </a:lnSpc>
              <a:spcAft>
                <a:spcPts val="0"/>
              </a:spcAft>
              <a:tabLst>
                <a:tab pos="540385" algn="l"/>
              </a:tabLst>
            </a:pPr>
            <a:r>
              <a:rPr lang="en-US" sz="26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6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D938A5C8-4DD7-4747-BC8B-2CC6AA4331C4}"/>
                  </a:ext>
                </a:extLst>
              </p:cNvPr>
              <p:cNvSpPr/>
              <p:nvPr/>
            </p:nvSpPr>
            <p:spPr>
              <a:xfrm>
                <a:off x="1144648" y="2473649"/>
                <a:ext cx="8144493" cy="1362809"/>
              </a:xfrm>
              <a:prstGeom prst="rect">
                <a:avLst/>
              </a:prstGeom>
            </p:spPr>
            <p:txBody>
              <a:bodyPr wrap="square">
                <a:spAutoFit/>
              </a:bodyPr>
              <a:lstStyle/>
              <a:p>
                <a:pPr algn="just">
                  <a:lnSpc>
                    <a:spcPct val="107000"/>
                  </a:lnSpc>
                  <a:spcAft>
                    <a:spcPts val="0"/>
                  </a:spcAft>
                  <a:tabLst>
                    <a:tab pos="540385" algn="l"/>
                  </a:tabLst>
                </a:pPr>
                <a14:m>
                  <m:oMath xmlns:m="http://schemas.openxmlformats.org/officeDocument/2006/math">
                    <m:sSub>
                      <m:sSubPr>
                        <m:ctrlPr>
                          <a:rPr lang="en-US" sz="260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𝑈</m:t>
                        </m:r>
                      </m:e>
                      <m:sub>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𝐶</m:t>
                        </m:r>
                      </m:sub>
                    </m:sSub>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radPr>
                      <m:deg/>
                      <m:e>
                        <m:sSubSup>
                          <m:sSubSupPr>
                            <m:ctrlP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𝑈</m:t>
                            </m:r>
                          </m:e>
                          <m:sub>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𝑅𝐿</m:t>
                            </m:r>
                          </m:sub>
                          <m:sup>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p>
                        </m:sSubSup>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bSupPr>
                          <m:e>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𝑈</m:t>
                            </m:r>
                          </m:e>
                          <m:sub/>
                          <m:sup>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p>
                        </m:sSubSup>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Sub>
                          <m:sSubPr>
                            <m:ctrlP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𝑈</m:t>
                            </m:r>
                          </m:e>
                          <m:sub>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𝑅𝐿</m:t>
                            </m:r>
                          </m:sub>
                        </m:sSub>
                        <m:r>
                          <a:rPr lang="en-US" sz="2600" b="0" i="1" smtClean="0">
                            <a:solidFill>
                              <a:schemeClr val="bg1"/>
                            </a:solidFill>
                            <a:latin typeface="Cambria Math" panose="02040503050406030204" pitchFamily="18" charset="0"/>
                            <a:ea typeface="Calibri" panose="020F0502020204030204" pitchFamily="34" charset="0"/>
                            <a:cs typeface="Times New Roman" panose="02020603050405020304" pitchFamily="18" charset="0"/>
                          </a:rPr>
                          <m:t>𝑈</m:t>
                        </m:r>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unc>
                          <m:funcPr>
                            <m:ctrlP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uncPr>
                          <m:fName>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𝑐𝑜𝑠</m:t>
                            </m:r>
                          </m:fName>
                          <m:e>
                            <m:f>
                              <m:fPr>
                                <m:ctrlP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𝜋</m:t>
                                </m:r>
                              </m:num>
                              <m:den>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3</m:t>
                                </m:r>
                              </m:den>
                            </m:f>
                          </m:e>
                        </m:func>
                      </m:e>
                    </m:rad>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=100</m:t>
                    </m:r>
                    <m:rad>
                      <m:radPr>
                        <m:degHide m:val="on"/>
                        <m:ctrlP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3</m:t>
                        </m:r>
                      </m:e>
                    </m:rad>
                  </m:oMath>
                </a14:m>
                <a:r>
                  <a:rPr lang="en-US" sz="2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a:t>
                </a:r>
              </a:p>
              <a:p>
                <a:pPr algn="just">
                  <a:lnSpc>
                    <a:spcPct val="107000"/>
                  </a:lnSpc>
                  <a:spcAft>
                    <a:spcPts val="0"/>
                  </a:spcAft>
                  <a:tabLst>
                    <a:tab pos="540385" algn="l"/>
                  </a:tabLst>
                </a:pPr>
                <a:r>
                  <a:rPr lang="en-US" sz="2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D938A5C8-4DD7-4747-BC8B-2CC6AA4331C4}"/>
                  </a:ext>
                </a:extLst>
              </p:cNvPr>
              <p:cNvSpPr>
                <a:spLocks noRot="1" noChangeAspect="1" noMove="1" noResize="1" noEditPoints="1" noAdjustHandles="1" noChangeArrowheads="1" noChangeShapeType="1" noTextEdit="1"/>
              </p:cNvSpPr>
              <p:nvPr/>
            </p:nvSpPr>
            <p:spPr>
              <a:xfrm>
                <a:off x="1144648" y="2473649"/>
                <a:ext cx="8144493" cy="136280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74450750-FF35-429E-9967-B67EBD3C991F}"/>
                  </a:ext>
                </a:extLst>
              </p:cNvPr>
              <p:cNvSpPr/>
              <p:nvPr/>
            </p:nvSpPr>
            <p:spPr>
              <a:xfrm>
                <a:off x="525685" y="3009651"/>
                <a:ext cx="8144492" cy="1377365"/>
              </a:xfrm>
              <a:prstGeom prst="rect">
                <a:avLst/>
              </a:prstGeom>
            </p:spPr>
            <p:txBody>
              <a:bodyPr wrap="square">
                <a:spAutoFit/>
              </a:bodyPr>
              <a:lstStyle/>
              <a:p>
                <a:pPr algn="just">
                  <a:lnSpc>
                    <a:spcPct val="107000"/>
                  </a:lnSpc>
                  <a:spcAft>
                    <a:spcPts val="0"/>
                  </a:spcAft>
                  <a:tabLst>
                    <a:tab pos="540385" algn="l"/>
                  </a:tabLst>
                </a:pPr>
                <a:r>
                  <a:rPr lang="en-US" sz="2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540385" algn="l"/>
                  </a:tabLst>
                </a:pPr>
                <a:r>
                  <a:rPr lang="en-US" sz="2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 tỉ lệ các cạnh suy ra tam giác OAB vuông tại B</a:t>
                </a:r>
              </a:p>
              <a:p>
                <a:pPr algn="just">
                  <a:lnSpc>
                    <a:spcPct val="107000"/>
                  </a:lnSpc>
                  <a:spcAft>
                    <a:spcPts val="0"/>
                  </a:spcAft>
                  <a:tabLst>
                    <a:tab pos="540385" algn="l"/>
                  </a:tabLst>
                </a:pPr>
                <a:r>
                  <a:rPr lang="en-US" sz="2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𝑈</m:t>
                        </m:r>
                      </m:e>
                      <m:sub>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𝐿</m:t>
                        </m:r>
                      </m:sub>
                    </m:sSub>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𝑈</m:t>
                        </m:r>
                      </m:e>
                      <m:sub>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𝐶</m:t>
                        </m:r>
                      </m:sub>
                    </m:sSub>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=100</m:t>
                    </m:r>
                    <m:rad>
                      <m:radPr>
                        <m:degHide m:val="on"/>
                        <m:ctrlP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3</m:t>
                        </m:r>
                      </m:e>
                    </m:rad>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𝑉</m:t>
                    </m:r>
                    <m:r>
                      <a:rPr lang="en-US" sz="2600" b="1" i="1">
                        <a:solidFill>
                          <a:schemeClr val="bg1"/>
                        </a:solidFill>
                        <a:latin typeface="Cambria Math" panose="02040503050406030204" pitchFamily="18" charset="0"/>
                        <a:ea typeface="Calibri" panose="020F0502020204030204" pitchFamily="34" charset="0"/>
                        <a:cs typeface="Cambria Math" panose="02040503050406030204" pitchFamily="18" charset="0"/>
                      </a:rPr>
                      <m:t>⇒</m:t>
                    </m:r>
                    <m:sSub>
                      <m:sSubPr>
                        <m:ctrlPr>
                          <a:rPr lang="en-US" sz="26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𝒁</m:t>
                        </m:r>
                      </m:e>
                      <m:sub>
                        <m:r>
                          <a:rPr lang="en-US" sz="26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𝑳</m:t>
                        </m:r>
                      </m:sub>
                    </m:sSub>
                    <m:r>
                      <a:rPr lang="en-US" sz="26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6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𝒁</m:t>
                        </m:r>
                      </m:e>
                      <m:sub>
                        <m:r>
                          <a:rPr lang="en-US" sz="2600" b="1"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𝑪</m:t>
                        </m:r>
                      </m:sub>
                    </m:sSub>
                  </m:oMath>
                </a14:m>
                <a:r>
                  <a:rPr lang="en-US" sz="26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 Cộng hưởng</a:t>
                </a:r>
                <a:endParaRPr lang="en-US" sz="2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74450750-FF35-429E-9967-B67EBD3C991F}"/>
                  </a:ext>
                </a:extLst>
              </p:cNvPr>
              <p:cNvSpPr>
                <a:spLocks noRot="1" noChangeAspect="1" noMove="1" noResize="1" noEditPoints="1" noAdjustHandles="1" noChangeArrowheads="1" noChangeShapeType="1" noTextEdit="1"/>
              </p:cNvSpPr>
              <p:nvPr/>
            </p:nvSpPr>
            <p:spPr>
              <a:xfrm>
                <a:off x="525685" y="3009651"/>
                <a:ext cx="8144492" cy="1377365"/>
              </a:xfrm>
              <a:prstGeom prst="rect">
                <a:avLst/>
              </a:prstGeom>
              <a:blipFill>
                <a:blip r:embed="rId4"/>
                <a:stretch>
                  <a:fillRect l="-1347" b="-101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B05CD1F-B49B-4B80-84EF-408424DCA0E3}"/>
                  </a:ext>
                </a:extLst>
              </p:cNvPr>
              <p:cNvSpPr/>
              <p:nvPr/>
            </p:nvSpPr>
            <p:spPr>
              <a:xfrm>
                <a:off x="1748975" y="4669307"/>
                <a:ext cx="6096000" cy="491609"/>
              </a:xfrm>
              <a:prstGeom prst="rect">
                <a:avLst/>
              </a:prstGeom>
            </p:spPr>
            <p:txBody>
              <a:bodyPr>
                <a:spAutoFit/>
              </a:bodyPr>
              <a:lstStyle/>
              <a:p>
                <a:pPr algn="just">
                  <a:lnSpc>
                    <a:spcPct val="107000"/>
                  </a:lnSpc>
                  <a:spcAft>
                    <a:spcPts val="0"/>
                  </a:spcAft>
                  <a:tabLst>
                    <a:tab pos="540385" algn="l"/>
                  </a:tabLst>
                </a:pPr>
                <a:r>
                  <a:rPr lang="en-US" sz="2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𝑈</m:t>
                    </m:r>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𝑈</m:t>
                        </m:r>
                      </m:e>
                      <m:sub>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𝑅</m:t>
                        </m:r>
                      </m:sub>
                    </m:sSub>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=100</m:t>
                    </m:r>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𝑉</m:t>
                    </m:r>
                  </m:oMath>
                </a14:m>
                <a:endParaRPr lang="en-US" sz="2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Rectangle 11">
                <a:extLst>
                  <a:ext uri="{FF2B5EF4-FFF2-40B4-BE49-F238E27FC236}">
                    <a16:creationId xmlns:a16="http://schemas.microsoft.com/office/drawing/2014/main" id="{FB05CD1F-B49B-4B80-84EF-408424DCA0E3}"/>
                  </a:ext>
                </a:extLst>
              </p:cNvPr>
              <p:cNvSpPr>
                <a:spLocks noRot="1" noChangeAspect="1" noMove="1" noResize="1" noEditPoints="1" noAdjustHandles="1" noChangeArrowheads="1" noChangeShapeType="1" noTextEdit="1"/>
              </p:cNvSpPr>
              <p:nvPr/>
            </p:nvSpPr>
            <p:spPr>
              <a:xfrm>
                <a:off x="1748975" y="4669307"/>
                <a:ext cx="6096000" cy="49160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AD4CB3A2-82A9-43A3-A797-85C70812A85E}"/>
                  </a:ext>
                </a:extLst>
              </p:cNvPr>
              <p:cNvSpPr/>
              <p:nvPr/>
            </p:nvSpPr>
            <p:spPr>
              <a:xfrm>
                <a:off x="1612603" y="5236674"/>
                <a:ext cx="6096000" cy="760401"/>
              </a:xfrm>
              <a:prstGeom prst="rect">
                <a:avLst/>
              </a:prstGeom>
            </p:spPr>
            <p:txBody>
              <a:bodyPr>
                <a:spAutoFit/>
              </a:bodyPr>
              <a:lstStyle/>
              <a:p>
                <a:pPr algn="just">
                  <a:lnSpc>
                    <a:spcPct val="107000"/>
                  </a:lnSpc>
                  <a:spcAft>
                    <a:spcPts val="0"/>
                  </a:spcAft>
                  <a:tabLst>
                    <a:tab pos="540385" algn="l"/>
                  </a:tabLst>
                </a:pPr>
                <a:r>
                  <a:rPr lang="en-US" sz="2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𝑃</m:t>
                    </m:r>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𝑈</m:t>
                            </m:r>
                          </m:e>
                          <m:sup>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𝑅</m:t>
                        </m:r>
                      </m:den>
                    </m:f>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0</m:t>
                            </m:r>
                          </m:e>
                          <m:sup>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50</m:t>
                        </m:r>
                      </m:den>
                    </m:f>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=200</m:t>
                    </m:r>
                    <m:r>
                      <a:rPr lang="en-US" sz="2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𝑊</m:t>
                    </m:r>
                  </m:oMath>
                </a14:m>
                <a:endParaRPr lang="en-US" sz="2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AD4CB3A2-82A9-43A3-A797-85C70812A85E}"/>
                  </a:ext>
                </a:extLst>
              </p:cNvPr>
              <p:cNvSpPr>
                <a:spLocks noRot="1" noChangeAspect="1" noMove="1" noResize="1" noEditPoints="1" noAdjustHandles="1" noChangeArrowheads="1" noChangeShapeType="1" noTextEdit="1"/>
              </p:cNvSpPr>
              <p:nvPr/>
            </p:nvSpPr>
            <p:spPr>
              <a:xfrm>
                <a:off x="1612603" y="5236674"/>
                <a:ext cx="6096000" cy="760401"/>
              </a:xfrm>
              <a:prstGeom prst="rect">
                <a:avLst/>
              </a:prstGeom>
              <a:blipFill>
                <a:blip r:embed="rId6"/>
                <a:stretch>
                  <a:fillRect/>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70EFA4D4-B0D1-4106-B4CA-8346B493C3E1}"/>
              </a:ext>
            </a:extLst>
          </p:cNvPr>
          <p:cNvPicPr>
            <a:picLocks noChangeAspect="1"/>
          </p:cNvPicPr>
          <p:nvPr/>
        </p:nvPicPr>
        <p:blipFill>
          <a:blip r:embed="rId7"/>
          <a:stretch>
            <a:fillRect/>
          </a:stretch>
        </p:blipFill>
        <p:spPr>
          <a:xfrm>
            <a:off x="8051213" y="2549567"/>
            <a:ext cx="3798473" cy="3908346"/>
          </a:xfrm>
          <a:prstGeom prst="rect">
            <a:avLst/>
          </a:prstGeom>
        </p:spPr>
      </p:pic>
      <p:cxnSp>
        <p:nvCxnSpPr>
          <p:cNvPr id="15" name="Straight Connector 14">
            <a:extLst>
              <a:ext uri="{FF2B5EF4-FFF2-40B4-BE49-F238E27FC236}">
                <a16:creationId xmlns:a16="http://schemas.microsoft.com/office/drawing/2014/main" id="{4C027641-08C9-4034-B255-998724B8863A}"/>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54FAAB7-3948-4F46-BD59-1DBF06535F55}"/>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2E369995-E047-4BEB-9A8B-AE0DB140DF8C}"/>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8" name="Freeform: Shape 17">
            <a:extLst>
              <a:ext uri="{FF2B5EF4-FFF2-40B4-BE49-F238E27FC236}">
                <a16:creationId xmlns:a16="http://schemas.microsoft.com/office/drawing/2014/main" id="{3F646249-8AD8-4CAD-9424-DB774253FE4A}"/>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9" name="Graphic 18" descr="Star">
            <a:extLst>
              <a:ext uri="{FF2B5EF4-FFF2-40B4-BE49-F238E27FC236}">
                <a16:creationId xmlns:a16="http://schemas.microsoft.com/office/drawing/2014/main" id="{469F2E21-27C2-4749-B8B3-6856472CA35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12402" y="5512759"/>
            <a:ext cx="711196" cy="711196"/>
          </a:xfrm>
          <a:prstGeom prst="rect">
            <a:avLst/>
          </a:prstGeom>
        </p:spPr>
      </p:pic>
      <p:pic>
        <p:nvPicPr>
          <p:cNvPr id="20" name="Graphic 19" descr="Stars">
            <a:extLst>
              <a:ext uri="{FF2B5EF4-FFF2-40B4-BE49-F238E27FC236}">
                <a16:creationId xmlns:a16="http://schemas.microsoft.com/office/drawing/2014/main" id="{CC3F5E08-1F4A-4575-A189-29BEE996870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117986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68556" y="170385"/>
                <a:ext cx="7990260" cy="2897075"/>
              </a:xfrm>
              <a:prstGeom prst="rect">
                <a:avLst/>
              </a:prstGeom>
            </p:spPr>
            <p:txBody>
              <a:bodyPr wrap="square">
                <a:spAutoFit/>
              </a:bodyPr>
              <a:lstStyle/>
              <a:p>
                <a:r>
                  <a:rPr lang="en-US" sz="2400" b="1">
                    <a:solidFill>
                      <a:srgbClr val="FFFF00"/>
                    </a:solidFill>
                    <a:latin typeface="UTM Centur"/>
                    <a:ea typeface="Calibri" panose="020F0502020204030204" pitchFamily="34" charset="0"/>
                  </a:rPr>
                  <a:t>Câu 40.</a:t>
                </a:r>
                <a:r>
                  <a:rPr lang="en-US" sz="2400">
                    <a:solidFill>
                      <a:srgbClr val="FFFF00"/>
                    </a:solidFill>
                    <a:latin typeface="Times New Roman" panose="02020603050405020304" pitchFamily="18" charset="0"/>
                    <a:ea typeface="Calibri" panose="020F0502020204030204" pitchFamily="34" charset="0"/>
                  </a:rPr>
                  <a:t> </a:t>
                </a:r>
                <a:r>
                  <a:rPr lang="en-US" sz="2400">
                    <a:solidFill>
                      <a:schemeClr val="bg1"/>
                    </a:solidFill>
                    <a:latin typeface="Times New Roman" panose="02020603050405020304" pitchFamily="18" charset="0"/>
                    <a:ea typeface="Calibri" panose="020F0502020204030204" pitchFamily="34" charset="0"/>
                  </a:rPr>
                  <a:t>Đặt điện áp xoay chiều </a:t>
                </a:r>
                <a14:m>
                  <m:oMath xmlns:m="http://schemas.openxmlformats.org/officeDocument/2006/math">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𝑢</m:t>
                    </m:r>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𝑈</m:t>
                        </m:r>
                      </m:e>
                      <m:sub>
                        <m:r>
                          <a:rPr lang="en-US" sz="2400">
                            <a:solidFill>
                              <a:schemeClr val="bg1"/>
                            </a:solidFill>
                            <a:latin typeface="Cambria Math" panose="02040503050406030204" pitchFamily="18" charset="0"/>
                            <a:ea typeface="Calibri" panose="020F0502020204030204" pitchFamily="34" charset="0"/>
                            <a:cs typeface="Times New Roman" panose="02020603050405020304" pitchFamily="18" charset="0"/>
                          </a:rPr>
                          <m:t>0</m:t>
                        </m:r>
                      </m:sub>
                    </m:sSub>
                    <m:r>
                      <m:rPr>
                        <m:sty m:val="p"/>
                      </m:rPr>
                      <a:rPr lang="en-US" sz="2400">
                        <a:solidFill>
                          <a:schemeClr val="bg1"/>
                        </a:solidFill>
                        <a:latin typeface="Cambria Math" panose="02040503050406030204" pitchFamily="18" charset="0"/>
                        <a:ea typeface="Calibri" panose="020F0502020204030204" pitchFamily="34" charset="0"/>
                        <a:cs typeface="Times New Roman" panose="02020603050405020304" pitchFamily="18" charset="0"/>
                      </a:rPr>
                      <m:t>cos</m:t>
                    </m:r>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𝜔</m:t>
                    </m:r>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𝑡</m:t>
                    </m:r>
                  </m:oMath>
                </a14:m>
                <a:r>
                  <a:rPr lang="en-US" sz="2400">
                    <a:solidFill>
                      <a:schemeClr val="bg1"/>
                    </a:solidFill>
                    <a:latin typeface="Times New Roman" panose="02020603050405020304" pitchFamily="18" charset="0"/>
                    <a:ea typeface="Calibri" panose="020F0502020204030204" pitchFamily="34" charset="0"/>
                  </a:rPr>
                  <a:t>(</a:t>
                </a:r>
                <a14:m>
                  <m:oMath xmlns:m="http://schemas.openxmlformats.org/officeDocument/2006/math">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𝜔</m:t>
                    </m:r>
                  </m:oMath>
                </a14:m>
                <a:r>
                  <a:rPr lang="en-US" sz="2400">
                    <a:solidFill>
                      <a:schemeClr val="bg1"/>
                    </a:solidFill>
                    <a:latin typeface="Times New Roman" panose="02020603050405020304" pitchFamily="18" charset="0"/>
                    <a:ea typeface="Calibri" panose="020F0502020204030204" pitchFamily="34" charset="0"/>
                  </a:rPr>
                  <a:t> thay đổi được) vào hai đầu đoạn mạch AB như hình H1, trong đó R là biến trở, tụ điện </a:t>
                </a:r>
                <a14:m>
                  <m:oMath xmlns:m="http://schemas.openxmlformats.org/officeDocument/2006/math">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𝐶</m:t>
                    </m:r>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en-US" sz="2400">
                        <a:solidFill>
                          <a:schemeClr val="bg1"/>
                        </a:solidFill>
                        <a:latin typeface="Cambria Math" panose="02040503050406030204" pitchFamily="18" charset="0"/>
                        <a:ea typeface="Calibri" panose="020F0502020204030204" pitchFamily="34" charset="0"/>
                        <a:cs typeface="Times New Roman" panose="02020603050405020304" pitchFamily="18" charset="0"/>
                      </a:rPr>
                      <m:t>125</m:t>
                    </m:r>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𝜇</m:t>
                    </m:r>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𝐹</m:t>
                    </m:r>
                  </m:oMath>
                </a14:m>
                <a:r>
                  <a:rPr lang="en-US" sz="2400">
                    <a:solidFill>
                      <a:schemeClr val="bg1"/>
                    </a:solidFill>
                    <a:latin typeface="Times New Roman" panose="02020603050405020304" pitchFamily="18" charset="0"/>
                    <a:ea typeface="Calibri" panose="020F0502020204030204" pitchFamily="34" charset="0"/>
                  </a:rPr>
                  <a:t>, cuộn dây có điện trở r và độ tự cảm L = 0,14H. Ứng với mỗi giá trị của R, điều chỉnh </a:t>
                </a:r>
                <a14:m>
                  <m:oMath xmlns:m="http://schemas.openxmlformats.org/officeDocument/2006/math">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𝜔</m:t>
                    </m:r>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𝜔</m:t>
                        </m:r>
                      </m:e>
                      <m:sub>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𝑅</m:t>
                        </m:r>
                      </m:sub>
                    </m:sSub>
                  </m:oMath>
                </a14:m>
                <a:r>
                  <a:rPr lang="en-US" sz="2400">
                    <a:solidFill>
                      <a:schemeClr val="bg1"/>
                    </a:solidFill>
                    <a:latin typeface="Times New Roman" panose="02020603050405020304" pitchFamily="18" charset="0"/>
                    <a:ea typeface="Calibri" panose="020F0502020204030204" pitchFamily="34" charset="0"/>
                  </a:rPr>
                  <a:t> sao cho điện áp giữa hai đầu đoạn mạch AN và điện áp giữa hai đầu đoạn mạch MB vuông pha với nhau. Hình H2 biểu diễn sự phụ thuộc của </a:t>
                </a:r>
                <a14:m>
                  <m:oMath xmlns:m="http://schemas.openxmlformats.org/officeDocument/2006/math">
                    <m:f>
                      <m:fPr>
                        <m:ctrlPr>
                          <a:rPr lang="en-US" sz="2400" i="1">
                            <a:solidFill>
                              <a:schemeClr val="bg1"/>
                            </a:solidFill>
                            <a:latin typeface="Cambria Math" panose="02040503050406030204" pitchFamily="18" charset="0"/>
                          </a:rPr>
                        </m:ctrlPr>
                      </m:fPr>
                      <m:num>
                        <m:r>
                          <a:rPr lang="en-US" sz="2400">
                            <a:solidFill>
                              <a:schemeClr val="bg1"/>
                            </a:solidFill>
                            <a:latin typeface="Cambria Math" panose="02040503050406030204" pitchFamily="18" charset="0"/>
                            <a:ea typeface="Calibri" panose="020F0502020204030204" pitchFamily="34" charset="0"/>
                            <a:cs typeface="Times New Roman" panose="02020603050405020304" pitchFamily="18" charset="0"/>
                          </a:rPr>
                          <m:t>1</m:t>
                        </m:r>
                      </m:num>
                      <m:den>
                        <m:sSubSup>
                          <m:sSubSupPr>
                            <m:ctrlPr>
                              <a:rPr lang="en-US" sz="2400" i="1">
                                <a:solidFill>
                                  <a:schemeClr val="bg1"/>
                                </a:solidFill>
                                <a:latin typeface="Cambria Math" panose="02040503050406030204" pitchFamily="18" charset="0"/>
                              </a:rPr>
                            </m:ctrlPr>
                          </m:sSubSupPr>
                          <m:e>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𝜔</m:t>
                            </m:r>
                          </m:e>
                          <m:sub>
                            <m:r>
                              <a:rPr lang="en-US" sz="24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𝑅</m:t>
                            </m:r>
                          </m:sub>
                          <m:sup>
                            <m:r>
                              <a:rPr lang="en-US" sz="240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sup>
                        </m:sSubSup>
                      </m:den>
                    </m:f>
                  </m:oMath>
                </a14:m>
                <a:r>
                  <a:rPr lang="en-US" sz="2400">
                    <a:solidFill>
                      <a:schemeClr val="bg1"/>
                    </a:solidFill>
                    <a:latin typeface="Times New Roman" panose="02020603050405020304" pitchFamily="18" charset="0"/>
                    <a:ea typeface="Calibri" panose="020F0502020204030204" pitchFamily="34" charset="0"/>
                  </a:rPr>
                  <a:t> theo R. Giá trị của r là</a:t>
                </a:r>
                <a:r>
                  <a:rPr lang="en-US" sz="2400" b="1">
                    <a:solidFill>
                      <a:schemeClr val="bg1"/>
                    </a:solidFill>
                    <a:latin typeface="UTM Centur"/>
                    <a:ea typeface="Calibri" panose="020F0502020204030204" pitchFamily="34" charset="0"/>
                  </a:rPr>
                  <a:t> </a:t>
                </a:r>
                <a:endParaRPr lang="en-US" sz="2400">
                  <a:solidFill>
                    <a:schemeClr val="bg1"/>
                  </a:solidFill>
                  <a:latin typeface="UTM Centur"/>
                </a:endParaRPr>
              </a:p>
            </p:txBody>
          </p:sp>
        </mc:Choice>
        <mc:Fallback xmlns="">
          <p:sp>
            <p:nvSpPr>
              <p:cNvPr id="2" name="Rectangle 1"/>
              <p:cNvSpPr>
                <a:spLocks noRot="1" noChangeAspect="1" noMove="1" noResize="1" noEditPoints="1" noAdjustHandles="1" noChangeArrowheads="1" noChangeShapeType="1" noTextEdit="1"/>
              </p:cNvSpPr>
              <p:nvPr/>
            </p:nvSpPr>
            <p:spPr>
              <a:xfrm>
                <a:off x="368556" y="170385"/>
                <a:ext cx="7990260" cy="2897075"/>
              </a:xfrm>
              <a:prstGeom prst="rect">
                <a:avLst/>
              </a:prstGeom>
              <a:blipFill>
                <a:blip r:embed="rId3"/>
                <a:stretch>
                  <a:fillRect l="-1144" t="-1895" r="-16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81797" y="2908381"/>
                <a:ext cx="1211229" cy="461665"/>
              </a:xfrm>
              <a:prstGeom prst="rect">
                <a:avLst/>
              </a:prstGeom>
            </p:spPr>
            <p:txBody>
              <a:bodyPr wrap="none">
                <a:spAutoFit/>
              </a:bodyPr>
              <a:lstStyle/>
              <a:p>
                <a:r>
                  <a:rPr lang="en-US" sz="2400" b="1">
                    <a:solidFill>
                      <a:schemeClr val="bg1"/>
                    </a:solidFill>
                    <a:latin typeface="UTM Centur"/>
                    <a:ea typeface="Calibri" panose="020F0502020204030204" pitchFamily="34" charset="0"/>
                  </a:rPr>
                  <a:t>A. </a:t>
                </a:r>
                <a14:m>
                  <m:oMath xmlns:m="http://schemas.openxmlformats.org/officeDocument/2006/math">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5,6</m:t>
                    </m:r>
                    <m:r>
                      <m:rPr>
                        <m:sty m:val="p"/>
                      </m:rP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Ω</m:t>
                    </m:r>
                  </m:oMath>
                </a14:m>
                <a:r>
                  <a:rPr lang="en-US" sz="2400">
                    <a:solidFill>
                      <a:schemeClr val="bg1"/>
                    </a:solidFill>
                    <a:effectLst/>
                    <a:latin typeface="UTM Centur"/>
                    <a:ea typeface="Calibri" panose="020F0502020204030204" pitchFamily="34" charset="0"/>
                  </a:rPr>
                  <a:t>.</a:t>
                </a:r>
                <a:endParaRPr lang="en-US" sz="2400">
                  <a:solidFill>
                    <a:schemeClr val="bg1"/>
                  </a:solidFill>
                  <a:latin typeface="UTM Centur"/>
                </a:endParaRPr>
              </a:p>
            </p:txBody>
          </p:sp>
        </mc:Choice>
        <mc:Fallback xmlns="">
          <p:sp>
            <p:nvSpPr>
              <p:cNvPr id="3" name="Rectangle 2"/>
              <p:cNvSpPr>
                <a:spLocks noRot="1" noChangeAspect="1" noMove="1" noResize="1" noEditPoints="1" noAdjustHandles="1" noChangeArrowheads="1" noChangeShapeType="1" noTextEdit="1"/>
              </p:cNvSpPr>
              <p:nvPr/>
            </p:nvSpPr>
            <p:spPr>
              <a:xfrm>
                <a:off x="381797" y="2908381"/>
                <a:ext cx="1211229" cy="461665"/>
              </a:xfrm>
              <a:prstGeom prst="rect">
                <a:avLst/>
              </a:prstGeom>
              <a:blipFill>
                <a:blip r:embed="rId4"/>
                <a:stretch>
                  <a:fillRect l="-8081" t="-10526" r="-7071"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946405" y="2908381"/>
                <a:ext cx="886781" cy="461665"/>
              </a:xfrm>
              <a:prstGeom prst="rect">
                <a:avLst/>
              </a:prstGeom>
            </p:spPr>
            <p:txBody>
              <a:bodyPr wrap="none">
                <a:spAutoFit/>
              </a:bodyPr>
              <a:lstStyle/>
              <a:p>
                <a:r>
                  <a:rPr lang="en-US" sz="2400" b="1">
                    <a:solidFill>
                      <a:schemeClr val="bg1"/>
                    </a:solidFill>
                    <a:latin typeface="UTM Centur"/>
                    <a:ea typeface="Calibri" panose="020F0502020204030204" pitchFamily="34" charset="0"/>
                  </a:rPr>
                  <a:t>B</a:t>
                </a:r>
                <a:r>
                  <a:rPr lang="en-US" sz="2400" b="1">
                    <a:solidFill>
                      <a:schemeClr val="bg1"/>
                    </a:solidFill>
                    <a:effectLst/>
                    <a:latin typeface="UTM Centur"/>
                    <a:ea typeface="Calibri" panose="020F0502020204030204" pitchFamily="34" charset="0"/>
                  </a:rPr>
                  <a:t>. </a:t>
                </a:r>
                <a14:m>
                  <m:oMath xmlns:m="http://schemas.openxmlformats.org/officeDocument/2006/math">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Ω</m:t>
                    </m:r>
                  </m:oMath>
                </a14:m>
                <a:endParaRPr lang="en-US" sz="2400">
                  <a:solidFill>
                    <a:schemeClr val="bg1"/>
                  </a:solidFill>
                  <a:latin typeface="UTM Centur"/>
                </a:endParaRPr>
              </a:p>
            </p:txBody>
          </p:sp>
        </mc:Choice>
        <mc:Fallback xmlns="">
          <p:sp>
            <p:nvSpPr>
              <p:cNvPr id="4" name="Rectangle 3"/>
              <p:cNvSpPr>
                <a:spLocks noRot="1" noChangeAspect="1" noMove="1" noResize="1" noEditPoints="1" noAdjustHandles="1" noChangeArrowheads="1" noChangeShapeType="1" noTextEdit="1"/>
              </p:cNvSpPr>
              <p:nvPr/>
            </p:nvSpPr>
            <p:spPr>
              <a:xfrm>
                <a:off x="2946405" y="2908381"/>
                <a:ext cx="886781" cy="461665"/>
              </a:xfrm>
              <a:prstGeom prst="rect">
                <a:avLst/>
              </a:prstGeom>
              <a:blipFill>
                <a:blip r:embed="rId5"/>
                <a:stretch>
                  <a:fillRect l="-10274" t="-10526" r="-1370"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186565" y="2908381"/>
                <a:ext cx="1047082" cy="461665"/>
              </a:xfrm>
              <a:prstGeom prst="rect">
                <a:avLst/>
              </a:prstGeom>
            </p:spPr>
            <p:txBody>
              <a:bodyPr wrap="none">
                <a:spAutoFit/>
              </a:bodyPr>
              <a:lstStyle/>
              <a:p>
                <a:r>
                  <a:rPr lang="en-US" sz="2400" b="1">
                    <a:solidFill>
                      <a:schemeClr val="bg1"/>
                    </a:solidFill>
                    <a:latin typeface="UTM Centur"/>
                    <a:ea typeface="Calibri" panose="020F0502020204030204" pitchFamily="34" charset="0"/>
                  </a:rPr>
                  <a:t>C. </a:t>
                </a:r>
                <a14:m>
                  <m:oMath xmlns:m="http://schemas.openxmlformats.org/officeDocument/2006/math">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28</m:t>
                    </m:r>
                    <m:r>
                      <m:rPr>
                        <m:sty m:val="p"/>
                      </m:rP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Ω</m:t>
                    </m:r>
                  </m:oMath>
                </a14:m>
                <a:endParaRPr lang="en-US" sz="2400">
                  <a:solidFill>
                    <a:schemeClr val="bg1"/>
                  </a:solidFill>
                  <a:latin typeface="UTM Centur"/>
                </a:endParaRPr>
              </a:p>
            </p:txBody>
          </p:sp>
        </mc:Choice>
        <mc:Fallback xmlns="">
          <p:sp>
            <p:nvSpPr>
              <p:cNvPr id="5" name="Rectangle 4"/>
              <p:cNvSpPr>
                <a:spLocks noRot="1" noChangeAspect="1" noMove="1" noResize="1" noEditPoints="1" noAdjustHandles="1" noChangeArrowheads="1" noChangeShapeType="1" noTextEdit="1"/>
              </p:cNvSpPr>
              <p:nvPr/>
            </p:nvSpPr>
            <p:spPr>
              <a:xfrm>
                <a:off x="5186565" y="2908381"/>
                <a:ext cx="1047082" cy="461665"/>
              </a:xfrm>
              <a:prstGeom prst="rect">
                <a:avLst/>
              </a:prstGeom>
              <a:blipFill>
                <a:blip r:embed="rId6"/>
                <a:stretch>
                  <a:fillRect l="-9302" t="-10526" r="-581"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288010" y="2908381"/>
                <a:ext cx="1070806" cy="461665"/>
              </a:xfrm>
              <a:prstGeom prst="rect">
                <a:avLst/>
              </a:prstGeom>
            </p:spPr>
            <p:txBody>
              <a:bodyPr wrap="none">
                <a:spAutoFit/>
              </a:bodyPr>
              <a:lstStyle/>
              <a:p>
                <a:r>
                  <a:rPr lang="en-US" sz="2400" b="1">
                    <a:solidFill>
                      <a:schemeClr val="bg1"/>
                    </a:solidFill>
                    <a:latin typeface="UTM Centur"/>
                    <a:ea typeface="Calibri" panose="020F0502020204030204" pitchFamily="34" charset="0"/>
                  </a:rPr>
                  <a:t>D. </a:t>
                </a:r>
                <a14:m>
                  <m:oMath xmlns:m="http://schemas.openxmlformats.org/officeDocument/2006/math">
                    <m: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14</m:t>
                    </m:r>
                    <m:r>
                      <m:rPr>
                        <m:sty m:val="p"/>
                      </m:rPr>
                      <a:rPr lang="en-US" sz="2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Ω</m:t>
                    </m:r>
                  </m:oMath>
                </a14:m>
                <a:endParaRPr lang="en-US" sz="2400">
                  <a:solidFill>
                    <a:schemeClr val="bg1"/>
                  </a:solidFill>
                  <a:latin typeface="UTM Centur"/>
                </a:endParaRPr>
              </a:p>
            </p:txBody>
          </p:sp>
        </mc:Choice>
        <mc:Fallback xmlns="">
          <p:sp>
            <p:nvSpPr>
              <p:cNvPr id="6" name="Rectangle 5"/>
              <p:cNvSpPr>
                <a:spLocks noRot="1" noChangeAspect="1" noMove="1" noResize="1" noEditPoints="1" noAdjustHandles="1" noChangeArrowheads="1" noChangeShapeType="1" noTextEdit="1"/>
              </p:cNvSpPr>
              <p:nvPr/>
            </p:nvSpPr>
            <p:spPr>
              <a:xfrm>
                <a:off x="7288010" y="2908381"/>
                <a:ext cx="1070806" cy="461665"/>
              </a:xfrm>
              <a:prstGeom prst="rect">
                <a:avLst/>
              </a:prstGeom>
              <a:blipFill>
                <a:blip r:embed="rId7"/>
                <a:stretch>
                  <a:fillRect l="-9143" t="-10526" r="-1143" b="-28947"/>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DACD199A-B4FE-47D2-9EEF-8FF87E0C4CBB}"/>
              </a:ext>
            </a:extLst>
          </p:cNvPr>
          <p:cNvSpPr/>
          <p:nvPr/>
        </p:nvSpPr>
        <p:spPr>
          <a:xfrm>
            <a:off x="8940801" y="5683891"/>
            <a:ext cx="6096000" cy="460895"/>
          </a:xfrm>
          <a:prstGeom prst="rect">
            <a:avLst/>
          </a:prstGeom>
        </p:spPr>
        <p:txBody>
          <a:bodyPr>
            <a:spAutoFit/>
          </a:bodyPr>
          <a:lstStyle/>
          <a:p>
            <a:pPr algn="just">
              <a:lnSpc>
                <a:spcPct val="107000"/>
              </a:lnSpc>
              <a:spcAft>
                <a:spcPts val="0"/>
              </a:spcAft>
              <a:tabLst>
                <a:tab pos="540385" algn="l"/>
              </a:tabLst>
            </a:pPr>
            <a:r>
              <a:rPr lang="en-US" sz="24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B</a:t>
            </a:r>
            <a:endParaRPr lang="en-US" sz="24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31C272AF-F98B-4FCD-BCB9-1E30AB00C7A1}"/>
              </a:ext>
            </a:extLst>
          </p:cNvPr>
          <p:cNvSpPr/>
          <p:nvPr/>
        </p:nvSpPr>
        <p:spPr>
          <a:xfrm>
            <a:off x="3389795" y="3255719"/>
            <a:ext cx="2231701" cy="460895"/>
          </a:xfrm>
          <a:prstGeom prst="rect">
            <a:avLst/>
          </a:prstGeom>
        </p:spPr>
        <p:txBody>
          <a:bodyPr wrap="none">
            <a:spAutoFit/>
          </a:bodyPr>
          <a:lstStyle/>
          <a:p>
            <a:pPr algn="ctr">
              <a:lnSpc>
                <a:spcPct val="107000"/>
              </a:lnSpc>
              <a:spcAft>
                <a:spcPts val="0"/>
              </a:spcAft>
              <a:tabLst>
                <a:tab pos="540385" algn="l"/>
              </a:tabLst>
            </a:pPr>
            <a:r>
              <a:rPr lang="en-US" sz="24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4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03C11993-AB11-4B80-8C78-4C54F7723FD7}"/>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8329788" y="282456"/>
            <a:ext cx="3629985" cy="2402659"/>
          </a:xfrm>
          <a:prstGeom prst="rect">
            <a:avLst/>
          </a:prstGeom>
          <a:noFill/>
          <a:ln>
            <a:noFill/>
          </a:ln>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C96A346-13E8-4A5C-8603-27E59DD5211B}"/>
                  </a:ext>
                </a:extLst>
              </p:cNvPr>
              <p:cNvSpPr/>
              <p:nvPr/>
            </p:nvSpPr>
            <p:spPr>
              <a:xfrm>
                <a:off x="509902" y="3607826"/>
                <a:ext cx="7135030" cy="791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400" b="1" i="1" smtClean="0">
                              <a:solidFill>
                                <a:schemeClr val="bg1"/>
                              </a:solidFill>
                              <a:latin typeface="Cambria Math" panose="02040503050406030204" pitchFamily="18" charset="0"/>
                            </a:rPr>
                          </m:ctrlPr>
                        </m:funcPr>
                        <m:fName>
                          <m:r>
                            <a:rPr lang="en-US" sz="2400" b="1" i="1">
                              <a:solidFill>
                                <a:schemeClr val="bg1"/>
                              </a:solidFill>
                              <a:latin typeface="Cambria Math" panose="02040503050406030204" pitchFamily="18" charset="0"/>
                            </a:rPr>
                            <m:t>𝒕𝒂𝒏</m:t>
                          </m:r>
                        </m:fName>
                        <m:e>
                          <m:sSub>
                            <m:sSubPr>
                              <m:ctrlPr>
                                <a:rPr lang="en-US" sz="2400" b="0" i="1">
                                  <a:solidFill>
                                    <a:schemeClr val="bg1"/>
                                  </a:solidFill>
                                  <a:latin typeface="Cambria Math" panose="02040503050406030204" pitchFamily="18" charset="0"/>
                                </a:rPr>
                              </m:ctrlPr>
                            </m:sSubPr>
                            <m:e>
                              <m:r>
                                <a:rPr lang="en-US" sz="2400" b="1" i="1">
                                  <a:solidFill>
                                    <a:schemeClr val="bg1"/>
                                  </a:solidFill>
                                  <a:latin typeface="Cambria Math" panose="02040503050406030204" pitchFamily="18" charset="0"/>
                                </a:rPr>
                                <m:t>𝝋</m:t>
                              </m:r>
                            </m:e>
                            <m:sub>
                              <m:r>
                                <a:rPr lang="en-US" sz="2400" b="1" i="1">
                                  <a:solidFill>
                                    <a:schemeClr val="bg1"/>
                                  </a:solidFill>
                                  <a:latin typeface="Cambria Math" panose="02040503050406030204" pitchFamily="18" charset="0"/>
                                </a:rPr>
                                <m:t>𝑨𝑵</m:t>
                              </m:r>
                            </m:sub>
                          </m:sSub>
                        </m:e>
                      </m:func>
                      <m:r>
                        <a:rPr lang="en-US" sz="2400" b="0" i="0">
                          <a:solidFill>
                            <a:schemeClr val="bg1"/>
                          </a:solidFill>
                          <a:latin typeface="Cambria Math" panose="02040503050406030204" pitchFamily="18" charset="0"/>
                        </a:rPr>
                        <m:t>.</m:t>
                      </m:r>
                      <m:func>
                        <m:funcPr>
                          <m:ctrlPr>
                            <a:rPr lang="en-US" sz="2400" b="0" i="1">
                              <a:solidFill>
                                <a:schemeClr val="bg1"/>
                              </a:solidFill>
                              <a:latin typeface="Cambria Math" panose="02040503050406030204" pitchFamily="18" charset="0"/>
                            </a:rPr>
                          </m:ctrlPr>
                        </m:funcPr>
                        <m:fName>
                          <m:r>
                            <a:rPr lang="en-US" sz="2400" b="1" i="1">
                              <a:solidFill>
                                <a:schemeClr val="bg1"/>
                              </a:solidFill>
                              <a:latin typeface="Cambria Math" panose="02040503050406030204" pitchFamily="18" charset="0"/>
                            </a:rPr>
                            <m:t>𝒕𝒂𝒏</m:t>
                          </m:r>
                        </m:fName>
                        <m:e>
                          <m:sSub>
                            <m:sSubPr>
                              <m:ctrlPr>
                                <a:rPr lang="en-US" sz="2400" b="0" i="1">
                                  <a:solidFill>
                                    <a:schemeClr val="bg1"/>
                                  </a:solidFill>
                                  <a:latin typeface="Cambria Math" panose="02040503050406030204" pitchFamily="18" charset="0"/>
                                </a:rPr>
                              </m:ctrlPr>
                            </m:sSubPr>
                            <m:e>
                              <m:r>
                                <a:rPr lang="en-US" sz="2400" b="1" i="1">
                                  <a:solidFill>
                                    <a:schemeClr val="bg1"/>
                                  </a:solidFill>
                                  <a:latin typeface="Cambria Math" panose="02040503050406030204" pitchFamily="18" charset="0"/>
                                </a:rPr>
                                <m:t>𝝋</m:t>
                              </m:r>
                            </m:e>
                            <m:sub>
                              <m:r>
                                <a:rPr lang="en-US" sz="2400" b="1" i="1">
                                  <a:solidFill>
                                    <a:schemeClr val="bg1"/>
                                  </a:solidFill>
                                  <a:latin typeface="Cambria Math" panose="02040503050406030204" pitchFamily="18" charset="0"/>
                                </a:rPr>
                                <m:t>𝑴𝑩</m:t>
                              </m:r>
                            </m:sub>
                          </m:sSub>
                        </m:e>
                      </m:func>
                      <m:r>
                        <a:rPr lang="en-US" sz="2400" b="0" i="0">
                          <a:solidFill>
                            <a:schemeClr val="bg1"/>
                          </a:solidFill>
                          <a:latin typeface="Cambria Math" panose="02040503050406030204" pitchFamily="18" charset="0"/>
                        </a:rPr>
                        <m:t>=−1⇔−</m:t>
                      </m:r>
                      <m:f>
                        <m:fPr>
                          <m:ctrlPr>
                            <a:rPr lang="en-US" sz="2400" b="0" i="1">
                              <a:solidFill>
                                <a:schemeClr val="bg1"/>
                              </a:solidFill>
                              <a:latin typeface="Cambria Math" panose="02040503050406030204" pitchFamily="18" charset="0"/>
                            </a:rPr>
                          </m:ctrlPr>
                        </m:fPr>
                        <m:num>
                          <m:sSub>
                            <m:sSubPr>
                              <m:ctrlPr>
                                <a:rPr lang="en-US" sz="2400" b="0" i="1">
                                  <a:solidFill>
                                    <a:schemeClr val="bg1"/>
                                  </a:solidFill>
                                  <a:latin typeface="Cambria Math" panose="02040503050406030204" pitchFamily="18" charset="0"/>
                                </a:rPr>
                              </m:ctrlPr>
                            </m:sSubPr>
                            <m:e>
                              <m:r>
                                <a:rPr lang="en-US" sz="2400" b="1" i="1">
                                  <a:solidFill>
                                    <a:schemeClr val="bg1"/>
                                  </a:solidFill>
                                  <a:latin typeface="Cambria Math" panose="02040503050406030204" pitchFamily="18" charset="0"/>
                                </a:rPr>
                                <m:t>𝒁</m:t>
                              </m:r>
                            </m:e>
                            <m:sub>
                              <m:r>
                                <a:rPr lang="en-US" sz="2400" b="1" i="1">
                                  <a:solidFill>
                                    <a:schemeClr val="bg1"/>
                                  </a:solidFill>
                                  <a:latin typeface="Cambria Math" panose="02040503050406030204" pitchFamily="18" charset="0"/>
                                </a:rPr>
                                <m:t>𝑪</m:t>
                              </m:r>
                            </m:sub>
                          </m:sSub>
                        </m:num>
                        <m:den>
                          <m:r>
                            <a:rPr lang="en-US" sz="2400" b="1" i="1">
                              <a:solidFill>
                                <a:schemeClr val="bg1"/>
                              </a:solidFill>
                              <a:latin typeface="Cambria Math" panose="02040503050406030204" pitchFamily="18" charset="0"/>
                            </a:rPr>
                            <m:t>𝑹</m:t>
                          </m:r>
                        </m:den>
                      </m:f>
                      <m:r>
                        <a:rPr lang="en-US" sz="2400" b="0" i="0">
                          <a:solidFill>
                            <a:schemeClr val="bg1"/>
                          </a:solidFill>
                          <a:latin typeface="Cambria Math" panose="02040503050406030204" pitchFamily="18" charset="0"/>
                        </a:rPr>
                        <m:t>.</m:t>
                      </m:r>
                      <m:d>
                        <m:dPr>
                          <m:ctrlPr>
                            <a:rPr lang="en-US" sz="2400" b="0" i="1">
                              <a:solidFill>
                                <a:schemeClr val="bg1"/>
                              </a:solidFill>
                              <a:latin typeface="Cambria Math" panose="02040503050406030204" pitchFamily="18" charset="0"/>
                            </a:rPr>
                          </m:ctrlPr>
                        </m:dPr>
                        <m:e>
                          <m:f>
                            <m:fPr>
                              <m:ctrlPr>
                                <a:rPr lang="en-US" sz="2400" b="0" i="1">
                                  <a:solidFill>
                                    <a:schemeClr val="bg1"/>
                                  </a:solidFill>
                                  <a:latin typeface="Cambria Math" panose="02040503050406030204" pitchFamily="18" charset="0"/>
                                </a:rPr>
                              </m:ctrlPr>
                            </m:fPr>
                            <m:num>
                              <m:sSub>
                                <m:sSubPr>
                                  <m:ctrlPr>
                                    <a:rPr lang="en-US" sz="2400" b="0" i="1">
                                      <a:solidFill>
                                        <a:schemeClr val="bg1"/>
                                      </a:solidFill>
                                      <a:latin typeface="Cambria Math" panose="02040503050406030204" pitchFamily="18" charset="0"/>
                                    </a:rPr>
                                  </m:ctrlPr>
                                </m:sSubPr>
                                <m:e>
                                  <m:r>
                                    <a:rPr lang="en-US" sz="2400" b="1" i="1">
                                      <a:solidFill>
                                        <a:schemeClr val="bg1"/>
                                      </a:solidFill>
                                      <a:latin typeface="Cambria Math" panose="02040503050406030204" pitchFamily="18" charset="0"/>
                                    </a:rPr>
                                    <m:t>𝒁</m:t>
                                  </m:r>
                                </m:e>
                                <m:sub>
                                  <m:r>
                                    <a:rPr lang="en-US" sz="2400" b="1" i="1">
                                      <a:solidFill>
                                        <a:schemeClr val="bg1"/>
                                      </a:solidFill>
                                      <a:latin typeface="Cambria Math" panose="02040503050406030204" pitchFamily="18" charset="0"/>
                                    </a:rPr>
                                    <m:t>𝑳</m:t>
                                  </m:r>
                                </m:sub>
                              </m:sSub>
                              <m:r>
                                <a:rPr lang="en-US" sz="2400" b="0" i="0">
                                  <a:solidFill>
                                    <a:schemeClr val="bg1"/>
                                  </a:solidFill>
                                  <a:latin typeface="Cambria Math" panose="02040503050406030204" pitchFamily="18" charset="0"/>
                                </a:rPr>
                                <m:t>−</m:t>
                              </m:r>
                              <m:sSub>
                                <m:sSubPr>
                                  <m:ctrlPr>
                                    <a:rPr lang="en-US" sz="2400" b="0" i="1">
                                      <a:solidFill>
                                        <a:schemeClr val="bg1"/>
                                      </a:solidFill>
                                      <a:latin typeface="Cambria Math" panose="02040503050406030204" pitchFamily="18" charset="0"/>
                                    </a:rPr>
                                  </m:ctrlPr>
                                </m:sSubPr>
                                <m:e>
                                  <m:r>
                                    <a:rPr lang="en-US" sz="2400" b="1" i="1">
                                      <a:solidFill>
                                        <a:schemeClr val="bg1"/>
                                      </a:solidFill>
                                      <a:latin typeface="Cambria Math" panose="02040503050406030204" pitchFamily="18" charset="0"/>
                                    </a:rPr>
                                    <m:t>𝒁</m:t>
                                  </m:r>
                                </m:e>
                                <m:sub>
                                  <m:r>
                                    <a:rPr lang="en-US" sz="2400" b="1" i="1">
                                      <a:solidFill>
                                        <a:schemeClr val="bg1"/>
                                      </a:solidFill>
                                      <a:latin typeface="Cambria Math" panose="02040503050406030204" pitchFamily="18" charset="0"/>
                                    </a:rPr>
                                    <m:t>𝑪</m:t>
                                  </m:r>
                                </m:sub>
                              </m:sSub>
                            </m:num>
                            <m:den>
                              <m:r>
                                <a:rPr lang="en-US" sz="2400" b="1" i="1">
                                  <a:solidFill>
                                    <a:schemeClr val="bg1"/>
                                  </a:solidFill>
                                  <a:latin typeface="Cambria Math" panose="02040503050406030204" pitchFamily="18" charset="0"/>
                                </a:rPr>
                                <m:t>𝒓</m:t>
                              </m:r>
                            </m:den>
                          </m:f>
                          <m:r>
                            <a:rPr lang="en-US" sz="2400" b="0" i="0">
                              <a:solidFill>
                                <a:schemeClr val="bg1"/>
                              </a:solidFill>
                              <a:latin typeface="Cambria Math" panose="02040503050406030204" pitchFamily="18" charset="0"/>
                            </a:rPr>
                            <m:t>.</m:t>
                          </m:r>
                        </m:e>
                      </m:d>
                      <m:r>
                        <a:rPr lang="en-US" sz="2400" b="0" i="0">
                          <a:solidFill>
                            <a:schemeClr val="bg1"/>
                          </a:solidFill>
                          <a:latin typeface="Cambria Math" panose="02040503050406030204" pitchFamily="18" charset="0"/>
                        </a:rPr>
                        <m:t>=−1</m:t>
                      </m:r>
                    </m:oMath>
                  </m:oMathPara>
                </a14:m>
                <a:endParaRPr lang="en-US" sz="2400">
                  <a:solidFill>
                    <a:schemeClr val="bg1"/>
                  </a:solidFill>
                </a:endParaRPr>
              </a:p>
            </p:txBody>
          </p:sp>
        </mc:Choice>
        <mc:Fallback xmlns="">
          <p:sp>
            <p:nvSpPr>
              <p:cNvPr id="10" name="Rectangle 9">
                <a:extLst>
                  <a:ext uri="{FF2B5EF4-FFF2-40B4-BE49-F238E27FC236}">
                    <a16:creationId xmlns:a16="http://schemas.microsoft.com/office/drawing/2014/main" id="{3C96A346-13E8-4A5C-8603-27E59DD5211B}"/>
                  </a:ext>
                </a:extLst>
              </p:cNvPr>
              <p:cNvSpPr>
                <a:spLocks noRot="1" noChangeAspect="1" noMove="1" noResize="1" noEditPoints="1" noAdjustHandles="1" noChangeArrowheads="1" noChangeShapeType="1" noTextEdit="1"/>
              </p:cNvSpPr>
              <p:nvPr/>
            </p:nvSpPr>
            <p:spPr>
              <a:xfrm>
                <a:off x="509902" y="3607826"/>
                <a:ext cx="7135030" cy="79162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530CB91-CBA0-4422-9164-CF12BC66E3A2}"/>
                  </a:ext>
                </a:extLst>
              </p:cNvPr>
              <p:cNvSpPr/>
              <p:nvPr/>
            </p:nvSpPr>
            <p:spPr>
              <a:xfrm>
                <a:off x="258002" y="4233867"/>
                <a:ext cx="6024726" cy="922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chemeClr val="bg1"/>
                              </a:solidFill>
                              <a:latin typeface="Cambria Math" panose="02040503050406030204" pitchFamily="18" charset="0"/>
                            </a:rPr>
                          </m:ctrlPr>
                        </m:sSubPr>
                        <m:e>
                          <m:r>
                            <a:rPr lang="en-US" sz="2400" b="1" i="1">
                              <a:solidFill>
                                <a:schemeClr val="bg1"/>
                              </a:solidFill>
                              <a:latin typeface="Cambria Math" panose="02040503050406030204" pitchFamily="18" charset="0"/>
                            </a:rPr>
                            <m:t>𝒁</m:t>
                          </m:r>
                        </m:e>
                        <m:sub>
                          <m:r>
                            <a:rPr lang="en-US" sz="2400" b="1" i="1">
                              <a:solidFill>
                                <a:schemeClr val="bg1"/>
                              </a:solidFill>
                              <a:latin typeface="Cambria Math" panose="02040503050406030204" pitchFamily="18" charset="0"/>
                            </a:rPr>
                            <m:t>𝑪</m:t>
                          </m:r>
                        </m:sub>
                      </m:sSub>
                      <m:d>
                        <m:dPr>
                          <m:ctrlPr>
                            <a:rPr lang="en-US" sz="2400" b="1" i="1">
                              <a:solidFill>
                                <a:schemeClr val="bg1"/>
                              </a:solidFill>
                              <a:latin typeface="Cambria Math" panose="02040503050406030204" pitchFamily="18" charset="0"/>
                            </a:rPr>
                          </m:ctrlPr>
                        </m:dPr>
                        <m:e>
                          <m:sSub>
                            <m:sSubPr>
                              <m:ctrlPr>
                                <a:rPr lang="en-US" sz="2400" b="1" i="1">
                                  <a:solidFill>
                                    <a:schemeClr val="bg1"/>
                                  </a:solidFill>
                                  <a:latin typeface="Cambria Math" panose="02040503050406030204" pitchFamily="18" charset="0"/>
                                </a:rPr>
                              </m:ctrlPr>
                            </m:sSubPr>
                            <m:e>
                              <m:r>
                                <a:rPr lang="en-US" sz="2400" b="1" i="1">
                                  <a:solidFill>
                                    <a:schemeClr val="bg1"/>
                                  </a:solidFill>
                                  <a:latin typeface="Cambria Math" panose="02040503050406030204" pitchFamily="18" charset="0"/>
                                </a:rPr>
                                <m:t>𝒁</m:t>
                              </m:r>
                            </m:e>
                            <m:sub>
                              <m:r>
                                <a:rPr lang="en-US" sz="2400" b="1" i="1">
                                  <a:solidFill>
                                    <a:schemeClr val="bg1"/>
                                  </a:solidFill>
                                  <a:latin typeface="Cambria Math" panose="02040503050406030204" pitchFamily="18" charset="0"/>
                                </a:rPr>
                                <m:t>𝑳</m:t>
                              </m:r>
                            </m:sub>
                          </m:sSub>
                          <m:r>
                            <a:rPr lang="en-US" sz="2400" b="0" i="0">
                              <a:solidFill>
                                <a:schemeClr val="bg1"/>
                              </a:solidFill>
                              <a:latin typeface="Cambria Math" panose="02040503050406030204" pitchFamily="18" charset="0"/>
                            </a:rPr>
                            <m:t>−</m:t>
                          </m:r>
                          <m:sSub>
                            <m:sSubPr>
                              <m:ctrlPr>
                                <a:rPr lang="en-US" sz="2400" b="0" i="1">
                                  <a:solidFill>
                                    <a:schemeClr val="bg1"/>
                                  </a:solidFill>
                                  <a:latin typeface="Cambria Math" panose="02040503050406030204" pitchFamily="18" charset="0"/>
                                </a:rPr>
                              </m:ctrlPr>
                            </m:sSubPr>
                            <m:e>
                              <m:r>
                                <a:rPr lang="en-US" sz="2400" b="1" i="1">
                                  <a:solidFill>
                                    <a:schemeClr val="bg1"/>
                                  </a:solidFill>
                                  <a:latin typeface="Cambria Math" panose="02040503050406030204" pitchFamily="18" charset="0"/>
                                </a:rPr>
                                <m:t>𝒁</m:t>
                              </m:r>
                            </m:e>
                            <m:sub>
                              <m:r>
                                <a:rPr lang="en-US" sz="2400" b="1" i="1">
                                  <a:solidFill>
                                    <a:schemeClr val="bg1"/>
                                  </a:solidFill>
                                  <a:latin typeface="Cambria Math" panose="02040503050406030204" pitchFamily="18" charset="0"/>
                                </a:rPr>
                                <m:t>𝑪</m:t>
                              </m:r>
                            </m:sub>
                          </m:sSub>
                        </m:e>
                      </m:d>
                      <m:r>
                        <a:rPr lang="en-US" sz="2400" b="0" i="0">
                          <a:solidFill>
                            <a:schemeClr val="bg1"/>
                          </a:solidFill>
                          <a:latin typeface="Cambria Math" panose="02040503050406030204" pitchFamily="18" charset="0"/>
                        </a:rPr>
                        <m:t>=</m:t>
                      </m:r>
                      <m:r>
                        <a:rPr lang="en-US" sz="2400" b="1" i="1">
                          <a:solidFill>
                            <a:schemeClr val="bg1"/>
                          </a:solidFill>
                          <a:latin typeface="Cambria Math" panose="02040503050406030204" pitchFamily="18" charset="0"/>
                        </a:rPr>
                        <m:t>𝑹𝒓</m:t>
                      </m:r>
                      <m:r>
                        <a:rPr lang="en-US" sz="2400" b="0" i="0">
                          <a:solidFill>
                            <a:schemeClr val="bg1"/>
                          </a:solidFill>
                          <a:latin typeface="Cambria Math" panose="02040503050406030204" pitchFamily="18" charset="0"/>
                        </a:rPr>
                        <m:t>⇔</m:t>
                      </m:r>
                      <m:f>
                        <m:fPr>
                          <m:ctrlPr>
                            <a:rPr lang="en-US" sz="2400" b="0" i="1">
                              <a:solidFill>
                                <a:schemeClr val="bg1"/>
                              </a:solidFill>
                              <a:latin typeface="Cambria Math" panose="02040503050406030204" pitchFamily="18" charset="0"/>
                            </a:rPr>
                          </m:ctrlPr>
                        </m:fPr>
                        <m:num>
                          <m:r>
                            <a:rPr lang="en-US" sz="2400" b="0" i="0">
                              <a:solidFill>
                                <a:schemeClr val="bg1"/>
                              </a:solidFill>
                              <a:latin typeface="Cambria Math" panose="02040503050406030204" pitchFamily="18" charset="0"/>
                            </a:rPr>
                            <m:t>1</m:t>
                          </m:r>
                        </m:num>
                        <m:den>
                          <m:r>
                            <a:rPr lang="en-US" sz="2400" b="1" i="1">
                              <a:solidFill>
                                <a:schemeClr val="bg1"/>
                              </a:solidFill>
                              <a:latin typeface="Cambria Math" panose="02040503050406030204" pitchFamily="18" charset="0"/>
                            </a:rPr>
                            <m:t>𝑪</m:t>
                          </m:r>
                          <m:r>
                            <a:rPr lang="en-US" sz="2400" b="1" i="1">
                              <a:solidFill>
                                <a:schemeClr val="bg1"/>
                              </a:solidFill>
                              <a:latin typeface="Cambria Math" panose="02040503050406030204" pitchFamily="18" charset="0"/>
                            </a:rPr>
                            <m:t>𝝎</m:t>
                          </m:r>
                        </m:den>
                      </m:f>
                      <m:d>
                        <m:dPr>
                          <m:ctrlPr>
                            <a:rPr lang="en-US" sz="2400" b="0" i="1">
                              <a:solidFill>
                                <a:schemeClr val="bg1"/>
                              </a:solidFill>
                              <a:latin typeface="Cambria Math" panose="02040503050406030204" pitchFamily="18" charset="0"/>
                            </a:rPr>
                          </m:ctrlPr>
                        </m:dPr>
                        <m:e>
                          <m:r>
                            <a:rPr lang="en-US" sz="2400" b="1" i="1">
                              <a:solidFill>
                                <a:schemeClr val="bg1"/>
                              </a:solidFill>
                              <a:latin typeface="Cambria Math" panose="02040503050406030204" pitchFamily="18" charset="0"/>
                            </a:rPr>
                            <m:t>𝑳</m:t>
                          </m:r>
                          <m:r>
                            <a:rPr lang="en-US" sz="2400" b="1" i="1">
                              <a:solidFill>
                                <a:schemeClr val="bg1"/>
                              </a:solidFill>
                              <a:latin typeface="Cambria Math" panose="02040503050406030204" pitchFamily="18" charset="0"/>
                            </a:rPr>
                            <m:t>𝝎</m:t>
                          </m:r>
                          <m:r>
                            <a:rPr lang="en-US" sz="2400" b="0" i="0">
                              <a:solidFill>
                                <a:schemeClr val="bg1"/>
                              </a:solidFill>
                              <a:latin typeface="Cambria Math" panose="02040503050406030204" pitchFamily="18" charset="0"/>
                            </a:rPr>
                            <m:t>−</m:t>
                          </m:r>
                          <m:f>
                            <m:fPr>
                              <m:ctrlPr>
                                <a:rPr lang="en-US" sz="2400" b="0" i="1">
                                  <a:solidFill>
                                    <a:schemeClr val="bg1"/>
                                  </a:solidFill>
                                  <a:latin typeface="Cambria Math" panose="02040503050406030204" pitchFamily="18" charset="0"/>
                                </a:rPr>
                              </m:ctrlPr>
                            </m:fPr>
                            <m:num>
                              <m:r>
                                <a:rPr lang="en-US" sz="2400" b="0" i="0">
                                  <a:solidFill>
                                    <a:schemeClr val="bg1"/>
                                  </a:solidFill>
                                  <a:latin typeface="Cambria Math" panose="02040503050406030204" pitchFamily="18" charset="0"/>
                                </a:rPr>
                                <m:t>1</m:t>
                              </m:r>
                            </m:num>
                            <m:den>
                              <m:r>
                                <a:rPr lang="en-US" sz="2400" b="1" i="1">
                                  <a:solidFill>
                                    <a:schemeClr val="bg1"/>
                                  </a:solidFill>
                                  <a:latin typeface="Cambria Math" panose="02040503050406030204" pitchFamily="18" charset="0"/>
                                </a:rPr>
                                <m:t>𝑪</m:t>
                              </m:r>
                              <m:r>
                                <a:rPr lang="en-US" sz="2400" b="1" i="1">
                                  <a:solidFill>
                                    <a:schemeClr val="bg1"/>
                                  </a:solidFill>
                                  <a:latin typeface="Cambria Math" panose="02040503050406030204" pitchFamily="18" charset="0"/>
                                </a:rPr>
                                <m:t>𝝎</m:t>
                              </m:r>
                            </m:den>
                          </m:f>
                        </m:e>
                      </m:d>
                      <m:r>
                        <a:rPr lang="en-US" sz="2400" b="0" i="0">
                          <a:solidFill>
                            <a:schemeClr val="bg1"/>
                          </a:solidFill>
                          <a:latin typeface="Cambria Math" panose="02040503050406030204" pitchFamily="18" charset="0"/>
                        </a:rPr>
                        <m:t>=</m:t>
                      </m:r>
                      <m:r>
                        <a:rPr lang="en-US" sz="2400" b="1" i="1">
                          <a:solidFill>
                            <a:schemeClr val="bg1"/>
                          </a:solidFill>
                          <a:latin typeface="Cambria Math" panose="02040503050406030204" pitchFamily="18" charset="0"/>
                        </a:rPr>
                        <m:t>𝑹𝒓</m:t>
                      </m:r>
                    </m:oMath>
                  </m:oMathPara>
                </a14:m>
                <a:endParaRPr lang="en-US" sz="2400">
                  <a:solidFill>
                    <a:schemeClr val="bg1"/>
                  </a:solidFill>
                </a:endParaRPr>
              </a:p>
            </p:txBody>
          </p:sp>
        </mc:Choice>
        <mc:Fallback xmlns="">
          <p:sp>
            <p:nvSpPr>
              <p:cNvPr id="11" name="Rectangle 10">
                <a:extLst>
                  <a:ext uri="{FF2B5EF4-FFF2-40B4-BE49-F238E27FC236}">
                    <a16:creationId xmlns:a16="http://schemas.microsoft.com/office/drawing/2014/main" id="{3530CB91-CBA0-4422-9164-CF12BC66E3A2}"/>
                  </a:ext>
                </a:extLst>
              </p:cNvPr>
              <p:cNvSpPr>
                <a:spLocks noRot="1" noChangeAspect="1" noMove="1" noResize="1" noEditPoints="1" noAdjustHandles="1" noChangeArrowheads="1" noChangeShapeType="1" noTextEdit="1"/>
              </p:cNvSpPr>
              <p:nvPr/>
            </p:nvSpPr>
            <p:spPr>
              <a:xfrm>
                <a:off x="258002" y="4233867"/>
                <a:ext cx="6024726" cy="92217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04A3881-9F94-4EB3-AA14-CBDD66A0931D}"/>
                  </a:ext>
                </a:extLst>
              </p:cNvPr>
              <p:cNvSpPr/>
              <p:nvPr/>
            </p:nvSpPr>
            <p:spPr>
              <a:xfrm>
                <a:off x="6225912" y="4333151"/>
                <a:ext cx="3177858" cy="7862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bg1"/>
                          </a:solidFill>
                          <a:latin typeface="Cambria Math" panose="02040503050406030204" pitchFamily="18" charset="0"/>
                          <a:ea typeface="Cambria Math" panose="02040503050406030204" pitchFamily="18" charset="0"/>
                        </a:rPr>
                        <m:t>→</m:t>
                      </m:r>
                      <m:f>
                        <m:fPr>
                          <m:ctrlPr>
                            <a:rPr lang="en-US" sz="2400" i="1" smtClean="0">
                              <a:solidFill>
                                <a:schemeClr val="bg1"/>
                              </a:solidFill>
                              <a:latin typeface="Cambria Math" panose="02040503050406030204" pitchFamily="18" charset="0"/>
                            </a:rPr>
                          </m:ctrlPr>
                        </m:fPr>
                        <m:num>
                          <m:r>
                            <a:rPr lang="en-US" sz="2400">
                              <a:solidFill>
                                <a:schemeClr val="bg1"/>
                              </a:solidFill>
                              <a:latin typeface="Cambria Math" panose="02040503050406030204" pitchFamily="18" charset="0"/>
                            </a:rPr>
                            <m:t>1</m:t>
                          </m:r>
                        </m:num>
                        <m:den>
                          <m:sSup>
                            <m:sSupPr>
                              <m:ctrlPr>
                                <a:rPr lang="en-US" sz="2400" i="1">
                                  <a:solidFill>
                                    <a:schemeClr val="bg1"/>
                                  </a:solidFill>
                                  <a:latin typeface="Cambria Math" panose="02040503050406030204" pitchFamily="18" charset="0"/>
                                </a:rPr>
                              </m:ctrlPr>
                            </m:sSupPr>
                            <m:e>
                              <m:r>
                                <a:rPr lang="en-US" sz="2400" b="1" i="1">
                                  <a:solidFill>
                                    <a:schemeClr val="bg1"/>
                                  </a:solidFill>
                                  <a:latin typeface="Cambria Math" panose="02040503050406030204" pitchFamily="18" charset="0"/>
                                </a:rPr>
                                <m:t>𝝎</m:t>
                              </m:r>
                            </m:e>
                            <m:sup>
                              <m:r>
                                <a:rPr lang="en-US" sz="2400" b="0" i="0">
                                  <a:solidFill>
                                    <a:schemeClr val="bg1"/>
                                  </a:solidFill>
                                  <a:latin typeface="Cambria Math" panose="02040503050406030204" pitchFamily="18" charset="0"/>
                                </a:rPr>
                                <m:t>2</m:t>
                              </m:r>
                            </m:sup>
                          </m:sSup>
                        </m:den>
                      </m:f>
                      <m:r>
                        <a:rPr lang="en-US" sz="2400" b="0" i="0">
                          <a:solidFill>
                            <a:schemeClr val="bg1"/>
                          </a:solidFill>
                          <a:latin typeface="Cambria Math" panose="02040503050406030204" pitchFamily="18" charset="0"/>
                        </a:rPr>
                        <m:t>=−</m:t>
                      </m:r>
                      <m:r>
                        <a:rPr lang="en-US" sz="2400" b="1" i="1">
                          <a:solidFill>
                            <a:schemeClr val="bg1"/>
                          </a:solidFill>
                          <a:latin typeface="Cambria Math" panose="02040503050406030204" pitchFamily="18" charset="0"/>
                        </a:rPr>
                        <m:t>𝒓</m:t>
                      </m:r>
                      <m:sSup>
                        <m:sSupPr>
                          <m:ctrlPr>
                            <a:rPr lang="en-US" sz="2400" b="1" i="1">
                              <a:solidFill>
                                <a:schemeClr val="bg1"/>
                              </a:solidFill>
                              <a:latin typeface="Cambria Math" panose="02040503050406030204" pitchFamily="18" charset="0"/>
                            </a:rPr>
                          </m:ctrlPr>
                        </m:sSupPr>
                        <m:e>
                          <m:r>
                            <a:rPr lang="en-US" sz="2400" b="1" i="1">
                              <a:solidFill>
                                <a:schemeClr val="bg1"/>
                              </a:solidFill>
                              <a:latin typeface="Cambria Math" panose="02040503050406030204" pitchFamily="18" charset="0"/>
                            </a:rPr>
                            <m:t>𝑪</m:t>
                          </m:r>
                        </m:e>
                        <m:sup>
                          <m:r>
                            <a:rPr lang="en-US" sz="2400" b="0" i="0">
                              <a:solidFill>
                                <a:schemeClr val="bg1"/>
                              </a:solidFill>
                              <a:latin typeface="Cambria Math" panose="02040503050406030204" pitchFamily="18" charset="0"/>
                            </a:rPr>
                            <m:t>2</m:t>
                          </m:r>
                        </m:sup>
                      </m:sSup>
                      <m:r>
                        <a:rPr lang="en-US" sz="2400" b="0" i="0">
                          <a:solidFill>
                            <a:schemeClr val="bg1"/>
                          </a:solidFill>
                          <a:latin typeface="Cambria Math" panose="02040503050406030204" pitchFamily="18" charset="0"/>
                        </a:rPr>
                        <m:t>.</m:t>
                      </m:r>
                      <m:r>
                        <a:rPr lang="en-US" sz="2400" b="1" i="1">
                          <a:solidFill>
                            <a:schemeClr val="bg1"/>
                          </a:solidFill>
                          <a:latin typeface="Cambria Math" panose="02040503050406030204" pitchFamily="18" charset="0"/>
                        </a:rPr>
                        <m:t>𝑹</m:t>
                      </m:r>
                      <m:r>
                        <a:rPr lang="en-US" sz="2400" b="0" i="0">
                          <a:solidFill>
                            <a:schemeClr val="bg1"/>
                          </a:solidFill>
                          <a:latin typeface="Cambria Math" panose="02040503050406030204" pitchFamily="18" charset="0"/>
                        </a:rPr>
                        <m:t>+</m:t>
                      </m:r>
                      <m:r>
                        <a:rPr lang="en-US" sz="2400" b="1" i="1">
                          <a:solidFill>
                            <a:schemeClr val="bg1"/>
                          </a:solidFill>
                          <a:latin typeface="Cambria Math" panose="02040503050406030204" pitchFamily="18" charset="0"/>
                        </a:rPr>
                        <m:t>𝑳𝑪</m:t>
                      </m:r>
                    </m:oMath>
                  </m:oMathPara>
                </a14:m>
                <a:endParaRPr lang="en-US" sz="2400">
                  <a:solidFill>
                    <a:schemeClr val="bg1"/>
                  </a:solidFill>
                </a:endParaRPr>
              </a:p>
            </p:txBody>
          </p:sp>
        </mc:Choice>
        <mc:Fallback xmlns="">
          <p:sp>
            <p:nvSpPr>
              <p:cNvPr id="12" name="Rectangle 11">
                <a:extLst>
                  <a:ext uri="{FF2B5EF4-FFF2-40B4-BE49-F238E27FC236}">
                    <a16:creationId xmlns:a16="http://schemas.microsoft.com/office/drawing/2014/main" id="{404A3881-9F94-4EB3-AA14-CBDD66A0931D}"/>
                  </a:ext>
                </a:extLst>
              </p:cNvPr>
              <p:cNvSpPr>
                <a:spLocks noRot="1" noChangeAspect="1" noMove="1" noResize="1" noEditPoints="1" noAdjustHandles="1" noChangeArrowheads="1" noChangeShapeType="1" noTextEdit="1"/>
              </p:cNvSpPr>
              <p:nvPr/>
            </p:nvSpPr>
            <p:spPr>
              <a:xfrm>
                <a:off x="6225912" y="4333151"/>
                <a:ext cx="3177858" cy="78624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717C08D-FB1C-496A-81E1-44977872CA89}"/>
                  </a:ext>
                </a:extLst>
              </p:cNvPr>
              <p:cNvSpPr/>
              <p:nvPr/>
            </p:nvSpPr>
            <p:spPr>
              <a:xfrm>
                <a:off x="557195" y="4900439"/>
                <a:ext cx="3806491" cy="15669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f>
                            <m:fPr>
                              <m:ctrlPr>
                                <a:rPr lang="en-US" sz="2400" i="1">
                                  <a:solidFill>
                                    <a:schemeClr val="bg1"/>
                                  </a:solidFill>
                                  <a:latin typeface="Cambria Math" panose="02040503050406030204" pitchFamily="18" charset="0"/>
                                </a:rPr>
                              </m:ctrlPr>
                            </m:fPr>
                            <m:num>
                              <m:r>
                                <a:rPr lang="en-US" sz="2400">
                                  <a:solidFill>
                                    <a:schemeClr val="bg1"/>
                                  </a:solidFill>
                                  <a:latin typeface="Cambria Math" panose="02040503050406030204" pitchFamily="18" charset="0"/>
                                </a:rPr>
                                <m:t>1</m:t>
                              </m:r>
                            </m:num>
                            <m:den>
                              <m:sSubSup>
                                <m:sSubSupPr>
                                  <m:ctrlPr>
                                    <a:rPr lang="en-US" sz="2400" i="1">
                                      <a:solidFill>
                                        <a:schemeClr val="bg1"/>
                                      </a:solidFill>
                                      <a:latin typeface="Cambria Math" panose="02040503050406030204" pitchFamily="18" charset="0"/>
                                    </a:rPr>
                                  </m:ctrlPr>
                                </m:sSubSupPr>
                                <m:e>
                                  <m:r>
                                    <a:rPr lang="en-US" sz="2400" b="1" i="1">
                                      <a:solidFill>
                                        <a:schemeClr val="bg1"/>
                                      </a:solidFill>
                                      <a:latin typeface="Cambria Math" panose="02040503050406030204" pitchFamily="18" charset="0"/>
                                    </a:rPr>
                                    <m:t>𝝎</m:t>
                                  </m:r>
                                </m:e>
                                <m:sub>
                                  <m:r>
                                    <a:rPr lang="en-US" sz="2400" b="0" i="0">
                                      <a:solidFill>
                                        <a:schemeClr val="bg1"/>
                                      </a:solidFill>
                                      <a:latin typeface="Cambria Math" panose="02040503050406030204" pitchFamily="18" charset="0"/>
                                    </a:rPr>
                                    <m:t>1</m:t>
                                  </m:r>
                                </m:sub>
                                <m:sup>
                                  <m:r>
                                    <a:rPr lang="en-US" sz="2400" b="0" i="0">
                                      <a:solidFill>
                                        <a:schemeClr val="bg1"/>
                                      </a:solidFill>
                                      <a:latin typeface="Cambria Math" panose="02040503050406030204" pitchFamily="18" charset="0"/>
                                    </a:rPr>
                                    <m:t>2</m:t>
                                  </m:r>
                                </m:sup>
                              </m:sSubSup>
                            </m:den>
                          </m:f>
                        </m:num>
                        <m:den>
                          <m:f>
                            <m:fPr>
                              <m:ctrlPr>
                                <a:rPr lang="en-US" sz="2400" b="0" i="1">
                                  <a:solidFill>
                                    <a:schemeClr val="bg1"/>
                                  </a:solidFill>
                                  <a:latin typeface="Cambria Math" panose="02040503050406030204" pitchFamily="18" charset="0"/>
                                </a:rPr>
                              </m:ctrlPr>
                            </m:fPr>
                            <m:num>
                              <m:r>
                                <a:rPr lang="en-US" sz="2400" b="0" i="0">
                                  <a:solidFill>
                                    <a:schemeClr val="bg1"/>
                                  </a:solidFill>
                                  <a:latin typeface="Cambria Math" panose="02040503050406030204" pitchFamily="18" charset="0"/>
                                </a:rPr>
                                <m:t>1</m:t>
                              </m:r>
                            </m:num>
                            <m:den>
                              <m:sSubSup>
                                <m:sSubSupPr>
                                  <m:ctrlPr>
                                    <a:rPr lang="en-US" sz="2400" b="0" i="1">
                                      <a:solidFill>
                                        <a:schemeClr val="bg1"/>
                                      </a:solidFill>
                                      <a:latin typeface="Cambria Math" panose="02040503050406030204" pitchFamily="18" charset="0"/>
                                    </a:rPr>
                                  </m:ctrlPr>
                                </m:sSubSupPr>
                                <m:e>
                                  <m:r>
                                    <a:rPr lang="en-US" sz="2400" b="1" i="1">
                                      <a:solidFill>
                                        <a:schemeClr val="bg1"/>
                                      </a:solidFill>
                                      <a:latin typeface="Cambria Math" panose="02040503050406030204" pitchFamily="18" charset="0"/>
                                    </a:rPr>
                                    <m:t>𝝎</m:t>
                                  </m:r>
                                </m:e>
                                <m:sub>
                                  <m:r>
                                    <a:rPr lang="en-US" sz="2400" b="0" i="0">
                                      <a:solidFill>
                                        <a:schemeClr val="bg1"/>
                                      </a:solidFill>
                                      <a:latin typeface="Cambria Math" panose="02040503050406030204" pitchFamily="18" charset="0"/>
                                    </a:rPr>
                                    <m:t>2</m:t>
                                  </m:r>
                                </m:sub>
                                <m:sup>
                                  <m:r>
                                    <a:rPr lang="en-US" sz="2400" b="0" i="0">
                                      <a:solidFill>
                                        <a:schemeClr val="bg1"/>
                                      </a:solidFill>
                                      <a:latin typeface="Cambria Math" panose="02040503050406030204" pitchFamily="18" charset="0"/>
                                    </a:rPr>
                                    <m:t>2</m:t>
                                  </m:r>
                                </m:sup>
                              </m:sSubSup>
                            </m:den>
                          </m:f>
                        </m:den>
                      </m:f>
                      <m:r>
                        <a:rPr lang="en-US" sz="2400" b="0" i="0">
                          <a:solidFill>
                            <a:schemeClr val="bg1"/>
                          </a:solidFill>
                          <a:latin typeface="Cambria Math" panose="02040503050406030204" pitchFamily="18" charset="0"/>
                        </a:rPr>
                        <m:t>=</m:t>
                      </m:r>
                      <m:f>
                        <m:fPr>
                          <m:ctrlPr>
                            <a:rPr lang="en-US" sz="2400" b="0" i="1">
                              <a:solidFill>
                                <a:schemeClr val="bg1"/>
                              </a:solidFill>
                              <a:latin typeface="Cambria Math" panose="02040503050406030204" pitchFamily="18" charset="0"/>
                            </a:rPr>
                          </m:ctrlPr>
                        </m:fPr>
                        <m:num>
                          <m:r>
                            <a:rPr lang="en-US" sz="2400" b="0" i="0">
                              <a:solidFill>
                                <a:schemeClr val="bg1"/>
                              </a:solidFill>
                              <a:latin typeface="Cambria Math" panose="02040503050406030204" pitchFamily="18" charset="0"/>
                            </a:rPr>
                            <m:t>6</m:t>
                          </m:r>
                        </m:num>
                        <m:den>
                          <m:r>
                            <a:rPr lang="en-US" sz="2400" b="0" i="0">
                              <a:solidFill>
                                <a:schemeClr val="bg1"/>
                              </a:solidFill>
                              <a:latin typeface="Cambria Math" panose="02040503050406030204" pitchFamily="18" charset="0"/>
                            </a:rPr>
                            <m:t>5</m:t>
                          </m:r>
                        </m:den>
                      </m:f>
                      <m:r>
                        <a:rPr lang="en-US" sz="2400" b="0" i="0">
                          <a:solidFill>
                            <a:schemeClr val="bg1"/>
                          </a:solidFill>
                          <a:latin typeface="Cambria Math" panose="02040503050406030204" pitchFamily="18" charset="0"/>
                        </a:rPr>
                        <m:t>⇔</m:t>
                      </m:r>
                      <m:f>
                        <m:fPr>
                          <m:ctrlPr>
                            <a:rPr lang="en-US" sz="2400" b="0" i="1">
                              <a:solidFill>
                                <a:schemeClr val="bg1"/>
                              </a:solidFill>
                              <a:latin typeface="Cambria Math" panose="02040503050406030204" pitchFamily="18" charset="0"/>
                            </a:rPr>
                          </m:ctrlPr>
                        </m:fPr>
                        <m:num>
                          <m:r>
                            <a:rPr lang="en-US" sz="2400" b="0" i="0">
                              <a:solidFill>
                                <a:schemeClr val="bg1"/>
                              </a:solidFill>
                              <a:latin typeface="Cambria Math" panose="02040503050406030204" pitchFamily="18" charset="0"/>
                            </a:rPr>
                            <m:t>−</m:t>
                          </m:r>
                          <m:r>
                            <a:rPr lang="en-US" sz="2400" b="1" i="1">
                              <a:solidFill>
                                <a:schemeClr val="bg1"/>
                              </a:solidFill>
                              <a:latin typeface="Cambria Math" panose="02040503050406030204" pitchFamily="18" charset="0"/>
                            </a:rPr>
                            <m:t>𝒓𝑪</m:t>
                          </m:r>
                          <m:sSub>
                            <m:sSubPr>
                              <m:ctrlPr>
                                <a:rPr lang="en-US" sz="2400" b="1" i="1">
                                  <a:solidFill>
                                    <a:schemeClr val="bg1"/>
                                  </a:solidFill>
                                  <a:latin typeface="Cambria Math" panose="02040503050406030204" pitchFamily="18" charset="0"/>
                                </a:rPr>
                              </m:ctrlPr>
                            </m:sSubPr>
                            <m:e>
                              <m:r>
                                <a:rPr lang="en-US" sz="2400" b="1" i="1">
                                  <a:solidFill>
                                    <a:schemeClr val="bg1"/>
                                  </a:solidFill>
                                  <a:latin typeface="Cambria Math" panose="02040503050406030204" pitchFamily="18" charset="0"/>
                                </a:rPr>
                                <m:t>𝑹</m:t>
                              </m:r>
                            </m:e>
                            <m:sub>
                              <m:r>
                                <a:rPr lang="en-US" sz="2400" b="0" i="0">
                                  <a:solidFill>
                                    <a:schemeClr val="bg1"/>
                                  </a:solidFill>
                                  <a:latin typeface="Cambria Math" panose="02040503050406030204" pitchFamily="18" charset="0"/>
                                </a:rPr>
                                <m:t>1</m:t>
                              </m:r>
                            </m:sub>
                          </m:sSub>
                          <m:r>
                            <a:rPr lang="en-US" sz="2400" b="0" i="0">
                              <a:solidFill>
                                <a:schemeClr val="bg1"/>
                              </a:solidFill>
                              <a:latin typeface="Cambria Math" panose="02040503050406030204" pitchFamily="18" charset="0"/>
                            </a:rPr>
                            <m:t>+</m:t>
                          </m:r>
                          <m:f>
                            <m:fPr>
                              <m:ctrlPr>
                                <a:rPr lang="en-US" sz="2400" b="0" i="1">
                                  <a:solidFill>
                                    <a:schemeClr val="bg1"/>
                                  </a:solidFill>
                                  <a:latin typeface="Cambria Math" panose="02040503050406030204" pitchFamily="18" charset="0"/>
                                </a:rPr>
                              </m:ctrlPr>
                            </m:fPr>
                            <m:num>
                              <m:r>
                                <a:rPr lang="en-US" sz="2400" b="1" i="1">
                                  <a:solidFill>
                                    <a:schemeClr val="bg1"/>
                                  </a:solidFill>
                                  <a:latin typeface="Cambria Math" panose="02040503050406030204" pitchFamily="18" charset="0"/>
                                </a:rPr>
                                <m:t>𝑳</m:t>
                              </m:r>
                            </m:num>
                            <m:den>
                              <m:r>
                                <a:rPr lang="en-US" sz="2400" b="1" i="1">
                                  <a:solidFill>
                                    <a:schemeClr val="bg1"/>
                                  </a:solidFill>
                                  <a:latin typeface="Cambria Math" panose="02040503050406030204" pitchFamily="18" charset="0"/>
                                </a:rPr>
                                <m:t>𝑪</m:t>
                              </m:r>
                            </m:den>
                          </m:f>
                        </m:num>
                        <m:den>
                          <m:r>
                            <a:rPr lang="en-US" sz="2400" b="0" i="0">
                              <a:solidFill>
                                <a:schemeClr val="bg1"/>
                              </a:solidFill>
                              <a:latin typeface="Cambria Math" panose="02040503050406030204" pitchFamily="18" charset="0"/>
                            </a:rPr>
                            <m:t>−</m:t>
                          </m:r>
                          <m:r>
                            <a:rPr lang="en-US" sz="2400" b="1" i="1">
                              <a:solidFill>
                                <a:schemeClr val="bg1"/>
                              </a:solidFill>
                              <a:latin typeface="Cambria Math" panose="02040503050406030204" pitchFamily="18" charset="0"/>
                            </a:rPr>
                            <m:t>𝒓𝑪</m:t>
                          </m:r>
                          <m:sSub>
                            <m:sSubPr>
                              <m:ctrlPr>
                                <a:rPr lang="en-US" sz="2400" b="1" i="1">
                                  <a:solidFill>
                                    <a:schemeClr val="bg1"/>
                                  </a:solidFill>
                                  <a:latin typeface="Cambria Math" panose="02040503050406030204" pitchFamily="18" charset="0"/>
                                </a:rPr>
                              </m:ctrlPr>
                            </m:sSubPr>
                            <m:e>
                              <m:r>
                                <a:rPr lang="en-US" sz="2400" b="1" i="1">
                                  <a:solidFill>
                                    <a:schemeClr val="bg1"/>
                                  </a:solidFill>
                                  <a:latin typeface="Cambria Math" panose="02040503050406030204" pitchFamily="18" charset="0"/>
                                </a:rPr>
                                <m:t>𝑹</m:t>
                              </m:r>
                            </m:e>
                            <m:sub>
                              <m:r>
                                <a:rPr lang="en-US" sz="2400" b="0" i="0">
                                  <a:solidFill>
                                    <a:schemeClr val="bg1"/>
                                  </a:solidFill>
                                  <a:latin typeface="Cambria Math" panose="02040503050406030204" pitchFamily="18" charset="0"/>
                                </a:rPr>
                                <m:t>2</m:t>
                              </m:r>
                            </m:sub>
                          </m:sSub>
                          <m:r>
                            <a:rPr lang="en-US" sz="2400" b="0" i="0">
                              <a:solidFill>
                                <a:schemeClr val="bg1"/>
                              </a:solidFill>
                              <a:latin typeface="Cambria Math" panose="02040503050406030204" pitchFamily="18" charset="0"/>
                            </a:rPr>
                            <m:t>+</m:t>
                          </m:r>
                          <m:f>
                            <m:fPr>
                              <m:ctrlPr>
                                <a:rPr lang="en-US" sz="2400" b="0" i="1">
                                  <a:solidFill>
                                    <a:schemeClr val="bg1"/>
                                  </a:solidFill>
                                  <a:latin typeface="Cambria Math" panose="02040503050406030204" pitchFamily="18" charset="0"/>
                                </a:rPr>
                              </m:ctrlPr>
                            </m:fPr>
                            <m:num>
                              <m:r>
                                <a:rPr lang="en-US" sz="2400" b="1" i="1">
                                  <a:solidFill>
                                    <a:schemeClr val="bg1"/>
                                  </a:solidFill>
                                  <a:latin typeface="Cambria Math" panose="02040503050406030204" pitchFamily="18" charset="0"/>
                                </a:rPr>
                                <m:t>𝑳</m:t>
                              </m:r>
                            </m:num>
                            <m:den>
                              <m:r>
                                <a:rPr lang="en-US" sz="2400" b="1" i="1">
                                  <a:solidFill>
                                    <a:schemeClr val="bg1"/>
                                  </a:solidFill>
                                  <a:latin typeface="Cambria Math" panose="02040503050406030204" pitchFamily="18" charset="0"/>
                                </a:rPr>
                                <m:t>𝑪</m:t>
                              </m:r>
                            </m:den>
                          </m:f>
                        </m:den>
                      </m:f>
                      <m:r>
                        <a:rPr lang="en-US" sz="2400" b="0" i="0">
                          <a:solidFill>
                            <a:schemeClr val="bg1"/>
                          </a:solidFill>
                          <a:latin typeface="Cambria Math" panose="02040503050406030204" pitchFamily="18" charset="0"/>
                        </a:rPr>
                        <m:t>=</m:t>
                      </m:r>
                      <m:f>
                        <m:fPr>
                          <m:ctrlPr>
                            <a:rPr lang="en-US" sz="2400" b="0" i="1">
                              <a:solidFill>
                                <a:schemeClr val="bg1"/>
                              </a:solidFill>
                              <a:latin typeface="Cambria Math" panose="02040503050406030204" pitchFamily="18" charset="0"/>
                            </a:rPr>
                          </m:ctrlPr>
                        </m:fPr>
                        <m:num>
                          <m:r>
                            <a:rPr lang="en-US" sz="2400" b="0" i="0">
                              <a:solidFill>
                                <a:schemeClr val="bg1"/>
                              </a:solidFill>
                              <a:latin typeface="Cambria Math" panose="02040503050406030204" pitchFamily="18" charset="0"/>
                            </a:rPr>
                            <m:t>6</m:t>
                          </m:r>
                        </m:num>
                        <m:den>
                          <m:r>
                            <a:rPr lang="en-US" sz="2400" b="0" i="0">
                              <a:solidFill>
                                <a:schemeClr val="bg1"/>
                              </a:solidFill>
                              <a:latin typeface="Cambria Math" panose="02040503050406030204" pitchFamily="18" charset="0"/>
                            </a:rPr>
                            <m:t>5</m:t>
                          </m:r>
                        </m:den>
                      </m:f>
                    </m:oMath>
                  </m:oMathPara>
                </a14:m>
                <a:endParaRPr lang="en-US" sz="2400">
                  <a:solidFill>
                    <a:schemeClr val="bg1"/>
                  </a:solidFill>
                </a:endParaRPr>
              </a:p>
            </p:txBody>
          </p:sp>
        </mc:Choice>
        <mc:Fallback xmlns="">
          <p:sp>
            <p:nvSpPr>
              <p:cNvPr id="13" name="Rectangle 12">
                <a:extLst>
                  <a:ext uri="{FF2B5EF4-FFF2-40B4-BE49-F238E27FC236}">
                    <a16:creationId xmlns:a16="http://schemas.microsoft.com/office/drawing/2014/main" id="{8717C08D-FB1C-496A-81E1-44977872CA89}"/>
                  </a:ext>
                </a:extLst>
              </p:cNvPr>
              <p:cNvSpPr>
                <a:spLocks noRot="1" noChangeAspect="1" noMove="1" noResize="1" noEditPoints="1" noAdjustHandles="1" noChangeArrowheads="1" noChangeShapeType="1" noTextEdit="1"/>
              </p:cNvSpPr>
              <p:nvPr/>
            </p:nvSpPr>
            <p:spPr>
              <a:xfrm>
                <a:off x="557195" y="4900439"/>
                <a:ext cx="3806491" cy="1566904"/>
              </a:xfrm>
              <a:prstGeom prst="rect">
                <a:avLst/>
              </a:prstGeom>
              <a:blipFill>
                <a:blip r:embed="rId12"/>
                <a:stretch>
                  <a:fillRect/>
                </a:stretch>
              </a:blipFill>
            </p:spPr>
            <p:txBody>
              <a:bodyPr/>
              <a:lstStyle/>
              <a:p>
                <a:r>
                  <a:rPr lang="en-US">
                    <a:noFill/>
                  </a:rPr>
                  <a:t> </a:t>
                </a:r>
              </a:p>
            </p:txBody>
          </p:sp>
        </mc:Fallback>
      </mc:AlternateContent>
      <p:graphicFrame>
        <p:nvGraphicFramePr>
          <p:cNvPr id="15" name="Object 14">
            <a:extLst>
              <a:ext uri="{FF2B5EF4-FFF2-40B4-BE49-F238E27FC236}">
                <a16:creationId xmlns:a16="http://schemas.microsoft.com/office/drawing/2014/main" id="{7ACB910F-2E20-4E1A-96D7-40D10697F42A}"/>
              </a:ext>
            </a:extLst>
          </p:cNvPr>
          <p:cNvGraphicFramePr>
            <a:graphicFrameLocks noChangeAspect="1"/>
          </p:cNvGraphicFramePr>
          <p:nvPr>
            <p:extLst>
              <p:ext uri="{D42A27DB-BD31-4B8C-83A1-F6EECF244321}">
                <p14:modId xmlns:p14="http://schemas.microsoft.com/office/powerpoint/2010/main" val="851936268"/>
              </p:ext>
            </p:extLst>
          </p:nvPr>
        </p:nvGraphicFramePr>
        <p:xfrm>
          <a:off x="0" y="457200"/>
          <a:ext cx="161925" cy="161925"/>
        </p:xfrm>
        <a:graphic>
          <a:graphicData uri="http://schemas.openxmlformats.org/presentationml/2006/ole">
            <mc:AlternateContent xmlns:mc="http://schemas.openxmlformats.org/markup-compatibility/2006">
              <mc:Choice xmlns:v="urn:schemas-microsoft-com:vml" Requires="v">
                <p:oleObj spid="_x0000_s1057" name="Equation" r:id="rId13" imgW="164885" imgH="164885" progId="Equation.DSMT4">
                  <p:embed/>
                </p:oleObj>
              </mc:Choice>
              <mc:Fallback>
                <p:oleObj name="Equation" r:id="rId13" imgW="164885" imgH="164885" progId="Equation.DSMT4">
                  <p:embed/>
                  <p:pic>
                    <p:nvPicPr>
                      <p:cNvPr id="0" name="Object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457200"/>
                        <a:ext cx="1619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3">
            <a:extLst>
              <a:ext uri="{FF2B5EF4-FFF2-40B4-BE49-F238E27FC236}">
                <a16:creationId xmlns:a16="http://schemas.microsoft.com/office/drawing/2014/main" id="{DDA25EBD-F45A-4031-B903-AF152B0B7D3A}"/>
              </a:ext>
            </a:extLst>
          </p:cNvPr>
          <p:cNvSpPr>
            <a:spLocks noChangeArrowheads="1"/>
          </p:cNvSpPr>
          <p:nvPr/>
        </p:nvSpPr>
        <p:spPr bwMode="auto">
          <a:xfrm>
            <a:off x="0" y="616893"/>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400"/>
          </a:p>
        </p:txBody>
      </p:sp>
      <p:sp>
        <p:nvSpPr>
          <p:cNvPr id="17" name="Rectangle 16">
            <a:extLst>
              <a:ext uri="{FF2B5EF4-FFF2-40B4-BE49-F238E27FC236}">
                <a16:creationId xmlns:a16="http://schemas.microsoft.com/office/drawing/2014/main" id="{AEF1F3BB-3FA8-400F-896A-50FD8B5EC0F3}"/>
              </a:ext>
            </a:extLst>
          </p:cNvPr>
          <p:cNvSpPr/>
          <p:nvPr/>
        </p:nvSpPr>
        <p:spPr>
          <a:xfrm>
            <a:off x="4505645" y="5581822"/>
            <a:ext cx="3682418" cy="459741"/>
          </a:xfrm>
          <a:prstGeom prst="rect">
            <a:avLst/>
          </a:prstGeom>
        </p:spPr>
        <p:txBody>
          <a:bodyPr wrap="none">
            <a:spAutoFit/>
          </a:bodyPr>
          <a:lstStyle/>
          <a:p>
            <a:pPr>
              <a:lnSpc>
                <a:spcPct val="107000"/>
              </a:lnSpc>
              <a:spcAft>
                <a:spcPts val="0"/>
              </a:spcAft>
              <a:tabLst>
                <a:tab pos="540385" algn="l"/>
              </a:tabLst>
            </a:pPr>
            <a:r>
              <a:rPr lang="en-US" sz="2400">
                <a:solidFill>
                  <a:schemeClr val="bg1"/>
                </a:solidFill>
                <a:latin typeface="Times New Roman" panose="02020603050405020304" pitchFamily="18" charset="0"/>
                <a:ea typeface="Calibri" panose="020F0502020204030204" pitchFamily="34" charset="0"/>
                <a:cs typeface="Times New Roman" panose="02020603050405020304" pitchFamily="18" charset="0"/>
              </a:rPr>
              <a:t>Thay các giá trị  vào: r = 4</a:t>
            </a:r>
            <a:r>
              <a:rPr lang="en-US" sz="2400">
                <a:solidFill>
                  <a:schemeClr val="bg1"/>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endParaRPr lang="en-US" sz="24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F6A6DA16-B8C1-4F36-A212-943816B04EF4}"/>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FF898E9-B2F8-4E60-9282-82EE450B51E5}"/>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22232529-96E3-4CA3-B6BE-14EDFB34029C}"/>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21" name="Freeform: Shape 20">
            <a:extLst>
              <a:ext uri="{FF2B5EF4-FFF2-40B4-BE49-F238E27FC236}">
                <a16:creationId xmlns:a16="http://schemas.microsoft.com/office/drawing/2014/main" id="{4DF2A5FA-3F85-4D2E-9FD1-50034232D9C5}"/>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22" name="Graphic 21" descr="Star">
            <a:extLst>
              <a:ext uri="{FF2B5EF4-FFF2-40B4-BE49-F238E27FC236}">
                <a16:creationId xmlns:a16="http://schemas.microsoft.com/office/drawing/2014/main" id="{3791C6E5-7262-4828-BC7E-3D2D4914C89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312402" y="5512759"/>
            <a:ext cx="711196" cy="711196"/>
          </a:xfrm>
          <a:prstGeom prst="rect">
            <a:avLst/>
          </a:prstGeom>
        </p:spPr>
      </p:pic>
      <p:pic>
        <p:nvPicPr>
          <p:cNvPr id="23" name="Graphic 22" descr="Stars">
            <a:extLst>
              <a:ext uri="{FF2B5EF4-FFF2-40B4-BE49-F238E27FC236}">
                <a16:creationId xmlns:a16="http://schemas.microsoft.com/office/drawing/2014/main" id="{006664B1-B081-458D-BF23-ECA5035A466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22579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066AF88-6A7E-484E-BCCC-075BBF154798}"/>
              </a:ext>
            </a:extLst>
          </p:cNvPr>
          <p:cNvGraphicFramePr>
            <a:graphicFrameLocks noGrp="1"/>
          </p:cNvGraphicFramePr>
          <p:nvPr>
            <p:extLst>
              <p:ext uri="{D42A27DB-BD31-4B8C-83A1-F6EECF244321}">
                <p14:modId xmlns:p14="http://schemas.microsoft.com/office/powerpoint/2010/main" val="354921101"/>
              </p:ext>
            </p:extLst>
          </p:nvPr>
        </p:nvGraphicFramePr>
        <p:xfrm>
          <a:off x="1082594" y="809289"/>
          <a:ext cx="10026811" cy="5795088"/>
        </p:xfrm>
        <a:graphic>
          <a:graphicData uri="http://schemas.openxmlformats.org/drawingml/2006/table">
            <a:tbl>
              <a:tblPr firstRow="1" firstCol="1" bandRow="1"/>
              <a:tblGrid>
                <a:gridCol w="3205097">
                  <a:extLst>
                    <a:ext uri="{9D8B030D-6E8A-4147-A177-3AD203B41FA5}">
                      <a16:colId xmlns:a16="http://schemas.microsoft.com/office/drawing/2014/main" val="3825918200"/>
                    </a:ext>
                  </a:extLst>
                </a:gridCol>
                <a:gridCol w="725714">
                  <a:extLst>
                    <a:ext uri="{9D8B030D-6E8A-4147-A177-3AD203B41FA5}">
                      <a16:colId xmlns:a16="http://schemas.microsoft.com/office/drawing/2014/main" val="122996948"/>
                    </a:ext>
                  </a:extLst>
                </a:gridCol>
                <a:gridCol w="798286">
                  <a:extLst>
                    <a:ext uri="{9D8B030D-6E8A-4147-A177-3AD203B41FA5}">
                      <a16:colId xmlns:a16="http://schemas.microsoft.com/office/drawing/2014/main" val="3917217419"/>
                    </a:ext>
                  </a:extLst>
                </a:gridCol>
                <a:gridCol w="899886">
                  <a:extLst>
                    <a:ext uri="{9D8B030D-6E8A-4147-A177-3AD203B41FA5}">
                      <a16:colId xmlns:a16="http://schemas.microsoft.com/office/drawing/2014/main" val="917076366"/>
                    </a:ext>
                  </a:extLst>
                </a:gridCol>
                <a:gridCol w="1161143">
                  <a:extLst>
                    <a:ext uri="{9D8B030D-6E8A-4147-A177-3AD203B41FA5}">
                      <a16:colId xmlns:a16="http://schemas.microsoft.com/office/drawing/2014/main" val="1036800419"/>
                    </a:ext>
                  </a:extLst>
                </a:gridCol>
                <a:gridCol w="1016000">
                  <a:extLst>
                    <a:ext uri="{9D8B030D-6E8A-4147-A177-3AD203B41FA5}">
                      <a16:colId xmlns:a16="http://schemas.microsoft.com/office/drawing/2014/main" val="349797120"/>
                    </a:ext>
                  </a:extLst>
                </a:gridCol>
                <a:gridCol w="1001485">
                  <a:extLst>
                    <a:ext uri="{9D8B030D-6E8A-4147-A177-3AD203B41FA5}">
                      <a16:colId xmlns:a16="http://schemas.microsoft.com/office/drawing/2014/main" val="4045305670"/>
                    </a:ext>
                  </a:extLst>
                </a:gridCol>
                <a:gridCol w="1219200">
                  <a:extLst>
                    <a:ext uri="{9D8B030D-6E8A-4147-A177-3AD203B41FA5}">
                      <a16:colId xmlns:a16="http://schemas.microsoft.com/office/drawing/2014/main" val="2725715329"/>
                    </a:ext>
                  </a:extLst>
                </a:gridCol>
              </a:tblGrid>
              <a:tr h="210554">
                <a:tc rowSpan="2">
                  <a:txBody>
                    <a:bodyPr/>
                    <a:lstStyle/>
                    <a:p>
                      <a:pPr algn="ctr">
                        <a:lnSpc>
                          <a:spcPct val="106000"/>
                        </a:lnSpc>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Chuyên đề</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rowSpan="2" gridSpan="3">
                  <a:txBody>
                    <a:bodyPr/>
                    <a:lstStyle/>
                    <a:p>
                      <a:pPr algn="ctr">
                        <a:lnSpc>
                          <a:spcPct val="106000"/>
                        </a:lnSpc>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Tổng thể</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rowSpan="2" hMerge="1">
                  <a:txBody>
                    <a:bodyPr/>
                    <a:lstStyle/>
                    <a:p>
                      <a:endParaRPr lang="en-US"/>
                    </a:p>
                  </a:txBody>
                  <a:tcPr/>
                </a:tc>
                <a:tc rowSpan="2" hMerge="1">
                  <a:txBody>
                    <a:bodyPr/>
                    <a:lstStyle/>
                    <a:p>
                      <a:endParaRPr lang="en-US"/>
                    </a:p>
                  </a:txBody>
                  <a:tcPr/>
                </a:tc>
                <a:tc gridSpan="4">
                  <a:txBody>
                    <a:bodyPr/>
                    <a:lstStyle/>
                    <a:p>
                      <a:pPr algn="ctr">
                        <a:lnSpc>
                          <a:spcPct val="106000"/>
                        </a:lnSpc>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Mức độ nhận thức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9459023"/>
                  </a:ext>
                </a:extLst>
              </a:tr>
              <a:tr h="169676">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3747060284"/>
                  </a:ext>
                </a:extLst>
              </a:tr>
              <a:tr h="169676">
                <a:tc rowSpan="2">
                  <a:txBody>
                    <a:bodyPr/>
                    <a:lstStyle/>
                    <a:p>
                      <a:pPr>
                        <a:lnSpc>
                          <a:spcPct val="106000"/>
                        </a:lnSpc>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Dao động cơ</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rowSpan="2">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264290364"/>
                  </a:ext>
                </a:extLst>
              </a:tr>
              <a:tr h="169676">
                <a:tc vMerge="1">
                  <a:txBody>
                    <a:bodyPr/>
                    <a:lstStyle/>
                    <a:p>
                      <a:endParaRPr lang="en-US"/>
                    </a:p>
                  </a:txBody>
                  <a:tcPr/>
                </a:tc>
                <a:tc vMerge="1">
                  <a:txBody>
                    <a:bodyPr/>
                    <a:lstStyle/>
                    <a:p>
                      <a:endParaRPr lang="en-US"/>
                    </a:p>
                  </a:txBody>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3660383984"/>
                  </a:ext>
                </a:extLst>
              </a:tr>
              <a:tr h="169676">
                <a:tc rowSpan="2">
                  <a:txBody>
                    <a:bodyPr/>
                    <a:lstStyle/>
                    <a:p>
                      <a:pPr>
                        <a:lnSpc>
                          <a:spcPct val="106000"/>
                        </a:lnSpc>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Sóng cơ</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rowSpan="2">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3529188816"/>
                  </a:ext>
                </a:extLst>
              </a:tr>
              <a:tr h="169676">
                <a:tc vMerge="1">
                  <a:txBody>
                    <a:bodyPr/>
                    <a:lstStyle/>
                    <a:p>
                      <a:endParaRPr lang="en-US"/>
                    </a:p>
                  </a:txBody>
                  <a:tcPr/>
                </a:tc>
                <a:tc vMerge="1">
                  <a:txBody>
                    <a:bodyPr/>
                    <a:lstStyle/>
                    <a:p>
                      <a:endParaRPr lang="en-US"/>
                    </a:p>
                  </a:txBody>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1932664930"/>
                  </a:ext>
                </a:extLst>
              </a:tr>
              <a:tr h="169676">
                <a:tc rowSpan="2">
                  <a:txBody>
                    <a:bodyPr/>
                    <a:lstStyle/>
                    <a:p>
                      <a:pPr>
                        <a:lnSpc>
                          <a:spcPct val="106000"/>
                        </a:lnSpc>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Dòng điện xoay chiều</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rowSpan="2">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43045499"/>
                  </a:ext>
                </a:extLst>
              </a:tr>
              <a:tr h="169676">
                <a:tc vMerge="1">
                  <a:txBody>
                    <a:bodyPr/>
                    <a:lstStyle/>
                    <a:p>
                      <a:endParaRPr lang="en-US"/>
                    </a:p>
                  </a:txBody>
                  <a:tcPr/>
                </a:tc>
                <a:tc vMerge="1">
                  <a:txBody>
                    <a:bodyPr/>
                    <a:lstStyle/>
                    <a:p>
                      <a:endParaRPr lang="en-US"/>
                    </a:p>
                  </a:txBody>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2698114601"/>
                  </a:ext>
                </a:extLst>
              </a:tr>
              <a:tr h="169676">
                <a:tc rowSpan="2">
                  <a:txBody>
                    <a:bodyPr/>
                    <a:lstStyle/>
                    <a:p>
                      <a:pPr>
                        <a:lnSpc>
                          <a:spcPct val="106000"/>
                        </a:lnSpc>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Dao động điện từ</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rowSpan="2">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621909230"/>
                  </a:ext>
                </a:extLst>
              </a:tr>
              <a:tr h="169676">
                <a:tc vMerge="1">
                  <a:txBody>
                    <a:bodyPr/>
                    <a:lstStyle/>
                    <a:p>
                      <a:endParaRPr lang="en-US"/>
                    </a:p>
                  </a:txBody>
                  <a:tcPr/>
                </a:tc>
                <a:tc vMerge="1">
                  <a:txBody>
                    <a:bodyPr/>
                    <a:lstStyle/>
                    <a:p>
                      <a:endParaRPr lang="en-US"/>
                    </a:p>
                  </a:txBody>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2564776721"/>
                  </a:ext>
                </a:extLst>
              </a:tr>
              <a:tr h="169676">
                <a:tc rowSpan="2">
                  <a:txBody>
                    <a:bodyPr/>
                    <a:lstStyle/>
                    <a:p>
                      <a:pPr>
                        <a:lnSpc>
                          <a:spcPct val="106000"/>
                        </a:lnSpc>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Sóng ánh sáng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rowSpan="2">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3706892652"/>
                  </a:ext>
                </a:extLst>
              </a:tr>
              <a:tr h="169676">
                <a:tc vMerge="1">
                  <a:txBody>
                    <a:bodyPr/>
                    <a:lstStyle/>
                    <a:p>
                      <a:endParaRPr lang="en-US"/>
                    </a:p>
                  </a:txBody>
                  <a:tcPr/>
                </a:tc>
                <a:tc vMerge="1">
                  <a:txBody>
                    <a:bodyPr/>
                    <a:lstStyle/>
                    <a:p>
                      <a:endParaRPr lang="en-US"/>
                    </a:p>
                  </a:txBody>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1711167233"/>
                  </a:ext>
                </a:extLst>
              </a:tr>
              <a:tr h="169676">
                <a:tc rowSpan="2">
                  <a:txBody>
                    <a:bodyPr/>
                    <a:lstStyle/>
                    <a:p>
                      <a:pPr>
                        <a:lnSpc>
                          <a:spcPct val="106000"/>
                        </a:lnSpc>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Lượng tử ánh sáng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rowSpan="2">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4276530323"/>
                  </a:ext>
                </a:extLst>
              </a:tr>
              <a:tr h="169676">
                <a:tc vMerge="1">
                  <a:txBody>
                    <a:bodyPr/>
                    <a:lstStyle/>
                    <a:p>
                      <a:endParaRPr lang="en-US"/>
                    </a:p>
                  </a:txBody>
                  <a:tcPr/>
                </a:tc>
                <a:tc vMerge="1">
                  <a:txBody>
                    <a:bodyPr/>
                    <a:lstStyle/>
                    <a:p>
                      <a:endParaRPr lang="en-US"/>
                    </a:p>
                  </a:txBody>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92979278"/>
                  </a:ext>
                </a:extLst>
              </a:tr>
              <a:tr h="169676">
                <a:tc rowSpan="2">
                  <a:txBody>
                    <a:bodyPr/>
                    <a:lstStyle/>
                    <a:p>
                      <a:pPr>
                        <a:lnSpc>
                          <a:spcPct val="106000"/>
                        </a:lnSpc>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Hạt nhân nguyên tử</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rowSpan="2">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3997722765"/>
                  </a:ext>
                </a:extLst>
              </a:tr>
              <a:tr h="169676">
                <a:tc vMerge="1">
                  <a:txBody>
                    <a:bodyPr/>
                    <a:lstStyle/>
                    <a:p>
                      <a:endParaRPr lang="en-US"/>
                    </a:p>
                  </a:txBody>
                  <a:tcPr/>
                </a:tc>
                <a:tc vMerge="1">
                  <a:txBody>
                    <a:bodyPr/>
                    <a:lstStyle/>
                    <a:p>
                      <a:endParaRPr lang="en-US"/>
                    </a:p>
                  </a:txBody>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1724835603"/>
                  </a:ext>
                </a:extLst>
              </a:tr>
              <a:tr h="169676">
                <a:tc rowSpan="2">
                  <a:txBody>
                    <a:bodyPr/>
                    <a:lstStyle/>
                    <a:p>
                      <a:pPr>
                        <a:lnSpc>
                          <a:spcPct val="106000"/>
                        </a:lnSpc>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Điện tích - Điện trường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rowSpan="2">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1636064447"/>
                  </a:ext>
                </a:extLst>
              </a:tr>
              <a:tr h="169676">
                <a:tc vMerge="1">
                  <a:txBody>
                    <a:bodyPr/>
                    <a:lstStyle/>
                    <a:p>
                      <a:endParaRPr lang="en-US"/>
                    </a:p>
                  </a:txBody>
                  <a:tcPr/>
                </a:tc>
                <a:tc vMerge="1">
                  <a:txBody>
                    <a:bodyPr/>
                    <a:lstStyle/>
                    <a:p>
                      <a:endParaRPr lang="en-US"/>
                    </a:p>
                  </a:txBody>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2663366277"/>
                  </a:ext>
                </a:extLst>
              </a:tr>
              <a:tr h="169676">
                <a:tc rowSpan="2">
                  <a:txBody>
                    <a:bodyPr/>
                    <a:lstStyle/>
                    <a:p>
                      <a:pPr>
                        <a:lnSpc>
                          <a:spcPct val="106000"/>
                        </a:lnSpc>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Dòng điện không đổi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rowSpan="2">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46241350"/>
                  </a:ext>
                </a:extLst>
              </a:tr>
              <a:tr h="169676">
                <a:tc vMerge="1">
                  <a:txBody>
                    <a:bodyPr/>
                    <a:lstStyle/>
                    <a:p>
                      <a:endParaRPr lang="en-US"/>
                    </a:p>
                  </a:txBody>
                  <a:tcPr/>
                </a:tc>
                <a:tc vMerge="1">
                  <a:txBody>
                    <a:bodyPr/>
                    <a:lstStyle/>
                    <a:p>
                      <a:endParaRPr lang="en-US"/>
                    </a:p>
                  </a:txBody>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1721380439"/>
                  </a:ext>
                </a:extLst>
              </a:tr>
              <a:tr h="169676">
                <a:tc rowSpan="2">
                  <a:txBody>
                    <a:bodyPr/>
                    <a:lstStyle/>
                    <a:p>
                      <a:pPr>
                        <a:lnSpc>
                          <a:spcPct val="106000"/>
                        </a:lnSpc>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Từ Trường, Cảm ứng điện từ</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rowSpan="2">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2709730007"/>
                  </a:ext>
                </a:extLst>
              </a:tr>
              <a:tr h="170640">
                <a:tc vMerge="1">
                  <a:txBody>
                    <a:bodyPr/>
                    <a:lstStyle/>
                    <a:p>
                      <a:endParaRPr lang="en-US"/>
                    </a:p>
                  </a:txBody>
                  <a:tcPr/>
                </a:tc>
                <a:tc vMerge="1">
                  <a:txBody>
                    <a:bodyPr/>
                    <a:lstStyle/>
                    <a:p>
                      <a:endParaRPr lang="en-US"/>
                    </a:p>
                  </a:txBody>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2832302199"/>
                  </a:ext>
                </a:extLst>
              </a:tr>
              <a:tr h="169676">
                <a:tc rowSpan="2">
                  <a:txBody>
                    <a:bodyPr/>
                    <a:lstStyle/>
                    <a:p>
                      <a:pPr>
                        <a:lnSpc>
                          <a:spcPct val="106000"/>
                        </a:lnSpc>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Mắt và các dụng cụ quang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rowSpan="2">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423292524"/>
                  </a:ext>
                </a:extLst>
              </a:tr>
              <a:tr h="169676">
                <a:tc vMerge="1">
                  <a:txBody>
                    <a:bodyPr/>
                    <a:lstStyle/>
                    <a:p>
                      <a:endParaRPr lang="en-US"/>
                    </a:p>
                  </a:txBody>
                  <a:tcPr/>
                </a:tc>
                <a:tc vMerge="1">
                  <a:txBody>
                    <a:bodyPr/>
                    <a:lstStyle/>
                    <a:p>
                      <a:endParaRPr lang="en-US"/>
                    </a:p>
                  </a:txBody>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2730750274"/>
                  </a:ext>
                </a:extLst>
              </a:tr>
              <a:tr h="169676">
                <a:tc rowSpan="2">
                  <a:txBody>
                    <a:bodyPr/>
                    <a:lstStyle/>
                    <a:p>
                      <a:pPr algn="ctr">
                        <a:lnSpc>
                          <a:spcPct val="106000"/>
                        </a:lnSpc>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Tổng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rowSpan="2">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rowSpan="2">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rowSpan="2">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rowSpan="2">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rowSpan="2">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extLst>
                  <a:ext uri="{0D108BD9-81ED-4DB2-BD59-A6C34878D82A}">
                    <a16:rowId xmlns:a16="http://schemas.microsoft.com/office/drawing/2014/main" val="2541934730"/>
                  </a:ext>
                </a:extLst>
              </a:tr>
              <a:tr h="67585">
                <a:tc vMerge="1">
                  <a:txBody>
                    <a:bodyPr/>
                    <a:lstStyle/>
                    <a:p>
                      <a:endParaRPr lang="en-US"/>
                    </a:p>
                  </a:txBody>
                  <a:tcPr/>
                </a:tc>
                <a:tc vMerge="1">
                  <a:txBody>
                    <a:bodyPr/>
                    <a:lstStyle/>
                    <a:p>
                      <a:endParaRPr lang="en-US"/>
                    </a:p>
                  </a:txBody>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6000"/>
                        </a:lnSpc>
                        <a:spcAft>
                          <a:spcPts val="0"/>
                        </a:spcAft>
                      </a:pPr>
                      <a:r>
                        <a:rPr lang="en-US"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4737" marR="24737" marT="6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6434541"/>
                  </a:ext>
                </a:extLst>
              </a:tr>
            </a:tbl>
          </a:graphicData>
        </a:graphic>
      </p:graphicFrame>
      <p:sp>
        <p:nvSpPr>
          <p:cNvPr id="4" name="Rectangle 3">
            <a:extLst>
              <a:ext uri="{FF2B5EF4-FFF2-40B4-BE49-F238E27FC236}">
                <a16:creationId xmlns:a16="http://schemas.microsoft.com/office/drawing/2014/main" id="{617227DA-7652-440F-A9F0-A8EDE94F0FC4}"/>
              </a:ext>
            </a:extLst>
          </p:cNvPr>
          <p:cNvSpPr/>
          <p:nvPr/>
        </p:nvSpPr>
        <p:spPr>
          <a:xfrm>
            <a:off x="4866399" y="164176"/>
            <a:ext cx="2459199" cy="645113"/>
          </a:xfrm>
          <a:prstGeom prst="rect">
            <a:avLst/>
          </a:prstGeom>
        </p:spPr>
        <p:txBody>
          <a:bodyPr wrap="none">
            <a:spAutoFit/>
          </a:bodyPr>
          <a:lstStyle/>
          <a:p>
            <a:pPr algn="ctr">
              <a:lnSpc>
                <a:spcPct val="107000"/>
              </a:lnSpc>
              <a:spcAft>
                <a:spcPts val="0"/>
              </a:spcAft>
              <a:tabLst>
                <a:tab pos="540385" algn="l"/>
              </a:tabLst>
            </a:pPr>
            <a:r>
              <a:rPr lang="en-US" sz="3600" b="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MA TRẬN </a:t>
            </a:r>
          </a:p>
        </p:txBody>
      </p:sp>
    </p:spTree>
    <p:extLst>
      <p:ext uri="{BB962C8B-B14F-4D97-AF65-F5344CB8AC3E}">
        <p14:creationId xmlns:p14="http://schemas.microsoft.com/office/powerpoint/2010/main" val="104517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ong hình ảnh có thể có: văn bản"/>
          <p:cNvPicPr>
            <a:picLocks noChangeAspect="1" noChangeArrowheads="1"/>
          </p:cNvPicPr>
          <p:nvPr/>
        </p:nvPicPr>
        <p:blipFill rotWithShape="1">
          <a:blip r:embed="rId2">
            <a:extLst>
              <a:ext uri="{28A0092B-C50C-407E-A947-70E740481C1C}">
                <a14:useLocalDpi xmlns:a14="http://schemas.microsoft.com/office/drawing/2010/main" val="0"/>
              </a:ext>
            </a:extLst>
          </a:blip>
          <a:srcRect l="16747" t="11509" r="18421" b="21914"/>
          <a:stretch/>
        </p:blipFill>
        <p:spPr bwMode="auto">
          <a:xfrm>
            <a:off x="1543791" y="403762"/>
            <a:ext cx="8621487" cy="593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792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4708" y="415635"/>
            <a:ext cx="5315444" cy="5997039"/>
          </a:xfrm>
          <a:prstGeom prst="rect">
            <a:avLst/>
          </a:prstGeom>
        </p:spPr>
      </p:pic>
      <p:pic>
        <p:nvPicPr>
          <p:cNvPr id="3" name="Picture 2"/>
          <p:cNvPicPr>
            <a:picLocks noChangeAspect="1"/>
          </p:cNvPicPr>
          <p:nvPr/>
        </p:nvPicPr>
        <p:blipFill>
          <a:blip r:embed="rId3"/>
          <a:stretch>
            <a:fillRect/>
          </a:stretch>
        </p:blipFill>
        <p:spPr>
          <a:xfrm>
            <a:off x="5700152" y="415635"/>
            <a:ext cx="5997039" cy="5997039"/>
          </a:xfrm>
          <a:prstGeom prst="rect">
            <a:avLst/>
          </a:prstGeom>
        </p:spPr>
      </p:pic>
    </p:spTree>
    <p:extLst>
      <p:ext uri="{BB962C8B-B14F-4D97-AF65-F5344CB8AC3E}">
        <p14:creationId xmlns:p14="http://schemas.microsoft.com/office/powerpoint/2010/main" val="1408510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083" y="415636"/>
            <a:ext cx="5993327" cy="5993327"/>
          </a:xfrm>
          <a:prstGeom prst="rect">
            <a:avLst/>
          </a:prstGeom>
        </p:spPr>
      </p:pic>
      <p:pic>
        <p:nvPicPr>
          <p:cNvPr id="4" name="Picture 3"/>
          <p:cNvPicPr>
            <a:picLocks noChangeAspect="1"/>
          </p:cNvPicPr>
          <p:nvPr/>
        </p:nvPicPr>
        <p:blipFill>
          <a:blip r:embed="rId3"/>
          <a:stretch>
            <a:fillRect/>
          </a:stretch>
        </p:blipFill>
        <p:spPr>
          <a:xfrm>
            <a:off x="6247410" y="415636"/>
            <a:ext cx="5734793" cy="5993327"/>
          </a:xfrm>
          <a:prstGeom prst="rect">
            <a:avLst/>
          </a:prstGeom>
        </p:spPr>
      </p:pic>
    </p:spTree>
    <p:extLst>
      <p:ext uri="{BB962C8B-B14F-4D97-AF65-F5344CB8AC3E}">
        <p14:creationId xmlns:p14="http://schemas.microsoft.com/office/powerpoint/2010/main" val="3744903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834" y="296883"/>
            <a:ext cx="6277346" cy="6277346"/>
          </a:xfrm>
          <a:prstGeom prst="rect">
            <a:avLst/>
          </a:prstGeom>
        </p:spPr>
      </p:pic>
      <p:pic>
        <p:nvPicPr>
          <p:cNvPr id="3" name="Picture 2"/>
          <p:cNvPicPr>
            <a:picLocks noChangeAspect="1"/>
          </p:cNvPicPr>
          <p:nvPr/>
        </p:nvPicPr>
        <p:blipFill>
          <a:blip r:embed="rId3"/>
          <a:stretch>
            <a:fillRect/>
          </a:stretch>
        </p:blipFill>
        <p:spPr>
          <a:xfrm>
            <a:off x="277834" y="1923803"/>
            <a:ext cx="3210014" cy="4536374"/>
          </a:xfrm>
          <a:prstGeom prst="rect">
            <a:avLst/>
          </a:prstGeom>
        </p:spPr>
      </p:pic>
      <p:sp>
        <p:nvSpPr>
          <p:cNvPr id="4" name="Rectangle 3"/>
          <p:cNvSpPr/>
          <p:nvPr/>
        </p:nvSpPr>
        <p:spPr>
          <a:xfrm>
            <a:off x="6555180" y="296883"/>
            <a:ext cx="5392980" cy="6309420"/>
          </a:xfrm>
          <a:prstGeom prst="rect">
            <a:avLst/>
          </a:prstGeom>
          <a:solidFill>
            <a:schemeClr val="bg1"/>
          </a:solidFill>
        </p:spPr>
        <p:txBody>
          <a:bodyPr wrap="square">
            <a:spAutoFit/>
          </a:bodyPr>
          <a:lstStyle/>
          <a:p>
            <a:pPr algn="ctr"/>
            <a:r>
              <a:rPr lang="en-US" sz="2800" b="1" dirty="0">
                <a:solidFill>
                  <a:srgbClr val="FF0000"/>
                </a:solidFill>
                <a:latin typeface="UTM Centur"/>
              </a:rPr>
              <a:t>NHẬN XÉT VỀ ĐỘ KHÓ CỦA ĐỀ THI MINH HỌA</a:t>
            </a:r>
          </a:p>
          <a:p>
            <a:endParaRPr lang="en-US" sz="3200" dirty="0">
              <a:latin typeface="UTM Centur"/>
            </a:endParaRPr>
          </a:p>
          <a:p>
            <a:pPr algn="just">
              <a:lnSpc>
                <a:spcPct val="120000"/>
              </a:lnSpc>
            </a:pPr>
            <a:r>
              <a:rPr lang="vi-VN" sz="2000" dirty="0">
                <a:latin typeface="UTM Centur"/>
              </a:rPr>
              <a:t>Có khoảng 10 % câu hỏi Vận dụng cao vẫn rơi vào các chương Dao động cơ, Sóng cơ và Điện xoay chiều, thuộc chương trình Vật lí 12 như các năm trước đó. Các câu vận dụng cao nhiều nhất vẫn thuộc chương Điện xoay chiều (2 câu), nằm trong phần kiến thức về mạch điện xoay chiều R,L, C có các thông số thay đổi, đồ thị điện. Câu vận dụng cao thuộc chương Sóng cơ cũng là một bài toán không mới về khoảng cách trong giao thoa sóng. Câu hỏi vận dụng cao thuộc chương Dao động cơ là một câu hỏi khá quen thuộc về dao động của con lắc đơn trong điện trường.</a:t>
            </a:r>
            <a:endParaRPr lang="en-US" sz="2000" dirty="0">
              <a:latin typeface="UTM Centur"/>
            </a:endParaRPr>
          </a:p>
        </p:txBody>
      </p:sp>
    </p:spTree>
    <p:extLst>
      <p:ext uri="{BB962C8B-B14F-4D97-AF65-F5344CB8AC3E}">
        <p14:creationId xmlns:p14="http://schemas.microsoft.com/office/powerpoint/2010/main" val="36821812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60997195"/>
              </p:ext>
            </p:extLst>
          </p:nvPr>
        </p:nvGraphicFramePr>
        <p:xfrm>
          <a:off x="4664765" y="3750364"/>
          <a:ext cx="6676169" cy="1605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3479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983" y="533400"/>
            <a:ext cx="10802034" cy="1754326"/>
          </a:xfrm>
          <a:prstGeom prst="rect">
            <a:avLst/>
          </a:prstGeom>
        </p:spPr>
        <p:txBody>
          <a:bodyPr wrap="square">
            <a:spAutoFit/>
          </a:bodyPr>
          <a:lstStyle/>
          <a:p>
            <a:r>
              <a:rPr lang="en-US" sz="3600" b="1">
                <a:solidFill>
                  <a:srgbClr val="FFFF00"/>
                </a:solidFill>
                <a:latin typeface="UTM Centur"/>
                <a:ea typeface="Calibri" panose="020F0502020204030204" pitchFamily="34" charset="0"/>
              </a:rPr>
              <a:t>Câu 4. </a:t>
            </a:r>
            <a:r>
              <a:rPr lang="en-US" sz="3600" b="1">
                <a:solidFill>
                  <a:schemeClr val="bg1"/>
                </a:solidFill>
                <a:latin typeface="UTM Centur"/>
                <a:ea typeface="Calibri" panose="020F0502020204030204" pitchFamily="34" charset="0"/>
              </a:rPr>
              <a:t>	</a:t>
            </a:r>
            <a:r>
              <a:rPr lang="en-US" sz="3600">
                <a:solidFill>
                  <a:schemeClr val="bg1"/>
                </a:solidFill>
                <a:latin typeface="UTM Centur"/>
                <a:ea typeface="Calibri" panose="020F0502020204030204" pitchFamily="34" charset="0"/>
              </a:rPr>
              <a:t>Một sóng âm có chu kì T truyền trong một môi trường với tốc độ v. Bước sóng của sóng âm trong môi trường này là</a:t>
            </a:r>
            <a:endParaRPr lang="en-US" sz="3600">
              <a:solidFill>
                <a:schemeClr val="bg1"/>
              </a:solidFill>
              <a:latin typeface="UTM Centur"/>
            </a:endParaRPr>
          </a:p>
        </p:txBody>
      </p:sp>
      <mc:AlternateContent xmlns:mc="http://schemas.openxmlformats.org/markup-compatibility/2006" xmlns:a14="http://schemas.microsoft.com/office/drawing/2010/main">
        <mc:Choice Requires="a14">
          <p:sp>
            <p:nvSpPr>
              <p:cNvPr id="3" name="Rectangle 2"/>
              <p:cNvSpPr/>
              <p:nvPr/>
            </p:nvSpPr>
            <p:spPr>
              <a:xfrm>
                <a:off x="1958144" y="2287726"/>
                <a:ext cx="1813766" cy="830677"/>
              </a:xfrm>
              <a:prstGeom prst="rect">
                <a:avLst/>
              </a:prstGeom>
            </p:spPr>
            <p:txBody>
              <a:bodyPr wrap="none">
                <a:spAutoFit/>
              </a:bodyPr>
              <a:lstStyle/>
              <a:p>
                <a:r>
                  <a:rPr lang="en-US" sz="3600" b="1">
                    <a:solidFill>
                      <a:schemeClr val="bg1"/>
                    </a:solidFill>
                    <a:latin typeface="UTM Centur"/>
                    <a:ea typeface="Calibri" panose="020F0502020204030204" pitchFamily="34" charset="0"/>
                  </a:rPr>
                  <a:t>A. </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𝜆</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𝑣</m:t>
                        </m:r>
                      </m:num>
                      <m:den>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𝑇</m:t>
                        </m:r>
                      </m:den>
                    </m:f>
                  </m:oMath>
                </a14:m>
                <a:endParaRPr lang="en-US" sz="3600">
                  <a:solidFill>
                    <a:schemeClr val="bg1"/>
                  </a:solidFill>
                  <a:latin typeface="UTM Centur"/>
                </a:endParaRPr>
              </a:p>
            </p:txBody>
          </p:sp>
        </mc:Choice>
        <mc:Fallback xmlns="">
          <p:sp>
            <p:nvSpPr>
              <p:cNvPr id="3" name="Rectangle 2"/>
              <p:cNvSpPr>
                <a:spLocks noRot="1" noChangeAspect="1" noMove="1" noResize="1" noEditPoints="1" noAdjustHandles="1" noChangeArrowheads="1" noChangeShapeType="1" noTextEdit="1"/>
              </p:cNvSpPr>
              <p:nvPr/>
            </p:nvSpPr>
            <p:spPr>
              <a:xfrm>
                <a:off x="1958144" y="2287726"/>
                <a:ext cx="1813766" cy="830677"/>
              </a:xfrm>
              <a:prstGeom prst="rect">
                <a:avLst/>
              </a:prstGeom>
              <a:blipFill>
                <a:blip r:embed="rId2"/>
                <a:stretch>
                  <a:fillRect l="-10067" t="-2190" b="-131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768144" y="2287726"/>
                <a:ext cx="2054152" cy="646331"/>
              </a:xfrm>
              <a:prstGeom prst="rect">
                <a:avLst/>
              </a:prstGeom>
            </p:spPr>
            <p:txBody>
              <a:bodyPr wrap="none">
                <a:spAutoFit/>
              </a:bodyPr>
              <a:lstStyle/>
              <a:p>
                <a:r>
                  <a:rPr lang="en-US" sz="3600" b="1" dirty="0">
                    <a:solidFill>
                      <a:schemeClr val="bg1"/>
                    </a:solidFill>
                    <a:latin typeface="UTM Centur"/>
                    <a:ea typeface="Calibri" panose="020F0502020204030204" pitchFamily="34" charset="0"/>
                  </a:rPr>
                  <a:t>B</a:t>
                </a:r>
                <a:r>
                  <a:rPr lang="en-US" sz="3600" b="1" dirty="0">
                    <a:solidFill>
                      <a:schemeClr val="bg1"/>
                    </a:solidFill>
                    <a:effectLst/>
                    <a:latin typeface="UTM Centur"/>
                    <a:ea typeface="Calibri" panose="020F0502020204030204" pitchFamily="34" charset="0"/>
                  </a:rPr>
                  <a:t>. </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𝜆</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𝑣𝑇</m:t>
                    </m:r>
                  </m:oMath>
                </a14:m>
                <a:endParaRPr lang="en-US" sz="3600" dirty="0">
                  <a:solidFill>
                    <a:schemeClr val="bg1"/>
                  </a:solidFill>
                  <a:latin typeface="UTM Centur"/>
                </a:endParaRPr>
              </a:p>
            </p:txBody>
          </p:sp>
        </mc:Choice>
        <mc:Fallback xmlns="">
          <p:sp>
            <p:nvSpPr>
              <p:cNvPr id="4" name="Rectangle 3"/>
              <p:cNvSpPr>
                <a:spLocks noRot="1" noChangeAspect="1" noMove="1" noResize="1" noEditPoints="1" noAdjustHandles="1" noChangeArrowheads="1" noChangeShapeType="1" noTextEdit="1"/>
              </p:cNvSpPr>
              <p:nvPr/>
            </p:nvSpPr>
            <p:spPr>
              <a:xfrm>
                <a:off x="5768144" y="2287726"/>
                <a:ext cx="2054152" cy="646331"/>
              </a:xfrm>
              <a:prstGeom prst="rect">
                <a:avLst/>
              </a:prstGeom>
              <a:blipFill>
                <a:blip r:embed="rId3"/>
                <a:stretch>
                  <a:fillRect l="-8902" t="-14151"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958144" y="3189426"/>
                <a:ext cx="2282676"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C. </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𝜆</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𝑣</m:t>
                    </m:r>
                    <m:sSup>
                      <m:sSup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𝑇</m:t>
                        </m:r>
                      </m:e>
                      <m:sup>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3600">
                  <a:solidFill>
                    <a:schemeClr val="bg1"/>
                  </a:solidFill>
                  <a:latin typeface="UTM Centur"/>
                </a:endParaRPr>
              </a:p>
            </p:txBody>
          </p:sp>
        </mc:Choice>
        <mc:Fallback xmlns="">
          <p:sp>
            <p:nvSpPr>
              <p:cNvPr id="5" name="Rectangle 4"/>
              <p:cNvSpPr>
                <a:spLocks noRot="1" noChangeAspect="1" noMove="1" noResize="1" noEditPoints="1" noAdjustHandles="1" noChangeArrowheads="1" noChangeShapeType="1" noTextEdit="1"/>
              </p:cNvSpPr>
              <p:nvPr/>
            </p:nvSpPr>
            <p:spPr>
              <a:xfrm>
                <a:off x="1958144" y="3189426"/>
                <a:ext cx="2282676" cy="646331"/>
              </a:xfrm>
              <a:prstGeom prst="rect">
                <a:avLst/>
              </a:prstGeom>
              <a:blipFill>
                <a:blip r:embed="rId4"/>
                <a:stretch>
                  <a:fillRect l="-8000" t="-13208" b="-358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768144" y="3189426"/>
                <a:ext cx="1982787" cy="840166"/>
              </a:xfrm>
              <a:prstGeom prst="rect">
                <a:avLst/>
              </a:prstGeom>
            </p:spPr>
            <p:txBody>
              <a:bodyPr wrap="none">
                <a:spAutoFit/>
              </a:bodyPr>
              <a:lstStyle/>
              <a:p>
                <a:r>
                  <a:rPr lang="en-US" sz="3600" b="1">
                    <a:solidFill>
                      <a:schemeClr val="bg1"/>
                    </a:solidFill>
                    <a:latin typeface="UTM Centur"/>
                    <a:ea typeface="Calibri" panose="020F0502020204030204" pitchFamily="34" charset="0"/>
                  </a:rPr>
                  <a:t>D. </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𝜆</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𝑣</m:t>
                        </m:r>
                      </m:num>
                      <m:den>
                        <m:sSup>
                          <m:sSup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𝑇</m:t>
                            </m:r>
                          </m:e>
                          <m:sup>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endParaRPr lang="en-US" sz="3600">
                  <a:solidFill>
                    <a:schemeClr val="bg1"/>
                  </a:solidFill>
                  <a:latin typeface="UTM Centur"/>
                </a:endParaRPr>
              </a:p>
            </p:txBody>
          </p:sp>
        </mc:Choice>
        <mc:Fallback xmlns="">
          <p:sp>
            <p:nvSpPr>
              <p:cNvPr id="6" name="Rectangle 5"/>
              <p:cNvSpPr>
                <a:spLocks noRot="1" noChangeAspect="1" noMove="1" noResize="1" noEditPoints="1" noAdjustHandles="1" noChangeArrowheads="1" noChangeShapeType="1" noTextEdit="1"/>
              </p:cNvSpPr>
              <p:nvPr/>
            </p:nvSpPr>
            <p:spPr>
              <a:xfrm>
                <a:off x="5768144" y="3189426"/>
                <a:ext cx="1982787" cy="840166"/>
              </a:xfrm>
              <a:prstGeom prst="rect">
                <a:avLst/>
              </a:prstGeom>
              <a:blipFill>
                <a:blip r:embed="rId5"/>
                <a:stretch>
                  <a:fillRect l="-9231" t="-2174" b="-12319"/>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ED4C49F1-B6A4-4951-B4BA-12EF0AB65816}"/>
              </a:ext>
            </a:extLst>
          </p:cNvPr>
          <p:cNvSpPr/>
          <p:nvPr/>
        </p:nvSpPr>
        <p:spPr>
          <a:xfrm>
            <a:off x="4240820" y="5675858"/>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B</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DE5FAFE0-E762-4560-9DCF-60DA4A4D3F49}"/>
              </a:ext>
            </a:extLst>
          </p:cNvPr>
          <p:cNvSpPr/>
          <p:nvPr/>
        </p:nvSpPr>
        <p:spPr>
          <a:xfrm>
            <a:off x="4240820" y="3981792"/>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69E6273-1FC4-4455-8FAF-A5A90158B911}"/>
                  </a:ext>
                </a:extLst>
              </p:cNvPr>
              <p:cNvSpPr/>
              <p:nvPr/>
            </p:nvSpPr>
            <p:spPr>
              <a:xfrm>
                <a:off x="4240820" y="4652362"/>
                <a:ext cx="167263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𝜆</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𝑣𝑇</m:t>
                      </m:r>
                    </m:oMath>
                  </m:oMathPara>
                </a14:m>
                <a:endParaRPr lang="en-US" sz="3600">
                  <a:solidFill>
                    <a:schemeClr val="bg1"/>
                  </a:solidFill>
                  <a:latin typeface="UTM Centur"/>
                </a:endParaRPr>
              </a:p>
            </p:txBody>
          </p:sp>
        </mc:Choice>
        <mc:Fallback xmlns="">
          <p:sp>
            <p:nvSpPr>
              <p:cNvPr id="9" name="Rectangle 8">
                <a:extLst>
                  <a:ext uri="{FF2B5EF4-FFF2-40B4-BE49-F238E27FC236}">
                    <a16:creationId xmlns:a16="http://schemas.microsoft.com/office/drawing/2014/main" id="{669E6273-1FC4-4455-8FAF-A5A90158B911}"/>
                  </a:ext>
                </a:extLst>
              </p:cNvPr>
              <p:cNvSpPr>
                <a:spLocks noRot="1" noChangeAspect="1" noMove="1" noResize="1" noEditPoints="1" noAdjustHandles="1" noChangeArrowheads="1" noChangeShapeType="1" noTextEdit="1"/>
              </p:cNvSpPr>
              <p:nvPr/>
            </p:nvSpPr>
            <p:spPr>
              <a:xfrm>
                <a:off x="4240820" y="4652362"/>
                <a:ext cx="1672637" cy="646331"/>
              </a:xfrm>
              <a:prstGeom prst="rect">
                <a:avLst/>
              </a:prstGeom>
              <a:blipFill>
                <a:blip r:embed="rId6"/>
                <a:stretch>
                  <a:fillRect/>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9E869496-1B73-4B7F-941E-A19BAF55F6B9}"/>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E02A6A-28E2-461D-A7E9-4C2B23E6E947}"/>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827F5343-339A-4396-A026-F5780CD87A38}"/>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3" name="Freeform: Shape 12">
            <a:extLst>
              <a:ext uri="{FF2B5EF4-FFF2-40B4-BE49-F238E27FC236}">
                <a16:creationId xmlns:a16="http://schemas.microsoft.com/office/drawing/2014/main" id="{632DC88D-2F87-45E7-AE76-183AB1BFA98D}"/>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4" name="Graphic 13" descr="Star">
            <a:extLst>
              <a:ext uri="{FF2B5EF4-FFF2-40B4-BE49-F238E27FC236}">
                <a16:creationId xmlns:a16="http://schemas.microsoft.com/office/drawing/2014/main" id="{1EC43D27-EA30-4853-8101-FDBFEACF431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12402" y="5512759"/>
            <a:ext cx="711196" cy="711196"/>
          </a:xfrm>
          <a:prstGeom prst="rect">
            <a:avLst/>
          </a:prstGeom>
        </p:spPr>
      </p:pic>
      <p:pic>
        <p:nvPicPr>
          <p:cNvPr id="15" name="Graphic 14" descr="Stars">
            <a:extLst>
              <a:ext uri="{FF2B5EF4-FFF2-40B4-BE49-F238E27FC236}">
                <a16:creationId xmlns:a16="http://schemas.microsoft.com/office/drawing/2014/main" id="{C8A7DE99-02C7-4AA0-8572-1B68D4B628D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405425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35000" y="635000"/>
                <a:ext cx="10932886" cy="1200329"/>
              </a:xfrm>
              <a:prstGeom prst="rect">
                <a:avLst/>
              </a:prstGeom>
            </p:spPr>
            <p:txBody>
              <a:bodyPr wrap="square">
                <a:spAutoFit/>
              </a:bodyPr>
              <a:lstStyle/>
              <a:p>
                <a:r>
                  <a:rPr lang="en-US" sz="3600" b="1">
                    <a:solidFill>
                      <a:srgbClr val="FFFF00"/>
                    </a:solidFill>
                    <a:latin typeface="UTM Centur"/>
                    <a:ea typeface="Calibri" panose="020F0502020204030204" pitchFamily="34" charset="0"/>
                  </a:rPr>
                  <a:t>Câu 5. </a:t>
                </a:r>
                <a:r>
                  <a:rPr lang="en-US" sz="3600" b="1">
                    <a:solidFill>
                      <a:schemeClr val="bg1"/>
                    </a:solidFill>
                    <a:latin typeface="UTM Centur"/>
                    <a:ea typeface="Calibri" panose="020F0502020204030204" pitchFamily="34" charset="0"/>
                  </a:rPr>
                  <a:t>	</a:t>
                </a:r>
                <a:r>
                  <a:rPr lang="en-US" sz="3600">
                    <a:solidFill>
                      <a:schemeClr val="bg1"/>
                    </a:solidFill>
                    <a:effectLst/>
                    <a:latin typeface="UTM Centur"/>
                    <a:ea typeface="Calibri" panose="020F0502020204030204" pitchFamily="34" charset="0"/>
                  </a:rPr>
                  <a:t>Cường độ dòng điện </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100</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𝜋</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600">
                    <a:solidFill>
                      <a:schemeClr val="bg1"/>
                    </a:solidFill>
                    <a:effectLst/>
                    <a:latin typeface="UTM Centur"/>
                    <a:ea typeface="Calibri" panose="020F0502020204030204" pitchFamily="34" charset="0"/>
                  </a:rPr>
                  <a:t>(t tính bằng s) có tần số góc bằng</a:t>
                </a:r>
                <a:endParaRPr lang="en-US" sz="3600">
                  <a:solidFill>
                    <a:schemeClr val="bg1"/>
                  </a:solidFill>
                  <a:latin typeface="UTM Centur"/>
                </a:endParaRPr>
              </a:p>
            </p:txBody>
          </p:sp>
        </mc:Choice>
        <mc:Fallback xmlns="">
          <p:sp>
            <p:nvSpPr>
              <p:cNvPr id="2" name="Rectangle 1"/>
              <p:cNvSpPr>
                <a:spLocks noRot="1" noChangeAspect="1" noMove="1" noResize="1" noEditPoints="1" noAdjustHandles="1" noChangeArrowheads="1" noChangeShapeType="1" noTextEdit="1"/>
              </p:cNvSpPr>
              <p:nvPr/>
            </p:nvSpPr>
            <p:spPr>
              <a:xfrm>
                <a:off x="635000" y="635000"/>
                <a:ext cx="10932886" cy="1200329"/>
              </a:xfrm>
              <a:prstGeom prst="rect">
                <a:avLst/>
              </a:prstGeom>
              <a:blipFill>
                <a:blip r:embed="rId2"/>
                <a:stretch>
                  <a:fillRect l="-1672" t="-7614" b="-18274"/>
                </a:stretch>
              </a:blipFill>
            </p:spPr>
            <p:txBody>
              <a:bodyPr/>
              <a:lstStyle/>
              <a:p>
                <a:r>
                  <a:rPr lang="en-US">
                    <a:noFill/>
                  </a:rPr>
                  <a:t> </a:t>
                </a:r>
              </a:p>
            </p:txBody>
          </p:sp>
        </mc:Fallback>
      </mc:AlternateContent>
      <p:sp>
        <p:nvSpPr>
          <p:cNvPr id="3" name="Rectangle 2"/>
          <p:cNvSpPr/>
          <p:nvPr/>
        </p:nvSpPr>
        <p:spPr>
          <a:xfrm>
            <a:off x="1802927" y="1753631"/>
            <a:ext cx="2894895"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A. </a:t>
            </a:r>
            <a:r>
              <a:rPr lang="en-US" sz="3600">
                <a:solidFill>
                  <a:schemeClr val="bg1"/>
                </a:solidFill>
                <a:latin typeface="UTM Centur"/>
                <a:ea typeface="Calibri" panose="020F0502020204030204" pitchFamily="34" charset="0"/>
              </a:rPr>
              <a:t>100</a:t>
            </a:r>
            <a:r>
              <a:rPr lang="en-US" sz="3600">
                <a:solidFill>
                  <a:schemeClr val="bg1"/>
                </a:solidFill>
                <a:latin typeface="UTM Centur"/>
                <a:ea typeface="Calibri" panose="020F0502020204030204" pitchFamily="34" charset="0"/>
                <a:cs typeface="Times New Roman" panose="02020603050405020304" pitchFamily="18" charset="0"/>
                <a:sym typeface="Symbol" panose="05050102010706020507" pitchFamily="18" charset="2"/>
              </a:rPr>
              <a:t></a:t>
            </a:r>
            <a:r>
              <a:rPr lang="en-US" sz="3600">
                <a:solidFill>
                  <a:schemeClr val="bg1"/>
                </a:solidFill>
                <a:latin typeface="UTM Centur"/>
                <a:ea typeface="Calibri" panose="020F0502020204030204" pitchFamily="34" charset="0"/>
              </a:rPr>
              <a:t>(rad/s)</a:t>
            </a:r>
            <a:endParaRPr lang="en-US" sz="3600">
              <a:solidFill>
                <a:schemeClr val="bg1"/>
              </a:solidFill>
              <a:latin typeface="UTM Centur"/>
            </a:endParaRPr>
          </a:p>
        </p:txBody>
      </p:sp>
      <p:sp>
        <p:nvSpPr>
          <p:cNvPr id="4" name="Rectangle 3"/>
          <p:cNvSpPr/>
          <p:nvPr/>
        </p:nvSpPr>
        <p:spPr>
          <a:xfrm>
            <a:off x="5612927" y="1753631"/>
            <a:ext cx="2635017"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B. </a:t>
            </a:r>
            <a:r>
              <a:rPr lang="en-US" sz="3600">
                <a:solidFill>
                  <a:schemeClr val="bg1"/>
                </a:solidFill>
                <a:latin typeface="UTM Centur"/>
                <a:ea typeface="Calibri" panose="020F0502020204030204" pitchFamily="34" charset="0"/>
              </a:rPr>
              <a:t>50</a:t>
            </a:r>
            <a:r>
              <a:rPr lang="en-US" sz="3600">
                <a:solidFill>
                  <a:schemeClr val="bg1"/>
                </a:solidFill>
                <a:latin typeface="UTM Centur"/>
                <a:ea typeface="Calibri" panose="020F0502020204030204" pitchFamily="34" charset="0"/>
                <a:cs typeface="Times New Roman" panose="02020603050405020304" pitchFamily="18" charset="0"/>
                <a:sym typeface="Symbol" panose="05050102010706020507" pitchFamily="18" charset="2"/>
              </a:rPr>
              <a:t></a:t>
            </a:r>
            <a:r>
              <a:rPr lang="en-US" sz="3600">
                <a:solidFill>
                  <a:schemeClr val="bg1"/>
                </a:solidFill>
                <a:latin typeface="UTM Centur"/>
                <a:ea typeface="Calibri" panose="020F0502020204030204" pitchFamily="34" charset="0"/>
              </a:rPr>
              <a:t>(rad/s)</a:t>
            </a:r>
            <a:endParaRPr lang="en-US" sz="3600">
              <a:solidFill>
                <a:schemeClr val="bg1"/>
              </a:solidFill>
              <a:latin typeface="UTM Centur"/>
            </a:endParaRPr>
          </a:p>
        </p:txBody>
      </p:sp>
      <p:sp>
        <p:nvSpPr>
          <p:cNvPr id="5" name="Rectangle 4"/>
          <p:cNvSpPr/>
          <p:nvPr/>
        </p:nvSpPr>
        <p:spPr>
          <a:xfrm>
            <a:off x="1802927" y="2655331"/>
            <a:ext cx="2601353"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C. </a:t>
            </a:r>
            <a:r>
              <a:rPr lang="en-US" sz="3600">
                <a:solidFill>
                  <a:schemeClr val="bg1"/>
                </a:solidFill>
                <a:latin typeface="UTM Centur"/>
                <a:ea typeface="Calibri" panose="020F0502020204030204" pitchFamily="34" charset="0"/>
              </a:rPr>
              <a:t>100(rad/s)</a:t>
            </a:r>
            <a:endParaRPr lang="en-US" sz="3600">
              <a:solidFill>
                <a:schemeClr val="bg1"/>
              </a:solidFill>
              <a:latin typeface="UTM Centur"/>
            </a:endParaRPr>
          </a:p>
        </p:txBody>
      </p:sp>
      <p:sp>
        <p:nvSpPr>
          <p:cNvPr id="6" name="Rectangle 5"/>
          <p:cNvSpPr/>
          <p:nvPr/>
        </p:nvSpPr>
        <p:spPr>
          <a:xfrm>
            <a:off x="5612927" y="2655331"/>
            <a:ext cx="2405274"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D. </a:t>
            </a:r>
            <a:r>
              <a:rPr lang="en-US" sz="3600">
                <a:solidFill>
                  <a:schemeClr val="bg1"/>
                </a:solidFill>
                <a:latin typeface="UTM Centur"/>
                <a:ea typeface="Calibri" panose="020F0502020204030204" pitchFamily="34" charset="0"/>
              </a:rPr>
              <a:t>50(rad/s)</a:t>
            </a:r>
            <a:endParaRPr lang="en-US" sz="3600">
              <a:solidFill>
                <a:schemeClr val="bg1"/>
              </a:solidFill>
              <a:latin typeface="UTM Centur"/>
            </a:endParaRPr>
          </a:p>
        </p:txBody>
      </p:sp>
      <p:sp>
        <p:nvSpPr>
          <p:cNvPr id="7" name="Rectangle 6">
            <a:extLst>
              <a:ext uri="{FF2B5EF4-FFF2-40B4-BE49-F238E27FC236}">
                <a16:creationId xmlns:a16="http://schemas.microsoft.com/office/drawing/2014/main" id="{2305957E-C223-404A-9489-E2B808859575}"/>
              </a:ext>
            </a:extLst>
          </p:cNvPr>
          <p:cNvSpPr/>
          <p:nvPr/>
        </p:nvSpPr>
        <p:spPr>
          <a:xfrm>
            <a:off x="4404280" y="5700741"/>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A</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B4A23A1E-7C0B-48D7-8E97-3C5CDA47226A}"/>
              </a:ext>
            </a:extLst>
          </p:cNvPr>
          <p:cNvSpPr/>
          <p:nvPr/>
        </p:nvSpPr>
        <p:spPr>
          <a:xfrm>
            <a:off x="3936020" y="3646215"/>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41BEE3A2-B005-40F9-9AA4-3E2318D33979}"/>
              </a:ext>
            </a:extLst>
          </p:cNvPr>
          <p:cNvSpPr/>
          <p:nvPr/>
        </p:nvSpPr>
        <p:spPr>
          <a:xfrm>
            <a:off x="3936020" y="4475875"/>
            <a:ext cx="2383345" cy="646331"/>
          </a:xfrm>
          <a:prstGeom prst="rect">
            <a:avLst/>
          </a:prstGeom>
        </p:spPr>
        <p:txBody>
          <a:bodyPr wrap="none">
            <a:spAutoFit/>
          </a:bodyPr>
          <a:lstStyle/>
          <a:p>
            <a:r>
              <a:rPr lang="en-US" sz="3600">
                <a:solidFill>
                  <a:schemeClr val="bg1"/>
                </a:solidFill>
                <a:latin typeface="UTM Centur"/>
                <a:ea typeface="Calibri" panose="020F0502020204030204" pitchFamily="34" charset="0"/>
              </a:rPr>
              <a:t>100</a:t>
            </a:r>
            <a:r>
              <a:rPr lang="en-US" sz="3600">
                <a:solidFill>
                  <a:schemeClr val="bg1"/>
                </a:solidFill>
                <a:latin typeface="UTM Centur"/>
                <a:ea typeface="Calibri" panose="020F0502020204030204" pitchFamily="34" charset="0"/>
                <a:cs typeface="Times New Roman" panose="02020603050405020304" pitchFamily="18" charset="0"/>
                <a:sym typeface="Symbol" panose="05050102010706020507" pitchFamily="18" charset="2"/>
              </a:rPr>
              <a:t></a:t>
            </a:r>
            <a:r>
              <a:rPr lang="en-US" sz="3600">
                <a:solidFill>
                  <a:schemeClr val="bg1"/>
                </a:solidFill>
                <a:latin typeface="UTM Centur"/>
                <a:ea typeface="Calibri" panose="020F0502020204030204" pitchFamily="34" charset="0"/>
              </a:rPr>
              <a:t>(rad/s)</a:t>
            </a:r>
            <a:endParaRPr lang="en-US" sz="3600">
              <a:solidFill>
                <a:schemeClr val="bg1"/>
              </a:solidFill>
              <a:latin typeface="UTM Centur"/>
            </a:endParaRPr>
          </a:p>
        </p:txBody>
      </p:sp>
      <p:cxnSp>
        <p:nvCxnSpPr>
          <p:cNvPr id="11" name="Straight Connector 10">
            <a:extLst>
              <a:ext uri="{FF2B5EF4-FFF2-40B4-BE49-F238E27FC236}">
                <a16:creationId xmlns:a16="http://schemas.microsoft.com/office/drawing/2014/main" id="{59B010B8-A713-4E78-ABBA-2F86B73654FE}"/>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37AB1E-8A01-4947-9D9A-9D15509F90C1}"/>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6D7979-1AFB-40F0-8E41-B1B02A7364D8}"/>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4" name="Freeform: Shape 13">
            <a:extLst>
              <a:ext uri="{FF2B5EF4-FFF2-40B4-BE49-F238E27FC236}">
                <a16:creationId xmlns:a16="http://schemas.microsoft.com/office/drawing/2014/main" id="{45B85214-EB71-44B5-883D-B7C73D6E6D11}"/>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5" name="Graphic 14" descr="Star">
            <a:extLst>
              <a:ext uri="{FF2B5EF4-FFF2-40B4-BE49-F238E27FC236}">
                <a16:creationId xmlns:a16="http://schemas.microsoft.com/office/drawing/2014/main" id="{F97234DE-D357-4A02-AFF8-C6CE0FA33A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2402" y="5512759"/>
            <a:ext cx="711196" cy="711196"/>
          </a:xfrm>
          <a:prstGeom prst="rect">
            <a:avLst/>
          </a:prstGeom>
        </p:spPr>
      </p:pic>
      <p:pic>
        <p:nvPicPr>
          <p:cNvPr id="16" name="Graphic 15" descr="Stars">
            <a:extLst>
              <a:ext uri="{FF2B5EF4-FFF2-40B4-BE49-F238E27FC236}">
                <a16:creationId xmlns:a16="http://schemas.microsoft.com/office/drawing/2014/main" id="{D78403C1-78BD-4EBC-A1EC-442E1AD210E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44842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932" y="353647"/>
            <a:ext cx="11181862" cy="2308324"/>
          </a:xfrm>
          <a:prstGeom prst="rect">
            <a:avLst/>
          </a:prstGeom>
        </p:spPr>
        <p:txBody>
          <a:bodyPr wrap="square">
            <a:spAutoFit/>
          </a:bodyPr>
          <a:lstStyle/>
          <a:p>
            <a:r>
              <a:rPr lang="en-US" sz="3600" b="1">
                <a:solidFill>
                  <a:srgbClr val="FFFF00"/>
                </a:solidFill>
                <a:latin typeface="UTM Centur"/>
                <a:ea typeface="Calibri" panose="020F0502020204030204" pitchFamily="34" charset="0"/>
              </a:rPr>
              <a:t>Câu 6. </a:t>
            </a:r>
            <a:r>
              <a:rPr lang="en-US" sz="3600" b="1">
                <a:solidFill>
                  <a:schemeClr val="bg1"/>
                </a:solidFill>
                <a:latin typeface="UTM Centur"/>
                <a:ea typeface="Calibri" panose="020F0502020204030204" pitchFamily="34" charset="0"/>
              </a:rPr>
              <a:t>	</a:t>
            </a:r>
            <a:r>
              <a:rPr lang="en-US" sz="3600">
                <a:solidFill>
                  <a:schemeClr val="bg1"/>
                </a:solidFill>
                <a:latin typeface="UTM Centur"/>
                <a:ea typeface="Calibri" panose="020F0502020204030204" pitchFamily="34" charset="0"/>
              </a:rPr>
              <a:t>Máy phát điện xoay chiều một pha có phần cảm gồm p cặp cực (p cực nam và p cực bắc). Khi máy hoạt động, rôto quay đều với tốc độ n(vòng/giây). Suất điện động do máy tạo ra có tần số</a:t>
            </a:r>
            <a:endParaRPr lang="en-US" sz="3600">
              <a:solidFill>
                <a:schemeClr val="bg1"/>
              </a:solidFill>
              <a:latin typeface="UTM Centur"/>
            </a:endParaRPr>
          </a:p>
        </p:txBody>
      </p:sp>
      <mc:AlternateContent xmlns:mc="http://schemas.openxmlformats.org/markup-compatibility/2006" xmlns:a14="http://schemas.microsoft.com/office/drawing/2010/main">
        <mc:Choice Requires="a14">
          <p:sp>
            <p:nvSpPr>
              <p:cNvPr id="3" name="Rectangle 2"/>
              <p:cNvSpPr/>
              <p:nvPr/>
            </p:nvSpPr>
            <p:spPr>
              <a:xfrm>
                <a:off x="1052286" y="2716418"/>
                <a:ext cx="921599" cy="833626"/>
              </a:xfrm>
              <a:prstGeom prst="rect">
                <a:avLst/>
              </a:prstGeom>
            </p:spPr>
            <p:txBody>
              <a:bodyPr wrap="none">
                <a:spAutoFit/>
              </a:bodyPr>
              <a:lstStyle/>
              <a:p>
                <a:r>
                  <a:rPr lang="en-US" sz="3600" b="1">
                    <a:solidFill>
                      <a:schemeClr val="bg1"/>
                    </a:solidFill>
                    <a:latin typeface="UTM Centur"/>
                    <a:ea typeface="Calibri" panose="020F0502020204030204" pitchFamily="34" charset="0"/>
                  </a:rPr>
                  <a:t>A.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𝑝</m:t>
                        </m:r>
                      </m:num>
                      <m:den>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𝑛</m:t>
                        </m:r>
                      </m:den>
                    </m:f>
                  </m:oMath>
                </a14:m>
                <a:endParaRPr lang="en-US" sz="3600">
                  <a:solidFill>
                    <a:schemeClr val="bg1"/>
                  </a:solidFill>
                  <a:latin typeface="UTM Centur"/>
                </a:endParaRPr>
              </a:p>
            </p:txBody>
          </p:sp>
        </mc:Choice>
        <mc:Fallback xmlns="">
          <p:sp>
            <p:nvSpPr>
              <p:cNvPr id="3" name="Rectangle 2"/>
              <p:cNvSpPr>
                <a:spLocks noRot="1" noChangeAspect="1" noMove="1" noResize="1" noEditPoints="1" noAdjustHandles="1" noChangeArrowheads="1" noChangeShapeType="1" noTextEdit="1"/>
              </p:cNvSpPr>
              <p:nvPr/>
            </p:nvSpPr>
            <p:spPr>
              <a:xfrm>
                <a:off x="1052286" y="2716418"/>
                <a:ext cx="921599" cy="833626"/>
              </a:xfrm>
              <a:prstGeom prst="rect">
                <a:avLst/>
              </a:prstGeom>
              <a:blipFill>
                <a:blip r:embed="rId2"/>
                <a:stretch>
                  <a:fillRect l="-20530" t="-2941" b="-13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657600" y="2903713"/>
                <a:ext cx="1708353"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B. </a:t>
                </a:r>
                <a14:m>
                  <m:oMath xmlns:m="http://schemas.openxmlformats.org/officeDocument/2006/math">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60</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𝑛𝑝</m:t>
                    </m:r>
                  </m:oMath>
                </a14:m>
                <a:endParaRPr lang="en-US" sz="3600">
                  <a:solidFill>
                    <a:schemeClr val="bg1"/>
                  </a:solidFill>
                  <a:latin typeface="UTM Centur"/>
                </a:endParaRPr>
              </a:p>
            </p:txBody>
          </p:sp>
        </mc:Choice>
        <mc:Fallback xmlns="">
          <p:sp>
            <p:nvSpPr>
              <p:cNvPr id="4" name="Rectangle 3"/>
              <p:cNvSpPr>
                <a:spLocks noRot="1" noChangeAspect="1" noMove="1" noResize="1" noEditPoints="1" noAdjustHandles="1" noChangeArrowheads="1" noChangeShapeType="1" noTextEdit="1"/>
              </p:cNvSpPr>
              <p:nvPr/>
            </p:nvSpPr>
            <p:spPr>
              <a:xfrm>
                <a:off x="3657600" y="2903713"/>
                <a:ext cx="1708353" cy="646331"/>
              </a:xfrm>
              <a:prstGeom prst="rect">
                <a:avLst/>
              </a:prstGeom>
              <a:blipFill>
                <a:blip r:embed="rId3"/>
                <a:stretch>
                  <a:fillRect l="-10714" t="-14151"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504037" y="2611517"/>
                <a:ext cx="1091261" cy="938527"/>
              </a:xfrm>
              <a:prstGeom prst="rect">
                <a:avLst/>
              </a:prstGeom>
            </p:spPr>
            <p:txBody>
              <a:bodyPr wrap="none">
                <a:spAutoFit/>
              </a:bodyPr>
              <a:lstStyle/>
              <a:p>
                <a:r>
                  <a:rPr lang="en-US" sz="3600" b="1">
                    <a:solidFill>
                      <a:schemeClr val="bg1"/>
                    </a:solidFill>
                    <a:latin typeface="UTM Centur"/>
                    <a:ea typeface="Calibri" panose="020F0502020204030204" pitchFamily="34" charset="0"/>
                  </a:rPr>
                  <a:t>C.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𝑛𝑝</m:t>
                        </m:r>
                      </m:den>
                    </m:f>
                  </m:oMath>
                </a14:m>
                <a:endParaRPr lang="en-US" sz="3600">
                  <a:solidFill>
                    <a:schemeClr val="bg1"/>
                  </a:solidFill>
                  <a:latin typeface="UTM Centur"/>
                </a:endParaRPr>
              </a:p>
            </p:txBody>
          </p:sp>
        </mc:Choice>
        <mc:Fallback xmlns="">
          <p:sp>
            <p:nvSpPr>
              <p:cNvPr id="5" name="Rectangle 4"/>
              <p:cNvSpPr>
                <a:spLocks noRot="1" noChangeAspect="1" noMove="1" noResize="1" noEditPoints="1" noAdjustHandles="1" noChangeArrowheads="1" noChangeShapeType="1" noTextEdit="1"/>
              </p:cNvSpPr>
              <p:nvPr/>
            </p:nvSpPr>
            <p:spPr>
              <a:xfrm>
                <a:off x="6504037" y="2611517"/>
                <a:ext cx="1091261" cy="938527"/>
              </a:xfrm>
              <a:prstGeom prst="rect">
                <a:avLst/>
              </a:prstGeom>
              <a:blipFill>
                <a:blip r:embed="rId4"/>
                <a:stretch>
                  <a:fillRect l="-17318" b="-5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245600" y="2903713"/>
                <a:ext cx="1222129"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D</a:t>
                </a:r>
                <a:r>
                  <a:rPr lang="en-US" sz="3600" b="1">
                    <a:solidFill>
                      <a:schemeClr val="bg1"/>
                    </a:solidFill>
                    <a:effectLst/>
                    <a:latin typeface="UTM Centur"/>
                    <a:ea typeface="Calibri" panose="020F0502020204030204" pitchFamily="34" charset="0"/>
                  </a:rPr>
                  <a:t>. </a:t>
                </a:r>
                <a14:m>
                  <m:oMath xmlns:m="http://schemas.openxmlformats.org/officeDocument/2006/math">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𝑛𝑝</m:t>
                    </m:r>
                  </m:oMath>
                </a14:m>
                <a:endParaRPr lang="en-US" sz="3600">
                  <a:solidFill>
                    <a:schemeClr val="bg1"/>
                  </a:solidFill>
                  <a:latin typeface="UTM Centur"/>
                </a:endParaRPr>
              </a:p>
            </p:txBody>
          </p:sp>
        </mc:Choice>
        <mc:Fallback xmlns="">
          <p:sp>
            <p:nvSpPr>
              <p:cNvPr id="6" name="Rectangle 5"/>
              <p:cNvSpPr>
                <a:spLocks noRot="1" noChangeAspect="1" noMove="1" noResize="1" noEditPoints="1" noAdjustHandles="1" noChangeArrowheads="1" noChangeShapeType="1" noTextEdit="1"/>
              </p:cNvSpPr>
              <p:nvPr/>
            </p:nvSpPr>
            <p:spPr>
              <a:xfrm>
                <a:off x="9245600" y="2903713"/>
                <a:ext cx="1222129" cy="646331"/>
              </a:xfrm>
              <a:prstGeom prst="rect">
                <a:avLst/>
              </a:prstGeom>
              <a:blipFill>
                <a:blip r:embed="rId5"/>
                <a:stretch>
                  <a:fillRect l="-15500" t="-14151" b="-3490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B8B9F8ED-D700-4A81-A7F6-8FA6DCA55E9C}"/>
              </a:ext>
            </a:extLst>
          </p:cNvPr>
          <p:cNvSpPr/>
          <p:nvPr/>
        </p:nvSpPr>
        <p:spPr>
          <a:xfrm>
            <a:off x="4237043" y="5791844"/>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D</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38EB7AF1-3155-4610-AAC3-0285DFF9C46A}"/>
              </a:ext>
            </a:extLst>
          </p:cNvPr>
          <p:cNvSpPr/>
          <p:nvPr/>
        </p:nvSpPr>
        <p:spPr>
          <a:xfrm>
            <a:off x="3999099" y="3777219"/>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DA35D09D-BDF7-44FB-9EBE-A4926A3F9B1E}"/>
                  </a:ext>
                </a:extLst>
              </p:cNvPr>
              <p:cNvSpPr/>
              <p:nvPr/>
            </p:nvSpPr>
            <p:spPr>
              <a:xfrm>
                <a:off x="4237043" y="4713688"/>
                <a:ext cx="178600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36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𝑛𝑝</m:t>
                      </m:r>
                    </m:oMath>
                  </m:oMathPara>
                </a14:m>
                <a:endParaRPr lang="en-US" sz="3600">
                  <a:solidFill>
                    <a:schemeClr val="bg1"/>
                  </a:solidFill>
                  <a:latin typeface="UTM Centur"/>
                </a:endParaRPr>
              </a:p>
            </p:txBody>
          </p:sp>
        </mc:Choice>
        <mc:Fallback xmlns="">
          <p:sp>
            <p:nvSpPr>
              <p:cNvPr id="9" name="Rectangle 8">
                <a:extLst>
                  <a:ext uri="{FF2B5EF4-FFF2-40B4-BE49-F238E27FC236}">
                    <a16:creationId xmlns:a16="http://schemas.microsoft.com/office/drawing/2014/main" id="{DA35D09D-BDF7-44FB-9EBE-A4926A3F9B1E}"/>
                  </a:ext>
                </a:extLst>
              </p:cNvPr>
              <p:cNvSpPr>
                <a:spLocks noRot="1" noChangeAspect="1" noMove="1" noResize="1" noEditPoints="1" noAdjustHandles="1" noChangeArrowheads="1" noChangeShapeType="1" noTextEdit="1"/>
              </p:cNvSpPr>
              <p:nvPr/>
            </p:nvSpPr>
            <p:spPr>
              <a:xfrm>
                <a:off x="4237043" y="4713688"/>
                <a:ext cx="1786002" cy="646331"/>
              </a:xfrm>
              <a:prstGeom prst="rect">
                <a:avLst/>
              </a:prstGeom>
              <a:blipFill>
                <a:blip r:embed="rId6"/>
                <a:stretch>
                  <a:fillRect/>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12F4D7EA-A884-4D00-8B46-89A177E55778}"/>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01BBBC7-3A14-4C35-A6D2-6372158429C5}"/>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7177ABF7-87C1-48F1-A1D5-CE51A68D1991}"/>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3" name="Freeform: Shape 12">
            <a:extLst>
              <a:ext uri="{FF2B5EF4-FFF2-40B4-BE49-F238E27FC236}">
                <a16:creationId xmlns:a16="http://schemas.microsoft.com/office/drawing/2014/main" id="{FD6CDF77-66A9-48C9-B4E3-4BA449BC5DCB}"/>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4" name="Graphic 13" descr="Star">
            <a:extLst>
              <a:ext uri="{FF2B5EF4-FFF2-40B4-BE49-F238E27FC236}">
                <a16:creationId xmlns:a16="http://schemas.microsoft.com/office/drawing/2014/main" id="{3614CBC0-8DDE-4C50-895F-18FAB8767E3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12402" y="5512759"/>
            <a:ext cx="711196" cy="711196"/>
          </a:xfrm>
          <a:prstGeom prst="rect">
            <a:avLst/>
          </a:prstGeom>
        </p:spPr>
      </p:pic>
      <p:pic>
        <p:nvPicPr>
          <p:cNvPr id="15" name="Graphic 14" descr="Stars">
            <a:extLst>
              <a:ext uri="{FF2B5EF4-FFF2-40B4-BE49-F238E27FC236}">
                <a16:creationId xmlns:a16="http://schemas.microsoft.com/office/drawing/2014/main" id="{A16A7668-06E3-4D8E-B1FA-F8027E71AB7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268012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865" y="264280"/>
            <a:ext cx="11364742" cy="1200329"/>
          </a:xfrm>
          <a:prstGeom prst="rect">
            <a:avLst/>
          </a:prstGeom>
        </p:spPr>
        <p:txBody>
          <a:bodyPr wrap="square">
            <a:spAutoFit/>
          </a:bodyPr>
          <a:lstStyle/>
          <a:p>
            <a:r>
              <a:rPr lang="en-US" sz="2400" b="1">
                <a:solidFill>
                  <a:srgbClr val="FFFF00"/>
                </a:solidFill>
                <a:latin typeface="UTM Centur"/>
                <a:ea typeface="Calibri" panose="020F0502020204030204" pitchFamily="34" charset="0"/>
              </a:rPr>
              <a:t>Câu 7. 	</a:t>
            </a:r>
            <a:r>
              <a:rPr lang="en-US" sz="2400">
                <a:solidFill>
                  <a:schemeClr val="bg1"/>
                </a:solidFill>
                <a:latin typeface="UTM Centur"/>
                <a:ea typeface="Calibri" panose="020F0502020204030204" pitchFamily="34" charset="0"/>
              </a:rPr>
              <a:t>Trong quá trình truyền tải điện năng đi xa từ nhà máy phát điện đến nơi tiêu thụ, để giảm công suất hao phí do tỏa nhiệt trên đường dây truyền tải thì người ta thường sử dụng biện pháp nào sau đây?</a:t>
            </a:r>
            <a:endParaRPr lang="en-US" sz="2400">
              <a:solidFill>
                <a:schemeClr val="bg1"/>
              </a:solidFill>
              <a:latin typeface="UTM Centur"/>
            </a:endParaRPr>
          </a:p>
        </p:txBody>
      </p:sp>
      <p:sp>
        <p:nvSpPr>
          <p:cNvPr id="3" name="Rectangle 2"/>
          <p:cNvSpPr/>
          <p:nvPr/>
        </p:nvSpPr>
        <p:spPr>
          <a:xfrm>
            <a:off x="606865" y="1670904"/>
            <a:ext cx="5428153" cy="461665"/>
          </a:xfrm>
          <a:prstGeom prst="rect">
            <a:avLst/>
          </a:prstGeom>
        </p:spPr>
        <p:txBody>
          <a:bodyPr wrap="none">
            <a:spAutoFit/>
          </a:bodyPr>
          <a:lstStyle/>
          <a:p>
            <a:r>
              <a:rPr lang="en-US" sz="2400" b="1">
                <a:solidFill>
                  <a:schemeClr val="bg1"/>
                </a:solidFill>
                <a:latin typeface="UTM Centur"/>
                <a:ea typeface="Calibri" panose="020F0502020204030204" pitchFamily="34" charset="0"/>
              </a:rPr>
              <a:t>A. </a:t>
            </a:r>
            <a:r>
              <a:rPr lang="en-US" sz="2400">
                <a:solidFill>
                  <a:schemeClr val="bg1"/>
                </a:solidFill>
                <a:latin typeface="UTM Centur"/>
                <a:ea typeface="Calibri" panose="020F0502020204030204" pitchFamily="34" charset="0"/>
              </a:rPr>
              <a:t>Tăng điện áp hiệu dụng ở nơi truyền đi.</a:t>
            </a:r>
            <a:endParaRPr lang="en-US" sz="2400">
              <a:solidFill>
                <a:schemeClr val="bg1"/>
              </a:solidFill>
              <a:latin typeface="UTM Centur"/>
            </a:endParaRPr>
          </a:p>
        </p:txBody>
      </p:sp>
      <p:sp>
        <p:nvSpPr>
          <p:cNvPr id="4" name="Rectangle 3"/>
          <p:cNvSpPr/>
          <p:nvPr/>
        </p:nvSpPr>
        <p:spPr>
          <a:xfrm>
            <a:off x="6642686" y="1670488"/>
            <a:ext cx="4146776" cy="461665"/>
          </a:xfrm>
          <a:prstGeom prst="rect">
            <a:avLst/>
          </a:prstGeom>
        </p:spPr>
        <p:txBody>
          <a:bodyPr wrap="none">
            <a:spAutoFit/>
          </a:bodyPr>
          <a:lstStyle/>
          <a:p>
            <a:r>
              <a:rPr lang="en-US" sz="2400" b="1">
                <a:solidFill>
                  <a:schemeClr val="bg1"/>
                </a:solidFill>
                <a:latin typeface="UTM Centur"/>
                <a:ea typeface="Calibri" panose="020F0502020204030204" pitchFamily="34" charset="0"/>
              </a:rPr>
              <a:t>B. </a:t>
            </a:r>
            <a:r>
              <a:rPr lang="en-US" sz="2400">
                <a:solidFill>
                  <a:schemeClr val="bg1"/>
                </a:solidFill>
                <a:latin typeface="UTM Centur"/>
                <a:ea typeface="Calibri" panose="020F0502020204030204" pitchFamily="34" charset="0"/>
              </a:rPr>
              <a:t>Giảm tiết diện dây truyền tải.</a:t>
            </a:r>
            <a:endParaRPr lang="en-US" sz="2400">
              <a:solidFill>
                <a:schemeClr val="bg1"/>
              </a:solidFill>
              <a:latin typeface="UTM Centur"/>
            </a:endParaRPr>
          </a:p>
        </p:txBody>
      </p:sp>
      <p:sp>
        <p:nvSpPr>
          <p:cNvPr id="5" name="Rectangle 4"/>
          <p:cNvSpPr/>
          <p:nvPr/>
        </p:nvSpPr>
        <p:spPr>
          <a:xfrm>
            <a:off x="606865" y="2338864"/>
            <a:ext cx="4142031" cy="461665"/>
          </a:xfrm>
          <a:prstGeom prst="rect">
            <a:avLst/>
          </a:prstGeom>
        </p:spPr>
        <p:txBody>
          <a:bodyPr wrap="none">
            <a:spAutoFit/>
          </a:bodyPr>
          <a:lstStyle/>
          <a:p>
            <a:r>
              <a:rPr lang="en-US" sz="2400" b="1">
                <a:solidFill>
                  <a:schemeClr val="bg1"/>
                </a:solidFill>
                <a:latin typeface="UTM Centur"/>
                <a:ea typeface="Calibri" panose="020F0502020204030204" pitchFamily="34" charset="0"/>
              </a:rPr>
              <a:t>C. </a:t>
            </a:r>
            <a:r>
              <a:rPr lang="en-US" sz="2400">
                <a:solidFill>
                  <a:schemeClr val="bg1"/>
                </a:solidFill>
                <a:latin typeface="UTM Centur"/>
                <a:ea typeface="Calibri" panose="020F0502020204030204" pitchFamily="34" charset="0"/>
              </a:rPr>
              <a:t>Tăng chiều dài dây truyền tải.</a:t>
            </a:r>
            <a:endParaRPr lang="en-US" sz="2400">
              <a:solidFill>
                <a:schemeClr val="bg1"/>
              </a:solidFill>
              <a:latin typeface="UTM Centur"/>
            </a:endParaRPr>
          </a:p>
        </p:txBody>
      </p:sp>
      <p:sp>
        <p:nvSpPr>
          <p:cNvPr id="6" name="Rectangle 5"/>
          <p:cNvSpPr/>
          <p:nvPr/>
        </p:nvSpPr>
        <p:spPr>
          <a:xfrm>
            <a:off x="6096000" y="2338864"/>
            <a:ext cx="5504135" cy="461665"/>
          </a:xfrm>
          <a:prstGeom prst="rect">
            <a:avLst/>
          </a:prstGeom>
        </p:spPr>
        <p:txBody>
          <a:bodyPr wrap="none">
            <a:spAutoFit/>
          </a:bodyPr>
          <a:lstStyle/>
          <a:p>
            <a:r>
              <a:rPr lang="en-US" sz="2400" b="1">
                <a:solidFill>
                  <a:schemeClr val="bg1"/>
                </a:solidFill>
                <a:latin typeface="UTM Centur"/>
                <a:ea typeface="Calibri" panose="020F0502020204030204" pitchFamily="34" charset="0"/>
              </a:rPr>
              <a:t>D. </a:t>
            </a:r>
            <a:r>
              <a:rPr lang="en-US" sz="2400">
                <a:solidFill>
                  <a:schemeClr val="bg1"/>
                </a:solidFill>
                <a:latin typeface="UTM Centur"/>
                <a:ea typeface="Calibri" panose="020F0502020204030204" pitchFamily="34" charset="0"/>
              </a:rPr>
              <a:t>Giảm điện áp hiệu dụng ở nơi truyền đi.</a:t>
            </a:r>
            <a:endParaRPr lang="en-US" sz="2400">
              <a:solidFill>
                <a:schemeClr val="bg1"/>
              </a:solidFill>
              <a:latin typeface="UTM Centur"/>
            </a:endParaRPr>
          </a:p>
        </p:txBody>
      </p:sp>
      <p:sp>
        <p:nvSpPr>
          <p:cNvPr id="7" name="Rectangle 6">
            <a:extLst>
              <a:ext uri="{FF2B5EF4-FFF2-40B4-BE49-F238E27FC236}">
                <a16:creationId xmlns:a16="http://schemas.microsoft.com/office/drawing/2014/main" id="{9B593A43-50AD-4415-811B-0A4C9EEC8431}"/>
              </a:ext>
            </a:extLst>
          </p:cNvPr>
          <p:cNvSpPr/>
          <p:nvPr/>
        </p:nvSpPr>
        <p:spPr>
          <a:xfrm>
            <a:off x="4011317" y="5754613"/>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A</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4E2A9862-F4C0-4E6D-A1C1-AAEEAEB2A2B9}"/>
              </a:ext>
            </a:extLst>
          </p:cNvPr>
          <p:cNvSpPr/>
          <p:nvPr/>
        </p:nvSpPr>
        <p:spPr>
          <a:xfrm>
            <a:off x="3461524" y="3198403"/>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289A67B-902F-402B-A99A-D6F8DDC99813}"/>
                  </a:ext>
                </a:extLst>
              </p:cNvPr>
              <p:cNvSpPr/>
              <p:nvPr/>
            </p:nvSpPr>
            <p:spPr>
              <a:xfrm>
                <a:off x="2638887" y="3697870"/>
                <a:ext cx="4311373" cy="10969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000" i="1" smtClean="0">
                              <a:solidFill>
                                <a:srgbClr val="FFFF00"/>
                              </a:solidFill>
                              <a:latin typeface="Cambria Math" panose="02040503050406030204" pitchFamily="18" charset="0"/>
                            </a:rPr>
                          </m:ctrlPr>
                        </m:sSubPr>
                        <m:e>
                          <m:r>
                            <a:rPr lang="en-US" sz="3000" i="1">
                              <a:solidFill>
                                <a:srgbClr val="FFFF00"/>
                              </a:solidFill>
                              <a:latin typeface="Cambria Math" panose="02040503050406030204" pitchFamily="18" charset="0"/>
                            </a:rPr>
                            <m:t>𝑃</m:t>
                          </m:r>
                        </m:e>
                        <m:sub>
                          <m:r>
                            <a:rPr lang="en-US" sz="3000" i="1">
                              <a:solidFill>
                                <a:srgbClr val="FFFF00"/>
                              </a:solidFill>
                              <a:latin typeface="Cambria Math" panose="02040503050406030204" pitchFamily="18" charset="0"/>
                            </a:rPr>
                            <m:t>h𝑝</m:t>
                          </m:r>
                        </m:sub>
                      </m:sSub>
                      <m:r>
                        <a:rPr lang="en-US" sz="3000" i="0">
                          <a:solidFill>
                            <a:srgbClr val="FFFF00"/>
                          </a:solidFill>
                          <a:latin typeface="Cambria Math" panose="02040503050406030204" pitchFamily="18" charset="0"/>
                        </a:rPr>
                        <m:t>=</m:t>
                      </m:r>
                      <m:r>
                        <a:rPr lang="en-US" sz="3000" i="1">
                          <a:solidFill>
                            <a:srgbClr val="FFFF00"/>
                          </a:solidFill>
                          <a:latin typeface="Cambria Math" panose="02040503050406030204" pitchFamily="18" charset="0"/>
                        </a:rPr>
                        <m:t>𝑟</m:t>
                      </m:r>
                      <m:sSup>
                        <m:sSupPr>
                          <m:ctrlPr>
                            <a:rPr lang="en-US" sz="3000" i="1">
                              <a:solidFill>
                                <a:srgbClr val="FFFF00"/>
                              </a:solidFill>
                              <a:latin typeface="Cambria Math" panose="02040503050406030204" pitchFamily="18" charset="0"/>
                            </a:rPr>
                          </m:ctrlPr>
                        </m:sSupPr>
                        <m:e>
                          <m:r>
                            <a:rPr lang="en-US" sz="3000" i="1">
                              <a:solidFill>
                                <a:srgbClr val="FFFF00"/>
                              </a:solidFill>
                              <a:latin typeface="Cambria Math" panose="02040503050406030204" pitchFamily="18" charset="0"/>
                            </a:rPr>
                            <m:t>𝐼</m:t>
                          </m:r>
                        </m:e>
                        <m:sup>
                          <m:r>
                            <a:rPr lang="en-US" sz="3000" i="0">
                              <a:solidFill>
                                <a:srgbClr val="FFFF00"/>
                              </a:solidFill>
                              <a:latin typeface="Cambria Math" panose="02040503050406030204" pitchFamily="18" charset="0"/>
                            </a:rPr>
                            <m:t>2</m:t>
                          </m:r>
                        </m:sup>
                      </m:sSup>
                      <m:r>
                        <a:rPr lang="en-US" sz="3000" i="0">
                          <a:solidFill>
                            <a:srgbClr val="FFFF00"/>
                          </a:solidFill>
                          <a:latin typeface="Cambria Math" panose="02040503050406030204" pitchFamily="18" charset="0"/>
                        </a:rPr>
                        <m:t>=</m:t>
                      </m:r>
                      <m:r>
                        <a:rPr lang="en-US" sz="3000" i="1">
                          <a:solidFill>
                            <a:srgbClr val="FFFF00"/>
                          </a:solidFill>
                          <a:latin typeface="Cambria Math" panose="02040503050406030204" pitchFamily="18" charset="0"/>
                        </a:rPr>
                        <m:t>𝑟</m:t>
                      </m:r>
                      <m:r>
                        <a:rPr lang="en-US" sz="3000" i="0">
                          <a:solidFill>
                            <a:srgbClr val="FFFF00"/>
                          </a:solidFill>
                          <a:latin typeface="Cambria Math" panose="02040503050406030204" pitchFamily="18" charset="0"/>
                        </a:rPr>
                        <m:t>.</m:t>
                      </m:r>
                      <m:f>
                        <m:fPr>
                          <m:ctrlPr>
                            <a:rPr lang="en-US" sz="3000" i="1">
                              <a:solidFill>
                                <a:srgbClr val="FFFF00"/>
                              </a:solidFill>
                              <a:latin typeface="Cambria Math" panose="02040503050406030204" pitchFamily="18" charset="0"/>
                            </a:rPr>
                          </m:ctrlPr>
                        </m:fPr>
                        <m:num>
                          <m:sSup>
                            <m:sSupPr>
                              <m:ctrlPr>
                                <a:rPr lang="en-US" sz="3000" i="1">
                                  <a:solidFill>
                                    <a:srgbClr val="FFFF00"/>
                                  </a:solidFill>
                                  <a:latin typeface="Cambria Math" panose="02040503050406030204" pitchFamily="18" charset="0"/>
                                </a:rPr>
                              </m:ctrlPr>
                            </m:sSupPr>
                            <m:e>
                              <m:r>
                                <a:rPr lang="en-US" sz="3000" i="1">
                                  <a:solidFill>
                                    <a:srgbClr val="FFFF00"/>
                                  </a:solidFill>
                                  <a:latin typeface="Cambria Math" panose="02040503050406030204" pitchFamily="18" charset="0"/>
                                </a:rPr>
                                <m:t>𝑃</m:t>
                              </m:r>
                            </m:e>
                            <m:sup>
                              <m:r>
                                <a:rPr lang="en-US" sz="3000" i="0">
                                  <a:solidFill>
                                    <a:srgbClr val="FFFF00"/>
                                  </a:solidFill>
                                  <a:latin typeface="Cambria Math" panose="02040503050406030204" pitchFamily="18" charset="0"/>
                                </a:rPr>
                                <m:t>2</m:t>
                              </m:r>
                            </m:sup>
                          </m:sSup>
                        </m:num>
                        <m:den>
                          <m:sSup>
                            <m:sSupPr>
                              <m:ctrlPr>
                                <a:rPr lang="en-US" sz="3000" i="1">
                                  <a:solidFill>
                                    <a:srgbClr val="FFFF00"/>
                                  </a:solidFill>
                                  <a:latin typeface="Cambria Math" panose="02040503050406030204" pitchFamily="18" charset="0"/>
                                </a:rPr>
                              </m:ctrlPr>
                            </m:sSupPr>
                            <m:e>
                              <m:r>
                                <a:rPr lang="en-US" sz="3000" i="1">
                                  <a:solidFill>
                                    <a:srgbClr val="FFFF00"/>
                                  </a:solidFill>
                                  <a:latin typeface="Cambria Math" panose="02040503050406030204" pitchFamily="18" charset="0"/>
                                </a:rPr>
                                <m:t>𝑈</m:t>
                              </m:r>
                            </m:e>
                            <m:sup>
                              <m:r>
                                <a:rPr lang="en-US" sz="3000" i="0">
                                  <a:solidFill>
                                    <a:srgbClr val="FFFF00"/>
                                  </a:solidFill>
                                  <a:latin typeface="Cambria Math" panose="02040503050406030204" pitchFamily="18" charset="0"/>
                                </a:rPr>
                                <m:t>2</m:t>
                              </m:r>
                            </m:sup>
                          </m:sSup>
                          <m:func>
                            <m:funcPr>
                              <m:ctrlPr>
                                <a:rPr lang="en-US" sz="3000" i="1">
                                  <a:solidFill>
                                    <a:srgbClr val="FFFF00"/>
                                  </a:solidFill>
                                  <a:latin typeface="Cambria Math" panose="02040503050406030204" pitchFamily="18" charset="0"/>
                                </a:rPr>
                              </m:ctrlPr>
                            </m:funcPr>
                            <m:fName>
                              <m:sSup>
                                <m:sSupPr>
                                  <m:ctrlPr>
                                    <a:rPr lang="en-US" sz="3000" i="1">
                                      <a:solidFill>
                                        <a:srgbClr val="FFFF00"/>
                                      </a:solidFill>
                                      <a:latin typeface="Cambria Math" panose="02040503050406030204" pitchFamily="18" charset="0"/>
                                    </a:rPr>
                                  </m:ctrlPr>
                                </m:sSupPr>
                                <m:e>
                                  <m:r>
                                    <a:rPr lang="en-US" sz="3000" i="1">
                                      <a:solidFill>
                                        <a:srgbClr val="FFFF00"/>
                                      </a:solidFill>
                                      <a:latin typeface="Cambria Math" panose="02040503050406030204" pitchFamily="18" charset="0"/>
                                    </a:rPr>
                                    <m:t>𝑐𝑜𝑠</m:t>
                                  </m:r>
                                </m:e>
                                <m:sup>
                                  <m:r>
                                    <a:rPr lang="en-US" sz="3000" i="0">
                                      <a:solidFill>
                                        <a:srgbClr val="FFFF00"/>
                                      </a:solidFill>
                                      <a:latin typeface="Cambria Math" panose="02040503050406030204" pitchFamily="18" charset="0"/>
                                    </a:rPr>
                                    <m:t>2</m:t>
                                  </m:r>
                                </m:sup>
                              </m:sSup>
                            </m:fName>
                            <m:e>
                              <m:r>
                                <a:rPr lang="en-US" sz="3000" i="1">
                                  <a:solidFill>
                                    <a:srgbClr val="FFFF00"/>
                                  </a:solidFill>
                                  <a:latin typeface="Cambria Math" panose="02040503050406030204" pitchFamily="18" charset="0"/>
                                </a:rPr>
                                <m:t>𝜑</m:t>
                              </m:r>
                            </m:e>
                          </m:func>
                        </m:den>
                      </m:f>
                    </m:oMath>
                  </m:oMathPara>
                </a14:m>
                <a:endParaRPr lang="en-US" sz="3000">
                  <a:solidFill>
                    <a:srgbClr val="FFFF00"/>
                  </a:solidFill>
                </a:endParaRPr>
              </a:p>
            </p:txBody>
          </p:sp>
        </mc:Choice>
        <mc:Fallback xmlns="">
          <p:sp>
            <p:nvSpPr>
              <p:cNvPr id="9" name="Rectangle 8">
                <a:extLst>
                  <a:ext uri="{FF2B5EF4-FFF2-40B4-BE49-F238E27FC236}">
                    <a16:creationId xmlns:a16="http://schemas.microsoft.com/office/drawing/2014/main" id="{8289A67B-902F-402B-A99A-D6F8DDC99813}"/>
                  </a:ext>
                </a:extLst>
              </p:cNvPr>
              <p:cNvSpPr>
                <a:spLocks noRot="1" noChangeAspect="1" noMove="1" noResize="1" noEditPoints="1" noAdjustHandles="1" noChangeArrowheads="1" noChangeShapeType="1" noTextEdit="1"/>
              </p:cNvSpPr>
              <p:nvPr/>
            </p:nvSpPr>
            <p:spPr>
              <a:xfrm>
                <a:off x="2638887" y="3697870"/>
                <a:ext cx="4311373" cy="1096903"/>
              </a:xfrm>
              <a:prstGeom prst="rect">
                <a:avLst/>
              </a:prstGeom>
              <a:blipFill>
                <a:blip r:embed="rId2"/>
                <a:stretch>
                  <a:fillRect/>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7820AB97-C607-4FAE-9918-38B27B501866}"/>
              </a:ext>
            </a:extLst>
          </p:cNvPr>
          <p:cNvSpPr/>
          <p:nvPr/>
        </p:nvSpPr>
        <p:spPr>
          <a:xfrm>
            <a:off x="2261494" y="5086237"/>
            <a:ext cx="6311856" cy="553998"/>
          </a:xfrm>
          <a:prstGeom prst="rect">
            <a:avLst/>
          </a:prstGeom>
        </p:spPr>
        <p:txBody>
          <a:bodyPr wrap="none">
            <a:spAutoFit/>
          </a:bodyPr>
          <a:lstStyle/>
          <a:p>
            <a:r>
              <a:rPr lang="en-US" sz="3000">
                <a:solidFill>
                  <a:schemeClr val="bg1"/>
                </a:solidFill>
                <a:latin typeface="UTM Centur"/>
                <a:ea typeface="Calibri" panose="020F0502020204030204" pitchFamily="34" charset="0"/>
              </a:rPr>
              <a:t>Tăng điện áp hiệu dụng ở nơi truyền đi.</a:t>
            </a:r>
            <a:endParaRPr lang="en-US" sz="3000">
              <a:solidFill>
                <a:schemeClr val="bg1"/>
              </a:solidFill>
              <a:latin typeface="UTM Centur"/>
            </a:endParaRPr>
          </a:p>
        </p:txBody>
      </p:sp>
      <p:cxnSp>
        <p:nvCxnSpPr>
          <p:cNvPr id="11" name="Straight Connector 10">
            <a:extLst>
              <a:ext uri="{FF2B5EF4-FFF2-40B4-BE49-F238E27FC236}">
                <a16:creationId xmlns:a16="http://schemas.microsoft.com/office/drawing/2014/main" id="{37F3E8E2-B56F-4BF7-B3AE-DBF02A7A6B65}"/>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9045BA1-EEDD-49E7-B9BB-C8BDD1BCAFF7}"/>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B4F235CD-93E5-470E-B304-3DF5156593DB}"/>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4" name="Freeform: Shape 13">
            <a:extLst>
              <a:ext uri="{FF2B5EF4-FFF2-40B4-BE49-F238E27FC236}">
                <a16:creationId xmlns:a16="http://schemas.microsoft.com/office/drawing/2014/main" id="{8E0BBB8D-4B6F-44C9-9139-1521C4AC9ECF}"/>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5" name="Graphic 14" descr="Star">
            <a:extLst>
              <a:ext uri="{FF2B5EF4-FFF2-40B4-BE49-F238E27FC236}">
                <a16:creationId xmlns:a16="http://schemas.microsoft.com/office/drawing/2014/main" id="{79514AB7-ABDC-4A15-8D5A-E12CF9DEA30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2402" y="5512759"/>
            <a:ext cx="711196" cy="711196"/>
          </a:xfrm>
          <a:prstGeom prst="rect">
            <a:avLst/>
          </a:prstGeom>
        </p:spPr>
      </p:pic>
      <p:pic>
        <p:nvPicPr>
          <p:cNvPr id="16" name="Graphic 15" descr="Stars">
            <a:extLst>
              <a:ext uri="{FF2B5EF4-FFF2-40B4-BE49-F238E27FC236}">
                <a16:creationId xmlns:a16="http://schemas.microsoft.com/office/drawing/2014/main" id="{17C40903-300F-48E5-B8D0-894A8F2D128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277339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137" y="419606"/>
            <a:ext cx="11153726" cy="1754326"/>
          </a:xfrm>
          <a:prstGeom prst="rect">
            <a:avLst/>
          </a:prstGeom>
        </p:spPr>
        <p:txBody>
          <a:bodyPr wrap="square">
            <a:spAutoFit/>
          </a:bodyPr>
          <a:lstStyle/>
          <a:p>
            <a:r>
              <a:rPr lang="en-US" sz="3600" b="1">
                <a:solidFill>
                  <a:srgbClr val="FFFF00"/>
                </a:solidFill>
                <a:latin typeface="UTM Centur"/>
                <a:ea typeface="Calibri" panose="020F0502020204030204" pitchFamily="34" charset="0"/>
              </a:rPr>
              <a:t>Câu 8. </a:t>
            </a:r>
            <a:r>
              <a:rPr lang="en-US" sz="3600" b="1">
                <a:solidFill>
                  <a:schemeClr val="bg1"/>
                </a:solidFill>
                <a:latin typeface="UTM Centur"/>
                <a:ea typeface="Calibri" panose="020F0502020204030204" pitchFamily="34" charset="0"/>
              </a:rPr>
              <a:t>	</a:t>
            </a:r>
            <a:r>
              <a:rPr lang="en-US" sz="3600">
                <a:solidFill>
                  <a:schemeClr val="bg1"/>
                </a:solidFill>
                <a:latin typeface="UTM Centur"/>
                <a:ea typeface="Calibri" panose="020F0502020204030204" pitchFamily="34" charset="0"/>
              </a:rPr>
              <a:t>Mạch dao động lí tưởng gồm tụ điện có điện dung C và cuộn cảm thuần có độ tự cảm L. Trong mạch có dao động điện từ tự do với tần số f. Giá trị của f là</a:t>
            </a:r>
            <a:endParaRPr lang="en-US" sz="3600">
              <a:solidFill>
                <a:schemeClr val="bg1"/>
              </a:solidFill>
              <a:latin typeface="UTM Centur"/>
            </a:endParaRPr>
          </a:p>
        </p:txBody>
      </p:sp>
      <mc:AlternateContent xmlns:mc="http://schemas.openxmlformats.org/markup-compatibility/2006" xmlns:a14="http://schemas.microsoft.com/office/drawing/2010/main">
        <mc:Choice Requires="a14">
          <p:sp>
            <p:nvSpPr>
              <p:cNvPr id="3" name="Rectangle 2"/>
              <p:cNvSpPr/>
              <p:nvPr/>
            </p:nvSpPr>
            <p:spPr>
              <a:xfrm>
                <a:off x="677984" y="2173932"/>
                <a:ext cx="2132315" cy="698589"/>
              </a:xfrm>
              <a:prstGeom prst="rect">
                <a:avLst/>
              </a:prstGeom>
            </p:spPr>
            <p:txBody>
              <a:bodyPr wrap="none">
                <a:spAutoFit/>
              </a:bodyPr>
              <a:lstStyle/>
              <a:p>
                <a:r>
                  <a:rPr lang="en-US" sz="3600" b="1">
                    <a:solidFill>
                      <a:schemeClr val="bg1"/>
                    </a:solidFill>
                    <a:latin typeface="UTM Centur"/>
                    <a:ea typeface="Calibri" panose="020F0502020204030204" pitchFamily="34" charset="0"/>
                  </a:rPr>
                  <a:t>A. </a:t>
                </a:r>
                <a14:m>
                  <m:oMath xmlns:m="http://schemas.openxmlformats.org/officeDocument/2006/math">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𝜋</m:t>
                    </m:r>
                    <m:rad>
                      <m:radPr>
                        <m:degHide m:val="on"/>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𝐿𝐶</m:t>
                        </m:r>
                      </m:e>
                    </m:rad>
                  </m:oMath>
                </a14:m>
                <a:endParaRPr lang="en-US" sz="3600">
                  <a:solidFill>
                    <a:schemeClr val="bg1"/>
                  </a:solidFill>
                  <a:latin typeface="UTM Centur"/>
                </a:endParaRPr>
              </a:p>
            </p:txBody>
          </p:sp>
        </mc:Choice>
        <mc:Fallback xmlns="">
          <p:sp>
            <p:nvSpPr>
              <p:cNvPr id="3" name="Rectangle 2"/>
              <p:cNvSpPr>
                <a:spLocks noRot="1" noChangeAspect="1" noMove="1" noResize="1" noEditPoints="1" noAdjustHandles="1" noChangeArrowheads="1" noChangeShapeType="1" noTextEdit="1"/>
              </p:cNvSpPr>
              <p:nvPr/>
            </p:nvSpPr>
            <p:spPr>
              <a:xfrm>
                <a:off x="677984" y="2173932"/>
                <a:ext cx="2132315" cy="698589"/>
              </a:xfrm>
              <a:prstGeom prst="rect">
                <a:avLst/>
              </a:prstGeom>
              <a:blipFill>
                <a:blip r:embed="rId2"/>
                <a:stretch>
                  <a:fillRect l="-8571" t="-6140"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221891" y="2064255"/>
                <a:ext cx="1762149" cy="917944"/>
              </a:xfrm>
              <a:prstGeom prst="rect">
                <a:avLst/>
              </a:prstGeom>
            </p:spPr>
            <p:txBody>
              <a:bodyPr wrap="none">
                <a:spAutoFit/>
              </a:bodyPr>
              <a:lstStyle/>
              <a:p>
                <a:r>
                  <a:rPr lang="en-US" sz="3600" b="1">
                    <a:solidFill>
                      <a:schemeClr val="bg1"/>
                    </a:solidFill>
                    <a:latin typeface="UTM Centur"/>
                    <a:ea typeface="Calibri" panose="020F0502020204030204" pitchFamily="34" charset="0"/>
                  </a:rPr>
                  <a:t>B</a:t>
                </a:r>
                <a:r>
                  <a:rPr lang="en-US" sz="3600" b="1">
                    <a:solidFill>
                      <a:schemeClr val="bg1"/>
                    </a:solidFill>
                    <a:effectLst/>
                    <a:latin typeface="UTM Centur"/>
                    <a:ea typeface="Calibri" panose="020F0502020204030204" pitchFamily="34" charset="0"/>
                  </a:rPr>
                  <a:t>.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𝜋</m:t>
                        </m:r>
                        <m:rad>
                          <m:radPr>
                            <m:degHide m:val="on"/>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𝐿𝐶</m:t>
                            </m:r>
                          </m:e>
                        </m:rad>
                      </m:den>
                    </m:f>
                  </m:oMath>
                </a14:m>
                <a:endParaRPr lang="en-US" sz="3600">
                  <a:solidFill>
                    <a:schemeClr val="bg1"/>
                  </a:solidFill>
                  <a:latin typeface="UTM Centur"/>
                </a:endParaRPr>
              </a:p>
            </p:txBody>
          </p:sp>
        </mc:Choice>
        <mc:Fallback xmlns="">
          <p:sp>
            <p:nvSpPr>
              <p:cNvPr id="4" name="Rectangle 3"/>
              <p:cNvSpPr>
                <a:spLocks noRot="1" noChangeAspect="1" noMove="1" noResize="1" noEditPoints="1" noAdjustHandles="1" noChangeArrowheads="1" noChangeShapeType="1" noTextEdit="1"/>
              </p:cNvSpPr>
              <p:nvPr/>
            </p:nvSpPr>
            <p:spPr>
              <a:xfrm>
                <a:off x="3221891" y="2064255"/>
                <a:ext cx="1762149" cy="917944"/>
              </a:xfrm>
              <a:prstGeom prst="rect">
                <a:avLst/>
              </a:prstGeom>
              <a:blipFill>
                <a:blip r:embed="rId3"/>
                <a:stretch>
                  <a:fillRect l="-10727"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433243" y="2312056"/>
                <a:ext cx="1726178" cy="646331"/>
              </a:xfrm>
              <a:prstGeom prst="rect">
                <a:avLst/>
              </a:prstGeom>
            </p:spPr>
            <p:txBody>
              <a:bodyPr wrap="none">
                <a:spAutoFit/>
              </a:bodyPr>
              <a:lstStyle/>
              <a:p>
                <a:r>
                  <a:rPr lang="en-US" sz="3600" b="1">
                    <a:solidFill>
                      <a:schemeClr val="bg1"/>
                    </a:solidFill>
                    <a:latin typeface="UTM Centur"/>
                    <a:ea typeface="Calibri" panose="020F0502020204030204" pitchFamily="34" charset="0"/>
                  </a:rPr>
                  <a:t>C. </a:t>
                </a:r>
                <a14:m>
                  <m:oMath xmlns:m="http://schemas.openxmlformats.org/officeDocument/2006/math">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𝜋</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𝐿𝐶</m:t>
                    </m:r>
                  </m:oMath>
                </a14:m>
                <a:endParaRPr lang="en-US" sz="3600">
                  <a:solidFill>
                    <a:schemeClr val="bg1"/>
                  </a:solidFill>
                  <a:latin typeface="UTM Centur"/>
                </a:endParaRPr>
              </a:p>
            </p:txBody>
          </p:sp>
        </mc:Choice>
        <mc:Fallback xmlns="">
          <p:sp>
            <p:nvSpPr>
              <p:cNvPr id="5" name="Rectangle 4"/>
              <p:cNvSpPr>
                <a:spLocks noRot="1" noChangeAspect="1" noMove="1" noResize="1" noEditPoints="1" noAdjustHandles="1" noChangeArrowheads="1" noChangeShapeType="1" noTextEdit="1"/>
              </p:cNvSpPr>
              <p:nvPr/>
            </p:nvSpPr>
            <p:spPr>
              <a:xfrm>
                <a:off x="6433243" y="2312056"/>
                <a:ext cx="1726178" cy="646331"/>
              </a:xfrm>
              <a:prstGeom prst="rect">
                <a:avLst/>
              </a:prstGeom>
              <a:blipFill>
                <a:blip r:embed="rId4"/>
                <a:stretch>
                  <a:fillRect l="-10601" t="-14151"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608624" y="2311823"/>
                <a:ext cx="1540806" cy="892617"/>
              </a:xfrm>
              <a:prstGeom prst="rect">
                <a:avLst/>
              </a:prstGeom>
            </p:spPr>
            <p:txBody>
              <a:bodyPr wrap="none">
                <a:spAutoFit/>
              </a:bodyPr>
              <a:lstStyle/>
              <a:p>
                <a:r>
                  <a:rPr lang="en-US" sz="3600" b="1">
                    <a:solidFill>
                      <a:schemeClr val="bg1"/>
                    </a:solidFill>
                    <a:latin typeface="UTM Centur"/>
                    <a:ea typeface="Calibri" panose="020F0502020204030204" pitchFamily="34" charset="0"/>
                  </a:rPr>
                  <a:t>D.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𝜋</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𝐿𝐶</m:t>
                        </m:r>
                      </m:den>
                    </m:f>
                  </m:oMath>
                </a14:m>
                <a:endParaRPr lang="en-US" sz="3600">
                  <a:solidFill>
                    <a:schemeClr val="bg1"/>
                  </a:solidFill>
                  <a:latin typeface="UTM Centur"/>
                </a:endParaRPr>
              </a:p>
            </p:txBody>
          </p:sp>
        </mc:Choice>
        <mc:Fallback xmlns="">
          <p:sp>
            <p:nvSpPr>
              <p:cNvPr id="6" name="Rectangle 5"/>
              <p:cNvSpPr>
                <a:spLocks noRot="1" noChangeAspect="1" noMove="1" noResize="1" noEditPoints="1" noAdjustHandles="1" noChangeArrowheads="1" noChangeShapeType="1" noTextEdit="1"/>
              </p:cNvSpPr>
              <p:nvPr/>
            </p:nvSpPr>
            <p:spPr>
              <a:xfrm>
                <a:off x="9608624" y="2311823"/>
                <a:ext cx="1540806" cy="892617"/>
              </a:xfrm>
              <a:prstGeom prst="rect">
                <a:avLst/>
              </a:prstGeom>
              <a:blipFill>
                <a:blip r:embed="rId5"/>
                <a:stretch>
                  <a:fillRect l="-11858" b="-10204"/>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C2DBCF43-6316-4558-A225-8B6095BBA34F}"/>
              </a:ext>
            </a:extLst>
          </p:cNvPr>
          <p:cNvSpPr/>
          <p:nvPr/>
        </p:nvSpPr>
        <p:spPr>
          <a:xfrm>
            <a:off x="3845158" y="5627282"/>
            <a:ext cx="6096000" cy="522259"/>
          </a:xfrm>
          <a:prstGeom prst="rect">
            <a:avLst/>
          </a:prstGeom>
        </p:spPr>
        <p:txBody>
          <a:bodyPr>
            <a:spAutoFit/>
          </a:bodyPr>
          <a:lstStyle/>
          <a:p>
            <a:pPr algn="just">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Chọn B</a:t>
            </a:r>
            <a:endParaRPr lang="en-US" sz="280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5D3F4500-7139-4A66-8F55-93D1F3CC5495}"/>
              </a:ext>
            </a:extLst>
          </p:cNvPr>
          <p:cNvSpPr/>
          <p:nvPr/>
        </p:nvSpPr>
        <p:spPr>
          <a:xfrm>
            <a:off x="3521256" y="3296322"/>
            <a:ext cx="2574744" cy="522259"/>
          </a:xfrm>
          <a:prstGeom prst="rect">
            <a:avLst/>
          </a:prstGeom>
        </p:spPr>
        <p:txBody>
          <a:bodyPr wrap="none">
            <a:spAutoFit/>
          </a:bodyPr>
          <a:lstStyle/>
          <a:p>
            <a:pPr algn="ctr">
              <a:lnSpc>
                <a:spcPct val="107000"/>
              </a:lnSpc>
              <a:spcAft>
                <a:spcPts val="0"/>
              </a:spcAft>
              <a:tabLst>
                <a:tab pos="540385" algn="l"/>
              </a:tabLst>
            </a:pPr>
            <a:r>
              <a:rPr lang="en-US" sz="28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Hướng dẫn giải</a:t>
            </a:r>
            <a:endParaRPr lang="en-US" sz="280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144E997F-D20B-46D3-A86B-5BF2292DCF9E}"/>
                  </a:ext>
                </a:extLst>
              </p:cNvPr>
              <p:cNvSpPr/>
              <p:nvPr/>
            </p:nvSpPr>
            <p:spPr>
              <a:xfrm>
                <a:off x="3521256" y="4104589"/>
                <a:ext cx="2540183" cy="12366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𝑓</m:t>
                      </m:r>
                      <m:r>
                        <a:rPr lang="en-US" sz="3600" b="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𝜋</m:t>
                          </m:r>
                          <m:rad>
                            <m:radPr>
                              <m:degHide m:val="on"/>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𝐿𝐶</m:t>
                              </m:r>
                            </m:e>
                          </m:rad>
                        </m:den>
                      </m:f>
                    </m:oMath>
                  </m:oMathPara>
                </a14:m>
                <a:endParaRPr lang="en-US" sz="3600">
                  <a:solidFill>
                    <a:schemeClr val="bg1"/>
                  </a:solidFill>
                  <a:latin typeface="UTM Centur"/>
                </a:endParaRPr>
              </a:p>
            </p:txBody>
          </p:sp>
        </mc:Choice>
        <mc:Fallback xmlns="">
          <p:sp>
            <p:nvSpPr>
              <p:cNvPr id="9" name="Rectangle 8">
                <a:extLst>
                  <a:ext uri="{FF2B5EF4-FFF2-40B4-BE49-F238E27FC236}">
                    <a16:creationId xmlns:a16="http://schemas.microsoft.com/office/drawing/2014/main" id="{144E997F-D20B-46D3-A86B-5BF2292DCF9E}"/>
                  </a:ext>
                </a:extLst>
              </p:cNvPr>
              <p:cNvSpPr>
                <a:spLocks noRot="1" noChangeAspect="1" noMove="1" noResize="1" noEditPoints="1" noAdjustHandles="1" noChangeArrowheads="1" noChangeShapeType="1" noTextEdit="1"/>
              </p:cNvSpPr>
              <p:nvPr/>
            </p:nvSpPr>
            <p:spPr>
              <a:xfrm>
                <a:off x="3521256" y="4104589"/>
                <a:ext cx="2540183" cy="1236685"/>
              </a:xfrm>
              <a:prstGeom prst="rect">
                <a:avLst/>
              </a:prstGeom>
              <a:blipFill>
                <a:blip r:embed="rId6"/>
                <a:stretch>
                  <a:fillRect/>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46918E07-B098-4955-B167-984B812C4DB6}"/>
              </a:ext>
            </a:extLst>
          </p:cNvPr>
          <p:cNvCxnSpPr>
            <a:cxnSpLocks/>
          </p:cNvCxnSpPr>
          <p:nvPr/>
        </p:nvCxnSpPr>
        <p:spPr>
          <a:xfrm>
            <a:off x="174172" y="6487885"/>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FD1604-00E7-4821-A46E-632DAB414271}"/>
              </a:ext>
            </a:extLst>
          </p:cNvPr>
          <p:cNvCxnSpPr>
            <a:cxnSpLocks/>
          </p:cNvCxnSpPr>
          <p:nvPr/>
        </p:nvCxnSpPr>
        <p:spPr>
          <a:xfrm>
            <a:off x="166918" y="6553198"/>
            <a:ext cx="92601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BBDE67D0-8A82-4EAB-AD5B-74B396F8AF84}"/>
              </a:ext>
            </a:extLst>
          </p:cNvPr>
          <p:cNvSpPr/>
          <p:nvPr/>
        </p:nvSpPr>
        <p:spPr>
          <a:xfrm>
            <a:off x="9434285" y="6066971"/>
            <a:ext cx="2627085" cy="495674"/>
          </a:xfrm>
          <a:custGeom>
            <a:avLst/>
            <a:gdLst>
              <a:gd name="connsiteX0" fmla="*/ 0 w 2627085"/>
              <a:gd name="connsiteY0" fmla="*/ 493486 h 495674"/>
              <a:gd name="connsiteX1" fmla="*/ 841828 w 2627085"/>
              <a:gd name="connsiteY1" fmla="*/ 464458 h 495674"/>
              <a:gd name="connsiteX2" fmla="*/ 1582057 w 2627085"/>
              <a:gd name="connsiteY2" fmla="*/ 275772 h 495674"/>
              <a:gd name="connsiteX3" fmla="*/ 2264228 w 2627085"/>
              <a:gd name="connsiteY3" fmla="*/ 217715 h 495674"/>
              <a:gd name="connsiteX4" fmla="*/ 2627085 w 2627085"/>
              <a:gd name="connsiteY4" fmla="*/ 0 h 495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5" h="495674">
                <a:moveTo>
                  <a:pt x="0" y="493486"/>
                </a:moveTo>
                <a:cubicBezTo>
                  <a:pt x="289076" y="497115"/>
                  <a:pt x="578152" y="500744"/>
                  <a:pt x="841828" y="464458"/>
                </a:cubicBezTo>
                <a:cubicBezTo>
                  <a:pt x="1105504" y="428172"/>
                  <a:pt x="1344990" y="316896"/>
                  <a:pt x="1582057" y="275772"/>
                </a:cubicBezTo>
                <a:cubicBezTo>
                  <a:pt x="1819124" y="234648"/>
                  <a:pt x="2090057" y="263677"/>
                  <a:pt x="2264228" y="217715"/>
                </a:cubicBezTo>
                <a:cubicBezTo>
                  <a:pt x="2438399" y="171753"/>
                  <a:pt x="2532742" y="85876"/>
                  <a:pt x="2627085" y="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3" name="Freeform: Shape 12">
            <a:extLst>
              <a:ext uri="{FF2B5EF4-FFF2-40B4-BE49-F238E27FC236}">
                <a16:creationId xmlns:a16="http://schemas.microsoft.com/office/drawing/2014/main" id="{7140E797-BC27-4E10-B507-44096C240D0D}"/>
              </a:ext>
            </a:extLst>
          </p:cNvPr>
          <p:cNvSpPr/>
          <p:nvPr/>
        </p:nvSpPr>
        <p:spPr>
          <a:xfrm>
            <a:off x="9390743" y="5919549"/>
            <a:ext cx="2656114" cy="570617"/>
          </a:xfrm>
          <a:custGeom>
            <a:avLst/>
            <a:gdLst>
              <a:gd name="connsiteX0" fmla="*/ 0 w 2656114"/>
              <a:gd name="connsiteY0" fmla="*/ 568337 h 570617"/>
              <a:gd name="connsiteX1" fmla="*/ 870857 w 2656114"/>
              <a:gd name="connsiteY1" fmla="*/ 495765 h 570617"/>
              <a:gd name="connsiteX2" fmla="*/ 1712686 w 2656114"/>
              <a:gd name="connsiteY2" fmla="*/ 74851 h 570617"/>
              <a:gd name="connsiteX3" fmla="*/ 2656114 w 2656114"/>
              <a:gd name="connsiteY3" fmla="*/ 2280 h 570617"/>
            </a:gdLst>
            <a:ahLst/>
            <a:cxnLst>
              <a:cxn ang="0">
                <a:pos x="connsiteX0" y="connsiteY0"/>
              </a:cxn>
              <a:cxn ang="0">
                <a:pos x="connsiteX1" y="connsiteY1"/>
              </a:cxn>
              <a:cxn ang="0">
                <a:pos x="connsiteX2" y="connsiteY2"/>
              </a:cxn>
              <a:cxn ang="0">
                <a:pos x="connsiteX3" y="connsiteY3"/>
              </a:cxn>
            </a:cxnLst>
            <a:rect l="l" t="t" r="r" b="b"/>
            <a:pathLst>
              <a:path w="2656114" h="570617">
                <a:moveTo>
                  <a:pt x="0" y="568337"/>
                </a:moveTo>
                <a:cubicBezTo>
                  <a:pt x="292704" y="573175"/>
                  <a:pt x="585409" y="578013"/>
                  <a:pt x="870857" y="495765"/>
                </a:cubicBezTo>
                <a:cubicBezTo>
                  <a:pt x="1156305" y="413517"/>
                  <a:pt x="1415143" y="157098"/>
                  <a:pt x="1712686" y="74851"/>
                </a:cubicBezTo>
                <a:cubicBezTo>
                  <a:pt x="2010229" y="-7396"/>
                  <a:pt x="2333171" y="-2558"/>
                  <a:pt x="2656114" y="2280"/>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pic>
        <p:nvPicPr>
          <p:cNvPr id="14" name="Graphic 13" descr="Star">
            <a:extLst>
              <a:ext uri="{FF2B5EF4-FFF2-40B4-BE49-F238E27FC236}">
                <a16:creationId xmlns:a16="http://schemas.microsoft.com/office/drawing/2014/main" id="{9BF31405-1141-41F3-9149-134797ABEED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12402" y="5512759"/>
            <a:ext cx="711196" cy="711196"/>
          </a:xfrm>
          <a:prstGeom prst="rect">
            <a:avLst/>
          </a:prstGeom>
        </p:spPr>
      </p:pic>
      <p:pic>
        <p:nvPicPr>
          <p:cNvPr id="15" name="Graphic 14" descr="Stars">
            <a:extLst>
              <a:ext uri="{FF2B5EF4-FFF2-40B4-BE49-F238E27FC236}">
                <a16:creationId xmlns:a16="http://schemas.microsoft.com/office/drawing/2014/main" id="{BE1BA8EA-12A8-4337-97A0-F1A6A263E27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46328" y="5568093"/>
            <a:ext cx="600529" cy="600529"/>
          </a:xfrm>
          <a:prstGeom prst="rect">
            <a:avLst/>
          </a:prstGeom>
        </p:spPr>
      </p:pic>
    </p:spTree>
    <p:extLst>
      <p:ext uri="{BB962C8B-B14F-4D97-AF65-F5344CB8AC3E}">
        <p14:creationId xmlns:p14="http://schemas.microsoft.com/office/powerpoint/2010/main" val="330703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034&quot;&gt;&lt;object type=&quot;3&quot; unique_id=&quot;10035&quot;&gt;&lt;property id=&quot;20148&quot; value=&quot;5&quot;/&gt;&lt;property id=&quot;20300&quot; value=&quot;Slide 1&quot;/&gt;&lt;property id=&quot;20307&quot; value=&quot;257&quot;/&gt;&lt;/object&gt;&lt;object type=&quot;3&quot; unique_id=&quot;10036&quot;&gt;&lt;property id=&quot;20148&quot; value=&quot;5&quot;/&gt;&lt;property id=&quot;20300&quot; value=&quot;Slide 2&quot;/&gt;&lt;property id=&quot;20307&quot; value=&quot;258&quot;/&gt;&lt;/object&gt;&lt;object type=&quot;3&quot; unique_id=&quot;10037&quot;&gt;&lt;property id=&quot;20148&quot; value=&quot;5&quot;/&gt;&lt;property id=&quot;20300&quot; value=&quot;Slide 3&quot;/&gt;&lt;property id=&quot;20307&quot; value=&quot;259&quot;/&gt;&lt;/object&gt;&lt;object type=&quot;3&quot; unique_id=&quot;10038&quot;&gt;&lt;property id=&quot;20148&quot; value=&quot;5&quot;/&gt;&lt;property id=&quot;20300&quot; value=&quot;Slide 4&quot;/&gt;&lt;property id=&quot;20307&quot; value=&quot;260&quot;/&gt;&lt;/object&gt;&lt;object type=&quot;3&quot; unique_id=&quot;10039&quot;&gt;&lt;property id=&quot;20148&quot; value=&quot;5&quot;/&gt;&lt;property id=&quot;20300&quot; value=&quot;Slide 5&quot;/&gt;&lt;property id=&quot;20307&quot; value=&quot;261&quot;/&gt;&lt;/object&gt;&lt;object type=&quot;3&quot; unique_id=&quot;10040&quot;&gt;&lt;property id=&quot;20148&quot; value=&quot;5&quot;/&gt;&lt;property id=&quot;20300&quot; value=&quot;Slide 6&quot;/&gt;&lt;property id=&quot;20307&quot; value=&quot;262&quot;/&gt;&lt;/object&gt;&lt;object type=&quot;3&quot; unique_id=&quot;10041&quot;&gt;&lt;property id=&quot;20148&quot; value=&quot;5&quot;/&gt;&lt;property id=&quot;20300&quot; value=&quot;Slide 7&quot;/&gt;&lt;property id=&quot;20307&quot; value=&quot;263&quot;/&gt;&lt;/object&gt;&lt;object type=&quot;3&quot; unique_id=&quot;10042&quot;&gt;&lt;property id=&quot;20148&quot; value=&quot;5&quot;/&gt;&lt;property id=&quot;20300&quot; value=&quot;Slide 8&quot;/&gt;&lt;property id=&quot;20307&quot; value=&quot;264&quot;/&gt;&lt;/object&gt;&lt;object type=&quot;3&quot; unique_id=&quot;10043&quot;&gt;&lt;property id=&quot;20148&quot; value=&quot;5&quot;/&gt;&lt;property id=&quot;20300&quot; value=&quot;Slide 9&quot;/&gt;&lt;property id=&quot;20307&quot; value=&quot;265&quot;/&gt;&lt;/object&gt;&lt;object type=&quot;3&quot; unique_id=&quot;10044&quot;&gt;&lt;property id=&quot;20148&quot; value=&quot;5&quot;/&gt;&lt;property id=&quot;20300&quot; value=&quot;Slide 10&quot;/&gt;&lt;property id=&quot;20307&quot; value=&quot;266&quot;/&gt;&lt;/object&gt;&lt;object type=&quot;3&quot; unique_id=&quot;10045&quot;&gt;&lt;property id=&quot;20148&quot; value=&quot;5&quot;/&gt;&lt;property id=&quot;20300&quot; value=&quot;Slide 11&quot;/&gt;&lt;property id=&quot;20307&quot; value=&quot;267&quot;/&gt;&lt;/object&gt;&lt;object type=&quot;3&quot; unique_id=&quot;10046&quot;&gt;&lt;property id=&quot;20148&quot; value=&quot;5&quot;/&gt;&lt;property id=&quot;20300&quot; value=&quot;Slide 12&quot;/&gt;&lt;property id=&quot;20307&quot; value=&quot;268&quot;/&gt;&lt;/object&gt;&lt;object type=&quot;3&quot; unique_id=&quot;10047&quot;&gt;&lt;property id=&quot;20148&quot; value=&quot;5&quot;/&gt;&lt;property id=&quot;20300&quot; value=&quot;Slide 13&quot;/&gt;&lt;property id=&quot;20307&quot; value=&quot;269&quot;/&gt;&lt;/object&gt;&lt;object type=&quot;3&quot; unique_id=&quot;10048&quot;&gt;&lt;property id=&quot;20148&quot; value=&quot;5&quot;/&gt;&lt;property id=&quot;20300&quot; value=&quot;Slide 14&quot;/&gt;&lt;property id=&quot;20307&quot; value=&quot;270&quot;/&gt;&lt;/object&gt;&lt;object type=&quot;3&quot; unique_id=&quot;10049&quot;&gt;&lt;property id=&quot;20148&quot; value=&quot;5&quot;/&gt;&lt;property id=&quot;20300&quot; value=&quot;Slide 15&quot;/&gt;&lt;property id=&quot;20307&quot; value=&quot;271&quot;/&gt;&lt;/object&gt;&lt;object type=&quot;3&quot; unique_id=&quot;10050&quot;&gt;&lt;property id=&quot;20148&quot; value=&quot;5&quot;/&gt;&lt;property id=&quot;20300&quot; value=&quot;Slide 16&quot;/&gt;&lt;property id=&quot;20307&quot; value=&quot;272&quot;/&gt;&lt;/object&gt;&lt;object type=&quot;3&quot; unique_id=&quot;10051&quot;&gt;&lt;property id=&quot;20148&quot; value=&quot;5&quot;/&gt;&lt;property id=&quot;20300&quot; value=&quot;Slide 17&quot;/&gt;&lt;property id=&quot;20307&quot; value=&quot;273&quot;/&gt;&lt;/object&gt;&lt;object type=&quot;3&quot; unique_id=&quot;10052&quot;&gt;&lt;property id=&quot;20148&quot; value=&quot;5&quot;/&gt;&lt;property id=&quot;20300&quot; value=&quot;Slide 18&quot;/&gt;&lt;property id=&quot;20307&quot; value=&quot;274&quot;/&gt;&lt;/object&gt;&lt;object type=&quot;3&quot; unique_id=&quot;10053&quot;&gt;&lt;property id=&quot;20148&quot; value=&quot;5&quot;/&gt;&lt;property id=&quot;20300&quot; value=&quot;Slide 19&quot;/&gt;&lt;property id=&quot;20307&quot; value=&quot;275&quot;/&gt;&lt;/object&gt;&lt;object type=&quot;3&quot; unique_id=&quot;10054&quot;&gt;&lt;property id=&quot;20148&quot; value=&quot;5&quot;/&gt;&lt;property id=&quot;20300&quot; value=&quot;Slide 20&quot;/&gt;&lt;property id=&quot;20307&quot; value=&quot;276&quot;/&gt;&lt;/object&gt;&lt;object type=&quot;3&quot; unique_id=&quot;10055&quot;&gt;&lt;property id=&quot;20148&quot; value=&quot;5&quot;/&gt;&lt;property id=&quot;20300&quot; value=&quot;Slide 21&quot;/&gt;&lt;property id=&quot;20307&quot; value=&quot;277&quot;/&gt;&lt;/object&gt;&lt;object type=&quot;3&quot; unique_id=&quot;10056&quot;&gt;&lt;property id=&quot;20148&quot; value=&quot;5&quot;/&gt;&lt;property id=&quot;20300&quot; value=&quot;Slide 22&quot;/&gt;&lt;property id=&quot;20307&quot; value=&quot;278&quot;/&gt;&lt;/object&gt;&lt;object type=&quot;3&quot; unique_id=&quot;10057&quot;&gt;&lt;property id=&quot;20148&quot; value=&quot;5&quot;/&gt;&lt;property id=&quot;20300&quot; value=&quot;Slide 23&quot;/&gt;&lt;property id=&quot;20307&quot; value=&quot;279&quot;/&gt;&lt;/object&gt;&lt;object type=&quot;3&quot; unique_id=&quot;10058&quot;&gt;&lt;property id=&quot;20148&quot; value=&quot;5&quot;/&gt;&lt;property id=&quot;20300&quot; value=&quot;Slide 24&quot;/&gt;&lt;property id=&quot;20307&quot; value=&quot;280&quot;/&gt;&lt;/object&gt;&lt;object type=&quot;3&quot; unique_id=&quot;10059&quot;&gt;&lt;property id=&quot;20148&quot; value=&quot;5&quot;/&gt;&lt;property id=&quot;20300&quot; value=&quot;Slide 25&quot;/&gt;&lt;property id=&quot;20307&quot; value=&quot;281&quot;/&gt;&lt;/object&gt;&lt;object type=&quot;3&quot; unique_id=&quot;10060&quot;&gt;&lt;property id=&quot;20148&quot; value=&quot;5&quot;/&gt;&lt;property id=&quot;20300&quot; value=&quot;Slide 26&quot;/&gt;&lt;property id=&quot;20307&quot; value=&quot;282&quot;/&gt;&lt;/object&gt;&lt;object type=&quot;3&quot; unique_id=&quot;10061&quot;&gt;&lt;property id=&quot;20148&quot; value=&quot;5&quot;/&gt;&lt;property id=&quot;20300&quot; value=&quot;Slide 27&quot;/&gt;&lt;property id=&quot;20307&quot; value=&quot;283&quot;/&gt;&lt;/object&gt;&lt;object type=&quot;3&quot; unique_id=&quot;10062&quot;&gt;&lt;property id=&quot;20148&quot; value=&quot;5&quot;/&gt;&lt;property id=&quot;20300&quot; value=&quot;Slide 28&quot;/&gt;&lt;property id=&quot;20307&quot; value=&quot;284&quot;/&gt;&lt;/object&gt;&lt;object type=&quot;3&quot; unique_id=&quot;10063&quot;&gt;&lt;property id=&quot;20148&quot; value=&quot;5&quot;/&gt;&lt;property id=&quot;20300&quot; value=&quot;Slide 29&quot;/&gt;&lt;property id=&quot;20307&quot; value=&quot;285&quot;/&gt;&lt;/object&gt;&lt;object type=&quot;3&quot; unique_id=&quot;10064&quot;&gt;&lt;property id=&quot;20148&quot; value=&quot;5&quot;/&gt;&lt;property id=&quot;20300&quot; value=&quot;Slide 30&quot;/&gt;&lt;property id=&quot;20307&quot; value=&quot;286&quot;/&gt;&lt;/object&gt;&lt;object type=&quot;3&quot; unique_id=&quot;10065&quot;&gt;&lt;property id=&quot;20148&quot; value=&quot;5&quot;/&gt;&lt;property id=&quot;20300&quot; value=&quot;Slide 31&quot;/&gt;&lt;property id=&quot;20307&quot; value=&quot;287&quot;/&gt;&lt;/object&gt;&lt;object type=&quot;3&quot; unique_id=&quot;10066&quot;&gt;&lt;property id=&quot;20148&quot; value=&quot;5&quot;/&gt;&lt;property id=&quot;20300&quot; value=&quot;Slide 32&quot;/&gt;&lt;property id=&quot;20307&quot; value=&quot;288&quot;/&gt;&lt;/object&gt;&lt;object type=&quot;3&quot; unique_id=&quot;10067&quot;&gt;&lt;property id=&quot;20148&quot; value=&quot;5&quot;/&gt;&lt;property id=&quot;20300&quot; value=&quot;Slide 33&quot;/&gt;&lt;property id=&quot;20307&quot; value=&quot;289&quot;/&gt;&lt;/object&gt;&lt;object type=&quot;3&quot; unique_id=&quot;10068&quot;&gt;&lt;property id=&quot;20148&quot; value=&quot;5&quot;/&gt;&lt;property id=&quot;20300&quot; value=&quot;Slide 34&quot;/&gt;&lt;property id=&quot;20307&quot; value=&quot;290&quot;/&gt;&lt;/object&gt;&lt;object type=&quot;3&quot; unique_id=&quot;10069&quot;&gt;&lt;property id=&quot;20148&quot; value=&quot;5&quot;/&gt;&lt;property id=&quot;20300&quot; value=&quot;Slide 35&quot;/&gt;&lt;property id=&quot;20307&quot; value=&quot;291&quot;/&gt;&lt;/object&gt;&lt;object type=&quot;3&quot; unique_id=&quot;10070&quot;&gt;&lt;property id=&quot;20148&quot; value=&quot;5&quot;/&gt;&lt;property id=&quot;20300&quot; value=&quot;Slide 36&quot;/&gt;&lt;property id=&quot;20307&quot; value=&quot;292&quot;/&gt;&lt;/object&gt;&lt;object type=&quot;3&quot; unique_id=&quot;10071&quot;&gt;&lt;property id=&quot;20148&quot; value=&quot;5&quot;/&gt;&lt;property id=&quot;20300&quot; value=&quot;Slide 37&quot;/&gt;&lt;property id=&quot;20307&quot; value=&quot;293&quot;/&gt;&lt;/object&gt;&lt;object type=&quot;3&quot; unique_id=&quot;10072&quot;&gt;&lt;property id=&quot;20148&quot; value=&quot;5&quot;/&gt;&lt;property id=&quot;20300&quot; value=&quot;Slide 38&quot;/&gt;&lt;property id=&quot;20307&quot; value=&quot;294&quot;/&gt;&lt;/object&gt;&lt;object type=&quot;3&quot; unique_id=&quot;10073&quot;&gt;&lt;property id=&quot;20148&quot; value=&quot;5&quot;/&gt;&lt;property id=&quot;20300&quot; value=&quot;Slide 39&quot;/&gt;&lt;property id=&quot;20307&quot; value=&quot;295&quot;/&gt;&lt;/object&gt;&lt;object type=&quot;3&quot; unique_id=&quot;10074&quot;&gt;&lt;property id=&quot;20148&quot; value=&quot;5&quot;/&gt;&lt;property id=&quot;20300&quot; value=&quot;Slide 40&quot;/&gt;&lt;property id=&quot;20307&quot; value=&quot;296&quot;/&gt;&lt;/object&gt;&lt;object type=&quot;3&quot; unique_id=&quot;10075&quot;&gt;&lt;property id=&quot;20148&quot; value=&quot;5&quot;/&gt;&lt;property id=&quot;20300&quot; value=&quot;Slide 41&quot;/&gt;&lt;property id=&quot;20307&quot; value=&quot;256&quot;/&gt;&lt;/object&gt;&lt;/object&gt;&lt;object type=&quot;8&quot; unique_id=&quot;10118&quot;&gt;&lt;/object&gt;&lt;/object&gt;&lt;/database&gt;"/>
  <p:tag name="SECTOMILLISECCONVERTED" val="1"/>
</p:tagLst>
</file>

<file path=ppt/theme/theme1.xml><?xml version="1.0" encoding="utf-8"?>
<a:theme xmlns:a="http://schemas.openxmlformats.org/drawingml/2006/main" name="Presentation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024D2C-E300-4DC2-8F77-88D5A7F22D07}" vid="{8DD9D04B-709F-4B9E-839C-BE0407454F0D}"/>
    </a:ext>
  </a:extLst>
</a:theme>
</file>

<file path=docProps/app.xml><?xml version="1.0" encoding="utf-8"?>
<Properties xmlns="http://schemas.openxmlformats.org/officeDocument/2006/extended-properties" xmlns:vt="http://schemas.openxmlformats.org/officeDocument/2006/docPropsVTypes">
  <Template>Presentation2</Template>
  <TotalTime>1027</TotalTime>
  <Words>4127</Words>
  <Application>Microsoft Office PowerPoint</Application>
  <PresentationFormat>Widescreen</PresentationFormat>
  <Paragraphs>544</Paragraphs>
  <Slides>47</Slides>
  <Notes>0</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5" baseType="lpstr">
      <vt:lpstr>Arial</vt:lpstr>
      <vt:lpstr>Calibri</vt:lpstr>
      <vt:lpstr>Calibri Light</vt:lpstr>
      <vt:lpstr>Cambria Math</vt:lpstr>
      <vt:lpstr>Times New Roman</vt:lpstr>
      <vt:lpstr>UTM Centur</vt:lpstr>
      <vt:lpstr>Presentation2</vt:lpstr>
      <vt:lpstr>Equation</vt:lpstr>
      <vt:lpstr>HƯỚNG DẪN GIẢI CHI TIẾT + PHÂN TÍCH MA TRẬN ĐỀ THI THAM KHẢO  KỲ THI THPTQG NĂM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Đặng Quang Hiển;Quân Trần Quốc</dc:creator>
  <cp:lastModifiedBy>Hiển Đặng Quang</cp:lastModifiedBy>
  <cp:revision>54</cp:revision>
  <dcterms:created xsi:type="dcterms:W3CDTF">2020-04-04T03:31:55Z</dcterms:created>
  <dcterms:modified xsi:type="dcterms:W3CDTF">2020-04-05T13:56:54Z</dcterms:modified>
</cp:coreProperties>
</file>