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4" r:id="rId4"/>
    <p:sldId id="385" r:id="rId5"/>
    <p:sldId id="386" r:id="rId6"/>
    <p:sldId id="387" r:id="rId7"/>
    <p:sldId id="370" r:id="rId8"/>
    <p:sldId id="389" r:id="rId9"/>
    <p:sldId id="390" r:id="rId10"/>
    <p:sldId id="391" r:id="rId11"/>
    <p:sldId id="388" r:id="rId12"/>
    <p:sldId id="392" r:id="rId13"/>
    <p:sldId id="393" r:id="rId14"/>
    <p:sldId id="394" r:id="rId15"/>
    <p:sldId id="395" r:id="rId16"/>
    <p:sldId id="397" r:id="rId17"/>
    <p:sldId id="396" r:id="rId18"/>
    <p:sldId id="365" r:id="rId19"/>
    <p:sldId id="398" r:id="rId20"/>
    <p:sldId id="366" r:id="rId21"/>
    <p:sldId id="399" r:id="rId22"/>
    <p:sldId id="367" r:id="rId23"/>
    <p:sldId id="400" r:id="rId24"/>
    <p:sldId id="401" r:id="rId25"/>
    <p:sldId id="368" r:id="rId26"/>
    <p:sldId id="369" r:id="rId27"/>
    <p:sldId id="402" r:id="rId28"/>
    <p:sldId id="329" r:id="rId29"/>
    <p:sldId id="403" r:id="rId30"/>
    <p:sldId id="404" r:id="rId31"/>
    <p:sldId id="350" r:id="rId32"/>
    <p:sldId id="406" r:id="rId33"/>
    <p:sldId id="407" r:id="rId34"/>
    <p:sldId id="408" r:id="rId35"/>
    <p:sldId id="409" r:id="rId36"/>
    <p:sldId id="410" r:id="rId37"/>
    <p:sldId id="358" r:id="rId38"/>
    <p:sldId id="359" r:id="rId39"/>
    <p:sldId id="380" r:id="rId40"/>
    <p:sldId id="411" r:id="rId41"/>
    <p:sldId id="412" r:id="rId42"/>
    <p:sldId id="271" r:id="rId43"/>
    <p:sldId id="413" r:id="rId44"/>
    <p:sldId id="382" r:id="rId45"/>
    <p:sldId id="414" r:id="rId46"/>
    <p:sldId id="338" r:id="rId47"/>
    <p:sldId id="415" r:id="rId48"/>
    <p:sldId id="383" r:id="rId49"/>
    <p:sldId id="340" r:id="rId50"/>
    <p:sldId id="41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99" d="100"/>
          <a:sy n="99" d="100"/>
        </p:scale>
        <p:origin x="405"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214437"/>
            <a:ext cx="11236569" cy="534352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2677656"/>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Thiết bị dùng cho lắp đặt mạng điện trong nhà</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1.2. Công tắc</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Lựa chọn </a:t>
            </a:r>
            <a:r>
              <a:rPr lang="vi-VN" sz="2400">
                <a:latin typeface="Times New Roman" panose="02020603050405020304" pitchFamily="18" charset="0"/>
                <a:cs typeface="Times New Roman" panose="02020603050405020304" pitchFamily="18" charset="0"/>
              </a:rPr>
              <a:t>công tắc </a:t>
            </a:r>
            <a:r>
              <a:rPr lang="en-US" sz="2400">
                <a:latin typeface="Times New Roman" panose="02020603050405020304" pitchFamily="18" charset="0"/>
                <a:cs typeface="Times New Roman" panose="02020603050405020304" pitchFamily="18" charset="0"/>
              </a:rPr>
              <a:t>theo các thông số kĩ thuật: </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Cường độ dòng điện định mức của thiết bị mà công tắc điều khiển phải nhỏ hơn cường độ dòng điện định mức ghi trên vỏ công tắc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Điện áp định mức </a:t>
            </a:r>
            <a:r>
              <a:rPr lang="vi-VN" sz="2400">
                <a:latin typeface="Times New Roman" panose="02020603050405020304" pitchFamily="18" charset="0"/>
                <a:cs typeface="Times New Roman" panose="02020603050405020304" pitchFamily="18" charset="0"/>
              </a:rPr>
              <a:t>ghi trên vỏ công tắc </a:t>
            </a:r>
            <a:r>
              <a:rPr lang="en-US" sz="2400">
                <a:latin typeface="Times New Roman" panose="02020603050405020304" pitchFamily="18" charset="0"/>
                <a:cs typeface="Times New Roman" panose="02020603050405020304" pitchFamily="18" charset="0"/>
              </a:rPr>
              <a:t>lớn hơn </a:t>
            </a:r>
            <a:r>
              <a:rPr lang="vi-VN" sz="2400">
                <a:latin typeface="Times New Roman" panose="02020603050405020304" pitchFamily="18" charset="0"/>
                <a:cs typeface="Times New Roman" panose="02020603050405020304" pitchFamily="18" charset="0"/>
              </a:rPr>
              <a:t>hoặc bằng </a:t>
            </a:r>
            <a:r>
              <a:rPr lang="en-US" sz="2400">
                <a:latin typeface="Times New Roman" panose="02020603050405020304" pitchFamily="18" charset="0"/>
                <a:cs typeface="Times New Roman" panose="02020603050405020304" pitchFamily="18" charset="0"/>
              </a:rPr>
              <a:t>điện áp </a:t>
            </a:r>
            <a:r>
              <a:rPr lang="vi-VN" sz="2400">
                <a:latin typeface="Times New Roman" panose="02020603050405020304" pitchFamily="18" charset="0"/>
                <a:cs typeface="Times New Roman" panose="02020603050405020304" pitchFamily="18" charset="0"/>
              </a:rPr>
              <a:t>nguồn.</a:t>
            </a:r>
            <a:endParaRPr lang="en-US" sz="2400">
              <a:latin typeface="Times New Roman" panose="02020603050405020304" pitchFamily="18" charset="0"/>
              <a:cs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5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1763" y="781719"/>
            <a:ext cx="10864577" cy="2476715"/>
          </a:xfrm>
          <a:prstGeom prst="rect">
            <a:avLst/>
          </a:prstGeom>
        </p:spPr>
      </p:pic>
    </p:spTree>
    <p:extLst>
      <p:ext uri="{BB962C8B-B14F-4D97-AF65-F5344CB8AC3E}">
        <p14:creationId xmlns:p14="http://schemas.microsoft.com/office/powerpoint/2010/main" val="338908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Ổ cắm điện </a:t>
            </a:r>
            <a:r>
              <a:rPr lang="en-US" sz="2400" b="1">
                <a:solidFill>
                  <a:srgbClr val="0000FF"/>
                </a:solidFill>
                <a:latin typeface="Times New Roman" panose="02020603050405020304" pitchFamily="18" charset="0"/>
                <a:cs typeface="Times New Roman" panose="02020603050405020304" pitchFamily="18" charset="0"/>
              </a:rPr>
              <a:t>lắp đặt cho mạng điện trong nhà được lựa chọn theo các tiêu chí nào?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98051" y="1027643"/>
            <a:ext cx="6546562" cy="2191419"/>
          </a:xfrm>
          <a:prstGeom prst="rect">
            <a:avLst/>
          </a:prstGeom>
        </p:spPr>
      </p:pic>
    </p:spTree>
    <p:extLst>
      <p:ext uri="{BB962C8B-B14F-4D97-AF65-F5344CB8AC3E}">
        <p14:creationId xmlns:p14="http://schemas.microsoft.com/office/powerpoint/2010/main" val="31833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Ổ cắm điện </a:t>
            </a:r>
            <a:r>
              <a:rPr lang="en-US" sz="2400" b="1">
                <a:solidFill>
                  <a:srgbClr val="0000FF"/>
                </a:solidFill>
                <a:latin typeface="Times New Roman" panose="02020603050405020304" pitchFamily="18" charset="0"/>
                <a:cs typeface="Times New Roman" panose="02020603050405020304" pitchFamily="18" charset="0"/>
              </a:rPr>
              <a:t>lắp đặt cho mạng điện trong nhà được lựa chọn theo các tiêu chí nào?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98051" y="1027643"/>
            <a:ext cx="6546562" cy="2191419"/>
          </a:xfrm>
          <a:prstGeom prst="rect">
            <a:avLst/>
          </a:prstGeom>
        </p:spPr>
      </p:pic>
      <p:sp>
        <p:nvSpPr>
          <p:cNvPr id="2" name="Rectangle 1"/>
          <p:cNvSpPr/>
          <p:nvPr/>
        </p:nvSpPr>
        <p:spPr>
          <a:xfrm>
            <a:off x="2572139" y="3596866"/>
            <a:ext cx="9367814" cy="193899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Lựa chọn </a:t>
            </a:r>
            <a:r>
              <a:rPr lang="vi-VN" sz="2400">
                <a:solidFill>
                  <a:srgbClr val="FF0000"/>
                </a:solidFill>
                <a:latin typeface="Times New Roman" panose="02020603050405020304" pitchFamily="18" charset="0"/>
                <a:ea typeface="Times New Roman" panose="02020603050405020304" pitchFamily="18" charset="0"/>
              </a:rPr>
              <a:t>ổ cắm điện </a:t>
            </a:r>
            <a:r>
              <a:rPr lang="en-US" sz="2400">
                <a:solidFill>
                  <a:srgbClr val="FF0000"/>
                </a:solidFill>
                <a:latin typeface="Times New Roman" panose="02020603050405020304" pitchFamily="18" charset="0"/>
                <a:ea typeface="Times New Roman" panose="02020603050405020304" pitchFamily="18" charset="0"/>
              </a:rPr>
              <a:t>theo các thông số kĩ thuật: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 Điện áp định mức ghi trên ổ cắm phải lớn hơn hoặc bằng điện áp nguồn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Cường độ dòng điện định mức ghi trên vỏ ổ cắm điện phải lớn hơn hoặc bằng tổng cường độ dòng điện định mức của các thiết bị điện cắm vào ổ cắm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76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734" y="175451"/>
            <a:ext cx="9296401" cy="2677656"/>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Một ổ cắm điện kéo dài cung cấp điện cho hai bếp từ sử dụng trong mạng điện trong nhà có điện áp 220V. Mỗi bếp từ có công suất định mức 1400W. Như vây tổng công suất tiêu thụ của 2 bếp từ là 2.800 W. Khi đó cường độ dòng điện qua ổ cắm điện là:</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I=2800:220=12,72(W)</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Trong các loại Ổ cắm điện  thường sử dụng điện trong nhà là 2,5A, 10A, 15A, 16A, 20A thì lựa chọn loại nào là phù hợp</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35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734" y="175451"/>
            <a:ext cx="9296401" cy="2677656"/>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Một ổ cắm điện kéo dài cung cấp điện cho hai bếp từ sử dụng trong mạng điện trong nhà có điện áp 220V. Mỗi bếp từ có công suất định mức 1400W. Như vây tổng công suất tiêu thụ của 2 bếp từ là 2.800 W. Khi đó cường độ dòng điện qua ổ cắm điện là:</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I=2800:220=12,72(W)</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Trong các loại Ổ cắm điện  thường sử dụng điện trong nhà là 2,5A, 10A, 15A, 16A, 20A thì lựa chọn loại nào là phù hợp</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4454635" y="3794840"/>
            <a:ext cx="3939540"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Lựa chọn loại 15A là phù hợp.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88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Thiết bị dùng cho lắp đặt mạng điện trong nhà</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1.3. Ổ cắm điện</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Lựa chọn </a:t>
            </a:r>
            <a:r>
              <a:rPr lang="vi-VN" sz="2400">
                <a:latin typeface="Times New Roman" panose="02020603050405020304" pitchFamily="18" charset="0"/>
                <a:cs typeface="Times New Roman" panose="02020603050405020304" pitchFamily="18" charset="0"/>
              </a:rPr>
              <a:t>ổ cắm điện </a:t>
            </a:r>
            <a:r>
              <a:rPr lang="en-US" sz="2400">
                <a:latin typeface="Times New Roman" panose="02020603050405020304" pitchFamily="18" charset="0"/>
                <a:cs typeface="Times New Roman" panose="02020603050405020304" pitchFamily="18" charset="0"/>
              </a:rPr>
              <a:t>theo các thông số kĩ thuật: </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Điện áp định mức ghi trên ổ cắm phải lớn hơn hoặc bằng điện áp nguồn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Cường độ dòng điện định mức ghi trên vỏ ổ cắm điện phải lớn hơn hoặc bằng tổng cường độ dòng điện định mức của các thiết bị điện cắm vào ổ cắm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5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4238" y="674779"/>
            <a:ext cx="6186196" cy="5278152"/>
          </a:xfrm>
          <a:prstGeom prst="rect">
            <a:avLst/>
          </a:prstGeom>
        </p:spPr>
      </p:pic>
    </p:spTree>
    <p:extLst>
      <p:ext uri="{BB962C8B-B14F-4D97-AF65-F5344CB8AC3E}">
        <p14:creationId xmlns:p14="http://schemas.microsoft.com/office/powerpoint/2010/main" val="15899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47" y="90015"/>
            <a:ext cx="10369420" cy="193899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Bếp điện đôi có công suất 3800W, sử dụng mạng điện trong nhà 220V. Khi đó cường độ dòng điện qua dây dẫn điện dùng cho bếp là:</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I=3800:220=17,27(W)</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Dựa vào bảng 3.1 dưới đây lựa chọn dây dẫn điện cho bếp có tiết diện bao nhiêu là tốt nhất?</a:t>
            </a:r>
            <a:endParaRPr lang="en-US" sz="2400" b="1">
              <a:solidFill>
                <a:srgbClr val="0000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2477246" y="2029007"/>
            <a:ext cx="8039380" cy="461665"/>
          </a:xfrm>
          <a:prstGeom prst="rect">
            <a:avLst/>
          </a:prstGeom>
        </p:spPr>
        <p:txBody>
          <a:bodyPr wrap="none">
            <a:spAutoFit/>
          </a:bodyPr>
          <a:lstStyle/>
          <a:p>
            <a:pPr>
              <a:spcAft>
                <a:spcPts val="0"/>
              </a:spcAft>
            </a:pPr>
            <a:r>
              <a:rPr lang="vi-VN" sz="2400" i="1">
                <a:solidFill>
                  <a:srgbClr val="000000"/>
                </a:solidFill>
                <a:latin typeface="Times New Roman" panose="02020603050405020304" pitchFamily="18" charset="0"/>
                <a:ea typeface="Times New Roman" panose="02020603050405020304" pitchFamily="18" charset="0"/>
              </a:rPr>
              <a:t>Bảng 3.1. Dòng điện định mức của dây dẫn điện bọc nhựa PVC</a:t>
            </a:r>
            <a:endParaRPr lang="en-US" sz="2400">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3507070"/>
              </p:ext>
            </p:extLst>
          </p:nvPr>
        </p:nvGraphicFramePr>
        <p:xfrm>
          <a:off x="3064691" y="2603396"/>
          <a:ext cx="6368558" cy="3291840"/>
        </p:xfrm>
        <a:graphic>
          <a:graphicData uri="http://schemas.openxmlformats.org/drawingml/2006/table">
            <a:tbl>
              <a:tblPr firstRow="1" firstCol="1" bandRow="1"/>
              <a:tblGrid>
                <a:gridCol w="3184279">
                  <a:extLst>
                    <a:ext uri="{9D8B030D-6E8A-4147-A177-3AD203B41FA5}">
                      <a16:colId xmlns:a16="http://schemas.microsoft.com/office/drawing/2014/main" val="3359682605"/>
                    </a:ext>
                  </a:extLst>
                </a:gridCol>
                <a:gridCol w="3184279">
                  <a:extLst>
                    <a:ext uri="{9D8B030D-6E8A-4147-A177-3AD203B41FA5}">
                      <a16:colId xmlns:a16="http://schemas.microsoft.com/office/drawing/2014/main" val="1742589893"/>
                    </a:ext>
                  </a:extLst>
                </a:gridCol>
              </a:tblGrid>
              <a:tr h="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hai lõi, lõi đồng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1579860"/>
                  </a:ext>
                </a:extLst>
              </a:tr>
              <a:tr h="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286063"/>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80622"/>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122876"/>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37525"/>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583231"/>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121877"/>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43328"/>
                  </a:ext>
                </a:extLst>
              </a:tr>
            </a:tbl>
          </a:graphicData>
        </a:graphic>
      </p:graphicFrame>
    </p:spTree>
    <p:extLst>
      <p:ext uri="{BB962C8B-B14F-4D97-AF65-F5344CB8AC3E}">
        <p14:creationId xmlns:p14="http://schemas.microsoft.com/office/powerpoint/2010/main" val="32181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47" y="90015"/>
            <a:ext cx="10369420" cy="193899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Bếp điện đôi có công suất 3800W, sử dụng mạng điện trong nhà 220V. Khi đó cường độ dòng điện qua dây dẫn điện dùng cho bếp là:</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I=3800:220=17,27(A)</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Dựa vào bảng 4.1 dưới đây lựa chọn dây dẫn điện cho bếp có tiết diện bao nhiêu là tốt nhất?</a:t>
            </a:r>
            <a:endParaRPr lang="en-US" sz="2400" b="1">
              <a:solidFill>
                <a:srgbClr val="0000FF"/>
              </a:solidFill>
              <a:latin typeface="Times New Roman" panose="02020603050405020304" pitchFamily="18" charset="0"/>
              <a:ea typeface="Times New Roman" panose="02020603050405020304" pitchFamily="18" charset="0"/>
            </a:endParaRPr>
          </a:p>
        </p:txBody>
      </p:sp>
      <p:sp>
        <p:nvSpPr>
          <p:cNvPr id="4" name="Rectangle 3"/>
          <p:cNvSpPr/>
          <p:nvPr/>
        </p:nvSpPr>
        <p:spPr>
          <a:xfrm>
            <a:off x="457201" y="5746703"/>
            <a:ext cx="11178072"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Dựa vào bảng 4.1 dưới đây lựa chọn dây dẫn điện cho bếp là dây điện đôi CVmd2x2,5 hoặc dây điện đơn CV 1,5.</a:t>
            </a:r>
            <a:endParaRPr lang="en-US" sz="2400">
              <a:solidFill>
                <a:srgbClr val="FF000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61797" y="2113729"/>
            <a:ext cx="11077533" cy="3465977"/>
          </a:xfrm>
          <a:prstGeom prst="rect">
            <a:avLst/>
          </a:prstGeom>
        </p:spPr>
      </p:pic>
    </p:spTree>
    <p:extLst>
      <p:ext uri="{BB962C8B-B14F-4D97-AF65-F5344CB8AC3E}">
        <p14:creationId xmlns:p14="http://schemas.microsoft.com/office/powerpoint/2010/main" val="42887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em hãy kể tên các thiết bị, vật liệu, dụng cụ điện có trong hình.</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5" name="Picture 4" descr="C:\Users\DELL\Downloads\image_304.png"/>
          <p:cNvPicPr/>
          <p:nvPr/>
        </p:nvPicPr>
        <p:blipFill>
          <a:blip r:embed="rId2">
            <a:extLst>
              <a:ext uri="{28A0092B-C50C-407E-A947-70E740481C1C}">
                <a14:useLocalDpi xmlns:a14="http://schemas.microsoft.com/office/drawing/2010/main" val="0"/>
              </a:ext>
            </a:extLst>
          </a:blip>
          <a:srcRect/>
          <a:stretch>
            <a:fillRect/>
          </a:stretch>
        </p:blipFill>
        <p:spPr bwMode="auto">
          <a:xfrm>
            <a:off x="1337676" y="743169"/>
            <a:ext cx="6883132" cy="4356369"/>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60" y="637532"/>
            <a:ext cx="5650583" cy="5082134"/>
          </a:xfrm>
          <a:prstGeom prst="rect">
            <a:avLst/>
          </a:prstGeom>
        </p:spPr>
      </p:pic>
      <p:sp>
        <p:nvSpPr>
          <p:cNvPr id="3" name="Rectangle 2"/>
          <p:cNvSpPr/>
          <p:nvPr/>
        </p:nvSpPr>
        <p:spPr>
          <a:xfrm>
            <a:off x="6351037" y="791843"/>
            <a:ext cx="5060302"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Mạng điện trong nhà thường sử dụng những loại dây dẫn điện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73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60" y="637532"/>
            <a:ext cx="5650583" cy="5082134"/>
          </a:xfrm>
          <a:prstGeom prst="rect">
            <a:avLst/>
          </a:prstGeom>
        </p:spPr>
      </p:pic>
      <p:sp>
        <p:nvSpPr>
          <p:cNvPr id="3" name="Rectangle 2"/>
          <p:cNvSpPr/>
          <p:nvPr/>
        </p:nvSpPr>
        <p:spPr>
          <a:xfrm>
            <a:off x="6351037" y="791843"/>
            <a:ext cx="5060302"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Mạng điện trong nhà thường sử dụng những loại dây dẫn điện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285722" y="2183564"/>
            <a:ext cx="4304522"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Dây đơn cứng (VC)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Dây đơn mềm (VCm)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Dây đôi mềm (</a:t>
            </a:r>
            <a:r>
              <a:rPr lang="vi-VN" sz="2400">
                <a:solidFill>
                  <a:srgbClr val="FF0000"/>
                </a:solidFill>
                <a:latin typeface="Times New Roman" panose="02020603050405020304" pitchFamily="18" charset="0"/>
                <a:ea typeface="Times New Roman" panose="02020603050405020304" pitchFamily="18" charset="0"/>
              </a:rPr>
              <a:t>VC</a:t>
            </a:r>
            <a:r>
              <a:rPr lang="en-US" sz="2400">
                <a:solidFill>
                  <a:srgbClr val="FF0000"/>
                </a:solidFill>
                <a:latin typeface="Times New Roman" panose="02020603050405020304" pitchFamily="18" charset="0"/>
                <a:ea typeface="Times New Roman" panose="02020603050405020304" pitchFamily="18" charset="0"/>
              </a:rPr>
              <a:t>md)</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38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56" y="357285"/>
            <a:ext cx="4762500" cy="4762500"/>
          </a:xfrm>
          <a:prstGeom prst="rect">
            <a:avLst/>
          </a:prstGeom>
        </p:spPr>
      </p:pic>
      <p:sp>
        <p:nvSpPr>
          <p:cNvPr id="5" name="Rectangle 4"/>
          <p:cNvSpPr/>
          <p:nvPr/>
        </p:nvSpPr>
        <p:spPr>
          <a:xfrm>
            <a:off x="5837853" y="465272"/>
            <a:ext cx="6096000" cy="830997"/>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Dây dẫn điện sử dụng cho mạng điện trong nhà được lựa chọn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16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56" y="357285"/>
            <a:ext cx="4762500" cy="4762500"/>
          </a:xfrm>
          <a:prstGeom prst="rect">
            <a:avLst/>
          </a:prstGeom>
        </p:spPr>
      </p:pic>
      <p:sp>
        <p:nvSpPr>
          <p:cNvPr id="5" name="Rectangle 4"/>
          <p:cNvSpPr/>
          <p:nvPr/>
        </p:nvSpPr>
        <p:spPr>
          <a:xfrm>
            <a:off x="5837853" y="465272"/>
            <a:ext cx="6096000" cy="830997"/>
          </a:xfrm>
          <a:prstGeom prst="rect">
            <a:avLst/>
          </a:prstGeom>
        </p:spPr>
        <p:txBody>
          <a:bodyPr>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Dây dẫn điện sử dụng cho mạng điện trong nhà được lựa chọn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940489" y="1661049"/>
            <a:ext cx="5190931"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Thông thường, dây dẫn được lựa chọn có khả năng chịu cường độ dòng điện định mức lớn hơn hoặc bằng cường độ dòng điện định mức của tải tiêu thụ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8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2.Vật liệu dùng trong lắp đặt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2.1.Dây dẫn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Dây dẫn điện sử dụng cho mạng điện trong nhà được lựa chọn theo cường đồ dòng điện định mức.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Dây </a:t>
            </a:r>
            <a:r>
              <a:rPr lang="en-US" sz="2400">
                <a:latin typeface="Times New Roman" panose="02020603050405020304" pitchFamily="18" charset="0"/>
                <a:cs typeface="Times New Roman" panose="02020603050405020304" pitchFamily="18" charset="0"/>
              </a:rPr>
              <a:t>dẫn </a:t>
            </a:r>
            <a:r>
              <a:rPr lang="vi-VN" sz="2400">
                <a:latin typeface="Times New Roman" panose="02020603050405020304" pitchFamily="18" charset="0"/>
                <a:cs typeface="Times New Roman" panose="02020603050405020304" pitchFamily="18" charset="0"/>
              </a:rPr>
              <a:t>điện </a:t>
            </a:r>
            <a:r>
              <a:rPr lang="en-US" sz="2400">
                <a:latin typeface="Times New Roman" panose="02020603050405020304" pitchFamily="18" charset="0"/>
                <a:cs typeface="Times New Roman" panose="02020603050405020304" pitchFamily="18" charset="0"/>
              </a:rPr>
              <a:t>được lựa chọn có khả năng chịu cường độ dòng điện định mức lớn hơn hoặc bằng cường độ dòng điện định mức của tải tiêu thụ điện.. </a:t>
            </a:r>
          </a:p>
        </p:txBody>
      </p:sp>
    </p:spTree>
    <p:extLst>
      <p:ext uri="{BB962C8B-B14F-4D97-AF65-F5344CB8AC3E}">
        <p14:creationId xmlns:p14="http://schemas.microsoft.com/office/powerpoint/2010/main" val="39722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2819" y="249208"/>
            <a:ext cx="2416110" cy="369332"/>
          </a:xfrm>
          <a:prstGeom prst="rect">
            <a:avLst/>
          </a:prstGeom>
        </p:spPr>
        <p:txBody>
          <a:bodyPr wrap="none">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6605900"/>
              </p:ext>
            </p:extLst>
          </p:nvPr>
        </p:nvGraphicFramePr>
        <p:xfrm>
          <a:off x="205273" y="710042"/>
          <a:ext cx="6522098" cy="5472800"/>
        </p:xfrm>
        <a:graphic>
          <a:graphicData uri="http://schemas.openxmlformats.org/drawingml/2006/table">
            <a:tbl>
              <a:tblPr firstRow="1" firstCol="1" bandRow="1"/>
              <a:tblGrid>
                <a:gridCol w="4130806">
                  <a:extLst>
                    <a:ext uri="{9D8B030D-6E8A-4147-A177-3AD203B41FA5}">
                      <a16:colId xmlns:a16="http://schemas.microsoft.com/office/drawing/2014/main" val="231145025"/>
                    </a:ext>
                  </a:extLst>
                </a:gridCol>
                <a:gridCol w="2391292">
                  <a:extLst>
                    <a:ext uri="{9D8B030D-6E8A-4147-A177-3AD203B41FA5}">
                      <a16:colId xmlns:a16="http://schemas.microsoft.com/office/drawing/2014/main" val="781922274"/>
                    </a:ext>
                  </a:extLst>
                </a:gridCol>
              </a:tblGrid>
              <a:tr h="144575">
                <a:tc gridSpan="2">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36144" marR="36144" marT="18072" marB="18072">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647259719"/>
                  </a:ext>
                </a:extLst>
              </a:tr>
              <a:tr h="1012023">
                <a:tc gridSpan="2">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các gợi ý dưới đây: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1.dùng để chứa dây dẫn điện và cố định tuyến dây của mạng điện trong nhà</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dùng để lắp đặt các thiết bị như Aptomat, công tắc, ổ cắm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dùng để cố định bảng điện, thiết bị điện...trên tường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dùng để bọc cách điện cho mối nối dây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dùng các gợi ý trên, quan sát hình 4.3 và hoàn thành bảng dưới đây để được chức năng của một số vật liệu khác dùng trong mạng điện trong nhà</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36144" marR="36144" marT="18072" marB="18072">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77860"/>
                  </a:ext>
                </a:extLst>
              </a:tr>
              <a:tr h="545920">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liệu khác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732759"/>
                  </a:ext>
                </a:extLst>
              </a:tr>
              <a:tr h="545920">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nhựa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638130"/>
                  </a:ext>
                </a:extLst>
              </a:tr>
              <a:tr h="545920">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Nẹp hoặc ống nhựa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714428"/>
                  </a:ext>
                </a:extLst>
              </a:tr>
              <a:tr h="545920">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Băng keo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034582"/>
                  </a:ext>
                </a:extLst>
              </a:tr>
              <a:tr h="545920">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 vít và tắc kê nhựa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108" marR="2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807553"/>
                  </a:ext>
                </a:extLst>
              </a:tr>
            </a:tbl>
          </a:graphicData>
        </a:graphic>
      </p:graphicFrame>
      <p:pic>
        <p:nvPicPr>
          <p:cNvPr id="7" name="Picture 6"/>
          <p:cNvPicPr>
            <a:picLocks noChangeAspect="1"/>
          </p:cNvPicPr>
          <p:nvPr/>
        </p:nvPicPr>
        <p:blipFill>
          <a:blip r:embed="rId2"/>
          <a:stretch>
            <a:fillRect/>
          </a:stretch>
        </p:blipFill>
        <p:spPr>
          <a:xfrm>
            <a:off x="6966814" y="618540"/>
            <a:ext cx="5038574" cy="2443705"/>
          </a:xfrm>
          <a:prstGeom prst="rect">
            <a:avLst/>
          </a:prstGeom>
        </p:spPr>
      </p:pic>
    </p:spTree>
    <p:extLst>
      <p:ext uri="{BB962C8B-B14F-4D97-AF65-F5344CB8AC3E}">
        <p14:creationId xmlns:p14="http://schemas.microsoft.com/office/powerpoint/2010/main" val="2918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7290" y="185354"/>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37334147"/>
              </p:ext>
            </p:extLst>
          </p:nvPr>
        </p:nvGraphicFramePr>
        <p:xfrm>
          <a:off x="512146" y="831685"/>
          <a:ext cx="10581952" cy="5280120"/>
        </p:xfrm>
        <a:graphic>
          <a:graphicData uri="http://schemas.openxmlformats.org/drawingml/2006/table">
            <a:tbl>
              <a:tblPr firstRow="1" firstCol="1" bandRow="1"/>
              <a:tblGrid>
                <a:gridCol w="3901234">
                  <a:extLst>
                    <a:ext uri="{9D8B030D-6E8A-4147-A177-3AD203B41FA5}">
                      <a16:colId xmlns:a16="http://schemas.microsoft.com/office/drawing/2014/main" val="2402668775"/>
                    </a:ext>
                  </a:extLst>
                </a:gridCol>
                <a:gridCol w="6680718">
                  <a:extLst>
                    <a:ext uri="{9D8B030D-6E8A-4147-A177-3AD203B41FA5}">
                      <a16:colId xmlns:a16="http://schemas.microsoft.com/office/drawing/2014/main" val="883630595"/>
                    </a:ext>
                  </a:extLst>
                </a:gridCol>
              </a:tblGrid>
              <a:tr h="147782">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6945" marR="36945" marT="18473" marB="18473">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786141495"/>
                  </a:ext>
                </a:extLst>
              </a:tr>
              <a:tr h="948267">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các gợi ý dưới đây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1.dùng để chứa dây dẫn điện và cố định tuyến dây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dùng để lắp đặt các thiết bị như Aptomat, công tắc, 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dùng để cố định bảng điện, thiết bị điện...trên tường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dùng để bọc cách điện cho mối nối dây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dùng các gợi ý trên và hoàn thành bảng dưới đây để được chức năng của một số vật liệu khác dùng trong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6945" marR="36945" marT="18473" marB="1847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937163"/>
                  </a:ext>
                </a:extLst>
              </a:tr>
              <a:tr h="55803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liệu khác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01376"/>
                  </a:ext>
                </a:extLst>
              </a:tr>
              <a:tr h="55803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nhựa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dùng để lắp đặt các thiết bị như Aptomat, công tắc, 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561139"/>
                  </a:ext>
                </a:extLst>
              </a:tr>
              <a:tr h="55803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Nẹp hoặc ống nhựa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1.dùng để chứa dây dẫn điện và cố định tuyến dây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258819"/>
                  </a:ext>
                </a:extLst>
              </a:tr>
              <a:tr h="55803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Băng keo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dùng để bọc cách điện cho mối nối dây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31365"/>
                  </a:ext>
                </a:extLst>
              </a:tr>
              <a:tr h="55803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 vít và tắc kê nhựa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dùng để cố định bảng điện, thiết bị điện...trên tường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09" marR="27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950846"/>
                  </a:ext>
                </a:extLst>
              </a:tr>
            </a:tbl>
          </a:graphicData>
        </a:graphic>
      </p:graphicFrame>
    </p:spTree>
    <p:extLst>
      <p:ext uri="{BB962C8B-B14F-4D97-AF65-F5344CB8AC3E}">
        <p14:creationId xmlns:p14="http://schemas.microsoft.com/office/powerpoint/2010/main" val="1784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2.Vật liệu dùng trong lắp đặt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2.2.Vật liệu khác</a:t>
            </a:r>
          </a:p>
          <a:p>
            <a:r>
              <a:rPr lang="vi-VN" sz="2400">
                <a:latin typeface="Times New Roman" panose="02020603050405020304" pitchFamily="18" charset="0"/>
                <a:cs typeface="Times New Roman" panose="02020603050405020304" pitchFamily="18" charset="0"/>
              </a:rPr>
              <a:t>- Bảng điện nhựa</a:t>
            </a:r>
          </a:p>
          <a:p>
            <a:r>
              <a:rPr lang="vi-VN" sz="2400">
                <a:latin typeface="Times New Roman" panose="02020603050405020304" pitchFamily="18" charset="0"/>
                <a:cs typeface="Times New Roman" panose="02020603050405020304" pitchFamily="18" charset="0"/>
              </a:rPr>
              <a:t>- Băng keo điện</a:t>
            </a:r>
          </a:p>
          <a:p>
            <a:r>
              <a:rPr lang="vi-VN" sz="2400">
                <a:latin typeface="Times New Roman" panose="02020603050405020304" pitchFamily="18" charset="0"/>
                <a:cs typeface="Times New Roman" panose="02020603050405020304" pitchFamily="18" charset="0"/>
              </a:rPr>
              <a:t>- Đinh vít và tắc kê nhựa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7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2168"/>
            <a:ext cx="11339804"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4.4 và cho biết trong lắp đặt mạng điện trong nhà, máy khoan điện và máy cắt thường được sử dụng trong những trường hợp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descr="C:\Users\DELL\Downloads\image_310.png"/>
          <p:cNvPicPr/>
          <p:nvPr/>
        </p:nvPicPr>
        <p:blipFill>
          <a:blip r:embed="rId2">
            <a:extLst>
              <a:ext uri="{28A0092B-C50C-407E-A947-70E740481C1C}">
                <a14:useLocalDpi xmlns:a14="http://schemas.microsoft.com/office/drawing/2010/main" val="0"/>
              </a:ext>
            </a:extLst>
          </a:blip>
          <a:srcRect/>
          <a:stretch>
            <a:fillRect/>
          </a:stretch>
        </p:blipFill>
        <p:spPr bwMode="auto">
          <a:xfrm>
            <a:off x="1222310" y="943164"/>
            <a:ext cx="8192278" cy="3264941"/>
          </a:xfrm>
          <a:prstGeom prst="rect">
            <a:avLst/>
          </a:prstGeom>
          <a:noFill/>
          <a:ln>
            <a:noFill/>
          </a:ln>
        </p:spPr>
      </p:pic>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2168"/>
            <a:ext cx="11339804"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4.4 và cho biết trong lắp đặt mạng điện trong nhà, máy khoan điện và máy cắt thường được sử dụng trong những trường hợp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descr="C:\Users\DELL\Downloads\image_310.png"/>
          <p:cNvPicPr/>
          <p:nvPr/>
        </p:nvPicPr>
        <p:blipFill>
          <a:blip r:embed="rId2">
            <a:extLst>
              <a:ext uri="{28A0092B-C50C-407E-A947-70E740481C1C}">
                <a14:useLocalDpi xmlns:a14="http://schemas.microsoft.com/office/drawing/2010/main" val="0"/>
              </a:ext>
            </a:extLst>
          </a:blip>
          <a:srcRect/>
          <a:stretch>
            <a:fillRect/>
          </a:stretch>
        </p:blipFill>
        <p:spPr bwMode="auto">
          <a:xfrm>
            <a:off x="223935" y="943165"/>
            <a:ext cx="4627983" cy="2751757"/>
          </a:xfrm>
          <a:prstGeom prst="rect">
            <a:avLst/>
          </a:prstGeom>
          <a:noFill/>
          <a:ln>
            <a:noFill/>
          </a:ln>
        </p:spPr>
      </p:pic>
      <p:sp>
        <p:nvSpPr>
          <p:cNvPr id="2" name="Rectangle 1"/>
          <p:cNvSpPr/>
          <p:nvPr/>
        </p:nvSpPr>
        <p:spPr>
          <a:xfrm>
            <a:off x="5091403" y="943165"/>
            <a:ext cx="6870441" cy="5509200"/>
          </a:xfrm>
          <a:prstGeom prst="rect">
            <a:avLst/>
          </a:prstGeom>
        </p:spPr>
        <p:txBody>
          <a:bodyPr wrap="square">
            <a:spAutoFit/>
          </a:bodyPr>
          <a:lstStyle/>
          <a:p>
            <a:pPr>
              <a:spcAft>
                <a:spcPts val="0"/>
              </a:spcAft>
            </a:pPr>
            <a:r>
              <a:rPr lang="en-US" sz="2200">
                <a:solidFill>
                  <a:srgbClr val="FF0000"/>
                </a:solidFill>
                <a:latin typeface="Times New Roman" panose="02020603050405020304" pitchFamily="18" charset="0"/>
                <a:ea typeface="Times New Roman" panose="02020603050405020304" pitchFamily="18" charset="0"/>
              </a:rPr>
              <a:t>- Máy khoan điện: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Khoan lỗ trên tường: Máy khoan điện được sử dụng để khoan lỗ trên tường để đi dây điện, ổ cắm, công tắc,...</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Khoan lỗ trên trần nhà: Máy khoan điện được sử dụng để khoan lỗ trên trần nhà để đi dây điện, bóng đèn,...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Khoan lỗ trên các vật liệu khác: Máy khoan điện có thể được sử dụng để khoan lỗ trên các vật liệu khác như gỗ, kim loại,... để lắp đặt các thiết bị điện.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Máy cắt:</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Cắt dây điện: Máy cắt được sử dụng để cắt dây điện theo kích thước mong muốn.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Cắt ống gen: Máy cắt được sử dụng để cắt ống gen để bảo vệ dây điện.</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Cắt các vật liệu khác: Máy cắt có thể được sử dụng để cắt các vật liệu khác như gỗ, kim loại,... để lắp đặt các thiết bị điện.</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7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em hãy kể tên các thiết bị, vật liệu, dụng cụ điện có trong hình.</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5" name="Picture 4" descr="C:\Users\DELL\Downloads\image_304.png"/>
          <p:cNvPicPr/>
          <p:nvPr/>
        </p:nvPicPr>
        <p:blipFill>
          <a:blip r:embed="rId2">
            <a:extLst>
              <a:ext uri="{28A0092B-C50C-407E-A947-70E740481C1C}">
                <a14:useLocalDpi xmlns:a14="http://schemas.microsoft.com/office/drawing/2010/main" val="0"/>
              </a:ext>
            </a:extLst>
          </a:blip>
          <a:srcRect/>
          <a:stretch>
            <a:fillRect/>
          </a:stretch>
        </p:blipFill>
        <p:spPr bwMode="auto">
          <a:xfrm>
            <a:off x="1337676" y="743169"/>
            <a:ext cx="6883132" cy="4356369"/>
          </a:xfrm>
          <a:prstGeom prst="rect">
            <a:avLst/>
          </a:prstGeom>
          <a:noFill/>
          <a:ln>
            <a:noFill/>
          </a:ln>
        </p:spPr>
      </p:pic>
      <p:sp>
        <p:nvSpPr>
          <p:cNvPr id="2" name="Rectangle 1"/>
          <p:cNvSpPr/>
          <p:nvPr/>
        </p:nvSpPr>
        <p:spPr>
          <a:xfrm>
            <a:off x="1502229" y="5645845"/>
            <a:ext cx="10263673" cy="46166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Ổ điện, aptomat, dây dẫn điện, ống </a:t>
            </a:r>
            <a:r>
              <a:rPr lang="vi-VN" sz="2400">
                <a:solidFill>
                  <a:srgbClr val="FF0000"/>
                </a:solidFill>
                <a:latin typeface="Times New Roman" panose="02020603050405020304" pitchFamily="18" charset="0"/>
                <a:ea typeface="Times New Roman" panose="02020603050405020304" pitchFamily="18" charset="0"/>
              </a:rPr>
              <a:t>nhựa, bóng đèn, tua vít, băng dính cách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71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Dụng cụ dùng cho lắp đặt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3.1. Máy cầm tay</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Máy khoan điện: sử dụng để khoan tường, gỗ,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Máy khoan điện được lựa chọn theo các tiêu chí như nguồn điện cung cấp loại xoay chiều 220V, pin sạc, công suất máy khoan; loại mũi khoan, kích thước mũi khoan.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Máy cắt tường: sử dụng để cắt tường đặt ống nhựa khi lắp đặt mạng điện âm tường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Máy cắt được lựa chọn theo công suất máy và loại lưỡi cắt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7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Các dụng cụ cầm tay có trong Hình 4.5 được sử dụng vào những trường hợp nào trong lắp đặt mạng điện trong nhà?</a:t>
            </a:r>
          </a:p>
        </p:txBody>
      </p:sp>
      <p:pic>
        <p:nvPicPr>
          <p:cNvPr id="4" name="Picture 3" descr="C:\Users\DELL\Downloads\image_311.png"/>
          <p:cNvPicPr/>
          <p:nvPr/>
        </p:nvPicPr>
        <p:blipFill>
          <a:blip r:embed="rId2">
            <a:extLst>
              <a:ext uri="{28A0092B-C50C-407E-A947-70E740481C1C}">
                <a14:useLocalDpi xmlns:a14="http://schemas.microsoft.com/office/drawing/2010/main" val="0"/>
              </a:ext>
            </a:extLst>
          </a:blip>
          <a:srcRect/>
          <a:stretch>
            <a:fillRect/>
          </a:stretch>
        </p:blipFill>
        <p:spPr bwMode="auto">
          <a:xfrm>
            <a:off x="1167395" y="1299643"/>
            <a:ext cx="7659364" cy="3916169"/>
          </a:xfrm>
          <a:prstGeom prst="rect">
            <a:avLst/>
          </a:prstGeom>
          <a:noFill/>
          <a:ln>
            <a:noFill/>
          </a:ln>
        </p:spPr>
      </p:pic>
    </p:spTree>
    <p:extLst>
      <p:ext uri="{BB962C8B-B14F-4D97-AF65-F5344CB8AC3E}">
        <p14:creationId xmlns:p14="http://schemas.microsoft.com/office/powerpoint/2010/main" val="3217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Các dụng cụ cầm tay có trong Hình 4.5 được sử dụng vào những trường hợp nào trong lắp đặt mạng điện trong nhà?</a:t>
            </a:r>
          </a:p>
        </p:txBody>
      </p:sp>
      <p:pic>
        <p:nvPicPr>
          <p:cNvPr id="4" name="Picture 3" descr="C:\Users\DELL\Downloads\image_311.png"/>
          <p:cNvPicPr/>
          <p:nvPr/>
        </p:nvPicPr>
        <p:blipFill>
          <a:blip r:embed="rId2">
            <a:extLst>
              <a:ext uri="{28A0092B-C50C-407E-A947-70E740481C1C}">
                <a14:useLocalDpi xmlns:a14="http://schemas.microsoft.com/office/drawing/2010/main" val="0"/>
              </a:ext>
            </a:extLst>
          </a:blip>
          <a:srcRect/>
          <a:stretch>
            <a:fillRect/>
          </a:stretch>
        </p:blipFill>
        <p:spPr bwMode="auto">
          <a:xfrm>
            <a:off x="439608" y="1206337"/>
            <a:ext cx="7659364" cy="3151059"/>
          </a:xfrm>
          <a:prstGeom prst="rect">
            <a:avLst/>
          </a:prstGeom>
          <a:noFill/>
          <a:ln>
            <a:noFill/>
          </a:ln>
        </p:spPr>
      </p:pic>
      <p:sp>
        <p:nvSpPr>
          <p:cNvPr id="2" name="Rectangle 1"/>
          <p:cNvSpPr/>
          <p:nvPr/>
        </p:nvSpPr>
        <p:spPr>
          <a:xfrm>
            <a:off x="2002971" y="4547382"/>
            <a:ext cx="9203093" cy="193899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Kìm: sử dụng để cắt dây, tuốt, giữ dây dẫn. Một số loại kìm là kìm vạn năng, kìm cắt, kìm tuốt dây..</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Tua vít: sử dụng để tháo, lắp đinh vít</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Cưa sắt: sử dụng để cưa cắt nẹp nhựa, ống nhựa, kim loại...</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Búa sắt: sử dụng để tạo lực đập; đóng đinh, tắc kê nhựa...</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557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Dụng cụ dùng cho lắp đặt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3.2. Dụng cụ cầm tay</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Kìm: sử dụng để cắt dây, tuốt, giữ dây dẫn. Một số loại kìm là kìm vạn năng, kìm cắt, kìm tuốt dây..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Tua vít: sử dụng để tháo, lắp đinh vít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Cưa sắt: sử dụng để cưa cắt nẹp nhựa, ống nhựa, kim loại...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Búa sắt: sử dụng để tạo lực đập; đóng đinh, tắc kê nhựa...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4.6 và cho biết VOM, ampe kìm và bút thử điện được sử dụng vào những trường hợp nào trong lắp đặt mạng điện trong nhà?</a:t>
            </a:r>
          </a:p>
        </p:txBody>
      </p:sp>
      <p:pic>
        <p:nvPicPr>
          <p:cNvPr id="5" name="Picture 4" descr="C:\Users\DELL\Downloads\image_312.png"/>
          <p:cNvPicPr/>
          <p:nvPr/>
        </p:nvPicPr>
        <p:blipFill>
          <a:blip r:embed="rId2">
            <a:extLst>
              <a:ext uri="{28A0092B-C50C-407E-A947-70E740481C1C}">
                <a14:useLocalDpi xmlns:a14="http://schemas.microsoft.com/office/drawing/2010/main" val="0"/>
              </a:ext>
            </a:extLst>
          </a:blip>
          <a:srcRect/>
          <a:stretch>
            <a:fillRect/>
          </a:stretch>
        </p:blipFill>
        <p:spPr bwMode="auto">
          <a:xfrm>
            <a:off x="706767" y="1137491"/>
            <a:ext cx="7000319" cy="3686435"/>
          </a:xfrm>
          <a:prstGeom prst="rect">
            <a:avLst/>
          </a:prstGeom>
          <a:noFill/>
          <a:ln>
            <a:noFill/>
          </a:ln>
        </p:spPr>
      </p:pic>
    </p:spTree>
    <p:extLst>
      <p:ext uri="{BB962C8B-B14F-4D97-AF65-F5344CB8AC3E}">
        <p14:creationId xmlns:p14="http://schemas.microsoft.com/office/powerpoint/2010/main" val="10228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4.6 và cho biết VOM, ampe kìm và bút thử điện được sử dụng vào những trường hợp nào trong lắp đặt mạng điện trong nhà?</a:t>
            </a:r>
          </a:p>
        </p:txBody>
      </p:sp>
      <p:pic>
        <p:nvPicPr>
          <p:cNvPr id="5" name="Picture 4" descr="C:\Users\DELL\Downloads\image_312.png"/>
          <p:cNvPicPr/>
          <p:nvPr/>
        </p:nvPicPr>
        <p:blipFill>
          <a:blip r:embed="rId2">
            <a:extLst>
              <a:ext uri="{28A0092B-C50C-407E-A947-70E740481C1C}">
                <a14:useLocalDpi xmlns:a14="http://schemas.microsoft.com/office/drawing/2010/main" val="0"/>
              </a:ext>
            </a:extLst>
          </a:blip>
          <a:srcRect/>
          <a:stretch>
            <a:fillRect/>
          </a:stretch>
        </p:blipFill>
        <p:spPr bwMode="auto">
          <a:xfrm>
            <a:off x="706767" y="1137491"/>
            <a:ext cx="7000319" cy="3061285"/>
          </a:xfrm>
          <a:prstGeom prst="rect">
            <a:avLst/>
          </a:prstGeom>
          <a:noFill/>
          <a:ln>
            <a:noFill/>
          </a:ln>
        </p:spPr>
      </p:pic>
      <p:sp>
        <p:nvSpPr>
          <p:cNvPr id="2" name="Rectangle 1"/>
          <p:cNvSpPr/>
          <p:nvPr/>
        </p:nvSpPr>
        <p:spPr>
          <a:xfrm>
            <a:off x="1163215" y="4486193"/>
            <a:ext cx="10164148" cy="1938992"/>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 Thước: dùng để đo chiều dài, đo đường kính dây điện, kích thước, chiều sâu lỗ</a:t>
            </a:r>
            <a:endParaRPr lang="en-US" sz="20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000">
                <a:solidFill>
                  <a:srgbClr val="FF0000"/>
                </a:solidFill>
                <a:latin typeface="Times New Roman" panose="02020603050405020304" pitchFamily="18" charset="0"/>
                <a:ea typeface="Times New Roman" panose="02020603050405020304" pitchFamily="18" charset="0"/>
              </a:rPr>
              <a:t>- VOM: sử dụng để đo, kiểm tra điện áp xoay chiều, điện áp một chiều, đo điện trở và thông mạch.</a:t>
            </a:r>
            <a:endParaRPr lang="en-US" sz="20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000">
                <a:solidFill>
                  <a:srgbClr val="FF0000"/>
                </a:solidFill>
                <a:latin typeface="Times New Roman" panose="02020603050405020304" pitchFamily="18" charset="0"/>
                <a:ea typeface="Times New Roman" panose="02020603050405020304" pitchFamily="18" charset="0"/>
              </a:rPr>
              <a:t>- Ampe kìm: sử dụng để đo, kiểm tra cường độ dòng điện xoay chiều, điện áp xoay chiều; đo điện trở và thông mạch.</a:t>
            </a:r>
            <a:endParaRPr lang="en-US" sz="20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000">
                <a:solidFill>
                  <a:srgbClr val="FF0000"/>
                </a:solidFill>
                <a:latin typeface="Times New Roman" panose="02020603050405020304" pitchFamily="18" charset="0"/>
                <a:ea typeface="Times New Roman" panose="02020603050405020304" pitchFamily="18" charset="0"/>
              </a:rPr>
              <a:t>- Bút thử điện: sử dụng để kiểm tra điện thế xoay chiều tại một điểm trên mạng điện trong nhà.</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0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Dụng cụ dùng cho lắp đặt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3.3. Dụng cụ đo</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Thước: dùng để đo chiều dài, đo đường kính dây điện, kích thước, chiều sâu lỗ</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VOM: sử dụng để đo, kiểm tra điện áp xoay chiều, điện áp một chiều, đo điện trở và thông mạch.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Ampe kìm: sử dụng để đo, kiểm tra cường độ dòng điện xoay chiều, điện áp xoay chiều; đo điện trở và thông mạch.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Bút thử điện: sử dụng để kiểm tra điện thế xoay chiều tại một điểm trên mạng điện trong nhà.</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00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615544" y="239877"/>
            <a:ext cx="6956584" cy="461665"/>
          </a:xfrm>
          <a:prstGeom prst="rect">
            <a:avLst/>
          </a:prstGeom>
        </p:spPr>
        <p:txBody>
          <a:bodyPr wrap="non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Hoàn thiện nội dung còn thiếu trong Bảng dưới đây</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17116" y="895343"/>
            <a:ext cx="7020598" cy="5552110"/>
          </a:xfrm>
          <a:prstGeom prst="rect">
            <a:avLst/>
          </a:prstGeom>
          <a:noFill/>
        </p:spPr>
      </p:pic>
    </p:spTree>
    <p:extLst>
      <p:ext uri="{BB962C8B-B14F-4D97-AF65-F5344CB8AC3E}">
        <p14:creationId xmlns:p14="http://schemas.microsoft.com/office/powerpoint/2010/main" val="2506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Tree>
    <p:extLst>
      <p:ext uri="{BB962C8B-B14F-4D97-AF65-F5344CB8AC3E}">
        <p14:creationId xmlns:p14="http://schemas.microsoft.com/office/powerpoint/2010/main" val="21791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363" y="118579"/>
            <a:ext cx="8436156" cy="461665"/>
          </a:xfrm>
          <a:prstGeom prst="rect">
            <a:avLst/>
          </a:prstGeom>
        </p:spPr>
        <p:txBody>
          <a:bodyPr wrap="non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4. Lựa chọn thiết bị, vật liệu, dụng cụ cho mạng điện trong nhà</a:t>
            </a:r>
            <a:endParaRPr lang="en-US" sz="2400" b="1">
              <a:effectLst/>
              <a:latin typeface="Times New Roman" panose="02020603050405020304" pitchFamily="18" charset="0"/>
              <a:ea typeface="Times New Roman" panose="02020603050405020304" pitchFamily="18" charset="0"/>
            </a:endParaRPr>
          </a:p>
        </p:txBody>
      </p:sp>
      <p:sp>
        <p:nvSpPr>
          <p:cNvPr id="4" name="Rectangle 3"/>
          <p:cNvSpPr/>
          <p:nvPr/>
        </p:nvSpPr>
        <p:spPr>
          <a:xfrm>
            <a:off x="407437" y="580244"/>
            <a:ext cx="10817289" cy="1200329"/>
          </a:xfrm>
          <a:prstGeom prst="rect">
            <a:avLst/>
          </a:prstGeom>
        </p:spPr>
        <p:txBody>
          <a:bodyPr wrap="square">
            <a:spAutoFit/>
          </a:bodyPr>
          <a:lstStyle/>
          <a:p>
            <a:pPr>
              <a:spcAft>
                <a:spcPts val="0"/>
              </a:spcAft>
            </a:pPr>
            <a:r>
              <a:rPr lang="en-US" sz="2400">
                <a:solidFill>
                  <a:srgbClr val="000000"/>
                </a:solidFill>
                <a:latin typeface="Times New Roman" panose="02020603050405020304" pitchFamily="18" charset="0"/>
                <a:ea typeface="Times New Roman" panose="02020603050405020304" pitchFamily="18" charset="0"/>
              </a:rPr>
              <a:t>Hãy </a:t>
            </a:r>
            <a:r>
              <a:rPr lang="vi-VN" sz="2400">
                <a:solidFill>
                  <a:srgbClr val="000000"/>
                </a:solidFill>
                <a:latin typeface="Times New Roman" panose="02020603050405020304" pitchFamily="18" charset="0"/>
                <a:ea typeface="Times New Roman" panose="02020603050405020304" pitchFamily="18" charset="0"/>
              </a:rPr>
              <a:t>lựa chọn các thiết bị, vật liệu, dụng cụ phù hợp để lắp đặt mạch điện theo thiết kế của sơ đồ lắp đặt như hình 4.7. Hai dây A và O cung cấp điện áp xoay chiều 220V, bóng đèn chiếu sáng 220V-40W</a:t>
            </a:r>
            <a:endParaRPr lang="en-US" sz="240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631233" y="1959428"/>
            <a:ext cx="6201726" cy="4443339"/>
          </a:xfrm>
          <a:prstGeom prst="rect">
            <a:avLst/>
          </a:prstGeom>
        </p:spPr>
      </p:pic>
    </p:spTree>
    <p:extLst>
      <p:ext uri="{BB962C8B-B14F-4D97-AF65-F5344CB8AC3E}">
        <p14:creationId xmlns:p14="http://schemas.microsoft.com/office/powerpoint/2010/main" val="421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Aptomat</a:t>
            </a:r>
            <a:r>
              <a:rPr lang="en-US" sz="2400" b="1">
                <a:solidFill>
                  <a:srgbClr val="0000FF"/>
                </a:solidFill>
                <a:latin typeface="Times New Roman" panose="02020603050405020304" pitchFamily="18" charset="0"/>
                <a:cs typeface="Times New Roman" panose="02020603050405020304" pitchFamily="18" charset="0"/>
              </a:rPr>
              <a:t> lắp đặt cho mạng điện trong nhà được lựa chọn theo các tiêu chí nào?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ownloads\image_27381.png"/>
          <p:cNvPicPr/>
          <p:nvPr/>
        </p:nvPicPr>
        <p:blipFill>
          <a:blip r:embed="rId2">
            <a:extLst>
              <a:ext uri="{28A0092B-C50C-407E-A947-70E740481C1C}">
                <a14:useLocalDpi xmlns:a14="http://schemas.microsoft.com/office/drawing/2010/main" val="0"/>
              </a:ext>
            </a:extLst>
          </a:blip>
          <a:srcRect/>
          <a:stretch>
            <a:fillRect/>
          </a:stretch>
        </p:blipFill>
        <p:spPr bwMode="auto">
          <a:xfrm>
            <a:off x="693001" y="935526"/>
            <a:ext cx="5754452" cy="4601993"/>
          </a:xfrm>
          <a:prstGeom prst="rect">
            <a:avLst/>
          </a:prstGeom>
          <a:noFill/>
          <a:ln>
            <a:noFill/>
          </a:ln>
        </p:spPr>
      </p:pic>
    </p:spTree>
    <p:extLst>
      <p:ext uri="{BB962C8B-B14F-4D97-AF65-F5344CB8AC3E}">
        <p14:creationId xmlns:p14="http://schemas.microsoft.com/office/powerpoint/2010/main" val="34498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363" y="118579"/>
            <a:ext cx="8436156" cy="461665"/>
          </a:xfrm>
          <a:prstGeom prst="rect">
            <a:avLst/>
          </a:prstGeom>
        </p:spPr>
        <p:txBody>
          <a:bodyPr wrap="non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4. Lựa chọn thiết bị, vật liệu, dụng cụ cho mạng điện trong nhà</a:t>
            </a:r>
            <a:endParaRPr lang="en-US" sz="2400" b="1">
              <a:effectLst/>
              <a:latin typeface="Times New Roman" panose="02020603050405020304" pitchFamily="18" charset="0"/>
              <a:ea typeface="Times New Roman" panose="02020603050405020304" pitchFamily="18" charset="0"/>
            </a:endParaRPr>
          </a:p>
        </p:txBody>
      </p:sp>
      <p:sp>
        <p:nvSpPr>
          <p:cNvPr id="4" name="Rectangle 3"/>
          <p:cNvSpPr/>
          <p:nvPr/>
        </p:nvSpPr>
        <p:spPr>
          <a:xfrm>
            <a:off x="407437" y="580244"/>
            <a:ext cx="10817289" cy="1200329"/>
          </a:xfrm>
          <a:prstGeom prst="rect">
            <a:avLst/>
          </a:prstGeom>
        </p:spPr>
        <p:txBody>
          <a:bodyPr wrap="square">
            <a:spAutoFit/>
          </a:bodyPr>
          <a:lstStyle/>
          <a:p>
            <a:pPr>
              <a:spcAft>
                <a:spcPts val="0"/>
              </a:spcAft>
            </a:pPr>
            <a:r>
              <a:rPr lang="en-US" sz="2400">
                <a:solidFill>
                  <a:srgbClr val="000000"/>
                </a:solidFill>
                <a:latin typeface="Times New Roman" panose="02020603050405020304" pitchFamily="18" charset="0"/>
                <a:ea typeface="Times New Roman" panose="02020603050405020304" pitchFamily="18" charset="0"/>
              </a:rPr>
              <a:t>Hãy </a:t>
            </a:r>
            <a:r>
              <a:rPr lang="vi-VN" sz="2400">
                <a:solidFill>
                  <a:srgbClr val="000000"/>
                </a:solidFill>
                <a:latin typeface="Times New Roman" panose="02020603050405020304" pitchFamily="18" charset="0"/>
                <a:ea typeface="Times New Roman" panose="02020603050405020304" pitchFamily="18" charset="0"/>
              </a:rPr>
              <a:t>lựa chọn các thiết bị, vật liệu, dụng cụ phù hợp để lắp đặt mạch điện theo thiết kế của sơ đồ lắp đặt như hình 4.7. Hai dây A và O cung cấp điện áp xoay chiều 220V, bóng đèn chiếu sáng 220V-40W</a:t>
            </a:r>
            <a:endParaRPr lang="en-US" sz="240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07437" y="1847461"/>
            <a:ext cx="6201726" cy="4443339"/>
          </a:xfrm>
          <a:prstGeom prst="rect">
            <a:avLst/>
          </a:prstGeom>
        </p:spPr>
      </p:pic>
      <p:sp>
        <p:nvSpPr>
          <p:cNvPr id="3" name="Rectangle 2"/>
          <p:cNvSpPr/>
          <p:nvPr/>
        </p:nvSpPr>
        <p:spPr>
          <a:xfrm>
            <a:off x="7040685" y="1780573"/>
            <a:ext cx="3995004" cy="461665"/>
          </a:xfrm>
          <a:prstGeom prst="rect">
            <a:avLst/>
          </a:prstGeom>
        </p:spPr>
        <p:txBody>
          <a:bodyPr wrap="non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4.1. Nghiên cứu sơ đồ lắp đặt</a:t>
            </a:r>
            <a:endParaRPr lang="en-US" sz="24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23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363" y="118579"/>
            <a:ext cx="8436156" cy="461665"/>
          </a:xfrm>
          <a:prstGeom prst="rect">
            <a:avLst/>
          </a:prstGeom>
        </p:spPr>
        <p:txBody>
          <a:bodyPr wrap="non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4. Lựa chọn thiết bị, vật liệu, dụng cụ cho mạng điện trong nhà</a:t>
            </a:r>
            <a:endParaRPr lang="en-US" sz="2400" b="1">
              <a:effectLst/>
              <a:latin typeface="Times New Roman" panose="02020603050405020304" pitchFamily="18" charset="0"/>
              <a:ea typeface="Times New Roman" panose="02020603050405020304" pitchFamily="18" charset="0"/>
            </a:endParaRPr>
          </a:p>
        </p:txBody>
      </p:sp>
      <p:sp>
        <p:nvSpPr>
          <p:cNvPr id="4" name="Rectangle 3"/>
          <p:cNvSpPr/>
          <p:nvPr/>
        </p:nvSpPr>
        <p:spPr>
          <a:xfrm>
            <a:off x="407437" y="580244"/>
            <a:ext cx="10817289" cy="1200329"/>
          </a:xfrm>
          <a:prstGeom prst="rect">
            <a:avLst/>
          </a:prstGeom>
        </p:spPr>
        <p:txBody>
          <a:bodyPr wrap="square">
            <a:spAutoFit/>
          </a:bodyPr>
          <a:lstStyle/>
          <a:p>
            <a:pPr>
              <a:spcAft>
                <a:spcPts val="0"/>
              </a:spcAft>
            </a:pPr>
            <a:r>
              <a:rPr lang="en-US" sz="2400">
                <a:solidFill>
                  <a:srgbClr val="000000"/>
                </a:solidFill>
                <a:latin typeface="Times New Roman" panose="02020603050405020304" pitchFamily="18" charset="0"/>
                <a:ea typeface="Times New Roman" panose="02020603050405020304" pitchFamily="18" charset="0"/>
              </a:rPr>
              <a:t>Hãy </a:t>
            </a:r>
            <a:r>
              <a:rPr lang="vi-VN" sz="2400">
                <a:solidFill>
                  <a:srgbClr val="000000"/>
                </a:solidFill>
                <a:latin typeface="Times New Roman" panose="02020603050405020304" pitchFamily="18" charset="0"/>
                <a:ea typeface="Times New Roman" panose="02020603050405020304" pitchFamily="18" charset="0"/>
              </a:rPr>
              <a:t>lựa chọn các thiết bị, vật liệu, dụng cụ phù hợp để lắp đặt mạch điện theo thiết kế của sơ đồ lắp đặt như hình 4.7. Hai dây A và O cung cấp điện áp xoay chiều 220V, bóng đèn chiếu sáng 220V-40W</a:t>
            </a:r>
            <a:endParaRPr lang="en-US" sz="240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07437" y="1847461"/>
            <a:ext cx="4873690" cy="4443339"/>
          </a:xfrm>
          <a:prstGeom prst="rect">
            <a:avLst/>
          </a:prstGeom>
        </p:spPr>
      </p:pic>
      <p:sp>
        <p:nvSpPr>
          <p:cNvPr id="3" name="Rectangle 2"/>
          <p:cNvSpPr/>
          <p:nvPr/>
        </p:nvSpPr>
        <p:spPr>
          <a:xfrm>
            <a:off x="5501134" y="1385796"/>
            <a:ext cx="3995004" cy="461665"/>
          </a:xfrm>
          <a:prstGeom prst="rect">
            <a:avLst/>
          </a:prstGeom>
        </p:spPr>
        <p:txBody>
          <a:bodyPr wrap="non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4.1. Nghiên cứu sơ đồ lắp đặt</a:t>
            </a:r>
            <a:endParaRPr lang="en-US" sz="2400" b="1">
              <a:effectLst/>
              <a:latin typeface="Times New Roman" panose="02020603050405020304" pitchFamily="18" charset="0"/>
              <a:ea typeface="Times New Roman" panose="02020603050405020304" pitchFamily="18" charset="0"/>
            </a:endParaRPr>
          </a:p>
        </p:txBody>
      </p:sp>
      <p:sp>
        <p:nvSpPr>
          <p:cNvPr id="5" name="Rectangle 4"/>
          <p:cNvSpPr/>
          <p:nvPr/>
        </p:nvSpPr>
        <p:spPr>
          <a:xfrm>
            <a:off x="5501134" y="1780573"/>
            <a:ext cx="5992346" cy="461665"/>
          </a:xfrm>
          <a:prstGeom prst="rect">
            <a:avLst/>
          </a:prstGeom>
        </p:spPr>
        <p:txBody>
          <a:bodyPr wrap="non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4.2. Lập danh sách thiết bị, dụng cụ, vật liệu</a:t>
            </a:r>
            <a:endParaRPr lang="en-US" sz="2400" b="1">
              <a:effectLst/>
              <a:latin typeface="Times New Roman" panose="02020603050405020304" pitchFamily="18" charset="0"/>
              <a:ea typeface="Times New Roman" panose="02020603050405020304" pitchFamily="18" charset="0"/>
            </a:endParaRPr>
          </a:p>
        </p:txBody>
      </p:sp>
      <p:sp>
        <p:nvSpPr>
          <p:cNvPr id="7" name="Rectangle 6"/>
          <p:cNvSpPr/>
          <p:nvPr/>
        </p:nvSpPr>
        <p:spPr>
          <a:xfrm>
            <a:off x="5695899" y="2242238"/>
            <a:ext cx="5602816" cy="369332"/>
          </a:xfrm>
          <a:prstGeom prst="rect">
            <a:avLst/>
          </a:prstGeom>
        </p:spPr>
        <p:txBody>
          <a:bodyPr wrap="none">
            <a:spAutoFit/>
          </a:bodyPr>
          <a:lstStyle/>
          <a:p>
            <a:pPr>
              <a:spcAft>
                <a:spcPts val="0"/>
              </a:spcAft>
            </a:pPr>
            <a:r>
              <a:rPr lang="vi-VN" b="1">
                <a:solidFill>
                  <a:srgbClr val="000000"/>
                </a:solidFill>
                <a:latin typeface="Times New Roman" panose="02020603050405020304" pitchFamily="18" charset="0"/>
                <a:ea typeface="Times New Roman" panose="02020603050405020304" pitchFamily="18" charset="0"/>
              </a:rPr>
              <a:t>Bảng 4.2. Danh sách thống kê thiết bị, vật liệu, dụng cụ</a:t>
            </a:r>
            <a:endParaRPr lang="en-US" sz="160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67228386"/>
              </p:ext>
            </p:extLst>
          </p:nvPr>
        </p:nvGraphicFramePr>
        <p:xfrm>
          <a:off x="5501134" y="2682290"/>
          <a:ext cx="6554018" cy="3901440"/>
        </p:xfrm>
        <a:graphic>
          <a:graphicData uri="http://schemas.openxmlformats.org/drawingml/2006/table">
            <a:tbl>
              <a:tblPr firstRow="1" firstCol="1" bandRow="1"/>
              <a:tblGrid>
                <a:gridCol w="542791">
                  <a:extLst>
                    <a:ext uri="{9D8B030D-6E8A-4147-A177-3AD203B41FA5}">
                      <a16:colId xmlns:a16="http://schemas.microsoft.com/office/drawing/2014/main" val="1461647308"/>
                    </a:ext>
                  </a:extLst>
                </a:gridCol>
                <a:gridCol w="2542547">
                  <a:extLst>
                    <a:ext uri="{9D8B030D-6E8A-4147-A177-3AD203B41FA5}">
                      <a16:colId xmlns:a16="http://schemas.microsoft.com/office/drawing/2014/main" val="1062613559"/>
                    </a:ext>
                  </a:extLst>
                </a:gridCol>
                <a:gridCol w="847737">
                  <a:extLst>
                    <a:ext uri="{9D8B030D-6E8A-4147-A177-3AD203B41FA5}">
                      <a16:colId xmlns:a16="http://schemas.microsoft.com/office/drawing/2014/main" val="3563761805"/>
                    </a:ext>
                  </a:extLst>
                </a:gridCol>
                <a:gridCol w="942078">
                  <a:extLst>
                    <a:ext uri="{9D8B030D-6E8A-4147-A177-3AD203B41FA5}">
                      <a16:colId xmlns:a16="http://schemas.microsoft.com/office/drawing/2014/main" val="3306080506"/>
                    </a:ext>
                  </a:extLst>
                </a:gridCol>
                <a:gridCol w="1678865">
                  <a:extLst>
                    <a:ext uri="{9D8B030D-6E8A-4147-A177-3AD203B41FA5}">
                      <a16:colId xmlns:a16="http://schemas.microsoft.com/office/drawing/2014/main" val="3427974891"/>
                    </a:ext>
                  </a:extLst>
                </a:gridCol>
              </a:tblGrid>
              <a:tr h="0">
                <a:tc>
                  <a:txBody>
                    <a:bodyPr/>
                    <a:lstStyle/>
                    <a:p>
                      <a:pPr algn="ctr">
                        <a:spcAft>
                          <a:spcPts val="0"/>
                        </a:spcAft>
                      </a:pP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bị, vật liệu, dụng cụ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924491"/>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Aptomat(CB)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66011"/>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 công tắc nổi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813993"/>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 2 chấu 250V-10A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 ổ cắm nổi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288149"/>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220V-40W</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91082"/>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đôi VCmd2x0,75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851656"/>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cắt và tuốt dây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 kìm vạn năng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05546"/>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 4 cạnh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467872"/>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Bút thử điện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081276"/>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Băng keo điện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760532"/>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Nẹp nhựa vuông 25mm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32103"/>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80mmx120mm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24876"/>
                  </a:ext>
                </a:extLst>
              </a:tr>
              <a:tr h="0">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điện 200mmx300mm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179093"/>
                  </a:ext>
                </a:extLst>
              </a:tr>
            </a:tbl>
          </a:graphicData>
        </a:graphic>
      </p:graphicFrame>
    </p:spTree>
    <p:extLst>
      <p:ext uri="{BB962C8B-B14F-4D97-AF65-F5344CB8AC3E}">
        <p14:creationId xmlns:p14="http://schemas.microsoft.com/office/powerpoint/2010/main" val="13199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nêu thông số kĩ thuật để lựa chọn CB trong lắp đặt mạng điện trong nhà.</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nêu thông số kĩ thuật để lựa chọn CB trong lắp đặt mạng điện trong nhà.</a:t>
            </a:r>
          </a:p>
        </p:txBody>
      </p:sp>
      <p:sp>
        <p:nvSpPr>
          <p:cNvPr id="2" name="Rectangle 1"/>
          <p:cNvSpPr/>
          <p:nvPr/>
        </p:nvSpPr>
        <p:spPr>
          <a:xfrm>
            <a:off x="454088" y="1312325"/>
            <a:ext cx="10481389"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CB để lắp đặt cho mạng điện trong nhà được lựa chọn theo thông số kĩ thuật: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ghi trên vỏ CB phải lớn hơn hoặc bằng điện áp nguồn.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Cường độ dòng điện định mức ghi trên vỏ CB phải lớn hơn hoặc bằng tổng cường độ dòng điện định mức của các tải tiêu thụ điện lắp trong mạng điện trong nhà.</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9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500"/>
                                        <p:tgtEl>
                                          <p:spTgt spid="2">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500"/>
                                        <p:tgtEl>
                                          <p:spTgt spid="2">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barn(inVertical)">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nêu công dụng của máy khoan điện và máy cắt tường trong lắp đặt mạng điện trong nhà.</a:t>
            </a:r>
          </a:p>
        </p:txBody>
      </p:sp>
    </p:spTree>
    <p:extLst>
      <p:ext uri="{BB962C8B-B14F-4D97-AF65-F5344CB8AC3E}">
        <p14:creationId xmlns:p14="http://schemas.microsoft.com/office/powerpoint/2010/main" val="12084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nêu công dụng của máy khoan điện và máy cắt tường trong lắp đặt mạng điện trong nhà.</a:t>
            </a:r>
          </a:p>
        </p:txBody>
      </p:sp>
      <p:sp>
        <p:nvSpPr>
          <p:cNvPr id="2" name="Rectangle 1"/>
          <p:cNvSpPr/>
          <p:nvPr/>
        </p:nvSpPr>
        <p:spPr>
          <a:xfrm>
            <a:off x="2880049" y="1415772"/>
            <a:ext cx="8382000" cy="489364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Máy khoan điện: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Khoan lỗ trên tường: Máy khoan điện được sử dụng để khoan lỗ trên tường để đi dây điện, ổ cắm, công tắc,...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Khoan lỗ trên trần nhà: Máy khoan điện được sử dụng để khoan lỗ trên trần nhà để đi dây điện, bóng đèn,...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Khoan lỗ trên các vật liệu khác: Máy khoan điện có thể được sử dụng để khoan lỗ trên các vật liệu khác như gỗ, kim loại,... để lắp đặt các thiết bị điện.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Máy cắt tường: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Cắt rãnh tường: Máy cắt tường được sử dụng để cắt rãnh tường để đi dây điện âm tường.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Cắt các vật liệu khác: Máy cắt tường có thể được sử dụng để cắt các vật liệu khác như gạch, bê tông,...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9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lắp đặt mạng điện trong nhà, VOM và bút thử điện được sử dụng để kiểm tra những đại lượng điện nào?</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lắp đặt mạng điện trong nhà, VOM và bút thử điện được sử dụng để kiểm tra những đại lượng điện nào?</a:t>
            </a:r>
          </a:p>
        </p:txBody>
      </p:sp>
      <p:sp>
        <p:nvSpPr>
          <p:cNvPr id="2" name="Rectangle 1"/>
          <p:cNvSpPr/>
          <p:nvPr/>
        </p:nvSpPr>
        <p:spPr>
          <a:xfrm>
            <a:off x="1863012" y="1677679"/>
            <a:ext cx="9324391" cy="2677656"/>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VOM (Vôn kế - Ôm kế - Ampe kế):</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Dùng để đo điện áp giữa hai điểm bất kỳ trong mạch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Dòng điện: Dùng để đo dòng điện chạy qua mạch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trở: Dùng để đo điện trở của các linh kiện điện tử.</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Bút thử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Dùng để kiểm tra xem có điện hay không.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Pha: Dùng để xác định pha và neutơ trong mạch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09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lựa chọn dây dẫn điện cấp nguồn cho một bàn ủi điện 220 V – 6,8 A.</a:t>
            </a:r>
          </a:p>
        </p:txBody>
      </p:sp>
      <p:sp>
        <p:nvSpPr>
          <p:cNvPr id="5" name="Rectangle 4"/>
          <p:cNvSpPr/>
          <p:nvPr/>
        </p:nvSpPr>
        <p:spPr>
          <a:xfrm>
            <a:off x="1499117" y="1298615"/>
            <a:ext cx="8848531"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Dây đơn cứng, ruột đồng: Phù hợp cho đi âm tường, chịu được nhiệt độ cao và có độ bền tốt.</a:t>
            </a:r>
          </a:p>
          <a:p>
            <a:r>
              <a:rPr lang="en-US" sz="2400">
                <a:solidFill>
                  <a:srgbClr val="FF0000"/>
                </a:solidFill>
                <a:latin typeface="Times New Roman" panose="02020603050405020304" pitchFamily="18" charset="0"/>
                <a:ea typeface="Times New Roman" panose="02020603050405020304" pitchFamily="18" charset="0"/>
              </a:rPr>
              <a:t>- Dây mềm, ruột đồng : Phù hợp cho đi nổi, dễ uốn cong và thi công.</a:t>
            </a:r>
            <a:endParaRPr lang="en-US" sz="2400">
              <a:solidFill>
                <a:srgbClr val="FF0000"/>
              </a:solidFill>
            </a:endParaRPr>
          </a:p>
        </p:txBody>
      </p:sp>
    </p:spTree>
    <p:extLst>
      <p:ext uri="{BB962C8B-B14F-4D97-AF65-F5344CB8AC3E}">
        <p14:creationId xmlns:p14="http://schemas.microsoft.com/office/powerpoint/2010/main" val="177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lựa chọn các thiết bị, vật - liệu, dụng cụ phù hợp để lắp - đặt mạch điện theo thiết kế - của sơ đồ lắp đặt như Hình 4.8. Hai dây A và O cung cấp điện áp xoay chiều 220 V, bóng đèn - chiếu sáng 220 V - 40 W.</a:t>
            </a:r>
          </a:p>
        </p:txBody>
      </p:sp>
      <p:pic>
        <p:nvPicPr>
          <p:cNvPr id="5" name="Picture 4" descr="C:\Users\DELL\Downloads\image_314.png"/>
          <p:cNvPicPr/>
          <p:nvPr/>
        </p:nvPicPr>
        <p:blipFill>
          <a:blip r:embed="rId3">
            <a:extLst>
              <a:ext uri="{28A0092B-C50C-407E-A947-70E740481C1C}">
                <a14:useLocalDpi xmlns:a14="http://schemas.microsoft.com/office/drawing/2010/main" val="0"/>
              </a:ext>
            </a:extLst>
          </a:blip>
          <a:srcRect/>
          <a:stretch>
            <a:fillRect/>
          </a:stretch>
        </p:blipFill>
        <p:spPr bwMode="auto">
          <a:xfrm>
            <a:off x="1487405" y="1907701"/>
            <a:ext cx="5072015" cy="3970585"/>
          </a:xfrm>
          <a:prstGeom prst="rect">
            <a:avLst/>
          </a:prstGeom>
          <a:noFill/>
          <a:ln>
            <a:noFill/>
          </a:ln>
        </p:spPr>
      </p:pic>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Aptomat(CB) </a:t>
            </a:r>
            <a:r>
              <a:rPr lang="en-US" sz="2400" b="1">
                <a:solidFill>
                  <a:srgbClr val="0000FF"/>
                </a:solidFill>
                <a:latin typeface="Times New Roman" panose="02020603050405020304" pitchFamily="18" charset="0"/>
                <a:cs typeface="Times New Roman" panose="02020603050405020304" pitchFamily="18" charset="0"/>
              </a:rPr>
              <a:t>lắp đặt cho mạng điện trong nhà được lựa chọn theo các tiêu chí nào?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ownloads\image_27381.png"/>
          <p:cNvPicPr/>
          <p:nvPr/>
        </p:nvPicPr>
        <p:blipFill>
          <a:blip r:embed="rId2">
            <a:extLst>
              <a:ext uri="{28A0092B-C50C-407E-A947-70E740481C1C}">
                <a14:useLocalDpi xmlns:a14="http://schemas.microsoft.com/office/drawing/2010/main" val="0"/>
              </a:ext>
            </a:extLst>
          </a:blip>
          <a:srcRect/>
          <a:stretch>
            <a:fillRect/>
          </a:stretch>
        </p:blipFill>
        <p:spPr bwMode="auto">
          <a:xfrm>
            <a:off x="693001" y="935526"/>
            <a:ext cx="5754452" cy="4601993"/>
          </a:xfrm>
          <a:prstGeom prst="rect">
            <a:avLst/>
          </a:prstGeom>
          <a:noFill/>
          <a:ln>
            <a:noFill/>
          </a:ln>
        </p:spPr>
      </p:pic>
      <p:sp>
        <p:nvSpPr>
          <p:cNvPr id="2" name="Rectangle 1"/>
          <p:cNvSpPr/>
          <p:nvPr/>
        </p:nvSpPr>
        <p:spPr>
          <a:xfrm>
            <a:off x="6242180" y="1205197"/>
            <a:ext cx="5561044" cy="3046988"/>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CB để lắp đặt cho mạng điện trong nhà được lựa chọn theo thông số kĩ thuật: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ghi trên vỏ CB phải lớn hơn hoặc bằng điện áp nguồn.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Cường độ dòng điện định mức ghi trên vỏ CB phải lớn hơn hoặc bằng tổng cường độ dòng điện định mức của các tải tiêu thụ điện lắp trong mạng điện trong nhà.</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974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lựa chọn các thiết bị, vật - liệu, dụng cụ phù hợp để lắp - đặt mạch điện theo thiết kế - của sơ đồ lắp đặt như Hình 4.8. Hai dây A và O cung cấp điện áp xoay chiều 220 V, bóng đèn - chiếu sáng 220 V - 40 W.</a:t>
            </a:r>
          </a:p>
        </p:txBody>
      </p:sp>
      <p:pic>
        <p:nvPicPr>
          <p:cNvPr id="5" name="Picture 4" descr="C:\Users\DELL\Downloads\image_314.png"/>
          <p:cNvPicPr/>
          <p:nvPr/>
        </p:nvPicPr>
        <p:blipFill>
          <a:blip r:embed="rId3">
            <a:extLst>
              <a:ext uri="{28A0092B-C50C-407E-A947-70E740481C1C}">
                <a14:useLocalDpi xmlns:a14="http://schemas.microsoft.com/office/drawing/2010/main" val="0"/>
              </a:ext>
            </a:extLst>
          </a:blip>
          <a:srcRect/>
          <a:stretch>
            <a:fillRect/>
          </a:stretch>
        </p:blipFill>
        <p:spPr bwMode="auto">
          <a:xfrm>
            <a:off x="576825" y="1484597"/>
            <a:ext cx="5072015" cy="3970585"/>
          </a:xfrm>
          <a:prstGeom prst="rect">
            <a:avLst/>
          </a:prstGeom>
          <a:noFill/>
          <a:ln>
            <a:noFill/>
          </a:ln>
        </p:spPr>
      </p:pic>
      <p:sp>
        <p:nvSpPr>
          <p:cNvPr id="2" name="Rectangle 1"/>
          <p:cNvSpPr/>
          <p:nvPr/>
        </p:nvSpPr>
        <p:spPr>
          <a:xfrm>
            <a:off x="5613918" y="1348503"/>
            <a:ext cx="6096000" cy="5355312"/>
          </a:xfrm>
          <a:prstGeom prst="rect">
            <a:avLst/>
          </a:prstGeom>
        </p:spPr>
        <p:txBody>
          <a:bodyPr>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Lựa chọn thiết bị, vật liệu, dụng cụ cho mạch điện trong Hình 4.8:</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Thiết bị:</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Công tắc 1 cực: Dùng để điều khiển bóng đèn.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Đui đèn E27: Dùng để lắp bóng đèn.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Bóng đèn LED 220V - 40W: Dùng để chiếu sáng.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Vật liệu: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Dây điện đơn cứng, ruột đồng (V): Tiết diện 1,5 mm², chịu được nhiệt độ cao, an toàn cho đi âm tường.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Ống gen PVC: Dùng để bảo vệ dây điện, đảm bảo an toàn và thẩm mỹ.</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Băng keo điện: Dùng để cách điện các mối nối dây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Vít nở, tắc kê: Dùng để cố định công tắc, ổ cắm vào tường.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Dụng cụ: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Kìm điện: Dùng để cắt, bóc vỏ dây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Tuốc nơ vít: Dùng để vặn vít, cố định thiết bị.</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Búa: Dùng để đóng đinh, ghim.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Kéo: Dùng để cắt băng keo điện.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Bút thử điện: Dùng để kiểm tra điện áp.</a:t>
            </a:r>
            <a:endParaRPr lang="en-US">
              <a:solidFill>
                <a:srgbClr val="FF0000"/>
              </a:solidFill>
            </a:endParaRPr>
          </a:p>
        </p:txBody>
      </p:sp>
      <p:sp>
        <p:nvSpPr>
          <p:cNvPr id="6" name="TextBox 5">
            <a:extLst>
              <a:ext uri="{FF2B5EF4-FFF2-40B4-BE49-F238E27FC236}">
                <a16:creationId xmlns:a16="http://schemas.microsoft.com/office/drawing/2014/main" id="{73825F9F-DCB3-7733-35AA-FA68122D6A2F}"/>
              </a:ext>
            </a:extLst>
          </p:cNvPr>
          <p:cNvSpPr txBox="1"/>
          <p:nvPr/>
        </p:nvSpPr>
        <p:spPr>
          <a:xfrm>
            <a:off x="412124" y="5862986"/>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9242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1000"/>
                                        <p:tgtEl>
                                          <p:spTgt spid="2">
                                            <p:txEl>
                                              <p:pRg st="13" end="13"/>
                                            </p:txEl>
                                          </p:spTgt>
                                        </p:tgtEl>
                                      </p:cBhvr>
                                    </p:animEffect>
                                    <p:anim calcmode="lin" valueType="num">
                                      <p:cBhvr>
                                        <p:cTn id="7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fade">
                                      <p:cBhvr>
                                        <p:cTn id="77" dur="1000"/>
                                        <p:tgtEl>
                                          <p:spTgt spid="2">
                                            <p:txEl>
                                              <p:pRg st="14" end="14"/>
                                            </p:txEl>
                                          </p:spTgt>
                                        </p:tgtEl>
                                      </p:cBhvr>
                                    </p:animEffect>
                                    <p:anim calcmode="lin" valueType="num">
                                      <p:cBhvr>
                                        <p:cTn id="7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fade">
                                      <p:cBhvr>
                                        <p:cTn id="82" dur="1000"/>
                                        <p:tgtEl>
                                          <p:spTgt spid="2">
                                            <p:txEl>
                                              <p:pRg st="15" end="15"/>
                                            </p:txEl>
                                          </p:spTgt>
                                        </p:tgtEl>
                                      </p:cBhvr>
                                    </p:animEffect>
                                    <p:anim calcmode="lin" valueType="num">
                                      <p:cBhvr>
                                        <p:cTn id="83"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4. THIẾT BỊ, VẬT LIỆU, DỤNG CỤ DÙNG CHO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9403" y="1100808"/>
            <a:ext cx="10350759" cy="2585323"/>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Thiết bị dùng cho lắp đặt mạng điện trong nhà</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1.1. Aptomat</a:t>
            </a:r>
            <a:endParaRPr lang="en-US" sz="2400" b="1">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Lựa chọn aptomat theo các thông số kĩ thuật: </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a:t>
            </a:r>
            <a:r>
              <a:rPr lang="vi-VN" sz="2400">
                <a:solidFill>
                  <a:srgbClr val="000000"/>
                </a:solidFill>
                <a:latin typeface="Times New Roman" panose="02020603050405020304" pitchFamily="18" charset="0"/>
                <a:ea typeface="Times New Roman" panose="02020603050405020304" pitchFamily="18" charset="0"/>
              </a:rPr>
              <a:t>Cường độ dòng điện định mức lớn hơn hoặc bằng tổng cường độ dòng điện của các tải tiêu thụ điện lắp trong mạng điện trong nhà</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Điện áp định mức lớn hơn </a:t>
            </a:r>
            <a:r>
              <a:rPr lang="vi-VN" sz="2400">
                <a:solidFill>
                  <a:srgbClr val="000000"/>
                </a:solidFill>
                <a:latin typeface="Times New Roman" panose="02020603050405020304" pitchFamily="18" charset="0"/>
                <a:ea typeface="Times New Roman" panose="02020603050405020304" pitchFamily="18" charset="0"/>
              </a:rPr>
              <a:t>hoặc bằng </a:t>
            </a:r>
            <a:r>
              <a:rPr lang="en-US" sz="2400">
                <a:solidFill>
                  <a:srgbClr val="000000"/>
                </a:solidFill>
                <a:latin typeface="Times New Roman" panose="02020603050405020304" pitchFamily="18" charset="0"/>
                <a:ea typeface="Times New Roman" panose="02020603050405020304" pitchFamily="18" charset="0"/>
              </a:rPr>
              <a:t>điện áp </a:t>
            </a:r>
            <a:r>
              <a:rPr lang="vi-VN" sz="2400">
                <a:solidFill>
                  <a:srgbClr val="000000"/>
                </a:solidFill>
                <a:latin typeface="Times New Roman" panose="02020603050405020304" pitchFamily="18" charset="0"/>
                <a:ea typeface="Times New Roman" panose="02020603050405020304" pitchFamily="18" charset="0"/>
              </a:rPr>
              <a:t>nguồn.</a:t>
            </a:r>
            <a:endParaRPr lang="en-US" sz="2400">
              <a:latin typeface="Times New Roman" panose="02020603050405020304" pitchFamily="18" charset="0"/>
              <a:ea typeface="Times New Roman" panose="02020603050405020304" pitchFamily="18" charset="0"/>
            </a:endParaRPr>
          </a:p>
          <a:p>
            <a:pP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9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75453" y="774693"/>
            <a:ext cx="9013371" cy="3162574"/>
          </a:xfrm>
          <a:prstGeom prst="rect">
            <a:avLst/>
          </a:prstGeom>
        </p:spPr>
      </p:pic>
    </p:spTree>
    <p:extLst>
      <p:ext uri="{BB962C8B-B14F-4D97-AF65-F5344CB8AC3E}">
        <p14:creationId xmlns:p14="http://schemas.microsoft.com/office/powerpoint/2010/main" val="12270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Công tắc </a:t>
            </a:r>
            <a:r>
              <a:rPr lang="en-US" sz="2400" b="1">
                <a:solidFill>
                  <a:srgbClr val="0000FF"/>
                </a:solidFill>
                <a:latin typeface="Times New Roman" panose="02020603050405020304" pitchFamily="18" charset="0"/>
                <a:cs typeface="Times New Roman" panose="02020603050405020304" pitchFamily="18" charset="0"/>
              </a:rPr>
              <a:t>lắp đặt cho mạng điện trong nhà được lựa chọn theo các tiêu chí nào?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57" y="1104025"/>
            <a:ext cx="5715000" cy="4276725"/>
          </a:xfrm>
          <a:prstGeom prst="rect">
            <a:avLst/>
          </a:prstGeom>
        </p:spPr>
      </p:pic>
      <p:sp>
        <p:nvSpPr>
          <p:cNvPr id="3" name="TextBox 2"/>
          <p:cNvSpPr txBox="1"/>
          <p:nvPr/>
        </p:nvSpPr>
        <p:spPr>
          <a:xfrm>
            <a:off x="2491273" y="5465274"/>
            <a:ext cx="1455576"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Công tắc</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5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Công tắc </a:t>
            </a:r>
            <a:r>
              <a:rPr lang="en-US" sz="2400" b="1">
                <a:solidFill>
                  <a:srgbClr val="0000FF"/>
                </a:solidFill>
                <a:latin typeface="Times New Roman" panose="02020603050405020304" pitchFamily="18" charset="0"/>
                <a:cs typeface="Times New Roman" panose="02020603050405020304" pitchFamily="18" charset="0"/>
              </a:rPr>
              <a:t>lắp đặt cho mạng điện trong nhà được lựa chọn theo các tiêu chí nào?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57" y="1104025"/>
            <a:ext cx="5715000" cy="4276725"/>
          </a:xfrm>
          <a:prstGeom prst="rect">
            <a:avLst/>
          </a:prstGeom>
        </p:spPr>
      </p:pic>
      <p:sp>
        <p:nvSpPr>
          <p:cNvPr id="3" name="TextBox 2"/>
          <p:cNvSpPr txBox="1"/>
          <p:nvPr/>
        </p:nvSpPr>
        <p:spPr>
          <a:xfrm>
            <a:off x="2491273" y="5465274"/>
            <a:ext cx="1455576"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Công tắc</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6471557" y="1211062"/>
            <a:ext cx="5468396" cy="3046988"/>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 để lắp đặt cho mạng điện trong nhà được lựa chọn theo thông số kĩ thuật:</a:t>
            </a:r>
            <a:br>
              <a:rPr lang="en-US" sz="2400">
                <a:solidFill>
                  <a:srgbClr val="FF0000"/>
                </a:solidFill>
                <a:latin typeface="Times New Roman" panose="02020603050405020304" pitchFamily="18" charset="0"/>
                <a:ea typeface="Times New Roman" panose="02020603050405020304" pitchFamily="18" charset="0"/>
              </a:rPr>
            </a:br>
            <a:r>
              <a:rPr lang="en-US" sz="2400">
                <a:solidFill>
                  <a:srgbClr val="FF0000"/>
                </a:solidFill>
                <a:latin typeface="Times New Roman" panose="02020603050405020304" pitchFamily="18" charset="0"/>
                <a:ea typeface="Times New Roman" panose="02020603050405020304" pitchFamily="18" charset="0"/>
              </a:rPr>
              <a:t>+ Điện áp định mức ghi trên vỏ CT phải lớn hơn hoặc bằng điện áp nguồn.</a:t>
            </a:r>
            <a:br>
              <a:rPr lang="en-US" sz="2400">
                <a:solidFill>
                  <a:srgbClr val="FF0000"/>
                </a:solidFill>
                <a:latin typeface="Times New Roman" panose="02020603050405020304" pitchFamily="18" charset="0"/>
                <a:ea typeface="Times New Roman" panose="02020603050405020304" pitchFamily="18" charset="0"/>
              </a:rPr>
            </a:br>
            <a:r>
              <a:rPr lang="en-US" sz="2400">
                <a:solidFill>
                  <a:srgbClr val="FF0000"/>
                </a:solidFill>
                <a:latin typeface="Times New Roman" panose="02020603050405020304" pitchFamily="18" charset="0"/>
                <a:ea typeface="Times New Roman" panose="02020603050405020304" pitchFamily="18" charset="0"/>
              </a:rPr>
              <a:t>+ Cường độ dòng điện định mức của thiết bị mà CT điều khiển phải nhỏ hơn cường độ dòng điện định mức ghi trên vỏ công tắc.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93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504</TotalTime>
  <Words>3846</Words>
  <Application>Microsoft Office PowerPoint</Application>
  <PresentationFormat>Widescreen</PresentationFormat>
  <Paragraphs>309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2024-10-11T02:13:33Z</dcterms:modified>
</cp:coreProperties>
</file>