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1" r:id="rId2"/>
    <p:sldId id="257" r:id="rId3"/>
    <p:sldId id="284" r:id="rId4"/>
    <p:sldId id="302" r:id="rId5"/>
    <p:sldId id="285" r:id="rId6"/>
    <p:sldId id="270" r:id="rId7"/>
    <p:sldId id="286" r:id="rId8"/>
    <p:sldId id="304" r:id="rId9"/>
    <p:sldId id="305" r:id="rId10"/>
    <p:sldId id="321" r:id="rId11"/>
    <p:sldId id="322" r:id="rId12"/>
    <p:sldId id="323" r:id="rId13"/>
    <p:sldId id="271" r:id="rId14"/>
    <p:sldId id="310" r:id="rId15"/>
    <p:sldId id="311" r:id="rId16"/>
    <p:sldId id="297" r:id="rId17"/>
    <p:sldId id="324" r:id="rId18"/>
    <p:sldId id="325" r:id="rId19"/>
    <p:sldId id="326" r:id="rId20"/>
    <p:sldId id="313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298" r:id="rId29"/>
    <p:sldId id="294" r:id="rId30"/>
    <p:sldId id="320" r:id="rId31"/>
    <p:sldId id="316" r:id="rId32"/>
    <p:sldId id="269" r:id="rId33"/>
    <p:sldId id="295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eduhome.com.vn/DHALesson?idGrade=19&amp;idSubject=1&amp;idSeries=117&amp;idTheme=979&amp;IdLevel=1&amp;idThemeServer=63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6: COMMUNITY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2.1 – Vocabulary &amp; Reading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51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6" y="1242580"/>
            <a:ext cx="4438650" cy="379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311" y="1252105"/>
            <a:ext cx="4438650" cy="3781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7616" y="4297934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4851" y="4297934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racket</a:t>
            </a:r>
          </a:p>
        </p:txBody>
      </p:sp>
    </p:spTree>
    <p:extLst>
      <p:ext uri="{BB962C8B-B14F-4D97-AF65-F5344CB8AC3E}">
        <p14:creationId xmlns:p14="http://schemas.microsoft.com/office/powerpoint/2010/main" val="19936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1" y="445807"/>
            <a:ext cx="10377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Circle the correct definitions for the underlined words. Listen and repeat.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691" y="1720655"/>
            <a:ext cx="102523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I want to </a:t>
            </a:r>
            <a:r>
              <a:rPr lang="en-US" sz="3200" b="1" u="sng" dirty="0">
                <a:solidFill>
                  <a:srgbClr val="242021"/>
                </a:solidFill>
              </a:rPr>
              <a:t>book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a hotel room for my vacation tomorrow. I'll book it online because it's so easy.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arrange to stay in a place at a future time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b. ask someone to meet you in the future</a:t>
            </a:r>
          </a:p>
          <a:p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I forgot to </a:t>
            </a:r>
            <a:r>
              <a:rPr lang="en-US" sz="3200" b="1" u="sng" dirty="0">
                <a:solidFill>
                  <a:srgbClr val="242021"/>
                </a:solidFill>
              </a:rPr>
              <a:t>return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books to the library on time. I had to pay three dollars because I was late.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use something for a long time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b. give something back</a:t>
            </a:r>
            <a:r>
              <a:rPr lang="en-US" sz="3200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789707" y="2731188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796635" y="5645612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6" y="1166475"/>
            <a:ext cx="10446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3. I </a:t>
            </a:r>
            <a:r>
              <a:rPr lang="en-US" sz="3200" b="1" u="sng" dirty="0">
                <a:solidFill>
                  <a:srgbClr val="242021"/>
                </a:solidFill>
              </a:rPr>
              <a:t>keep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my umbrella, raincoat, and school books in my bag.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put something in one place for a time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b. forget where you put something</a:t>
            </a:r>
          </a:p>
          <a:p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It costs two dollars to </a:t>
            </a:r>
            <a:r>
              <a:rPr lang="en-US" sz="3200" b="1" u="sng" dirty="0">
                <a:solidFill>
                  <a:srgbClr val="242021"/>
                </a:solidFill>
              </a:rPr>
              <a:t>rent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dirty="0">
                <a:solidFill>
                  <a:srgbClr val="242021"/>
                </a:solidFill>
              </a:rPr>
              <a:t>the rackets and balls.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a. pay to use and then return to the owner afterwards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b. pay to use and take home afterwards</a:t>
            </a:r>
            <a:r>
              <a:rPr lang="en-US" sz="32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775852" y="1705952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775852" y="3617879"/>
            <a:ext cx="554183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1816" y="457200"/>
            <a:ext cx="9553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b. Fill in the blanks using the correct form of the verbs.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38" y="1191923"/>
            <a:ext cx="9718098" cy="1089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790" y="2637100"/>
            <a:ext cx="104767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My new phone broke, so I am going to _______________ it to the store.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We're looking for a house to _______________ in the area.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She _______________ tickets for her trip to Chicago yesterday.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You can _______________ your clothes, bags, and money in a locker when you're working out at the gym.</a:t>
            </a:r>
            <a:r>
              <a:rPr lang="en-US" sz="32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2050" y="2581680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return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2187" y="3567116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0204" y="4052872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booked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2050" y="2567825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return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8996" y="5006225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keep</a:t>
            </a: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2308207"/>
            <a:ext cx="10039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Are you a member of any clubs? What club would you like to join? Tell your partner. 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49" y="392591"/>
            <a:ext cx="2166065" cy="13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571856" y="3973580"/>
            <a:ext cx="6207373" cy="969818"/>
          </a:xfrm>
          <a:prstGeom prst="wedgeRoundRectCallout">
            <a:avLst>
              <a:gd name="adj1" fmla="val 44735"/>
              <a:gd name="adj2" fmla="val 16056"/>
              <a:gd name="adj3" fmla="val 16667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I'm a member of a </a:t>
            </a:r>
            <a:r>
              <a:rPr lang="en-US" sz="3200" dirty="0" err="1"/>
              <a:t>Vovinam</a:t>
            </a:r>
            <a:r>
              <a:rPr lang="en-US" sz="3200" dirty="0"/>
              <a:t> club. It's really fun. I love it! </a:t>
            </a:r>
            <a:endParaRPr lang="en-US" sz="3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368" y="359196"/>
            <a:ext cx="8877997" cy="6069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529" y="725851"/>
            <a:ext cx="4954940" cy="8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3299" y="355122"/>
            <a:ext cx="694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Underline the key words/phrases.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77282" y="539760"/>
            <a:ext cx="2360645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1744" y="1248134"/>
            <a:ext cx="8645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a. Read the notice at </a:t>
            </a:r>
            <a:r>
              <a:rPr lang="en-US" sz="3200" b="1" dirty="0" err="1">
                <a:solidFill>
                  <a:srgbClr val="242021"/>
                </a:solidFill>
              </a:rPr>
              <a:t>Đà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b="1" dirty="0" err="1">
                <a:solidFill>
                  <a:srgbClr val="242021"/>
                </a:solidFill>
              </a:rPr>
              <a:t>Nẵng</a:t>
            </a:r>
            <a:r>
              <a:rPr lang="en-US" sz="3200" b="1" dirty="0">
                <a:solidFill>
                  <a:srgbClr val="242021"/>
                </a:solidFill>
              </a:rPr>
              <a:t> Sports Center. What is the purpose of the notice?</a:t>
            </a:r>
            <a:r>
              <a:rPr lang="en-US" sz="3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7745" y="2588349"/>
            <a:ext cx="9947564" cy="192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to tell members how to use the center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to tell members about what they can do at the center</a:t>
            </a:r>
            <a:r>
              <a:rPr lang="en-US" sz="3200" dirty="0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99559" y="1737881"/>
            <a:ext cx="839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0214" y="1737881"/>
            <a:ext cx="1357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6327" y="1737881"/>
            <a:ext cx="3643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66868" y="2222789"/>
            <a:ext cx="1357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67995" y="2222789"/>
            <a:ext cx="1357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1922" y="3441989"/>
            <a:ext cx="2161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4904" y="3441989"/>
            <a:ext cx="3333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21922" y="4411807"/>
            <a:ext cx="2161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85558" y="4404014"/>
            <a:ext cx="4801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70637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242021"/>
                </a:solidFill>
              </a:rPr>
              <a:t>Đà</a:t>
            </a:r>
            <a:r>
              <a:rPr lang="en-US" sz="3200" b="1" dirty="0">
                <a:solidFill>
                  <a:srgbClr val="242021"/>
                </a:solidFill>
              </a:rPr>
              <a:t> </a:t>
            </a:r>
            <a:r>
              <a:rPr lang="en-US" sz="3200" b="1" dirty="0" err="1">
                <a:solidFill>
                  <a:srgbClr val="242021"/>
                </a:solidFill>
              </a:rPr>
              <a:t>Nẵng</a:t>
            </a:r>
            <a:r>
              <a:rPr lang="en-US" sz="3200" b="1" dirty="0">
                <a:solidFill>
                  <a:srgbClr val="242021"/>
                </a:solidFill>
              </a:rPr>
              <a:t> Sports Center – Get Fit and Have Fun!</a:t>
            </a:r>
            <a:br>
              <a:rPr lang="en-US" sz="3200" b="1" dirty="0">
                <a:solidFill>
                  <a:srgbClr val="242021"/>
                </a:solidFill>
              </a:rPr>
            </a:br>
            <a:r>
              <a:rPr lang="en-US" sz="3200" i="1" dirty="0">
                <a:solidFill>
                  <a:srgbClr val="242021"/>
                </a:solidFill>
              </a:rPr>
              <a:t>Thank you for using </a:t>
            </a:r>
            <a:r>
              <a:rPr lang="en-US" sz="3200" i="1" dirty="0" err="1">
                <a:solidFill>
                  <a:srgbClr val="242021"/>
                </a:solidFill>
              </a:rPr>
              <a:t>Đà</a:t>
            </a:r>
            <a:r>
              <a:rPr lang="en-US" sz="3200" i="1" dirty="0">
                <a:solidFill>
                  <a:srgbClr val="242021"/>
                </a:solidFill>
              </a:rPr>
              <a:t> </a:t>
            </a:r>
            <a:r>
              <a:rPr lang="en-US" sz="3200" i="1" dirty="0" err="1">
                <a:solidFill>
                  <a:srgbClr val="242021"/>
                </a:solidFill>
              </a:rPr>
              <a:t>Nẵng</a:t>
            </a:r>
            <a:r>
              <a:rPr lang="en-US" sz="3200" i="1" dirty="0">
                <a:solidFill>
                  <a:srgbClr val="242021"/>
                </a:solidFill>
              </a:rPr>
              <a:t> Sports Center. We would like to </a:t>
            </a:r>
            <a:r>
              <a:rPr lang="en-US" sz="3200" i="1" dirty="0">
                <a:solidFill>
                  <a:srgbClr val="A3248F"/>
                </a:solidFill>
              </a:rPr>
              <a:t>remind </a:t>
            </a:r>
            <a:r>
              <a:rPr lang="en-US" sz="3200" i="1" dirty="0">
                <a:solidFill>
                  <a:srgbClr val="242021"/>
                </a:solidFill>
              </a:rPr>
              <a:t>everyone of the following guidelines: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1" y="2336286"/>
            <a:ext cx="107926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Cards must be shown by all members at the front desk.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Money should be kept in a locker. Locker keys are at the front desk.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Gym equipment should not be taken out of the gym. Members should not use their own gym equipment</a:t>
            </a:r>
            <a:r>
              <a:rPr lang="en-US" sz="3200" dirty="0"/>
              <a:t>.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4. All gym equipment must be cleaned after use.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5. Sports clothing must be worn by all members using the center.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30582" y="1059007"/>
            <a:ext cx="3690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92140" y="1059007"/>
            <a:ext cx="1061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01049" y="1059007"/>
            <a:ext cx="14495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52103" y="1530061"/>
            <a:ext cx="14495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86940" y="1536123"/>
            <a:ext cx="14495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71553" y="1530928"/>
            <a:ext cx="3633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71304" y="2014971"/>
            <a:ext cx="10754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95698" y="2014971"/>
            <a:ext cx="14495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59880" y="2014971"/>
            <a:ext cx="14495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27413" y="2796888"/>
            <a:ext cx="839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62173" y="2802950"/>
            <a:ext cx="24098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98867" y="2809012"/>
            <a:ext cx="233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80142" y="2809012"/>
            <a:ext cx="26921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27413" y="3317298"/>
            <a:ext cx="1034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9560" y="3317298"/>
            <a:ext cx="2429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86326" y="3317298"/>
            <a:ext cx="1625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62762" y="3309505"/>
            <a:ext cx="1671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333202" y="3317298"/>
            <a:ext cx="1750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6971" y="3788353"/>
            <a:ext cx="696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95822" y="4259407"/>
            <a:ext cx="2499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48098" y="4259407"/>
            <a:ext cx="3286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84462" y="4259407"/>
            <a:ext cx="2330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8622" y="4785879"/>
            <a:ext cx="1491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9560" y="4785879"/>
            <a:ext cx="2429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53869" y="4785879"/>
            <a:ext cx="41901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27413" y="5256935"/>
            <a:ext cx="3112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62886" y="5249145"/>
            <a:ext cx="2647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135091" y="5256935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119622" y="5755698"/>
            <a:ext cx="2499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03931" y="5747905"/>
            <a:ext cx="22171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130204" y="5755698"/>
            <a:ext cx="24041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659091" y="5755698"/>
            <a:ext cx="1537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38622" y="6212898"/>
            <a:ext cx="9377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6" y="640048"/>
            <a:ext cx="10751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6. Sports equipment can be rented at the front desk (40,000 VND/hour).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7. All rented sports equipment should be returned to the front desk after use.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8. Tennis courts may be booked up to two days before use (220,000 VND/hour).</a:t>
            </a:r>
            <a:r>
              <a:rPr lang="en-US" sz="3200" dirty="0"/>
              <a:t> 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242021"/>
                </a:solidFill>
              </a:rPr>
              <a:t>Thank you for your understanding. If you have any questions relating to sports equipment, please ask the gym staff.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For all other questions, please ask at the front desk.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292804" y="1114425"/>
            <a:ext cx="28219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99240" y="1114425"/>
            <a:ext cx="2212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09931" y="1114425"/>
            <a:ext cx="2499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63967" y="1112694"/>
            <a:ext cx="1131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2804" y="2098100"/>
            <a:ext cx="4512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75641" y="2098100"/>
            <a:ext cx="31129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09807" y="2098100"/>
            <a:ext cx="1887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5604" y="2569152"/>
            <a:ext cx="2309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2804" y="3081771"/>
            <a:ext cx="2018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75765" y="3081771"/>
            <a:ext cx="2499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14185" y="3081771"/>
            <a:ext cx="23093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04985" y="3081771"/>
            <a:ext cx="16720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5889" y="3552826"/>
            <a:ext cx="29449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889" y="4536498"/>
            <a:ext cx="5327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90041" y="4536498"/>
            <a:ext cx="3805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5604" y="5007553"/>
            <a:ext cx="1658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70898" y="5007553"/>
            <a:ext cx="27600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64091" y="5027469"/>
            <a:ext cx="2499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14924" y="5492462"/>
            <a:ext cx="2832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75641" y="5492462"/>
            <a:ext cx="3234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570453"/>
            <a:ext cx="1046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Now, read and circle </a:t>
            </a:r>
            <a:r>
              <a:rPr lang="en-US" sz="3200" b="1" i="1" dirty="0">
                <a:solidFill>
                  <a:srgbClr val="242021"/>
                </a:solidFill>
              </a:rPr>
              <a:t>True</a:t>
            </a:r>
            <a:r>
              <a:rPr lang="en-US" sz="3200" b="1" dirty="0">
                <a:solidFill>
                  <a:srgbClr val="242021"/>
                </a:solidFill>
              </a:rPr>
              <a:t>, </a:t>
            </a:r>
            <a:r>
              <a:rPr lang="en-US" sz="3200" b="1" i="1" dirty="0">
                <a:solidFill>
                  <a:srgbClr val="242021"/>
                </a:solidFill>
              </a:rPr>
              <a:t>False</a:t>
            </a:r>
            <a:r>
              <a:rPr lang="en-US" sz="3200" b="1" dirty="0">
                <a:solidFill>
                  <a:srgbClr val="242021"/>
                </a:solidFill>
              </a:rPr>
              <a:t>, or </a:t>
            </a:r>
            <a:r>
              <a:rPr lang="en-US" sz="3200" b="1" i="1" dirty="0">
                <a:solidFill>
                  <a:srgbClr val="242021"/>
                </a:solidFill>
              </a:rPr>
              <a:t>Doesn't say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727" y="1429753"/>
            <a:ext cx="106818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Every member has a member card.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	True 		False 	Doesn't say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The gym owns all the equipment members can use there. 	True 		False 	Doesn't say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Members must wear swimming caps in the pool.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	True 		False 	Doesn't say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It costs 20,000 VND to rent sports equipment for each hour. 	True 		False 	Doesn't say</a:t>
            </a:r>
            <a:r>
              <a:rPr lang="en-US" sz="3200" dirty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165641" y="1045150"/>
            <a:ext cx="24617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4149" y="1045150"/>
            <a:ext cx="619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53967" y="1045150"/>
            <a:ext cx="6191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80985" y="1045150"/>
            <a:ext cx="1866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8331" y="1904132"/>
            <a:ext cx="1866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1132" y="1904132"/>
            <a:ext cx="3062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3640" y="2901659"/>
            <a:ext cx="1117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94401" y="2901659"/>
            <a:ext cx="2817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37640" y="2901659"/>
            <a:ext cx="3653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15060" y="2901659"/>
            <a:ext cx="817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8950" y="3843768"/>
            <a:ext cx="1436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73966" y="3849827"/>
            <a:ext cx="1542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4149" y="3849827"/>
            <a:ext cx="2396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79711" y="3849827"/>
            <a:ext cx="1542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72444" y="4833499"/>
            <a:ext cx="1168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23056" y="4833499"/>
            <a:ext cx="1542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85853" y="4833499"/>
            <a:ext cx="983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53967" y="4833499"/>
            <a:ext cx="2766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848293" y="4833499"/>
            <a:ext cx="20136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6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73" y="1727921"/>
            <a:ext cx="1920785" cy="57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35" y="2889696"/>
            <a:ext cx="3491928" cy="66162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911770" y="5572979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9" y="4080293"/>
            <a:ext cx="3534845" cy="627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507" y="500149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218" y="1575324"/>
            <a:ext cx="11374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Skim the notice. Answer the question 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“What is the purpose of the notice?”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2599" y="3317649"/>
            <a:ext cx="8469819" cy="1041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</a:rPr>
              <a:t>1. to tell members how to use the center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9682" y="692160"/>
            <a:ext cx="3013787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38733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2317939"/>
            <a:ext cx="106818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Every member has a member card.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	True 		False 	Doesn't say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The gym owns all the equipment members can use there. 	True 		False 	Doesn't say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Members must wear swimming caps in the pool. </a:t>
            </a:r>
          </a:p>
          <a:p>
            <a:r>
              <a:rPr lang="en-US" sz="3200" dirty="0">
                <a:solidFill>
                  <a:srgbClr val="242021"/>
                </a:solidFill>
              </a:rPr>
              <a:t>	True 		False 	Doesn't say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It costs 20,000 VND to rent sports equipment for each hour. 	True 		False 	Doesn't say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727" y="570453"/>
            <a:ext cx="1046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Now, read and circle </a:t>
            </a:r>
            <a:r>
              <a:rPr lang="en-US" sz="3200" b="1" i="1" dirty="0">
                <a:solidFill>
                  <a:srgbClr val="242021"/>
                </a:solidFill>
              </a:rPr>
              <a:t>True</a:t>
            </a:r>
            <a:r>
              <a:rPr lang="en-US" sz="3200" b="1" dirty="0">
                <a:solidFill>
                  <a:srgbClr val="242021"/>
                </a:solidFill>
              </a:rPr>
              <a:t>, </a:t>
            </a:r>
            <a:r>
              <a:rPr lang="en-US" sz="3200" b="1" i="1" dirty="0">
                <a:solidFill>
                  <a:srgbClr val="242021"/>
                </a:solidFill>
              </a:rPr>
              <a:t>False</a:t>
            </a:r>
            <a:r>
              <a:rPr lang="en-US" sz="3200" b="1" dirty="0">
                <a:solidFill>
                  <a:srgbClr val="242021"/>
                </a:solidFill>
              </a:rPr>
              <a:t>, or </a:t>
            </a:r>
            <a:r>
              <a:rPr lang="en-US" sz="3200" b="1" i="1" dirty="0">
                <a:solidFill>
                  <a:srgbClr val="242021"/>
                </a:solidFill>
              </a:rPr>
              <a:t>Doesn't say</a:t>
            </a:r>
            <a:r>
              <a:rPr lang="en-US" sz="3200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1593269" y="2828179"/>
            <a:ext cx="928257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1593269" y="3818257"/>
            <a:ext cx="928257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5223160" y="4740106"/>
            <a:ext cx="2133604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373749-DAF4-479B-9F55-2B0EA5FF7D84}"/>
              </a:ext>
            </a:extLst>
          </p:cNvPr>
          <p:cNvSpPr/>
          <p:nvPr/>
        </p:nvSpPr>
        <p:spPr>
          <a:xfrm>
            <a:off x="3463632" y="5762824"/>
            <a:ext cx="928257" cy="55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3309" y="1247152"/>
            <a:ext cx="5444837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70C0"/>
                </a:solidFill>
              </a:rPr>
              <a:t>Scan the notice and circle</a:t>
            </a:r>
          </a:p>
        </p:txBody>
      </p:sp>
    </p:spTree>
    <p:extLst>
      <p:ext uri="{BB962C8B-B14F-4D97-AF65-F5344CB8AC3E}">
        <p14:creationId xmlns:p14="http://schemas.microsoft.com/office/powerpoint/2010/main" val="20998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04" y="39564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34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6603" y="403361"/>
            <a:ext cx="6943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Underline the key words/phrases.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78373" y="403361"/>
            <a:ext cx="2360645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Pre-Reading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2945" y="1554126"/>
            <a:ext cx="9642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a. Read the text and circle the best title</a:t>
            </a:r>
            <a:r>
              <a:rPr lang="en-US" sz="3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0079" y="2143221"/>
            <a:ext cx="10307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How to Join the Gym 	2. Do's and Don'ts at the Gym</a:t>
            </a:r>
            <a:r>
              <a:rPr lang="en-US" sz="32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819" y="2990850"/>
            <a:ext cx="6972300" cy="3009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18808" y="2021027"/>
            <a:ext cx="8364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37819" y="2021027"/>
            <a:ext cx="1168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22225" y="2021027"/>
            <a:ext cx="905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4771" y="2021027"/>
            <a:ext cx="1418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68845" y="2635718"/>
            <a:ext cx="3410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38407" y="2635718"/>
            <a:ext cx="2554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48432" y="2646098"/>
            <a:ext cx="1523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39018" y="3725135"/>
            <a:ext cx="3017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79458" y="3725135"/>
            <a:ext cx="1786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4406" y="4113063"/>
            <a:ext cx="18426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10484" y="4113063"/>
            <a:ext cx="1168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8989" y="5193718"/>
            <a:ext cx="35796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3945" y="5193718"/>
            <a:ext cx="99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58989" y="5581644"/>
            <a:ext cx="2180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31134" y="5581644"/>
            <a:ext cx="1168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8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86" y="1100138"/>
            <a:ext cx="6810375" cy="43529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63790" y="1730081"/>
            <a:ext cx="2083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05208" y="1730081"/>
            <a:ext cx="1349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84626" y="1728344"/>
            <a:ext cx="725629" cy="1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63790" y="2118008"/>
            <a:ext cx="794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05477" y="2118008"/>
            <a:ext cx="2083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63790" y="3364917"/>
            <a:ext cx="1930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05208" y="3364917"/>
            <a:ext cx="20833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63790" y="4833500"/>
            <a:ext cx="1612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81754" y="4833500"/>
            <a:ext cx="17647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06" y="512618"/>
            <a:ext cx="6970367" cy="581991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539099" y="1369863"/>
            <a:ext cx="1210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2036" y="1369863"/>
            <a:ext cx="1210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39099" y="2408954"/>
            <a:ext cx="1944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36327" y="2421072"/>
            <a:ext cx="1944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2476" y="2796882"/>
            <a:ext cx="1921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36327" y="2796882"/>
            <a:ext cx="15517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49099" y="2796882"/>
            <a:ext cx="1127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39099" y="3170954"/>
            <a:ext cx="984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9099" y="4043791"/>
            <a:ext cx="97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21584" y="4043791"/>
            <a:ext cx="19871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21389" y="4043791"/>
            <a:ext cx="878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39099" y="4459427"/>
            <a:ext cx="2076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39099" y="5498518"/>
            <a:ext cx="2291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08225" y="5498518"/>
            <a:ext cx="21110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94174" y="5872591"/>
            <a:ext cx="23361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08225" y="5872591"/>
            <a:ext cx="1852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4" y="1599711"/>
            <a:ext cx="9462655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i="1" dirty="0">
                <a:solidFill>
                  <a:srgbClr val="0070C0"/>
                </a:solidFill>
              </a:rPr>
              <a:t>Skim the notice and choose the best title.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7282" y="539760"/>
            <a:ext cx="3013787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While-Reading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7953" y="3317649"/>
            <a:ext cx="7497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</a:rPr>
              <a:t>2.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Do's and Don'ts at the Gym </a:t>
            </a:r>
          </a:p>
        </p:txBody>
      </p:sp>
    </p:spTree>
    <p:extLst>
      <p:ext uri="{BB962C8B-B14F-4D97-AF65-F5344CB8AC3E}">
        <p14:creationId xmlns:p14="http://schemas.microsoft.com/office/powerpoint/2010/main" val="20638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254" y="411656"/>
            <a:ext cx="8631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Read the text again and answer the questions.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454" y="1141415"/>
            <a:ext cx="9462655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i="1" dirty="0">
                <a:solidFill>
                  <a:srgbClr val="0070C0"/>
                </a:solidFill>
              </a:rPr>
              <a:t>Scan the notice and answer the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4562" y="2415985"/>
            <a:ext cx="9864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What must be shown at the front desk? 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Where should members' personal belongings be kept? 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What mustn't be worn when you work out? ___________________________________</a:t>
            </a:r>
            <a:r>
              <a:rPr lang="en-US" sz="32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0254" y="2895032"/>
            <a:ext cx="986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member cards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0253" y="3883760"/>
            <a:ext cx="986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a locker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254" y="4846535"/>
            <a:ext cx="986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jewelry</a:t>
            </a:r>
          </a:p>
        </p:txBody>
      </p:sp>
    </p:spTree>
    <p:extLst>
      <p:ext uri="{BB962C8B-B14F-4D97-AF65-F5344CB8AC3E}">
        <p14:creationId xmlns:p14="http://schemas.microsoft.com/office/powerpoint/2010/main" val="20556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072" y="1106914"/>
            <a:ext cx="101553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4. Should towels be brought to the gym? 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What mustn't be dropped? 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What should be cleaned and returned after use? 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7. Can phone calls be answered on the gym ﬂoor? ___________________________________</a:t>
            </a:r>
            <a:r>
              <a:rPr lang="en-US" sz="3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4836" y="1634834"/>
            <a:ext cx="986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4835" y="2607350"/>
            <a:ext cx="986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weights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4836" y="3566011"/>
            <a:ext cx="986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equipment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4836" y="4542856"/>
            <a:ext cx="986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745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6691" y="154697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397" y="944829"/>
            <a:ext cx="2166065" cy="13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6691" y="2967335"/>
            <a:ext cx="9642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Do you think that all the rules are important? Are there any other rules that the sports center should have?</a:t>
            </a:r>
            <a:r>
              <a:rPr lang="en-US" sz="3200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814" y="625681"/>
            <a:ext cx="3007990" cy="18956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7282" y="539760"/>
            <a:ext cx="2752530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Post-Reading</a:t>
            </a:r>
          </a:p>
        </p:txBody>
      </p:sp>
    </p:spTree>
    <p:extLst>
      <p:ext uri="{BB962C8B-B14F-4D97-AF65-F5344CB8AC3E}">
        <p14:creationId xmlns:p14="http://schemas.microsoft.com/office/powerpoint/2010/main" val="448088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7282" y="539760"/>
            <a:ext cx="3013787" cy="7083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080973"/>
            <a:ext cx="11761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learn vocabularies for sports facilities and community services.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reading for the purpose of the text and specific information.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559" y="1947395"/>
            <a:ext cx="10009447" cy="44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72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832242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516" y="475710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5317" y="1412240"/>
            <a:ext cx="8351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sports facilities and community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 the purpose of the text and specific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8552"/>
            <a:ext cx="1171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Learn by heart vocabularies and make sentences using them.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34.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Grammar on page 52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" y="355459"/>
            <a:ext cx="8958016" cy="61106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19469" y="979714"/>
            <a:ext cx="4889241" cy="48519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locker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member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equipment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racket</a:t>
            </a:r>
          </a:p>
        </p:txBody>
      </p:sp>
    </p:spTree>
    <p:extLst>
      <p:ext uri="{BB962C8B-B14F-4D97-AF65-F5344CB8AC3E}">
        <p14:creationId xmlns:p14="http://schemas.microsoft.com/office/powerpoint/2010/main" val="33588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0255" y="2853575"/>
            <a:ext cx="929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Do you ever go to the sports center?</a:t>
            </a:r>
          </a:p>
          <a:p>
            <a:r>
              <a:rPr lang="en-US" sz="4000" dirty="0">
                <a:solidFill>
                  <a:srgbClr val="0070C0"/>
                </a:solidFill>
              </a:rPr>
              <a:t>How often do you go there?</a:t>
            </a:r>
          </a:p>
          <a:p>
            <a:r>
              <a:rPr lang="en-US" sz="4000" dirty="0">
                <a:solidFill>
                  <a:srgbClr val="0070C0"/>
                </a:solidFill>
              </a:rPr>
              <a:t>What kind of sports do you like?</a:t>
            </a:r>
          </a:p>
          <a:p>
            <a:r>
              <a:rPr lang="en-US" sz="4000" dirty="0">
                <a:solidFill>
                  <a:srgbClr val="0070C0"/>
                </a:solidFill>
              </a:rPr>
              <a:t>What do you need to do that sport?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9648" y="904332"/>
            <a:ext cx="5706488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882" y="751544"/>
            <a:ext cx="1136253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Listen and repeat. </a:t>
            </a:r>
            <a:r>
              <a:rPr lang="en-US" sz="2600" b="1" i="1" dirty="0">
                <a:solidFill>
                  <a:srgbClr val="0070C0"/>
                </a:solidFill>
              </a:rPr>
              <a:t>Click each phrase to hear the sound.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190" y="3857878"/>
            <a:ext cx="1137122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racket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(n)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rækɪt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vợt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55" y="3128116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equipment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(n)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ɪˈkwɪpmənt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867" y="2395166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member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membər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67" y="1655604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locker</a:t>
            </a:r>
            <a:r>
              <a:rPr lang="vi-VN" sz="1600" b="1" dirty="0"/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lɑːkər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khóa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loc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48109" y="555605"/>
            <a:ext cx="609600" cy="609600"/>
          </a:xfrm>
          <a:prstGeom prst="rect">
            <a:avLst/>
          </a:prstGeom>
        </p:spPr>
      </p:pic>
      <p:pic>
        <p:nvPicPr>
          <p:cNvPr id="16" name="memb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48109" y="530780"/>
            <a:ext cx="609600" cy="609600"/>
          </a:xfrm>
          <a:prstGeom prst="rect">
            <a:avLst/>
          </a:prstGeom>
        </p:spPr>
      </p:pic>
      <p:pic>
        <p:nvPicPr>
          <p:cNvPr id="17" name="equipmen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48109" y="522904"/>
            <a:ext cx="609600" cy="609600"/>
          </a:xfrm>
          <a:prstGeom prst="rect">
            <a:avLst/>
          </a:prstGeom>
        </p:spPr>
      </p:pic>
      <p:pic>
        <p:nvPicPr>
          <p:cNvPr id="19" name="racke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48109" y="530780"/>
            <a:ext cx="609600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51127" y="415636"/>
            <a:ext cx="817418" cy="74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6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255" y="376831"/>
            <a:ext cx="8487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a. Match the words with the pictures. </a:t>
            </a:r>
          </a:p>
          <a:p>
            <a:r>
              <a:rPr lang="en-US" sz="3200" b="1" dirty="0"/>
              <a:t>Listen and repeat.</a:t>
            </a:r>
            <a:r>
              <a:rPr lang="en-US" sz="32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376831"/>
            <a:ext cx="2943225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69" y="2396836"/>
            <a:ext cx="445770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04" y="2425411"/>
            <a:ext cx="4381500" cy="3752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775" y="1454049"/>
            <a:ext cx="8172450" cy="80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6655" y="5472545"/>
            <a:ext cx="300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locker</a:t>
            </a:r>
          </a:p>
        </p:txBody>
      </p:sp>
    </p:spTree>
    <p:extLst>
      <p:ext uri="{BB962C8B-B14F-4D97-AF65-F5344CB8AC3E}">
        <p14:creationId xmlns:p14="http://schemas.microsoft.com/office/powerpoint/2010/main" val="7177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1259</Words>
  <Application>Microsoft Office PowerPoint</Application>
  <PresentationFormat>Màn hình rộng</PresentationFormat>
  <Paragraphs>116</Paragraphs>
  <Slides>33</Slides>
  <Notes>2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327</cp:revision>
  <dcterms:created xsi:type="dcterms:W3CDTF">2022-02-12T14:14:43Z</dcterms:created>
  <dcterms:modified xsi:type="dcterms:W3CDTF">2022-07-26T03:59:24Z</dcterms:modified>
</cp:coreProperties>
</file>