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6"/>
  </p:notesMasterIdLst>
  <p:sldIdLst>
    <p:sldId id="372" r:id="rId2"/>
    <p:sldId id="373" r:id="rId3"/>
    <p:sldId id="374" r:id="rId4"/>
    <p:sldId id="377" r:id="rId5"/>
    <p:sldId id="375" r:id="rId6"/>
    <p:sldId id="378" r:id="rId7"/>
    <p:sldId id="379" r:id="rId8"/>
    <p:sldId id="380" r:id="rId9"/>
    <p:sldId id="381" r:id="rId10"/>
    <p:sldId id="286" r:id="rId11"/>
    <p:sldId id="291" r:id="rId12"/>
    <p:sldId id="297" r:id="rId13"/>
    <p:sldId id="369" r:id="rId14"/>
    <p:sldId id="370" r:id="rId15"/>
    <p:sldId id="371" r:id="rId16"/>
    <p:sldId id="363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7499-78F3-4B76-9A1B-D90BA9EB23F4}" type="datetimeFigureOut">
              <a:rPr lang="en-US" smtClean="0"/>
              <a:t>21/3/2020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067E-9226-45D4-A141-89AB5E05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8FCE3-EAA3-48D9-A581-008C601006AE}" type="slidenum">
              <a:rPr lang="vi-VN"/>
              <a:pPr/>
              <a:t>13</a:t>
            </a:fld>
            <a:endParaRPr lang="vi-VN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84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93F4F-FF1E-4D91-BA57-97958CEDBA7D}" type="slidenum">
              <a:rPr lang="vi-VN"/>
              <a:pPr/>
              <a:t>14</a:t>
            </a:fld>
            <a:endParaRPr lang="vi-VN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70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3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3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8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9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36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8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4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3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349"/>
            </a:lvl2pPr>
            <a:lvl3pPr>
              <a:defRPr sz="284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/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21/3/2020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1762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690896" y="166688"/>
            <a:ext cx="6052298" cy="484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TRỊ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LƯỢNG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GIÁC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CỦA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MỘT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CUNG</a:t>
            </a:r>
            <a:endParaRPr lang="en-US" sz="254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695165" y="227625"/>
            <a:ext cx="861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SÔ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4465" y="92973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8421">
              <a:lnSpc>
                <a:spcPts val="2250"/>
              </a:lnSpc>
            </a:pPr>
            <a:r>
              <a:rPr lang="en-US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61764" y="138262"/>
            <a:ext cx="11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727" r:id="rId26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3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2.jp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hyperlink" Target="cungbunhau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hyperlink" Target="cunghonkem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485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62449" y="2432957"/>
            <a:ext cx="9937493" cy="41964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31404" y="953842"/>
            <a:ext cx="1212644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485" y="1377232"/>
            <a:ext cx="12198659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6: CUNG &amp; GÓC LƯỢNG GIÁC-CÔNG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56830" y="1944377"/>
            <a:ext cx="6979030" cy="977160"/>
            <a:chOff x="5583775" y="3888754"/>
            <a:chExt cx="13959877" cy="195432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3775" y="3888754"/>
              <a:ext cx="13959877" cy="1954320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33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2</a:t>
              </a:r>
            </a:p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2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GIÁ TRỊ LƯỢNG GIÁC CỦA MỘT CUNG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-5442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74909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628113" y="15025"/>
            <a:ext cx="2561061" cy="13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23"/>
            <a:ext cx="1577312" cy="1392255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87111" y="2898073"/>
            <a:ext cx="6805332" cy="492064"/>
            <a:chOff x="7459670" y="7086600"/>
            <a:chExt cx="13614016" cy="984242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981230" cy="892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MỘT CUNG  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2"/>
              <a:chOff x="7459669" y="7543800"/>
              <a:chExt cx="1381118" cy="94527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6"/>
                <a:chOff x="7469187" y="7685126"/>
                <a:chExt cx="1371600" cy="80394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35" y="7688758"/>
                  <a:ext cx="611259" cy="800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87111" y="3467099"/>
            <a:ext cx="7061813" cy="503359"/>
            <a:chOff x="7459670" y="8524495"/>
            <a:chExt cx="14127115" cy="1006833"/>
          </a:xfrm>
        </p:grpSpPr>
        <p:sp>
          <p:nvSpPr>
            <p:cNvPr id="75" name="Rectangle 74"/>
            <p:cNvSpPr/>
            <p:nvPr/>
          </p:nvSpPr>
          <p:spPr>
            <a:xfrm>
              <a:off x="9092457" y="8638674"/>
              <a:ext cx="12494328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00" b="1" spc="-75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COTANG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84492" y="7688758"/>
                  <a:ext cx="856143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87118" y="4078178"/>
            <a:ext cx="7242952" cy="446276"/>
            <a:chOff x="7459670" y="9965268"/>
            <a:chExt cx="14489444" cy="892654"/>
          </a:xfrm>
        </p:grpSpPr>
        <p:sp>
          <p:nvSpPr>
            <p:cNvPr id="82" name="Rectangle 81"/>
            <p:cNvSpPr/>
            <p:nvPr/>
          </p:nvSpPr>
          <p:spPr>
            <a:xfrm>
              <a:off x="9092455" y="9965268"/>
              <a:ext cx="12856659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545310"/>
                <a:ext cx="1371600" cy="871336"/>
                <a:chOff x="7469187" y="7545310"/>
                <a:chExt cx="1371600" cy="871336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662053" y="7545310"/>
                  <a:ext cx="1101026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/>
              <p:cNvSpPr txBox="1"/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  <a:blipFill>
                <a:blip r:embed="rId7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71638" y="1719383"/>
            <a:ext cx="873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xác định dấu của giá trị lượng giác: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291388" y="2741732"/>
            <a:ext cx="2667000" cy="2667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8675688" y="2436933"/>
            <a:ext cx="0" cy="3565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6705600" y="4114921"/>
            <a:ext cx="3938588" cy="20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7748588" y="3046532"/>
            <a:ext cx="9144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7748588" y="3067170"/>
            <a:ext cx="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7727950" y="3046532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8448675" y="3843457"/>
            <a:ext cx="3048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390188" y="407999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82819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739188" y="540873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99583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39188" y="2208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443788" y="2589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834188" y="365613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961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662988" y="28179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8839201" y="3751382"/>
            <a:ext cx="34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9221" name="Text Box 32"/>
          <p:cNvSpPr txBox="1">
            <a:spLocks noChangeArrowheads="1"/>
          </p:cNvSpPr>
          <p:nvPr/>
        </p:nvSpPr>
        <p:spPr bwMode="auto">
          <a:xfrm>
            <a:off x="8305800" y="2268658"/>
            <a:ext cx="34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9222" name="TextBox 37"/>
          <p:cNvSpPr txBox="1">
            <a:spLocks noChangeArrowheads="1"/>
          </p:cNvSpPr>
          <p:nvPr/>
        </p:nvSpPr>
        <p:spPr bwMode="auto">
          <a:xfrm>
            <a:off x="9829800" y="2328982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223" name="TextBox 38"/>
          <p:cNvSpPr txBox="1">
            <a:spLocks noChangeArrowheads="1"/>
          </p:cNvSpPr>
          <p:nvPr/>
        </p:nvSpPr>
        <p:spPr bwMode="auto">
          <a:xfrm>
            <a:off x="7010400" y="2303582"/>
            <a:ext cx="47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9224" name="TextBox 41"/>
          <p:cNvSpPr txBox="1">
            <a:spLocks noChangeArrowheads="1"/>
          </p:cNvSpPr>
          <p:nvPr/>
        </p:nvSpPr>
        <p:spPr bwMode="auto">
          <a:xfrm>
            <a:off x="7121525" y="5984996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9225" name="TextBox 42"/>
          <p:cNvSpPr txBox="1">
            <a:spLocks noChangeArrowheads="1"/>
          </p:cNvSpPr>
          <p:nvPr/>
        </p:nvSpPr>
        <p:spPr bwMode="auto">
          <a:xfrm>
            <a:off x="9791700" y="6015157"/>
            <a:ext cx="617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graphicFrame>
        <p:nvGraphicFramePr>
          <p:cNvPr id="4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64264"/>
              </p:ext>
            </p:extLst>
          </p:nvPr>
        </p:nvGraphicFramePr>
        <p:xfrm>
          <a:off x="2081214" y="2467096"/>
          <a:ext cx="4395787" cy="4383085"/>
        </p:xfrm>
        <a:graphic>
          <a:graphicData uri="http://schemas.openxmlformats.org/drawingml/2006/table">
            <a:tbl>
              <a:tblPr/>
              <a:tblGrid>
                <a:gridCol w="188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4" name="Line 53"/>
          <p:cNvSpPr>
            <a:spLocks noChangeShapeType="1"/>
          </p:cNvSpPr>
          <p:nvPr/>
        </p:nvSpPr>
        <p:spPr bwMode="auto">
          <a:xfrm flipH="1" flipV="1">
            <a:off x="2035175" y="2479795"/>
            <a:ext cx="1981200" cy="881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 bwMode="auto">
          <a:xfrm>
            <a:off x="2013744" y="2405182"/>
            <a:ext cx="4529931" cy="4205288"/>
            <a:chOff x="489744" y="2006600"/>
            <a:chExt cx="4529931" cy="4205288"/>
          </a:xfrm>
        </p:grpSpPr>
        <p:sp>
          <p:nvSpPr>
            <p:cNvPr id="12393" name="Text Box 54"/>
            <p:cNvSpPr txBox="1">
              <a:spLocks noChangeArrowheads="1"/>
            </p:cNvSpPr>
            <p:nvPr/>
          </p:nvSpPr>
          <p:spPr bwMode="auto">
            <a:xfrm>
              <a:off x="489744" y="2218532"/>
              <a:ext cx="1828800" cy="78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4" name="Text Box 55"/>
            <p:cNvSpPr txBox="1">
              <a:spLocks noChangeArrowheads="1"/>
            </p:cNvSpPr>
            <p:nvPr/>
          </p:nvSpPr>
          <p:spPr bwMode="auto">
            <a:xfrm>
              <a:off x="1384300" y="2006600"/>
              <a:ext cx="10668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tư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5" name="Object 56"/>
                <p:cNvSpPr txBox="1"/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5" name="Object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6" name="Object 57"/>
                <p:cNvSpPr txBox="1"/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6" name="Object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7" name="Object 58"/>
                <p:cNvSpPr txBox="1"/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7" name="Object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8" name="Object 59"/>
                <p:cNvSpPr txBox="1"/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8" name="Object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99" name="Text Box 60"/>
            <p:cNvSpPr txBox="1">
              <a:spLocks noChangeArrowheads="1"/>
            </p:cNvSpPr>
            <p:nvPr/>
          </p:nvSpPr>
          <p:spPr bwMode="auto">
            <a:xfrm>
              <a:off x="2654300" y="2160588"/>
              <a:ext cx="3111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400" name="Text Box 61"/>
            <p:cNvSpPr txBox="1">
              <a:spLocks noChangeArrowheads="1"/>
            </p:cNvSpPr>
            <p:nvPr/>
          </p:nvSpPr>
          <p:spPr bwMode="auto">
            <a:xfrm>
              <a:off x="3208338" y="2160588"/>
              <a:ext cx="47783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12401" name="Text Box 62"/>
            <p:cNvSpPr txBox="1">
              <a:spLocks noChangeArrowheads="1"/>
            </p:cNvSpPr>
            <p:nvPr/>
          </p:nvSpPr>
          <p:spPr bwMode="auto">
            <a:xfrm>
              <a:off x="3759200" y="2139950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12402" name="Text Box 63"/>
            <p:cNvSpPr txBox="1">
              <a:spLocks noChangeArrowheads="1"/>
            </p:cNvSpPr>
            <p:nvPr/>
          </p:nvSpPr>
          <p:spPr bwMode="auto">
            <a:xfrm>
              <a:off x="4410075" y="2141538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9275" name="Text Box 64"/>
          <p:cNvSpPr txBox="1">
            <a:spLocks noChangeArrowheads="1"/>
          </p:cNvSpPr>
          <p:nvPr/>
        </p:nvSpPr>
        <p:spPr bwMode="auto">
          <a:xfrm>
            <a:off x="41021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6" name="Text Box 66"/>
          <p:cNvSpPr txBox="1">
            <a:spLocks noChangeArrowheads="1"/>
          </p:cNvSpPr>
          <p:nvPr/>
        </p:nvSpPr>
        <p:spPr bwMode="auto">
          <a:xfrm>
            <a:off x="54102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77" name="Text Box 67"/>
          <p:cNvSpPr txBox="1">
            <a:spLocks noChangeArrowheads="1"/>
          </p:cNvSpPr>
          <p:nvPr/>
        </p:nvSpPr>
        <p:spPr bwMode="auto">
          <a:xfrm>
            <a:off x="4102100" y="42625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8" name="Text Box 68"/>
          <p:cNvSpPr txBox="1">
            <a:spLocks noChangeArrowheads="1"/>
          </p:cNvSpPr>
          <p:nvPr/>
        </p:nvSpPr>
        <p:spPr bwMode="auto">
          <a:xfrm>
            <a:off x="41021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9" name="Text Box 69"/>
          <p:cNvSpPr txBox="1">
            <a:spLocks noChangeArrowheads="1"/>
          </p:cNvSpPr>
          <p:nvPr/>
        </p:nvSpPr>
        <p:spPr bwMode="auto">
          <a:xfrm>
            <a:off x="41021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0" name="Text Box 70"/>
          <p:cNvSpPr txBox="1">
            <a:spLocks noChangeArrowheads="1"/>
          </p:cNvSpPr>
          <p:nvPr/>
        </p:nvSpPr>
        <p:spPr bwMode="auto">
          <a:xfrm>
            <a:off x="47244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1" name="Text Box 72"/>
          <p:cNvSpPr txBox="1">
            <a:spLocks noChangeArrowheads="1"/>
          </p:cNvSpPr>
          <p:nvPr/>
        </p:nvSpPr>
        <p:spPr bwMode="auto">
          <a:xfrm>
            <a:off x="47879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2" name="Text Box 73"/>
          <p:cNvSpPr txBox="1">
            <a:spLocks noChangeArrowheads="1"/>
          </p:cNvSpPr>
          <p:nvPr/>
        </p:nvSpPr>
        <p:spPr bwMode="auto">
          <a:xfrm>
            <a:off x="4800600" y="50705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3" name="Text Box 74"/>
          <p:cNvSpPr txBox="1">
            <a:spLocks noChangeArrowheads="1"/>
          </p:cNvSpPr>
          <p:nvPr/>
        </p:nvSpPr>
        <p:spPr bwMode="auto">
          <a:xfrm>
            <a:off x="47879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4" name="Text Box 76"/>
          <p:cNvSpPr txBox="1">
            <a:spLocks noChangeArrowheads="1"/>
          </p:cNvSpPr>
          <p:nvPr/>
        </p:nvSpPr>
        <p:spPr bwMode="auto">
          <a:xfrm>
            <a:off x="53340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5" name="Text Box 77"/>
          <p:cNvSpPr txBox="1">
            <a:spLocks noChangeArrowheads="1"/>
          </p:cNvSpPr>
          <p:nvPr/>
        </p:nvSpPr>
        <p:spPr bwMode="auto">
          <a:xfrm>
            <a:off x="54102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6" name="Text Box 117"/>
          <p:cNvSpPr txBox="1">
            <a:spLocks noChangeArrowheads="1"/>
          </p:cNvSpPr>
          <p:nvPr/>
        </p:nvSpPr>
        <p:spPr bwMode="auto">
          <a:xfrm>
            <a:off x="53213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7" name="Text Box 118"/>
          <p:cNvSpPr txBox="1">
            <a:spLocks noChangeArrowheads="1"/>
          </p:cNvSpPr>
          <p:nvPr/>
        </p:nvSpPr>
        <p:spPr bwMode="auto">
          <a:xfrm>
            <a:off x="60071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8" name="Text Box 119"/>
          <p:cNvSpPr txBox="1">
            <a:spLocks noChangeArrowheads="1"/>
          </p:cNvSpPr>
          <p:nvPr/>
        </p:nvSpPr>
        <p:spPr bwMode="auto">
          <a:xfrm>
            <a:off x="5930900" y="51007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9" name="Text Box 120"/>
          <p:cNvSpPr txBox="1">
            <a:spLocks noChangeArrowheads="1"/>
          </p:cNvSpPr>
          <p:nvPr/>
        </p:nvSpPr>
        <p:spPr bwMode="auto">
          <a:xfrm>
            <a:off x="59436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90" name="Text Box 121"/>
          <p:cNvSpPr txBox="1">
            <a:spLocks noChangeArrowheads="1"/>
          </p:cNvSpPr>
          <p:nvPr/>
        </p:nvSpPr>
        <p:spPr bwMode="auto">
          <a:xfrm>
            <a:off x="5930900" y="432288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675688" y="3138608"/>
            <a:ext cx="893762" cy="9937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9120189" y="3638670"/>
            <a:ext cx="46037" cy="444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Freeform 13"/>
          <p:cNvSpPr/>
          <p:nvPr/>
        </p:nvSpPr>
        <p:spPr bwMode="auto">
          <a:xfrm>
            <a:off x="8983664" y="3751382"/>
            <a:ext cx="250825" cy="37465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586914" y="2836983"/>
            <a:ext cx="623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5" name="Straight Connector 14"/>
          <p:cNvCxnSpPr>
            <a:stCxn id="21" idx="7"/>
          </p:cNvCxnSpPr>
          <p:nvPr/>
        </p:nvCxnSpPr>
        <p:spPr>
          <a:xfrm>
            <a:off x="9567863" y="3132258"/>
            <a:ext cx="0" cy="99377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7"/>
          </p:cNvCxnSpPr>
          <p:nvPr/>
        </p:nvCxnSpPr>
        <p:spPr>
          <a:xfrm flipH="1">
            <a:off x="8675689" y="313225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Connector 9216"/>
          <p:cNvCxnSpPr/>
          <p:nvPr/>
        </p:nvCxnSpPr>
        <p:spPr>
          <a:xfrm>
            <a:off x="8686801" y="4135557"/>
            <a:ext cx="904875" cy="8826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Connector 9228"/>
          <p:cNvCxnSpPr>
            <a:stCxn id="21" idx="5"/>
          </p:cNvCxnSpPr>
          <p:nvPr/>
        </p:nvCxnSpPr>
        <p:spPr>
          <a:xfrm flipH="1">
            <a:off x="8675689" y="501820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567864" y="4126032"/>
            <a:ext cx="34925" cy="9223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791450" y="4126032"/>
            <a:ext cx="871538" cy="9921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794626" y="5122982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775575" y="4135558"/>
            <a:ext cx="14288" cy="98742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37" name="Rectangle 9236"/>
          <p:cNvSpPr>
            <a:spLocks noChangeArrowheads="1"/>
          </p:cNvSpPr>
          <p:nvPr/>
        </p:nvSpPr>
        <p:spPr bwMode="auto">
          <a:xfrm>
            <a:off x="8229600" y="29385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8" name="Rectangle 9237"/>
          <p:cNvSpPr>
            <a:spLocks noChangeArrowheads="1"/>
          </p:cNvSpPr>
          <p:nvPr/>
        </p:nvSpPr>
        <p:spPr bwMode="auto">
          <a:xfrm>
            <a:off x="8229600" y="4589583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9" name="Rectangle 9238"/>
          <p:cNvSpPr>
            <a:spLocks noChangeArrowheads="1"/>
          </p:cNvSpPr>
          <p:nvPr/>
        </p:nvSpPr>
        <p:spPr bwMode="auto">
          <a:xfrm>
            <a:off x="8610600" y="45387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40" name="Rectangle 9239"/>
          <p:cNvSpPr>
            <a:spLocks noChangeArrowheads="1"/>
          </p:cNvSpPr>
          <p:nvPr/>
        </p:nvSpPr>
        <p:spPr bwMode="auto">
          <a:xfrm>
            <a:off x="9601200" y="4843583"/>
            <a:ext cx="45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1" name="Rectangle 9240"/>
          <p:cNvSpPr>
            <a:spLocks noChangeArrowheads="1"/>
          </p:cNvSpPr>
          <p:nvPr/>
        </p:nvSpPr>
        <p:spPr bwMode="auto">
          <a:xfrm>
            <a:off x="7313614" y="4970583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2" name="Rectangle 9241"/>
          <p:cNvSpPr>
            <a:spLocks noChangeArrowheads="1"/>
          </p:cNvSpPr>
          <p:nvPr/>
        </p:nvSpPr>
        <p:spPr bwMode="auto">
          <a:xfrm>
            <a:off x="7367589" y="3700583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3" name="Rectangle 9242"/>
          <p:cNvSpPr>
            <a:spLocks noChangeArrowheads="1"/>
          </p:cNvSpPr>
          <p:nvPr/>
        </p:nvSpPr>
        <p:spPr bwMode="auto">
          <a:xfrm>
            <a:off x="9525000" y="36243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4" name="Rectangle 9243"/>
          <p:cNvSpPr>
            <a:spLocks noChangeArrowheads="1"/>
          </p:cNvSpPr>
          <p:nvPr/>
        </p:nvSpPr>
        <p:spPr bwMode="auto">
          <a:xfrm>
            <a:off x="9196389" y="4056183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-227776" y="624287"/>
            <a:ext cx="1180946" cy="402337"/>
            <a:chOff x="-288924" y="1905000"/>
            <a:chExt cx="2362200" cy="804672"/>
          </a:xfrm>
        </p:grpSpPr>
        <p:sp>
          <p:nvSpPr>
            <p:cNvPr id="79" name="Rounded Rectangle 7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2221" y="1264630"/>
            <a:ext cx="5126163" cy="461665"/>
            <a:chOff x="644526" y="2766774"/>
            <a:chExt cx="10253661" cy="923330"/>
          </a:xfrm>
        </p:grpSpPr>
        <p:sp>
          <p:nvSpPr>
            <p:cNvPr id="82" name="TextBox 81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076015" y="650732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9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9221" grpId="0"/>
      <p:bldP spid="9222" grpId="0"/>
      <p:bldP spid="9223" grpId="0"/>
      <p:bldP spid="9224" grpId="0"/>
      <p:bldP spid="9225" grpId="0"/>
      <p:bldP spid="9264" grpId="0" animBg="1"/>
      <p:bldP spid="9275" grpId="0"/>
      <p:bldP spid="9276" grpId="0"/>
      <p:bldP spid="9277" grpId="0"/>
      <p:bldP spid="9278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6" grpId="0"/>
      <p:bldP spid="9287" grpId="0"/>
      <p:bldP spid="9288" grpId="0"/>
      <p:bldP spid="9289" grpId="0"/>
      <p:bldP spid="9290" grpId="0"/>
      <p:bldP spid="61" grpId="0" animBg="1"/>
      <p:bldP spid="61" grpId="1" animBg="1"/>
      <p:bldP spid="13" grpId="0"/>
      <p:bldP spid="13" grpId="1"/>
      <p:bldP spid="9237" grpId="0"/>
      <p:bldP spid="9237" grpId="1"/>
      <p:bldP spid="9238" grpId="0"/>
      <p:bldP spid="9239" grpId="0"/>
      <p:bldP spid="9239" grpId="1"/>
      <p:bldP spid="9240" grpId="0"/>
      <p:bldP spid="9241" grpId="0"/>
      <p:bldP spid="9241" grpId="1"/>
      <p:bldP spid="9242" grpId="0"/>
      <p:bldP spid="9242" grpId="1"/>
      <p:bldP spid="9243" grpId="0"/>
      <p:bldP spid="9244" grpId="0"/>
      <p:bldP spid="92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54072881"/>
              </p:ext>
            </p:extLst>
          </p:nvPr>
        </p:nvGraphicFramePr>
        <p:xfrm>
          <a:off x="2438401" y="2146542"/>
          <a:ext cx="7238999" cy="4419601"/>
        </p:xfrm>
        <a:graphic>
          <a:graphicData uri="http://schemas.openxmlformats.org/drawingml/2006/table">
            <a:tbl>
              <a:tblPr/>
              <a:tblGrid>
                <a:gridCol w="10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4"/>
              <p:cNvSpPr txBox="1">
                <a:spLocks noGrp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5"/>
              <p:cNvSpPr txBox="1"/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Object 6"/>
              <p:cNvSpPr txBox="1"/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7"/>
              <p:cNvSpPr txBox="1"/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8"/>
              <p:cNvSpPr txBox="1"/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9"/>
              <p:cNvSpPr txBox="1"/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10"/>
              <p:cNvSpPr txBox="1"/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11"/>
              <p:cNvSpPr txBox="1"/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12"/>
              <p:cNvSpPr txBox="1"/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13"/>
              <p:cNvSpPr txBox="1"/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14"/>
              <p:cNvSpPr txBox="1"/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15"/>
              <p:cNvSpPr txBox="1"/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16"/>
              <p:cNvSpPr txBox="1"/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8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17"/>
              <p:cNvSpPr txBox="1"/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2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ject 18"/>
              <p:cNvSpPr txBox="1"/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3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19"/>
              <p:cNvSpPr txBox="1"/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4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0"/>
              <p:cNvSpPr txBox="1"/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1"/>
              <p:cNvSpPr txBox="1"/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22"/>
              <p:cNvSpPr txBox="1"/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ject 23"/>
              <p:cNvSpPr txBox="1"/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24"/>
              <p:cNvSpPr txBox="1"/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25"/>
              <p:cNvSpPr txBox="1"/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0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8382000" y="496594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3386138" y="577239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227776" y="718071"/>
            <a:ext cx="1180946" cy="402337"/>
            <a:chOff x="-288924" y="1905000"/>
            <a:chExt cx="2362200" cy="804672"/>
          </a:xfrm>
        </p:grpSpPr>
        <p:sp>
          <p:nvSpPr>
            <p:cNvPr id="30" name="Rounded Rectangle 2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2221" y="1358414"/>
            <a:ext cx="7108889" cy="461665"/>
            <a:chOff x="644526" y="2766774"/>
            <a:chExt cx="10253661" cy="923330"/>
          </a:xfrm>
        </p:grpSpPr>
        <p:sp>
          <p:nvSpPr>
            <p:cNvPr id="33" name="TextBox 32"/>
            <p:cNvSpPr txBox="1"/>
            <p:nvPr/>
          </p:nvSpPr>
          <p:spPr>
            <a:xfrm>
              <a:off x="1906585" y="2766774"/>
              <a:ext cx="8991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ĐẶC BIỆT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76015" y="744516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6858201" y="6101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2209980" y="4196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4266726" y="23680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266726" y="1008179"/>
            <a:ext cx="3201234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l-G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905100" y="1606062"/>
            <a:ext cx="716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sin750°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05101" y="5111258"/>
            <a:ext cx="8762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                  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tan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905102" y="3053862"/>
            <a:ext cx="8458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giá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00723" y="2131521"/>
            <a:ext cx="6003504" cy="1066804"/>
            <a:chOff x="2900723" y="1592263"/>
            <a:chExt cx="6003504" cy="1066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317165" y="3892062"/>
            <a:ext cx="7377842" cy="1047746"/>
            <a:chOff x="2317165" y="3352804"/>
            <a:chExt cx="7377842" cy="1047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)−0,7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4" name="Object 12"/>
                <p:cNvSpPr txBox="1"/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4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5" name="Object 13"/>
                <p:cNvSpPr txBox="1"/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10605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362419" y="6101862"/>
            <a:ext cx="8076922" cy="475949"/>
            <a:chOff x="2362419" y="5562604"/>
            <a:chExt cx="8076922" cy="475949"/>
          </a:xfrm>
        </p:grpSpPr>
        <p:sp>
          <p:nvSpPr>
            <p:cNvPr id="110607" name="Text Box 15"/>
            <p:cNvSpPr txBox="1">
              <a:spLocks noChangeArrowheads="1"/>
            </p:cNvSpPr>
            <p:nvPr/>
          </p:nvSpPr>
          <p:spPr bwMode="auto">
            <a:xfrm>
              <a:off x="2362419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a)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âm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8" name="Text Box 16"/>
            <p:cNvSpPr txBox="1">
              <a:spLocks noChangeArrowheads="1"/>
            </p:cNvSpPr>
            <p:nvPr/>
          </p:nvSpPr>
          <p:spPr bwMode="auto">
            <a:xfrm>
              <a:off x="3961845" y="5562604"/>
              <a:ext cx="2896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b)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định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9" name="Text Box 17"/>
            <p:cNvSpPr txBox="1">
              <a:spLocks noChangeArrowheads="1"/>
            </p:cNvSpPr>
            <p:nvPr/>
          </p:nvSpPr>
          <p:spPr bwMode="auto">
            <a:xfrm>
              <a:off x="7086858" y="5576888"/>
              <a:ext cx="15994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c) dương</a:t>
              </a:r>
            </a:p>
          </p:txBody>
        </p:sp>
        <p:sp>
          <p:nvSpPr>
            <p:cNvPr id="110610" name="Text Box 18"/>
            <p:cNvSpPr txBox="1">
              <a:spLocks noChangeArrowheads="1"/>
            </p:cNvSpPr>
            <p:nvPr/>
          </p:nvSpPr>
          <p:spPr bwMode="auto">
            <a:xfrm>
              <a:off x="9067384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d) 0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 animBg="1"/>
      <p:bldP spid="110612" grpId="0" animBg="1"/>
      <p:bldP spid="110611" grpId="0" animBg="1"/>
      <p:bldP spid="110595" grpId="0"/>
      <p:bldP spid="110596" grpId="0"/>
      <p:bldP spid="110597" grpId="0"/>
      <p:bldP spid="1105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Object 3"/>
              <p:cNvSpPr txBox="1"/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16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65295" y="2217732"/>
            <a:ext cx="609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Goïi </a:t>
            </a:r>
            <a:r>
              <a:rPr lang="en-US" sz="2400" b="1" dirty="0">
                <a:solidFill>
                  <a:srgbClr val="FF3300"/>
                </a:solidFill>
                <a:latin typeface="VNI-Helve" pitchFamily="2" charset="0"/>
              </a:rPr>
              <a:t>T</a:t>
            </a:r>
            <a:r>
              <a:rPr lang="en-US" sz="2400" b="1" dirty="0">
                <a:latin typeface="VNI-Helve" pitchFamily="2" charset="0"/>
              </a:rPr>
              <a:t> laø giao ñieåm cuûa OM vôùi truïc t’At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Ta </a:t>
            </a:r>
            <a:r>
              <a:rPr lang="en-US" sz="2400" b="1" dirty="0"/>
              <a:t>có</a:t>
            </a:r>
            <a:r>
              <a:rPr lang="en-US" sz="2400" b="1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02785" y="5001480"/>
            <a:ext cx="7105649" cy="1427223"/>
            <a:chOff x="1102785" y="4579452"/>
            <a:chExt cx="7105649" cy="1427223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1102785" y="4621680"/>
              <a:ext cx="7105649" cy="138499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</a:rPr>
                <a:t> </a:t>
              </a:r>
              <a:r>
                <a:rPr lang="en-US" sz="2400" b="1" dirty="0">
                  <a:latin typeface="VNI-Helve" pitchFamily="2" charset="0"/>
                </a:rPr>
                <a:t>tan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ñöôc bieåu dieãn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bôûi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     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treân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t’At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: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</a:p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t’At goïi laø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tang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.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7" name="Object 7"/>
                <p:cNvSpPr txBox="1"/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𝐀𝐓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2167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8" name="Object 8"/>
                <p:cNvSpPr txBox="1"/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func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𝐀𝐓</m:t>
                          </m:r>
                        </m:e>
                      </m:bar>
                    </m:oMath>
                  </a14:m>
                  <a:r>
                    <a:rPr lang="vi-VN" sz="2400" b="1" dirty="0"/>
                    <a:t>.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92168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00" b="-4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HM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OA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AT</m:t>
                          </m:r>
                        </m:e>
                      </m:bar>
                      <m:r>
                        <a:rPr lang="vi-V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8890000" y="3490666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9950451" y="4571754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2" y="1747514"/>
            <a:ext cx="3903132" cy="39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316627"/>
            <a:ext cx="7675559" cy="523220"/>
            <a:chOff x="644526" y="2766774"/>
            <a:chExt cx="10253661" cy="1046440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800" b="1" u="sng" dirty="0">
                  <a:solidFill>
                    <a:schemeClr val="tx2"/>
                  </a:solidFill>
                  <a:latin typeface="VNI-Helve" pitchFamily="2" charset="0"/>
                </a:rPr>
                <a:t>tan</a:t>
              </a:r>
              <a:r>
                <a:rPr lang="el-GR" sz="28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5" y="2795826"/>
              <a:ext cx="5079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76015" y="674178"/>
            <a:ext cx="6851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Ý NGHĨA HÌNH HỌC CỦA TANG VÀ COTANG</a:t>
            </a:r>
          </a:p>
        </p:txBody>
      </p:sp>
    </p:spTree>
    <p:extLst>
      <p:ext uri="{BB962C8B-B14F-4D97-AF65-F5344CB8AC3E}">
        <p14:creationId xmlns:p14="http://schemas.microsoft.com/office/powerpoint/2010/main" val="229845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19" grpId="0" build="p"/>
      <p:bldP spid="92171" grpId="0"/>
      <p:bldP spid="92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928188"/>
            <a:ext cx="4978400" cy="45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Object 3"/>
              <p:cNvSpPr txBox="1"/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49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88017" y="2015299"/>
            <a:ext cx="6096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Goïi </a:t>
            </a:r>
            <a:r>
              <a:rPr lang="en-US" sz="2400" b="1">
                <a:solidFill>
                  <a:srgbClr val="FF3300"/>
                </a:solidFill>
                <a:latin typeface="VNI-Helve" pitchFamily="2" charset="0"/>
              </a:rPr>
              <a:t>S</a:t>
            </a:r>
            <a:r>
              <a:rPr lang="en-US" sz="2400" b="1">
                <a:latin typeface="VNI-Helve" pitchFamily="2" charset="0"/>
              </a:rPr>
              <a:t> laø giao ñieåm cuûa OM vôùi truïc s’Bs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Ta </a:t>
            </a:r>
            <a:r>
              <a:rPr lang="en-US" sz="2400" b="1"/>
              <a:t>có</a:t>
            </a:r>
            <a:r>
              <a:rPr lang="en-US" sz="2400" b="1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>
                <a:latin typeface="VNI-Helve" pitchFamily="2" charset="0"/>
              </a:rPr>
              <a:t>: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02785" y="4532179"/>
            <a:ext cx="7105649" cy="193899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ñöôc bieåu dieãn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bôûi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     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treân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s’Bs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:</a:t>
            </a: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s’Bs goïi laø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coâtang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.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9" name="Object 7"/>
              <p:cNvSpPr txBox="1"/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499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blipFill rotWithShape="0">
                <a:blip r:embed="rId5"/>
                <a:stretch>
                  <a:fillRect l="-8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00" name="Object 8"/>
              <p:cNvSpPr txBox="1"/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𝑩𝑺</m:t>
                        </m:r>
                      </m:e>
                    </m:bar>
                  </m:oMath>
                </a14:m>
                <a:r>
                  <a:rPr lang="vi-VN" sz="2400" b="1" dirty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500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blipFill rotWithShape="0">
                <a:blip r:embed="rId6"/>
                <a:stretch>
                  <a:fillRect t="-2000"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 bwMode="auto">
          <a:xfrm>
            <a:off x="542609" y="392454"/>
            <a:ext cx="868891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NGHĨA HÌNH HỌC CỦA TANG VÀ CÔTANG</a:t>
            </a:r>
            <a:endParaRPr lang="vi-VN" sz="2400" b="1" dirty="0">
              <a:solidFill>
                <a:schemeClr val="tx2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𝑲𝑴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𝑩𝑺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  <m:r>
                        <a:rPr lang="vi-VN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8890000" y="3584450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9950451" y="4665538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grpSp>
        <p:nvGrpSpPr>
          <p:cNvPr id="13" name="Group 12"/>
          <p:cNvGrpSpPr/>
          <p:nvPr/>
        </p:nvGrpSpPr>
        <p:grpSpPr>
          <a:xfrm>
            <a:off x="-227776" y="741517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410411"/>
            <a:ext cx="7675559" cy="476191"/>
            <a:chOff x="644526" y="2766774"/>
            <a:chExt cx="10253661" cy="952382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400" b="1" u="sng" dirty="0">
                  <a:solidFill>
                    <a:schemeClr val="tx2"/>
                  </a:solidFill>
                  <a:latin typeface="VNI-Helve" pitchFamily="2" charset="0"/>
                </a:rPr>
                <a:t>cot</a:t>
              </a:r>
              <a:r>
                <a:rPr lang="el-GR" sz="24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4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4" y="2795826"/>
              <a:ext cx="5079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5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8" grpId="0" animBg="1"/>
      <p:bldP spid="84999" grpId="0"/>
      <p:bldP spid="85000" grpId="0"/>
      <p:bldP spid="19" grpId="0" build="p"/>
      <p:bldP spid="85008" grpId="0"/>
      <p:bldP spid="850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3492877" y="6232402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201401" y="489735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1363410" y="3675223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3552268" y="206557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83973" name="Text Box 2"/>
          <p:cNvSpPr txBox="1">
            <a:spLocks noChangeArrowheads="1"/>
          </p:cNvSpPr>
          <p:nvPr/>
        </p:nvSpPr>
        <p:spPr bwMode="auto">
          <a:xfrm>
            <a:off x="4790940" y="797164"/>
            <a:ext cx="2553893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l-G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44033" y="1417877"/>
            <a:ext cx="812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giá trị của sin750° bằng?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12284" y="4291865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cho                        khi đó tan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nhận dấu?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914400" y="2649413"/>
            <a:ext cx="1127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sin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các giá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871133" y="1849677"/>
            <a:ext cx="7956552" cy="982662"/>
            <a:chOff x="1871133" y="1052513"/>
            <a:chExt cx="7956552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1102784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a</a:t>
            </a:r>
            <a:r>
              <a:rPr lang="en-US" sz="2400" b="1" dirty="0">
                <a:latin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</a:rPr>
              <a:t>âm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734734" y="4933215"/>
            <a:ext cx="499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b) không xác định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7440085" y="4933215"/>
            <a:ext cx="259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c)       dương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10058400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d) 0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2284" y="5584702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không xác định khi và chỉ khi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15842" y="3413912"/>
            <a:ext cx="8034248" cy="982662"/>
            <a:chOff x="1678518" y="3195450"/>
            <a:chExt cx="8034248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   −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bject 14"/>
                <p:cNvSpPr txBox="1"/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14"/>
                <p:cNvSpPr txBox="1"/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05467" y="6300664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=0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95701" y="6303839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b</a:t>
            </a:r>
            <a:r>
              <a:rPr lang="en-US" sz="2400" b="1" dirty="0">
                <a:latin typeface="Times New Roman" pitchFamily="18" charset="0"/>
              </a:rPr>
              <a:t>)      </a:t>
            </a:r>
            <a:r>
              <a:rPr lang="en-US" sz="2400" b="1" dirty="0"/>
              <a:t>sin</a:t>
            </a:r>
            <a:r>
              <a:rPr lang="el-GR" sz="2400" b="1" dirty="0"/>
              <a:t>α</a:t>
            </a:r>
            <a:r>
              <a:rPr lang="en-US" sz="2400" b="1" dirty="0"/>
              <a:t>=0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903384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 dương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069917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sin</a:t>
            </a:r>
            <a:r>
              <a:rPr lang="el-GR" sz="2400" b="1"/>
              <a:t>α</a:t>
            </a:r>
            <a:r>
              <a:rPr lang="en-US" sz="2400" b="1"/>
              <a:t> âm</a:t>
            </a: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5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2" grpId="0" animBg="1"/>
      <p:bldP spid="110613" grpId="0" animBg="1"/>
      <p:bldP spid="2" grpId="0" animBg="1"/>
      <p:bldP spid="110611" grpId="0" animBg="1"/>
      <p:bldP spid="110595" grpId="0"/>
      <p:bldP spid="110596" grpId="0"/>
      <p:bldP spid="110597" grpId="0"/>
      <p:bldP spid="110598" grpId="0" build="p"/>
      <p:bldP spid="110607" grpId="0"/>
      <p:bldP spid="110608" grpId="0"/>
      <p:bldP spid="110609" grpId="0"/>
      <p:bldP spid="110610" grpId="0"/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9684" y="1783911"/>
            <a:ext cx="11353800" cy="44021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404" y="2060848"/>
            <a:ext cx="11064099" cy="6134564"/>
          </a:xfrm>
          <a:prstGeom prst="rect">
            <a:avLst/>
          </a:prstGeom>
          <a:blipFill rotWithShape="1">
            <a:blip r:embed="rId2"/>
            <a:stretch>
              <a:fillRect l="-1910"/>
            </a:stretch>
          </a:blipFill>
        </p:spPr>
        <p:txBody>
          <a:bodyPr/>
          <a:lstStyle/>
          <a:p>
            <a:r>
              <a:rPr lang="vi-VN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2458" y="642889"/>
            <a:ext cx="209223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994" y="733877"/>
            <a:ext cx="1339791" cy="402337"/>
            <a:chOff x="-288924" y="1905000"/>
            <a:chExt cx="2362200" cy="804672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2556" y="1215052"/>
            <a:ext cx="6547793" cy="830997"/>
            <a:chOff x="644526" y="2766774"/>
            <a:chExt cx="10253661" cy="1661994"/>
          </a:xfrm>
        </p:grpSpPr>
        <p:sp>
          <p:nvSpPr>
            <p:cNvPr id="13" name="TextBox 12"/>
            <p:cNvSpPr txBox="1"/>
            <p:nvPr/>
          </p:nvSpPr>
          <p:spPr>
            <a:xfrm>
              <a:off x="1906586" y="2766774"/>
              <a:ext cx="8991601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90888" y="727527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16430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00294" y="1424037"/>
            <a:ext cx="8624294" cy="1754040"/>
            <a:chOff x="1358053" y="3782346"/>
            <a:chExt cx="21948825" cy="5325041"/>
          </a:xfrm>
        </p:grpSpPr>
        <p:grpSp>
          <p:nvGrpSpPr>
            <p:cNvPr id="46" name="Group 45"/>
            <p:cNvGrpSpPr/>
            <p:nvPr/>
          </p:nvGrpSpPr>
          <p:grpSpPr>
            <a:xfrm>
              <a:off x="1358053" y="3990623"/>
              <a:ext cx="21948825" cy="5116764"/>
              <a:chOff x="1200398" y="2410198"/>
              <a:chExt cx="21948825" cy="511676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00398" y="2944800"/>
                <a:ext cx="21948825" cy="458216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7" y="2410198"/>
                <a:ext cx="3478409" cy="110785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3782346"/>
              <a:ext cx="210726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994" y="640093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2556" y="1064996"/>
            <a:ext cx="6547793" cy="461665"/>
            <a:chOff x="644526" y="2766774"/>
            <a:chExt cx="10253661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90888" y="633743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8137" y="2868706"/>
            <a:ext cx="11161337" cy="3841188"/>
            <a:chOff x="1076414" y="4334859"/>
            <a:chExt cx="22325581" cy="3568169"/>
          </a:xfrm>
        </p:grpSpPr>
        <p:grpSp>
          <p:nvGrpSpPr>
            <p:cNvPr id="58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9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932118" y="8712046"/>
                <a:ext cx="307560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52" y="1673382"/>
            <a:ext cx="5970070" cy="1304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06" y="3469294"/>
            <a:ext cx="6404859" cy="315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38137" y="3277326"/>
            <a:ext cx="11161337" cy="3329536"/>
            <a:chOff x="1076414" y="4334859"/>
            <a:chExt cx="22325581" cy="35681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3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178341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766535" y="1824425"/>
            <a:ext cx="10972984" cy="178114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2556" y="1230569"/>
            <a:ext cx="6547793" cy="461665"/>
            <a:chOff x="644526" y="2766774"/>
            <a:chExt cx="10253661" cy="923330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27180"/>
              </p:ext>
            </p:extLst>
          </p:nvPr>
        </p:nvGraphicFramePr>
        <p:xfrm>
          <a:off x="2135188" y="1885582"/>
          <a:ext cx="733107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6" name="Equation" r:id="rId4" imgW="4800600" imgH="1612800" progId="Equation.DSMT4">
                  <p:embed/>
                </p:oleObj>
              </mc:Choice>
              <mc:Fallback>
                <p:oleObj name="Equation" r:id="rId4" imgW="4800600" imgH="16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885582"/>
                        <a:ext cx="7331075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22563"/>
              </p:ext>
            </p:extLst>
          </p:nvPr>
        </p:nvGraphicFramePr>
        <p:xfrm>
          <a:off x="1058863" y="4044950"/>
          <a:ext cx="998855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Equation" r:id="rId6" imgW="7492680" imgH="2323800" progId="Equation.DSMT4">
                  <p:embed/>
                </p:oleObj>
              </mc:Choice>
              <mc:Fallback>
                <p:oleObj name="Equation" r:id="rId6" imgW="7492680" imgH="232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044950"/>
                        <a:ext cx="998855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6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500230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76400"/>
            <a:ext cx="547370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5" y="1587155"/>
            <a:ext cx="51329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06400" y="2157044"/>
            <a:ext cx="49007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err="1">
                <a:latin typeface="+mn-lt"/>
              </a:rPr>
              <a:t>Các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điểm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của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cung</a:t>
            </a:r>
            <a:r>
              <a:rPr lang="en-US" sz="2600" dirty="0">
                <a:latin typeface="+mn-lt"/>
              </a:rPr>
              <a:t> 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và</a:t>
            </a:r>
            <a:r>
              <a:rPr lang="en-US" sz="2600" dirty="0">
                <a:latin typeface="+mn-lt"/>
              </a:rPr>
              <a:t> –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xứng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nhau</a:t>
            </a:r>
            <a:r>
              <a:rPr lang="en-US" sz="2600" dirty="0">
                <a:latin typeface="+mn-lt"/>
              </a:rPr>
              <a:t> qua </a:t>
            </a:r>
            <a:r>
              <a:rPr lang="en-US" sz="2600" dirty="0" err="1">
                <a:latin typeface="+mn-lt"/>
              </a:rPr>
              <a:t>trục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hoành</a:t>
            </a:r>
            <a:endParaRPr lang="en-US" sz="2600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2555" y="1230569"/>
            <a:ext cx="9548571" cy="830997"/>
            <a:chOff x="644526" y="2766774"/>
            <a:chExt cx="10253661" cy="1661994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685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690" y="741520"/>
            <a:ext cx="649493" cy="615493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603891" y="1649798"/>
            <a:ext cx="10932939" cy="4722058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12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310475" y="767965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23" name="Group 65"/>
          <p:cNvGrpSpPr/>
          <p:nvPr/>
        </p:nvGrpSpPr>
        <p:grpSpPr>
          <a:xfrm>
            <a:off x="414825" y="1636742"/>
            <a:ext cx="2338796" cy="775954"/>
            <a:chOff x="166396" y="8712046"/>
            <a:chExt cx="4678202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912480" cy="404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11"/>
              <p:cNvSpPr txBox="1"/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96" y="2124821"/>
            <a:ext cx="3981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Object 12"/>
              <p:cNvSpPr txBox="1"/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/>
                          </m:ctrlPr>
                        </m:funcPr>
                        <m:fName>
                          <m:r>
                            <a:rPr lang="en-US"/>
                            <m:t>𝐬𝐢𝐧</m:t>
                          </m:r>
                        </m:fName>
                        <m:e>
                          <m:r>
                            <a:rPr lang="en-US"/>
                            <m:t>𝜶</m:t>
                          </m:r>
                        </m:e>
                      </m:func>
                      <m:r>
                        <a:rPr lang="en-US"/>
                        <m:t>=</m:t>
                      </m:r>
                      <m:sSub>
                        <m:sSubPr>
                          <m:ctrlPr>
                            <a:rPr lang="en-US"/>
                          </m:ctrlPr>
                        </m:sSubPr>
                        <m:e>
                          <m:r>
                            <a:rPr lang="en-US"/>
                            <m:t>𝒚</m:t>
                          </m:r>
                        </m:e>
                        <m:sub>
                          <m:r>
                            <a:rPr lang="en-US"/>
                            <m:t>𝟎</m:t>
                          </m:r>
                        </m:sub>
                      </m:sSub>
                      <m:r>
                        <a:rPr lang="en-US"/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blipFill>
                <a:blip r:embed="rId5"/>
                <a:stretch>
                  <a:fillRect l="-831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bject 9"/>
              <p:cNvSpPr txBox="1"/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/>
                        <m:t>𝒄</m:t>
                      </m:r>
                      <m:r>
                        <m:rPr>
                          <m:nor/>
                        </m:rPr>
                        <a:rPr lang="en-US"/>
                        <m:t>os</m:t>
                      </m:r>
                      <m:r>
                        <a:rPr lang="en-US"/>
                        <m:t>𝜶</m:t>
                      </m:r>
                      <m:r>
                        <a:rPr lang="en-US"/>
                        <m:t>=</m:t>
                      </m:r>
                      <m:sSub>
                        <m:sSubPr>
                          <m:ctrlPr>
                            <a:rPr lang="en-US"/>
                          </m:ctrlPr>
                        </m:sSubPr>
                        <m:e>
                          <m:r>
                            <a:rPr lang="en-US"/>
                            <m:t>𝒙</m:t>
                          </m:r>
                        </m:e>
                        <m:sub>
                          <m:r>
                            <a:rPr lang="en-US"/>
                            <m:t>𝟎</m:t>
                          </m:r>
                        </m:sub>
                      </m:sSub>
                      <m:r>
                        <a:rPr lang="en-US"/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bject 10"/>
              <p:cNvSpPr txBox="1"/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5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blipFill>
                <a:blip r:embed="rId8"/>
                <a:stretch>
                  <a:fillRect l="-1674" t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62E90FA-2ED7-45C1-9643-03BB638FB81C}"/>
              </a:ext>
            </a:extLst>
          </p:cNvPr>
          <p:cNvGrpSpPr/>
          <p:nvPr/>
        </p:nvGrpSpPr>
        <p:grpSpPr>
          <a:xfrm>
            <a:off x="1164183" y="1190360"/>
            <a:ext cx="5126163" cy="476191"/>
            <a:chOff x="644526" y="2766774"/>
            <a:chExt cx="10253661" cy="9523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5D46C1-B363-4A34-8D5D-5921E5318D89}"/>
                </a:ext>
              </a:extLst>
            </p:cNvPr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 LẠI 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D788EDEE-F2C7-4323-A016-2EB04F28D47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709E0D-7847-43CB-932B-BA5EC7E86E5D}"/>
                </a:ext>
              </a:extLst>
            </p:cNvPr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219200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" y="3043518"/>
            <a:ext cx="52491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1600200"/>
            <a:ext cx="5205704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43000"/>
            <a:ext cx="5486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1" y="1768390"/>
            <a:ext cx="6711576" cy="957367"/>
            <a:chOff x="304800" y="1825540"/>
            <a:chExt cx="3200400" cy="957510"/>
          </a:xfrm>
        </p:grpSpPr>
        <p:sp>
          <p:nvSpPr>
            <p:cNvPr id="39" name="TextBox 38"/>
            <p:cNvSpPr txBox="1"/>
            <p:nvPr/>
          </p:nvSpPr>
          <p:spPr>
            <a:xfrm>
              <a:off x="304800" y="1828800"/>
              <a:ext cx="3200400" cy="954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–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xứng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hoành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865" y="1825540"/>
              <a:ext cx="381000" cy="51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32555" y="747777"/>
            <a:ext cx="9548571" cy="830997"/>
            <a:chOff x="644526" y="2766774"/>
            <a:chExt cx="10253661" cy="166199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6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" y="673951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359876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3676"/>
            <a:ext cx="57742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27" y="1828800"/>
            <a:ext cx="533657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06400" y="1817077"/>
            <a:ext cx="4673600" cy="838074"/>
            <a:chOff x="583096" y="1828801"/>
            <a:chExt cx="3200400" cy="750706"/>
          </a:xfrm>
        </p:grpSpPr>
        <p:sp>
          <p:nvSpPr>
            <p:cNvPr id="41" name="TextBox 40"/>
            <p:cNvSpPr txBox="1"/>
            <p:nvPr/>
          </p:nvSpPr>
          <p:spPr>
            <a:xfrm>
              <a:off x="583096" y="1828801"/>
              <a:ext cx="3200400" cy="744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+mn-lt"/>
                </a:rPr>
                <a:t>Các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điểm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của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hai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cung</a:t>
              </a:r>
              <a:r>
                <a:rPr lang="en-US" sz="2400" dirty="0">
                  <a:latin typeface="+mn-lt"/>
                </a:rPr>
                <a:t> 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và</a:t>
              </a:r>
              <a:r>
                <a:rPr lang="en-US" sz="2400" dirty="0">
                  <a:latin typeface="+mn-lt"/>
                </a:rPr>
                <a:t>    +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xứng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nhau</a:t>
              </a:r>
              <a:r>
                <a:rPr lang="en-US" sz="2400" dirty="0">
                  <a:latin typeface="+mn-lt"/>
                </a:rPr>
                <a:t> qua </a:t>
              </a:r>
              <a:r>
                <a:rPr lang="en-US" sz="2400" dirty="0" err="1">
                  <a:latin typeface="+mn-lt"/>
                </a:rPr>
                <a:t>trục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hoành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304" y="2150784"/>
              <a:ext cx="314844" cy="42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1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8000" y="757237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9287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581400"/>
            <a:ext cx="4064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08000" y="1981201"/>
            <a:ext cx="4978400" cy="1477328"/>
            <a:chOff x="381000" y="1981200"/>
            <a:chExt cx="3733800" cy="1477826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1981200"/>
              <a:ext cx="3733800" cy="1477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 err="1">
                  <a:latin typeface="+mn-lt"/>
                </a:rPr>
                <a:t>Các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điểm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của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hai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cung</a:t>
              </a:r>
              <a:r>
                <a:rPr lang="en-US" sz="3000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và</a:t>
              </a:r>
              <a:r>
                <a:rPr lang="en-US" sz="3000" dirty="0">
                  <a:latin typeface="+mn-lt"/>
                </a:rPr>
                <a:t>             </a:t>
              </a:r>
              <a:r>
                <a:rPr lang="en-US" sz="3000" dirty="0" err="1">
                  <a:latin typeface="+mn-lt"/>
                </a:rPr>
                <a:t>đối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xứng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nhau</a:t>
              </a:r>
              <a:r>
                <a:rPr lang="en-US" sz="3000" dirty="0">
                  <a:latin typeface="+mn-lt"/>
                </a:rPr>
                <a:t> qua </a:t>
              </a:r>
              <a:r>
                <a:rPr lang="en-US" sz="3000" dirty="0" err="1">
                  <a:latin typeface="+mn-lt"/>
                </a:rPr>
                <a:t>trục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hoành</a:t>
              </a:r>
              <a:endParaRPr lang="en-US" sz="3000" dirty="0">
                <a:latin typeface="+mn-lt"/>
              </a:endParaRPr>
            </a:p>
          </p:txBody>
        </p:sp>
        <p:pic>
          <p:nvPicPr>
            <p:cNvPr id="1947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00" y="2371943"/>
              <a:ext cx="795337" cy="67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9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2" y="2133600"/>
            <a:ext cx="51503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800" y="1371600"/>
            <a:ext cx="10058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 err="1">
                <a:latin typeface="+mn-lt"/>
              </a:rPr>
              <a:t>Câu</a:t>
            </a:r>
            <a:r>
              <a:rPr lang="en-US" sz="3000" b="1" dirty="0">
                <a:latin typeface="+mn-lt"/>
              </a:rPr>
              <a:t> 1: </a:t>
            </a:r>
            <a:r>
              <a:rPr lang="en-US" sz="3000" b="1" dirty="0" err="1">
                <a:latin typeface="+mn-lt"/>
              </a:rPr>
              <a:t>Hai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cung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đối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 </a:t>
            </a:r>
            <a:r>
              <a:rPr lang="el-GR" sz="3000" b="1" dirty="0">
                <a:latin typeface="+mn-lt"/>
              </a:rPr>
              <a:t>α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và</a:t>
            </a:r>
            <a:r>
              <a:rPr lang="en-US" sz="3000" b="1" dirty="0">
                <a:latin typeface="+mn-lt"/>
              </a:rPr>
              <a:t> (–</a:t>
            </a:r>
            <a:r>
              <a:rPr lang="el-GR" sz="3000" b="1" dirty="0">
                <a:latin typeface="+mn-lt"/>
              </a:rPr>
              <a:t> α</a:t>
            </a:r>
            <a:r>
              <a:rPr lang="en-US" sz="3000" b="1" dirty="0">
                <a:latin typeface="+mn-lt"/>
              </a:rPr>
              <a:t>) </a:t>
            </a:r>
            <a:r>
              <a:rPr lang="en-US" sz="3000" b="1" dirty="0" err="1">
                <a:latin typeface="+mn-lt"/>
              </a:rPr>
              <a:t>có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trị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lượng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giác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nào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bằng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930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sin</a:t>
            </a: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6502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cos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1930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tan</a:t>
            </a: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6502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cot</a:t>
            </a: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-Point Star 57">
            <a:hlinkClick r:id="rId3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3" grpId="0" animBg="1"/>
      <p:bldP spid="54" grpId="0" animBg="1"/>
      <p:bldP spid="55" grpId="0" animBg="1"/>
      <p:bldP spid="56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117600" y="2819400"/>
            <a:ext cx="2743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hoành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5791200" y="2819400"/>
            <a:ext cx="3251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Gốc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toạ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độ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914400" y="4267200"/>
            <a:ext cx="2743200" cy="1143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tung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5588000" y="4267200"/>
            <a:ext cx="4876800" cy="1524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</a:t>
            </a:r>
            <a:r>
              <a:rPr lang="en-US" sz="3000" b="1" dirty="0" err="1">
                <a:solidFill>
                  <a:schemeClr val="tx1"/>
                </a:solidFill>
              </a:rPr>
              <a:t>Đường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phân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giác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goc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xOy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12800" y="1371601"/>
            <a:ext cx="10058400" cy="1015663"/>
            <a:chOff x="812800" y="1371601"/>
            <a:chExt cx="10058400" cy="1015663"/>
          </a:xfrm>
        </p:grpSpPr>
        <p:sp>
          <p:nvSpPr>
            <p:cNvPr id="47" name="TextBox 46"/>
            <p:cNvSpPr txBox="1"/>
            <p:nvPr/>
          </p:nvSpPr>
          <p:spPr>
            <a:xfrm>
              <a:off x="812800" y="1371601"/>
              <a:ext cx="10058400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b="1" dirty="0" err="1">
                  <a:latin typeface="+mn-lt"/>
                </a:rPr>
                <a:t>Câu</a:t>
              </a:r>
              <a:r>
                <a:rPr lang="en-US" sz="3000" b="1" dirty="0">
                  <a:latin typeface="+mn-lt"/>
                </a:rPr>
                <a:t> 2: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lần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lượt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là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điểm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của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bù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(     –</a:t>
              </a:r>
              <a:r>
                <a:rPr lang="el-GR" sz="3000" b="1" dirty="0">
                  <a:latin typeface="+mn-lt"/>
                </a:rPr>
                <a:t> α</a:t>
              </a:r>
              <a:r>
                <a:rPr lang="en-US" sz="3000" b="1" dirty="0">
                  <a:latin typeface="+mn-lt"/>
                </a:rPr>
                <a:t>),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đối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xứng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qua </a:t>
              </a:r>
              <a:r>
                <a:rPr lang="en-US" sz="3000" b="1" dirty="0" err="1">
                  <a:latin typeface="+mn-lt"/>
                </a:rPr>
                <a:t>đâu</a:t>
              </a:r>
              <a:r>
                <a:rPr lang="en-US" sz="3000" b="1" dirty="0">
                  <a:latin typeface="+mn-lt"/>
                </a:rPr>
                <a:t>?</a:t>
              </a:r>
            </a:p>
          </p:txBody>
        </p:sp>
        <p:pic>
          <p:nvPicPr>
            <p:cNvPr id="235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777664"/>
              <a:ext cx="596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3" grpId="0" animBg="1"/>
      <p:bldP spid="54" grpId="0" animBg="1"/>
      <p:bldP spid="55" grpId="0" animBg="1"/>
      <p:bldP spid="56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26" y="721070"/>
            <a:ext cx="809244" cy="439482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3926" y="1335037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5743" y="1287379"/>
            <a:ext cx="11109613" cy="5085345"/>
            <a:chOff x="1076414" y="4334859"/>
            <a:chExt cx="22222120" cy="3528510"/>
          </a:xfrm>
        </p:grpSpPr>
        <p:grpSp>
          <p:nvGrpSpPr>
            <p:cNvPr id="22" name="Group 5"/>
            <p:cNvGrpSpPr/>
            <p:nvPr/>
          </p:nvGrpSpPr>
          <p:grpSpPr>
            <a:xfrm>
              <a:off x="1429808" y="4631432"/>
              <a:ext cx="21868726" cy="3231937"/>
              <a:chOff x="596800" y="1068325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96800" y="1068325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9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678202" cy="640760"/>
              <a:chOff x="166396" y="8712046"/>
              <a:chExt cx="4678202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12480" cy="320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1076015" y="721070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42" name="Group 7"/>
          <p:cNvGrpSpPr/>
          <p:nvPr/>
        </p:nvGrpSpPr>
        <p:grpSpPr bwMode="auto">
          <a:xfrm>
            <a:off x="2162459" y="2167809"/>
            <a:ext cx="4754535" cy="1200150"/>
            <a:chOff x="334" y="1209"/>
            <a:chExt cx="2928" cy="756"/>
          </a:xfrm>
        </p:grpSpPr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34" y="1209"/>
              <a:ext cx="29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tròn lượng giác cho cung AM có sđ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(còn viết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</a:t>
              </a:r>
              <a:endParaRPr lang="el-GR" sz="2400" b="1" u="sng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0" name="Group 9"/>
            <p:cNvGrpSpPr/>
            <p:nvPr/>
          </p:nvGrpSpPr>
          <p:grpSpPr bwMode="auto">
            <a:xfrm>
              <a:off x="826" y="1427"/>
              <a:ext cx="276" cy="81"/>
              <a:chOff x="587" y="2312"/>
              <a:chExt cx="339" cy="152"/>
            </a:xfrm>
          </p:grpSpPr>
          <p:sp>
            <p:nvSpPr>
              <p:cNvPr id="57" name="Arc 10"/>
              <p:cNvSpPr/>
              <p:nvPr/>
            </p:nvSpPr>
            <p:spPr bwMode="auto">
              <a:xfrm>
                <a:off x="587" y="2368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877" y="2312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" name="Group 12"/>
            <p:cNvGrpSpPr/>
            <p:nvPr/>
          </p:nvGrpSpPr>
          <p:grpSpPr bwMode="auto">
            <a:xfrm>
              <a:off x="1617" y="1374"/>
              <a:ext cx="278" cy="142"/>
              <a:chOff x="443" y="2257"/>
              <a:chExt cx="336" cy="272"/>
            </a:xfrm>
          </p:grpSpPr>
          <p:sp>
            <p:nvSpPr>
              <p:cNvPr id="55" name="Arc 13"/>
              <p:cNvSpPr/>
              <p:nvPr/>
            </p:nvSpPr>
            <p:spPr bwMode="auto">
              <a:xfrm>
                <a:off x="443" y="2433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6" name="Freeform 14"/>
              <p:cNvSpPr/>
              <p:nvPr/>
            </p:nvSpPr>
            <p:spPr bwMode="auto">
              <a:xfrm>
                <a:off x="630" y="225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Group 15"/>
            <p:cNvGrpSpPr/>
            <p:nvPr/>
          </p:nvGrpSpPr>
          <p:grpSpPr bwMode="auto">
            <a:xfrm>
              <a:off x="419" y="1659"/>
              <a:ext cx="274" cy="79"/>
              <a:chOff x="147" y="2337"/>
              <a:chExt cx="336" cy="151"/>
            </a:xfrm>
          </p:grpSpPr>
          <p:sp>
            <p:nvSpPr>
              <p:cNvPr id="53" name="Arc 16"/>
              <p:cNvSpPr/>
              <p:nvPr/>
            </p:nvSpPr>
            <p:spPr bwMode="auto">
              <a:xfrm>
                <a:off x="147" y="2392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405" y="233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9" name="Group 18"/>
          <p:cNvGrpSpPr/>
          <p:nvPr/>
        </p:nvGrpSpPr>
        <p:grpSpPr bwMode="auto">
          <a:xfrm>
            <a:off x="2211669" y="3400633"/>
            <a:ext cx="5181600" cy="844551"/>
            <a:chOff x="240" y="1999"/>
            <a:chExt cx="3264" cy="532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40" y="2008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Tung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y =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M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20"/>
                <p:cNvSpPr txBox="1"/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1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21"/>
          <p:cNvGrpSpPr/>
          <p:nvPr/>
        </p:nvGrpSpPr>
        <p:grpSpPr bwMode="auto">
          <a:xfrm>
            <a:off x="2130088" y="4894203"/>
            <a:ext cx="5181600" cy="839788"/>
            <a:chOff x="240" y="2674"/>
            <a:chExt cx="3264" cy="529"/>
          </a:xfrm>
        </p:grpSpPr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240" y="2680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Hoành độ x =       </a:t>
              </a:r>
              <a:r>
                <a:rPr lang="vi-VN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điểm M gọi là côsin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kí hiệu cos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bject 23"/>
                <p:cNvSpPr txBox="1"/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𝑶𝑯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4" name="Object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4"/>
              <p:cNvSpPr txBox="1"/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5"/>
              <p:cNvSpPr txBox="1"/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56" y="2165307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54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3270" y="1020038"/>
            <a:ext cx="11510118" cy="4423025"/>
            <a:chOff x="322221" y="704501"/>
            <a:chExt cx="11510118" cy="4423025"/>
          </a:xfrm>
        </p:grpSpPr>
        <p:grpSp>
          <p:nvGrpSpPr>
            <p:cNvPr id="6" name="Group 5"/>
            <p:cNvGrpSpPr/>
            <p:nvPr/>
          </p:nvGrpSpPr>
          <p:grpSpPr>
            <a:xfrm>
              <a:off x="322221" y="866048"/>
              <a:ext cx="5126163" cy="476191"/>
              <a:chOff x="644526" y="2766774"/>
              <a:chExt cx="10253661" cy="95238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06586" y="2766774"/>
                <a:ext cx="89916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83775" y="2795826"/>
                <a:ext cx="7605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22726" y="704501"/>
              <a:ext cx="11109613" cy="4423025"/>
              <a:chOff x="1076414" y="4334859"/>
              <a:chExt cx="22222120" cy="3528510"/>
            </a:xfrm>
          </p:grpSpPr>
          <p:grpSp>
            <p:nvGrpSpPr>
              <p:cNvPr id="22" name="Group 5"/>
              <p:cNvGrpSpPr/>
              <p:nvPr/>
            </p:nvGrpSpPr>
            <p:grpSpPr>
              <a:xfrm>
                <a:off x="1429808" y="4631432"/>
                <a:ext cx="21868726" cy="3231937"/>
                <a:chOff x="596800" y="1068325"/>
                <a:chExt cx="8611674" cy="127242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596800" y="1068325"/>
                  <a:ext cx="8611674" cy="1272428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07731" y="1742814"/>
                  <a:ext cx="7867095" cy="109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2000"/>
                    </a:lnSpc>
                  </a:pPr>
                  <a:endPara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3" name="Group 65"/>
              <p:cNvGrpSpPr/>
              <p:nvPr/>
            </p:nvGrpSpPr>
            <p:grpSpPr>
              <a:xfrm>
                <a:off x="1076414" y="4334859"/>
                <a:ext cx="4678202" cy="824978"/>
                <a:chOff x="166396" y="8712046"/>
                <a:chExt cx="4678202" cy="824978"/>
              </a:xfrm>
            </p:grpSpPr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2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932118" y="8712046"/>
                  <a:ext cx="3912480" cy="368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41" name="Rectangle 40"/>
          <p:cNvSpPr/>
          <p:nvPr/>
        </p:nvSpPr>
        <p:spPr>
          <a:xfrm>
            <a:off x="1240137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78" y="1288216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6"/>
              <p:cNvSpPr txBox="1"/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5"/>
          <p:cNvGrpSpPr/>
          <p:nvPr/>
        </p:nvGrpSpPr>
        <p:grpSpPr bwMode="auto">
          <a:xfrm>
            <a:off x="3154110" y="1609725"/>
            <a:ext cx="5486400" cy="1108570"/>
            <a:chOff x="164" y="222"/>
            <a:chExt cx="3696" cy="784"/>
          </a:xfrm>
        </p:grpSpPr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64" y="288"/>
              <a:ext cx="369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,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bject 7"/>
                <p:cNvSpPr txBox="1"/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en-US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bject 8"/>
                <p:cNvSpPr txBox="1"/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9"/>
          <p:cNvGrpSpPr/>
          <p:nvPr/>
        </p:nvGrpSpPr>
        <p:grpSpPr bwMode="auto">
          <a:xfrm>
            <a:off x="2156435" y="3381513"/>
            <a:ext cx="5867400" cy="1109663"/>
            <a:chOff x="96" y="229"/>
            <a:chExt cx="3696" cy="699"/>
          </a:xfrm>
        </p:grpSpPr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96" y="288"/>
              <a:ext cx="36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, tỉ số            gọi là côtang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kí hiệu cot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(hoặc cotg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bject 9"/>
                <p:cNvSpPr txBox="1"/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3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97" b="-434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bject 10"/>
                <p:cNvSpPr txBox="1"/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4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ject 11"/>
              <p:cNvSpPr txBox="1"/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49511" y="5011614"/>
            <a:ext cx="10972984" cy="1711151"/>
            <a:chOff x="1390107" y="4038600"/>
            <a:chExt cx="21948825" cy="3962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661194" y="4038600"/>
              <a:ext cx="2495239" cy="1069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</a:t>
              </a:r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 ý: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747505" y="5221312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cot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5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8247" y="1469807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94963" y="2728635"/>
            <a:ext cx="10972984" cy="3651934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167"/>
          <p:cNvGrpSpPr/>
          <p:nvPr/>
        </p:nvGrpSpPr>
        <p:grpSpPr>
          <a:xfrm>
            <a:off x="608504" y="1990354"/>
            <a:ext cx="3794127" cy="927101"/>
            <a:chOff x="4867276" y="9361488"/>
            <a:chExt cx="3794125" cy="927101"/>
          </a:xfrm>
        </p:grpSpPr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204330" y="694625"/>
            <a:ext cx="1180946" cy="402337"/>
            <a:chOff x="-288924" y="1905000"/>
            <a:chExt cx="2362200" cy="804672"/>
          </a:xfrm>
        </p:grpSpPr>
        <p:sp>
          <p:nvSpPr>
            <p:cNvPr id="58" name="Rounded Rectangle 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099461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446935" y="2952486"/>
            <a:ext cx="899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5035" y="4190052"/>
            <a:ext cx="8873332" cy="1754326"/>
            <a:chOff x="1485035" y="4190052"/>
            <a:chExt cx="8873332" cy="1754326"/>
          </a:xfrm>
        </p:grpSpPr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1485035" y="4190052"/>
              <a:ext cx="887333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vi-V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SGK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10.</a:t>
              </a:r>
              <a:endPara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62"/>
                <p:cNvSpPr txBox="1"/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63" name="Object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0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147400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22063" y="1576198"/>
            <a:ext cx="10972984" cy="5290557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3"/>
              <p:cNvSpPr txBox="1"/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blipFill rotWithShape="0">
                <a:blip r:embed="rId3"/>
                <a:stretch>
                  <a:fillRect r="-29548" b="-46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8"/>
          <p:cNvGrpSpPr/>
          <p:nvPr/>
        </p:nvGrpSpPr>
        <p:grpSpPr bwMode="auto">
          <a:xfrm>
            <a:off x="1174552" y="3565762"/>
            <a:ext cx="9634914" cy="593726"/>
            <a:chOff x="384" y="2058"/>
            <a:chExt cx="3600" cy="374"/>
          </a:xfrm>
        </p:grpSpPr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384" y="2064"/>
              <a:ext cx="360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10"/>
                <p:cNvSpPr txBox="1"/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𝑂𝐾</m:t>
                            </m:r>
                          </m:e>
                        </m:ba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≤1;−1≤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e>
                        </m:ba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0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11"/>
              <p:cNvSpPr txBox="1"/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blipFill rotWithShape="0">
                <a:blip r:embed="rId5"/>
                <a:stretch>
                  <a:fillRect r="-9297" b="-343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12"/>
          <p:cNvGrpSpPr/>
          <p:nvPr/>
        </p:nvGrpSpPr>
        <p:grpSpPr bwMode="auto">
          <a:xfrm>
            <a:off x="1174552" y="5205798"/>
            <a:ext cx="10195385" cy="1354287"/>
            <a:chOff x="-49" y="2632"/>
            <a:chExt cx="5297" cy="1204"/>
          </a:xfrm>
        </p:grpSpPr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-49" y="2659"/>
              <a:ext cx="5297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Với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tồn tại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sao cho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m.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14"/>
                <p:cNvSpPr txBox="1"/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:−1≤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blipFill>
                  <a:blip r:embed="rId6"/>
                  <a:stretch>
                    <a:fillRect b="-3962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 Box 9">
            <a:extLst>
              <a:ext uri="{FF2B5EF4-FFF2-40B4-BE49-F238E27FC236}">
                <a16:creationId xmlns:a16="http://schemas.microsoft.com/office/drawing/2014/main" id="{15C9CBD3-8866-4CB7-B9D3-173158AF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52" y="1563187"/>
            <a:ext cx="8754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511572"/>
            <a:ext cx="11059774" cy="1420250"/>
            <a:chOff x="1175570" y="3165263"/>
            <a:chExt cx="22124988" cy="3471333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165263"/>
              <a:ext cx="4230014" cy="2009810"/>
              <a:chOff x="1175570" y="1951291"/>
              <a:chExt cx="4230014" cy="200981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1522248"/>
                <a:ext cx="82661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8527" y="2531811"/>
                <a:ext cx="3217057" cy="1429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</a:t>
                </a:r>
                <a:endParaRPr lang="en-US" sz="3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2636988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81849" y="2008024"/>
            <a:ext cx="11028302" cy="4849976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394965" y="981638"/>
            <a:ext cx="8897089" cy="930275"/>
            <a:chOff x="2394966" y="981638"/>
            <a:chExt cx="7599141" cy="930275"/>
          </a:xfrm>
        </p:grpSpPr>
        <p:sp>
          <p:nvSpPr>
            <p:cNvPr id="89" name="TextBox 4"/>
            <p:cNvSpPr txBox="1">
              <a:spLocks noChangeArrowheads="1"/>
            </p:cNvSpPr>
            <p:nvPr/>
          </p:nvSpPr>
          <p:spPr bwMode="auto">
            <a:xfrm>
              <a:off x="2394966" y="1163627"/>
              <a:ext cx="1416071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bject 89"/>
                <p:cNvSpPr txBox="1"/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func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0" name="Object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ject 90"/>
              <p:cNvSpPr txBox="1"/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1" name="Object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ject 91"/>
              <p:cNvSpPr txBox="1"/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2" name="Object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blipFill rotWithShape="0">
                <a:blip r:embed="rId4"/>
                <a:stretch>
                  <a:fillRect b="-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87502" y="2512772"/>
            <a:ext cx="5096521" cy="1297169"/>
            <a:chOff x="1981201" y="2435558"/>
            <a:chExt cx="3638078" cy="1297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bject 93"/>
                <p:cNvSpPr txBox="1"/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4" name="Object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blipFill>
                  <a:blip r:embed="rId5"/>
                  <a:stretch>
                    <a:fillRect l="-6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981201" y="2435558"/>
              <a:ext cx="3638078" cy="1297169"/>
              <a:chOff x="1981201" y="2435558"/>
              <a:chExt cx="3638078" cy="12971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bject 92"/>
                  <p:cNvSpPr txBox="1"/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rmAutofit fontScale="85000" lnSpcReduction="10000"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a14:m>
                    <a:r>
                      <a:rPr lang="en-US" sz="3200" b="1" dirty="0"/>
                      <a:t> +</a:t>
                    </a:r>
                  </a:p>
                </p:txBody>
              </p:sp>
            </mc:Choice>
            <mc:Fallback xmlns="">
              <p:sp>
                <p:nvSpPr>
                  <p:cNvPr id="93" name="Object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bject 94"/>
                  <p:cNvSpPr txBox="1"/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95" name="Object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069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ject 99"/>
              <p:cNvSpPr txBox="1"/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Object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blipFill rotWithShape="1">
                <a:blip r:embed="rId8"/>
                <a:stretch>
                  <a:fillRect r="-35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bject 100"/>
              <p:cNvSpPr txBox="1"/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1" name="Object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7242222" y="2501222"/>
            <a:ext cx="2667000" cy="26670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03" name="Line 5"/>
          <p:cNvCxnSpPr>
            <a:cxnSpLocks noChangeShapeType="1"/>
          </p:cNvCxnSpPr>
          <p:nvPr/>
        </p:nvCxnSpPr>
        <p:spPr bwMode="auto">
          <a:xfrm flipV="1">
            <a:off x="8593185" y="1931823"/>
            <a:ext cx="1587" cy="373487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Line 6"/>
          <p:cNvCxnSpPr>
            <a:cxnSpLocks noChangeShapeType="1"/>
          </p:cNvCxnSpPr>
          <p:nvPr/>
        </p:nvCxnSpPr>
        <p:spPr bwMode="auto">
          <a:xfrm>
            <a:off x="6099222" y="3837897"/>
            <a:ext cx="480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105950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12"/>
          <p:cNvSpPr txBox="1">
            <a:spLocks noChangeArrowheads="1"/>
          </p:cNvSpPr>
          <p:nvPr/>
        </p:nvSpPr>
        <p:spPr bwMode="auto">
          <a:xfrm>
            <a:off x="82328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auto">
          <a:xfrm>
            <a:off x="8690022" y="5168223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14"/>
          <p:cNvSpPr txBox="1">
            <a:spLocks noChangeArrowheads="1"/>
          </p:cNvSpPr>
          <p:nvPr/>
        </p:nvSpPr>
        <p:spPr bwMode="auto">
          <a:xfrm>
            <a:off x="99092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 Box 15"/>
          <p:cNvSpPr txBox="1">
            <a:spLocks noChangeArrowheads="1"/>
          </p:cNvSpPr>
          <p:nvPr/>
        </p:nvSpPr>
        <p:spPr bwMode="auto">
          <a:xfrm>
            <a:off x="8724308" y="199653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6785022" y="3831695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8594772" y="2907623"/>
            <a:ext cx="971550" cy="904875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 bwMode="auto">
          <a:xfrm>
            <a:off x="8842422" y="3618822"/>
            <a:ext cx="1524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9296401" y="3979933"/>
            <a:ext cx="55563" cy="571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4" name="Text Box 3"/>
          <p:cNvSpPr txBox="1"/>
          <p:nvPr/>
        </p:nvSpPr>
        <p:spPr>
          <a:xfrm>
            <a:off x="9372600" y="3678309"/>
            <a:ext cx="476250" cy="4667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</a:t>
            </a:r>
            <a:endParaRPr lang="en-US" sz="1100" b="1" dirty="0">
              <a:solidFill>
                <a:srgbClr val="000000"/>
              </a:solidFill>
              <a:latin typeface="Arial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9479804" y="4777322"/>
            <a:ext cx="55563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8575723" y="3834722"/>
            <a:ext cx="931863" cy="10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116"/>
          <p:cNvSpPr/>
          <p:nvPr/>
        </p:nvSpPr>
        <p:spPr bwMode="auto">
          <a:xfrm flipV="1">
            <a:off x="8829722" y="3802973"/>
            <a:ext cx="241300" cy="290513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bject 117"/>
              <p:cNvSpPr txBox="1"/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8" name="Object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9580812" y="4662503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bject 119"/>
              <p:cNvSpPr txBox="1"/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𝑨𝑵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0" name="Object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2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100" grpId="0"/>
      <p:bldP spid="101" grpId="0"/>
      <p:bldP spid="102" grpId="0" animBg="1"/>
      <p:bldP spid="105" grpId="0"/>
      <p:bldP spid="106" grpId="0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/>
      <p:bldP spid="115" grpId="0" animBg="1"/>
      <p:bldP spid="117" grpId="0" animBg="1"/>
      <p:bldP spid="118" grpId="0"/>
      <p:bldP spid="119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217738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810" y="1662115"/>
            <a:ext cx="10972984" cy="512313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4"/>
          <p:cNvGrpSpPr/>
          <p:nvPr/>
        </p:nvGrpSpPr>
        <p:grpSpPr bwMode="auto">
          <a:xfrm>
            <a:off x="1835469" y="1895397"/>
            <a:ext cx="6550026" cy="900113"/>
            <a:chOff x="-123" y="2595"/>
            <a:chExt cx="4126" cy="567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-123" y="2635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tan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7"/>
                <p:cNvSpPr txBox="1"/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7"/>
          <p:cNvGrpSpPr/>
          <p:nvPr/>
        </p:nvGrpSpPr>
        <p:grpSpPr bwMode="auto">
          <a:xfrm>
            <a:off x="1835376" y="2892498"/>
            <a:ext cx="5970588" cy="527049"/>
            <a:chOff x="96" y="3129"/>
            <a:chExt cx="3761" cy="332"/>
          </a:xfrm>
        </p:grpSpPr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96" y="3129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e) cot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8"/>
                <p:cNvSpPr txBox="1"/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6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8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855788" y="3672272"/>
            <a:ext cx="51816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6"/>
          <p:cNvGrpSpPr>
            <a:grpSpLocks noChangeAspect="1"/>
          </p:cNvGrpSpPr>
          <p:nvPr/>
        </p:nvGrpSpPr>
        <p:grpSpPr bwMode="auto">
          <a:xfrm>
            <a:off x="6394451" y="3028589"/>
            <a:ext cx="4295775" cy="4144962"/>
            <a:chOff x="3214" y="468"/>
            <a:chExt cx="2736" cy="2640"/>
          </a:xfrm>
        </p:grpSpPr>
        <p:sp>
          <p:nvSpPr>
            <p:cNvPr id="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214" y="468"/>
              <a:ext cx="273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rc 7"/>
            <p:cNvSpPr/>
            <p:nvPr/>
          </p:nvSpPr>
          <p:spPr bwMode="auto">
            <a:xfrm>
              <a:off x="4457" y="1676"/>
              <a:ext cx="234" cy="163"/>
            </a:xfrm>
            <a:custGeom>
              <a:avLst/>
              <a:gdLst>
                <a:gd name="T0" fmla="*/ 0 w 31288"/>
                <a:gd name="T1" fmla="*/ 0 h 23018"/>
                <a:gd name="T2" fmla="*/ 0 w 31288"/>
                <a:gd name="T3" fmla="*/ 0 h 23018"/>
                <a:gd name="T4" fmla="*/ 0 w 31288"/>
                <a:gd name="T5" fmla="*/ 0 h 23018"/>
                <a:gd name="T6" fmla="*/ 0 60000 65536"/>
                <a:gd name="T7" fmla="*/ 0 60000 65536"/>
                <a:gd name="T8" fmla="*/ 0 60000 65536"/>
                <a:gd name="T9" fmla="*/ 0 w 31288"/>
                <a:gd name="T10" fmla="*/ 0 h 23018"/>
                <a:gd name="T11" fmla="*/ 31288 w 31288"/>
                <a:gd name="T12" fmla="*/ 23018 h 230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88" h="23018" fill="none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</a:path>
                <a:path w="31288" h="23018" stroke="0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  <a:lnTo>
                    <a:pt x="9688" y="21600"/>
                  </a:lnTo>
                  <a:lnTo>
                    <a:pt x="-1" y="2294"/>
                  </a:lnTo>
                  <a:close/>
                </a:path>
              </a:pathLst>
            </a:cu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3731" y="1067"/>
              <a:ext cx="1648" cy="1554"/>
            </a:xfrm>
            <a:prstGeom prst="ellipse">
              <a:avLst/>
            </a:pr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550" y="620"/>
              <a:ext cx="1" cy="2366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4550" y="620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4517" y="620"/>
              <a:ext cx="33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343" y="1839"/>
              <a:ext cx="2478" cy="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5745" y="1839"/>
              <a:ext cx="7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5745" y="1808"/>
              <a:ext cx="76" cy="3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4140" y="1169"/>
              <a:ext cx="1" cy="67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140" y="1169"/>
              <a:ext cx="410" cy="1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4140" y="1169"/>
              <a:ext cx="410" cy="67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H="1">
              <a:off x="4464" y="1636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4464" y="1707"/>
              <a:ext cx="8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4442" y="1859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0</a:t>
              </a:r>
              <a:endParaRPr lang="en-US" alt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4097" y="185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H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4593" y="1118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K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4657" y="1554"/>
              <a:ext cx="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5411" y="187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3569" y="1859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4593" y="915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4593" y="2651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3990" y="1026"/>
              <a:ext cx="12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M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5724" y="1879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4410" y="590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y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370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5347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4528" y="1047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4528" y="2590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>
              <a:off x="4119" y="114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411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4528" y="115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8213725" y="3690856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" name="TextBox 44"/>
          <p:cNvSpPr txBox="1">
            <a:spLocks noChangeArrowheads="1"/>
          </p:cNvSpPr>
          <p:nvPr/>
        </p:nvSpPr>
        <p:spPr bwMode="auto">
          <a:xfrm>
            <a:off x="9742489" y="4870367"/>
            <a:ext cx="388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45"/>
          <p:cNvSpPr txBox="1">
            <a:spLocks noChangeArrowheads="1"/>
          </p:cNvSpPr>
          <p:nvPr/>
        </p:nvSpPr>
        <p:spPr bwMode="auto">
          <a:xfrm>
            <a:off x="8169742" y="6389049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73" name="TextBox 46"/>
          <p:cNvSpPr txBox="1">
            <a:spLocks noChangeArrowheads="1"/>
          </p:cNvSpPr>
          <p:nvPr/>
        </p:nvSpPr>
        <p:spPr bwMode="auto">
          <a:xfrm>
            <a:off x="6843713" y="4870367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599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1417765"/>
            <a:ext cx="11059774" cy="1167593"/>
            <a:chOff x="1175570" y="2853481"/>
            <a:chExt cx="22124988" cy="378311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2853481"/>
              <a:ext cx="3903660" cy="1373253"/>
              <a:chOff x="1175570" y="1639509"/>
              <a:chExt cx="3903660" cy="137325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34410" y="767941"/>
                <a:ext cx="103718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89477" y="1639509"/>
                <a:ext cx="2418565" cy="109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11345" y="2680217"/>
            <a:ext cx="11028302" cy="349434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209801" y="1966651"/>
            <a:ext cx="5257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  . Xác định dấu của:  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2"/>
              <p:cNvSpPr txBox="1"/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3"/>
              <p:cNvSpPr txBox="1"/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);​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 bwMode="auto">
          <a:xfrm>
            <a:off x="8482636" y="4126526"/>
            <a:ext cx="301306" cy="277813"/>
            <a:chOff x="6877050" y="3242135"/>
            <a:chExt cx="675509" cy="415464"/>
          </a:xfrm>
        </p:grpSpPr>
        <p:sp>
          <p:nvSpPr>
            <p:cNvPr id="59" name="Arc 58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0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Oval Callout 60"/>
          <p:cNvSpPr/>
          <p:nvPr/>
        </p:nvSpPr>
        <p:spPr>
          <a:xfrm>
            <a:off x="3222273" y="2784499"/>
            <a:ext cx="1219518" cy="533400"/>
          </a:xfrm>
          <a:prstGeom prst="wedgeEllipseCallout">
            <a:avLst>
              <a:gd name="adj1" fmla="val -39871"/>
              <a:gd name="adj2" fmla="val 86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2" name="Oval Callout 61"/>
          <p:cNvSpPr/>
          <p:nvPr/>
        </p:nvSpPr>
        <p:spPr>
          <a:xfrm rot="21100604">
            <a:off x="5098209" y="2887798"/>
            <a:ext cx="1218326" cy="533400"/>
          </a:xfrm>
          <a:prstGeom prst="wedgeEllipseCallout">
            <a:avLst>
              <a:gd name="adj1" fmla="val -31540"/>
              <a:gd name="adj2" fmla="val 74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3" name="Oval Callout 62"/>
          <p:cNvSpPr/>
          <p:nvPr/>
        </p:nvSpPr>
        <p:spPr>
          <a:xfrm rot="10301517">
            <a:off x="2290302" y="4721609"/>
            <a:ext cx="1218327" cy="533400"/>
          </a:xfrm>
          <a:prstGeom prst="wedgeEllipseCallout">
            <a:avLst>
              <a:gd name="adj1" fmla="val -38080"/>
              <a:gd name="adj2" fmla="val 86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sp>
        <p:nvSpPr>
          <p:cNvPr id="64" name="Oval Callout 63"/>
          <p:cNvSpPr/>
          <p:nvPr/>
        </p:nvSpPr>
        <p:spPr>
          <a:xfrm rot="10296528">
            <a:off x="4275085" y="4633846"/>
            <a:ext cx="1219518" cy="533400"/>
          </a:xfrm>
          <a:prstGeom prst="wedgeEllipseCallout">
            <a:avLst>
              <a:gd name="adj1" fmla="val -29738"/>
              <a:gd name="adj2" fmla="val 98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pic>
        <p:nvPicPr>
          <p:cNvPr id="65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89" y="2473547"/>
            <a:ext cx="448802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5"/>
          <p:cNvGrpSpPr/>
          <p:nvPr/>
        </p:nvGrpSpPr>
        <p:grpSpPr bwMode="auto">
          <a:xfrm>
            <a:off x="8635036" y="4163015"/>
            <a:ext cx="301306" cy="277813"/>
            <a:chOff x="6877050" y="3242135"/>
            <a:chExt cx="675509" cy="415464"/>
          </a:xfrm>
        </p:grpSpPr>
        <p:sp>
          <p:nvSpPr>
            <p:cNvPr id="67" name="Arc 66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8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2221" y="1077062"/>
            <a:ext cx="5126163" cy="461665"/>
            <a:chOff x="644526" y="2766774"/>
            <a:chExt cx="10253661" cy="923330"/>
          </a:xfrm>
        </p:grpSpPr>
        <p:sp>
          <p:nvSpPr>
            <p:cNvPr id="73" name="TextBox 72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  <p:extLst>
      <p:ext uri="{BB962C8B-B14F-4D97-AF65-F5344CB8AC3E}">
        <p14:creationId xmlns:p14="http://schemas.microsoft.com/office/powerpoint/2010/main" val="24008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1472</Words>
  <Application>Microsoft Office PowerPoint</Application>
  <PresentationFormat>Widescreen</PresentationFormat>
  <Paragraphs>352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AvantGarde-Demi</vt:lpstr>
      <vt:lpstr>Calibri</vt:lpstr>
      <vt:lpstr>Cambria Math</vt:lpstr>
      <vt:lpstr>Franklin Gothic Book</vt:lpstr>
      <vt:lpstr>Symbol</vt:lpstr>
      <vt:lpstr>Tahoma</vt:lpstr>
      <vt:lpstr>Times New Roman</vt:lpstr>
      <vt:lpstr>VNI-Helve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10C1</dc:creator>
  <cp:lastModifiedBy>Tran Thi Kim Oanh</cp:lastModifiedBy>
  <cp:revision>61</cp:revision>
  <dcterms:created xsi:type="dcterms:W3CDTF">2019-03-10T11:53:03Z</dcterms:created>
  <dcterms:modified xsi:type="dcterms:W3CDTF">2020-03-21T16:30:28Z</dcterms:modified>
</cp:coreProperties>
</file>