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58" r:id="rId3"/>
    <p:sldId id="260" r:id="rId4"/>
    <p:sldId id="271" r:id="rId5"/>
    <p:sldId id="261" r:id="rId6"/>
    <p:sldId id="272" r:id="rId7"/>
    <p:sldId id="273" r:id="rId8"/>
    <p:sldId id="262" r:id="rId9"/>
    <p:sldId id="274" r:id="rId10"/>
    <p:sldId id="285" r:id="rId11"/>
    <p:sldId id="286" r:id="rId12"/>
    <p:sldId id="287" r:id="rId13"/>
    <p:sldId id="288" r:id="rId14"/>
    <p:sldId id="289" r:id="rId15"/>
    <p:sldId id="290" r:id="rId16"/>
    <p:sldId id="291" r:id="rId17"/>
    <p:sldId id="292" r:id="rId18"/>
    <p:sldId id="293"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6/20/2022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6/20/2022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6/20/2022</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6/20/2022</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6/20/2022</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6/20/2022</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5970" y="609600"/>
            <a:ext cx="9566030" cy="2584268"/>
          </a:xfrm>
        </p:spPr>
        <p:txBody>
          <a:bodyPr>
            <a:normAutofit/>
          </a:bodyPr>
          <a:lstStyle/>
          <a:p>
            <a:pPr algn="ctr"/>
            <a:r>
              <a:rPr lang="en-US"/>
              <a:t>BÀI </a:t>
            </a:r>
            <a:r>
              <a:rPr lang="en-US" smtClean="0"/>
              <a:t>23</a:t>
            </a:r>
            <a:r>
              <a:rPr lang="en-US"/>
              <a:t/>
            </a:r>
            <a:br>
              <a:rPr lang="en-US"/>
            </a:br>
            <a:r>
              <a:rPr lang="en-US" smtClean="0"/>
              <a:t>MỘT SỐ LỆNH LÀM VIỆC VỚI DỮ LIỆU DANH SÁCH</a:t>
            </a:r>
            <a:endParaRPr lang="en-US"/>
          </a:p>
        </p:txBody>
      </p:sp>
      <p:sp>
        <p:nvSpPr>
          <p:cNvPr id="3" name="Subtitle 2"/>
          <p:cNvSpPr>
            <a:spLocks noGrp="1"/>
          </p:cNvSpPr>
          <p:nvPr>
            <p:ph type="subTitle" idx="1"/>
          </p:nvPr>
        </p:nvSpPr>
        <p:spPr>
          <a:xfrm>
            <a:off x="3979984" y="3658102"/>
            <a:ext cx="6858002" cy="914400"/>
          </a:xfrm>
        </p:spPr>
        <p:txBody>
          <a:bodyPr/>
          <a:lstStyle/>
          <a:p>
            <a:pPr algn="ctr"/>
            <a:r>
              <a:rPr lang="en-US"/>
              <a:t>GV: Hoàng Thị Thanh Tâm</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8925" y="507075"/>
            <a:ext cx="11090030" cy="582287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ý:</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nếu k nằm ngoài phạm vi chỉ số của danh sách thì lệnh vẫn có tác dụng nếu: </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&lt; </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-len()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chèn vào đầu danh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sách (</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&lt; 0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chèn vào vị trí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 1</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nếu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&gt; len()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chèn vào cuối danh sách</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[4, 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A.insert(-10, 1)</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A.insert(100, 2)</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4, 5</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(-2,9</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r>
              <a:rPr lang="en-US" sz="2800">
                <a:latin typeface="Times New Roman" panose="02020603050405020304" pitchFamily="18" charset="0"/>
                <a:ea typeface="Times New Roman" panose="02020603050405020304" pitchFamily="18" charset="0"/>
                <a:cs typeface="Arial" panose="020B0604020202020204" pitchFamily="34" charset="0"/>
              </a:rPr>
              <a:t>[1,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800">
                <a:latin typeface="Times New Roman" panose="02020603050405020304" pitchFamily="18" charset="0"/>
                <a:ea typeface="Times New Roman" panose="02020603050405020304" pitchFamily="18" charset="0"/>
                <a:cs typeface="Arial" panose="020B0604020202020204" pitchFamily="34" charset="0"/>
              </a:rPr>
              <a:t>, 9, </a:t>
            </a:r>
            <a:r>
              <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rPr>
              <a:t>5</a:t>
            </a:r>
            <a:r>
              <a:rPr lang="en-US" sz="2800">
                <a:latin typeface="Times New Roman" panose="02020603050405020304" pitchFamily="18" charset="0"/>
                <a:ea typeface="Times New Roman" panose="02020603050405020304" pitchFamily="18" charset="0"/>
                <a:cs typeface="Arial" panose="020B0604020202020204" pitchFamily="34" charset="0"/>
              </a:rPr>
              <a:t>, 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40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0873" y="574144"/>
            <a:ext cx="6813084" cy="548099"/>
          </a:xfrm>
          <a:prstGeom prst="rect">
            <a:avLst/>
          </a:prstGeom>
        </p:spPr>
        <p:txBody>
          <a:bodyPr wrap="none">
            <a:spAutoFit/>
          </a:bodyPr>
          <a:lstStyle/>
          <a:p>
            <a:pPr algn="just">
              <a:lnSpc>
                <a:spcPct val="115000"/>
              </a:lnSpc>
              <a:spcAft>
                <a:spcPts val="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Một số lệnh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làm việc </a:t>
            </a: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với dữ liệu danh sách:</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42603537"/>
              </p:ext>
            </p:extLst>
          </p:nvPr>
        </p:nvGraphicFramePr>
        <p:xfrm>
          <a:off x="937846" y="1876336"/>
          <a:ext cx="10550769" cy="3633512"/>
        </p:xfrm>
        <a:graphic>
          <a:graphicData uri="http://schemas.openxmlformats.org/drawingml/2006/table">
            <a:tbl>
              <a:tblPr firstRow="1" firstCol="1" bandRow="1">
                <a:tableStyleId>{5940675A-B579-460E-94D1-54222C63F5DA}</a:tableStyleId>
              </a:tblPr>
              <a:tblGrid>
                <a:gridCol w="2964255">
                  <a:extLst>
                    <a:ext uri="{9D8B030D-6E8A-4147-A177-3AD203B41FA5}">
                      <a16:colId xmlns:a16="http://schemas.microsoft.com/office/drawing/2014/main" val="4088530813"/>
                    </a:ext>
                  </a:extLst>
                </a:gridCol>
                <a:gridCol w="7586514">
                  <a:extLst>
                    <a:ext uri="{9D8B030D-6E8A-4147-A177-3AD203B41FA5}">
                      <a16:colId xmlns:a16="http://schemas.microsoft.com/office/drawing/2014/main" val="2356575111"/>
                    </a:ext>
                  </a:extLst>
                </a:gridCol>
              </a:tblGrid>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A.append(x)</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en-US" sz="2800">
                          <a:solidFill>
                            <a:schemeClr val="tx2"/>
                          </a:solidFill>
                          <a:effectLst/>
                          <a:latin typeface="Times New Roman" panose="02020603050405020304" pitchFamily="18" charset="0"/>
                          <a:cs typeface="Times New Roman" panose="02020603050405020304" pitchFamily="18" charset="0"/>
                        </a:rPr>
                        <a:t>Bổ sung phần tử x vào cuối danh sách A</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7407397"/>
                  </a:ext>
                </a:extLst>
              </a:tr>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A.insert(k, x)</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vi-VN" sz="2800">
                          <a:solidFill>
                            <a:schemeClr val="tx2"/>
                          </a:solidFill>
                          <a:effectLst/>
                          <a:latin typeface="Times New Roman" panose="02020603050405020304" pitchFamily="18" charset="0"/>
                          <a:cs typeface="Times New Roman" panose="02020603050405020304" pitchFamily="18" charset="0"/>
                        </a:rPr>
                        <a:t>Chèn phần tử x vào vị trí k của danh sách A</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1317710"/>
                  </a:ext>
                </a:extLst>
              </a:tr>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A.clear(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en-US" sz="2800">
                          <a:solidFill>
                            <a:schemeClr val="tx2"/>
                          </a:solidFill>
                          <a:effectLst/>
                          <a:latin typeface="Times New Roman" panose="02020603050405020304" pitchFamily="18" charset="0"/>
                          <a:cs typeface="Times New Roman" panose="02020603050405020304" pitchFamily="18" charset="0"/>
                        </a:rPr>
                        <a:t>Xóa toàn bộ dữ liệu của danh sách A</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3622038"/>
                  </a:ext>
                </a:extLst>
              </a:tr>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A.remove(x)</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vi-VN" sz="2800">
                          <a:solidFill>
                            <a:schemeClr val="tx2"/>
                          </a:solidFill>
                          <a:effectLst/>
                          <a:latin typeface="Times New Roman" panose="02020603050405020304" pitchFamily="18" charset="0"/>
                          <a:cs typeface="Times New Roman" panose="02020603050405020304" pitchFamily="18" charset="0"/>
                        </a:rPr>
                        <a:t>Xóa phần tử x từ danh sách</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1723514"/>
                  </a:ext>
                </a:extLst>
              </a:tr>
            </a:tbl>
          </a:graphicData>
        </a:graphic>
      </p:graphicFrame>
    </p:spTree>
    <p:extLst>
      <p:ext uri="{BB962C8B-B14F-4D97-AF65-F5344CB8AC3E}">
        <p14:creationId xmlns:p14="http://schemas.microsoft.com/office/powerpoint/2010/main" val="36661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649415" y="1638300"/>
            <a:ext cx="9144000" cy="3888641"/>
          </a:xfrm>
          <a:prstGeom prst="cloudCallout">
            <a:avLst>
              <a:gd name="adj1" fmla="val -52884"/>
              <a:gd name="adj2" fmla="val -56279"/>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vi-VN"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Khi nào thì lệnh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A.append(1) và A.insert(0, 1) có tác dụng giống nhau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 sách A trước và sau lệnh insert() là [1,</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0] và [1,</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5, 0]. Lệnh đã dùng là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074" name="Picture 2" descr="Câu hỏi thường gặp | Xuất bản điện tử"/>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7" y="1"/>
            <a:ext cx="2664267" cy="246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97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46999" y="480359"/>
            <a:ext cx="3091231"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818784" y="1589164"/>
            <a:ext cx="10365032" cy="4585871"/>
          </a:xfrm>
          <a:prstGeom prst="rect">
            <a:avLst/>
          </a:prstGeom>
        </p:spPr>
        <p:txBody>
          <a:bodyPr wrap="square">
            <a:spAutoFit/>
          </a:bodyPr>
          <a:lstStyle/>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 lệnh làm việc với dữ liệu kiểu danh sách</a:t>
            </a:r>
            <a:endParaRPr lang="en-US" sz="2800" b="1">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 số n từ bàn phím, sau đó nhập danh sách n tên học sinh trong lớp và in ra danh sách học sinh này, mỗi tên học sinh trên một dòng. Yêu cầu danh sách được in ra theo thứ tự ngược lại thứ tự đã nhập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rPr>
              <a:t>Hướng dẫn. </a:t>
            </a:r>
            <a:r>
              <a:rPr lang="vi-VN" sz="2800">
                <a:solidFill>
                  <a:srgbClr val="000000"/>
                </a:solidFill>
                <a:latin typeface="Times New Roman" panose="02020603050405020304" pitchFamily="18" charset="0"/>
                <a:ea typeface="Times New Roman" panose="02020603050405020304" pitchFamily="18" charset="0"/>
              </a:rPr>
              <a:t>Chương trình sẽ yêu cầu nhập số tự nhiên n, sau đó sẽ lần lượt yêu cầu nhập n tên học sinh. Tuy nhiên do yêu cầu in danh sách học sinh theo thứ tự ngược lại so với thứ tự nhập nên cần dùng lệnh insert() để chèn tên học sinh được nhập vào đầu danh sách. </a:t>
            </a:r>
            <a:endParaRPr lang="en-US" sz="2800"/>
          </a:p>
        </p:txBody>
      </p:sp>
    </p:spTree>
    <p:extLst>
      <p:ext uri="{BB962C8B-B14F-4D97-AF65-F5344CB8AC3E}">
        <p14:creationId xmlns:p14="http://schemas.microsoft.com/office/powerpoint/2010/main" val="57127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3893" y="386574"/>
            <a:ext cx="4378122" cy="548099"/>
          </a:xfrm>
          <a:prstGeom prst="rect">
            <a:avLst/>
          </a:prstGeom>
        </p:spPr>
        <p:txBody>
          <a:bodyPr wrap="none">
            <a:spAutoFit/>
          </a:bodyPr>
          <a:lstStyle/>
          <a:p>
            <a:pPr algn="just">
              <a:lnSpc>
                <a:spcPct val="115000"/>
              </a:lnSpc>
              <a:spcAft>
                <a:spcPts val="0"/>
              </a:spcAft>
            </a:pPr>
            <a:r>
              <a:rPr lang="vi-VN"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rotWithShape="1">
          <a:blip r:embed="rId2"/>
          <a:srcRect l="42580" t="14344" r="7647" b="57131"/>
          <a:stretch/>
        </p:blipFill>
        <p:spPr>
          <a:xfrm>
            <a:off x="1638606" y="1127514"/>
            <a:ext cx="8703245" cy="2816687"/>
          </a:xfrm>
          <a:prstGeom prst="rect">
            <a:avLst/>
          </a:prstGeom>
          <a:ln>
            <a:solidFill>
              <a:srgbClr val="00B050"/>
            </a:solidFill>
          </a:ln>
        </p:spPr>
      </p:pic>
      <p:pic>
        <p:nvPicPr>
          <p:cNvPr id="8" name="Picture 7"/>
          <p:cNvPicPr>
            <a:picLocks noChangeAspect="1"/>
          </p:cNvPicPr>
          <p:nvPr/>
        </p:nvPicPr>
        <p:blipFill rotWithShape="1">
          <a:blip r:embed="rId2"/>
          <a:srcRect l="44570" t="67227" r="21765" b="11298"/>
          <a:stretch/>
        </p:blipFill>
        <p:spPr>
          <a:xfrm>
            <a:off x="2934269" y="4511809"/>
            <a:ext cx="5973169" cy="2151625"/>
          </a:xfrm>
          <a:prstGeom prst="rect">
            <a:avLst/>
          </a:prstGeom>
          <a:ln>
            <a:solidFill>
              <a:srgbClr val="00B050"/>
            </a:solidFill>
          </a:ln>
        </p:spPr>
      </p:pic>
      <p:sp>
        <p:nvSpPr>
          <p:cNvPr id="9" name="Down Arrow 8"/>
          <p:cNvSpPr/>
          <p:nvPr/>
        </p:nvSpPr>
        <p:spPr>
          <a:xfrm>
            <a:off x="5786651" y="3944201"/>
            <a:ext cx="327546" cy="559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44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3047" y="241847"/>
            <a:ext cx="10714892" cy="2862322"/>
          </a:xfrm>
          <a:prstGeom prst="rect">
            <a:avLst/>
          </a:prstGeom>
        </p:spPr>
        <p:txBody>
          <a:bodyPr wrap="square">
            <a:spAutoFit/>
          </a:bodyPr>
          <a:lstStyle/>
          <a:p>
            <a:pPr algn="just">
              <a:spcBef>
                <a:spcPts val="1200"/>
              </a:spcBef>
              <a:spcAft>
                <a:spcPts val="120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 trước dãy số A. Viết chương trình xoá đi các phần tử có giá trị nhỏ hơn 0 từ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Duyệt từng phần tử của dãy số A, kiểm tra nếu phần tử này nhỏ hơn 0 thì xoá đi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lệnh remove() để duyệt từng phần tử của A</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rotWithShape="1">
          <a:blip r:embed="rId2"/>
          <a:srcRect l="42941" t="14664" r="26652" b="57772"/>
          <a:stretch/>
        </p:blipFill>
        <p:spPr>
          <a:xfrm>
            <a:off x="2532182" y="3268293"/>
            <a:ext cx="6737643" cy="3449031"/>
          </a:xfrm>
          <a:prstGeom prst="rect">
            <a:avLst/>
          </a:prstGeom>
          <a:ln>
            <a:solidFill>
              <a:srgbClr val="00B050"/>
            </a:solidFill>
          </a:ln>
        </p:spPr>
      </p:pic>
    </p:spTree>
    <p:extLst>
      <p:ext uri="{BB962C8B-B14F-4D97-AF65-F5344CB8AC3E}">
        <p14:creationId xmlns:p14="http://schemas.microsoft.com/office/powerpoint/2010/main" val="278016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415" y="1114203"/>
            <a:ext cx="10011508" cy="2985433"/>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en-US" sz="2800">
                <a:latin typeface="Times New Roman" panose="02020603050405020304" pitchFamily="18" charset="0"/>
                <a:ea typeface="Times New Roman" panose="02020603050405020304" pitchFamily="18" charset="0"/>
                <a:cs typeface="Times New Roman" panose="02020603050405020304" pitchFamily="18" charset="0"/>
              </a:rPr>
              <a:t>. Cho trước dãy số A. Viết phương trình tìm và chỉ ra vị trí đầu tiên của dãy số A mà ba số hạng liên tiếp có giá trị là 1, 2, 3. Nếu tìm thấy thì thông báo vị trí tìm thấy, nếu không thì thông báo “Không tìm thấy mẫu”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Soạn thảo chương trình sau rồi thực hiện và kiểm tra tính đúng đắn của chương trình.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3817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89" t="10176" r="45474" b="47196"/>
          <a:stretch/>
        </p:blipFill>
        <p:spPr>
          <a:xfrm>
            <a:off x="1242646" y="1242645"/>
            <a:ext cx="9988061" cy="4457759"/>
          </a:xfrm>
          <a:prstGeom prst="rect">
            <a:avLst/>
          </a:prstGeom>
          <a:ln>
            <a:solidFill>
              <a:schemeClr val="accent2"/>
            </a:solidFill>
          </a:ln>
        </p:spPr>
      </p:pic>
    </p:spTree>
    <p:extLst>
      <p:ext uri="{BB962C8B-B14F-4D97-AF65-F5344CB8AC3E}">
        <p14:creationId xmlns:p14="http://schemas.microsoft.com/office/powerpoint/2010/main" val="43596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15276" y="360457"/>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7" name="Rectangle 6"/>
          <p:cNvSpPr/>
          <p:nvPr/>
        </p:nvSpPr>
        <p:spPr>
          <a:xfrm>
            <a:off x="607658" y="1301908"/>
            <a:ext cx="11136923" cy="5078313"/>
          </a:xfrm>
          <a:prstGeom prst="rect">
            <a:avLst/>
          </a:prstGeom>
        </p:spPr>
        <p:txBody>
          <a:bodyPr wrap="square">
            <a:spAutoFit/>
          </a:bodyPr>
          <a:lstStyle/>
          <a:p>
            <a:pPr algn="just">
              <a:spcBef>
                <a:spcPts val="1200"/>
              </a:spcBef>
              <a:spcAft>
                <a:spcPts val="1200"/>
              </a:spcAft>
            </a:pP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Cho dãy số [1, 2, 2, 3, 4, 5, 5]. Viết lệnh thực hiện:</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A) Chèn số 1 vào ngay sau giá trị 1 của dãy.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B) Chèn số 3 và số 4 vào danh sách để dãy có số 3 và số 4 liền nhau hai lần.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Cho trước dãy số A. Viết chương trình thực hiện dãy công việc sau:</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 Xóa đi một phần tử ở chính giữa dãy nếu số phần tử của dãy là số lẻ</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 Xóa đi hai phần tử ở chính giữa của dãy nếu số phần tử của dãy là số chẵn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7623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4061" y="791825"/>
            <a:ext cx="10410092" cy="5078313"/>
          </a:xfrm>
          <a:prstGeom prst="rect">
            <a:avLst/>
          </a:prstGeom>
        </p:spPr>
        <p:txBody>
          <a:bodyPr wrap="square">
            <a:spAutoFit/>
          </a:bodyPr>
          <a:lstStyle/>
          <a:p>
            <a:pPr algn="just">
              <a:spcBef>
                <a:spcPts val="1200"/>
              </a:spcBef>
              <a:spcAft>
                <a:spcPts val="1200"/>
              </a:spcAft>
            </a:pPr>
            <a:r>
              <a:rPr lang="nl-NL"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Viết chương trình nhập n từ bàn phím, tạo và in ra màn hình dãy số A bao gồm n số thứ tự chẵn đầu tiên.</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4.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Dãy số Fibonacci được xác định như sau:</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Fo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F1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Fn = Fn-1 + Fn-2(với n&gt;=2).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Viết chương trình nhập n từ bàn phím, tạo và in ra màn hình dãy số A bao gồm n số hạng đầu của dãy Fibonacci.</a:t>
            </a:r>
            <a:endParaRPr lang="en-US" sz="28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9493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9263" y="0"/>
            <a:ext cx="10956052" cy="5381897"/>
          </a:xfrm>
          <a:prstGeom prst="cloudCallout">
            <a:avLst>
              <a:gd name="adj1" fmla="val -36594"/>
              <a:gd name="adj2" fmla="val 74343"/>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lgn="just">
              <a:spcBef>
                <a:spcPts val="600"/>
              </a:spcBef>
              <a:spcAft>
                <a:spcPts val="600"/>
              </a:spcAft>
              <a:buNone/>
            </a:pPr>
            <a:r>
              <a:rPr lang="nl-NL" sz="2800">
                <a:solidFill>
                  <a:schemeClr val="tx2"/>
                </a:solidFill>
                <a:latin typeface="Times New Roman" panose="02020603050405020304" pitchFamily="18" charset="0"/>
                <a:cs typeface="Times New Roman" panose="02020603050405020304" pitchFamily="18" charset="0"/>
              </a:rPr>
              <a:t>Trong bài trước chúng ta đã biết cách dùng append để thêm phần tử vào cuối một danh sách. </a:t>
            </a:r>
            <a:r>
              <a:rPr lang="en-US" sz="2800">
                <a:solidFill>
                  <a:schemeClr val="tx2"/>
                </a:solidFill>
                <a:latin typeface="Times New Roman" panose="02020603050405020304" pitchFamily="18" charset="0"/>
                <a:cs typeface="Times New Roman" panose="02020603050405020304" pitchFamily="18" charset="0"/>
              </a:rPr>
              <a:t>Vậy Python có lệnh nào dùng để:</a:t>
            </a:r>
          </a:p>
          <a:p>
            <a:pPr algn="just">
              <a:spcBef>
                <a:spcPts val="600"/>
              </a:spcBef>
              <a:spcAft>
                <a:spcPts val="600"/>
              </a:spcAft>
            </a:pPr>
            <a:r>
              <a:rPr lang="en-US" sz="2800">
                <a:solidFill>
                  <a:schemeClr val="tx2"/>
                </a:solidFill>
                <a:latin typeface="Times New Roman" panose="02020603050405020304" pitchFamily="18" charset="0"/>
                <a:cs typeface="Times New Roman" panose="02020603050405020304" pitchFamily="18" charset="0"/>
              </a:rPr>
              <a:t>Xóa nhanh một danh sách?</a:t>
            </a:r>
          </a:p>
          <a:p>
            <a:pPr algn="just">
              <a:spcBef>
                <a:spcPts val="600"/>
              </a:spcBef>
              <a:spcAft>
                <a:spcPts val="600"/>
              </a:spcAft>
            </a:pPr>
            <a:r>
              <a:rPr lang="en-US" sz="2800">
                <a:solidFill>
                  <a:schemeClr val="tx2"/>
                </a:solidFill>
                <a:latin typeface="Times New Roman" panose="02020603050405020304" pitchFamily="18" charset="0"/>
                <a:cs typeface="Times New Roman" panose="02020603050405020304" pitchFamily="18" charset="0"/>
              </a:rPr>
              <a:t>Chèn thêm phần tử vào đầu hay giữa danh sách?</a:t>
            </a:r>
          </a:p>
          <a:p>
            <a:pPr algn="just">
              <a:spcBef>
                <a:spcPts val="600"/>
              </a:spcBef>
              <a:spcAft>
                <a:spcPts val="600"/>
              </a:spcAft>
            </a:pPr>
            <a:r>
              <a:rPr lang="en-US" sz="2800">
                <a:solidFill>
                  <a:schemeClr val="tx2"/>
                </a:solidFill>
                <a:latin typeface="Times New Roman" panose="02020603050405020304" pitchFamily="18" charset="0"/>
                <a:cs typeface="Times New Roman" panose="02020603050405020304" pitchFamily="18" charset="0"/>
              </a:rPr>
              <a:t>Kiểm tra một phần tử có nằm trong một danh sách không?</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7" y="503513"/>
            <a:ext cx="10058402" cy="586244"/>
          </a:xfrm>
        </p:spPr>
        <p:txBody>
          <a:bodyPr>
            <a:normAutofit/>
          </a:bodyPr>
          <a:lstStyle/>
          <a:p>
            <a:r>
              <a:rPr lang="en-US" sz="3200" b="1">
                <a:solidFill>
                  <a:srgbClr val="7030A0"/>
                </a:solidFill>
              </a:rPr>
              <a:t>1. </a:t>
            </a:r>
            <a:r>
              <a:rPr lang="en-US" sz="3200" b="1" smtClean="0">
                <a:solidFill>
                  <a:srgbClr val="7030A0"/>
                </a:solidFill>
              </a:rPr>
              <a:t>Duyệt danh sách với toán tử in</a:t>
            </a:r>
            <a:endParaRPr lang="en-US" sz="3200" b="1">
              <a:solidFill>
                <a:srgbClr val="7030A0"/>
              </a:solidFill>
            </a:endParaRPr>
          </a:p>
        </p:txBody>
      </p:sp>
      <mc:AlternateContent xmlns:mc="http://schemas.openxmlformats.org/markup-compatibility/2006">
        <mc:Choice xmlns:a14="http://schemas.microsoft.com/office/drawing/2010/main" Requires="a14">
          <p:sp>
            <p:nvSpPr>
              <p:cNvPr id="4" name="Rounded Rectangle 3"/>
              <p:cNvSpPr/>
              <p:nvPr/>
            </p:nvSpPr>
            <p:spPr>
              <a:xfrm>
                <a:off x="548837" y="1592824"/>
                <a:ext cx="10503877" cy="429053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toán tử in để kiểm tra một giá trị có nằm trong danh sách hay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 [1, 2, 3, 4, 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in A </a:t>
                </a:r>
                <a14:m>
                  <m:oMath xmlns:m="http://schemas.openxmlformats.org/officeDocument/2006/math">
                    <m:r>
                      <a:rPr lang="en-US" sz="2800" i="1">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Số nguyên 2 nằm trong dãy A kết quả trả lại True.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ED7D31"/>
                    </a:solidFill>
                    <a:latin typeface="Times New Roman" panose="02020603050405020304" pitchFamily="18" charset="0"/>
                    <a:ea typeface="Calibri" panose="020F0502020204030204" pitchFamily="34" charset="0"/>
                    <a:cs typeface="Times New Roman" panose="02020603050405020304" pitchFamily="18" charset="0"/>
                  </a:rPr>
                  <a:t>&gt;&gt;&gt;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 in A</a:t>
                </a:r>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Số 10 không nằm trong dãy A kết quả trả lại 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p:sp>
            <p:nvSpPr>
              <p:cNvPr id="4" name="Rounded Rectangle 3"/>
              <p:cNvSpPr>
                <a:spLocks noRot="1" noChangeAspect="1" noMove="1" noResize="1" noEditPoints="1" noAdjustHandles="1" noChangeArrowheads="1" noChangeShapeType="1" noTextEdit="1"/>
              </p:cNvSpPr>
              <p:nvPr/>
            </p:nvSpPr>
            <p:spPr>
              <a:xfrm>
                <a:off x="548837" y="1592824"/>
                <a:ext cx="10503877" cy="4290536"/>
              </a:xfrm>
              <a:prstGeom prst="round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p:cNvSpPr/>
              <p:nvPr/>
            </p:nvSpPr>
            <p:spPr>
              <a:xfrm>
                <a:off x="703384" y="1306621"/>
                <a:ext cx="10714893" cy="316682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Sử dụng toán tử in để duyệt từng phần tử của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 A = [10, 11, 12, 13, 14, 15]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 for k in A </a:t>
                </a:r>
                <a14:m>
                  <m:oMath xmlns:m="http://schemas.openxmlformats.org/officeDocument/2006/math">
                    <m:r>
                      <a:rPr lang="en-US" sz="2800" b="0" i="0" smtClean="0">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biến </a:t>
                </a:r>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k sẽ lần lượt nhận các giá trị từ dãy A.</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solidFill>
                      <a:srgbClr val="FF3399"/>
                    </a:solidFill>
                    <a:latin typeface="Times New Roman" panose="02020603050405020304" pitchFamily="18" charset="0"/>
                    <a:ea typeface="Calibri" panose="020F0502020204030204" pitchFamily="34" charset="0"/>
                    <a:cs typeface="Times New Roman" panose="02020603050405020304" pitchFamily="18" charset="0"/>
                  </a:rPr>
                  <a:t>           print</a:t>
                </a:r>
                <a:r>
                  <a:rPr lang="en-US" sz="2800" smtClean="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(k, end = </a:t>
                </a:r>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4472C4"/>
                    </a:solidFill>
                    <a:latin typeface="Times New Roman" panose="02020603050405020304" pitchFamily="18" charset="0"/>
                    <a:ea typeface="Calibri" panose="020F0502020204030204" pitchFamily="34" charset="0"/>
                    <a:cs typeface="Times New Roman" panose="02020603050405020304" pitchFamily="18" charset="0"/>
                  </a:rPr>
                  <a:t>10 11 12 13 14 15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p:sp>
            <p:nvSpPr>
              <p:cNvPr id="2" name="Rounded Rectangle 1"/>
              <p:cNvSpPr>
                <a:spLocks noRot="1" noChangeAspect="1" noMove="1" noResize="1" noEditPoints="1" noAdjustHandles="1" noChangeArrowheads="1" noChangeShapeType="1" noTextEdit="1"/>
              </p:cNvSpPr>
              <p:nvPr/>
            </p:nvSpPr>
            <p:spPr>
              <a:xfrm>
                <a:off x="703384" y="1306621"/>
                <a:ext cx="10714893" cy="3166824"/>
              </a:xfrm>
              <a:prstGeom prst="round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029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89538" y="1025267"/>
            <a:ext cx="9988061" cy="446079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Ghi nhớ</a:t>
            </a:r>
            <a:endParaRPr lang="en-US" sz="2800" b="1">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ED7D31"/>
              </a:buClr>
              <a:buFont typeface="Symbol" panose="05050102010706020507" pitchFamily="18" charset="2"/>
              <a:buChar char=""/>
            </a:pP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Tính toán tử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a:t>
            </a: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dùng để kiểm tra một phần tử có nằm trong danh sách đã cho không. Kết quả trả lại True (Đúng) hoặc False (Sai).</a:t>
            </a:r>
            <a:endParaRPr lang="en-US" sz="2800">
              <a:solidFill>
                <a:schemeClr val="tx2"/>
              </a:solidFill>
              <a:latin typeface="Times New Roman" panose="02020603050405020304" pitchFamily="18" charset="0"/>
              <a:ea typeface="Calibri" panose="020F0502020204030204" pitchFamily="34" charset="0"/>
              <a:cs typeface="Arial" panose="020B0604020202020204" pitchFamily="34" charset="0"/>
            </a:endParaRPr>
          </a:p>
          <a:p>
            <a:pPr marL="211455" indent="-211455" algn="ctr">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&lt;giá trị&gt;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&lt;danh sách&gt;</a:t>
            </a:r>
          </a:p>
          <a:p>
            <a:pPr marL="342900" indent="-342900" algn="just">
              <a:spcBef>
                <a:spcPts val="1200"/>
              </a:spcBef>
              <a:spcAft>
                <a:spcPts val="1200"/>
              </a:spcAft>
              <a:buClr>
                <a:srgbClr val="ED7D31"/>
              </a:buClr>
              <a:buFont typeface="Symbol" panose="05050102010706020507" pitchFamily="18" charset="2"/>
              <a:buChar char=""/>
            </a:pP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Có thể duyệt nhanh từng phần tử của danh sách bằng toán tử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a:t>
            </a: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và lệnh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for</a:t>
            </a: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mà không cần sử dụng lệnh range ().</a:t>
            </a:r>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09066" y="1433015"/>
            <a:ext cx="10621109" cy="51418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Giả sử A = [“0”, “1”, “01”, “10]. Các biểu thức sau trả về giá trị đúng hay sai?</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1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"01"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2. Hãy giải thích ý nghĩa từ khoá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trong câu lệnh sau:</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for i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range(10):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&lt;các lệnh&gt;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Pin by Trân Vương on 問號?? | Cute gif, Good luck gif, Question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88398" y="0"/>
            <a:ext cx="2276587" cy="143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92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073" y="480358"/>
            <a:ext cx="11312071"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MỘT SỐ LỆNH LÀM VIỆC VỚI DANH SÁCH</a:t>
            </a:r>
            <a:endParaRPr lang="en-US" sz="400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ounded Rectangle 8"/>
          <p:cNvSpPr/>
          <p:nvPr/>
        </p:nvSpPr>
        <p:spPr>
          <a:xfrm>
            <a:off x="652380" y="2075496"/>
            <a:ext cx="10597662" cy="3813810"/>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clear()</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xóa toàn bộ một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 2, 3, 4, 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A.clear()</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Sau khi thực hiện lệnh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clear() </a:t>
            </a:r>
            <a:r>
              <a:rPr lang="en-US" sz="2800">
                <a:latin typeface="Times New Roman" panose="02020603050405020304" pitchFamily="18" charset="0"/>
                <a:ea typeface="Times New Roman" panose="02020603050405020304" pitchFamily="18" charset="0"/>
                <a:cs typeface="Times New Roman" panose="02020603050405020304" pitchFamily="18" charset="0"/>
              </a:rPr>
              <a:t>danh sách gốc trở thành rỗng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6145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3385" y="823949"/>
            <a:ext cx="10597662" cy="51418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remove(</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sẽ xoá phần tử đầu tiên của danh sách có giá trị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a:latin typeface="Times New Roman" panose="02020603050405020304" pitchFamily="18" charset="0"/>
                <a:ea typeface="Times New Roman" panose="02020603050405020304" pitchFamily="18" charset="0"/>
                <a:cs typeface="Times New Roman" panose="02020603050405020304" pitchFamily="18" charset="0"/>
              </a:rPr>
              <a:t>. Nếu không có phần tử nào như vậy thì sẽ báo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 2, 3, 4, 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A.remove(1)</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3, 4,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A.remove(10)</a:t>
            </a:r>
            <a:r>
              <a:rPr lang="en-US" sz="2800">
                <a:latin typeface="Times New Roman" panose="02020603050405020304" pitchFamily="18" charset="0"/>
                <a:ea typeface="Times New Roman" panose="02020603050405020304" pitchFamily="18" charset="0"/>
                <a:cs typeface="Times New Roman" panose="02020603050405020304" pitchFamily="18" charset="0"/>
              </a:rPr>
              <a:t>  # Lệnh lỗi vì giá trị không có trong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67508" y="1419003"/>
            <a:ext cx="10339754" cy="432458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3.</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insert(</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index</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có chức năng chèn giá trị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a:latin typeface="Times New Roman" panose="02020603050405020304" pitchFamily="18" charset="0"/>
                <a:ea typeface="Times New Roman" panose="02020603050405020304" pitchFamily="18" charset="0"/>
                <a:cs typeface="Times New Roman" panose="02020603050405020304" pitchFamily="18" charset="0"/>
              </a:rPr>
              <a:t> vào danh sách tại vị trí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index</a:t>
            </a:r>
            <a:endParaRPr lang="en-US" sz="280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 2, 6, 10]</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A.insert(2, 5)</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2, 5, 6, 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9928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252</TotalTime>
  <Words>1231</Words>
  <PresentationFormat>Widescreen</PresentationFormat>
  <Paragraphs>89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 Math</vt:lpstr>
      <vt:lpstr>Segoe Print</vt:lpstr>
      <vt:lpstr>Symbol</vt:lpstr>
      <vt:lpstr>Times New Roman</vt:lpstr>
      <vt:lpstr>Nature Illustration 16x9</vt:lpstr>
      <vt:lpstr>BÀI 23 MỘT SỐ LỆNH LÀM VIỆC VỚI DỮ LIỆU DANH SÁCH</vt:lpstr>
      <vt:lpstr>PowerPoint Presentation</vt:lpstr>
      <vt:lpstr>1. Duyệt danh sách với toán tử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2022-01-18T11:55:35Z</dcterms:created>
  <dcterms:modified xsi:type="dcterms:W3CDTF">2022-06-20T05:11:43Z</dcterms:modified>
</cp:coreProperties>
</file>