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661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99233" y="885189"/>
            <a:ext cx="6061075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700" y="1199134"/>
            <a:ext cx="8258809" cy="4127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3783" y="882142"/>
            <a:ext cx="33718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none" spc="-5" dirty="0">
                <a:solidFill>
                  <a:srgbClr val="FF0000"/>
                </a:solidFill>
              </a:rPr>
              <a:t>TIẾNG</a:t>
            </a:r>
            <a:r>
              <a:rPr sz="2400" u="none" spc="-35" dirty="0">
                <a:solidFill>
                  <a:srgbClr val="FF0000"/>
                </a:solidFill>
              </a:rPr>
              <a:t> </a:t>
            </a:r>
            <a:r>
              <a:rPr sz="2400" u="none" dirty="0">
                <a:solidFill>
                  <a:srgbClr val="FF0000"/>
                </a:solidFill>
              </a:rPr>
              <a:t>NÓI</a:t>
            </a:r>
            <a:r>
              <a:rPr sz="2400" u="none" spc="-30" dirty="0">
                <a:solidFill>
                  <a:srgbClr val="FF0000"/>
                </a:solidFill>
              </a:rPr>
              <a:t> </a:t>
            </a:r>
            <a:r>
              <a:rPr sz="2400" u="none" dirty="0">
                <a:solidFill>
                  <a:srgbClr val="FF0000"/>
                </a:solidFill>
              </a:rPr>
              <a:t>VĂN</a:t>
            </a:r>
            <a:r>
              <a:rPr sz="2400" u="none" spc="-35" dirty="0">
                <a:solidFill>
                  <a:srgbClr val="FF0000"/>
                </a:solidFill>
              </a:rPr>
              <a:t> </a:t>
            </a:r>
            <a:r>
              <a:rPr sz="2400" u="none" dirty="0">
                <a:solidFill>
                  <a:srgbClr val="FF0000"/>
                </a:solidFill>
              </a:rPr>
              <a:t>NGHỆ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3788790" y="1337817"/>
            <a:ext cx="24803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-Nguyễn</a:t>
            </a:r>
            <a:r>
              <a:rPr sz="24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Đình</a:t>
            </a:r>
            <a:r>
              <a:rPr sz="2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Thi-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514600"/>
            <a:ext cx="6667500" cy="34956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1.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bản: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nghệ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giả: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 Thi</a:t>
            </a:r>
            <a:endParaRPr sz="1800">
              <a:latin typeface="Times New Roman"/>
              <a:cs typeface="Times New Roman"/>
            </a:endParaRPr>
          </a:p>
          <a:p>
            <a:pPr marL="12700" marR="1725295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2.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Phép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liên </a:t>
            </a:r>
            <a:r>
              <a:rPr sz="1800" spc="-5" dirty="0">
                <a:latin typeface="Times New Roman"/>
                <a:cs typeface="Times New Roman"/>
              </a:rPr>
              <a:t>kết: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Phép nối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(“nhưng”);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phép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lặp </a:t>
            </a:r>
            <a:r>
              <a:rPr sz="1800" spc="-5" dirty="0">
                <a:latin typeface="Times New Roman"/>
                <a:cs typeface="Times New Roman"/>
              </a:rPr>
              <a:t>(“nghệ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thuật,</a:t>
            </a:r>
            <a:r>
              <a:rPr sz="1800" dirty="0">
                <a:latin typeface="Times New Roman"/>
                <a:cs typeface="Times New Roman"/>
              </a:rPr>
              <a:t> tư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tưởng”)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3.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Lập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phản.</a:t>
            </a:r>
            <a:endParaRPr sz="180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10"/>
              </a:spcBef>
              <a:buChar char="-"/>
              <a:tabLst>
                <a:tab pos="158115" algn="l"/>
              </a:tabLst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đề: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ngay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sống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hằng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ngày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nảy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ra,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và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tất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5" dirty="0">
                <a:latin typeface="Times New Roman"/>
                <a:cs typeface="Times New Roman"/>
              </a:rPr>
              <a:t> sống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 startAt="4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chương – Hoài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 startAt="4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dàn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thích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kiến: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giờ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nhắn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gửi,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 hiện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điểm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mình.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đặc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trưng</a:t>
            </a:r>
            <a:endParaRPr sz="180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chương,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cuốn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hút,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hồn,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 </a:t>
            </a:r>
            <a:r>
              <a:rPr sz="1800" spc="-5" dirty="0">
                <a:latin typeface="Times New Roman"/>
                <a:cs typeface="Times New Roman"/>
              </a:rPr>
              <a:t>nghệ.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minh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4468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>
              <a:lnSpc>
                <a:spcPct val="124400"/>
              </a:lnSpc>
              <a:spcBef>
                <a:spcPts val="100"/>
              </a:spcBef>
              <a:buChar char="-"/>
              <a:tabLst>
                <a:tab pos="158115" algn="l"/>
              </a:tabLst>
            </a:pP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nơi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nhắn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gửi,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cảm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tưởng,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điểm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(muốn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điều </a:t>
            </a:r>
            <a:r>
              <a:rPr sz="1800" dirty="0">
                <a:latin typeface="Times New Roman"/>
                <a:cs typeface="Times New Roman"/>
              </a:rPr>
              <a:t>gì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mẻ):</a:t>
            </a:r>
            <a:endParaRPr sz="1800" dirty="0">
              <a:latin typeface="Times New Roman"/>
              <a:cs typeface="Times New Roman"/>
            </a:endParaRPr>
          </a:p>
          <a:p>
            <a:pPr marL="12700" marR="6985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+“Truyện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Kiều”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rõ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nét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bình,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căm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ghét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thái độ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xót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 vô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nữ;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690"/>
              </a:lnSpc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“Lão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Hạc”,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Nam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niềm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mến,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phục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đối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nông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nghèo khổ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 </a:t>
            </a:r>
            <a:r>
              <a:rPr sz="1800" spc="-5" dirty="0">
                <a:latin typeface="Times New Roman"/>
                <a:cs typeface="Times New Roman"/>
              </a:rPr>
              <a:t>giữ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đẹp;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“Làng”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Kim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Lân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chẳng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nhìn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mến,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trân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trọng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chuyển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nông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buổi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đầu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chống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Pháp;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(@tailieuhoctapvip)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+ “Bến </a:t>
            </a:r>
            <a:r>
              <a:rPr sz="1800" spc="-5" dirty="0">
                <a:latin typeface="Times New Roman"/>
                <a:cs typeface="Times New Roman"/>
              </a:rPr>
              <a:t>quê” của </a:t>
            </a:r>
            <a:r>
              <a:rPr sz="1800" dirty="0">
                <a:latin typeface="Times New Roman"/>
                <a:cs typeface="Times New Roman"/>
              </a:rPr>
              <a:t>Nguyễn Minh </a:t>
            </a:r>
            <a:r>
              <a:rPr sz="1800" spc="-5" dirty="0">
                <a:latin typeface="Times New Roman"/>
                <a:cs typeface="Times New Roman"/>
              </a:rPr>
              <a:t>Châu gửi gắm suy </a:t>
            </a:r>
            <a:r>
              <a:rPr sz="1800" dirty="0">
                <a:latin typeface="Times New Roman"/>
                <a:cs typeface="Times New Roman"/>
              </a:rPr>
              <a:t>nghĩ, </a:t>
            </a:r>
            <a:r>
              <a:rPr sz="1800" spc="-5" dirty="0">
                <a:latin typeface="Times New Roman"/>
                <a:cs typeface="Times New Roman"/>
              </a:rPr>
              <a:t>bài học nhân sinh </a:t>
            </a:r>
            <a:r>
              <a:rPr sz="180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cuộc đời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mỗi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 dirty="0">
              <a:latin typeface="Times New Roman"/>
              <a:cs typeface="Times New Roman"/>
            </a:endParaRPr>
          </a:p>
          <a:p>
            <a:pPr marL="260985" lvl="1" indent="-133350">
              <a:lnSpc>
                <a:spcPct val="100000"/>
              </a:lnSpc>
              <a:spcBef>
                <a:spcPts val="540"/>
              </a:spcBef>
              <a:buChar char="-"/>
              <a:tabLst>
                <a:tab pos="261620" algn="l"/>
              </a:tabLst>
            </a:pPr>
            <a:r>
              <a:rPr sz="1800" spc="-5" dirty="0">
                <a:latin typeface="Times New Roman"/>
                <a:cs typeface="Times New Roman"/>
              </a:rPr>
              <a:t>Đánh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chung</a:t>
            </a:r>
            <a:endParaRPr sz="1800" dirty="0">
              <a:latin typeface="Times New Roman"/>
              <a:cs typeface="Times New Roman"/>
            </a:endParaRPr>
          </a:p>
          <a:p>
            <a:pPr marL="260985" lvl="1" indent="-133350">
              <a:lnSpc>
                <a:spcPct val="100000"/>
              </a:lnSpc>
              <a:spcBef>
                <a:spcPts val="530"/>
              </a:spcBef>
              <a:buChar char="-"/>
              <a:tabLst>
                <a:tab pos="261620" algn="l"/>
              </a:tabLst>
            </a:pP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Đọc</a:t>
            </a:r>
            <a:r>
              <a:rPr sz="1800" dirty="0">
                <a:latin typeface="Times New Roman"/>
                <a:cs typeface="Times New Roman"/>
              </a:rPr>
              <a:t> kỹ 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trích sau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hỏi: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“(1)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Nghệ</a:t>
            </a:r>
            <a:r>
              <a:rPr sz="1800" i="1" spc="10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thuật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không</a:t>
            </a:r>
            <a:r>
              <a:rPr sz="1800" i="1" spc="1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đứng</a:t>
            </a:r>
            <a:r>
              <a:rPr sz="1800" i="1" spc="9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ngoài</a:t>
            </a:r>
            <a:r>
              <a:rPr sz="1800" i="1" spc="11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trỏ</a:t>
            </a:r>
            <a:r>
              <a:rPr sz="1800" i="1" spc="9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vẽ</a:t>
            </a:r>
            <a:r>
              <a:rPr sz="1800" i="1" spc="9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</a:t>
            </a:r>
            <a:r>
              <a:rPr sz="1800" i="1" spc="10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đường</a:t>
            </a:r>
            <a:r>
              <a:rPr sz="1800" i="1" spc="10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đi,</a:t>
            </a:r>
            <a:r>
              <a:rPr sz="1800" i="1" spc="11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nghệ</a:t>
            </a:r>
            <a:r>
              <a:rPr sz="1800" i="1" spc="10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thuật</a:t>
            </a:r>
            <a:r>
              <a:rPr sz="1800" i="1" spc="1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vào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đốt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lửa</a:t>
            </a:r>
            <a:r>
              <a:rPr sz="1800" i="1" spc="9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</a:pPr>
            <a:r>
              <a:rPr sz="1800" i="1" dirty="0">
                <a:latin typeface="Times New Roman"/>
                <a:cs typeface="Times New Roman"/>
              </a:rPr>
              <a:t>lòng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chúng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khiến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chúng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phải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bước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lên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đường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ấy.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(2)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Bắt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rễ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ở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cuộc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đời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hằng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ngày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 </a:t>
            </a:r>
            <a:r>
              <a:rPr sz="1800" i="1" spc="-5" dirty="0">
                <a:latin typeface="Times New Roman"/>
                <a:cs typeface="Times New Roman"/>
              </a:rPr>
              <a:t>người, nghệ </a:t>
            </a:r>
            <a:r>
              <a:rPr sz="1800" i="1" dirty="0">
                <a:latin typeface="Times New Roman"/>
                <a:cs typeface="Times New Roman"/>
              </a:rPr>
              <a:t>thuật lại tạo </a:t>
            </a:r>
            <a:r>
              <a:rPr sz="1800" i="1" spc="-5" dirty="0">
                <a:latin typeface="Times New Roman"/>
                <a:cs typeface="Times New Roman"/>
              </a:rPr>
              <a:t>ra sự sống </a:t>
            </a:r>
            <a:r>
              <a:rPr sz="1800" i="1" dirty="0">
                <a:latin typeface="Times New Roman"/>
                <a:cs typeface="Times New Roman"/>
              </a:rPr>
              <a:t>cho </a:t>
            </a:r>
            <a:r>
              <a:rPr sz="1800" i="1" spc="-5" dirty="0">
                <a:latin typeface="Times New Roman"/>
                <a:cs typeface="Times New Roman"/>
              </a:rPr>
              <a:t>tâm </a:t>
            </a:r>
            <a:r>
              <a:rPr sz="1800" i="1" dirty="0">
                <a:latin typeface="Times New Roman"/>
                <a:cs typeface="Times New Roman"/>
              </a:rPr>
              <a:t>hồn </a:t>
            </a:r>
            <a:r>
              <a:rPr sz="1800" i="1" spc="-5" dirty="0">
                <a:latin typeface="Times New Roman"/>
                <a:cs typeface="Times New Roman"/>
              </a:rPr>
              <a:t>người. </a:t>
            </a:r>
            <a:r>
              <a:rPr sz="1800" i="1" dirty="0">
                <a:latin typeface="Times New Roman"/>
                <a:cs typeface="Times New Roman"/>
              </a:rPr>
              <a:t>(3) </a:t>
            </a:r>
            <a:r>
              <a:rPr sz="1800" i="1" spc="-5" dirty="0">
                <a:latin typeface="Times New Roman"/>
                <a:cs typeface="Times New Roman"/>
              </a:rPr>
              <a:t>Nghệ </a:t>
            </a:r>
            <a:r>
              <a:rPr sz="1800" i="1" dirty="0">
                <a:latin typeface="Times New Roman"/>
                <a:cs typeface="Times New Roman"/>
              </a:rPr>
              <a:t>thuật </a:t>
            </a:r>
            <a:r>
              <a:rPr sz="1800" i="1" spc="-5" dirty="0">
                <a:latin typeface="Times New Roman"/>
                <a:cs typeface="Times New Roman"/>
              </a:rPr>
              <a:t>mở </a:t>
            </a:r>
            <a:r>
              <a:rPr sz="1800" i="1" spc="-10" dirty="0">
                <a:latin typeface="Times New Roman"/>
                <a:cs typeface="Times New Roman"/>
              </a:rPr>
              <a:t>rộng </a:t>
            </a:r>
            <a:r>
              <a:rPr sz="1800" i="1" dirty="0">
                <a:latin typeface="Times New Roman"/>
                <a:cs typeface="Times New Roman"/>
              </a:rPr>
              <a:t>khả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năng của </a:t>
            </a:r>
            <a:r>
              <a:rPr sz="1800" i="1" spc="-5" dirty="0">
                <a:latin typeface="Times New Roman"/>
                <a:cs typeface="Times New Roman"/>
              </a:rPr>
              <a:t>tâm hồn, </a:t>
            </a:r>
            <a:r>
              <a:rPr sz="1800" i="1" dirty="0">
                <a:latin typeface="Times New Roman"/>
                <a:cs typeface="Times New Roman"/>
              </a:rPr>
              <a:t>làm cho con </a:t>
            </a:r>
            <a:r>
              <a:rPr sz="1800" i="1" spc="-5" dirty="0">
                <a:latin typeface="Times New Roman"/>
                <a:cs typeface="Times New Roman"/>
              </a:rPr>
              <a:t>người vui </a:t>
            </a:r>
            <a:r>
              <a:rPr sz="1800" i="1" dirty="0">
                <a:latin typeface="Times New Roman"/>
                <a:cs typeface="Times New Roman"/>
              </a:rPr>
              <a:t>buồn </a:t>
            </a:r>
            <a:r>
              <a:rPr sz="1800" i="1" spc="-5" dirty="0">
                <a:latin typeface="Times New Roman"/>
                <a:cs typeface="Times New Roman"/>
              </a:rPr>
              <a:t>nhiều hơn, </a:t>
            </a:r>
            <a:r>
              <a:rPr sz="1800" i="1" dirty="0">
                <a:latin typeface="Times New Roman"/>
                <a:cs typeface="Times New Roman"/>
              </a:rPr>
              <a:t>yêu </a:t>
            </a:r>
            <a:r>
              <a:rPr sz="1800" i="1" spc="-5" dirty="0">
                <a:latin typeface="Times New Roman"/>
                <a:cs typeface="Times New Roman"/>
              </a:rPr>
              <a:t>thương </a:t>
            </a:r>
            <a:r>
              <a:rPr sz="1800" i="1" dirty="0">
                <a:latin typeface="Times New Roman"/>
                <a:cs typeface="Times New Roman"/>
              </a:rPr>
              <a:t>và căm hờn </a:t>
            </a:r>
            <a:r>
              <a:rPr sz="1800" i="1" spc="-5" dirty="0">
                <a:latin typeface="Times New Roman"/>
                <a:cs typeface="Times New Roman"/>
              </a:rPr>
              <a:t>được </a:t>
            </a:r>
            <a:r>
              <a:rPr sz="1800" i="1" dirty="0">
                <a:latin typeface="Times New Roman"/>
                <a:cs typeface="Times New Roman"/>
              </a:rPr>
              <a:t> nhiều </a:t>
            </a:r>
            <a:r>
              <a:rPr sz="1800" i="1" spc="-5" dirty="0">
                <a:latin typeface="Times New Roman"/>
                <a:cs typeface="Times New Roman"/>
              </a:rPr>
              <a:t>hơn,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tai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mắt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biết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nhìn,</a:t>
            </a:r>
            <a:r>
              <a:rPr sz="1800" i="1" dirty="0">
                <a:latin typeface="Times New Roman"/>
                <a:cs typeface="Times New Roman"/>
              </a:rPr>
              <a:t> biết nghe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thêm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tế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nhị,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sống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được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nhiều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hơn”.</a:t>
            </a:r>
            <a:endParaRPr sz="1800" dirty="0">
              <a:latin typeface="Times New Roman"/>
              <a:cs typeface="Times New Roman"/>
            </a:endParaRPr>
          </a:p>
          <a:p>
            <a:pPr marL="2472690" algn="just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(Trích: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 nói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-5" dirty="0">
                <a:latin typeface="Times New Roman"/>
                <a:cs typeface="Times New Roman"/>
              </a:rPr>
              <a:t> 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Thi)</a:t>
            </a: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Xác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dirty="0">
                <a:latin typeface="Times New Roman"/>
                <a:cs typeface="Times New Roman"/>
              </a:rPr>
              <a:t> thức biểu </a:t>
            </a:r>
            <a:r>
              <a:rPr sz="1800" spc="-10" dirty="0">
                <a:latin typeface="Times New Roman"/>
                <a:cs typeface="Times New Roman"/>
              </a:rPr>
              <a:t>đạt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 </a:t>
            </a:r>
            <a:r>
              <a:rPr sz="1800" spc="-5" dirty="0">
                <a:latin typeface="Times New Roman"/>
                <a:cs typeface="Times New Roman"/>
              </a:rPr>
              <a:t>trên?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dirty="0">
                <a:latin typeface="Times New Roman"/>
                <a:cs typeface="Times New Roman"/>
              </a:rPr>
              <a:t> 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đoạn văn</a:t>
            </a:r>
            <a:r>
              <a:rPr sz="1800" spc="-5" dirty="0">
                <a:latin typeface="Times New Roman"/>
                <a:cs typeface="Times New Roman"/>
              </a:rPr>
              <a:t> trên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liên</a:t>
            </a:r>
            <a:r>
              <a:rPr sz="1800" dirty="0">
                <a:latin typeface="Times New Roman"/>
                <a:cs typeface="Times New Roman"/>
              </a:rPr>
              <a:t> kết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chủ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yếu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phép</a:t>
            </a:r>
            <a:r>
              <a:rPr sz="1800" dirty="0">
                <a:latin typeface="Times New Roman"/>
                <a:cs typeface="Times New Roman"/>
              </a:rPr>
              <a:t> liên kết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nào?</a:t>
            </a:r>
            <a:endParaRPr sz="1800" dirty="0">
              <a:latin typeface="Times New Roman"/>
              <a:cs typeface="Times New Roman"/>
            </a:endParaRPr>
          </a:p>
          <a:p>
            <a:pPr marL="233045" indent="-220979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33679" algn="l"/>
              </a:tabLst>
            </a:pPr>
            <a:r>
              <a:rPr sz="1800" spc="-5" dirty="0">
                <a:latin typeface="Times New Roman"/>
                <a:cs typeface="Times New Roman"/>
              </a:rPr>
              <a:t>Tìm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3: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“Nghệ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mở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rộng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khả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hồn,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vui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căm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hờn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hơn,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tai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mắt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nhìn,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nghe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thêm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tế</a:t>
            </a:r>
            <a:r>
              <a:rPr sz="1800" spc="-5" dirty="0">
                <a:latin typeface="Times New Roman"/>
                <a:cs typeface="Times New Roman"/>
              </a:rPr>
              <a:t> nhị,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hơn”?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 startAt="4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Phân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tích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cấu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pháp 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dirty="0">
                <a:latin typeface="Times New Roman"/>
                <a:cs typeface="Times New Roman"/>
              </a:rPr>
              <a:t> 1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 nó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thuộc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kiểu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5" dirty="0">
                <a:latin typeface="Times New Roman"/>
                <a:cs typeface="Times New Roman"/>
              </a:rPr>
              <a:t> gì?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đạt: </a:t>
            </a:r>
            <a:r>
              <a:rPr sz="1800" dirty="0">
                <a:latin typeface="Times New Roman"/>
                <a:cs typeface="Times New Roman"/>
              </a:rPr>
              <a:t>Nghị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Phép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liên</a:t>
            </a:r>
            <a:r>
              <a:rPr sz="1800" spc="-5" dirty="0">
                <a:latin typeface="Times New Roman"/>
                <a:cs typeface="Times New Roman"/>
              </a:rPr>
              <a:t> kết: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Phép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lặp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“nghệ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thuật”.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7759700" cy="1049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3. Động từ: mở </a:t>
            </a:r>
            <a:r>
              <a:rPr sz="1800" spc="-5" dirty="0">
                <a:latin typeface="Times New Roman"/>
                <a:cs typeface="Times New Roman"/>
              </a:rPr>
              <a:t>rộng, làm, </a:t>
            </a:r>
            <a:r>
              <a:rPr sz="1800" dirty="0">
                <a:latin typeface="Times New Roman"/>
                <a:cs typeface="Times New Roman"/>
              </a:rPr>
              <a:t>vui buồn, yêu thương, căm hờn, </a:t>
            </a:r>
            <a:r>
              <a:rPr sz="1800" spc="-5" dirty="0">
                <a:latin typeface="Times New Roman"/>
                <a:cs typeface="Times New Roman"/>
              </a:rPr>
              <a:t>biết nhìn, </a:t>
            </a:r>
            <a:r>
              <a:rPr sz="1800" dirty="0">
                <a:latin typeface="Times New Roman"/>
                <a:cs typeface="Times New Roman"/>
              </a:rPr>
              <a:t>biết </a:t>
            </a:r>
            <a:r>
              <a:rPr sz="1800" spc="-5" dirty="0">
                <a:latin typeface="Times New Roman"/>
                <a:cs typeface="Times New Roman"/>
              </a:rPr>
              <a:t>nghe, sống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4.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Nghệ</a:t>
            </a:r>
            <a:r>
              <a:rPr sz="1800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thuật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//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không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đứng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ngoài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trỏ</a:t>
            </a:r>
            <a:r>
              <a:rPr sz="18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vẽ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cho ta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đường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đi</a:t>
            </a:r>
            <a:r>
              <a:rPr sz="1800" dirty="0">
                <a:latin typeface="Times New Roman"/>
                <a:cs typeface="Times New Roman"/>
              </a:rPr>
              <a:t>,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nghệ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thuật</a:t>
            </a:r>
            <a:r>
              <a:rPr sz="1800" spc="-5" dirty="0">
                <a:latin typeface="Times New Roman"/>
                <a:cs typeface="Times New Roman"/>
              </a:rPr>
              <a:t>//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vào</a:t>
            </a:r>
            <a:r>
              <a:rPr sz="18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đốt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lửa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1844928"/>
            <a:ext cx="5495290" cy="139192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56870">
              <a:lnSpc>
                <a:spcPct val="100000"/>
              </a:lnSpc>
              <a:spcBef>
                <a:spcPts val="630"/>
              </a:spcBef>
              <a:tabLst>
                <a:tab pos="2734310" algn="l"/>
              </a:tabLst>
            </a:pPr>
            <a:r>
              <a:rPr sz="1800" dirty="0">
                <a:latin typeface="Times New Roman"/>
                <a:cs typeface="Times New Roman"/>
              </a:rPr>
              <a:t>C1	</a:t>
            </a:r>
            <a:r>
              <a:rPr sz="1800" spc="-5" dirty="0">
                <a:latin typeface="Times New Roman"/>
                <a:cs typeface="Times New Roman"/>
              </a:rPr>
              <a:t>V1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trong lòng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chúng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ta khiến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chúng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ta phải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bước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lên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đường</a:t>
            </a:r>
            <a:r>
              <a:rPr sz="18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ấy</a:t>
            </a:r>
            <a:r>
              <a:rPr sz="1800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R="146685" algn="ctr">
              <a:lnSpc>
                <a:spcPct val="100000"/>
              </a:lnSpc>
              <a:spcBef>
                <a:spcPts val="530"/>
              </a:spcBef>
            </a:pPr>
            <a:r>
              <a:rPr sz="1800" spc="-10" dirty="0">
                <a:latin typeface="Times New Roman"/>
                <a:cs typeface="Times New Roman"/>
              </a:rPr>
              <a:t>V2</a:t>
            </a:r>
            <a:endParaRPr sz="180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=&gt;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ghép.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22516" y="1912365"/>
            <a:ext cx="292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3553841"/>
            <a:ext cx="8257540" cy="310197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1800" b="1" spc="-5" dirty="0">
                <a:latin typeface="Times New Roman"/>
                <a:cs typeface="Times New Roman"/>
              </a:rPr>
              <a:t>II.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ĐỀ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VIẾT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TẬP </a:t>
            </a:r>
            <a:r>
              <a:rPr sz="1800" b="1" dirty="0">
                <a:latin typeface="Times New Roman"/>
                <a:cs typeface="Times New Roman"/>
              </a:rPr>
              <a:t>LÀM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VĂN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i="1" spc="-5" dirty="0">
                <a:latin typeface="Times New Roman"/>
                <a:cs typeface="Times New Roman"/>
              </a:rPr>
              <a:t>Đề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bài: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Cảm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nhận</a:t>
            </a:r>
            <a:r>
              <a:rPr sz="1800" b="1" i="1" dirty="0">
                <a:latin typeface="Times New Roman"/>
                <a:cs typeface="Times New Roman"/>
              </a:rPr>
              <a:t> về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bài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"Tiếng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nói</a:t>
            </a:r>
            <a:r>
              <a:rPr sz="1800" b="1" i="1" dirty="0">
                <a:latin typeface="Times New Roman"/>
                <a:cs typeface="Times New Roman"/>
              </a:rPr>
              <a:t> của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văn </a:t>
            </a:r>
            <a:r>
              <a:rPr sz="1800" b="1" i="1" spc="-5" dirty="0">
                <a:latin typeface="Times New Roman"/>
                <a:cs typeface="Times New Roman"/>
              </a:rPr>
              <a:t>nghệ"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của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Nguyễn Đình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Thi.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2700" marR="5080" indent="173990" algn="just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"Tiếng </a:t>
            </a:r>
            <a:r>
              <a:rPr sz="1800" dirty="0">
                <a:latin typeface="Times New Roman"/>
                <a:cs typeface="Times New Roman"/>
              </a:rPr>
              <a:t>nói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văn </a:t>
            </a:r>
            <a:r>
              <a:rPr sz="1800" spc="-5" dirty="0">
                <a:latin typeface="Times New Roman"/>
                <a:cs typeface="Times New Roman"/>
              </a:rPr>
              <a:t>nghệ” được </a:t>
            </a:r>
            <a:r>
              <a:rPr sz="1800" dirty="0">
                <a:latin typeface="Times New Roman"/>
                <a:cs typeface="Times New Roman"/>
              </a:rPr>
              <a:t>Nguyễn </a:t>
            </a:r>
            <a:r>
              <a:rPr sz="1800" spc="-5" dirty="0">
                <a:latin typeface="Times New Roman"/>
                <a:cs typeface="Times New Roman"/>
              </a:rPr>
              <a:t>Đình Thi </a:t>
            </a:r>
            <a:r>
              <a:rPr sz="1800" dirty="0">
                <a:latin typeface="Times New Roman"/>
                <a:cs typeface="Times New Roman"/>
              </a:rPr>
              <a:t>viết vào </a:t>
            </a:r>
            <a:r>
              <a:rPr sz="1800" spc="-5" dirty="0">
                <a:latin typeface="Times New Roman"/>
                <a:cs typeface="Times New Roman"/>
              </a:rPr>
              <a:t>năm </a:t>
            </a:r>
            <a:r>
              <a:rPr sz="1800" dirty="0">
                <a:latin typeface="Times New Roman"/>
                <a:cs typeface="Times New Roman"/>
              </a:rPr>
              <a:t>1948, tại chiến </a:t>
            </a:r>
            <a:r>
              <a:rPr sz="1800" spc="-5" dirty="0">
                <a:latin typeface="Times New Roman"/>
                <a:cs typeface="Times New Roman"/>
              </a:rPr>
              <a:t>khu </a:t>
            </a:r>
            <a:r>
              <a:rPr sz="1800" dirty="0">
                <a:latin typeface="Times New Roman"/>
                <a:cs typeface="Times New Roman"/>
              </a:rPr>
              <a:t>Việt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Bắc </a:t>
            </a:r>
            <a:r>
              <a:rPr sz="1800" spc="-5" dirty="0">
                <a:latin typeface="Times New Roman"/>
                <a:cs typeface="Times New Roman"/>
              </a:rPr>
              <a:t>thời kháng </a:t>
            </a:r>
            <a:r>
              <a:rPr sz="1800" dirty="0">
                <a:latin typeface="Times New Roman"/>
                <a:cs typeface="Times New Roman"/>
              </a:rPr>
              <a:t>chiến chống </a:t>
            </a:r>
            <a:r>
              <a:rPr sz="1800" spc="-10" dirty="0">
                <a:latin typeface="Times New Roman"/>
                <a:cs typeface="Times New Roman"/>
              </a:rPr>
              <a:t>Pháp. </a:t>
            </a:r>
            <a:r>
              <a:rPr sz="1800" spc="-5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bản nghị </a:t>
            </a:r>
            <a:r>
              <a:rPr sz="1800" spc="-5" dirty="0">
                <a:latin typeface="Times New Roman"/>
                <a:cs typeface="Times New Roman"/>
              </a:rPr>
              <a:t>luận </a:t>
            </a:r>
            <a:r>
              <a:rPr sz="1800" dirty="0">
                <a:latin typeface="Times New Roman"/>
                <a:cs typeface="Times New Roman"/>
              </a:rPr>
              <a:t>này có bố </a:t>
            </a:r>
            <a:r>
              <a:rPr sz="1800" spc="-5" dirty="0">
                <a:latin typeface="Times New Roman"/>
                <a:cs typeface="Times New Roman"/>
              </a:rPr>
              <a:t>cục </a:t>
            </a:r>
            <a:r>
              <a:rPr sz="1800" dirty="0">
                <a:latin typeface="Times New Roman"/>
                <a:cs typeface="Times New Roman"/>
              </a:rPr>
              <a:t>chặt </a:t>
            </a:r>
            <a:r>
              <a:rPr sz="1800" spc="-5" dirty="0">
                <a:latin typeface="Times New Roman"/>
                <a:cs typeface="Times New Roman"/>
              </a:rPr>
              <a:t>chẽ. Mọi </a:t>
            </a:r>
            <a:r>
              <a:rPr sz="1800" dirty="0">
                <a:latin typeface="Times New Roman"/>
                <a:cs typeface="Times New Roman"/>
              </a:rPr>
              <a:t>lí </a:t>
            </a:r>
            <a:r>
              <a:rPr sz="1800" spc="-5" dirty="0">
                <a:latin typeface="Times New Roman"/>
                <a:cs typeface="Times New Roman"/>
              </a:rPr>
              <a:t>lẽ </a:t>
            </a:r>
            <a:r>
              <a:rPr sz="1800" spc="-15" dirty="0">
                <a:latin typeface="Times New Roman"/>
                <a:cs typeface="Times New Roman"/>
              </a:rPr>
              <a:t>và 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tập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xoay</a:t>
            </a:r>
            <a:r>
              <a:rPr sz="1800" dirty="0">
                <a:latin typeface="Times New Roman"/>
                <a:cs typeface="Times New Roman"/>
              </a:rPr>
              <a:t> quanh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ba</a:t>
            </a:r>
            <a:r>
              <a:rPr sz="1800" dirty="0">
                <a:latin typeface="Times New Roman"/>
                <a:cs typeface="Times New Roman"/>
              </a:rPr>
              <a:t> luận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điểm:</a:t>
            </a:r>
          </a:p>
          <a:p>
            <a:pPr marL="145415" indent="-133350">
              <a:lnSpc>
                <a:spcPct val="100000"/>
              </a:lnSpc>
              <a:spcBef>
                <a:spcPts val="530"/>
              </a:spcBef>
              <a:buChar char="-"/>
              <a:tabLst>
                <a:tab pos="146050" algn="l"/>
              </a:tabLst>
            </a:pPr>
            <a:r>
              <a:rPr sz="1800" spc="-5" dirty="0">
                <a:latin typeface="Times New Roman"/>
                <a:cs typeface="Times New Roman"/>
              </a:rPr>
              <a:t>Văn nghệ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nảy</a:t>
            </a:r>
            <a:r>
              <a:rPr sz="1800" spc="-10" dirty="0">
                <a:latin typeface="Times New Roman"/>
                <a:cs typeface="Times New Roman"/>
              </a:rPr>
              <a:t> sinh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" dirty="0">
                <a:latin typeface="Times New Roman"/>
                <a:cs typeface="Times New Roman"/>
              </a:rPr>
              <a:t> hiện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 </a:t>
            </a:r>
            <a:r>
              <a:rPr sz="1800" spc="-5" dirty="0">
                <a:latin typeface="Times New Roman"/>
                <a:cs typeface="Times New Roman"/>
              </a:rPr>
              <a:t>sống,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-10" dirty="0">
                <a:latin typeface="Times New Roman"/>
                <a:cs typeface="Times New Roman"/>
              </a:rPr>
              <a:t> ra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 </a:t>
            </a:r>
            <a:r>
              <a:rPr sz="1800" spc="-10" dirty="0">
                <a:latin typeface="Times New Roman"/>
                <a:cs typeface="Times New Roman"/>
              </a:rPr>
              <a:t>vì </a:t>
            </a:r>
            <a:r>
              <a:rPr sz="1800" dirty="0">
                <a:latin typeface="Times New Roman"/>
                <a:cs typeface="Times New Roman"/>
              </a:rPr>
              <a:t>cuộc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 người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Văn nghệ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 tiếng</a:t>
            </a:r>
            <a:r>
              <a:rPr sz="1800" dirty="0">
                <a:latin typeface="Times New Roman"/>
                <a:cs typeface="Times New Roman"/>
              </a:rPr>
              <a:t> nói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cảm,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hồn.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nghệ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 tiếng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-5" dirty="0">
                <a:latin typeface="Times New Roman"/>
                <a:cs typeface="Times New Roman"/>
              </a:rPr>
              <a:t> tưởng: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  <a:buAutoNum type="alphaLcPeriod"/>
              <a:tabLst>
                <a:tab pos="229235" algn="l"/>
              </a:tabLst>
            </a:pP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ánh,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 hiện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sống. Nghệ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miêu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“mà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 </a:t>
            </a:r>
            <a:r>
              <a:rPr sz="1800" spc="-5" dirty="0">
                <a:latin typeface="Times New Roman"/>
                <a:cs typeface="Times New Roman"/>
              </a:rPr>
              <a:t>một điều </a:t>
            </a:r>
            <a:r>
              <a:rPr sz="1800" dirty="0">
                <a:latin typeface="Times New Roman"/>
                <a:cs typeface="Times New Roman"/>
              </a:rPr>
              <a:t>gì mới </a:t>
            </a:r>
            <a:r>
              <a:rPr sz="1800" spc="-5" dirty="0">
                <a:latin typeface="Times New Roman"/>
                <a:cs typeface="Times New Roman"/>
              </a:rPr>
              <a:t>mẻ". </a:t>
            </a:r>
            <a:r>
              <a:rPr sz="1800" dirty="0">
                <a:latin typeface="Times New Roman"/>
                <a:cs typeface="Times New Roman"/>
              </a:rPr>
              <a:t>Nghệ </a:t>
            </a:r>
            <a:r>
              <a:rPr sz="1800" spc="-5" dirty="0">
                <a:latin typeface="Times New Roman"/>
                <a:cs typeface="Times New Roman"/>
              </a:rPr>
              <a:t>sĩ sáng </a:t>
            </a:r>
            <a:r>
              <a:rPr sz="1800" spc="5" dirty="0">
                <a:latin typeface="Times New Roman"/>
                <a:cs typeface="Times New Roman"/>
              </a:rPr>
              <a:t>tạo </a:t>
            </a:r>
            <a:r>
              <a:rPr sz="1800" dirty="0">
                <a:latin typeface="Times New Roman"/>
                <a:cs typeface="Times New Roman"/>
              </a:rPr>
              <a:t>ra </a:t>
            </a:r>
            <a:r>
              <a:rPr sz="1800" spc="-5" dirty="0">
                <a:latin typeface="Times New Roman"/>
                <a:cs typeface="Times New Roman"/>
              </a:rPr>
              <a:t>cái đẹp, </a:t>
            </a:r>
            <a:r>
              <a:rPr sz="1800" dirty="0">
                <a:latin typeface="Times New Roman"/>
                <a:cs typeface="Times New Roman"/>
              </a:rPr>
              <a:t>làm cho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đọc “rung </a:t>
            </a:r>
            <a:r>
              <a:rPr sz="1800" spc="-5" dirty="0">
                <a:latin typeface="Times New Roman"/>
                <a:cs typeface="Times New Roman"/>
              </a:rPr>
              <a:t>động với </a:t>
            </a:r>
            <a:r>
              <a:rPr sz="1800" dirty="0">
                <a:latin typeface="Times New Roman"/>
                <a:cs typeface="Times New Roman"/>
              </a:rPr>
              <a:t> cái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đẹp”.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miêu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mùa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bức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tranh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cỏ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xanh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non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"trắng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điểm”,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làm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chúng </a:t>
            </a:r>
            <a:r>
              <a:rPr sz="1800" dirty="0">
                <a:latin typeface="Times New Roman"/>
                <a:cs typeface="Times New Roman"/>
              </a:rPr>
              <a:t>ta </a:t>
            </a:r>
            <a:r>
              <a:rPr sz="1800" spc="-5" dirty="0">
                <a:latin typeface="Times New Roman"/>
                <a:cs typeface="Times New Roman"/>
              </a:rPr>
              <a:t>"rung </a:t>
            </a:r>
            <a:r>
              <a:rPr sz="1800" dirty="0">
                <a:latin typeface="Times New Roman"/>
                <a:cs typeface="Times New Roman"/>
              </a:rPr>
              <a:t>động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cảnh </a:t>
            </a:r>
            <a:r>
              <a:rPr sz="1800" spc="-5" dirty="0">
                <a:latin typeface="Times New Roman"/>
                <a:cs typeface="Times New Roman"/>
              </a:rPr>
              <a:t>thiên nhiên, </a:t>
            </a:r>
            <a:r>
              <a:rPr sz="1800" dirty="0">
                <a:latin typeface="Times New Roman"/>
                <a:cs typeface="Times New Roman"/>
              </a:rPr>
              <a:t>mỗi </a:t>
            </a:r>
            <a:r>
              <a:rPr sz="1800" spc="-5" dirty="0">
                <a:latin typeface="Times New Roman"/>
                <a:cs typeface="Times New Roman"/>
              </a:rPr>
              <a:t>mùa xuân </a:t>
            </a:r>
            <a:r>
              <a:rPr sz="1800" dirty="0">
                <a:latin typeface="Times New Roman"/>
                <a:cs typeface="Times New Roman"/>
              </a:rPr>
              <a:t>lại như </a:t>
            </a:r>
            <a:r>
              <a:rPr sz="1800" spc="-5" dirty="0">
                <a:latin typeface="Times New Roman"/>
                <a:cs typeface="Times New Roman"/>
              </a:rPr>
              <a:t>tái sinh, </a:t>
            </a:r>
            <a:r>
              <a:rPr sz="1800" dirty="0">
                <a:latin typeface="Times New Roman"/>
                <a:cs typeface="Times New Roman"/>
              </a:rPr>
              <a:t>tươi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 </a:t>
            </a:r>
            <a:r>
              <a:rPr sz="1800" spc="-5" dirty="0">
                <a:latin typeface="Times New Roman"/>
                <a:cs typeface="Times New Roman"/>
              </a:rPr>
              <a:t>mãi,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cảm </a:t>
            </a:r>
            <a:r>
              <a:rPr sz="1800" dirty="0">
                <a:latin typeface="Times New Roman"/>
                <a:cs typeface="Times New Roman"/>
              </a:rPr>
              <a:t>thấy trong </a:t>
            </a:r>
            <a:r>
              <a:rPr sz="1800" spc="-5" dirty="0">
                <a:latin typeface="Times New Roman"/>
                <a:cs typeface="Times New Roman"/>
              </a:rPr>
              <a:t>lòng </a:t>
            </a:r>
            <a:r>
              <a:rPr sz="1800" dirty="0">
                <a:latin typeface="Times New Roman"/>
                <a:cs typeface="Times New Roman"/>
              </a:rPr>
              <a:t>ta có những </a:t>
            </a:r>
            <a:r>
              <a:rPr sz="1800" spc="-10" dirty="0">
                <a:latin typeface="Times New Roman"/>
                <a:cs typeface="Times New Roman"/>
              </a:rPr>
              <a:t>sự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tươi trẻ luôn luôn </a:t>
            </a:r>
            <a:r>
              <a:rPr sz="1800" spc="-5" dirty="0">
                <a:latin typeface="Times New Roman"/>
                <a:cs typeface="Times New Roman"/>
              </a:rPr>
              <a:t>tái sinh ấy”.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(@tailieuhoctapvip)</a:t>
            </a:r>
            <a:endParaRPr sz="1800">
              <a:latin typeface="Times New Roman"/>
              <a:cs typeface="Times New Roman"/>
            </a:endParaRPr>
          </a:p>
          <a:p>
            <a:pPr marL="12700" indent="229870" algn="just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nghệ,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văn,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bao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“hình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đẽ”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một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ánh nắng, một lá cỏ, </a:t>
            </a:r>
            <a:r>
              <a:rPr sz="1800" spc="-5" dirty="0">
                <a:latin typeface="Times New Roman"/>
                <a:cs typeface="Times New Roman"/>
              </a:rPr>
              <a:t>một tiếng chim, bao nhiêu nét </a:t>
            </a:r>
            <a:r>
              <a:rPr sz="1800" dirty="0">
                <a:latin typeface="Times New Roman"/>
                <a:cs typeface="Times New Roman"/>
              </a:rPr>
              <a:t>mặt con </a:t>
            </a:r>
            <a:r>
              <a:rPr sz="1800" spc="-5" dirty="0">
                <a:latin typeface="Times New Roman"/>
                <a:cs typeface="Times New Roman"/>
              </a:rPr>
              <a:t>người, sự sống </a:t>
            </a:r>
            <a:r>
              <a:rPr sz="1800" dirty="0">
                <a:latin typeface="Times New Roman"/>
                <a:cs typeface="Times New Roman"/>
              </a:rPr>
              <a:t>ở quanh ta, </a:t>
            </a:r>
            <a:r>
              <a:rPr sz="1800" spc="-5" dirty="0">
                <a:latin typeface="Times New Roman"/>
                <a:cs typeface="Times New Roman"/>
              </a:rPr>
              <a:t>mà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 kia </a:t>
            </a:r>
            <a:r>
              <a:rPr sz="1800" dirty="0">
                <a:latin typeface="Times New Roman"/>
                <a:cs typeface="Times New Roman"/>
              </a:rPr>
              <a:t>“ta </a:t>
            </a:r>
            <a:r>
              <a:rPr sz="1800" spc="-5" dirty="0">
                <a:latin typeface="Times New Roman"/>
                <a:cs typeface="Times New Roman"/>
              </a:rPr>
              <a:t>chưa </a:t>
            </a:r>
            <a:r>
              <a:rPr sz="1800" dirty="0">
                <a:latin typeface="Times New Roman"/>
                <a:cs typeface="Times New Roman"/>
              </a:rPr>
              <a:t>biết </a:t>
            </a:r>
            <a:r>
              <a:rPr sz="1800" spc="-5" dirty="0">
                <a:latin typeface="Times New Roman"/>
                <a:cs typeface="Times New Roman"/>
              </a:rPr>
              <a:t>nhìn </a:t>
            </a:r>
            <a:r>
              <a:rPr sz="1800" dirty="0">
                <a:latin typeface="Times New Roman"/>
                <a:cs typeface="Times New Roman"/>
              </a:rPr>
              <a:t>thấy”, bỗng </a:t>
            </a:r>
            <a:r>
              <a:rPr sz="1800" spc="-5" dirty="0">
                <a:latin typeface="Times New Roman"/>
                <a:cs typeface="Times New Roman"/>
              </a:rPr>
              <a:t>làm ta </a:t>
            </a:r>
            <a:r>
              <a:rPr sz="1800" dirty="0">
                <a:latin typeface="Times New Roman"/>
                <a:cs typeface="Times New Roman"/>
              </a:rPr>
              <a:t>“ngạc </a:t>
            </a:r>
            <a:r>
              <a:rPr sz="1800" spc="-5" dirty="0">
                <a:latin typeface="Times New Roman"/>
                <a:cs typeface="Times New Roman"/>
              </a:rPr>
              <a:t>nhiên </a:t>
            </a:r>
            <a:r>
              <a:rPr sz="1800" dirty="0">
                <a:latin typeface="Times New Roman"/>
                <a:cs typeface="Times New Roman"/>
              </a:rPr>
              <a:t>tìm ra ngay trong </a:t>
            </a:r>
            <a:r>
              <a:rPr sz="1800" spc="-5" dirty="0">
                <a:latin typeface="Times New Roman"/>
                <a:cs typeface="Times New Roman"/>
              </a:rPr>
              <a:t>tâm hồn” </a:t>
            </a:r>
            <a:r>
              <a:rPr sz="1800" dirty="0">
                <a:latin typeface="Times New Roman"/>
                <a:cs typeface="Times New Roman"/>
              </a:rPr>
              <a:t> mình.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Mỗi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nghệ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“rọi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riêng”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kì diệu, nó </a:t>
            </a:r>
            <a:r>
              <a:rPr sz="1800" spc="-5" dirty="0">
                <a:latin typeface="Times New Roman"/>
                <a:cs typeface="Times New Roman"/>
              </a:rPr>
              <a:t>"làm </a:t>
            </a:r>
            <a:r>
              <a:rPr sz="1800" dirty="0">
                <a:latin typeface="Times New Roman"/>
                <a:cs typeface="Times New Roman"/>
              </a:rPr>
              <a:t>thay đổi hẳn </a:t>
            </a:r>
            <a:r>
              <a:rPr sz="1800" spc="-5" dirty="0">
                <a:latin typeface="Times New Roman"/>
                <a:cs typeface="Times New Roman"/>
              </a:rPr>
              <a:t>mắt ta nhìn, </a:t>
            </a:r>
            <a:r>
              <a:rPr sz="1800" dirty="0">
                <a:latin typeface="Times New Roman"/>
                <a:cs typeface="Times New Roman"/>
              </a:rPr>
              <a:t>óc ta </a:t>
            </a:r>
            <a:r>
              <a:rPr sz="1800" spc="-5" dirty="0">
                <a:latin typeface="Times New Roman"/>
                <a:cs typeface="Times New Roman"/>
              </a:rPr>
              <a:t>nghĩ”. </a:t>
            </a:r>
            <a:r>
              <a:rPr sz="1800" dirty="0">
                <a:latin typeface="Times New Roman"/>
                <a:cs typeface="Times New Roman"/>
              </a:rPr>
              <a:t>Sứ </a:t>
            </a:r>
            <a:r>
              <a:rPr sz="1800" spc="-5" dirty="0">
                <a:latin typeface="Times New Roman"/>
                <a:cs typeface="Times New Roman"/>
              </a:rPr>
              <a:t>mệnh của </a:t>
            </a:r>
            <a:r>
              <a:rPr sz="1800" dirty="0">
                <a:latin typeface="Times New Roman"/>
                <a:cs typeface="Times New Roman"/>
              </a:rPr>
              <a:t>những nghệ </a:t>
            </a:r>
            <a:r>
              <a:rPr sz="1800" spc="-5" dirty="0">
                <a:latin typeface="Times New Roman"/>
                <a:cs typeface="Times New Roman"/>
              </a:rPr>
              <a:t>sĩ </a:t>
            </a:r>
            <a:r>
              <a:rPr sz="1800" dirty="0">
                <a:latin typeface="Times New Roman"/>
                <a:cs typeface="Times New Roman"/>
              </a:rPr>
              <a:t>lớn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 đem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tới cho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 thời</a:t>
            </a:r>
            <a:r>
              <a:rPr sz="1800" dirty="0">
                <a:latin typeface="Times New Roman"/>
                <a:cs typeface="Times New Roman"/>
              </a:rPr>
              <a:t> đại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tâm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hồn".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</a:t>
            </a:r>
            <a:r>
              <a:rPr sz="1800" dirty="0">
                <a:latin typeface="Times New Roman"/>
                <a:cs typeface="Times New Roman"/>
              </a:rPr>
              <a:t> đã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rõ: </a:t>
            </a:r>
            <a:r>
              <a:rPr sz="1800" spc="-5" dirty="0">
                <a:latin typeface="Times New Roman"/>
                <a:cs typeface="Times New Roman"/>
              </a:rPr>
              <a:t>sáng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thiên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sĩ;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của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nhiên,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đẹp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dirty="0">
                <a:latin typeface="Times New Roman"/>
                <a:cs typeface="Times New Roman"/>
              </a:rPr>
              <a:t> đẹp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cuộc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sống.</a:t>
            </a:r>
            <a:endParaRPr sz="1800">
              <a:latin typeface="Times New Roman"/>
              <a:cs typeface="Times New Roman"/>
            </a:endParaRPr>
          </a:p>
          <a:p>
            <a:pPr marL="241935" indent="-229870" algn="just">
              <a:lnSpc>
                <a:spcPct val="100000"/>
              </a:lnSpc>
              <a:spcBef>
                <a:spcPts val="535"/>
              </a:spcBef>
              <a:buAutoNum type="alphaLcPeriod" startAt="2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Chức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văn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kì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diệu.</a:t>
            </a:r>
            <a:endParaRPr sz="1800">
              <a:latin typeface="Times New Roman"/>
              <a:cs typeface="Times New Roman"/>
            </a:endParaRPr>
          </a:p>
          <a:p>
            <a:pPr marL="12700" marR="5715" indent="172085" algn="just">
              <a:lnSpc>
                <a:spcPts val="2700"/>
              </a:lnSpc>
              <a:spcBef>
                <a:spcPts val="85"/>
              </a:spcBef>
            </a:pPr>
            <a:r>
              <a:rPr sz="1800" spc="-5" dirty="0">
                <a:latin typeface="Times New Roman"/>
                <a:cs typeface="Times New Roman"/>
              </a:rPr>
              <a:t>Tiếng nói </a:t>
            </a:r>
            <a:r>
              <a:rPr sz="1800" dirty="0">
                <a:latin typeface="Times New Roman"/>
                <a:cs typeface="Times New Roman"/>
              </a:rPr>
              <a:t>của văn </a:t>
            </a:r>
            <a:r>
              <a:rPr sz="1800" spc="-5" dirty="0">
                <a:latin typeface="Times New Roman"/>
                <a:cs typeface="Times New Roman"/>
              </a:rPr>
              <a:t>nghệ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tiếng </a:t>
            </a:r>
            <a:r>
              <a:rPr sz="1800" dirty="0">
                <a:latin typeface="Times New Roman"/>
                <a:cs typeface="Times New Roman"/>
              </a:rPr>
              <a:t>nói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tâm </a:t>
            </a:r>
            <a:r>
              <a:rPr sz="1800" spc="-5" dirty="0">
                <a:latin typeface="Times New Roman"/>
                <a:cs typeface="Times New Roman"/>
              </a:rPr>
              <a:t>hồn, </a:t>
            </a:r>
            <a:r>
              <a:rPr sz="1800" dirty="0">
                <a:latin typeface="Times New Roman"/>
                <a:cs typeface="Times New Roman"/>
              </a:rPr>
              <a:t>tiếng </a:t>
            </a:r>
            <a:r>
              <a:rPr sz="1800" spc="-5" dirty="0">
                <a:latin typeface="Times New Roman"/>
                <a:cs typeface="Times New Roman"/>
              </a:rPr>
              <a:t>nói tình cảm. Nó đem </a:t>
            </a:r>
            <a:r>
              <a:rPr sz="1800" spc="5" dirty="0">
                <a:latin typeface="Times New Roman"/>
                <a:cs typeface="Times New Roman"/>
              </a:rPr>
              <a:t>lại </a:t>
            </a:r>
            <a:r>
              <a:rPr sz="1800" spc="-5" dirty="0">
                <a:latin typeface="Times New Roman"/>
                <a:cs typeface="Times New Roman"/>
              </a:rPr>
              <a:t>niềm </a:t>
            </a:r>
            <a:r>
              <a:rPr sz="1800" dirty="0">
                <a:latin typeface="Times New Roman"/>
                <a:cs typeface="Times New Roman"/>
              </a:rPr>
              <a:t> khát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khao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sống,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khát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khao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tù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trị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sở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mật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thám.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câu thơ </a:t>
            </a:r>
            <a:r>
              <a:rPr sz="1800" spc="-5" dirty="0">
                <a:latin typeface="Times New Roman"/>
                <a:cs typeface="Times New Roman"/>
              </a:rPr>
              <a:t>Kiều, những </a:t>
            </a:r>
            <a:r>
              <a:rPr sz="1800" dirty="0">
                <a:latin typeface="Times New Roman"/>
                <a:cs typeface="Times New Roman"/>
              </a:rPr>
              <a:t>tiếng hát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làm cho những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bị </a:t>
            </a:r>
            <a:r>
              <a:rPr sz="1800" spc="-5" dirty="0">
                <a:latin typeface="Times New Roman"/>
                <a:cs typeface="Times New Roman"/>
              </a:rPr>
              <a:t>giam </a:t>
            </a:r>
            <a:r>
              <a:rPr sz="1800" dirty="0">
                <a:latin typeface="Times New Roman"/>
                <a:cs typeface="Times New Roman"/>
              </a:rPr>
              <a:t>cầm "vẫn </a:t>
            </a:r>
            <a:r>
              <a:rPr sz="1800" spc="-5" dirty="0">
                <a:latin typeface="Times New Roman"/>
                <a:cs typeface="Times New Roman"/>
              </a:rPr>
              <a:t>buộc </a:t>
            </a:r>
            <a:r>
              <a:rPr sz="1800" dirty="0">
                <a:latin typeface="Times New Roman"/>
                <a:cs typeface="Times New Roman"/>
              </a:rPr>
              <a:t>chặt </a:t>
            </a:r>
            <a:r>
              <a:rPr sz="1800" spc="-5" dirty="0">
                <a:latin typeface="Times New Roman"/>
                <a:cs typeface="Times New Roman"/>
              </a:rPr>
              <a:t>lấy </a:t>
            </a:r>
            <a:r>
              <a:rPr sz="1800" dirty="0">
                <a:latin typeface="Times New Roman"/>
                <a:cs typeface="Times New Roman"/>
              </a:rPr>
              <a:t> cuộc </a:t>
            </a:r>
            <a:r>
              <a:rPr sz="1800" spc="-5" dirty="0">
                <a:latin typeface="Times New Roman"/>
                <a:cs typeface="Times New Roman"/>
              </a:rPr>
              <a:t>đời thường </a:t>
            </a:r>
            <a:r>
              <a:rPr sz="1800" dirty="0">
                <a:latin typeface="Times New Roman"/>
                <a:cs typeface="Times New Roman"/>
              </a:rPr>
              <a:t>bên </a:t>
            </a:r>
            <a:r>
              <a:rPr sz="1800" spc="-5" dirty="0">
                <a:latin typeface="Times New Roman"/>
                <a:cs typeface="Times New Roman"/>
              </a:rPr>
              <a:t>ngoài,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cây, </a:t>
            </a:r>
            <a:r>
              <a:rPr sz="1800" dirty="0">
                <a:latin typeface="Times New Roman"/>
                <a:cs typeface="Times New Roman"/>
              </a:rPr>
              <a:t>có phố, có </a:t>
            </a:r>
            <a:r>
              <a:rPr sz="1800" spc="-5" dirty="0">
                <a:latin typeface="Times New Roman"/>
                <a:cs typeface="Times New Roman"/>
              </a:rPr>
              <a:t>ruộng,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người, </a:t>
            </a:r>
            <a:r>
              <a:rPr sz="1800" dirty="0">
                <a:latin typeface="Times New Roman"/>
                <a:cs typeface="Times New Roman"/>
              </a:rPr>
              <a:t>có tình </a:t>
            </a:r>
            <a:r>
              <a:rPr sz="1800" spc="-5" dirty="0">
                <a:latin typeface="Times New Roman"/>
                <a:cs typeface="Times New Roman"/>
              </a:rPr>
              <a:t>yêu,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những vui </a:t>
            </a:r>
            <a:r>
              <a:rPr sz="1800" dirty="0">
                <a:latin typeface="Times New Roman"/>
                <a:cs typeface="Times New Roman"/>
              </a:rPr>
              <a:t> buồn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 nhọc</a:t>
            </a:r>
            <a:r>
              <a:rPr sz="1800" spc="-5" dirty="0">
                <a:latin typeface="Times New Roman"/>
                <a:cs typeface="Times New Roman"/>
              </a:rPr>
              <a:t> hàng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ngày;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khác,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sống”.</a:t>
            </a:r>
            <a:endParaRPr sz="1800">
              <a:latin typeface="Times New Roman"/>
              <a:cs typeface="Times New Roman"/>
            </a:endParaRPr>
          </a:p>
          <a:p>
            <a:pPr marL="12700" marR="5080" indent="173990" algn="just">
              <a:lnSpc>
                <a:spcPct val="1246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đàn bà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 </a:t>
            </a: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lam</a:t>
            </a:r>
            <a:r>
              <a:rPr sz="1800" dirty="0">
                <a:latin typeface="Times New Roman"/>
                <a:cs typeface="Times New Roman"/>
              </a:rPr>
              <a:t> lũ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suốt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dirty="0">
                <a:latin typeface="Times New Roman"/>
                <a:cs typeface="Times New Roman"/>
              </a:rPr>
              <a:t> đầu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tắt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mặt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tối,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dirty="0">
                <a:latin typeface="Times New Roman"/>
                <a:cs typeface="Times New Roman"/>
              </a:rPr>
              <a:t> họ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hay </a:t>
            </a:r>
            <a:r>
              <a:rPr sz="1800" spc="-5" dirty="0">
                <a:latin typeface="Times New Roman"/>
                <a:cs typeface="Times New Roman"/>
              </a:rPr>
              <a:t>hát ghẹo, </a:t>
            </a:r>
            <a:r>
              <a:rPr sz="1800" dirty="0">
                <a:latin typeface="Times New Roman"/>
                <a:cs typeface="Times New Roman"/>
              </a:rPr>
              <a:t>một câu ca </a:t>
            </a:r>
            <a:r>
              <a:rPr sz="1800" spc="-5" dirty="0">
                <a:latin typeface="Times New Roman"/>
                <a:cs typeface="Times New Roman"/>
              </a:rPr>
              <a:t>dao, </a:t>
            </a:r>
            <a:r>
              <a:rPr sz="1800" spc="5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buổi xem </a:t>
            </a:r>
            <a:r>
              <a:rPr sz="1800" dirty="0">
                <a:latin typeface="Times New Roman"/>
                <a:cs typeface="Times New Roman"/>
              </a:rPr>
              <a:t>chèo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gieo vào </a:t>
            </a:r>
            <a:r>
              <a:rPr sz="1800" dirty="0">
                <a:latin typeface="Times New Roman"/>
                <a:cs typeface="Times New Roman"/>
              </a:rPr>
              <a:t>tâm </a:t>
            </a:r>
            <a:r>
              <a:rPr sz="1800" spc="5" dirty="0">
                <a:latin typeface="Times New Roman"/>
                <a:cs typeface="Times New Roman"/>
              </a:rPr>
              <a:t>hồn </a:t>
            </a:r>
            <a:r>
              <a:rPr sz="1800" dirty="0">
                <a:latin typeface="Times New Roman"/>
                <a:cs typeface="Times New Roman"/>
              </a:rPr>
              <a:t>họ </a:t>
            </a:r>
            <a:r>
              <a:rPr sz="1800" spc="-5" dirty="0">
                <a:latin typeface="Times New Roman"/>
                <a:cs typeface="Times New Roman"/>
              </a:rPr>
              <a:t>“một </a:t>
            </a:r>
            <a:r>
              <a:rPr sz="1800" dirty="0">
                <a:latin typeface="Times New Roman"/>
                <a:cs typeface="Times New Roman"/>
              </a:rPr>
              <a:t>ánh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cảm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thường";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tăm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nghèo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khổ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 “trong </a:t>
            </a:r>
            <a:r>
              <a:rPr sz="1800" spc="-5" dirty="0">
                <a:latin typeface="Times New Roman"/>
                <a:cs typeface="Times New Roman"/>
              </a:rPr>
              <a:t>một buổi được </a:t>
            </a:r>
            <a:r>
              <a:rPr sz="1800" dirty="0">
                <a:latin typeface="Times New Roman"/>
                <a:cs typeface="Times New Roman"/>
              </a:rPr>
              <a:t>cười </a:t>
            </a:r>
            <a:r>
              <a:rPr sz="1800" spc="-5" dirty="0">
                <a:latin typeface="Times New Roman"/>
                <a:cs typeface="Times New Roman"/>
              </a:rPr>
              <a:t>hả </a:t>
            </a:r>
            <a:r>
              <a:rPr sz="1800" spc="-10" dirty="0">
                <a:latin typeface="Times New Roman"/>
                <a:cs typeface="Times New Roman"/>
              </a:rPr>
              <a:t>dạ </a:t>
            </a:r>
            <a:r>
              <a:rPr sz="1800" dirty="0">
                <a:latin typeface="Times New Roman"/>
                <a:cs typeface="Times New Roman"/>
              </a:rPr>
              <a:t>hay rỏ </a:t>
            </a:r>
            <a:r>
              <a:rPr sz="1800" spc="-5" dirty="0">
                <a:latin typeface="Times New Roman"/>
                <a:cs typeface="Times New Roman"/>
              </a:rPr>
              <a:t>giấu </a:t>
            </a:r>
            <a:r>
              <a:rPr sz="1800" dirty="0">
                <a:latin typeface="Times New Roman"/>
                <a:cs typeface="Times New Roman"/>
              </a:rPr>
              <a:t>một giọt </a:t>
            </a:r>
            <a:r>
              <a:rPr sz="1800" spc="-5" dirty="0">
                <a:latin typeface="Times New Roman"/>
                <a:cs typeface="Times New Roman"/>
              </a:rPr>
              <a:t>nước mắt". Đúng, </a:t>
            </a:r>
            <a:r>
              <a:rPr sz="1800" dirty="0">
                <a:latin typeface="Times New Roman"/>
                <a:cs typeface="Times New Roman"/>
              </a:rPr>
              <a:t>tiếng nói của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 </a:t>
            </a:r>
            <a:r>
              <a:rPr sz="1800" spc="-5" dirty="0">
                <a:latin typeface="Times New Roman"/>
                <a:cs typeface="Times New Roman"/>
              </a:rPr>
              <a:t>nghệ,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"lời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gửi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sống".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marR="6985" indent="288290" algn="just">
              <a:lnSpc>
                <a:spcPct val="124600"/>
              </a:lnSpc>
            </a:pPr>
            <a:r>
              <a:rPr sz="1800" spc="-5" dirty="0">
                <a:latin typeface="Times New Roman"/>
                <a:cs typeface="Times New Roman"/>
              </a:rPr>
              <a:t>Nguyễn Đình Thi đã </a:t>
            </a:r>
            <a:r>
              <a:rPr sz="1800" dirty="0">
                <a:latin typeface="Times New Roman"/>
                <a:cs typeface="Times New Roman"/>
              </a:rPr>
              <a:t>chỉ </a:t>
            </a:r>
            <a:r>
              <a:rPr sz="1800" spc="-5" dirty="0">
                <a:latin typeface="Times New Roman"/>
                <a:cs typeface="Times New Roman"/>
              </a:rPr>
              <a:t>rõ “văn nghệ không thể sống </a:t>
            </a:r>
            <a:r>
              <a:rPr sz="1800" spc="-10" dirty="0">
                <a:latin typeface="Times New Roman"/>
                <a:cs typeface="Times New Roman"/>
              </a:rPr>
              <a:t>xa </a:t>
            </a:r>
            <a:r>
              <a:rPr sz="1800" spc="-5" dirty="0">
                <a:latin typeface="Times New Roman"/>
                <a:cs typeface="Times New Roman"/>
              </a:rPr>
              <a:t>lìa </a:t>
            </a:r>
            <a:r>
              <a:rPr sz="1800" dirty="0">
                <a:latin typeface="Times New Roman"/>
                <a:cs typeface="Times New Roman"/>
              </a:rPr>
              <a:t>cuộc </a:t>
            </a:r>
            <a:r>
              <a:rPr sz="1800" spc="-5" dirty="0">
                <a:latin typeface="Times New Roman"/>
                <a:cs typeface="Times New Roman"/>
              </a:rPr>
              <a:t>sống”. </a:t>
            </a:r>
            <a:r>
              <a:rPr sz="1800" dirty="0">
                <a:latin typeface="Times New Roman"/>
                <a:cs typeface="Times New Roman"/>
              </a:rPr>
              <a:t>Chỗ </a:t>
            </a:r>
            <a:r>
              <a:rPr sz="1800" spc="-5" dirty="0">
                <a:latin typeface="Times New Roman"/>
                <a:cs typeface="Times New Roman"/>
              </a:rPr>
              <a:t>đứng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 </a:t>
            </a:r>
            <a:r>
              <a:rPr sz="1800" spc="-5" dirty="0">
                <a:latin typeface="Times New Roman"/>
                <a:cs typeface="Times New Roman"/>
              </a:rPr>
              <a:t>nghệ “chính </a:t>
            </a:r>
            <a:r>
              <a:rPr sz="1800" dirty="0">
                <a:latin typeface="Times New Roman"/>
                <a:cs typeface="Times New Roman"/>
              </a:rPr>
              <a:t>là chỗ </a:t>
            </a:r>
            <a:r>
              <a:rPr sz="1800" spc="-5" dirty="0">
                <a:latin typeface="Times New Roman"/>
                <a:cs typeface="Times New Roman"/>
              </a:rPr>
              <a:t>giao </a:t>
            </a:r>
            <a:r>
              <a:rPr sz="1800" dirty="0">
                <a:latin typeface="Times New Roman"/>
                <a:cs typeface="Times New Roman"/>
              </a:rPr>
              <a:t>nhau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tâm hồn </a:t>
            </a:r>
            <a:r>
              <a:rPr sz="1800" spc="-5" dirty="0">
                <a:latin typeface="Times New Roman"/>
                <a:cs typeface="Times New Roman"/>
              </a:rPr>
              <a:t>con người với </a:t>
            </a:r>
            <a:r>
              <a:rPr sz="1800" dirty="0">
                <a:latin typeface="Times New Roman"/>
                <a:cs typeface="Times New Roman"/>
              </a:rPr>
              <a:t>cuộc </a:t>
            </a:r>
            <a:r>
              <a:rPr sz="1800" spc="-5" dirty="0">
                <a:latin typeface="Times New Roman"/>
                <a:cs typeface="Times New Roman"/>
              </a:rPr>
              <a:t>sống...”. </a:t>
            </a:r>
            <a:r>
              <a:rPr sz="1800" dirty="0">
                <a:latin typeface="Times New Roman"/>
                <a:cs typeface="Times New Roman"/>
              </a:rPr>
              <a:t>Chỗ </a:t>
            </a:r>
            <a:r>
              <a:rPr sz="1800" spc="-5" dirty="0">
                <a:latin typeface="Times New Roman"/>
                <a:cs typeface="Times New Roman"/>
              </a:rPr>
              <a:t>đứng </a:t>
            </a:r>
            <a:r>
              <a:rPr sz="1800" spc="-10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“tình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ghét,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niềm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buồn,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xấu”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xã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hội.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 giả trích </a:t>
            </a:r>
            <a:r>
              <a:rPr sz="1800" spc="-5" dirty="0">
                <a:latin typeface="Times New Roman"/>
                <a:cs typeface="Times New Roman"/>
              </a:rPr>
              <a:t>dẫn </a:t>
            </a:r>
            <a:r>
              <a:rPr sz="1800" dirty="0">
                <a:latin typeface="Times New Roman"/>
                <a:cs typeface="Times New Roman"/>
              </a:rPr>
              <a:t>câu </a:t>
            </a:r>
            <a:r>
              <a:rPr sz="1800" spc="-5" dirty="0">
                <a:latin typeface="Times New Roman"/>
                <a:cs typeface="Times New Roman"/>
              </a:rPr>
              <a:t>nói </a:t>
            </a:r>
            <a:r>
              <a:rPr sz="1800" spc="5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Tôn-xtôi, văn hào Nga, </a:t>
            </a:r>
            <a:r>
              <a:rPr sz="1800" dirty="0">
                <a:latin typeface="Times New Roman"/>
                <a:cs typeface="Times New Roman"/>
              </a:rPr>
              <a:t>để khẳng định kiến </a:t>
            </a:r>
            <a:r>
              <a:rPr sz="1800" spc="-5" dirty="0">
                <a:latin typeface="Times New Roman"/>
                <a:cs typeface="Times New Roman"/>
              </a:rPr>
              <a:t>giải của mình: </a:t>
            </a:r>
            <a:r>
              <a:rPr sz="1800" dirty="0">
                <a:latin typeface="Times New Roman"/>
                <a:cs typeface="Times New Roman"/>
              </a:rPr>
              <a:t> “Nghệ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tiếng nói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cảm”.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c.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văn nghệ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 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tưởng.</a:t>
            </a:r>
            <a:endParaRPr sz="1800">
              <a:latin typeface="Times New Roman"/>
              <a:cs typeface="Times New Roman"/>
            </a:endParaRPr>
          </a:p>
          <a:p>
            <a:pPr marL="12700" marR="5715" indent="173990" algn="just">
              <a:lnSpc>
                <a:spcPts val="2700"/>
              </a:lnSpc>
              <a:spcBef>
                <a:spcPts val="90"/>
              </a:spcBef>
            </a:pPr>
            <a:r>
              <a:rPr sz="1800" spc="-10" dirty="0">
                <a:latin typeface="Times New Roman"/>
                <a:cs typeface="Times New Roman"/>
              </a:rPr>
              <a:t>Nghệ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thuật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thiếu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tưởng.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nghệ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“nảy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ra”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“thấm”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tất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mọi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mặt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sống.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tưởng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tính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đặc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thù,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“không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lộ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liễu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khan”.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”.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vở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kịch,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bức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tranh,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đàn,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xúc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chúng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"rung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động",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rồi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khơi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dậy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óc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"những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nghĩ”.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nghệ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tế,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“náu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lặng”. Vì thế, “một </a:t>
            </a:r>
            <a:r>
              <a:rPr sz="1800" dirty="0">
                <a:latin typeface="Times New Roman"/>
                <a:cs typeface="Times New Roman"/>
              </a:rPr>
              <a:t>bài thơ </a:t>
            </a:r>
            <a:r>
              <a:rPr sz="1800" spc="-5" dirty="0">
                <a:latin typeface="Times New Roman"/>
                <a:cs typeface="Times New Roman"/>
              </a:rPr>
              <a:t>hay </a:t>
            </a:r>
            <a:r>
              <a:rPr sz="1800" dirty="0">
                <a:latin typeface="Times New Roman"/>
                <a:cs typeface="Times New Roman"/>
              </a:rPr>
              <a:t>không bao giờ ta đọc </a:t>
            </a:r>
            <a:r>
              <a:rPr sz="1800" spc="-5" dirty="0">
                <a:latin typeface="Times New Roman"/>
                <a:cs typeface="Times New Roman"/>
              </a:rPr>
              <a:t>qua </a:t>
            </a:r>
            <a:r>
              <a:rPr sz="1800" dirty="0">
                <a:latin typeface="Times New Roman"/>
                <a:cs typeface="Times New Roman"/>
              </a:rPr>
              <a:t>một lần </a:t>
            </a:r>
            <a:r>
              <a:rPr sz="1800" spc="-5" dirty="0">
                <a:latin typeface="Times New Roman"/>
                <a:cs typeface="Times New Roman"/>
              </a:rPr>
              <a:t>mà </a:t>
            </a:r>
            <a:r>
              <a:rPr sz="1800" dirty="0">
                <a:latin typeface="Times New Roman"/>
                <a:cs typeface="Times New Roman"/>
              </a:rPr>
              <a:t>bỏ xuống </a:t>
            </a:r>
            <a:r>
              <a:rPr sz="1800" spc="-5" dirty="0">
                <a:latin typeface="Times New Roman"/>
                <a:cs typeface="Times New Roman"/>
              </a:rPr>
              <a:t>được”, </a:t>
            </a:r>
            <a:r>
              <a:rPr sz="1800" dirty="0">
                <a:latin typeface="Times New Roman"/>
                <a:cs typeface="Times New Roman"/>
              </a:rPr>
              <a:t>nó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níu giữ </a:t>
            </a:r>
            <a:r>
              <a:rPr sz="1800" spc="-5" dirty="0">
                <a:latin typeface="Times New Roman"/>
                <a:cs typeface="Times New Roman"/>
              </a:rPr>
              <a:t>mãi trong </a:t>
            </a:r>
            <a:r>
              <a:rPr sz="1800" dirty="0">
                <a:latin typeface="Times New Roman"/>
                <a:cs typeface="Times New Roman"/>
              </a:rPr>
              <a:t>lòng </a:t>
            </a:r>
            <a:r>
              <a:rPr sz="1800" spc="-5" dirty="0">
                <a:latin typeface="Times New Roman"/>
                <a:cs typeface="Times New Roman"/>
              </a:rPr>
              <a:t>ta. Văn </a:t>
            </a:r>
            <a:r>
              <a:rPr sz="1800" dirty="0">
                <a:latin typeface="Times New Roman"/>
                <a:cs typeface="Times New Roman"/>
              </a:rPr>
              <a:t>nghệ </a:t>
            </a:r>
            <a:r>
              <a:rPr sz="1800" spc="-5" dirty="0">
                <a:latin typeface="Times New Roman"/>
                <a:cs typeface="Times New Roman"/>
              </a:rPr>
              <a:t>là một </a:t>
            </a:r>
            <a:r>
              <a:rPr sz="1800" dirty="0">
                <a:latin typeface="Times New Roman"/>
                <a:cs typeface="Times New Roman"/>
              </a:rPr>
              <a:t>loại tuyên truyền “rất </a:t>
            </a:r>
            <a:r>
              <a:rPr sz="1800" spc="-5" dirty="0">
                <a:latin typeface="Times New Roman"/>
                <a:cs typeface="Times New Roman"/>
              </a:rPr>
              <a:t>đặc biệt”. </a:t>
            </a:r>
            <a:r>
              <a:rPr sz="1800" spc="-10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nghệ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"truy</a:t>
            </a:r>
            <a:r>
              <a:rPr sz="1800" spc="5" dirty="0">
                <a:latin typeface="Times New Roman"/>
                <a:cs typeface="Times New Roman"/>
              </a:rPr>
              <a:t>ề</a:t>
            </a:r>
            <a:r>
              <a:rPr sz="1800" dirty="0">
                <a:latin typeface="Times New Roman"/>
                <a:cs typeface="Times New Roman"/>
              </a:rPr>
              <a:t>n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đ</a:t>
            </a:r>
            <a:r>
              <a:rPr sz="1800" dirty="0">
                <a:latin typeface="Times New Roman"/>
                <a:cs typeface="Times New Roman"/>
              </a:rPr>
              <a:t>i</a:t>
            </a:r>
            <a:r>
              <a:rPr sz="1800" spc="5" dirty="0">
                <a:latin typeface="Times New Roman"/>
                <a:cs typeface="Times New Roman"/>
              </a:rPr>
              <a:t>ệ</a:t>
            </a:r>
            <a:r>
              <a:rPr sz="1800" spc="-15" dirty="0">
                <a:latin typeface="Times New Roman"/>
                <a:cs typeface="Times New Roman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”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</a:t>
            </a:r>
            <a:r>
              <a:rPr sz="1800" spc="-10" dirty="0">
                <a:latin typeface="Times New Roman"/>
                <a:cs typeface="Times New Roman"/>
              </a:rPr>
              <a:t>ẳ</a:t>
            </a:r>
            <a:r>
              <a:rPr sz="1800" dirty="0">
                <a:latin typeface="Times New Roman"/>
                <a:cs typeface="Times New Roman"/>
              </a:rPr>
              <a:t>ng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</a:t>
            </a:r>
            <a:r>
              <a:rPr sz="1800" spc="5" dirty="0">
                <a:latin typeface="Times New Roman"/>
                <a:cs typeface="Times New Roman"/>
              </a:rPr>
              <a:t>â</a:t>
            </a:r>
            <a:r>
              <a:rPr sz="1800" dirty="0">
                <a:latin typeface="Times New Roman"/>
                <a:cs typeface="Times New Roman"/>
              </a:rPr>
              <a:t>m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</a:t>
            </a:r>
            <a:r>
              <a:rPr sz="1800" dirty="0">
                <a:latin typeface="Times New Roman"/>
                <a:cs typeface="Times New Roman"/>
              </a:rPr>
              <a:t>ồn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a.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ó</a:t>
            </a:r>
            <a:r>
              <a:rPr sz="1800" spc="-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</a:t>
            </a:r>
            <a:r>
              <a:rPr sz="1800" spc="5" dirty="0">
                <a:latin typeface="Times New Roman"/>
                <a:cs typeface="Times New Roman"/>
              </a:rPr>
              <a:t>à</a:t>
            </a:r>
            <a:r>
              <a:rPr sz="1800" dirty="0">
                <a:latin typeface="Times New Roman"/>
                <a:cs typeface="Times New Roman"/>
              </a:rPr>
              <a:t>m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</a:t>
            </a:r>
            <a:r>
              <a:rPr sz="1800" spc="-10" dirty="0">
                <a:latin typeface="Times New Roman"/>
                <a:cs typeface="Times New Roman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n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</a:t>
            </a:r>
            <a:r>
              <a:rPr sz="1800" spc="-5" dirty="0">
                <a:latin typeface="Times New Roman"/>
                <a:cs typeface="Times New Roman"/>
              </a:rPr>
              <a:t>ờ</a:t>
            </a:r>
            <a:r>
              <a:rPr sz="1800" dirty="0">
                <a:latin typeface="Times New Roman"/>
                <a:cs typeface="Times New Roman"/>
              </a:rPr>
              <a:t>i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"v</a:t>
            </a:r>
            <a:r>
              <a:rPr sz="1800" spc="-20" dirty="0">
                <a:latin typeface="Times New Roman"/>
                <a:cs typeface="Times New Roman"/>
              </a:rPr>
              <a:t>u</a:t>
            </a:r>
            <a:r>
              <a:rPr sz="1800" dirty="0">
                <a:latin typeface="Times New Roman"/>
                <a:cs typeface="Times New Roman"/>
              </a:rPr>
              <a:t>i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</a:t>
            </a:r>
            <a:r>
              <a:rPr sz="1800" spc="-15" dirty="0">
                <a:latin typeface="Times New Roman"/>
                <a:cs typeface="Times New Roman"/>
              </a:rPr>
              <a:t>ồ</a:t>
            </a:r>
            <a:r>
              <a:rPr sz="1800" dirty="0">
                <a:latin typeface="Times New Roman"/>
                <a:cs typeface="Times New Roman"/>
              </a:rPr>
              <a:t>n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</a:t>
            </a:r>
            <a:r>
              <a:rPr sz="1800" spc="-10" dirty="0">
                <a:latin typeface="Times New Roman"/>
                <a:cs typeface="Times New Roman"/>
              </a:rPr>
              <a:t>i</a:t>
            </a:r>
            <a:r>
              <a:rPr sz="1800" spc="5" dirty="0">
                <a:latin typeface="Times New Roman"/>
                <a:cs typeface="Times New Roman"/>
              </a:rPr>
              <a:t>ề</a:t>
            </a:r>
            <a:r>
              <a:rPr sz="1800" dirty="0">
                <a:latin typeface="Times New Roman"/>
                <a:cs typeface="Times New Roman"/>
              </a:rPr>
              <a:t>u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hơn,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  và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căm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hờn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hơn,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mắt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nhìn,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nghe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thêm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tế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nhị,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hơn".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Nghệ </a:t>
            </a:r>
            <a:r>
              <a:rPr sz="1800" dirty="0">
                <a:latin typeface="Times New Roman"/>
                <a:cs typeface="Times New Roman"/>
              </a:rPr>
              <a:t>thuật “giải phóng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cho con </a:t>
            </a:r>
            <a:r>
              <a:rPr sz="1800" spc="-5" dirty="0">
                <a:latin typeface="Times New Roman"/>
                <a:cs typeface="Times New Roman"/>
              </a:rPr>
              <a:t>người”, nghệ thuật “xây dựng đời sống </a:t>
            </a:r>
            <a:r>
              <a:rPr sz="1800" dirty="0">
                <a:latin typeface="Times New Roman"/>
                <a:cs typeface="Times New Roman"/>
              </a:rPr>
              <a:t>tâm </a:t>
            </a:r>
            <a:r>
              <a:rPr sz="1800" spc="-5" dirty="0">
                <a:latin typeface="Times New Roman"/>
                <a:cs typeface="Times New Roman"/>
              </a:rPr>
              <a:t>hồn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hội”.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Thật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vậy,</a:t>
            </a:r>
            <a:r>
              <a:rPr sz="1800" spc="3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nơi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quý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nghệ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hướng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tới.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điều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“văn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một thứ tuyên truyền </a:t>
            </a:r>
            <a:r>
              <a:rPr sz="1800" spc="-5" dirty="0">
                <a:latin typeface="Times New Roman"/>
                <a:cs typeface="Times New Roman"/>
              </a:rPr>
              <a:t>không </a:t>
            </a:r>
            <a:r>
              <a:rPr sz="1800" dirty="0">
                <a:latin typeface="Times New Roman"/>
                <a:cs typeface="Times New Roman"/>
              </a:rPr>
              <a:t>tuyên </a:t>
            </a:r>
            <a:r>
              <a:rPr sz="1800" spc="-5" dirty="0">
                <a:latin typeface="Times New Roman"/>
                <a:cs typeface="Times New Roman"/>
              </a:rPr>
              <a:t>truyền </a:t>
            </a:r>
            <a:r>
              <a:rPr sz="1800" dirty="0">
                <a:latin typeface="Times New Roman"/>
                <a:cs typeface="Times New Roman"/>
              </a:rPr>
              <a:t>nhưng lại </a:t>
            </a:r>
            <a:r>
              <a:rPr sz="1800" spc="-5" dirty="0">
                <a:latin typeface="Times New Roman"/>
                <a:cs typeface="Times New Roman"/>
              </a:rPr>
              <a:t>hiệu </a:t>
            </a:r>
            <a:r>
              <a:rPr sz="1800" dirty="0">
                <a:latin typeface="Times New Roman"/>
                <a:cs typeface="Times New Roman"/>
              </a:rPr>
              <a:t>quả và sâu </a:t>
            </a:r>
            <a:r>
              <a:rPr sz="1800" spc="-10" dirty="0">
                <a:latin typeface="Times New Roman"/>
                <a:cs typeface="Times New Roman"/>
              </a:rPr>
              <a:t>sắc </a:t>
            </a:r>
            <a:r>
              <a:rPr sz="1800" dirty="0">
                <a:latin typeface="Times New Roman"/>
                <a:cs typeface="Times New Roman"/>
              </a:rPr>
              <a:t>hơn cả”.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tuyên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truyền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ngữ,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tượng,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xúc,...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“không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tuyên truyền” </a:t>
            </a:r>
            <a:r>
              <a:rPr sz="1800" spc="-5" dirty="0">
                <a:latin typeface="Times New Roman"/>
                <a:cs typeface="Times New Roman"/>
              </a:rPr>
              <a:t>bằng “trí </a:t>
            </a:r>
            <a:r>
              <a:rPr sz="1800" dirty="0">
                <a:latin typeface="Times New Roman"/>
                <a:cs typeface="Times New Roman"/>
              </a:rPr>
              <a:t>thức trừu </a:t>
            </a:r>
            <a:r>
              <a:rPr sz="1800" spc="-5" dirty="0">
                <a:latin typeface="Times New Roman"/>
                <a:cs typeface="Times New Roman"/>
              </a:rPr>
              <a:t>tượng”, nhà nghệ sĩ </a:t>
            </a:r>
            <a:r>
              <a:rPr sz="1800" dirty="0">
                <a:latin typeface="Times New Roman"/>
                <a:cs typeface="Times New Roman"/>
              </a:rPr>
              <a:t>“không mở một cuộc thảo </a:t>
            </a:r>
            <a:r>
              <a:rPr sz="1800" spc="-5" dirty="0">
                <a:latin typeface="Times New Roman"/>
                <a:cs typeface="Times New Roman"/>
              </a:rPr>
              <a:t>luận </a:t>
            </a:r>
            <a:r>
              <a:rPr sz="1800" dirty="0">
                <a:latin typeface="Times New Roman"/>
                <a:cs typeface="Times New Roman"/>
              </a:rPr>
              <a:t>lộ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liễu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khô </a:t>
            </a:r>
            <a:r>
              <a:rPr sz="1800" spc="-5" dirty="0">
                <a:latin typeface="Times New Roman"/>
                <a:cs typeface="Times New Roman"/>
              </a:rPr>
              <a:t>khan </a:t>
            </a:r>
            <a:r>
              <a:rPr sz="1800" dirty="0">
                <a:latin typeface="Times New Roman"/>
                <a:cs typeface="Times New Roman"/>
              </a:rPr>
              <a:t>với chúng </a:t>
            </a:r>
            <a:r>
              <a:rPr sz="1800" spc="-5" dirty="0">
                <a:latin typeface="Times New Roman"/>
                <a:cs typeface="Times New Roman"/>
              </a:rPr>
              <a:t>ta </a:t>
            </a:r>
            <a:r>
              <a:rPr sz="1800" dirty="0">
                <a:latin typeface="Times New Roman"/>
                <a:cs typeface="Times New Roman"/>
              </a:rPr>
              <a:t>về một vấn </a:t>
            </a:r>
            <a:r>
              <a:rPr sz="1800" spc="-10" dirty="0">
                <a:latin typeface="Times New Roman"/>
                <a:cs typeface="Times New Roman"/>
              </a:rPr>
              <a:t>đề </a:t>
            </a:r>
            <a:r>
              <a:rPr sz="1800" spc="-5" dirty="0">
                <a:latin typeface="Times New Roman"/>
                <a:cs typeface="Times New Roman"/>
              </a:rPr>
              <a:t>khoa </a:t>
            </a:r>
            <a:r>
              <a:rPr sz="1800" dirty="0">
                <a:latin typeface="Times New Roman"/>
                <a:cs typeface="Times New Roman"/>
              </a:rPr>
              <a:t>học hay triết </a:t>
            </a:r>
            <a:r>
              <a:rPr sz="1800" spc="-5" dirty="0">
                <a:latin typeface="Times New Roman"/>
                <a:cs typeface="Times New Roman"/>
              </a:rPr>
              <a:t>học”. Ví </a:t>
            </a:r>
            <a:r>
              <a:rPr sz="1800" dirty="0">
                <a:latin typeface="Times New Roman"/>
                <a:cs typeface="Times New Roman"/>
              </a:rPr>
              <a:t>dụ, “Truyện Lục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 </a:t>
            </a:r>
            <a:r>
              <a:rPr sz="1800" dirty="0">
                <a:latin typeface="Times New Roman"/>
                <a:cs typeface="Times New Roman"/>
              </a:rPr>
              <a:t>Tiên”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Nguyễn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Chiểu</a:t>
            </a:r>
            <a:r>
              <a:rPr sz="1800" dirty="0">
                <a:latin typeface="Times New Roman"/>
                <a:cs typeface="Times New Roman"/>
              </a:rPr>
              <a:t> đã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lấy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Lục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Tiên và </a:t>
            </a:r>
            <a:r>
              <a:rPr sz="1800" spc="-5" dirty="0">
                <a:latin typeface="Times New Roman"/>
                <a:cs typeface="Times New Roman"/>
              </a:rPr>
              <a:t>Kiều Nguyệt Nga </a:t>
            </a:r>
            <a:r>
              <a:rPr sz="1800" dirty="0">
                <a:latin typeface="Times New Roman"/>
                <a:cs typeface="Times New Roman"/>
              </a:rPr>
              <a:t>để </a:t>
            </a:r>
            <a:r>
              <a:rPr sz="1800" spc="-5" dirty="0">
                <a:latin typeface="Times New Roman"/>
                <a:cs typeface="Times New Roman"/>
              </a:rPr>
              <a:t>nói </a:t>
            </a:r>
            <a:r>
              <a:rPr sz="180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trung, hiếu, </a:t>
            </a:r>
            <a:r>
              <a:rPr sz="1800" dirty="0">
                <a:latin typeface="Times New Roman"/>
                <a:cs typeface="Times New Roman"/>
              </a:rPr>
              <a:t>tiết, </a:t>
            </a:r>
            <a:r>
              <a:rPr sz="1800" spc="-5" dirty="0">
                <a:latin typeface="Times New Roman"/>
                <a:cs typeface="Times New Roman"/>
              </a:rPr>
              <a:t>hạnh, “một </a:t>
            </a:r>
            <a:r>
              <a:rPr sz="1800" dirty="0">
                <a:latin typeface="Times New Roman"/>
                <a:cs typeface="Times New Roman"/>
              </a:rPr>
              <a:t>thứ tuyên truyền không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tuyên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truyền”</a:t>
            </a:r>
            <a:r>
              <a:rPr sz="1800" spc="-5" dirty="0">
                <a:latin typeface="Times New Roman"/>
                <a:cs typeface="Times New Roman"/>
              </a:rPr>
              <a:t> là</a:t>
            </a:r>
            <a:r>
              <a:rPr sz="1800" dirty="0">
                <a:latin typeface="Times New Roman"/>
                <a:cs typeface="Times New Roman"/>
              </a:rPr>
              <a:t> như vậy.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1049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88290" algn="just">
              <a:lnSpc>
                <a:spcPct val="1244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Sau </a:t>
            </a:r>
            <a:r>
              <a:rPr sz="1800" dirty="0">
                <a:latin typeface="Times New Roman"/>
                <a:cs typeface="Times New Roman"/>
              </a:rPr>
              <a:t>hơn </a:t>
            </a:r>
            <a:r>
              <a:rPr sz="1800" spc="-5" dirty="0">
                <a:latin typeface="Times New Roman"/>
                <a:cs typeface="Times New Roman"/>
              </a:rPr>
              <a:t>nửa </a:t>
            </a:r>
            <a:r>
              <a:rPr sz="1800" dirty="0">
                <a:latin typeface="Times New Roman"/>
                <a:cs typeface="Times New Roman"/>
              </a:rPr>
              <a:t>thế </a:t>
            </a:r>
            <a:r>
              <a:rPr sz="1800" spc="-5" dirty="0">
                <a:latin typeface="Times New Roman"/>
                <a:cs typeface="Times New Roman"/>
              </a:rPr>
              <a:t>kỉ, </a:t>
            </a:r>
            <a:r>
              <a:rPr sz="1800" dirty="0">
                <a:latin typeface="Times New Roman"/>
                <a:cs typeface="Times New Roman"/>
              </a:rPr>
              <a:t>những ý kiến </a:t>
            </a:r>
            <a:r>
              <a:rPr sz="1800" spc="-5" dirty="0">
                <a:latin typeface="Times New Roman"/>
                <a:cs typeface="Times New Roman"/>
              </a:rPr>
              <a:t>của Nguyễn Đình </a:t>
            </a:r>
            <a:r>
              <a:rPr sz="1800" dirty="0">
                <a:latin typeface="Times New Roman"/>
                <a:cs typeface="Times New Roman"/>
              </a:rPr>
              <a:t>Thi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bài “Tiếng </a:t>
            </a:r>
            <a:r>
              <a:rPr sz="1800" spc="-5" dirty="0">
                <a:latin typeface="Times New Roman"/>
                <a:cs typeface="Times New Roman"/>
              </a:rPr>
              <a:t>nói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 nghệ” không </a:t>
            </a:r>
            <a:r>
              <a:rPr sz="1800" spc="-5" dirty="0">
                <a:latin typeface="Times New Roman"/>
                <a:cs typeface="Times New Roman"/>
              </a:rPr>
              <a:t>còn </a:t>
            </a:r>
            <a:r>
              <a:rPr sz="1800" dirty="0">
                <a:latin typeface="Times New Roman"/>
                <a:cs typeface="Times New Roman"/>
              </a:rPr>
              <a:t>xa </a:t>
            </a:r>
            <a:r>
              <a:rPr sz="1800" spc="5" dirty="0">
                <a:latin typeface="Times New Roman"/>
                <a:cs typeface="Times New Roman"/>
              </a:rPr>
              <a:t>lạ </a:t>
            </a:r>
            <a:r>
              <a:rPr sz="1800" spc="-5" dirty="0">
                <a:latin typeface="Times New Roman"/>
                <a:cs typeface="Times New Roman"/>
              </a:rPr>
              <a:t>với nhiều người. Một </a:t>
            </a:r>
            <a:r>
              <a:rPr sz="1800" dirty="0">
                <a:latin typeface="Times New Roman"/>
                <a:cs typeface="Times New Roman"/>
              </a:rPr>
              <a:t>cách viết tài </a:t>
            </a:r>
            <a:r>
              <a:rPr sz="1800" spc="-5" dirty="0">
                <a:latin typeface="Times New Roman"/>
                <a:cs typeface="Times New Roman"/>
              </a:rPr>
              <a:t>hoa, có </a:t>
            </a:r>
            <a:r>
              <a:rPr sz="1800" dirty="0">
                <a:latin typeface="Times New Roman"/>
                <a:cs typeface="Times New Roman"/>
              </a:rPr>
              <a:t>duyên, </a:t>
            </a:r>
            <a:r>
              <a:rPr sz="1800" spc="-5" dirty="0">
                <a:latin typeface="Times New Roman"/>
                <a:cs typeface="Times New Roman"/>
              </a:rPr>
              <a:t>lí </a:t>
            </a:r>
            <a:r>
              <a:rPr sz="1800" dirty="0">
                <a:latin typeface="Times New Roman"/>
                <a:cs typeface="Times New Roman"/>
              </a:rPr>
              <a:t>lẽ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lập luận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tỏ,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chặt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chẽ,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giọng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nhiệt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nhiệt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hấp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dẫn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tiểu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này.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9042" y="885189"/>
            <a:ext cx="45624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BÀI</a:t>
            </a:r>
            <a:r>
              <a:rPr spc="-20" dirty="0"/>
              <a:t> </a:t>
            </a:r>
            <a:r>
              <a:rPr dirty="0"/>
              <a:t>1. </a:t>
            </a:r>
            <a:r>
              <a:rPr spc="-5" dirty="0"/>
              <a:t>TÓM </a:t>
            </a:r>
            <a:r>
              <a:rPr dirty="0"/>
              <a:t>TẮT</a:t>
            </a:r>
            <a:r>
              <a:rPr spc="-10" dirty="0"/>
              <a:t> </a:t>
            </a:r>
            <a:r>
              <a:rPr spc="-5" dirty="0"/>
              <a:t>KIẾN</a:t>
            </a:r>
            <a:r>
              <a:rPr dirty="0"/>
              <a:t> </a:t>
            </a:r>
            <a:r>
              <a:rPr spc="-5" dirty="0"/>
              <a:t>THỨC</a:t>
            </a:r>
            <a:r>
              <a:rPr spc="-15" dirty="0"/>
              <a:t> </a:t>
            </a:r>
            <a:r>
              <a:rPr dirty="0"/>
              <a:t>CƠ</a:t>
            </a:r>
            <a:r>
              <a:rPr spc="-10" dirty="0"/>
              <a:t> </a:t>
            </a:r>
            <a:r>
              <a:rPr spc="-5" dirty="0"/>
              <a:t>BẢN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pc="-5" dirty="0"/>
              <a:t>A.</a:t>
            </a:r>
            <a:r>
              <a:rPr spc="-10" dirty="0"/>
              <a:t> </a:t>
            </a:r>
            <a:r>
              <a:rPr dirty="0"/>
              <a:t>TÌM</a:t>
            </a:r>
            <a:r>
              <a:rPr spc="-15" dirty="0"/>
              <a:t> </a:t>
            </a:r>
            <a:r>
              <a:rPr spc="-5" dirty="0"/>
              <a:t>HIỂU</a:t>
            </a:r>
            <a:r>
              <a:rPr spc="-20" dirty="0"/>
              <a:t> </a:t>
            </a:r>
            <a:r>
              <a:rPr spc="-5" dirty="0"/>
              <a:t>CHUNG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pc="-5" dirty="0"/>
              <a:t>I. VÀI </a:t>
            </a:r>
            <a:r>
              <a:rPr dirty="0"/>
              <a:t>NÉT</a:t>
            </a:r>
            <a:r>
              <a:rPr spc="-10" dirty="0"/>
              <a:t> </a:t>
            </a:r>
            <a:r>
              <a:rPr spc="-5" dirty="0"/>
              <a:t>VỀ</a:t>
            </a:r>
            <a:r>
              <a:rPr dirty="0"/>
              <a:t> </a:t>
            </a:r>
            <a:r>
              <a:rPr spc="-5" dirty="0"/>
              <a:t>TÁC</a:t>
            </a:r>
            <a:r>
              <a:rPr spc="-15" dirty="0"/>
              <a:t> </a:t>
            </a:r>
            <a:r>
              <a:rPr spc="-5" dirty="0"/>
              <a:t>GIẢ</a:t>
            </a: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b="0" dirty="0">
                <a:latin typeface="Times New Roman"/>
                <a:cs typeface="Times New Roman"/>
              </a:rPr>
              <a:t>Nguyễn</a:t>
            </a:r>
            <a:r>
              <a:rPr b="0" spc="-2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Đình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Thi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(1924-2003)</a:t>
            </a:r>
          </a:p>
          <a:p>
            <a:pPr marL="12700" marR="6350">
              <a:lnSpc>
                <a:spcPct val="124400"/>
              </a:lnSpc>
              <a:spcBef>
                <a:spcPts val="5"/>
              </a:spcBef>
              <a:buChar char="-"/>
              <a:tabLst>
                <a:tab pos="142875" algn="l"/>
              </a:tabLst>
            </a:pPr>
            <a:r>
              <a:rPr b="0" dirty="0">
                <a:latin typeface="Times New Roman"/>
                <a:cs typeface="Times New Roman"/>
              </a:rPr>
              <a:t>Quê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quán:</a:t>
            </a:r>
            <a:r>
              <a:rPr b="0" spc="-2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Nguyên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quán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ở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làng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Vũ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Thạch,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hiện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nay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là</a:t>
            </a:r>
            <a:r>
              <a:rPr b="0" spc="-2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phố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Bà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Triệu-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phường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Tràng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Tiền, </a:t>
            </a:r>
            <a:r>
              <a:rPr b="0" spc="-434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quận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Hoàn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Kiếm,</a:t>
            </a:r>
            <a:r>
              <a:rPr b="0" spc="1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Hà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Nội</a:t>
            </a: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b="0" spc="-5" dirty="0">
                <a:latin typeface="Times New Roman"/>
                <a:cs typeface="Times New Roman"/>
              </a:rPr>
              <a:t>Sự</a:t>
            </a:r>
            <a:r>
              <a:rPr b="0" spc="-2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nghiệp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sáng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tác:</a:t>
            </a:r>
          </a:p>
          <a:p>
            <a:pPr marL="184785">
              <a:lnSpc>
                <a:spcPct val="100000"/>
              </a:lnSpc>
              <a:spcBef>
                <a:spcPts val="540"/>
              </a:spcBef>
            </a:pPr>
            <a:r>
              <a:rPr b="0" dirty="0">
                <a:latin typeface="Times New Roman"/>
                <a:cs typeface="Times New Roman"/>
              </a:rPr>
              <a:t>+ </a:t>
            </a:r>
            <a:r>
              <a:rPr b="0" spc="-5" dirty="0">
                <a:latin typeface="Times New Roman"/>
                <a:cs typeface="Times New Roman"/>
              </a:rPr>
              <a:t>Ông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là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nhà </a:t>
            </a:r>
            <a:r>
              <a:rPr b="0" spc="-5" dirty="0">
                <a:latin typeface="Times New Roman"/>
                <a:cs typeface="Times New Roman"/>
              </a:rPr>
              <a:t>văn,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nhà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phê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bình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văn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học </a:t>
            </a:r>
            <a:r>
              <a:rPr b="0" spc="-10" dirty="0">
                <a:latin typeface="Times New Roman"/>
                <a:cs typeface="Times New Roman"/>
              </a:rPr>
              <a:t>và</a:t>
            </a:r>
            <a:r>
              <a:rPr b="0" dirty="0">
                <a:latin typeface="Times New Roman"/>
                <a:cs typeface="Times New Roman"/>
              </a:rPr>
              <a:t> là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nhạc </a:t>
            </a:r>
            <a:r>
              <a:rPr b="0" spc="-5" dirty="0">
                <a:latin typeface="Times New Roman"/>
                <a:cs typeface="Times New Roman"/>
              </a:rPr>
              <a:t>sĩ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Việt</a:t>
            </a:r>
            <a:r>
              <a:rPr b="0" dirty="0">
                <a:latin typeface="Times New Roman"/>
                <a:cs typeface="Times New Roman"/>
              </a:rPr>
              <a:t> Nam</a:t>
            </a:r>
            <a:r>
              <a:rPr b="0" spc="-5" dirty="0">
                <a:latin typeface="Times New Roman"/>
                <a:cs typeface="Times New Roman"/>
              </a:rPr>
              <a:t> thời</a:t>
            </a:r>
            <a:r>
              <a:rPr b="0" dirty="0">
                <a:latin typeface="Times New Roman"/>
                <a:cs typeface="Times New Roman"/>
              </a:rPr>
              <a:t> hiện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đại</a:t>
            </a:r>
          </a:p>
          <a:p>
            <a:pPr marL="12700" marR="5080" indent="172085">
              <a:lnSpc>
                <a:spcPts val="2690"/>
              </a:lnSpc>
              <a:spcBef>
                <a:spcPts val="175"/>
              </a:spcBef>
            </a:pPr>
            <a:r>
              <a:rPr b="0" spc="-5" dirty="0">
                <a:latin typeface="Times New Roman"/>
                <a:cs typeface="Times New Roman"/>
              </a:rPr>
              <a:t>+Thuộc</a:t>
            </a:r>
            <a:r>
              <a:rPr b="0" spc="114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thế</a:t>
            </a:r>
            <a:r>
              <a:rPr b="0" spc="114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hệ</a:t>
            </a:r>
            <a:r>
              <a:rPr b="0" spc="12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các</a:t>
            </a:r>
            <a:r>
              <a:rPr b="0" spc="12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nghệ</a:t>
            </a:r>
            <a:r>
              <a:rPr b="0" spc="114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sĩ</a:t>
            </a:r>
            <a:r>
              <a:rPr b="0" spc="10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trưởng</a:t>
            </a:r>
            <a:r>
              <a:rPr b="0" spc="12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thành</a:t>
            </a:r>
            <a:r>
              <a:rPr b="0" spc="10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trong</a:t>
            </a:r>
            <a:r>
              <a:rPr b="0" spc="114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kháng</a:t>
            </a:r>
            <a:r>
              <a:rPr b="0" spc="114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chiến</a:t>
            </a:r>
            <a:r>
              <a:rPr b="0" spc="10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chống</a:t>
            </a:r>
            <a:r>
              <a:rPr b="0" spc="12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Pháp.</a:t>
            </a:r>
            <a:r>
              <a:rPr b="0" spc="12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Ông</a:t>
            </a:r>
            <a:r>
              <a:rPr b="0" spc="10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viết</a:t>
            </a:r>
            <a:r>
              <a:rPr b="0" spc="114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sách </a:t>
            </a:r>
            <a:r>
              <a:rPr b="0" spc="-434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khảo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triết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học,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viết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văn,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làm</a:t>
            </a:r>
            <a:r>
              <a:rPr b="0" dirty="0">
                <a:latin typeface="Times New Roman"/>
                <a:cs typeface="Times New Roman"/>
              </a:rPr>
              <a:t> thơ, </a:t>
            </a:r>
            <a:r>
              <a:rPr b="0" spc="-5" dirty="0">
                <a:latin typeface="Times New Roman"/>
                <a:cs typeface="Times New Roman"/>
              </a:rPr>
              <a:t>soạn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kịch,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viết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lí luận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phê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bình</a:t>
            </a:r>
          </a:p>
          <a:p>
            <a:pPr marL="184785">
              <a:lnSpc>
                <a:spcPct val="100000"/>
              </a:lnSpc>
              <a:spcBef>
                <a:spcPts val="350"/>
              </a:spcBef>
            </a:pPr>
            <a:r>
              <a:rPr b="0" dirty="0">
                <a:latin typeface="Times New Roman"/>
                <a:cs typeface="Times New Roman"/>
              </a:rPr>
              <a:t>+</a:t>
            </a:r>
            <a:r>
              <a:rPr b="0" spc="1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Ông</a:t>
            </a:r>
            <a:r>
              <a:rPr b="0" spc="1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được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nhà</a:t>
            </a:r>
            <a:r>
              <a:rPr b="0" spc="2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nước</a:t>
            </a:r>
            <a:r>
              <a:rPr b="0" spc="2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phong tặng</a:t>
            </a:r>
            <a:r>
              <a:rPr b="0" spc="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Giải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thưởng Hồ</a:t>
            </a:r>
            <a:r>
              <a:rPr b="0" spc="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Chí</a:t>
            </a:r>
            <a:r>
              <a:rPr b="0" spc="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Minh</a:t>
            </a:r>
            <a:r>
              <a:rPr b="0" spc="1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về</a:t>
            </a:r>
            <a:r>
              <a:rPr b="0" spc="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văn</a:t>
            </a:r>
            <a:r>
              <a:rPr b="0" spc="2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học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nghệ</a:t>
            </a:r>
            <a:r>
              <a:rPr b="0" spc="1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thuật</a:t>
            </a:r>
            <a:r>
              <a:rPr b="0" spc="1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năm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b="0" dirty="0">
                <a:latin typeface="Times New Roman"/>
                <a:cs typeface="Times New Roman"/>
              </a:rPr>
              <a:t>1996</a:t>
            </a:r>
          </a:p>
          <a:p>
            <a:pPr marL="184785">
              <a:lnSpc>
                <a:spcPct val="100000"/>
              </a:lnSpc>
              <a:spcBef>
                <a:spcPts val="540"/>
              </a:spcBef>
            </a:pPr>
            <a:r>
              <a:rPr b="0" dirty="0">
                <a:latin typeface="Times New Roman"/>
                <a:cs typeface="Times New Roman"/>
              </a:rPr>
              <a:t>+ </a:t>
            </a:r>
            <a:r>
              <a:rPr b="0" spc="-5" dirty="0">
                <a:latin typeface="Times New Roman"/>
                <a:cs typeface="Times New Roman"/>
              </a:rPr>
              <a:t>Các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tác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phẩm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tiêu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biểu: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Bên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bờ sông </a:t>
            </a:r>
            <a:r>
              <a:rPr b="0" spc="-5" dirty="0">
                <a:latin typeface="Times New Roman"/>
                <a:cs typeface="Times New Roman"/>
              </a:rPr>
              <a:t>Lô,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Vào</a:t>
            </a:r>
            <a:r>
              <a:rPr b="0" dirty="0">
                <a:latin typeface="Times New Roman"/>
                <a:cs typeface="Times New Roman"/>
              </a:rPr>
              <a:t> lửa,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Mặt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trận</a:t>
            </a:r>
            <a:r>
              <a:rPr b="0" spc="-5" dirty="0">
                <a:latin typeface="Times New Roman"/>
                <a:cs typeface="Times New Roman"/>
              </a:rPr>
              <a:t> trên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cao…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1517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spc="-5" dirty="0">
                <a:latin typeface="Times New Roman"/>
                <a:cs typeface="Times New Roman"/>
              </a:rPr>
              <a:t>II.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TÁC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PHẨM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Hoàn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cảnh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sáng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tác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Tiểu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“Tiếng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nghệ”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viết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1948,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cuốn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“Mấy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5" dirty="0">
                <a:latin typeface="Times New Roman"/>
                <a:cs typeface="Times New Roman"/>
              </a:rPr>
              <a:t> văn</a:t>
            </a:r>
            <a:r>
              <a:rPr sz="1800" dirty="0">
                <a:latin typeface="Times New Roman"/>
                <a:cs typeface="Times New Roman"/>
              </a:rPr>
              <a:t> học” </a:t>
            </a:r>
            <a:r>
              <a:rPr sz="1800" spc="-5" dirty="0">
                <a:latin typeface="Times New Roman"/>
                <a:cs typeface="Times New Roman"/>
              </a:rPr>
              <a:t>(xuất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năm 1956)</a:t>
            </a: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Bố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cục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Phần</a:t>
            </a:r>
            <a:r>
              <a:rPr sz="1800" dirty="0">
                <a:latin typeface="Times New Roman"/>
                <a:cs typeface="Times New Roman"/>
              </a:rPr>
              <a:t> 1: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đầu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 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“cách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5" dirty="0">
                <a:latin typeface="Times New Roman"/>
                <a:cs typeface="Times New Roman"/>
              </a:rPr>
              <a:t> tâm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hồn”: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Nội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 nói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nghệ.</a:t>
            </a:r>
          </a:p>
          <a:p>
            <a:pPr marL="12700" marR="5080">
              <a:lnSpc>
                <a:spcPts val="2700"/>
              </a:lnSpc>
              <a:spcBef>
                <a:spcPts val="170"/>
              </a:spcBef>
              <a:buChar char="-"/>
              <a:tabLst>
                <a:tab pos="162560" algn="l"/>
              </a:tabLst>
            </a:pPr>
            <a:r>
              <a:rPr sz="1800" spc="-5" dirty="0">
                <a:latin typeface="Times New Roman"/>
                <a:cs typeface="Times New Roman"/>
              </a:rPr>
              <a:t>Phần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2: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theo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cuối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bài: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Văn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trị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thiết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thực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Giá trị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nội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dung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tiểu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nội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sức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mạnh kì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diệu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 đối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giúp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được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phú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tự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hoàn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4.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Giá trị nghệ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thuật</a:t>
            </a:r>
            <a:endParaRPr sz="1800" dirty="0">
              <a:latin typeface="Times New Roman"/>
              <a:cs typeface="Times New Roman"/>
            </a:endParaRPr>
          </a:p>
          <a:p>
            <a:pPr marL="12700" marR="6985">
              <a:lnSpc>
                <a:spcPts val="269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Bố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cục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chặt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chẽ,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lí,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dẫn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dắt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tự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nhiên.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Lối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giàu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ảnh,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chứng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tế,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khẳng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kiến,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xét,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tăng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sức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hấp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50100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B.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KIẾN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THỨC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TRỌNG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TÂM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1. </a:t>
            </a:r>
            <a:r>
              <a:rPr sz="1800" b="1" spc="-5" dirty="0">
                <a:latin typeface="Times New Roman"/>
                <a:cs typeface="Times New Roman"/>
              </a:rPr>
              <a:t>Nội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dung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tiếng nói </a:t>
            </a:r>
            <a:r>
              <a:rPr sz="1800" b="1" dirty="0">
                <a:latin typeface="Times New Roman"/>
                <a:cs typeface="Times New Roman"/>
              </a:rPr>
              <a:t>của văn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nghệ</a:t>
            </a:r>
            <a:endParaRPr sz="1800" dirty="0">
              <a:latin typeface="Times New Roman"/>
              <a:cs typeface="Times New Roman"/>
            </a:endParaRPr>
          </a:p>
          <a:p>
            <a:pPr marL="142240" indent="-130175" algn="just">
              <a:lnSpc>
                <a:spcPct val="100000"/>
              </a:lnSpc>
              <a:spcBef>
                <a:spcPts val="525"/>
              </a:spcBef>
              <a:buChar char="-"/>
              <a:tabLst>
                <a:tab pos="142875" algn="l"/>
              </a:tabLst>
            </a:pP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lấy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liệu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gửi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gắm vào đó </a:t>
            </a:r>
            <a:r>
              <a:rPr sz="1800" spc="-5" dirty="0">
                <a:latin typeface="Times New Roman"/>
                <a:cs typeface="Times New Roman"/>
              </a:rPr>
              <a:t>cách nhìn, </a:t>
            </a:r>
            <a:r>
              <a:rPr sz="1800" spc="5" dirty="0">
                <a:latin typeface="Times New Roman"/>
                <a:cs typeface="Times New Roman"/>
              </a:rPr>
              <a:t>lời </a:t>
            </a:r>
            <a:r>
              <a:rPr sz="1800" dirty="0">
                <a:latin typeface="Times New Roman"/>
                <a:cs typeface="Times New Roman"/>
              </a:rPr>
              <a:t>nhắn </a:t>
            </a:r>
            <a:r>
              <a:rPr sz="1800" spc="-5" dirty="0">
                <a:latin typeface="Times New Roman"/>
                <a:cs typeface="Times New Roman"/>
              </a:rPr>
              <a:t>nhủ của </a:t>
            </a:r>
            <a:r>
              <a:rPr sz="1800" dirty="0">
                <a:latin typeface="Times New Roman"/>
                <a:cs typeface="Times New Roman"/>
              </a:rPr>
              <a:t>riêng </a:t>
            </a:r>
            <a:r>
              <a:rPr sz="1800" spc="-5" dirty="0">
                <a:latin typeface="Times New Roman"/>
                <a:cs typeface="Times New Roman"/>
              </a:rPr>
              <a:t>mình =&gt; Văn </a:t>
            </a:r>
            <a:r>
              <a:rPr sz="1800" dirty="0">
                <a:latin typeface="Times New Roman"/>
                <a:cs typeface="Times New Roman"/>
              </a:rPr>
              <a:t>nghệ không </a:t>
            </a:r>
            <a:r>
              <a:rPr sz="1800" spc="-5" dirty="0">
                <a:latin typeface="Times New Roman"/>
                <a:cs typeface="Times New Roman"/>
              </a:rPr>
              <a:t>chỉ phản </a:t>
            </a:r>
            <a:r>
              <a:rPr sz="1800" dirty="0">
                <a:latin typeface="Times New Roman"/>
                <a:cs typeface="Times New Roman"/>
              </a:rPr>
              <a:t>ánh cái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khách</a:t>
            </a:r>
            <a:r>
              <a:rPr sz="1800" spc="-5" dirty="0">
                <a:latin typeface="Times New Roman"/>
                <a:cs typeface="Times New Roman"/>
              </a:rPr>
              <a:t> quan</a:t>
            </a:r>
            <a:r>
              <a:rPr sz="1800" dirty="0">
                <a:latin typeface="Times New Roman"/>
                <a:cs typeface="Times New Roman"/>
              </a:rPr>
              <a:t> mà </a:t>
            </a:r>
            <a:r>
              <a:rPr sz="1800" spc="-5" dirty="0">
                <a:latin typeface="Times New Roman"/>
                <a:cs typeface="Times New Roman"/>
              </a:rPr>
              <a:t>còn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biểu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-5" dirty="0">
                <a:latin typeface="Times New Roman"/>
                <a:cs typeface="Times New Roman"/>
              </a:rPr>
              <a:t> tưởng,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buChar char="-"/>
              <a:tabLst>
                <a:tab pos="165735" algn="l"/>
              </a:tabLst>
            </a:pPr>
            <a:r>
              <a:rPr sz="1800" dirty="0">
                <a:latin typeface="Times New Roman"/>
                <a:cs typeface="Times New Roman"/>
              </a:rPr>
              <a:t>Tác </a:t>
            </a:r>
            <a:r>
              <a:rPr sz="1800" spc="-5" dirty="0">
                <a:latin typeface="Times New Roman"/>
                <a:cs typeface="Times New Roman"/>
              </a:rPr>
              <a:t>phẩm nghệ thuật được </a:t>
            </a:r>
            <a:r>
              <a:rPr sz="1800" dirty="0">
                <a:latin typeface="Times New Roman"/>
                <a:cs typeface="Times New Roman"/>
              </a:rPr>
              <a:t>nói bằng </a:t>
            </a:r>
            <a:r>
              <a:rPr sz="1800" spc="-5" dirty="0">
                <a:latin typeface="Times New Roman"/>
                <a:cs typeface="Times New Roman"/>
              </a:rPr>
              <a:t>những say sưa, vui </a:t>
            </a:r>
            <a:r>
              <a:rPr sz="1800" dirty="0">
                <a:latin typeface="Times New Roman"/>
                <a:cs typeface="Times New Roman"/>
              </a:rPr>
              <a:t>buồn, yêu </a:t>
            </a:r>
            <a:r>
              <a:rPr sz="1800" spc="-5" dirty="0">
                <a:latin typeface="Times New Roman"/>
                <a:cs typeface="Times New Roman"/>
              </a:rPr>
              <a:t>ghét, </a:t>
            </a:r>
            <a:r>
              <a:rPr sz="1800" dirty="0">
                <a:latin typeface="Times New Roman"/>
                <a:cs typeface="Times New Roman"/>
              </a:rPr>
              <a:t>mơ mộng =&gt;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Đem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con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bỡ </a:t>
            </a:r>
            <a:r>
              <a:rPr sz="1800" spc="-5" dirty="0">
                <a:latin typeface="Times New Roman"/>
                <a:cs typeface="Times New Roman"/>
              </a:rPr>
              <a:t>ngỡ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bao</a:t>
            </a:r>
            <a:r>
              <a:rPr sz="1800" dirty="0">
                <a:latin typeface="Times New Roman"/>
                <a:cs typeface="Times New Roman"/>
              </a:rPr>
              <a:t> điều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thuộc</a:t>
            </a:r>
            <a:endParaRPr sz="18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400"/>
              </a:lnSpc>
              <a:spcBef>
                <a:spcPts val="15"/>
              </a:spcBef>
              <a:buChar char="-"/>
              <a:tabLst>
                <a:tab pos="154940" algn="l"/>
              </a:tabLst>
            </a:pPr>
            <a:r>
              <a:rPr sz="1800" spc="-5" dirty="0">
                <a:latin typeface="Times New Roman"/>
                <a:cs typeface="Times New Roman"/>
              </a:rPr>
              <a:t>Nội </a:t>
            </a:r>
            <a:r>
              <a:rPr sz="1800" dirty="0">
                <a:latin typeface="Times New Roman"/>
                <a:cs typeface="Times New Roman"/>
              </a:rPr>
              <a:t>dung tiếng nói của </a:t>
            </a:r>
            <a:r>
              <a:rPr sz="1800" spc="-5" dirty="0">
                <a:latin typeface="Times New Roman"/>
                <a:cs typeface="Times New Roman"/>
              </a:rPr>
              <a:t>văn nghệ </a:t>
            </a:r>
            <a:r>
              <a:rPr sz="1800" dirty="0">
                <a:latin typeface="Times New Roman"/>
                <a:cs typeface="Times New Roman"/>
              </a:rPr>
              <a:t>còn bao </a:t>
            </a:r>
            <a:r>
              <a:rPr sz="1800" spc="-5" dirty="0">
                <a:latin typeface="Times New Roman"/>
                <a:cs typeface="Times New Roman"/>
              </a:rPr>
              <a:t>gồm cả những </a:t>
            </a:r>
            <a:r>
              <a:rPr sz="1800" dirty="0">
                <a:latin typeface="Times New Roman"/>
                <a:cs typeface="Times New Roman"/>
              </a:rPr>
              <a:t>nhận </a:t>
            </a:r>
            <a:r>
              <a:rPr sz="1800" spc="-5" dirty="0">
                <a:latin typeface="Times New Roman"/>
                <a:cs typeface="Times New Roman"/>
              </a:rPr>
              <a:t>thức </a:t>
            </a:r>
            <a:r>
              <a:rPr sz="1800" dirty="0">
                <a:latin typeface="Times New Roman"/>
                <a:cs typeface="Times New Roman"/>
              </a:rPr>
              <a:t>rung </a:t>
            </a:r>
            <a:r>
              <a:rPr sz="1800" spc="5" dirty="0">
                <a:latin typeface="Times New Roman"/>
                <a:cs typeface="Times New Roman"/>
              </a:rPr>
              <a:t>cảm </a:t>
            </a:r>
            <a:r>
              <a:rPr sz="1800" dirty="0">
                <a:latin typeface="Times New Roman"/>
                <a:cs typeface="Times New Roman"/>
              </a:rPr>
              <a:t>nơi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 đọc </a:t>
            </a:r>
            <a:r>
              <a:rPr sz="1800" spc="-5" dirty="0">
                <a:latin typeface="Times New Roman"/>
                <a:cs typeface="Times New Roman"/>
              </a:rPr>
              <a:t>(người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đọc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 sáng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-5" dirty="0">
                <a:latin typeface="Times New Roman"/>
                <a:cs typeface="Times New Roman"/>
              </a:rPr>
              <a:t> 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nghệ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sĩ)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5000"/>
              </a:lnSpc>
              <a:spcBef>
                <a:spcPts val="25"/>
              </a:spcBef>
            </a:pPr>
            <a:r>
              <a:rPr sz="1800" dirty="0">
                <a:latin typeface="Cambria Math"/>
                <a:cs typeface="Cambria Math"/>
              </a:rPr>
              <a:t>⇒ </a:t>
            </a:r>
            <a:r>
              <a:rPr sz="1800" dirty="0">
                <a:latin typeface="Times New Roman"/>
                <a:cs typeface="Times New Roman"/>
              </a:rPr>
              <a:t>lập </a:t>
            </a:r>
            <a:r>
              <a:rPr sz="1800" spc="-5" dirty="0">
                <a:latin typeface="Times New Roman"/>
                <a:cs typeface="Times New Roman"/>
              </a:rPr>
              <a:t>luận </a:t>
            </a:r>
            <a:r>
              <a:rPr sz="1800" dirty="0">
                <a:latin typeface="Times New Roman"/>
                <a:cs typeface="Times New Roman"/>
              </a:rPr>
              <a:t>bằng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luận cứ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tác </a:t>
            </a:r>
            <a:r>
              <a:rPr sz="1800" spc="-5" dirty="0">
                <a:latin typeface="Times New Roman"/>
                <a:cs typeface="Times New Roman"/>
              </a:rPr>
              <a:t>phẩm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thực </a:t>
            </a:r>
            <a:r>
              <a:rPr sz="1800" spc="-5" dirty="0">
                <a:latin typeface="Times New Roman"/>
                <a:cs typeface="Times New Roman"/>
              </a:rPr>
              <a:t>tế =&gt; Nội </a:t>
            </a:r>
            <a:r>
              <a:rPr sz="1800" dirty="0">
                <a:latin typeface="Times New Roman"/>
                <a:cs typeface="Times New Roman"/>
              </a:rPr>
              <a:t>dung của văn </a:t>
            </a:r>
            <a:r>
              <a:rPr sz="1800" spc="-5" dirty="0">
                <a:latin typeface="Times New Roman"/>
                <a:cs typeface="Times New Roman"/>
              </a:rPr>
              <a:t>nghệ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 thực </a:t>
            </a:r>
            <a:r>
              <a:rPr sz="1800" spc="-5" dirty="0">
                <a:latin typeface="Times New Roman"/>
                <a:cs typeface="Times New Roman"/>
              </a:rPr>
              <a:t>mang </a:t>
            </a:r>
            <a:r>
              <a:rPr sz="1800" dirty="0">
                <a:latin typeface="Times New Roman"/>
                <a:cs typeface="Times New Roman"/>
              </a:rPr>
              <a:t>tính </a:t>
            </a:r>
            <a:r>
              <a:rPr sz="1800" spc="5" dirty="0">
                <a:latin typeface="Times New Roman"/>
                <a:cs typeface="Times New Roman"/>
              </a:rPr>
              <a:t>cụ </a:t>
            </a:r>
            <a:r>
              <a:rPr sz="1800" dirty="0">
                <a:latin typeface="Times New Roman"/>
                <a:cs typeface="Times New Roman"/>
              </a:rPr>
              <a:t>thể </a:t>
            </a:r>
            <a:r>
              <a:rPr sz="1800" spc="-5" dirty="0">
                <a:latin typeface="Times New Roman"/>
                <a:cs typeface="Times New Roman"/>
              </a:rPr>
              <a:t>sinh </a:t>
            </a:r>
            <a:r>
              <a:rPr sz="1800" dirty="0">
                <a:latin typeface="Times New Roman"/>
                <a:cs typeface="Times New Roman"/>
              </a:rPr>
              <a:t>động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phản ánh qua </a:t>
            </a:r>
            <a:r>
              <a:rPr sz="1800" spc="-5" dirty="0">
                <a:latin typeface="Times New Roman"/>
                <a:cs typeface="Times New Roman"/>
              </a:rPr>
              <a:t>lăng kính </a:t>
            </a:r>
            <a:r>
              <a:rPr sz="1800" spc="5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người nghệ sĩ,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nghiệm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nghệ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 và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 độc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</a:t>
            </a:r>
            <a:r>
              <a:rPr sz="1800" dirty="0">
                <a:latin typeface="Times New Roman"/>
                <a:cs typeface="Times New Roman"/>
              </a:rPr>
              <a:t> cộng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Văn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nghệ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mang</a:t>
            </a:r>
            <a:r>
              <a:rPr sz="1800" b="1" dirty="0">
                <a:latin typeface="Times New Roman"/>
                <a:cs typeface="Times New Roman"/>
              </a:rPr>
              <a:t> lại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nhiều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giá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trị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thiết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thực trong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cuộc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sống con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người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Vai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trò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nghệ</a:t>
            </a:r>
            <a:endParaRPr sz="1800" dirty="0">
              <a:latin typeface="Times New Roman"/>
              <a:cs typeface="Times New Roman"/>
            </a:endParaRPr>
          </a:p>
          <a:p>
            <a:pPr marL="12700" marR="6350" indent="172085" algn="just">
              <a:lnSpc>
                <a:spcPct val="124400"/>
              </a:lnSpc>
              <a:spcBef>
                <a:spcPts val="2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Giúp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mỗi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đủ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làm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“thay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đổi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hẳn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mắt</a:t>
            </a:r>
            <a:r>
              <a:rPr sz="1800" dirty="0">
                <a:latin typeface="Times New Roman"/>
                <a:cs typeface="Times New Roman"/>
              </a:rPr>
              <a:t> ta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nhìn,</a:t>
            </a:r>
            <a:r>
              <a:rPr sz="1800" dirty="0">
                <a:latin typeface="Times New Roman"/>
                <a:cs typeface="Times New Roman"/>
              </a:rPr>
              <a:t> óc ta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4138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72085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nghệ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ràng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buộc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chặt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giúp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rung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dirty="0">
                <a:latin typeface="Times New Roman"/>
                <a:cs typeface="Times New Roman"/>
              </a:rPr>
              <a:t> mơ 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5" dirty="0">
                <a:latin typeface="Times New Roman"/>
                <a:cs typeface="Times New Roman"/>
              </a:rPr>
              <a:t> đời</a:t>
            </a:r>
            <a:r>
              <a:rPr sz="1800" dirty="0">
                <a:latin typeface="Times New Roman"/>
                <a:cs typeface="Times New Roman"/>
              </a:rPr>
              <a:t> lắm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cực</a:t>
            </a:r>
            <a:endParaRPr sz="1800">
              <a:latin typeface="Times New Roman"/>
              <a:cs typeface="Times New Roman"/>
            </a:endParaRPr>
          </a:p>
          <a:p>
            <a:pPr marL="184785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Góp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-10" dirty="0">
                <a:latin typeface="Times New Roman"/>
                <a:cs typeface="Times New Roman"/>
              </a:rPr>
              <a:t> giữ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“đời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tươi”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Bản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chất của văn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nghệ:</a:t>
            </a:r>
            <a:endParaRPr sz="1800">
              <a:latin typeface="Times New Roman"/>
              <a:cs typeface="Times New Roman"/>
            </a:endParaRPr>
          </a:p>
          <a:p>
            <a:pPr marL="184785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Nghệ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dirty="0">
                <a:latin typeface="Times New Roman"/>
                <a:cs typeface="Times New Roman"/>
              </a:rPr>
              <a:t> tiếng</a:t>
            </a:r>
            <a:r>
              <a:rPr sz="1800" spc="-5" dirty="0">
                <a:latin typeface="Times New Roman"/>
                <a:cs typeface="Times New Roman"/>
              </a:rPr>
              <a:t> nói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5" dirty="0">
                <a:latin typeface="Times New Roman"/>
                <a:cs typeface="Times New Roman"/>
              </a:rPr>
              <a:t> cảm</a:t>
            </a:r>
            <a:endParaRPr sz="1800">
              <a:latin typeface="Times New Roman"/>
              <a:cs typeface="Times New Roman"/>
            </a:endParaRPr>
          </a:p>
          <a:p>
            <a:pPr marL="184785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Văn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 nhiều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xúc.</a:t>
            </a:r>
            <a:endParaRPr sz="1800">
              <a:latin typeface="Times New Roman"/>
              <a:cs typeface="Times New Roman"/>
            </a:endParaRPr>
          </a:p>
          <a:p>
            <a:pPr marL="184785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+Văn</a:t>
            </a:r>
            <a:r>
              <a:rPr sz="1800" spc="-5" dirty="0">
                <a:latin typeface="Times New Roman"/>
                <a:cs typeface="Times New Roman"/>
              </a:rPr>
              <a:t> nghệ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mượn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việc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5" dirty="0">
                <a:latin typeface="Times New Roman"/>
                <a:cs typeface="Times New Roman"/>
              </a:rPr>
              <a:t> tuyên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truyền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75"/>
              </a:spcBef>
            </a:pPr>
            <a:r>
              <a:rPr sz="1800" dirty="0">
                <a:latin typeface="Cambria Math"/>
                <a:cs typeface="Cambria Math"/>
              </a:rPr>
              <a:t>⇒</a:t>
            </a:r>
            <a:r>
              <a:rPr sz="1800" spc="45" dirty="0">
                <a:latin typeface="Cambria Math"/>
                <a:cs typeface="Cambria Math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Sức</a:t>
            </a:r>
            <a:r>
              <a:rPr sz="1800" spc="-5" dirty="0">
                <a:latin typeface="Times New Roman"/>
                <a:cs typeface="Times New Roman"/>
              </a:rPr>
              <a:t> mạnh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nghệ: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800"/>
              </a:lnSpc>
              <a:spcBef>
                <a:spcPts val="5"/>
              </a:spcBef>
              <a:buChar char="-"/>
              <a:tabLst>
                <a:tab pos="159385" algn="l"/>
              </a:tabLst>
            </a:pPr>
            <a:r>
              <a:rPr sz="1800" spc="-5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nghệ </a:t>
            </a:r>
            <a:r>
              <a:rPr sz="1800" spc="-5" dirty="0">
                <a:latin typeface="Times New Roman"/>
                <a:cs typeface="Times New Roman"/>
              </a:rPr>
              <a:t>giúp mọi người </a:t>
            </a:r>
            <a:r>
              <a:rPr sz="1800" dirty="0">
                <a:latin typeface="Times New Roman"/>
                <a:cs typeface="Times New Roman"/>
              </a:rPr>
              <a:t>tự </a:t>
            </a:r>
            <a:r>
              <a:rPr sz="1800" spc="-5" dirty="0">
                <a:latin typeface="Times New Roman"/>
                <a:cs typeface="Times New Roman"/>
              </a:rPr>
              <a:t>nhận </a:t>
            </a:r>
            <a:r>
              <a:rPr sz="1800" dirty="0">
                <a:latin typeface="Times New Roman"/>
                <a:cs typeface="Times New Roman"/>
              </a:rPr>
              <a:t>thức </a:t>
            </a:r>
            <a:r>
              <a:rPr sz="1800" spc="-5" dirty="0">
                <a:latin typeface="Times New Roman"/>
                <a:cs typeface="Times New Roman"/>
              </a:rPr>
              <a:t>mình, tự </a:t>
            </a:r>
            <a:r>
              <a:rPr sz="1800" dirty="0">
                <a:latin typeface="Times New Roman"/>
                <a:cs typeface="Times New Roman"/>
              </a:rPr>
              <a:t>xây </a:t>
            </a:r>
            <a:r>
              <a:rPr sz="1800" spc="-5" dirty="0">
                <a:latin typeface="Times New Roman"/>
                <a:cs typeface="Times New Roman"/>
              </a:rPr>
              <a:t>dựng nhân cách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cách sống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 bản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ngoài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trỏ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vẽ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nghệ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đốt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lửa</a:t>
            </a:r>
            <a:r>
              <a:rPr sz="1800" dirty="0">
                <a:latin typeface="Times New Roman"/>
                <a:cs typeface="Times New Roman"/>
              </a:rPr>
              <a:t> trong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chúng</a:t>
            </a:r>
            <a:r>
              <a:rPr sz="1800" dirty="0">
                <a:latin typeface="Times New Roman"/>
                <a:cs typeface="Times New Roman"/>
              </a:rPr>
              <a:t> ta,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chúng</a:t>
            </a:r>
            <a:r>
              <a:rPr sz="1800" dirty="0">
                <a:latin typeface="Times New Roman"/>
                <a:cs typeface="Times New Roman"/>
              </a:rPr>
              <a:t> ta phải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 </a:t>
            </a:r>
            <a:r>
              <a:rPr sz="1800" spc="-10" dirty="0">
                <a:latin typeface="Times New Roman"/>
                <a:cs typeface="Times New Roman"/>
              </a:rPr>
              <a:t>bước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dirty="0">
                <a:latin typeface="Times New Roman"/>
                <a:cs typeface="Times New Roman"/>
              </a:rPr>
              <a:t> 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65"/>
              </a:spcBef>
            </a:pPr>
            <a:r>
              <a:rPr sz="1800" dirty="0">
                <a:latin typeface="Cambria Math"/>
                <a:cs typeface="Cambria Math"/>
              </a:rPr>
              <a:t>⇒</a:t>
            </a:r>
            <a:r>
              <a:rPr sz="1800" spc="60" dirty="0">
                <a:latin typeface="Cambria Math"/>
                <a:cs typeface="Cambria Math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Dẫn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phong</a:t>
            </a:r>
            <a:r>
              <a:rPr sz="1800" dirty="0">
                <a:latin typeface="Times New Roman"/>
                <a:cs typeface="Times New Roman"/>
              </a:rPr>
              <a:t> phú,</a:t>
            </a:r>
            <a:r>
              <a:rPr sz="1800" spc="-5" dirty="0">
                <a:latin typeface="Times New Roman"/>
                <a:cs typeface="Times New Roman"/>
              </a:rPr>
              <a:t> sát </a:t>
            </a:r>
            <a:r>
              <a:rPr sz="1800" dirty="0">
                <a:latin typeface="Times New Roman"/>
                <a:cs typeface="Times New Roman"/>
              </a:rPr>
              <a:t>thực=&gt;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dirty="0">
                <a:latin typeface="Times New Roman"/>
                <a:cs typeface="Times New Roman"/>
              </a:rPr>
              <a:t> mạnh</a:t>
            </a:r>
            <a:r>
              <a:rPr sz="1800" spc="-10" dirty="0">
                <a:latin typeface="Times New Roman"/>
                <a:cs typeface="Times New Roman"/>
              </a:rPr>
              <a:t> kì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diệu,</a:t>
            </a:r>
            <a:r>
              <a:rPr sz="1800" spc="-5" dirty="0">
                <a:latin typeface="Times New Roman"/>
                <a:cs typeface="Times New Roman"/>
              </a:rPr>
              <a:t> làm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đổi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BÀI</a:t>
            </a:r>
            <a:r>
              <a:rPr spc="-15" dirty="0"/>
              <a:t> </a:t>
            </a:r>
            <a:r>
              <a:rPr dirty="0"/>
              <a:t>2.</a:t>
            </a:r>
            <a:r>
              <a:rPr spc="-10" dirty="0"/>
              <a:t> </a:t>
            </a:r>
            <a:r>
              <a:rPr spc="-5" dirty="0"/>
              <a:t>CÁC</a:t>
            </a:r>
            <a:r>
              <a:rPr dirty="0"/>
              <a:t> ĐỀ</a:t>
            </a:r>
            <a:r>
              <a:rPr spc="-10" dirty="0"/>
              <a:t> </a:t>
            </a:r>
            <a:r>
              <a:rPr spc="-5" dirty="0"/>
              <a:t>ĐỌC HIỂU </a:t>
            </a:r>
            <a:r>
              <a:rPr dirty="0"/>
              <a:t>VÀ VIẾT</a:t>
            </a:r>
            <a:r>
              <a:rPr spc="-5" dirty="0"/>
              <a:t> TẬP</a:t>
            </a:r>
            <a:r>
              <a:rPr dirty="0"/>
              <a:t> </a:t>
            </a:r>
            <a:r>
              <a:rPr spc="-5" dirty="0"/>
              <a:t>LÀM VĂN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1199134"/>
            <a:ext cx="8259445" cy="5494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511290" algn="just">
              <a:lnSpc>
                <a:spcPct val="124400"/>
              </a:lnSpc>
              <a:spcBef>
                <a:spcPts val="100"/>
              </a:spcBef>
              <a:buAutoNum type="romanUcPeriod"/>
              <a:tabLst>
                <a:tab pos="216535" algn="l"/>
              </a:tabLst>
            </a:pPr>
            <a:r>
              <a:rPr sz="1800" b="1" dirty="0">
                <a:latin typeface="Times New Roman"/>
                <a:cs typeface="Times New Roman"/>
              </a:rPr>
              <a:t>ĐỀ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ĐỌC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HIỂU </a:t>
            </a:r>
            <a:r>
              <a:rPr sz="1800" b="1" spc="-440" dirty="0"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1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văn: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</a:pPr>
            <a:r>
              <a:rPr sz="1800" spc="-5" dirty="0">
                <a:latin typeface="Times New Roman"/>
                <a:cs typeface="Times New Roman"/>
              </a:rPr>
              <a:t>…</a:t>
            </a:r>
            <a:r>
              <a:rPr sz="1800" i="1" spc="-5" dirty="0">
                <a:latin typeface="Times New Roman"/>
                <a:cs typeface="Times New Roman"/>
              </a:rPr>
              <a:t>Nghệ </a:t>
            </a:r>
            <a:r>
              <a:rPr sz="1800" i="1" dirty="0">
                <a:latin typeface="Times New Roman"/>
                <a:cs typeface="Times New Roman"/>
              </a:rPr>
              <a:t>thuật </a:t>
            </a:r>
            <a:r>
              <a:rPr sz="1800" i="1" spc="-5" dirty="0">
                <a:latin typeface="Times New Roman"/>
                <a:cs typeface="Times New Roman"/>
              </a:rPr>
              <a:t>không </a:t>
            </a:r>
            <a:r>
              <a:rPr sz="1800" i="1" dirty="0">
                <a:latin typeface="Times New Roman"/>
                <a:cs typeface="Times New Roman"/>
              </a:rPr>
              <a:t>đứng ngoài trỏ </a:t>
            </a:r>
            <a:r>
              <a:rPr sz="1800" i="1" spc="-5" dirty="0">
                <a:latin typeface="Times New Roman"/>
                <a:cs typeface="Times New Roman"/>
              </a:rPr>
              <a:t>vẽ </a:t>
            </a:r>
            <a:r>
              <a:rPr sz="1800" i="1" dirty="0">
                <a:latin typeface="Times New Roman"/>
                <a:cs typeface="Times New Roman"/>
              </a:rPr>
              <a:t>cho ta </a:t>
            </a:r>
            <a:r>
              <a:rPr sz="1800" i="1" spc="-5" dirty="0">
                <a:latin typeface="Times New Roman"/>
                <a:cs typeface="Times New Roman"/>
              </a:rPr>
              <a:t>đường đi, </a:t>
            </a:r>
            <a:r>
              <a:rPr sz="1800" i="1" dirty="0">
                <a:latin typeface="Times New Roman"/>
                <a:cs typeface="Times New Roman"/>
              </a:rPr>
              <a:t>nghệ </a:t>
            </a:r>
            <a:r>
              <a:rPr sz="1800" i="1" spc="-5" dirty="0">
                <a:latin typeface="Times New Roman"/>
                <a:cs typeface="Times New Roman"/>
              </a:rPr>
              <a:t>thuật </a:t>
            </a:r>
            <a:r>
              <a:rPr sz="1800" i="1" dirty="0">
                <a:latin typeface="Times New Roman"/>
                <a:cs typeface="Times New Roman"/>
              </a:rPr>
              <a:t>vào đốt </a:t>
            </a:r>
            <a:r>
              <a:rPr sz="1800" i="1" spc="-5" dirty="0">
                <a:latin typeface="Times New Roman"/>
                <a:cs typeface="Times New Roman"/>
              </a:rPr>
              <a:t>lửa </a:t>
            </a:r>
            <a:r>
              <a:rPr sz="1800" i="1" dirty="0">
                <a:latin typeface="Times New Roman"/>
                <a:cs typeface="Times New Roman"/>
              </a:rPr>
              <a:t>trong </a:t>
            </a:r>
            <a:r>
              <a:rPr sz="1800" i="1" spc="-5" dirty="0">
                <a:latin typeface="Times New Roman"/>
                <a:cs typeface="Times New Roman"/>
              </a:rPr>
              <a:t>lòng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chúng </a:t>
            </a:r>
            <a:r>
              <a:rPr sz="1800" i="1" spc="-5" dirty="0">
                <a:latin typeface="Times New Roman"/>
                <a:cs typeface="Times New Roman"/>
              </a:rPr>
              <a:t>ta, </a:t>
            </a:r>
            <a:r>
              <a:rPr sz="1800" i="1" dirty="0">
                <a:latin typeface="Times New Roman"/>
                <a:cs typeface="Times New Roman"/>
              </a:rPr>
              <a:t>khiến chúng ta </a:t>
            </a:r>
            <a:r>
              <a:rPr sz="1800" i="1" spc="5" dirty="0">
                <a:latin typeface="Times New Roman"/>
                <a:cs typeface="Times New Roman"/>
              </a:rPr>
              <a:t>tự </a:t>
            </a:r>
            <a:r>
              <a:rPr sz="1800" i="1" dirty="0">
                <a:latin typeface="Times New Roman"/>
                <a:cs typeface="Times New Roman"/>
              </a:rPr>
              <a:t>phải </a:t>
            </a:r>
            <a:r>
              <a:rPr sz="1800" i="1" spc="-5" dirty="0">
                <a:latin typeface="Times New Roman"/>
                <a:cs typeface="Times New Roman"/>
              </a:rPr>
              <a:t>bước lên đường </a:t>
            </a:r>
            <a:r>
              <a:rPr sz="1800" i="1" dirty="0">
                <a:latin typeface="Times New Roman"/>
                <a:cs typeface="Times New Roman"/>
              </a:rPr>
              <a:t>ấy. Bắt </a:t>
            </a:r>
            <a:r>
              <a:rPr sz="1800" i="1" spc="-5" dirty="0">
                <a:latin typeface="Times New Roman"/>
                <a:cs typeface="Times New Roman"/>
              </a:rPr>
              <a:t>rễ </a:t>
            </a:r>
            <a:r>
              <a:rPr sz="1800" i="1" dirty="0">
                <a:latin typeface="Times New Roman"/>
                <a:cs typeface="Times New Roman"/>
              </a:rPr>
              <a:t>ở </a:t>
            </a:r>
            <a:r>
              <a:rPr sz="1800" i="1" spc="-5" dirty="0">
                <a:latin typeface="Times New Roman"/>
                <a:cs typeface="Times New Roman"/>
              </a:rPr>
              <a:t>cuộc đời </a:t>
            </a:r>
            <a:r>
              <a:rPr sz="1800" i="1" dirty="0">
                <a:latin typeface="Times New Roman"/>
                <a:cs typeface="Times New Roman"/>
              </a:rPr>
              <a:t>hằng </a:t>
            </a:r>
            <a:r>
              <a:rPr sz="1800" i="1" spc="-5" dirty="0">
                <a:latin typeface="Times New Roman"/>
                <a:cs typeface="Times New Roman"/>
              </a:rPr>
              <a:t>ngày </a:t>
            </a:r>
            <a:r>
              <a:rPr sz="1800" i="1" dirty="0">
                <a:latin typeface="Times New Roman"/>
                <a:cs typeface="Times New Roman"/>
              </a:rPr>
              <a:t>của </a:t>
            </a:r>
            <a:r>
              <a:rPr sz="1800" i="1" spc="-5" dirty="0">
                <a:latin typeface="Times New Roman"/>
                <a:cs typeface="Times New Roman"/>
              </a:rPr>
              <a:t>con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người, </a:t>
            </a:r>
            <a:r>
              <a:rPr sz="1800" i="1" dirty="0">
                <a:latin typeface="Times New Roman"/>
                <a:cs typeface="Times New Roman"/>
              </a:rPr>
              <a:t>văn nghệ lại tạo </a:t>
            </a:r>
            <a:r>
              <a:rPr sz="1800" i="1" spc="-5" dirty="0">
                <a:latin typeface="Times New Roman"/>
                <a:cs typeface="Times New Roman"/>
              </a:rPr>
              <a:t>được sự sống </a:t>
            </a:r>
            <a:r>
              <a:rPr sz="1800" i="1" dirty="0">
                <a:latin typeface="Times New Roman"/>
                <a:cs typeface="Times New Roman"/>
              </a:rPr>
              <a:t>cho </a:t>
            </a:r>
            <a:r>
              <a:rPr sz="1800" i="1" spc="-5" dirty="0">
                <a:latin typeface="Times New Roman"/>
                <a:cs typeface="Times New Roman"/>
              </a:rPr>
              <a:t>tâm hồn người. Nghệ thuật mở rộng khả </a:t>
            </a:r>
            <a:r>
              <a:rPr sz="1800" i="1" dirty="0">
                <a:latin typeface="Times New Roman"/>
                <a:cs typeface="Times New Roman"/>
              </a:rPr>
              <a:t>năng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 </a:t>
            </a:r>
            <a:r>
              <a:rPr sz="1800" i="1" spc="-5" dirty="0">
                <a:latin typeface="Times New Roman"/>
                <a:cs typeface="Times New Roman"/>
              </a:rPr>
              <a:t>tâm hồn, làm </a:t>
            </a:r>
            <a:r>
              <a:rPr sz="1800" i="1" dirty="0">
                <a:latin typeface="Times New Roman"/>
                <a:cs typeface="Times New Roman"/>
              </a:rPr>
              <a:t>cho con người vui buồn </a:t>
            </a:r>
            <a:r>
              <a:rPr sz="1800" i="1" spc="-5" dirty="0">
                <a:latin typeface="Times New Roman"/>
                <a:cs typeface="Times New Roman"/>
              </a:rPr>
              <a:t>nhiều </a:t>
            </a:r>
            <a:r>
              <a:rPr sz="1800" i="1" dirty="0">
                <a:latin typeface="Times New Roman"/>
                <a:cs typeface="Times New Roman"/>
              </a:rPr>
              <a:t>hơn, </a:t>
            </a:r>
            <a:r>
              <a:rPr sz="1800" i="1" spc="-5" dirty="0">
                <a:latin typeface="Times New Roman"/>
                <a:cs typeface="Times New Roman"/>
              </a:rPr>
              <a:t>yêu </a:t>
            </a:r>
            <a:r>
              <a:rPr sz="1800" i="1" dirty="0">
                <a:latin typeface="Times New Roman"/>
                <a:cs typeface="Times New Roman"/>
              </a:rPr>
              <a:t>thương và căm hờn </a:t>
            </a:r>
            <a:r>
              <a:rPr sz="1800" i="1" spc="-10" dirty="0">
                <a:latin typeface="Times New Roman"/>
                <a:cs typeface="Times New Roman"/>
              </a:rPr>
              <a:t>được </a:t>
            </a:r>
            <a:r>
              <a:rPr sz="1800" i="1" spc="-5" dirty="0">
                <a:latin typeface="Times New Roman"/>
                <a:cs typeface="Times New Roman"/>
              </a:rPr>
              <a:t>nhiều </a:t>
            </a:r>
            <a:r>
              <a:rPr sz="1800" i="1" dirty="0">
                <a:latin typeface="Times New Roman"/>
                <a:cs typeface="Times New Roman"/>
              </a:rPr>
              <a:t> hơn, </a:t>
            </a:r>
            <a:r>
              <a:rPr sz="1800" i="1" spc="-5" dirty="0">
                <a:latin typeface="Times New Roman"/>
                <a:cs typeface="Times New Roman"/>
              </a:rPr>
              <a:t>tai </a:t>
            </a:r>
            <a:r>
              <a:rPr sz="1800" i="1" dirty="0">
                <a:latin typeface="Times New Roman"/>
                <a:cs typeface="Times New Roman"/>
              </a:rPr>
              <a:t>mắt </a:t>
            </a:r>
            <a:r>
              <a:rPr sz="1800" i="1" spc="-5" dirty="0">
                <a:latin typeface="Times New Roman"/>
                <a:cs typeface="Times New Roman"/>
              </a:rPr>
              <a:t>biết </a:t>
            </a:r>
            <a:r>
              <a:rPr sz="1800" i="1" dirty="0">
                <a:latin typeface="Times New Roman"/>
                <a:cs typeface="Times New Roman"/>
              </a:rPr>
              <a:t>nhìn, biết nghe </a:t>
            </a:r>
            <a:r>
              <a:rPr sz="1800" i="1" spc="-5" dirty="0">
                <a:latin typeface="Times New Roman"/>
                <a:cs typeface="Times New Roman"/>
              </a:rPr>
              <a:t>thêm </a:t>
            </a:r>
            <a:r>
              <a:rPr sz="1800" i="1" spc="5" dirty="0">
                <a:latin typeface="Times New Roman"/>
                <a:cs typeface="Times New Roman"/>
              </a:rPr>
              <a:t>tế </a:t>
            </a:r>
            <a:r>
              <a:rPr sz="1800" i="1" spc="-5" dirty="0">
                <a:latin typeface="Times New Roman"/>
                <a:cs typeface="Times New Roman"/>
              </a:rPr>
              <a:t>nhị, sống được </a:t>
            </a:r>
            <a:r>
              <a:rPr sz="1800" i="1" dirty="0">
                <a:latin typeface="Times New Roman"/>
                <a:cs typeface="Times New Roman"/>
              </a:rPr>
              <a:t>nhiều hơn. Nghệ thuật giải phóng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được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khỏi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những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biên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giới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chính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mình,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nghệ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thuật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xây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dựng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con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người,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hay nói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5" dirty="0">
                <a:latin typeface="Times New Roman"/>
                <a:cs typeface="Times New Roman"/>
              </a:rPr>
              <a:t> đúng</a:t>
            </a:r>
            <a:r>
              <a:rPr sz="1800" i="1" dirty="0">
                <a:latin typeface="Times New Roman"/>
                <a:cs typeface="Times New Roman"/>
              </a:rPr>
              <a:t> hơn,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làm cho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con</a:t>
            </a:r>
            <a:r>
              <a:rPr sz="1800" i="1" dirty="0">
                <a:latin typeface="Times New Roman"/>
                <a:cs typeface="Times New Roman"/>
              </a:rPr>
              <a:t> người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tự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xây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dựng </a:t>
            </a:r>
            <a:r>
              <a:rPr sz="1800" i="1" spc="-5" dirty="0">
                <a:latin typeface="Times New Roman"/>
                <a:cs typeface="Times New Roman"/>
              </a:rPr>
              <a:t>được.</a:t>
            </a:r>
            <a:endParaRPr sz="1800">
              <a:latin typeface="Times New Roman"/>
              <a:cs typeface="Times New Roman"/>
            </a:endParaRPr>
          </a:p>
          <a:p>
            <a:pPr marL="241935" lvl="1" indent="-229870">
              <a:lnSpc>
                <a:spcPct val="100000"/>
              </a:lnSpc>
              <a:spcBef>
                <a:spcPts val="525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 trên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trích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nào?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ai?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Hãy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giới thiệu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ngắn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5" dirty="0">
                <a:latin typeface="Times New Roman"/>
                <a:cs typeface="Times New Roman"/>
              </a:rPr>
              <a:t> tác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giả.</a:t>
            </a:r>
            <a:endParaRPr sz="1800">
              <a:latin typeface="Times New Roman"/>
              <a:cs typeface="Times New Roman"/>
            </a:endParaRPr>
          </a:p>
          <a:p>
            <a:pPr marL="241935" lvl="1" indent="-22987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Hãy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diễn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đoạn</a:t>
            </a:r>
            <a:r>
              <a:rPr sz="1800" dirty="0">
                <a:latin typeface="Times New Roman"/>
                <a:cs typeface="Times New Roman"/>
              </a:rPr>
              <a:t> văn</a:t>
            </a:r>
            <a:r>
              <a:rPr sz="1800" spc="-5" dirty="0">
                <a:latin typeface="Times New Roman"/>
                <a:cs typeface="Times New Roman"/>
              </a:rPr>
              <a:t> trên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5" dirty="0">
                <a:latin typeface="Times New Roman"/>
                <a:cs typeface="Times New Roman"/>
              </a:rPr>
              <a:t> hoàn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chỉnh.</a:t>
            </a:r>
            <a:endParaRPr sz="1800">
              <a:latin typeface="Times New Roman"/>
              <a:cs typeface="Times New Roman"/>
            </a:endParaRPr>
          </a:p>
          <a:p>
            <a:pPr marL="241935" lvl="1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Chép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cấu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ghép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văn.</a:t>
            </a:r>
            <a:endParaRPr sz="1800">
              <a:latin typeface="Times New Roman"/>
              <a:cs typeface="Times New Roman"/>
            </a:endParaRPr>
          </a:p>
          <a:p>
            <a:pPr marL="12700" marR="6350" lvl="1">
              <a:lnSpc>
                <a:spcPct val="124400"/>
              </a:lnSpc>
              <a:spcBef>
                <a:spcPts val="5"/>
              </a:spcBef>
              <a:buAutoNum type="arabicPeriod"/>
              <a:tabLst>
                <a:tab pos="248920" algn="l"/>
              </a:tabLst>
            </a:pP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kiện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hóa,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thao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gần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đây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tích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cực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đối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xã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hội,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hệ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mỗi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Hãy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chọn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trình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bày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kiện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ngắn</a:t>
            </a:r>
            <a:r>
              <a:rPr sz="1800" dirty="0">
                <a:latin typeface="Times New Roman"/>
                <a:cs typeface="Times New Roman"/>
              </a:rPr>
              <a:t> (khoảng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trang</a:t>
            </a:r>
            <a:r>
              <a:rPr sz="1800" dirty="0">
                <a:latin typeface="Times New Roman"/>
                <a:cs typeface="Times New Roman"/>
              </a:rPr>
              <a:t> giấy</a:t>
            </a:r>
            <a:r>
              <a:rPr sz="1800" spc="-5" dirty="0">
                <a:latin typeface="Times New Roman"/>
                <a:cs typeface="Times New Roman"/>
              </a:rPr>
              <a:t> thi).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4491229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1.</a:t>
            </a: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Đoạn 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trích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bản: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Tiếng</a:t>
            </a:r>
            <a:r>
              <a:rPr sz="1800" dirty="0">
                <a:latin typeface="Times New Roman"/>
                <a:cs typeface="Times New Roman"/>
              </a:rPr>
              <a:t> nói 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5" dirty="0">
                <a:latin typeface="Times New Roman"/>
                <a:cs typeface="Times New Roman"/>
              </a:rPr>
              <a:t> nghệ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giả: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1924,</a:t>
            </a:r>
            <a:r>
              <a:rPr sz="1800" dirty="0">
                <a:latin typeface="Times New Roman"/>
                <a:cs typeface="Times New Roman"/>
              </a:rPr>
              <a:t> mất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năm </a:t>
            </a:r>
            <a:r>
              <a:rPr sz="1800" spc="-5" dirty="0">
                <a:latin typeface="Times New Roman"/>
                <a:cs typeface="Times New Roman"/>
              </a:rPr>
              <a:t>2003;</a:t>
            </a:r>
            <a:r>
              <a:rPr sz="1800" dirty="0">
                <a:latin typeface="Times New Roman"/>
                <a:cs typeface="Times New Roman"/>
              </a:rPr>
              <a:t> quê ở </a:t>
            </a:r>
            <a:r>
              <a:rPr sz="1800" spc="-5" dirty="0">
                <a:latin typeface="Times New Roman"/>
                <a:cs typeface="Times New Roman"/>
              </a:rPr>
              <a:t>Hà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Nội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17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Hoạt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dạng: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làm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thơ,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soạn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nhạc,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kịch,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lí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phê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bình. </a:t>
            </a: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lãnh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hóa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(Tổng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kí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hóa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quốc,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Tổng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kí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Hội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Nam)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 nước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trao</a:t>
            </a:r>
            <a:r>
              <a:rPr sz="1800" dirty="0">
                <a:latin typeface="Times New Roman"/>
                <a:cs typeface="Times New Roman"/>
              </a:rPr>
              <a:t> tặng</a:t>
            </a:r>
            <a:r>
              <a:rPr sz="1800" spc="-5" dirty="0">
                <a:latin typeface="Times New Roman"/>
                <a:cs typeface="Times New Roman"/>
              </a:rPr>
              <a:t> Giải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thưởng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</a:t>
            </a:r>
            <a:r>
              <a:rPr sz="1800" dirty="0">
                <a:latin typeface="Times New Roman"/>
                <a:cs typeface="Times New Roman"/>
              </a:rPr>
              <a:t> Chí </a:t>
            </a:r>
            <a:r>
              <a:rPr sz="1800" spc="-5" dirty="0">
                <a:latin typeface="Times New Roman"/>
                <a:cs typeface="Times New Roman"/>
              </a:rPr>
              <a:t>Minh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VHNT năm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1996</a:t>
            </a:r>
          </a:p>
          <a:p>
            <a:pPr marL="12700" marR="1122045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2.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đoạn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văn: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mạnh</a:t>
            </a:r>
            <a:r>
              <a:rPr sz="1800" dirty="0">
                <a:latin typeface="Times New Roman"/>
                <a:cs typeface="Times New Roman"/>
              </a:rPr>
              <a:t> kì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diệu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nghệ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đọc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3.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 Chép lại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câu</a:t>
            </a:r>
            <a:r>
              <a:rPr sz="1800" spc="-5" dirty="0">
                <a:latin typeface="Times New Roman"/>
                <a:cs typeface="Times New Roman"/>
              </a:rPr>
              <a:t> ghép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 hoặc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dirty="0">
                <a:latin typeface="Times New Roman"/>
                <a:cs typeface="Times New Roman"/>
              </a:rPr>
              <a:t> cuối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văn)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7295515" cy="70866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Phân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được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cấu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tạo: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Nghệ</a:t>
            </a:r>
            <a:r>
              <a:rPr sz="1800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thuật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//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không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đứng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ngoài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trỏ</a:t>
            </a:r>
            <a:r>
              <a:rPr sz="18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vẽ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cho ta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đường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đi</a:t>
            </a:r>
            <a:r>
              <a:rPr sz="1800" dirty="0">
                <a:latin typeface="Times New Roman"/>
                <a:cs typeface="Times New Roman"/>
              </a:rPr>
              <a:t>,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nghệ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thuật</a:t>
            </a:r>
            <a:r>
              <a:rPr sz="1800" spc="-5" dirty="0">
                <a:latin typeface="Times New Roman"/>
                <a:cs typeface="Times New Roman"/>
              </a:rPr>
              <a:t>//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vào</a:t>
            </a:r>
            <a:r>
              <a:rPr sz="18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đốt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lửa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1500885"/>
            <a:ext cx="5495290" cy="1053465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356870">
              <a:lnSpc>
                <a:spcPct val="100000"/>
              </a:lnSpc>
              <a:spcBef>
                <a:spcPts val="640"/>
              </a:spcBef>
              <a:tabLst>
                <a:tab pos="2739390" algn="l"/>
              </a:tabLst>
            </a:pPr>
            <a:r>
              <a:rPr sz="1800" dirty="0">
                <a:latin typeface="Times New Roman"/>
                <a:cs typeface="Times New Roman"/>
              </a:rPr>
              <a:t>C1	</a:t>
            </a:r>
            <a:r>
              <a:rPr sz="1800" spc="-5" dirty="0">
                <a:latin typeface="Times New Roman"/>
                <a:cs typeface="Times New Roman"/>
              </a:rPr>
              <a:t>V1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trong lòng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chúng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ta khiến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chúng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ta phải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bước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lên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đường</a:t>
            </a:r>
            <a:r>
              <a:rPr sz="18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ấy</a:t>
            </a:r>
            <a:r>
              <a:rPr sz="1800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R="146685" algn="ctr">
              <a:lnSpc>
                <a:spcPct val="100000"/>
              </a:lnSpc>
              <a:spcBef>
                <a:spcPts val="530"/>
              </a:spcBef>
            </a:pPr>
            <a:r>
              <a:rPr sz="1800" spc="-10" dirty="0">
                <a:latin typeface="Times New Roman"/>
                <a:cs typeface="Times New Roman"/>
              </a:rPr>
              <a:t>V2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16776" y="1569465"/>
            <a:ext cx="292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2868295"/>
            <a:ext cx="8259445" cy="3103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4.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HS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lựa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chọn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tích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cực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kiện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hóa,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gần</a:t>
            </a:r>
            <a:r>
              <a:rPr sz="1800" dirty="0">
                <a:latin typeface="Times New Roman"/>
                <a:cs typeface="Times New Roman"/>
              </a:rPr>
              <a:t> đây</a:t>
            </a:r>
            <a:r>
              <a:rPr sz="1800" spc="-5" dirty="0">
                <a:latin typeface="Times New Roman"/>
                <a:cs typeface="Times New Roman"/>
              </a:rPr>
              <a:t> đối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</a:t>
            </a:r>
            <a:r>
              <a:rPr sz="1800" dirty="0">
                <a:latin typeface="Times New Roman"/>
                <a:cs typeface="Times New Roman"/>
              </a:rPr>
              <a:t> 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Nội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thể</a:t>
            </a:r>
            <a:r>
              <a:rPr sz="1800" dirty="0">
                <a:latin typeface="Times New Roman"/>
                <a:cs typeface="Times New Roman"/>
              </a:rPr>
              <a:t> gồm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dirty="0">
                <a:latin typeface="Times New Roman"/>
                <a:cs typeface="Times New Roman"/>
              </a:rPr>
              <a:t> 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sau:</a:t>
            </a:r>
            <a:endParaRPr sz="18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530"/>
              </a:spcBef>
              <a:buChar char="-"/>
              <a:tabLst>
                <a:tab pos="469900" algn="l"/>
                <a:tab pos="470534" algn="l"/>
              </a:tabLst>
            </a:pPr>
            <a:r>
              <a:rPr sz="1800" dirty="0">
                <a:latin typeface="Times New Roman"/>
                <a:cs typeface="Times New Roman"/>
              </a:rPr>
              <a:t>Tóm tắt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kiện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lí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lí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lựa chọn</a:t>
            </a:r>
            <a:r>
              <a:rPr sz="1800" spc="-5" dirty="0">
                <a:latin typeface="Times New Roman"/>
                <a:cs typeface="Times New Roman"/>
              </a:rPr>
              <a:t> sự kiện </a:t>
            </a:r>
            <a:r>
              <a:rPr sz="1800" dirty="0">
                <a:latin typeface="Times New Roman"/>
                <a:cs typeface="Times New Roman"/>
              </a:rPr>
              <a:t>đó</a:t>
            </a:r>
            <a:endParaRPr sz="18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530"/>
              </a:spcBef>
              <a:buChar char="-"/>
              <a:tabLst>
                <a:tab pos="469900" algn="l"/>
                <a:tab pos="470534" algn="l"/>
              </a:tabLst>
            </a:pP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dirty="0">
                <a:latin typeface="Times New Roman"/>
                <a:cs typeface="Times New Roman"/>
              </a:rPr>
              <a:t> rõ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kiện </a:t>
            </a:r>
            <a:r>
              <a:rPr sz="1800" spc="-10" dirty="0">
                <a:latin typeface="Times New Roman"/>
                <a:cs typeface="Times New Roman"/>
              </a:rPr>
              <a:t>đó</a:t>
            </a:r>
            <a:r>
              <a:rPr sz="1800" dirty="0">
                <a:latin typeface="Times New Roman"/>
                <a:cs typeface="Times New Roman"/>
              </a:rPr>
              <a:t> đã tác động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tích</a:t>
            </a:r>
            <a:r>
              <a:rPr sz="1800" dirty="0">
                <a:latin typeface="Times New Roman"/>
                <a:cs typeface="Times New Roman"/>
              </a:rPr>
              <a:t> cực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hội,</a:t>
            </a:r>
            <a:r>
              <a:rPr sz="1800" dirty="0">
                <a:latin typeface="Times New Roman"/>
                <a:cs typeface="Times New Roman"/>
              </a:rPr>
              <a:t> tới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hệ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trẻ</a:t>
            </a:r>
            <a:endParaRPr sz="1800">
              <a:latin typeface="Times New Roman"/>
              <a:cs typeface="Times New Roman"/>
            </a:endParaRPr>
          </a:p>
          <a:p>
            <a:pPr marL="12700" marR="7620">
              <a:lnSpc>
                <a:spcPct val="124400"/>
              </a:lnSpc>
              <a:spcBef>
                <a:spcPts val="10"/>
              </a:spcBef>
              <a:buChar char="-"/>
              <a:tabLst>
                <a:tab pos="469900" algn="l"/>
                <a:tab pos="470534" algn="l"/>
              </a:tabLst>
            </a:pPr>
            <a:r>
              <a:rPr sz="1800" dirty="0">
                <a:latin typeface="Times New Roman"/>
                <a:cs typeface="Times New Roman"/>
              </a:rPr>
              <a:t>Liên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hệ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thân: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kiện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nêu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điều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gì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(Nghị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lực,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niềm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 </a:t>
            </a:r>
            <a:r>
              <a:rPr sz="1800" spc="-5" dirty="0">
                <a:latin typeface="Times New Roman"/>
                <a:cs typeface="Times New Roman"/>
              </a:rPr>
              <a:t>đoàn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kết…),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đổi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r>
              <a:rPr sz="1800" spc="-10" dirty="0">
                <a:latin typeface="Times New Roman"/>
                <a:cs typeface="Times New Roman"/>
              </a:rPr>
              <a:t> ra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sao…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269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thức: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đúng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đặc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nghị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(bố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cục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phần),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đảm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dài,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diễn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rõ ràng,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mạch</a:t>
            </a:r>
            <a:r>
              <a:rPr sz="1800" spc="-5" dirty="0">
                <a:latin typeface="Times New Roman"/>
                <a:cs typeface="Times New Roman"/>
              </a:rPr>
              <a:t> lạc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481012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Đọc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5" dirty="0">
                <a:latin typeface="Times New Roman"/>
                <a:cs typeface="Times New Roman"/>
              </a:rPr>
              <a:t> văn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sau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trả</a:t>
            </a:r>
            <a:r>
              <a:rPr sz="1800" spc="-5" dirty="0">
                <a:latin typeface="Times New Roman"/>
                <a:cs typeface="Times New Roman"/>
              </a:rPr>
              <a:t> lời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hỏi</a:t>
            </a:r>
            <a:endParaRPr sz="1800">
              <a:latin typeface="Times New Roman"/>
              <a:cs typeface="Times New Roman"/>
            </a:endParaRPr>
          </a:p>
          <a:p>
            <a:pPr marL="12700" indent="344170" algn="just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Nghệ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thuật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nói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nhiều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với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tư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tưởng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nữa,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nghệ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thuật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không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thể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nào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thiếu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tư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tưởng.</a:t>
            </a:r>
            <a:r>
              <a:rPr sz="1800" i="1" spc="-8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Không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500"/>
              </a:lnSpc>
              <a:spcBef>
                <a:spcPts val="15"/>
              </a:spcBef>
            </a:pPr>
            <a:r>
              <a:rPr sz="1800" i="1" dirty="0">
                <a:latin typeface="Times New Roman"/>
                <a:cs typeface="Times New Roman"/>
              </a:rPr>
              <a:t>tư </a:t>
            </a:r>
            <a:r>
              <a:rPr sz="1800" i="1" spc="-5" dirty="0">
                <a:latin typeface="Times New Roman"/>
                <a:cs typeface="Times New Roman"/>
              </a:rPr>
              <a:t>tưởng, </a:t>
            </a:r>
            <a:r>
              <a:rPr sz="1800" i="1" dirty="0">
                <a:latin typeface="Times New Roman"/>
                <a:cs typeface="Times New Roman"/>
              </a:rPr>
              <a:t>con </a:t>
            </a: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dirty="0">
                <a:latin typeface="Times New Roman"/>
                <a:cs typeface="Times New Roman"/>
              </a:rPr>
              <a:t>có </a:t>
            </a:r>
            <a:r>
              <a:rPr sz="1800" i="1" spc="-5" dirty="0">
                <a:latin typeface="Times New Roman"/>
                <a:cs typeface="Times New Roman"/>
              </a:rPr>
              <a:t>thể </a:t>
            </a:r>
            <a:r>
              <a:rPr sz="1800" i="1" dirty="0">
                <a:latin typeface="Times New Roman"/>
                <a:cs typeface="Times New Roman"/>
              </a:rPr>
              <a:t>nào </a:t>
            </a:r>
            <a:r>
              <a:rPr sz="1800" i="1" spc="-5" dirty="0">
                <a:latin typeface="Times New Roman"/>
                <a:cs typeface="Times New Roman"/>
              </a:rPr>
              <a:t>là </a:t>
            </a:r>
            <a:r>
              <a:rPr sz="1800" i="1" dirty="0">
                <a:latin typeface="Times New Roman"/>
                <a:cs typeface="Times New Roman"/>
              </a:rPr>
              <a:t>con </a:t>
            </a:r>
            <a:r>
              <a:rPr sz="1800" i="1" spc="-5" dirty="0">
                <a:latin typeface="Times New Roman"/>
                <a:cs typeface="Times New Roman"/>
              </a:rPr>
              <a:t>người. Nhưng </a:t>
            </a:r>
            <a:r>
              <a:rPr sz="1800" i="1" dirty="0">
                <a:latin typeface="Times New Roman"/>
                <a:cs typeface="Times New Roman"/>
              </a:rPr>
              <a:t>trong nghệ thuật, tư tưởng </a:t>
            </a:r>
            <a:r>
              <a:rPr sz="1800" i="1" spc="-5" dirty="0">
                <a:latin typeface="Times New Roman"/>
                <a:cs typeface="Times New Roman"/>
              </a:rPr>
              <a:t>từ </a:t>
            </a:r>
            <a:r>
              <a:rPr sz="1800" i="1" dirty="0">
                <a:latin typeface="Times New Roman"/>
                <a:cs typeface="Times New Roman"/>
              </a:rPr>
              <a:t>ngay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cuộc </a:t>
            </a:r>
            <a:r>
              <a:rPr sz="1800" i="1" spc="-5" dirty="0">
                <a:latin typeface="Times New Roman"/>
                <a:cs typeface="Times New Roman"/>
              </a:rPr>
              <a:t>sống </a:t>
            </a:r>
            <a:r>
              <a:rPr sz="1800" i="1" dirty="0">
                <a:latin typeface="Times New Roman"/>
                <a:cs typeface="Times New Roman"/>
              </a:rPr>
              <a:t>hằng ngày nảy </a:t>
            </a:r>
            <a:r>
              <a:rPr sz="1800" i="1" spc="-5" dirty="0">
                <a:latin typeface="Times New Roman"/>
                <a:cs typeface="Times New Roman"/>
              </a:rPr>
              <a:t>ra, </a:t>
            </a:r>
            <a:r>
              <a:rPr sz="1800" i="1" dirty="0">
                <a:latin typeface="Times New Roman"/>
                <a:cs typeface="Times New Roman"/>
              </a:rPr>
              <a:t>và thấm trong tất </a:t>
            </a:r>
            <a:r>
              <a:rPr sz="1800" i="1" spc="-5" dirty="0">
                <a:latin typeface="Times New Roman"/>
                <a:cs typeface="Times New Roman"/>
              </a:rPr>
              <a:t>cả </a:t>
            </a:r>
            <a:r>
              <a:rPr sz="1800" i="1" dirty="0">
                <a:latin typeface="Times New Roman"/>
                <a:cs typeface="Times New Roman"/>
              </a:rPr>
              <a:t>cuộc </a:t>
            </a:r>
            <a:r>
              <a:rPr sz="1800" i="1" spc="-5" dirty="0">
                <a:latin typeface="Times New Roman"/>
                <a:cs typeface="Times New Roman"/>
              </a:rPr>
              <a:t>sống. Tư </a:t>
            </a:r>
            <a:r>
              <a:rPr sz="1800" i="1" dirty="0">
                <a:latin typeface="Times New Roman"/>
                <a:cs typeface="Times New Roman"/>
              </a:rPr>
              <a:t>tưởng của nghệ thuật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không bao </a:t>
            </a:r>
            <a:r>
              <a:rPr sz="1800" i="1" spc="-5" dirty="0">
                <a:latin typeface="Times New Roman"/>
                <a:cs typeface="Times New Roman"/>
              </a:rPr>
              <a:t>giờ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tri</a:t>
            </a:r>
            <a:r>
              <a:rPr sz="1800" i="1" dirty="0">
                <a:latin typeface="Times New Roman"/>
                <a:cs typeface="Times New Roman"/>
              </a:rPr>
              <a:t> thức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trừu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tượng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dirty="0">
                <a:latin typeface="Times New Roman"/>
                <a:cs typeface="Times New Roman"/>
              </a:rPr>
              <a:t> mình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trên</a:t>
            </a:r>
            <a:r>
              <a:rPr sz="1800" i="1" dirty="0">
                <a:latin typeface="Times New Roman"/>
                <a:cs typeface="Times New Roman"/>
              </a:rPr>
              <a:t> cao.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trích trong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bản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nào?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spc="-10" dirty="0">
                <a:latin typeface="Times New Roman"/>
                <a:cs typeface="Times New Roman"/>
              </a:rPr>
              <a:t>ai?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 sử</a:t>
            </a:r>
            <a:r>
              <a:rPr sz="1800" spc="-5" dirty="0">
                <a:latin typeface="Times New Roman"/>
                <a:cs typeface="Times New Roman"/>
              </a:rPr>
              <a:t> dụng </a:t>
            </a:r>
            <a:r>
              <a:rPr sz="1800" dirty="0">
                <a:latin typeface="Times New Roman"/>
                <a:cs typeface="Times New Roman"/>
              </a:rPr>
              <a:t>phép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kết nào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yếu?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 trên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phép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lập </a:t>
            </a:r>
            <a:r>
              <a:rPr sz="1800" spc="-5" dirty="0">
                <a:latin typeface="Times New Roman"/>
                <a:cs typeface="Times New Roman"/>
              </a:rPr>
              <a:t>luận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nào?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Ghi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dirty="0">
                <a:latin typeface="Times New Roman"/>
                <a:cs typeface="Times New Roman"/>
              </a:rPr>
              <a:t> chủ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này?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buAutoNum type="arabicPeriod"/>
              <a:tabLst>
                <a:tab pos="243840" algn="l"/>
              </a:tabLst>
            </a:pPr>
            <a:r>
              <a:rPr sz="1800" dirty="0">
                <a:latin typeface="Times New Roman"/>
                <a:cs typeface="Times New Roman"/>
              </a:rPr>
              <a:t>Đoạn </a:t>
            </a:r>
            <a:r>
              <a:rPr sz="1800" spc="-5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trên khiến cho em </a:t>
            </a:r>
            <a:r>
              <a:rPr sz="1800" spc="-5" dirty="0">
                <a:latin typeface="Times New Roman"/>
                <a:cs typeface="Times New Roman"/>
              </a:rPr>
              <a:t>liên </a:t>
            </a:r>
            <a:r>
              <a:rPr sz="1800" dirty="0">
                <a:latin typeface="Times New Roman"/>
                <a:cs typeface="Times New Roman"/>
              </a:rPr>
              <a:t>tưởng tới </a:t>
            </a:r>
            <a:r>
              <a:rPr sz="1800" spc="-5" dirty="0">
                <a:latin typeface="Times New Roman"/>
                <a:cs typeface="Times New Roman"/>
              </a:rPr>
              <a:t>những tác phẩm nào </a:t>
            </a:r>
            <a:r>
              <a:rPr sz="1800" dirty="0">
                <a:latin typeface="Times New Roman"/>
                <a:cs typeface="Times New Roman"/>
              </a:rPr>
              <a:t>cũng nói </a:t>
            </a:r>
            <a:r>
              <a:rPr sz="1800" spc="-5" dirty="0">
                <a:latin typeface="Times New Roman"/>
                <a:cs typeface="Times New Roman"/>
              </a:rPr>
              <a:t>về những </a:t>
            </a:r>
            <a:r>
              <a:rPr sz="1800" dirty="0">
                <a:latin typeface="Times New Roman"/>
                <a:cs typeface="Times New Roman"/>
              </a:rPr>
              <a:t>triết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lý,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sắc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5" dirty="0">
                <a:latin typeface="Times New Roman"/>
                <a:cs typeface="Times New Roman"/>
              </a:rPr>
              <a:t> nghệ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thuật?</a:t>
            </a:r>
            <a:endParaRPr sz="18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400"/>
              </a:lnSpc>
              <a:spcBef>
                <a:spcPts val="15"/>
              </a:spcBef>
              <a:buAutoNum type="arabicPeriod"/>
              <a:tabLst>
                <a:tab pos="257810" algn="l"/>
              </a:tabLst>
            </a:pPr>
            <a:r>
              <a:rPr sz="1800" spc="-5" dirty="0">
                <a:latin typeface="Times New Roman"/>
                <a:cs typeface="Times New Roman"/>
              </a:rPr>
              <a:t>Tác giả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viết: </a:t>
            </a:r>
            <a:r>
              <a:rPr sz="1800" dirty="0">
                <a:latin typeface="Times New Roman"/>
                <a:cs typeface="Times New Roman"/>
              </a:rPr>
              <a:t>“Trong nghệ </a:t>
            </a:r>
            <a:r>
              <a:rPr sz="1800" spc="-5" dirty="0">
                <a:latin typeface="Times New Roman"/>
                <a:cs typeface="Times New Roman"/>
              </a:rPr>
              <a:t>thuật, </a:t>
            </a:r>
            <a:r>
              <a:rPr sz="1800" dirty="0">
                <a:latin typeface="Times New Roman"/>
                <a:cs typeface="Times New Roman"/>
              </a:rPr>
              <a:t>tư tưởng </a:t>
            </a:r>
            <a:r>
              <a:rPr sz="1800" spc="-5" dirty="0">
                <a:latin typeface="Times New Roman"/>
                <a:cs typeface="Times New Roman"/>
              </a:rPr>
              <a:t>từ </a:t>
            </a:r>
            <a:r>
              <a:rPr sz="1800" dirty="0">
                <a:latin typeface="Times New Roman"/>
                <a:cs typeface="Times New Roman"/>
              </a:rPr>
              <a:t>ngay </a:t>
            </a:r>
            <a:r>
              <a:rPr sz="1800" spc="-5" dirty="0">
                <a:latin typeface="Times New Roman"/>
                <a:cs typeface="Times New Roman"/>
              </a:rPr>
              <a:t>cuộc </a:t>
            </a:r>
            <a:r>
              <a:rPr sz="1800" spc="-10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hằng </a:t>
            </a:r>
            <a:r>
              <a:rPr sz="1800" spc="-5" dirty="0">
                <a:latin typeface="Times New Roman"/>
                <a:cs typeface="Times New Roman"/>
              </a:rPr>
              <a:t>ngày </a:t>
            </a:r>
            <a:r>
              <a:rPr sz="1800" dirty="0">
                <a:latin typeface="Times New Roman"/>
                <a:cs typeface="Times New Roman"/>
              </a:rPr>
              <a:t>nảy ra, và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thấm trong </a:t>
            </a:r>
            <a:r>
              <a:rPr sz="1800" spc="-5" dirty="0">
                <a:latin typeface="Times New Roman"/>
                <a:cs typeface="Times New Roman"/>
              </a:rPr>
              <a:t>tất cả cuộc sống”, em </a:t>
            </a:r>
            <a:r>
              <a:rPr sz="1800" dirty="0">
                <a:latin typeface="Times New Roman"/>
                <a:cs typeface="Times New Roman"/>
              </a:rPr>
              <a:t>hãy </a:t>
            </a:r>
            <a:r>
              <a:rPr sz="1800" spc="-5" dirty="0">
                <a:latin typeface="Times New Roman"/>
                <a:cs typeface="Times New Roman"/>
              </a:rPr>
              <a:t>làm sáng </a:t>
            </a:r>
            <a:r>
              <a:rPr sz="1800" spc="5" dirty="0">
                <a:latin typeface="Times New Roman"/>
                <a:cs typeface="Times New Roman"/>
              </a:rPr>
              <a:t>tỏ </a:t>
            </a:r>
            <a:r>
              <a:rPr sz="1800" dirty="0">
                <a:latin typeface="Times New Roman"/>
                <a:cs typeface="Times New Roman"/>
              </a:rPr>
              <a:t>ý </a:t>
            </a:r>
            <a:r>
              <a:rPr sz="1800" spc="-5" dirty="0">
                <a:latin typeface="Times New Roman"/>
                <a:cs typeface="Times New Roman"/>
              </a:rPr>
              <a:t>kiến trên bằng </a:t>
            </a:r>
            <a:r>
              <a:rPr sz="1800" dirty="0">
                <a:latin typeface="Times New Roman"/>
                <a:cs typeface="Times New Roman"/>
              </a:rPr>
              <a:t>việc </a:t>
            </a:r>
            <a:r>
              <a:rPr sz="1800" spc="-5" dirty="0">
                <a:latin typeface="Times New Roman"/>
                <a:cs typeface="Times New Roman"/>
              </a:rPr>
              <a:t>nêu suy </a:t>
            </a:r>
            <a:r>
              <a:rPr sz="1800" dirty="0">
                <a:latin typeface="Times New Roman"/>
                <a:cs typeface="Times New Roman"/>
              </a:rPr>
              <a:t>nghĩ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 mình</a:t>
            </a:r>
            <a:r>
              <a:rPr sz="1800" spc="-5" dirty="0">
                <a:latin typeface="Times New Roman"/>
                <a:cs typeface="Times New Roman"/>
              </a:rPr>
              <a:t> 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chương trình </a:t>
            </a:r>
            <a:r>
              <a:rPr sz="1800" spc="-10" dirty="0">
                <a:latin typeface="Times New Roman"/>
                <a:cs typeface="Times New Roman"/>
              </a:rPr>
              <a:t>Ngữ</a:t>
            </a:r>
            <a:r>
              <a:rPr sz="1800" dirty="0">
                <a:latin typeface="Times New Roman"/>
                <a:cs typeface="Times New Roman"/>
              </a:rPr>
              <a:t> 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9.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3479</Words>
  <PresentationFormat>Custom</PresentationFormat>
  <Paragraphs>146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Cambria Math</vt:lpstr>
      <vt:lpstr>Times New Roman</vt:lpstr>
      <vt:lpstr>Office Theme</vt:lpstr>
      <vt:lpstr>TIẾNG NÓI VĂN NGHỆ</vt:lpstr>
      <vt:lpstr>BÀI 1. TÓM TẮT KIẾN THỨC CƠ BẢN</vt:lpstr>
      <vt:lpstr>PowerPoint Presentation</vt:lpstr>
      <vt:lpstr>PowerPoint Presentation</vt:lpstr>
      <vt:lpstr>PowerPoint Presentation</vt:lpstr>
      <vt:lpstr>BÀI 2. CÁC ĐỀ ĐỌC HIỂU VÀ VIẾT TẬP LÀM VĂN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2021-06-25T08:54:34Z</dcterms:created>
  <dcterms:modified xsi:type="dcterms:W3CDTF">2021-07-04T15:32:18Z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2021-06-25T00:00:00Z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2021-06-25T00:00:00Z</vt:filetime>
  </property>
</Properties>
</file>