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71" r:id="rId2"/>
    <p:sldId id="274" r:id="rId3"/>
    <p:sldId id="324" r:id="rId4"/>
    <p:sldId id="273" r:id="rId5"/>
    <p:sldId id="362" r:id="rId6"/>
    <p:sldId id="363" r:id="rId7"/>
    <p:sldId id="364" r:id="rId8"/>
    <p:sldId id="365" r:id="rId9"/>
    <p:sldId id="366" r:id="rId10"/>
    <p:sldId id="370" r:id="rId11"/>
    <p:sldId id="371" r:id="rId12"/>
    <p:sldId id="374" r:id="rId13"/>
    <p:sldId id="357" r:id="rId14"/>
    <p:sldId id="381" r:id="rId15"/>
    <p:sldId id="377" r:id="rId16"/>
    <p:sldId id="386" r:id="rId17"/>
    <p:sldId id="385" r:id="rId18"/>
    <p:sldId id="384" r:id="rId19"/>
    <p:sldId id="387" r:id="rId20"/>
    <p:sldId id="380" r:id="rId21"/>
    <p:sldId id="382" r:id="rId22"/>
    <p:sldId id="376" r:id="rId23"/>
    <p:sldId id="383" r:id="rId24"/>
    <p:sldId id="325" r:id="rId25"/>
    <p:sldId id="317" r:id="rId26"/>
    <p:sldId id="272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5983"/>
    <a:srgbClr val="FFA8B3"/>
    <a:srgbClr val="FFCCFF"/>
    <a:srgbClr val="FF945D"/>
    <a:srgbClr val="FF702D"/>
    <a:srgbClr val="F27373"/>
    <a:srgbClr val="FF5867"/>
    <a:srgbClr val="FF9801"/>
    <a:srgbClr val="000000"/>
    <a:srgbClr val="D0D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6" autoAdjust="0"/>
    <p:restoredTop sz="93963" autoAdjust="0"/>
  </p:normalViewPr>
  <p:slideViewPr>
    <p:cSldViewPr snapToGrid="0" showGuides="1">
      <p:cViewPr varScale="1">
        <p:scale>
          <a:sx n="69" d="100"/>
          <a:sy n="69" d="100"/>
        </p:scale>
        <p:origin x="66" y="80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00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62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11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54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63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38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43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03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279375" y="1338763"/>
            <a:ext cx="6285300" cy="195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279375" y="3457638"/>
            <a:ext cx="62853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98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9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7170" y="763601"/>
            <a:ext cx="6450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Number 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66044" y="2571750"/>
            <a:ext cx="20617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Pie chart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AF757B-B264-A232-5B1A-876D1517435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F8307-8AD3-80F1-D22B-7267A5A0647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36241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7170" y="763601"/>
            <a:ext cx="6450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Question 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AF757B-B264-A232-5B1A-876D1517435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F8307-8AD3-80F1-D22B-7267A5A0647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99662D-9D8F-9FED-73A8-4A236AA3D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138" y="1592426"/>
            <a:ext cx="2317869" cy="243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99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7170" y="763601"/>
            <a:ext cx="6450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Question 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AF757B-B264-A232-5B1A-876D1517435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F8307-8AD3-80F1-D22B-7267A5A0647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99662D-9D8F-9FED-73A8-4A236AA3D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138" y="1592426"/>
            <a:ext cx="2317869" cy="243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56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1195867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1124132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03326" y="1034650"/>
            <a:ext cx="83406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Work in pairs and mark (         ) the places where the link /r/ can appear. </a:t>
            </a:r>
            <a:r>
              <a:rPr lang="en-US" sz="2400" b="1" dirty="0" smtClean="0"/>
              <a:t>Listen and check. Then </a:t>
            </a:r>
            <a:r>
              <a:rPr lang="en-US" sz="2400" b="1" dirty="0"/>
              <a:t>practice saying the </a:t>
            </a:r>
            <a:r>
              <a:rPr lang="en-US" sz="2400" b="1" dirty="0" smtClean="0"/>
              <a:t>sentences.</a:t>
            </a:r>
            <a:endParaRPr lang="en-US" sz="2400" b="1" dirty="0">
              <a:effectLst/>
            </a:endParaRP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64E5847F-EF5B-EB5D-8611-F72B5E366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7165BD-B1AD-8643-8DA3-07195F38FD6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</a:t>
            </a:r>
            <a:r>
              <a:rPr lang="en-US" sz="32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BACK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72369C1-A487-8E74-9B4C-C7CCD52AF938}"/>
              </a:ext>
            </a:extLst>
          </p:cNvPr>
          <p:cNvSpPr/>
          <p:nvPr/>
        </p:nvSpPr>
        <p:spPr>
          <a:xfrm>
            <a:off x="199502" y="712442"/>
            <a:ext cx="2303065" cy="31860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Pronunciation</a:t>
            </a:r>
          </a:p>
        </p:txBody>
      </p:sp>
      <p:pic>
        <p:nvPicPr>
          <p:cNvPr id="11" name="Graphic 10" descr="Caret Down with solid fill">
            <a:extLst>
              <a:ext uri="{FF2B5EF4-FFF2-40B4-BE49-F238E27FC236}">
                <a16:creationId xmlns:a16="http://schemas.microsoft.com/office/drawing/2014/main" id="{76E522DE-AD6C-4912-2A16-06AB6535DC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33793" y="1099175"/>
            <a:ext cx="960456" cy="4319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0F1EDE4-B329-0288-E2AF-3F3B646EC87E}"/>
              </a:ext>
            </a:extLst>
          </p:cNvPr>
          <p:cNvSpPr txBox="1"/>
          <p:nvPr/>
        </p:nvSpPr>
        <p:spPr>
          <a:xfrm>
            <a:off x="592217" y="1880729"/>
            <a:ext cx="8147521" cy="2579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E25982"/>
                </a:solidFill>
                <a:effectLst/>
                <a:latin typeface="UTMAvoBold"/>
              </a:rPr>
              <a:t>1. </a:t>
            </a:r>
            <a:r>
              <a:rPr lang="en-US" sz="2200" dirty="0">
                <a:effectLst/>
                <a:latin typeface="UTM"/>
              </a:rPr>
              <a:t>Peter and I are discussing the news in the local press. 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E25982"/>
                </a:solidFill>
                <a:effectLst/>
                <a:latin typeface="UTMAvoBold"/>
              </a:rPr>
              <a:t>2. </a:t>
            </a:r>
            <a:r>
              <a:rPr lang="en-US" sz="2200" dirty="0">
                <a:effectLst/>
                <a:latin typeface="UTM"/>
              </a:rPr>
              <a:t>There is a huge poster on the wall advertising the public event. 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E25982"/>
                </a:solidFill>
                <a:effectLst/>
                <a:latin typeface="UTMAvoBold"/>
              </a:rPr>
              <a:t>3. </a:t>
            </a:r>
            <a:r>
              <a:rPr lang="en-US" sz="2200" dirty="0">
                <a:effectLst/>
                <a:latin typeface="UTM"/>
              </a:rPr>
              <a:t>The village is far away in the mountains, but the villagers have a fast Internet connection. 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E25982"/>
                </a:solidFill>
                <a:effectLst/>
                <a:latin typeface="UTMAvoBold"/>
              </a:rPr>
              <a:t>4. </a:t>
            </a:r>
            <a:r>
              <a:rPr lang="en-US" sz="2200" dirty="0">
                <a:effectLst/>
                <a:latin typeface="UTM"/>
              </a:rPr>
              <a:t>The singer is the focus of media attention. </a:t>
            </a:r>
            <a:endParaRPr lang="en-US" sz="2200" dirty="0"/>
          </a:p>
        </p:txBody>
      </p:sp>
      <p:pic>
        <p:nvPicPr>
          <p:cNvPr id="12" name="Graphic 11" descr="Caret Down with solid fill">
            <a:extLst>
              <a:ext uri="{FF2B5EF4-FFF2-40B4-BE49-F238E27FC236}">
                <a16:creationId xmlns:a16="http://schemas.microsoft.com/office/drawing/2014/main" id="{95A98D08-FA6A-E549-8E4F-A8AD5B2433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326497" y="2256172"/>
            <a:ext cx="701627" cy="315578"/>
          </a:xfrm>
          <a:prstGeom prst="rect">
            <a:avLst/>
          </a:prstGeom>
        </p:spPr>
      </p:pic>
      <p:pic>
        <p:nvPicPr>
          <p:cNvPr id="13" name="Graphic 12" descr="Caret Down with solid fill">
            <a:extLst>
              <a:ext uri="{FF2B5EF4-FFF2-40B4-BE49-F238E27FC236}">
                <a16:creationId xmlns:a16="http://schemas.microsoft.com/office/drawing/2014/main" id="{9A935044-7B83-3845-9AE6-6293382027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381916" y="2755776"/>
            <a:ext cx="701627" cy="315578"/>
          </a:xfrm>
          <a:prstGeom prst="rect">
            <a:avLst/>
          </a:prstGeom>
        </p:spPr>
      </p:pic>
      <p:pic>
        <p:nvPicPr>
          <p:cNvPr id="15" name="Graphic 14" descr="Caret Down with solid fill">
            <a:extLst>
              <a:ext uri="{FF2B5EF4-FFF2-40B4-BE49-F238E27FC236}">
                <a16:creationId xmlns:a16="http://schemas.microsoft.com/office/drawing/2014/main" id="{A666C9B6-B1AE-EB4F-9870-639C43D6F0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466533" y="2762755"/>
            <a:ext cx="701627" cy="315578"/>
          </a:xfrm>
          <a:prstGeom prst="rect">
            <a:avLst/>
          </a:prstGeom>
        </p:spPr>
      </p:pic>
      <p:pic>
        <p:nvPicPr>
          <p:cNvPr id="16" name="Graphic 15" descr="Caret Down with solid fill">
            <a:extLst>
              <a:ext uri="{FF2B5EF4-FFF2-40B4-BE49-F238E27FC236}">
                <a16:creationId xmlns:a16="http://schemas.microsoft.com/office/drawing/2014/main" id="{43BFA126-70DA-CC48-8CBB-A416593F75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640206" y="3724277"/>
            <a:ext cx="701627" cy="315578"/>
          </a:xfrm>
          <a:prstGeom prst="rect">
            <a:avLst/>
          </a:prstGeom>
        </p:spPr>
      </p:pic>
      <p:pic>
        <p:nvPicPr>
          <p:cNvPr id="17" name="Graphic 16" descr="Caret Down with solid fill">
            <a:extLst>
              <a:ext uri="{FF2B5EF4-FFF2-40B4-BE49-F238E27FC236}">
                <a16:creationId xmlns:a16="http://schemas.microsoft.com/office/drawing/2014/main" id="{91033CB6-632D-9F44-913F-9D5EB07700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961452" y="4739799"/>
            <a:ext cx="701627" cy="315578"/>
          </a:xfrm>
          <a:prstGeom prst="rect">
            <a:avLst/>
          </a:prstGeom>
        </p:spPr>
      </p:pic>
      <p:pic>
        <p:nvPicPr>
          <p:cNvPr id="6" name="Track 5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12873" y="189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6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475106" y="1034862"/>
            <a:ext cx="8042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UTMAvoBold"/>
              </a:rPr>
              <a:t>Solve the crossword with the words you’ve learnt in this unit. What is the hidden word?</a:t>
            </a:r>
            <a:endParaRPr lang="en-US" sz="2400" b="1" dirty="0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64E5847F-EF5B-EB5D-8611-F72B5E366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7165BD-B1AD-8643-8DA3-07195F38FD6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72369C1-A487-8E74-9B4C-C7CCD52AF938}"/>
              </a:ext>
            </a:extLst>
          </p:cNvPr>
          <p:cNvSpPr/>
          <p:nvPr/>
        </p:nvSpPr>
        <p:spPr>
          <a:xfrm>
            <a:off x="141311" y="704129"/>
            <a:ext cx="1889619" cy="32419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Vocabulary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2D62D-AA36-228E-C555-4DAE45A465CB}"/>
              </a:ext>
            </a:extLst>
          </p:cNvPr>
          <p:cNvSpPr txBox="1"/>
          <p:nvPr/>
        </p:nvSpPr>
        <p:spPr>
          <a:xfrm>
            <a:off x="152400" y="2059503"/>
            <a:ext cx="877984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indent="-352425"/>
            <a:r>
              <a:rPr lang="en-US" sz="2200" b="1" dirty="0">
                <a:effectLst/>
                <a:latin typeface="UTMAvoBold"/>
              </a:rPr>
              <a:t>1. </a:t>
            </a:r>
            <a:r>
              <a:rPr lang="en-US" sz="2200" dirty="0">
                <a:effectLst/>
                <a:latin typeface="UTM"/>
              </a:rPr>
              <a:t>Broadcast TV, radio, and printed newspapers are typical </a:t>
            </a:r>
            <a:r>
              <a:rPr lang="en-US" sz="2200" dirty="0" smtClean="0">
                <a:effectLst/>
                <a:latin typeface="UTM"/>
              </a:rPr>
              <a:t>examples of </a:t>
            </a:r>
            <a:r>
              <a:rPr lang="en-US" sz="2200" dirty="0">
                <a:effectLst/>
                <a:latin typeface="UTM"/>
              </a:rPr>
              <a:t>traditional mass ________. </a:t>
            </a:r>
            <a:endParaRPr lang="en-US" sz="2200" dirty="0"/>
          </a:p>
          <a:p>
            <a:r>
              <a:rPr lang="en-US" sz="2200" b="1" dirty="0">
                <a:effectLst/>
                <a:latin typeface="UTMAvoBold"/>
              </a:rPr>
              <a:t>2. </a:t>
            </a:r>
            <a:r>
              <a:rPr lang="en-US" sz="2200" dirty="0">
                <a:effectLst/>
                <a:latin typeface="UTM"/>
              </a:rPr>
              <a:t>We should only use information which comes from </a:t>
            </a:r>
            <a:r>
              <a:rPr lang="en-US" sz="2200" dirty="0" smtClean="0">
                <a:effectLst/>
                <a:latin typeface="UTM"/>
              </a:rPr>
              <a:t>_________ sources</a:t>
            </a:r>
            <a:r>
              <a:rPr lang="en-US" sz="2200" dirty="0">
                <a:effectLst/>
                <a:latin typeface="UTM"/>
              </a:rPr>
              <a:t>. </a:t>
            </a:r>
            <a:endParaRPr lang="en-US" sz="2200" dirty="0"/>
          </a:p>
          <a:p>
            <a:r>
              <a:rPr lang="en-US" sz="2200" b="1" dirty="0">
                <a:effectLst/>
                <a:latin typeface="UTMAvoBold"/>
              </a:rPr>
              <a:t>3. </a:t>
            </a:r>
            <a:r>
              <a:rPr lang="en-US" sz="2200" dirty="0">
                <a:effectLst/>
                <a:latin typeface="UTM"/>
              </a:rPr>
              <a:t>The press report has strong __________ in </a:t>
            </a:r>
            <a:r>
              <a:rPr lang="en-US" sz="2200" dirty="0" err="1">
                <a:effectLst/>
                <a:latin typeface="UTM"/>
              </a:rPr>
              <a:t>favour</a:t>
            </a:r>
            <a:r>
              <a:rPr lang="en-US" sz="2200" dirty="0">
                <a:effectLst/>
                <a:latin typeface="UTM"/>
              </a:rPr>
              <a:t> of male consumers. </a:t>
            </a:r>
            <a:endParaRPr lang="en-US" sz="2200" dirty="0"/>
          </a:p>
          <a:p>
            <a:pPr marL="361950" indent="-352425"/>
            <a:r>
              <a:rPr lang="en-US" sz="2200" b="1" dirty="0">
                <a:effectLst/>
                <a:latin typeface="UTMAvoBold"/>
              </a:rPr>
              <a:t>4. </a:t>
            </a:r>
            <a:r>
              <a:rPr lang="en-US" sz="2200" dirty="0">
                <a:effectLst/>
                <a:latin typeface="UTM"/>
              </a:rPr>
              <a:t>The Internet makes information easily __________ to everyone using a computer or a smart device.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60626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475106" y="1034862"/>
            <a:ext cx="8042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UTMAvoBold"/>
              </a:rPr>
              <a:t>Solve the crossword with the words you’ve learnt in this unit. What is the hidden word?</a:t>
            </a:r>
            <a:endParaRPr lang="en-US" sz="2400" b="1" dirty="0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64E5847F-EF5B-EB5D-8611-F72B5E366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7165BD-B1AD-8643-8DA3-07195F38FD6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72369C1-A487-8E74-9B4C-C7CCD52AF938}"/>
              </a:ext>
            </a:extLst>
          </p:cNvPr>
          <p:cNvSpPr/>
          <p:nvPr/>
        </p:nvSpPr>
        <p:spPr>
          <a:xfrm>
            <a:off x="141311" y="704129"/>
            <a:ext cx="1889619" cy="32419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Vocabulary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49C2024-A1EF-41B0-F4A9-6DCD2A1BD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304831"/>
              </p:ext>
            </p:extLst>
          </p:nvPr>
        </p:nvGraphicFramePr>
        <p:xfrm>
          <a:off x="754112" y="1872396"/>
          <a:ext cx="7199995" cy="28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545">
                  <a:extLst>
                    <a:ext uri="{9D8B030D-6E8A-4147-A177-3AD203B41FA5}">
                      <a16:colId xmlns:a16="http://schemas.microsoft.com/office/drawing/2014/main" val="1420715518"/>
                    </a:ext>
                  </a:extLst>
                </a:gridCol>
                <a:gridCol w="654545">
                  <a:extLst>
                    <a:ext uri="{9D8B030D-6E8A-4147-A177-3AD203B41FA5}">
                      <a16:colId xmlns:a16="http://schemas.microsoft.com/office/drawing/2014/main" val="758882886"/>
                    </a:ext>
                  </a:extLst>
                </a:gridCol>
                <a:gridCol w="654545">
                  <a:extLst>
                    <a:ext uri="{9D8B030D-6E8A-4147-A177-3AD203B41FA5}">
                      <a16:colId xmlns:a16="http://schemas.microsoft.com/office/drawing/2014/main" val="2852093077"/>
                    </a:ext>
                  </a:extLst>
                </a:gridCol>
                <a:gridCol w="654545">
                  <a:extLst>
                    <a:ext uri="{9D8B030D-6E8A-4147-A177-3AD203B41FA5}">
                      <a16:colId xmlns:a16="http://schemas.microsoft.com/office/drawing/2014/main" val="3191023327"/>
                    </a:ext>
                  </a:extLst>
                </a:gridCol>
                <a:gridCol w="654545">
                  <a:extLst>
                    <a:ext uri="{9D8B030D-6E8A-4147-A177-3AD203B41FA5}">
                      <a16:colId xmlns:a16="http://schemas.microsoft.com/office/drawing/2014/main" val="1139451531"/>
                    </a:ext>
                  </a:extLst>
                </a:gridCol>
                <a:gridCol w="654545">
                  <a:extLst>
                    <a:ext uri="{9D8B030D-6E8A-4147-A177-3AD203B41FA5}">
                      <a16:colId xmlns:a16="http://schemas.microsoft.com/office/drawing/2014/main" val="1754069195"/>
                    </a:ext>
                  </a:extLst>
                </a:gridCol>
                <a:gridCol w="654545">
                  <a:extLst>
                    <a:ext uri="{9D8B030D-6E8A-4147-A177-3AD203B41FA5}">
                      <a16:colId xmlns:a16="http://schemas.microsoft.com/office/drawing/2014/main" val="557740475"/>
                    </a:ext>
                  </a:extLst>
                </a:gridCol>
                <a:gridCol w="641362">
                  <a:extLst>
                    <a:ext uri="{9D8B030D-6E8A-4147-A177-3AD203B41FA5}">
                      <a16:colId xmlns:a16="http://schemas.microsoft.com/office/drawing/2014/main" val="3846884585"/>
                    </a:ext>
                  </a:extLst>
                </a:gridCol>
                <a:gridCol w="667728">
                  <a:extLst>
                    <a:ext uri="{9D8B030D-6E8A-4147-A177-3AD203B41FA5}">
                      <a16:colId xmlns:a16="http://schemas.microsoft.com/office/drawing/2014/main" val="4093568072"/>
                    </a:ext>
                  </a:extLst>
                </a:gridCol>
                <a:gridCol w="654545">
                  <a:extLst>
                    <a:ext uri="{9D8B030D-6E8A-4147-A177-3AD203B41FA5}">
                      <a16:colId xmlns:a16="http://schemas.microsoft.com/office/drawing/2014/main" val="3856132183"/>
                    </a:ext>
                  </a:extLst>
                </a:gridCol>
                <a:gridCol w="654545">
                  <a:extLst>
                    <a:ext uri="{9D8B030D-6E8A-4147-A177-3AD203B41FA5}">
                      <a16:colId xmlns:a16="http://schemas.microsoft.com/office/drawing/2014/main" val="3756175831"/>
                    </a:ext>
                  </a:extLst>
                </a:gridCol>
              </a:tblGrid>
              <a:tr h="720000">
                <a:tc gridSpan="5">
                  <a:txBody>
                    <a:bodyPr/>
                    <a:lstStyle/>
                    <a:p>
                      <a:pPr algn="ctr"/>
                      <a:endParaRPr lang="en-VN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VN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VN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VN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VN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16098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VN" sz="2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8417178"/>
                  </a:ext>
                </a:extLst>
              </a:tr>
              <a:tr h="720000">
                <a:tc gridSpan="2">
                  <a:txBody>
                    <a:bodyPr/>
                    <a:lstStyle/>
                    <a:p>
                      <a:pPr algn="ctr"/>
                      <a:endParaRPr lang="en-VN" sz="2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VN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054477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460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27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475106" y="1034862"/>
            <a:ext cx="8042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UTMAvoBold"/>
              </a:rPr>
              <a:t>Solve the crossword with the words you’ve learnt in this unit. What is the hidden word?</a:t>
            </a:r>
            <a:endParaRPr lang="en-US" sz="2400" b="1" dirty="0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64E5847F-EF5B-EB5D-8611-F72B5E366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7165BD-B1AD-8643-8DA3-07195F38FD6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72369C1-A487-8E74-9B4C-C7CCD52AF938}"/>
              </a:ext>
            </a:extLst>
          </p:cNvPr>
          <p:cNvSpPr/>
          <p:nvPr/>
        </p:nvSpPr>
        <p:spPr>
          <a:xfrm>
            <a:off x="141311" y="704129"/>
            <a:ext cx="1889619" cy="32419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Vocabulary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49C2024-A1EF-41B0-F4A9-6DCD2A1BD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336010"/>
              </p:ext>
            </p:extLst>
          </p:nvPr>
        </p:nvGraphicFramePr>
        <p:xfrm>
          <a:off x="754112" y="1872396"/>
          <a:ext cx="7199995" cy="28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545">
                  <a:extLst>
                    <a:ext uri="{9D8B030D-6E8A-4147-A177-3AD203B41FA5}">
                      <a16:colId xmlns:a16="http://schemas.microsoft.com/office/drawing/2014/main" val="1420715518"/>
                    </a:ext>
                  </a:extLst>
                </a:gridCol>
                <a:gridCol w="654545">
                  <a:extLst>
                    <a:ext uri="{9D8B030D-6E8A-4147-A177-3AD203B41FA5}">
                      <a16:colId xmlns:a16="http://schemas.microsoft.com/office/drawing/2014/main" val="758882886"/>
                    </a:ext>
                  </a:extLst>
                </a:gridCol>
                <a:gridCol w="654545">
                  <a:extLst>
                    <a:ext uri="{9D8B030D-6E8A-4147-A177-3AD203B41FA5}">
                      <a16:colId xmlns:a16="http://schemas.microsoft.com/office/drawing/2014/main" val="2852093077"/>
                    </a:ext>
                  </a:extLst>
                </a:gridCol>
                <a:gridCol w="654545">
                  <a:extLst>
                    <a:ext uri="{9D8B030D-6E8A-4147-A177-3AD203B41FA5}">
                      <a16:colId xmlns:a16="http://schemas.microsoft.com/office/drawing/2014/main" val="3191023327"/>
                    </a:ext>
                  </a:extLst>
                </a:gridCol>
                <a:gridCol w="654545">
                  <a:extLst>
                    <a:ext uri="{9D8B030D-6E8A-4147-A177-3AD203B41FA5}">
                      <a16:colId xmlns:a16="http://schemas.microsoft.com/office/drawing/2014/main" val="1139451531"/>
                    </a:ext>
                  </a:extLst>
                </a:gridCol>
                <a:gridCol w="654545">
                  <a:extLst>
                    <a:ext uri="{9D8B030D-6E8A-4147-A177-3AD203B41FA5}">
                      <a16:colId xmlns:a16="http://schemas.microsoft.com/office/drawing/2014/main" val="1754069195"/>
                    </a:ext>
                  </a:extLst>
                </a:gridCol>
                <a:gridCol w="654545">
                  <a:extLst>
                    <a:ext uri="{9D8B030D-6E8A-4147-A177-3AD203B41FA5}">
                      <a16:colId xmlns:a16="http://schemas.microsoft.com/office/drawing/2014/main" val="557740475"/>
                    </a:ext>
                  </a:extLst>
                </a:gridCol>
                <a:gridCol w="641362">
                  <a:extLst>
                    <a:ext uri="{9D8B030D-6E8A-4147-A177-3AD203B41FA5}">
                      <a16:colId xmlns:a16="http://schemas.microsoft.com/office/drawing/2014/main" val="3846884585"/>
                    </a:ext>
                  </a:extLst>
                </a:gridCol>
                <a:gridCol w="667728">
                  <a:extLst>
                    <a:ext uri="{9D8B030D-6E8A-4147-A177-3AD203B41FA5}">
                      <a16:colId xmlns:a16="http://schemas.microsoft.com/office/drawing/2014/main" val="4093568072"/>
                    </a:ext>
                  </a:extLst>
                </a:gridCol>
                <a:gridCol w="654545">
                  <a:extLst>
                    <a:ext uri="{9D8B030D-6E8A-4147-A177-3AD203B41FA5}">
                      <a16:colId xmlns:a16="http://schemas.microsoft.com/office/drawing/2014/main" val="3856132183"/>
                    </a:ext>
                  </a:extLst>
                </a:gridCol>
                <a:gridCol w="654545">
                  <a:extLst>
                    <a:ext uri="{9D8B030D-6E8A-4147-A177-3AD203B41FA5}">
                      <a16:colId xmlns:a16="http://schemas.microsoft.com/office/drawing/2014/main" val="3756175831"/>
                    </a:ext>
                  </a:extLst>
                </a:gridCol>
              </a:tblGrid>
              <a:tr h="720000">
                <a:tc gridSpan="5">
                  <a:txBody>
                    <a:bodyPr/>
                    <a:lstStyle/>
                    <a:p>
                      <a:pPr algn="ctr"/>
                      <a:endParaRPr lang="en-VN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VN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VN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VN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VN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16098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VN" sz="2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8417178"/>
                  </a:ext>
                </a:extLst>
              </a:tr>
              <a:tr h="720000">
                <a:tc gridSpan="2">
                  <a:txBody>
                    <a:bodyPr/>
                    <a:lstStyle/>
                    <a:p>
                      <a:pPr algn="ctr"/>
                      <a:endParaRPr lang="en-VN" sz="2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VN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054477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460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959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475106" y="1034862"/>
            <a:ext cx="8042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UTMAvoBold"/>
              </a:rPr>
              <a:t>Solve the crossword with the words you’ve learnt in this unit. What is the hidden word?</a:t>
            </a:r>
            <a:endParaRPr lang="en-US" sz="2400" b="1" dirty="0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64E5847F-EF5B-EB5D-8611-F72B5E366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7165BD-B1AD-8643-8DA3-07195F38FD6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72369C1-A487-8E74-9B4C-C7CCD52AF938}"/>
              </a:ext>
            </a:extLst>
          </p:cNvPr>
          <p:cNvSpPr/>
          <p:nvPr/>
        </p:nvSpPr>
        <p:spPr>
          <a:xfrm>
            <a:off x="141311" y="704129"/>
            <a:ext cx="1889619" cy="32419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Vocabulary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49C2024-A1EF-41B0-F4A9-6DCD2A1BD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761492"/>
              </p:ext>
            </p:extLst>
          </p:nvPr>
        </p:nvGraphicFramePr>
        <p:xfrm>
          <a:off x="754112" y="1872396"/>
          <a:ext cx="7199995" cy="28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545">
                  <a:extLst>
                    <a:ext uri="{9D8B030D-6E8A-4147-A177-3AD203B41FA5}">
                      <a16:colId xmlns:a16="http://schemas.microsoft.com/office/drawing/2014/main" val="1420715518"/>
                    </a:ext>
                  </a:extLst>
                </a:gridCol>
                <a:gridCol w="654545">
                  <a:extLst>
                    <a:ext uri="{9D8B030D-6E8A-4147-A177-3AD203B41FA5}">
                      <a16:colId xmlns:a16="http://schemas.microsoft.com/office/drawing/2014/main" val="758882886"/>
                    </a:ext>
                  </a:extLst>
                </a:gridCol>
                <a:gridCol w="654545">
                  <a:extLst>
                    <a:ext uri="{9D8B030D-6E8A-4147-A177-3AD203B41FA5}">
                      <a16:colId xmlns:a16="http://schemas.microsoft.com/office/drawing/2014/main" val="2852093077"/>
                    </a:ext>
                  </a:extLst>
                </a:gridCol>
                <a:gridCol w="654545">
                  <a:extLst>
                    <a:ext uri="{9D8B030D-6E8A-4147-A177-3AD203B41FA5}">
                      <a16:colId xmlns:a16="http://schemas.microsoft.com/office/drawing/2014/main" val="3191023327"/>
                    </a:ext>
                  </a:extLst>
                </a:gridCol>
                <a:gridCol w="654545">
                  <a:extLst>
                    <a:ext uri="{9D8B030D-6E8A-4147-A177-3AD203B41FA5}">
                      <a16:colId xmlns:a16="http://schemas.microsoft.com/office/drawing/2014/main" val="1139451531"/>
                    </a:ext>
                  </a:extLst>
                </a:gridCol>
                <a:gridCol w="654545">
                  <a:extLst>
                    <a:ext uri="{9D8B030D-6E8A-4147-A177-3AD203B41FA5}">
                      <a16:colId xmlns:a16="http://schemas.microsoft.com/office/drawing/2014/main" val="1754069195"/>
                    </a:ext>
                  </a:extLst>
                </a:gridCol>
                <a:gridCol w="654545">
                  <a:extLst>
                    <a:ext uri="{9D8B030D-6E8A-4147-A177-3AD203B41FA5}">
                      <a16:colId xmlns:a16="http://schemas.microsoft.com/office/drawing/2014/main" val="557740475"/>
                    </a:ext>
                  </a:extLst>
                </a:gridCol>
                <a:gridCol w="641362">
                  <a:extLst>
                    <a:ext uri="{9D8B030D-6E8A-4147-A177-3AD203B41FA5}">
                      <a16:colId xmlns:a16="http://schemas.microsoft.com/office/drawing/2014/main" val="3846884585"/>
                    </a:ext>
                  </a:extLst>
                </a:gridCol>
                <a:gridCol w="667728">
                  <a:extLst>
                    <a:ext uri="{9D8B030D-6E8A-4147-A177-3AD203B41FA5}">
                      <a16:colId xmlns:a16="http://schemas.microsoft.com/office/drawing/2014/main" val="4093568072"/>
                    </a:ext>
                  </a:extLst>
                </a:gridCol>
                <a:gridCol w="654545">
                  <a:extLst>
                    <a:ext uri="{9D8B030D-6E8A-4147-A177-3AD203B41FA5}">
                      <a16:colId xmlns:a16="http://schemas.microsoft.com/office/drawing/2014/main" val="3856132183"/>
                    </a:ext>
                  </a:extLst>
                </a:gridCol>
                <a:gridCol w="654545">
                  <a:extLst>
                    <a:ext uri="{9D8B030D-6E8A-4147-A177-3AD203B41FA5}">
                      <a16:colId xmlns:a16="http://schemas.microsoft.com/office/drawing/2014/main" val="3756175831"/>
                    </a:ext>
                  </a:extLst>
                </a:gridCol>
              </a:tblGrid>
              <a:tr h="720000">
                <a:tc gridSpan="5">
                  <a:txBody>
                    <a:bodyPr/>
                    <a:lstStyle/>
                    <a:p>
                      <a:pPr algn="ctr"/>
                      <a:endParaRPr lang="en-VN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VN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VN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VN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VN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16098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VN" sz="2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8417178"/>
                  </a:ext>
                </a:extLst>
              </a:tr>
              <a:tr h="720000">
                <a:tc gridSpan="2">
                  <a:txBody>
                    <a:bodyPr/>
                    <a:lstStyle/>
                    <a:p>
                      <a:pPr algn="ctr"/>
                      <a:endParaRPr lang="en-VN" sz="2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VN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054477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460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198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475106" y="1034862"/>
            <a:ext cx="8042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UTMAvoBold"/>
              </a:rPr>
              <a:t>Solve the crossword with the words you’ve learnt in this unit. What is the hidden word?</a:t>
            </a:r>
            <a:endParaRPr lang="en-US" sz="2400" b="1" dirty="0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64E5847F-EF5B-EB5D-8611-F72B5E366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7165BD-B1AD-8643-8DA3-07195F38FD6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72369C1-A487-8E74-9B4C-C7CCD52AF938}"/>
              </a:ext>
            </a:extLst>
          </p:cNvPr>
          <p:cNvSpPr/>
          <p:nvPr/>
        </p:nvSpPr>
        <p:spPr>
          <a:xfrm>
            <a:off x="141311" y="704129"/>
            <a:ext cx="1889619" cy="32419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Vocabulary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49C2024-A1EF-41B0-F4A9-6DCD2A1BD8E0}"/>
              </a:ext>
            </a:extLst>
          </p:cNvPr>
          <p:cNvGraphicFramePr>
            <a:graphicFrameLocks noGrp="1"/>
          </p:cNvGraphicFramePr>
          <p:nvPr/>
        </p:nvGraphicFramePr>
        <p:xfrm>
          <a:off x="754112" y="1872396"/>
          <a:ext cx="7199995" cy="28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545">
                  <a:extLst>
                    <a:ext uri="{9D8B030D-6E8A-4147-A177-3AD203B41FA5}">
                      <a16:colId xmlns:a16="http://schemas.microsoft.com/office/drawing/2014/main" val="1420715518"/>
                    </a:ext>
                  </a:extLst>
                </a:gridCol>
                <a:gridCol w="654545">
                  <a:extLst>
                    <a:ext uri="{9D8B030D-6E8A-4147-A177-3AD203B41FA5}">
                      <a16:colId xmlns:a16="http://schemas.microsoft.com/office/drawing/2014/main" val="758882886"/>
                    </a:ext>
                  </a:extLst>
                </a:gridCol>
                <a:gridCol w="654545">
                  <a:extLst>
                    <a:ext uri="{9D8B030D-6E8A-4147-A177-3AD203B41FA5}">
                      <a16:colId xmlns:a16="http://schemas.microsoft.com/office/drawing/2014/main" val="2852093077"/>
                    </a:ext>
                  </a:extLst>
                </a:gridCol>
                <a:gridCol w="654545">
                  <a:extLst>
                    <a:ext uri="{9D8B030D-6E8A-4147-A177-3AD203B41FA5}">
                      <a16:colId xmlns:a16="http://schemas.microsoft.com/office/drawing/2014/main" val="3191023327"/>
                    </a:ext>
                  </a:extLst>
                </a:gridCol>
                <a:gridCol w="654545">
                  <a:extLst>
                    <a:ext uri="{9D8B030D-6E8A-4147-A177-3AD203B41FA5}">
                      <a16:colId xmlns:a16="http://schemas.microsoft.com/office/drawing/2014/main" val="1139451531"/>
                    </a:ext>
                  </a:extLst>
                </a:gridCol>
                <a:gridCol w="654545">
                  <a:extLst>
                    <a:ext uri="{9D8B030D-6E8A-4147-A177-3AD203B41FA5}">
                      <a16:colId xmlns:a16="http://schemas.microsoft.com/office/drawing/2014/main" val="1754069195"/>
                    </a:ext>
                  </a:extLst>
                </a:gridCol>
                <a:gridCol w="654545">
                  <a:extLst>
                    <a:ext uri="{9D8B030D-6E8A-4147-A177-3AD203B41FA5}">
                      <a16:colId xmlns:a16="http://schemas.microsoft.com/office/drawing/2014/main" val="557740475"/>
                    </a:ext>
                  </a:extLst>
                </a:gridCol>
                <a:gridCol w="641362">
                  <a:extLst>
                    <a:ext uri="{9D8B030D-6E8A-4147-A177-3AD203B41FA5}">
                      <a16:colId xmlns:a16="http://schemas.microsoft.com/office/drawing/2014/main" val="3846884585"/>
                    </a:ext>
                  </a:extLst>
                </a:gridCol>
                <a:gridCol w="667728">
                  <a:extLst>
                    <a:ext uri="{9D8B030D-6E8A-4147-A177-3AD203B41FA5}">
                      <a16:colId xmlns:a16="http://schemas.microsoft.com/office/drawing/2014/main" val="4093568072"/>
                    </a:ext>
                  </a:extLst>
                </a:gridCol>
                <a:gridCol w="654545">
                  <a:extLst>
                    <a:ext uri="{9D8B030D-6E8A-4147-A177-3AD203B41FA5}">
                      <a16:colId xmlns:a16="http://schemas.microsoft.com/office/drawing/2014/main" val="3856132183"/>
                    </a:ext>
                  </a:extLst>
                </a:gridCol>
                <a:gridCol w="654545">
                  <a:extLst>
                    <a:ext uri="{9D8B030D-6E8A-4147-A177-3AD203B41FA5}">
                      <a16:colId xmlns:a16="http://schemas.microsoft.com/office/drawing/2014/main" val="3756175831"/>
                    </a:ext>
                  </a:extLst>
                </a:gridCol>
              </a:tblGrid>
              <a:tr h="720000">
                <a:tc gridSpan="5">
                  <a:txBody>
                    <a:bodyPr/>
                    <a:lstStyle/>
                    <a:p>
                      <a:pPr algn="ctr"/>
                      <a:endParaRPr lang="en-VN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VN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VN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VN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VN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16098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VN" sz="2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8417178"/>
                  </a:ext>
                </a:extLst>
              </a:tr>
              <a:tr h="720000">
                <a:tc gridSpan="2">
                  <a:txBody>
                    <a:bodyPr/>
                    <a:lstStyle/>
                    <a:p>
                      <a:pPr algn="ctr"/>
                      <a:endParaRPr lang="en-VN" sz="2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VN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054477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VN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460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4074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475106" y="1034862"/>
            <a:ext cx="8042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UTMAvoBold"/>
              </a:rPr>
              <a:t>Solve the crossword with the words you’ve learnt in this unit. What is the hidden word?</a:t>
            </a:r>
            <a:endParaRPr lang="en-US" sz="2400" b="1" dirty="0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64E5847F-EF5B-EB5D-8611-F72B5E366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7165BD-B1AD-8643-8DA3-07195F38FD6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72369C1-A487-8E74-9B4C-C7CCD52AF938}"/>
              </a:ext>
            </a:extLst>
          </p:cNvPr>
          <p:cNvSpPr/>
          <p:nvPr/>
        </p:nvSpPr>
        <p:spPr>
          <a:xfrm>
            <a:off x="141311" y="704129"/>
            <a:ext cx="1889619" cy="32419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Vocabulary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2D62D-AA36-228E-C555-4DAE45A465CB}"/>
              </a:ext>
            </a:extLst>
          </p:cNvPr>
          <p:cNvSpPr txBox="1"/>
          <p:nvPr/>
        </p:nvSpPr>
        <p:spPr>
          <a:xfrm>
            <a:off x="152400" y="2128778"/>
            <a:ext cx="877984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indent="-352425"/>
            <a:r>
              <a:rPr lang="en-US" sz="2200" b="1" dirty="0">
                <a:solidFill>
                  <a:srgbClr val="E25982"/>
                </a:solidFill>
                <a:effectLst/>
                <a:latin typeface="UTMAvoBold"/>
              </a:rPr>
              <a:t>1. </a:t>
            </a:r>
            <a:r>
              <a:rPr lang="en-US" sz="2200" dirty="0">
                <a:effectLst/>
                <a:latin typeface="UTM"/>
              </a:rPr>
              <a:t>Broadcast TV, radio, and printed newspapers are typical examples of traditional mass </a:t>
            </a:r>
            <a:r>
              <a:rPr lang="en-US" sz="2200" dirty="0">
                <a:solidFill>
                  <a:srgbClr val="919396"/>
                </a:solidFill>
                <a:effectLst/>
                <a:latin typeface="UTM"/>
              </a:rPr>
              <a:t>_</a:t>
            </a:r>
            <a:r>
              <a:rPr lang="en-US" sz="2200" dirty="0">
                <a:solidFill>
                  <a:srgbClr val="FF0000"/>
                </a:solidFill>
                <a:effectLst/>
                <a:latin typeface="UTM"/>
              </a:rPr>
              <a:t>media</a:t>
            </a:r>
            <a:r>
              <a:rPr lang="en-US" sz="2200" dirty="0">
                <a:solidFill>
                  <a:srgbClr val="919396"/>
                </a:solidFill>
                <a:effectLst/>
                <a:latin typeface="UTM"/>
              </a:rPr>
              <a:t>__</a:t>
            </a:r>
            <a:r>
              <a:rPr lang="en-US" sz="2200" dirty="0">
                <a:effectLst/>
                <a:latin typeface="UTM"/>
              </a:rPr>
              <a:t>. </a:t>
            </a:r>
            <a:endParaRPr lang="en-US" sz="2200" dirty="0"/>
          </a:p>
          <a:p>
            <a:r>
              <a:rPr lang="en-US" sz="2200" b="1" dirty="0">
                <a:solidFill>
                  <a:srgbClr val="E25982"/>
                </a:solidFill>
                <a:effectLst/>
                <a:latin typeface="UTMAvoBold"/>
              </a:rPr>
              <a:t>2. </a:t>
            </a:r>
            <a:r>
              <a:rPr lang="en-US" sz="2200" dirty="0">
                <a:effectLst/>
                <a:latin typeface="UTM"/>
              </a:rPr>
              <a:t>We should only use information which comes from </a:t>
            </a:r>
            <a:r>
              <a:rPr lang="en-US" sz="2200" dirty="0">
                <a:solidFill>
                  <a:srgbClr val="919396"/>
                </a:solidFill>
                <a:effectLst/>
                <a:latin typeface="UTM"/>
              </a:rPr>
              <a:t>__</a:t>
            </a:r>
            <a:r>
              <a:rPr lang="en-US" sz="2200" dirty="0">
                <a:solidFill>
                  <a:srgbClr val="FF0000"/>
                </a:solidFill>
                <a:effectLst/>
                <a:latin typeface="UTM"/>
              </a:rPr>
              <a:t>reliable</a:t>
            </a:r>
            <a:r>
              <a:rPr lang="en-US" sz="2200" dirty="0">
                <a:solidFill>
                  <a:srgbClr val="919396"/>
                </a:solidFill>
                <a:effectLst/>
                <a:latin typeface="UTM"/>
              </a:rPr>
              <a:t>__ </a:t>
            </a:r>
            <a:r>
              <a:rPr lang="en-US" sz="2200" dirty="0">
                <a:effectLst/>
                <a:latin typeface="UTM"/>
              </a:rPr>
              <a:t>sources. </a:t>
            </a:r>
            <a:endParaRPr lang="en-US" sz="2200" dirty="0"/>
          </a:p>
          <a:p>
            <a:r>
              <a:rPr lang="en-US" sz="2200" b="1" dirty="0">
                <a:solidFill>
                  <a:srgbClr val="E25982"/>
                </a:solidFill>
                <a:effectLst/>
                <a:latin typeface="UTMAvoBold"/>
              </a:rPr>
              <a:t>3. </a:t>
            </a:r>
            <a:r>
              <a:rPr lang="en-US" sz="2200" dirty="0">
                <a:effectLst/>
                <a:latin typeface="UTM"/>
              </a:rPr>
              <a:t>The press report has strong </a:t>
            </a:r>
            <a:r>
              <a:rPr lang="en-US" sz="2200" dirty="0">
                <a:solidFill>
                  <a:srgbClr val="919396"/>
                </a:solidFill>
                <a:effectLst/>
                <a:latin typeface="UTM"/>
              </a:rPr>
              <a:t>__</a:t>
            </a:r>
            <a:r>
              <a:rPr lang="en-US" sz="2200" dirty="0">
                <a:solidFill>
                  <a:srgbClr val="FF0000"/>
                </a:solidFill>
                <a:effectLst/>
                <a:latin typeface="UTM"/>
              </a:rPr>
              <a:t>bias</a:t>
            </a:r>
            <a:r>
              <a:rPr lang="en-US" sz="2200" dirty="0">
                <a:solidFill>
                  <a:srgbClr val="919396"/>
                </a:solidFill>
                <a:effectLst/>
                <a:latin typeface="UTM"/>
              </a:rPr>
              <a:t>__ </a:t>
            </a:r>
            <a:r>
              <a:rPr lang="en-US" sz="2200" dirty="0">
                <a:effectLst/>
                <a:latin typeface="UTM"/>
              </a:rPr>
              <a:t>in </a:t>
            </a:r>
            <a:r>
              <a:rPr lang="en-US" sz="2200" dirty="0" err="1">
                <a:effectLst/>
                <a:latin typeface="UTM"/>
              </a:rPr>
              <a:t>favour</a:t>
            </a:r>
            <a:r>
              <a:rPr lang="en-US" sz="2200" dirty="0">
                <a:effectLst/>
                <a:latin typeface="UTM"/>
              </a:rPr>
              <a:t> of male consumers. </a:t>
            </a:r>
            <a:endParaRPr lang="en-US" sz="2200" dirty="0"/>
          </a:p>
          <a:p>
            <a:pPr marL="361950" indent="-352425"/>
            <a:r>
              <a:rPr lang="en-US" sz="2200" b="1" dirty="0">
                <a:solidFill>
                  <a:srgbClr val="E25982"/>
                </a:solidFill>
                <a:effectLst/>
                <a:latin typeface="UTMAvoBold"/>
              </a:rPr>
              <a:t>4. </a:t>
            </a:r>
            <a:r>
              <a:rPr lang="en-US" sz="2200" dirty="0">
                <a:effectLst/>
                <a:latin typeface="UTM"/>
              </a:rPr>
              <a:t>The Internet makes information easily </a:t>
            </a:r>
            <a:r>
              <a:rPr lang="en-US" sz="2200" dirty="0">
                <a:solidFill>
                  <a:srgbClr val="919396"/>
                </a:solidFill>
                <a:effectLst/>
                <a:latin typeface="UTM"/>
              </a:rPr>
              <a:t>_</a:t>
            </a:r>
            <a:r>
              <a:rPr lang="en-US" sz="2200" dirty="0">
                <a:solidFill>
                  <a:srgbClr val="FF0000"/>
                </a:solidFill>
                <a:effectLst/>
                <a:latin typeface="UTM"/>
              </a:rPr>
              <a:t>accessible</a:t>
            </a:r>
            <a:r>
              <a:rPr lang="en-US" sz="2200" dirty="0">
                <a:solidFill>
                  <a:srgbClr val="919396"/>
                </a:solidFill>
                <a:effectLst/>
                <a:latin typeface="UTM"/>
              </a:rPr>
              <a:t>___ </a:t>
            </a:r>
            <a:r>
              <a:rPr lang="en-US" sz="2200" dirty="0">
                <a:effectLst/>
                <a:latin typeface="UTM"/>
              </a:rPr>
              <a:t>to everyone using a computer or a smart device.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69196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FDD17D-ADB1-C341-5DAE-EF1B9D38F07F}"/>
              </a:ext>
            </a:extLst>
          </p:cNvPr>
          <p:cNvGrpSpPr/>
          <p:nvPr/>
        </p:nvGrpSpPr>
        <p:grpSpPr>
          <a:xfrm>
            <a:off x="0" y="0"/>
            <a:ext cx="9144000" cy="1706851"/>
            <a:chOff x="0" y="-15861"/>
            <a:chExt cx="12192000" cy="194042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D2588C-06FB-52F4-2D7E-598D8B5A867E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A493C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07123313-572D-B82E-F111-A1B1966A8D75}"/>
                </a:ext>
              </a:extLst>
            </p:cNvPr>
            <p:cNvSpPr/>
            <p:nvPr/>
          </p:nvSpPr>
          <p:spPr>
            <a:xfrm>
              <a:off x="481381" y="-15861"/>
              <a:ext cx="2769819" cy="1940426"/>
            </a:xfrm>
            <a:prstGeom prst="parallelogram">
              <a:avLst/>
            </a:prstGeom>
            <a:solidFill>
              <a:srgbClr val="E4598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UTMFacebookK&amp;TBold"/>
                  <a:cs typeface="Times New Roman" panose="02020603050405020304" pitchFamily="18" charset="0"/>
                </a:rPr>
                <a:t>Unit 7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D56C823-4DD3-2744-17E1-A46C7290D96B}"/>
              </a:ext>
            </a:extLst>
          </p:cNvPr>
          <p:cNvSpPr txBox="1"/>
          <p:nvPr/>
        </p:nvSpPr>
        <p:spPr>
          <a:xfrm>
            <a:off x="2269067" y="418267"/>
            <a:ext cx="68749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UTMFacebookK&amp;TBold"/>
              </a:rPr>
              <a:t>The world of mass media</a:t>
            </a:r>
            <a:endParaRPr lang="en-US" sz="4400" b="1" i="0" dirty="0">
              <a:solidFill>
                <a:srgbClr val="FFFFFF"/>
              </a:solidFill>
              <a:effectLst/>
              <a:latin typeface="UTMFacebookK&amp;TBold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2A0F45-146A-8BFF-6553-20D992E76B42}"/>
              </a:ext>
            </a:extLst>
          </p:cNvPr>
          <p:cNvSpPr/>
          <p:nvPr/>
        </p:nvSpPr>
        <p:spPr>
          <a:xfrm>
            <a:off x="2657380" y="1938867"/>
            <a:ext cx="6330639" cy="1032933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FacebookK&amp;TBold"/>
              </a:rPr>
              <a:t>LOOKING BACK AND PROJECT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5C951-EDAC-510B-E774-D91A675B9038}"/>
              </a:ext>
            </a:extLst>
          </p:cNvPr>
          <p:cNvSpPr/>
          <p:nvPr/>
        </p:nvSpPr>
        <p:spPr>
          <a:xfrm>
            <a:off x="575126" y="2184953"/>
            <a:ext cx="2082254" cy="606115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45983"/>
                </a:solidFill>
                <a:latin typeface="Bookman Old Style" pitchFamily="18" charset="0"/>
              </a:rPr>
              <a:t>LESSON 8</a:t>
            </a:r>
          </a:p>
        </p:txBody>
      </p:sp>
    </p:spTree>
    <p:extLst>
      <p:ext uri="{BB962C8B-B14F-4D97-AF65-F5344CB8AC3E}">
        <p14:creationId xmlns:p14="http://schemas.microsoft.com/office/powerpoint/2010/main" val="1671446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380138" y="1039114"/>
            <a:ext cx="8273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UTMAvoBold"/>
              </a:rPr>
              <a:t>Circle the mistake in each sentence. Then correct it.</a:t>
            </a:r>
            <a:endParaRPr lang="en-US" sz="2400" b="1" dirty="0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64E5847F-EF5B-EB5D-8611-F72B5E366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7165BD-B1AD-8643-8DA3-07195F38FD6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72369C1-A487-8E74-9B4C-C7CCD52AF938}"/>
              </a:ext>
            </a:extLst>
          </p:cNvPr>
          <p:cNvSpPr/>
          <p:nvPr/>
        </p:nvSpPr>
        <p:spPr>
          <a:xfrm>
            <a:off x="141312" y="704129"/>
            <a:ext cx="1784470" cy="33498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Grammar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9699E0D-E8BF-817F-1D38-31EF8366FA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432809"/>
              </p:ext>
            </p:extLst>
          </p:nvPr>
        </p:nvGraphicFramePr>
        <p:xfrm>
          <a:off x="536171" y="1558165"/>
          <a:ext cx="8117378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7378">
                  <a:extLst>
                    <a:ext uri="{9D8B030D-6E8A-4147-A177-3AD203B41FA5}">
                      <a16:colId xmlns:a16="http://schemas.microsoft.com/office/drawing/2014/main" val="3046115618"/>
                    </a:ext>
                  </a:extLst>
                </a:gridCol>
              </a:tblGrid>
              <a:tr h="9605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kern="1200" dirty="0">
                          <a:solidFill>
                            <a:srgbClr val="E4598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US" sz="20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Internet has become </a:t>
                      </a:r>
                      <a:r>
                        <a:rPr lang="en-US" sz="20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convenient tool </a:t>
                      </a:r>
                      <a:r>
                        <a:rPr lang="en-US" sz="20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people can’t live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4013" algn="l"/>
                          <a:tab pos="2886075" algn="l"/>
                        </a:tabLst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2000" b="1" kern="1200" dirty="0">
                          <a:solidFill>
                            <a:srgbClr val="E4598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</a:t>
                      </a:r>
                      <a:r>
                        <a:rPr lang="en-US" sz="2000" b="1" kern="1200" dirty="0">
                          <a:solidFill>
                            <a:srgbClr val="E4598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</a:t>
                      </a:r>
                      <a:r>
                        <a:rPr lang="en-US" sz="2000" b="1" kern="1200" dirty="0">
                          <a:solidFill>
                            <a:srgbClr val="E4598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without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2000" b="1" kern="1200" dirty="0">
                          <a:solidFill>
                            <a:srgbClr val="E4598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     </a:t>
                      </a:r>
                      <a:endParaRPr lang="en-US" sz="2000" b="1" dirty="0">
                        <a:solidFill>
                          <a:srgbClr val="E45983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8911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E4598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sister has never been </a:t>
                      </a:r>
                      <a:r>
                        <a:rPr lang="en-US" sz="20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Mexico, but she writes a blog </a:t>
                      </a:r>
                      <a:r>
                        <a:rPr lang="en-US" sz="20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about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it </a:t>
                      </a:r>
                      <a:r>
                        <a:rPr lang="en-US" sz="20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</a:t>
                      </a:r>
                      <a:r>
                        <a:rPr lang="en-US" sz="2000" b="1" kern="1200" dirty="0">
                          <a:solidFill>
                            <a:srgbClr val="E4598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                                                          B          C                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Internet as </a:t>
                      </a:r>
                      <a:r>
                        <a:rPr lang="en-US" sz="20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she had spent a lot of time there.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</a:t>
                      </a:r>
                      <a:r>
                        <a:rPr lang="en-US" sz="2000" b="1" kern="1200" dirty="0">
                          <a:solidFill>
                            <a:srgbClr val="E4598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3420066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98B0EBCB-4A1D-1647-AFD2-67F5AE895074}"/>
              </a:ext>
            </a:extLst>
          </p:cNvPr>
          <p:cNvSpPr/>
          <p:nvPr/>
        </p:nvSpPr>
        <p:spPr>
          <a:xfrm>
            <a:off x="3485071" y="1875897"/>
            <a:ext cx="306813" cy="36697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39F8937-31F3-9240-B894-39390B45B254}"/>
              </a:ext>
            </a:extLst>
          </p:cNvPr>
          <p:cNvSpPr/>
          <p:nvPr/>
        </p:nvSpPr>
        <p:spPr>
          <a:xfrm>
            <a:off x="1798464" y="3812474"/>
            <a:ext cx="306813" cy="36697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50C596-40FB-CB4F-B504-CB9708F3C660}"/>
              </a:ext>
            </a:extLst>
          </p:cNvPr>
          <p:cNvSpPr txBox="1"/>
          <p:nvPr/>
        </p:nvSpPr>
        <p:spPr>
          <a:xfrm>
            <a:off x="3809138" y="1893150"/>
            <a:ext cx="1204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kern="1200" dirty="0">
                <a:solidFill>
                  <a:srgbClr val="E45983"/>
                </a:solidFill>
                <a:effectLst/>
                <a:latin typeface="+mn-lt"/>
                <a:ea typeface="+mn-ea"/>
                <a:cs typeface="+mn-cs"/>
              </a:rPr>
              <a:t>=&gt; such</a:t>
            </a:r>
            <a:r>
              <a:rPr lang="en-US" sz="24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VN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B0142A-FAB3-4E4B-9FE8-273103F043F6}"/>
              </a:ext>
            </a:extLst>
          </p:cNvPr>
          <p:cNvSpPr txBox="1"/>
          <p:nvPr/>
        </p:nvSpPr>
        <p:spPr>
          <a:xfrm>
            <a:off x="2222500" y="3810113"/>
            <a:ext cx="643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kern="1200" dirty="0">
                <a:solidFill>
                  <a:srgbClr val="E45983"/>
                </a:solidFill>
                <a:effectLst/>
              </a:rPr>
              <a:t>=&gt; if</a:t>
            </a:r>
            <a:endParaRPr lang="en-VN" sz="2000" dirty="0"/>
          </a:p>
        </p:txBody>
      </p:sp>
    </p:spTree>
    <p:extLst>
      <p:ext uri="{BB962C8B-B14F-4D97-AF65-F5344CB8AC3E}">
        <p14:creationId xmlns:p14="http://schemas.microsoft.com/office/powerpoint/2010/main" val="229716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7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380138" y="1039114"/>
            <a:ext cx="8168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UTMAvoBold"/>
              </a:rPr>
              <a:t>Circle the mistake in each sentence. Then correct it.</a:t>
            </a:r>
            <a:endParaRPr lang="en-US" sz="2400" b="1" dirty="0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64E5847F-EF5B-EB5D-8611-F72B5E366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7165BD-B1AD-8643-8DA3-07195F38FD6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72369C1-A487-8E74-9B4C-C7CCD52AF938}"/>
              </a:ext>
            </a:extLst>
          </p:cNvPr>
          <p:cNvSpPr/>
          <p:nvPr/>
        </p:nvSpPr>
        <p:spPr>
          <a:xfrm>
            <a:off x="141312" y="704128"/>
            <a:ext cx="1770615" cy="33498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Grammar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9699E0D-E8BF-817F-1D38-31EF8366FA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148716"/>
              </p:ext>
            </p:extLst>
          </p:nvPr>
        </p:nvGraphicFramePr>
        <p:xfrm>
          <a:off x="536171" y="1558165"/>
          <a:ext cx="811737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7378">
                  <a:extLst>
                    <a:ext uri="{9D8B030D-6E8A-4147-A177-3AD203B41FA5}">
                      <a16:colId xmlns:a16="http://schemas.microsoft.com/office/drawing/2014/main" val="3046115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E4598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are </a:t>
                      </a:r>
                      <a:r>
                        <a:rPr lang="en-US" sz="20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many </a:t>
                      </a:r>
                      <a:r>
                        <a:rPr lang="en-US" sz="20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adverts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local press </a:t>
                      </a:r>
                      <a:r>
                        <a:rPr lang="en-US" sz="20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get really annoyed.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</a:t>
                      </a:r>
                      <a:r>
                        <a:rPr lang="en-US" sz="2000" b="1" kern="1200" dirty="0">
                          <a:solidFill>
                            <a:srgbClr val="E4598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                  B       C                             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2793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E4598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Today it </a:t>
                      </a:r>
                      <a:r>
                        <a:rPr lang="en-US" sz="20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does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not take much time for news to reach </a:t>
                      </a:r>
                      <a:r>
                        <a:rPr lang="en-US" sz="20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people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around the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</a:t>
                      </a:r>
                      <a:r>
                        <a:rPr lang="en-US" sz="2000" b="1" kern="1200" dirty="0">
                          <a:solidFill>
                            <a:srgbClr val="E4598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                                                                             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world </a:t>
                      </a:r>
                      <a:r>
                        <a:rPr lang="en-US" sz="2000" b="0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if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it </a:t>
                      </a:r>
                      <a:r>
                        <a:rPr lang="en-US" sz="20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 to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take in the past.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              </a:t>
                      </a:r>
                      <a:r>
                        <a:rPr lang="en-US" sz="2000" b="1" dirty="0">
                          <a:solidFill>
                            <a:srgbClr val="E45983"/>
                          </a:solidFill>
                        </a:rPr>
                        <a:t>C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dirty="0">
                          <a:solidFill>
                            <a:srgbClr val="E45983"/>
                          </a:solidFill>
                        </a:rPr>
                        <a:t>           </a:t>
                      </a:r>
                      <a:r>
                        <a:rPr lang="en-US" sz="2000" b="1" dirty="0">
                          <a:solidFill>
                            <a:srgbClr val="E45983"/>
                          </a:solidFill>
                        </a:rPr>
                        <a:t>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2570289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B1C6D5EC-9852-FE43-A991-9F3A8ED0EBC8}"/>
              </a:ext>
            </a:extLst>
          </p:cNvPr>
          <p:cNvSpPr/>
          <p:nvPr/>
        </p:nvSpPr>
        <p:spPr>
          <a:xfrm>
            <a:off x="5434641" y="1893150"/>
            <a:ext cx="306813" cy="36697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65EB2D-2028-3F48-92A2-43F451877E6B}"/>
              </a:ext>
            </a:extLst>
          </p:cNvPr>
          <p:cNvSpPr/>
          <p:nvPr/>
        </p:nvSpPr>
        <p:spPr>
          <a:xfrm>
            <a:off x="1340144" y="3202874"/>
            <a:ext cx="306813" cy="36697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C0772B-3E3B-394D-AF56-E16096EE12C1}"/>
              </a:ext>
            </a:extLst>
          </p:cNvPr>
          <p:cNvSpPr txBox="1"/>
          <p:nvPr/>
        </p:nvSpPr>
        <p:spPr>
          <a:xfrm>
            <a:off x="5741454" y="1893150"/>
            <a:ext cx="93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kern="1200" dirty="0">
                <a:solidFill>
                  <a:srgbClr val="E45983"/>
                </a:solidFill>
                <a:effectLst/>
              </a:rPr>
              <a:t>=&gt; that</a:t>
            </a:r>
            <a:endParaRPr lang="en-VN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986FE2-BF99-5B4C-A734-EEB7A3966A30}"/>
              </a:ext>
            </a:extLst>
          </p:cNvPr>
          <p:cNvSpPr txBox="1"/>
          <p:nvPr/>
        </p:nvSpPr>
        <p:spPr>
          <a:xfrm>
            <a:off x="1313655" y="3569845"/>
            <a:ext cx="780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E45983"/>
                </a:solidFill>
              </a:rPr>
              <a:t>=&gt; as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endParaRPr lang="en-VN" sz="2000" dirty="0"/>
          </a:p>
        </p:txBody>
      </p:sp>
    </p:spTree>
    <p:extLst>
      <p:ext uri="{BB962C8B-B14F-4D97-AF65-F5344CB8AC3E}">
        <p14:creationId xmlns:p14="http://schemas.microsoft.com/office/powerpoint/2010/main" val="360403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50685-8180-A649-6376-9695609303CC}"/>
              </a:ext>
            </a:extLst>
          </p:cNvPr>
          <p:cNvSpPr txBox="1"/>
          <p:nvPr/>
        </p:nvSpPr>
        <p:spPr>
          <a:xfrm>
            <a:off x="592218" y="47042"/>
            <a:ext cx="4853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E92B2841-721F-F585-B773-0FEF1612F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695" y="1417519"/>
            <a:ext cx="201011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7DB4C-3A8A-A546-9C74-EF0F2F7C66BA}"/>
              </a:ext>
            </a:extLst>
          </p:cNvPr>
          <p:cNvGrpSpPr/>
          <p:nvPr/>
        </p:nvGrpSpPr>
        <p:grpSpPr>
          <a:xfrm>
            <a:off x="1408655" y="745413"/>
            <a:ext cx="5731978" cy="4047386"/>
            <a:chOff x="1408655" y="731559"/>
            <a:chExt cx="5731978" cy="368375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CF0CDF2-6710-F1C9-B5CF-8D0BBA193C8B}"/>
                </a:ext>
              </a:extLst>
            </p:cNvPr>
            <p:cNvSpPr txBox="1"/>
            <p:nvPr/>
          </p:nvSpPr>
          <p:spPr>
            <a:xfrm>
              <a:off x="1408655" y="969778"/>
              <a:ext cx="5731978" cy="3445537"/>
            </a:xfrm>
            <a:custGeom>
              <a:avLst/>
              <a:gdLst>
                <a:gd name="connsiteX0" fmla="*/ 0 w 4464636"/>
                <a:gd name="connsiteY0" fmla="*/ 0 h 3477875"/>
                <a:gd name="connsiteX1" fmla="*/ 4464636 w 4464636"/>
                <a:gd name="connsiteY1" fmla="*/ 0 h 3477875"/>
                <a:gd name="connsiteX2" fmla="*/ 4464636 w 4464636"/>
                <a:gd name="connsiteY2" fmla="*/ 3477875 h 3477875"/>
                <a:gd name="connsiteX3" fmla="*/ 0 w 4464636"/>
                <a:gd name="connsiteY3" fmla="*/ 3477875 h 3477875"/>
                <a:gd name="connsiteX4" fmla="*/ 0 w 4464636"/>
                <a:gd name="connsiteY4" fmla="*/ 0 h 3477875"/>
                <a:gd name="connsiteX0" fmla="*/ 0 w 4464636"/>
                <a:gd name="connsiteY0" fmla="*/ 0 h 3477875"/>
                <a:gd name="connsiteX1" fmla="*/ 4464636 w 4464636"/>
                <a:gd name="connsiteY1" fmla="*/ 0 h 3477875"/>
                <a:gd name="connsiteX2" fmla="*/ 4464636 w 4464636"/>
                <a:gd name="connsiteY2" fmla="*/ 3477875 h 3477875"/>
                <a:gd name="connsiteX3" fmla="*/ 282633 w 4464636"/>
                <a:gd name="connsiteY3" fmla="*/ 3477875 h 3477875"/>
                <a:gd name="connsiteX4" fmla="*/ 0 w 4464636"/>
                <a:gd name="connsiteY4" fmla="*/ 0 h 3477875"/>
                <a:gd name="connsiteX0" fmla="*/ 0 w 4464636"/>
                <a:gd name="connsiteY0" fmla="*/ 0 h 3506126"/>
                <a:gd name="connsiteX1" fmla="*/ 4464636 w 4464636"/>
                <a:gd name="connsiteY1" fmla="*/ 0 h 3506126"/>
                <a:gd name="connsiteX2" fmla="*/ 4464636 w 4464636"/>
                <a:gd name="connsiteY2" fmla="*/ 3477875 h 3506126"/>
                <a:gd name="connsiteX3" fmla="*/ 457200 w 4464636"/>
                <a:gd name="connsiteY3" fmla="*/ 3506126 h 3506126"/>
                <a:gd name="connsiteX4" fmla="*/ 0 w 4464636"/>
                <a:gd name="connsiteY4" fmla="*/ 0 h 3506126"/>
                <a:gd name="connsiteX0" fmla="*/ 0 w 4830396"/>
                <a:gd name="connsiteY0" fmla="*/ 7063 h 3506126"/>
                <a:gd name="connsiteX1" fmla="*/ 4830396 w 4830396"/>
                <a:gd name="connsiteY1" fmla="*/ 0 h 3506126"/>
                <a:gd name="connsiteX2" fmla="*/ 4830396 w 4830396"/>
                <a:gd name="connsiteY2" fmla="*/ 3477875 h 3506126"/>
                <a:gd name="connsiteX3" fmla="*/ 822960 w 4830396"/>
                <a:gd name="connsiteY3" fmla="*/ 3506126 h 3506126"/>
                <a:gd name="connsiteX4" fmla="*/ 0 w 4830396"/>
                <a:gd name="connsiteY4" fmla="*/ 7063 h 3506126"/>
                <a:gd name="connsiteX0" fmla="*/ 0 w 4830396"/>
                <a:gd name="connsiteY0" fmla="*/ 7063 h 3498427"/>
                <a:gd name="connsiteX1" fmla="*/ 4830396 w 4830396"/>
                <a:gd name="connsiteY1" fmla="*/ 0 h 3498427"/>
                <a:gd name="connsiteX2" fmla="*/ 4830396 w 4830396"/>
                <a:gd name="connsiteY2" fmla="*/ 3477875 h 3498427"/>
                <a:gd name="connsiteX3" fmla="*/ 651452 w 4830396"/>
                <a:gd name="connsiteY3" fmla="*/ 3498427 h 3498427"/>
                <a:gd name="connsiteX4" fmla="*/ 0 w 4830396"/>
                <a:gd name="connsiteY4" fmla="*/ 7063 h 349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0396" h="3498427">
                  <a:moveTo>
                    <a:pt x="0" y="7063"/>
                  </a:moveTo>
                  <a:lnTo>
                    <a:pt x="4830396" y="0"/>
                  </a:lnTo>
                  <a:lnTo>
                    <a:pt x="4830396" y="3477875"/>
                  </a:lnTo>
                  <a:lnTo>
                    <a:pt x="651452" y="3498427"/>
                  </a:lnTo>
                  <a:lnTo>
                    <a:pt x="0" y="7063"/>
                  </a:lnTo>
                  <a:close/>
                </a:path>
              </a:pathLst>
            </a:custGeom>
            <a:solidFill>
              <a:srgbClr val="FF945D"/>
            </a:solidFill>
          </p:spPr>
          <p:txBody>
            <a:bodyPr wrap="square">
              <a:spAutoFit/>
            </a:bodyPr>
            <a:lstStyle/>
            <a:p>
              <a:endParaRPr lang="en-US" sz="2000" b="1" dirty="0">
                <a:effectLst/>
                <a:latin typeface="UTMAvoBold"/>
              </a:endParaRPr>
            </a:p>
            <a:p>
              <a:endParaRPr lang="en-US" sz="2000" b="1" dirty="0">
                <a:latin typeface="UTMAvoBold"/>
              </a:endParaRPr>
            </a:p>
            <a:p>
              <a:pPr marL="534988"/>
              <a:r>
                <a:rPr lang="en-US" sz="2000" b="1" dirty="0">
                  <a:effectLst/>
                  <a:latin typeface="UTMAvoBold"/>
                </a:rPr>
                <a:t>Work in groups. </a:t>
              </a:r>
              <a:r>
                <a:rPr lang="en-US" sz="2000" b="1" dirty="0" smtClean="0">
                  <a:effectLst/>
                  <a:latin typeface="UTMAvoBold"/>
                </a:rPr>
                <a:t>Give </a:t>
              </a:r>
              <a:r>
                <a:rPr lang="en-US" sz="2000" b="1" dirty="0">
                  <a:effectLst/>
                  <a:latin typeface="UTMAvoBold"/>
                </a:rPr>
                <a:t>a presentation to </a:t>
              </a:r>
              <a:r>
                <a:rPr lang="en-US" sz="2000" b="1" dirty="0" smtClean="0">
                  <a:effectLst/>
                  <a:latin typeface="UTMAvoBold"/>
                </a:rPr>
                <a:t>compare two </a:t>
              </a:r>
              <a:r>
                <a:rPr lang="en-US" sz="2000" b="1" dirty="0">
                  <a:effectLst/>
                  <a:latin typeface="UTMAvoBold"/>
                </a:rPr>
                <a:t>types of mass media</a:t>
              </a:r>
              <a:br>
                <a:rPr lang="en-US" sz="2000" b="1" dirty="0">
                  <a:effectLst/>
                  <a:latin typeface="UTMAvoBold"/>
                </a:rPr>
              </a:br>
              <a:r>
                <a:rPr lang="en-US" sz="2000" b="1" dirty="0">
                  <a:effectLst/>
                  <a:latin typeface="UTMAvoBold"/>
                </a:rPr>
                <a:t>you are interested in.</a:t>
              </a:r>
              <a:r>
                <a:rPr lang="en-US" sz="2000" b="1" dirty="0">
                  <a:latin typeface="UTMAvoBold"/>
                </a:rPr>
                <a:t> U</a:t>
              </a:r>
              <a:r>
                <a:rPr lang="en-US" sz="2000" b="1" dirty="0">
                  <a:effectLst/>
                  <a:latin typeface="UTMAvoBold"/>
                </a:rPr>
                <a:t>se these questions as cues for your presentation.</a:t>
              </a:r>
            </a:p>
            <a:p>
              <a:pPr marL="1162050" indent="-280988">
                <a:buFont typeface="Arial" panose="020B0604020202020204" pitchFamily="34" charset="0"/>
                <a:buChar char="•"/>
              </a:pPr>
              <a:r>
                <a:rPr lang="en-US" sz="2000" dirty="0">
                  <a:effectLst/>
                  <a:latin typeface="UTM"/>
                </a:rPr>
                <a:t>What are the mass media types? </a:t>
              </a:r>
              <a:endParaRPr lang="en-US" sz="2000" dirty="0">
                <a:effectLst/>
                <a:latin typeface="MyriadPro-Regular-Identity-H"/>
              </a:endParaRPr>
            </a:p>
            <a:p>
              <a:pPr marL="1162050" indent="-280988">
                <a:buFont typeface="Arial" panose="020B0604020202020204" pitchFamily="34" charset="0"/>
                <a:buChar char="•"/>
              </a:pPr>
              <a:r>
                <a:rPr lang="en-US" sz="2000" dirty="0">
                  <a:effectLst/>
                  <a:latin typeface="UTM"/>
                </a:rPr>
                <a:t>How are they similar or different? </a:t>
              </a:r>
              <a:endParaRPr lang="en-US" sz="2000" dirty="0">
                <a:effectLst/>
                <a:latin typeface="MyriadPro-Regular-Identity-H"/>
              </a:endParaRPr>
            </a:p>
            <a:p>
              <a:pPr marL="1162050" indent="-280988">
                <a:buFont typeface="Arial" panose="020B0604020202020204" pitchFamily="34" charset="0"/>
                <a:buChar char="•"/>
              </a:pPr>
              <a:r>
                <a:rPr lang="en-US" sz="2000" dirty="0">
                  <a:effectLst/>
                  <a:latin typeface="UTM"/>
                </a:rPr>
                <a:t>What are the advantages and disadvantages of each type? </a:t>
              </a:r>
              <a:endParaRPr lang="en-US" sz="2000" dirty="0">
                <a:effectLst/>
                <a:latin typeface="MyriadPro-Regular-Identity-H"/>
              </a:endParaRPr>
            </a:p>
            <a:p>
              <a:pPr marL="1162050" indent="-280988">
                <a:buFont typeface="Arial" panose="020B0604020202020204" pitchFamily="34" charset="0"/>
                <a:buChar char="•"/>
              </a:pPr>
              <a:r>
                <a:rPr lang="en-US" sz="2000" dirty="0">
                  <a:effectLst/>
                  <a:latin typeface="UTM"/>
                </a:rPr>
                <a:t>Which of them do you think will be more popular in the future? Why? </a:t>
              </a:r>
              <a:endParaRPr lang="en-US" sz="2000" dirty="0">
                <a:effectLst/>
                <a:latin typeface="MyriadPro-Regular-Identity-H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2EA1B30-3FA5-93A0-55F6-E2D0DE6B452D}"/>
                </a:ext>
              </a:extLst>
            </p:cNvPr>
            <p:cNvSpPr txBox="1"/>
            <p:nvPr/>
          </p:nvSpPr>
          <p:spPr>
            <a:xfrm>
              <a:off x="1648149" y="731559"/>
              <a:ext cx="4351409" cy="830997"/>
            </a:xfrm>
            <a:custGeom>
              <a:avLst/>
              <a:gdLst>
                <a:gd name="connsiteX0" fmla="*/ 0 w 3993259"/>
                <a:gd name="connsiteY0" fmla="*/ 0 h 830997"/>
                <a:gd name="connsiteX1" fmla="*/ 3993259 w 3993259"/>
                <a:gd name="connsiteY1" fmla="*/ 0 h 830997"/>
                <a:gd name="connsiteX2" fmla="*/ 3993259 w 3993259"/>
                <a:gd name="connsiteY2" fmla="*/ 830997 h 830997"/>
                <a:gd name="connsiteX3" fmla="*/ 0 w 3993259"/>
                <a:gd name="connsiteY3" fmla="*/ 830997 h 830997"/>
                <a:gd name="connsiteX4" fmla="*/ 0 w 3993259"/>
                <a:gd name="connsiteY4" fmla="*/ 0 h 830997"/>
                <a:gd name="connsiteX0" fmla="*/ 0 w 3993259"/>
                <a:gd name="connsiteY0" fmla="*/ 0 h 830997"/>
                <a:gd name="connsiteX1" fmla="*/ 3993259 w 3993259"/>
                <a:gd name="connsiteY1" fmla="*/ 0 h 830997"/>
                <a:gd name="connsiteX2" fmla="*/ 3993259 w 3993259"/>
                <a:gd name="connsiteY2" fmla="*/ 830997 h 830997"/>
                <a:gd name="connsiteX3" fmla="*/ 58189 w 3993259"/>
                <a:gd name="connsiteY3" fmla="*/ 830997 h 830997"/>
                <a:gd name="connsiteX4" fmla="*/ 0 w 3993259"/>
                <a:gd name="connsiteY4" fmla="*/ 0 h 830997"/>
                <a:gd name="connsiteX0" fmla="*/ 141316 w 4134575"/>
                <a:gd name="connsiteY0" fmla="*/ 0 h 839309"/>
                <a:gd name="connsiteX1" fmla="*/ 4134575 w 4134575"/>
                <a:gd name="connsiteY1" fmla="*/ 0 h 839309"/>
                <a:gd name="connsiteX2" fmla="*/ 4134575 w 4134575"/>
                <a:gd name="connsiteY2" fmla="*/ 830997 h 839309"/>
                <a:gd name="connsiteX3" fmla="*/ 0 w 4134575"/>
                <a:gd name="connsiteY3" fmla="*/ 839309 h 839309"/>
                <a:gd name="connsiteX4" fmla="*/ 141316 w 4134575"/>
                <a:gd name="connsiteY4" fmla="*/ 0 h 839309"/>
                <a:gd name="connsiteX0" fmla="*/ 0 w 4375645"/>
                <a:gd name="connsiteY0" fmla="*/ 8313 h 839309"/>
                <a:gd name="connsiteX1" fmla="*/ 4375645 w 4375645"/>
                <a:gd name="connsiteY1" fmla="*/ 0 h 839309"/>
                <a:gd name="connsiteX2" fmla="*/ 4375645 w 4375645"/>
                <a:gd name="connsiteY2" fmla="*/ 830997 h 839309"/>
                <a:gd name="connsiteX3" fmla="*/ 241070 w 4375645"/>
                <a:gd name="connsiteY3" fmla="*/ 839309 h 839309"/>
                <a:gd name="connsiteX4" fmla="*/ 0 w 4375645"/>
                <a:gd name="connsiteY4" fmla="*/ 8313 h 839309"/>
                <a:gd name="connsiteX0" fmla="*/ 0 w 4375645"/>
                <a:gd name="connsiteY0" fmla="*/ 8313 h 839309"/>
                <a:gd name="connsiteX1" fmla="*/ 4375645 w 4375645"/>
                <a:gd name="connsiteY1" fmla="*/ 0 h 839309"/>
                <a:gd name="connsiteX2" fmla="*/ 4375645 w 4375645"/>
                <a:gd name="connsiteY2" fmla="*/ 830997 h 839309"/>
                <a:gd name="connsiteX3" fmla="*/ 149121 w 4375645"/>
                <a:gd name="connsiteY3" fmla="*/ 839309 h 839309"/>
                <a:gd name="connsiteX4" fmla="*/ 0 w 4375645"/>
                <a:gd name="connsiteY4" fmla="*/ 8313 h 83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5645" h="839309">
                  <a:moveTo>
                    <a:pt x="0" y="8313"/>
                  </a:moveTo>
                  <a:lnTo>
                    <a:pt x="4375645" y="0"/>
                  </a:lnTo>
                  <a:lnTo>
                    <a:pt x="4375645" y="830997"/>
                  </a:lnTo>
                  <a:lnTo>
                    <a:pt x="149121" y="839309"/>
                  </a:lnTo>
                  <a:lnTo>
                    <a:pt x="0" y="8313"/>
                  </a:lnTo>
                  <a:close/>
                </a:path>
              </a:pathLst>
            </a:custGeom>
            <a:solidFill>
              <a:srgbClr val="F27373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FF"/>
                  </a:solidFill>
                  <a:effectLst/>
                  <a:latin typeface="UTMBanqueBold"/>
                </a:rPr>
                <a:t>The pros and cons of mass media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07379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50685-8180-A649-6376-9695609303CC}"/>
              </a:ext>
            </a:extLst>
          </p:cNvPr>
          <p:cNvSpPr txBox="1"/>
          <p:nvPr/>
        </p:nvSpPr>
        <p:spPr>
          <a:xfrm>
            <a:off x="592218" y="47042"/>
            <a:ext cx="4853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E92B2841-721F-F585-B773-0FEF1612F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695" y="1417519"/>
            <a:ext cx="201011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37974FE-99BD-5D4F-9031-71AF46B14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186426"/>
              </p:ext>
            </p:extLst>
          </p:nvPr>
        </p:nvGraphicFramePr>
        <p:xfrm>
          <a:off x="174568" y="797443"/>
          <a:ext cx="8661862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3504">
                  <a:extLst>
                    <a:ext uri="{9D8B030D-6E8A-4147-A177-3AD203B41FA5}">
                      <a16:colId xmlns:a16="http://schemas.microsoft.com/office/drawing/2014/main" val="490901297"/>
                    </a:ext>
                  </a:extLst>
                </a:gridCol>
                <a:gridCol w="738927">
                  <a:extLst>
                    <a:ext uri="{9D8B030D-6E8A-4147-A177-3AD203B41FA5}">
                      <a16:colId xmlns:a16="http://schemas.microsoft.com/office/drawing/2014/main" val="2993859512"/>
                    </a:ext>
                  </a:extLst>
                </a:gridCol>
                <a:gridCol w="730130">
                  <a:extLst>
                    <a:ext uri="{9D8B030D-6E8A-4147-A177-3AD203B41FA5}">
                      <a16:colId xmlns:a16="http://schemas.microsoft.com/office/drawing/2014/main" val="984840409"/>
                    </a:ext>
                  </a:extLst>
                </a:gridCol>
                <a:gridCol w="809301">
                  <a:extLst>
                    <a:ext uri="{9D8B030D-6E8A-4147-A177-3AD203B41FA5}">
                      <a16:colId xmlns:a16="http://schemas.microsoft.com/office/drawing/2014/main" val="1532135912"/>
                    </a:ext>
                  </a:extLst>
                </a:gridCol>
              </a:tblGrid>
              <a:tr h="407902">
                <a:tc>
                  <a:txBody>
                    <a:bodyPr/>
                    <a:lstStyle/>
                    <a:p>
                      <a:r>
                        <a:rPr lang="en-VN" sz="2200" b="0" dirty="0">
                          <a:solidFill>
                            <a:schemeClr val="tx1"/>
                          </a:solidFill>
                        </a:rPr>
                        <a:t>Now I can 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8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8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8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8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708579"/>
                  </a:ext>
                </a:extLst>
              </a:tr>
              <a:tr h="211172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and pronounce linking /r/ between two vowels.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 and use words and phrases related to the mass media.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adverbial clauses of manner and result correctly.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 for main ideas, specific information, and the writer's views in an article comparing digital media and traditional media.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compare different types of mass media.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listen for specific information and attitudes towards fake news.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pie charts.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small talk.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 about two types of mass media used around the world.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prepare a comparison of two types of mass media and present it to the class.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690152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BE26F5C3-F4E9-F6D8-74DF-9E28E6C7FEE3}"/>
              </a:ext>
            </a:extLst>
          </p:cNvPr>
          <p:cNvGrpSpPr/>
          <p:nvPr/>
        </p:nvGrpSpPr>
        <p:grpSpPr>
          <a:xfrm>
            <a:off x="8156087" y="816502"/>
            <a:ext cx="544274" cy="424523"/>
            <a:chOff x="6841376" y="840225"/>
            <a:chExt cx="544274" cy="424523"/>
          </a:xfrm>
        </p:grpSpPr>
        <p:pic>
          <p:nvPicPr>
            <p:cNvPr id="6" name="Graphic 5" descr="Checkmark with solid fill">
              <a:extLst>
                <a:ext uri="{FF2B5EF4-FFF2-40B4-BE49-F238E27FC236}">
                  <a16:creationId xmlns:a16="http://schemas.microsoft.com/office/drawing/2014/main" id="{968AEF9E-D2ED-D3EE-ADC1-234C774CB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841376" y="847685"/>
              <a:ext cx="157940" cy="417063"/>
            </a:xfrm>
            <a:prstGeom prst="rect">
              <a:avLst/>
            </a:prstGeom>
          </p:spPr>
        </p:pic>
        <p:pic>
          <p:nvPicPr>
            <p:cNvPr id="8" name="Graphic 7" descr="Checkmark with solid fill">
              <a:extLst>
                <a:ext uri="{FF2B5EF4-FFF2-40B4-BE49-F238E27FC236}">
                  <a16:creationId xmlns:a16="http://schemas.microsoft.com/office/drawing/2014/main" id="{C28ADFEC-71AF-C1AC-DC22-48B70F902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7034543" y="847684"/>
              <a:ext cx="157940" cy="417063"/>
            </a:xfrm>
            <a:prstGeom prst="rect">
              <a:avLst/>
            </a:prstGeom>
          </p:spPr>
        </p:pic>
        <p:pic>
          <p:nvPicPr>
            <p:cNvPr id="9" name="Graphic 8" descr="Checkmark with solid fill">
              <a:extLst>
                <a:ext uri="{FF2B5EF4-FFF2-40B4-BE49-F238E27FC236}">
                  <a16:creationId xmlns:a16="http://schemas.microsoft.com/office/drawing/2014/main" id="{055367CD-E842-F52E-57D1-968C61575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7227710" y="840225"/>
              <a:ext cx="157940" cy="417063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9784C3-F118-9E77-2A68-A2660D2DA701}"/>
              </a:ext>
            </a:extLst>
          </p:cNvPr>
          <p:cNvGrpSpPr/>
          <p:nvPr/>
        </p:nvGrpSpPr>
        <p:grpSpPr>
          <a:xfrm>
            <a:off x="7452453" y="816502"/>
            <a:ext cx="355264" cy="417063"/>
            <a:chOff x="6330356" y="847684"/>
            <a:chExt cx="355264" cy="417063"/>
          </a:xfrm>
        </p:grpSpPr>
        <p:pic>
          <p:nvPicPr>
            <p:cNvPr id="11" name="Graphic 10" descr="Checkmark with solid fill">
              <a:extLst>
                <a:ext uri="{FF2B5EF4-FFF2-40B4-BE49-F238E27FC236}">
                  <a16:creationId xmlns:a16="http://schemas.microsoft.com/office/drawing/2014/main" id="{B82FF09A-8A79-7504-678B-30E3DB018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330356" y="847684"/>
              <a:ext cx="157940" cy="417063"/>
            </a:xfrm>
            <a:prstGeom prst="rect">
              <a:avLst/>
            </a:prstGeom>
          </p:spPr>
        </p:pic>
        <p:pic>
          <p:nvPicPr>
            <p:cNvPr id="13" name="Graphic 12" descr="Checkmark with solid fill">
              <a:extLst>
                <a:ext uri="{FF2B5EF4-FFF2-40B4-BE49-F238E27FC236}">
                  <a16:creationId xmlns:a16="http://schemas.microsoft.com/office/drawing/2014/main" id="{73113BFB-8A97-1E86-BFAD-50CA1DB63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527680" y="847684"/>
              <a:ext cx="157940" cy="417063"/>
            </a:xfrm>
            <a:prstGeom prst="rect">
              <a:avLst/>
            </a:prstGeom>
          </p:spPr>
        </p:pic>
      </p:grpSp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4F13F73E-1421-44BC-7428-1BD336CA95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809307" y="823599"/>
            <a:ext cx="157940" cy="41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48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9688" y="809054"/>
            <a:ext cx="5960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819688" y="1512795"/>
            <a:ext cx="7916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/>
              <a:t>- Review the vocabulary and grammar of Unit 7;</a:t>
            </a:r>
          </a:p>
          <a:p>
            <a:r>
              <a:rPr lang="en-US" sz="2400" dirty="0"/>
              <a:t>- Apply vocabulary and grammar into practice through a project.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0EAB4-78BD-F7BA-E394-C2C18E24C89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C64C-20A2-6617-FE38-50A2FD8817E7}"/>
              </a:ext>
            </a:extLst>
          </p:cNvPr>
          <p:cNvSpPr txBox="1"/>
          <p:nvPr/>
        </p:nvSpPr>
        <p:spPr>
          <a:xfrm>
            <a:off x="380137" y="61968"/>
            <a:ext cx="46629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8072" y="1820821"/>
            <a:ext cx="7203621" cy="2153228"/>
          </a:xfrm>
          <a:noFill/>
        </p:spPr>
        <p:txBody>
          <a:bodyPr anchor="t"/>
          <a:lstStyle/>
          <a:p>
            <a:pPr marL="0" marR="0" indent="-127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Do exercises in the workbook.</a:t>
            </a:r>
          </a:p>
          <a:p>
            <a:pPr marL="0" marR="0" indent="-127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Prepare for the next lesson – Unit 8.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4465" y="89670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095" y="82496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050" y="824965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0F36ED-74DE-0CFE-97FD-C71AA2DD16C3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1D2DB-E75B-D37D-4EDA-252D5D470B1A}"/>
              </a:ext>
            </a:extLst>
          </p:cNvPr>
          <p:cNvSpPr txBox="1"/>
          <p:nvPr/>
        </p:nvSpPr>
        <p:spPr>
          <a:xfrm>
            <a:off x="380138" y="61968"/>
            <a:ext cx="39286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5908B9-EDE1-2082-96AA-C408C5B7D2F3}"/>
              </a:ext>
            </a:extLst>
          </p:cNvPr>
          <p:cNvSpPr/>
          <p:nvPr/>
        </p:nvSpPr>
        <p:spPr>
          <a:xfrm>
            <a:off x="2234536" y="45592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782823" y="867955"/>
            <a:ext cx="1715930" cy="49155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WARM-UP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039211" y="2036009"/>
            <a:ext cx="1985782" cy="49155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LOOKING BACK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2822" y="3040498"/>
            <a:ext cx="1909235" cy="532654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PROJECT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05771" y="860863"/>
            <a:ext cx="3659537" cy="524456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-1270" algn="just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chemeClr val="tx1"/>
                </a:solidFill>
                <a:ea typeface="Times New Roman" panose="02020603050405020304" pitchFamily="18" charset="0"/>
              </a:rPr>
              <a:t>G</a:t>
            </a:r>
            <a:r>
              <a:rPr lang="en-US" sz="135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ame: Lucky number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05769" y="1747157"/>
            <a:ext cx="3659538" cy="996043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Pronunciation</a:t>
            </a:r>
          </a:p>
          <a:p>
            <a:r>
              <a:rPr lang="en-US" sz="1350" kern="0" dirty="0">
                <a:solidFill>
                  <a:schemeClr val="tx1"/>
                </a:solidFill>
                <a:cs typeface="Times New Roman" panose="02020603050405020304" pitchFamily="18" charset="0"/>
              </a:rPr>
              <a:t>- Vocabulary</a:t>
            </a:r>
          </a:p>
          <a:p>
            <a:r>
              <a:rPr lang="en-US" sz="1350" kern="0" dirty="0">
                <a:solidFill>
                  <a:schemeClr val="tx1"/>
                </a:solidFill>
                <a:cs typeface="Times New Roman" panose="02020603050405020304" pitchFamily="18" charset="0"/>
              </a:rPr>
              <a:t>- Grammar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5770" y="3166164"/>
            <a:ext cx="3659539" cy="844565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Project: The pros and cons of mass media</a:t>
            </a:r>
            <a:endParaRPr lang="en-US" sz="1350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22" idx="3"/>
            <a:endCxn id="23" idx="0"/>
          </p:cNvCxnSpPr>
          <p:nvPr/>
        </p:nvCxnSpPr>
        <p:spPr>
          <a:xfrm>
            <a:off x="2498753" y="1113731"/>
            <a:ext cx="533349" cy="922278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cxnSpLocks/>
            <a:stCxn id="23" idx="1"/>
            <a:endCxn id="24" idx="0"/>
          </p:cNvCxnSpPr>
          <p:nvPr/>
        </p:nvCxnSpPr>
        <p:spPr>
          <a:xfrm rot="10800000" flipV="1">
            <a:off x="1737441" y="2281784"/>
            <a:ext cx="301771" cy="758713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505770" y="4330718"/>
            <a:ext cx="3659537" cy="513722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- Wrap-up</a:t>
            </a:r>
          </a:p>
          <a:p>
            <a:r>
              <a:rPr lang="en-US" sz="1350" dirty="0">
                <a:solidFill>
                  <a:schemeClr val="tx1"/>
                </a:solidFill>
              </a:rPr>
              <a:t>- Homework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640788" y="4275545"/>
            <a:ext cx="1637250" cy="49961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CONSOLIDATION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33063" y="230514"/>
            <a:ext cx="3932243" cy="338921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UTM Facebook K&amp;T" panose="02040603050506020204" pitchFamily="18" charset="0"/>
              </a:rPr>
              <a:t>LOOKING BACK AND PROJECT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692057" y="239901"/>
            <a:ext cx="1415556" cy="329534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E45983"/>
                </a:solidFill>
                <a:latin typeface="Bookman Old Style" pitchFamily="18" charset="0"/>
              </a:rPr>
              <a:t>LESSON 8</a:t>
            </a:r>
          </a:p>
        </p:txBody>
      </p:sp>
      <p:cxnSp>
        <p:nvCxnSpPr>
          <p:cNvPr id="10" name="Curved Connector 27">
            <a:extLst>
              <a:ext uri="{FF2B5EF4-FFF2-40B4-BE49-F238E27FC236}">
                <a16:creationId xmlns:a16="http://schemas.microsoft.com/office/drawing/2014/main" id="{7E6FDC0B-508C-D0F3-D01F-2BC49ED579F9}"/>
              </a:ext>
            </a:extLst>
          </p:cNvPr>
          <p:cNvCxnSpPr>
            <a:cxnSpLocks/>
          </p:cNvCxnSpPr>
          <p:nvPr/>
        </p:nvCxnSpPr>
        <p:spPr>
          <a:xfrm rot="16200000" flipH="1">
            <a:off x="1811932" y="3663798"/>
            <a:ext cx="698230" cy="545441"/>
          </a:xfrm>
          <a:prstGeom prst="curvedConnector3">
            <a:avLst>
              <a:gd name="adj1" fmla="val 50000"/>
            </a:avLst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47BE1-BE97-0948-FE52-A3A8DACCC338}"/>
              </a:ext>
            </a:extLst>
          </p:cNvPr>
          <p:cNvSpPr txBox="1"/>
          <p:nvPr/>
        </p:nvSpPr>
        <p:spPr>
          <a:xfrm>
            <a:off x="2228851" y="708710"/>
            <a:ext cx="53231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kern="0" dirty="0">
                <a:cs typeface="Times New Roman" panose="02020603050405020304" pitchFamily="18" charset="0"/>
              </a:rPr>
              <a:t>Game: Lucky number</a:t>
            </a:r>
            <a:endParaRPr lang="en-US" sz="4400" dirty="0"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E3462B-C744-42B8-5E94-EF6C796C10C1}"/>
              </a:ext>
            </a:extLst>
          </p:cNvPr>
          <p:cNvSpPr txBox="1"/>
          <p:nvPr/>
        </p:nvSpPr>
        <p:spPr>
          <a:xfrm>
            <a:off x="955220" y="1698171"/>
            <a:ext cx="726621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Work in 2 teams.</a:t>
            </a:r>
            <a:endParaRPr lang="en-US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There are 7 numbers, 2 of which are lucky ones.</a:t>
            </a:r>
            <a:endParaRPr lang="en-US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If 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choose a lucky number </a:t>
            </a: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one point without answering the question.</a:t>
            </a:r>
            <a:endParaRPr lang="en-US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If you choose the other numbers </a:t>
            </a: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one student of a group picks up a piece of paper and sees the word on it.</a:t>
            </a:r>
            <a:endParaRPr lang="en-US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 This student has to use words, actions or picture to describe it (without saying the word directly)</a:t>
            </a:r>
            <a:endParaRPr lang="en-US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Other Ss try to guess the words. One point for a correct answer.</a:t>
            </a:r>
            <a:endParaRPr lang="en-US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The group with the most points is the winner.</a:t>
            </a:r>
            <a:endParaRPr lang="en-US" sz="3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985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4557" y="762852"/>
            <a:ext cx="6450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>
                <a:solidFill>
                  <a:srgbClr val="002060"/>
                </a:solidFill>
                <a:latin typeface="Berlin Sans FB Demi" panose="020E0802020502020306" pitchFamily="34" charset="0"/>
              </a:rPr>
              <a:t>Answer the question in each puzzle.</a:t>
            </a:r>
            <a:endParaRPr lang="en-GB" sz="3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792BE-AD65-53C6-9F34-02034028388F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784637-346B-43C0-89CE-C48C25C9CAE0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118506" y="1374904"/>
            <a:ext cx="1853293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1</a:t>
            </a: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3799604" y="1369764"/>
            <a:ext cx="1776604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/>
              <a:t>2</a:t>
            </a: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6287047" y="1364624"/>
            <a:ext cx="1776604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3</a:t>
            </a: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587828" y="3104372"/>
            <a:ext cx="1853293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/>
              <a:t>4</a:t>
            </a:r>
          </a:p>
        </p:txBody>
      </p:sp>
      <p:sp>
        <p:nvSpPr>
          <p:cNvPr id="2" name="Rectangle 1">
            <a:hlinkClick r:id="rId7" action="ppaction://hlinksldjump"/>
            <a:extLst>
              <a:ext uri="{FF2B5EF4-FFF2-40B4-BE49-F238E27FC236}">
                <a16:creationId xmlns:a16="http://schemas.microsoft.com/office/drawing/2014/main" id="{E5171647-DD81-B01B-F05A-B3AA8661FAE5}"/>
              </a:ext>
            </a:extLst>
          </p:cNvPr>
          <p:cNvSpPr/>
          <p:nvPr/>
        </p:nvSpPr>
        <p:spPr>
          <a:xfrm>
            <a:off x="2844382" y="3094092"/>
            <a:ext cx="1776605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5</a:t>
            </a:r>
          </a:p>
        </p:txBody>
      </p:sp>
      <p:sp>
        <p:nvSpPr>
          <p:cNvPr id="4" name="Rectangle 3">
            <a:hlinkClick r:id="rId8" action="ppaction://hlinksldjump"/>
            <a:extLst>
              <a:ext uri="{FF2B5EF4-FFF2-40B4-BE49-F238E27FC236}">
                <a16:creationId xmlns:a16="http://schemas.microsoft.com/office/drawing/2014/main" id="{F82A9C57-A689-9840-E98A-82469D291611}"/>
              </a:ext>
            </a:extLst>
          </p:cNvPr>
          <p:cNvSpPr/>
          <p:nvPr/>
        </p:nvSpPr>
        <p:spPr>
          <a:xfrm>
            <a:off x="5086899" y="3083812"/>
            <a:ext cx="1776604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6</a:t>
            </a:r>
          </a:p>
        </p:txBody>
      </p:sp>
      <p:sp>
        <p:nvSpPr>
          <p:cNvPr id="11" name="Arrow: Right 10">
            <a:hlinkClick r:id="rId9" action="ppaction://hlinksldjump"/>
            <a:extLst>
              <a:ext uri="{FF2B5EF4-FFF2-40B4-BE49-F238E27FC236}">
                <a16:creationId xmlns:a16="http://schemas.microsoft.com/office/drawing/2014/main" id="{EEF1D0CF-CCFC-005A-4DDD-8071F4828104}"/>
              </a:ext>
            </a:extLst>
          </p:cNvPr>
          <p:cNvSpPr/>
          <p:nvPr/>
        </p:nvSpPr>
        <p:spPr>
          <a:xfrm>
            <a:off x="8688841" y="4808763"/>
            <a:ext cx="349023" cy="2857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rId8" action="ppaction://hlinksldjump"/>
            <a:extLst>
              <a:ext uri="{FF2B5EF4-FFF2-40B4-BE49-F238E27FC236}">
                <a16:creationId xmlns:a16="http://schemas.microsoft.com/office/drawing/2014/main" id="{DA4CEE83-72C0-55EA-5530-8AB5529CC627}"/>
              </a:ext>
            </a:extLst>
          </p:cNvPr>
          <p:cNvSpPr/>
          <p:nvPr/>
        </p:nvSpPr>
        <p:spPr>
          <a:xfrm>
            <a:off x="7210668" y="3083812"/>
            <a:ext cx="1776604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2668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2" grpId="0" animBg="1"/>
      <p:bldP spid="4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7170" y="763601"/>
            <a:ext cx="6450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Number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49171" y="2364226"/>
            <a:ext cx="32700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Mass media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BACK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CF4CE6-A5D8-3D0E-5E06-DBC9C09B8235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2BF73C-21AF-5918-C3DF-06356EF222C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379371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7170" y="763601"/>
            <a:ext cx="6450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Number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10549" y="2571750"/>
            <a:ext cx="14870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Leaflet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48433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8AA35B-212F-8F9D-ED20-D66D66CD499C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EFF8EB-52BE-57CE-58CE-DFD0F70ECD5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395575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7170" y="763601"/>
            <a:ext cx="6450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Number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00500" y="2375969"/>
            <a:ext cx="210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Billboard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1777DC-CE76-DF3F-0DCF-6ED0EE223A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A166EA-B672-B100-AFE2-753AB8DFF157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285810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7170" y="763601"/>
            <a:ext cx="6450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Number 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41588" y="2829623"/>
            <a:ext cx="28941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Loudspeaker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AF757B-B264-A232-5B1A-876D1517435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F8307-8AD3-80F1-D22B-7267A5A0647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243117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2095</TotalTime>
  <Words>996</Words>
  <PresentationFormat>On-screen Show (16:9)</PresentationFormat>
  <Paragraphs>250</Paragraphs>
  <Slides>26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3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MyriadPro-Regular-Identity-H</vt:lpstr>
      <vt:lpstr>Times New Roman</vt:lpstr>
      <vt:lpstr>UTM</vt:lpstr>
      <vt:lpstr>UTM Facebook K&amp;T</vt:lpstr>
      <vt:lpstr>UTMAvoBold</vt:lpstr>
      <vt:lpstr>UTMBanqueBold</vt:lpstr>
      <vt:lpstr>UTMFacebookK&amp;TBold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2024-06-10T03:17:11Z</dcterms:modified>
</cp:coreProperties>
</file>