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 id="2147483744" r:id="rId4"/>
    <p:sldMasterId id="2147483762" r:id="rId5"/>
  </p:sldMasterIdLst>
  <p:notesMasterIdLst>
    <p:notesMasterId r:id="rId51"/>
  </p:notesMasterIdLst>
  <p:sldIdLst>
    <p:sldId id="396" r:id="rId6"/>
    <p:sldId id="420" r:id="rId7"/>
    <p:sldId id="426" r:id="rId8"/>
    <p:sldId id="421" r:id="rId9"/>
    <p:sldId id="465" r:id="rId10"/>
    <p:sldId id="466" r:id="rId11"/>
    <p:sldId id="467" r:id="rId12"/>
    <p:sldId id="468" r:id="rId13"/>
    <p:sldId id="422" r:id="rId14"/>
    <p:sldId id="455" r:id="rId15"/>
    <p:sldId id="456" r:id="rId16"/>
    <p:sldId id="457" r:id="rId17"/>
    <p:sldId id="458" r:id="rId18"/>
    <p:sldId id="459" r:id="rId19"/>
    <p:sldId id="460" r:id="rId20"/>
    <p:sldId id="461" r:id="rId21"/>
    <p:sldId id="462" r:id="rId22"/>
    <p:sldId id="463" r:id="rId23"/>
    <p:sldId id="464" r:id="rId24"/>
    <p:sldId id="453" r:id="rId25"/>
    <p:sldId id="454" r:id="rId26"/>
    <p:sldId id="437" r:id="rId27"/>
    <p:sldId id="438" r:id="rId28"/>
    <p:sldId id="439" r:id="rId29"/>
    <p:sldId id="440" r:id="rId30"/>
    <p:sldId id="442" r:id="rId31"/>
    <p:sldId id="469" r:id="rId32"/>
    <p:sldId id="443" r:id="rId33"/>
    <p:sldId id="441" r:id="rId34"/>
    <p:sldId id="470" r:id="rId35"/>
    <p:sldId id="471" r:id="rId36"/>
    <p:sldId id="481" r:id="rId37"/>
    <p:sldId id="479" r:id="rId38"/>
    <p:sldId id="480" r:id="rId39"/>
    <p:sldId id="472" r:id="rId40"/>
    <p:sldId id="473" r:id="rId41"/>
    <p:sldId id="474" r:id="rId42"/>
    <p:sldId id="475" r:id="rId43"/>
    <p:sldId id="486" r:id="rId44"/>
    <p:sldId id="489" r:id="rId45"/>
    <p:sldId id="488" r:id="rId46"/>
    <p:sldId id="487" r:id="rId47"/>
    <p:sldId id="490" r:id="rId48"/>
    <p:sldId id="491" r:id="rId49"/>
    <p:sldId id="48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11574-EF26-4E2A-AE6D-376A5D71A62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inpin heiti"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Tree>
    <p:extLst>
      <p:ext uri="{BB962C8B-B14F-4D97-AF65-F5344CB8AC3E}">
        <p14:creationId xmlns:p14="http://schemas.microsoft.com/office/powerpoint/2010/main" val="272869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22896998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5.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10/15/2022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88" r:id="rId15"/>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hyperlink" Target="https://vietjack.com/sbt-ngu-van-10-kn/cau-3-trang-26-sbt-ngu-van-lop-10-tap-1-ket-noi-1.jsp" TargetMode="Externa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hyperlink" Target="https://vietjack.com/sbt-ngu-van-10-kn/cau-4-trang-26-sbt-ngu-van-lop-10-tap-1-ket-noi-1.jsp" TargetMode="Externa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 y="1777778"/>
            <a:ext cx="12191999" cy="3302443"/>
          </a:xfrm>
          <a:prstGeom prst="rect">
            <a:avLst/>
          </a:prstGeom>
        </p:spPr>
        <p:txBody>
          <a:bodyPr wrap="square">
            <a:spAutoFit/>
          </a:bodyPr>
          <a:lstStyle/>
          <a:p>
            <a:pPr algn="ctr">
              <a:lnSpc>
                <a:spcPct val="115000"/>
              </a:lnSpc>
              <a:spcBef>
                <a:spcPts val="600"/>
              </a:spcBef>
              <a:spcAft>
                <a:spcPts val="600"/>
              </a:spcAft>
            </a:pPr>
            <a:r>
              <a:rPr lang="en-US" sz="4000" b="1">
                <a:solidFill>
                  <a:srgbClr val="002060"/>
                </a:solidFill>
                <a:latin typeface="Times New Roman" panose="02020603050405020304" pitchFamily="18" charset="0"/>
                <a:ea typeface="Segoe UI" panose="020B0502040204020203" pitchFamily="34" charset="0"/>
                <a:cs typeface="Times New Roman" panose="02020603050405020304" pitchFamily="18" charset="0"/>
              </a:rPr>
              <a:t>ÔN </a:t>
            </a:r>
            <a:r>
              <a:rPr lang="en-US" sz="4000" b="1" smtClean="0">
                <a:solidFill>
                  <a:srgbClr val="002060"/>
                </a:solidFill>
                <a:latin typeface="Times New Roman" panose="02020603050405020304" pitchFamily="18" charset="0"/>
                <a:ea typeface="Segoe UI" panose="020B0502040204020203" pitchFamily="34" charset="0"/>
                <a:cs typeface="Times New Roman" panose="02020603050405020304" pitchFamily="18" charset="0"/>
              </a:rPr>
              <a:t>TẬP VĂN BẢN 2: </a:t>
            </a:r>
          </a:p>
          <a:p>
            <a:pPr algn="ctr">
              <a:lnSpc>
                <a:spcPct val="115000"/>
              </a:lnSpc>
              <a:spcBef>
                <a:spcPts val="600"/>
              </a:spcBef>
              <a:spcAft>
                <a:spcPts val="600"/>
              </a:spcAft>
            </a:pPr>
            <a:r>
              <a:rPr lang="pt-BR" sz="8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“HUYỆN ĐƯỜNG”</a:t>
            </a:r>
            <a:endParaRPr lang="en-US" sz="8800" b="1">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pt-BR"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(Trích </a:t>
            </a:r>
            <a:r>
              <a:rPr lang="pt-BR"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tuồng “</a:t>
            </a:r>
            <a:r>
              <a:rPr lang="pt-BR" sz="3600" b="1"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Nghêu</a:t>
            </a:r>
            <a:r>
              <a:rPr lang="pt-BR" sz="36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Sò, Ốc, </a:t>
            </a:r>
            <a:r>
              <a:rPr lang="pt-BR" sz="3600" b="1"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Hến</a:t>
            </a:r>
            <a:r>
              <a:rPr lang="pt-BR"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3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 calcmode="lin" valueType="num">
                                      <p:cBhvr>
                                        <p:cTn id="15" dur="1500" fill="hold"/>
                                        <p:tgtEl>
                                          <p:spTgt spid="5"/>
                                        </p:tgtEl>
                                        <p:attrNameLst>
                                          <p:attrName>style.rotation</p:attrName>
                                        </p:attrNameLst>
                                      </p:cBhvr>
                                      <p:tavLst>
                                        <p:tav tm="0">
                                          <p:val>
                                            <p:fltVal val="90"/>
                                          </p:val>
                                        </p:tav>
                                        <p:tav tm="100000">
                                          <p:val>
                                            <p:fltVal val="0"/>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967" y="1392072"/>
            <a:ext cx="11027391" cy="4539191"/>
          </a:xfrm>
          <a:prstGeom prst="rect">
            <a:avLst/>
          </a:prstGeom>
        </p:spPr>
        <p:txBody>
          <a:bodyPr wrap="square">
            <a:spAutoFit/>
          </a:bodyPr>
          <a:lstStyle/>
          <a:p>
            <a:pPr marL="30480" marR="30480" indent="42672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LỮ NGAO: (A! A! Thầy biết rồi. Thằng Trùm Sò với thằng Lý Hà về uống rượu, rồi bàn bạc với nhau, thấy bắt thầy cùm là thất lí, mới cho người ra mở cùm cho thầy, để thầy đi đàng thầy cho trôi. Chớ giải thầy lên quan thì phải tốn kém. Thầy dại gì cho bay mở cùm! Tao nằm đây, con dòi to bằng cỗ tay tao chưa về... Phen này, Trùm Sò phải hết cửa hết nhà với thầy cho coi! Bay giải thầy lên quan, trước hết phải mua chai rượu làm lễ ra mắt quan, quan Huyện nhận chai rượu đó mới đưa vào trong cho bà Huyện.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3043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9" y="1078174"/>
            <a:ext cx="10699844" cy="5185522"/>
          </a:xfrm>
          <a:prstGeom prst="rect">
            <a:avLst/>
          </a:prstGeom>
        </p:spPr>
        <p:txBody>
          <a:bodyPr wrap="square">
            <a:spAutoFit/>
          </a:bodyPr>
          <a:lstStyle/>
          <a:p>
            <a:pPr marL="30163" marR="30480" indent="23813"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mới xử lăng nhăng chi chi đó, rồi quan nạt quan nộ, lão Trùm Sò phải lén ngõ sau mua lại chai rượu của bà Huyện, để thưa thưa, bẩm bẩm lần nữa. Vậy là nay khai, mai báo, chai rượu đó cứ luân hồi ngõ trước ngõ sau làm cho Trùm Sò phải hết nhà! Hết nhà! Hà hà... Bay có khôn ra đây, thầy bày cho! Bay sắm khay trầu cau rượu với chừng dăm quan tiền thôi, bay qua thưa với mụ thầy là con vợ tao đấy, nói khó với nó một tiếng, nó qua nó nhận thầy về. Vậy mà chắc chi thầy đã về cho! Em chết rồi em Sò của thầy ơi! Hà 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7880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8" y="1132764"/>
            <a:ext cx="10754436" cy="4832092"/>
          </a:xfrm>
          <a:prstGeom prst="rect">
            <a:avLst/>
          </a:prstGeom>
        </p:spPr>
        <p:txBody>
          <a:bodyPr wrap="square">
            <a:spAutoFit/>
          </a:bodyPr>
          <a:lstStyle/>
          <a:p>
            <a:pPr marL="30480" marR="30480" indent="42672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 ỐC: (Phải giả tiếng mèo để làm hiệu riêng gọi) Ngao! Ng...a...o!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2672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LỮ NGAO: Đoán biết ám hiệu, cũng theo tiếng mèo đáp lại Ốc! Ốc!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(Ốc đến mở cùm cõng Ngao thoát chạy. Quân canh thức dậy, hô hoán truy lùng,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2672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TRẤN ỐC: Lâm nước bí! Lâm nước bí!</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 thoát thân! Khó thoát thân!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 dân đinh đã đuổi theo gần.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Đốt xích hậu mới mong chạy thoát.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(Ốc giấu Ngao một nơi, trở lại đốt xích hậu, chúng dân đổ về chữa cháy. Ốc cõng Ngao chạy thoái</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1702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3" y="2129051"/>
            <a:ext cx="10590663" cy="3108543"/>
          </a:xfrm>
          <a:prstGeom prst="rect">
            <a:avLst/>
          </a:prstGeom>
        </p:spPr>
        <p:txBody>
          <a:bodyPr wrap="square">
            <a:spAutoFit/>
          </a:bodyPr>
          <a:lstStyle/>
          <a:p>
            <a:pPr marL="30480" marR="30480" indent="42672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 HÀ, TRÙM SÒ: Cùng bọn người nhà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thị hoả tại xóm nọ.</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đoàn người tới đó,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Ngõ cứu lửa kia!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Nghêu, Sò, Ốc, Hến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 tập văn học Việt Nam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tập 12,</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NXB Khoa học xã hội, Hà Nội, 2000)</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95263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4919" y="1979473"/>
            <a:ext cx="6096000" cy="2600199"/>
          </a:xfrm>
          <a:prstGeom prst="rect">
            <a:avLst/>
          </a:prstGeom>
        </p:spPr>
        <p:txBody>
          <a:bodyPr>
            <a:spAutoFit/>
          </a:bodyPr>
          <a:lstStyle/>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Khuyên gã chớ buồn! Chớ buồn!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ta đến giúp! Đến giúp!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 nan đâu đủ cho ta phải lo?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Mau gấp lên có thể chạy thoát.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426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3" y="1501254"/>
            <a:ext cx="10822675" cy="3970318"/>
          </a:xfrm>
          <a:prstGeom prst="rect">
            <a:avLst/>
          </a:prstGeom>
        </p:spPr>
        <p:txBody>
          <a:bodyPr wrap="square">
            <a:spAutoFit/>
          </a:bodyPr>
          <a:lstStyle/>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Đoạn trích kể sự việc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Hãy chỉ ra các yếu tố của kịch bản văn học được thể hiện trong đoạn trích.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Lữ Ngao đã mô tả quy cách xử kiện của tri huyện như thế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 lời của Lữ Ngao, anh (chị) nhận xét gì về cách xử kiện của tri huyện?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Lời độc thoại của Ngao tạo ra tiếng cười như thế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bộ mặt của giai cấp thống trị, anh chị suy nghĩ như thế nào về số phận của người dân nghèo</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7416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241" y="564500"/>
            <a:ext cx="1151276" cy="738664"/>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55175" y="1567351"/>
            <a:ext cx="10804478" cy="2031325"/>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trích kể về sự việc: Ngao nhầm Ốc là người của Trùm Sò và Lý Hà, được Lý Hà, Trùm Sò sai đến mở cùm cho Ngao vì nhận ra đã bắt Ngao khi không đủ chứng lí</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755176" y="3862863"/>
            <a:ext cx="10804478" cy="2677656"/>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yếu tố của kịch bản văn học: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cốt truyện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nhân vật kèm lời thoại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các chỉ dẫn sân khấu</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944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2" y="996287"/>
            <a:ext cx="10931857" cy="5185522"/>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cách xử kiện của tri huyện qua mô tả của Lữ Ngao: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Trùm Sò phải hết cửa hết nhà với thầy: trước hết phải mua chai rượu làm lễ ra mắt quan, quan Huyện nhận chai rượu đó mới đưa vào trong cho bà Huyện. Quan mới xử lăng nhăng chi chi đó, rồi quan nạt quan nộ, lão Trùm Sò phải lén ngõ sau mua lại chai rượu của bà Huyện, để thưa thưa, bẩm bẩm lần nữa. Vậy là nay khai, mai báo, chai rượu đó cứ luân hồi ngõ trước ngõ sau làm cho Trùm Sò phải hết nhà</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Là lời kể của người thấu hiểu tường tận quy cách xử kiện của tri huyện</a:t>
            </a:r>
          </a:p>
        </p:txBody>
      </p:sp>
    </p:spTree>
    <p:extLst>
      <p:ext uri="{BB962C8B-B14F-4D97-AF65-F5344CB8AC3E}">
        <p14:creationId xmlns:p14="http://schemas.microsoft.com/office/powerpoint/2010/main" val="2851904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6" y="1318989"/>
            <a:ext cx="10695295" cy="4616648"/>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xét về cách xử kiện của tri huyện: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R="30480" lvl="0" algn="just">
              <a:lnSpc>
                <a:spcPct val="150000"/>
              </a:lnSpc>
              <a:spcAft>
                <a:spcPts val="0"/>
              </a:spcAft>
              <a:buSzPts val="1400"/>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Mỗi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có vụ xử kiện là quan lại có thêm một cơ hội kiếm 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30480" lvl="0" algn="just">
              <a:lnSpc>
                <a:spcPct val="150000"/>
              </a:lnSpc>
              <a:spcAft>
                <a:spcPts val="0"/>
              </a:spcAft>
              <a:buSzPts val="1400"/>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xử ngay mà tìm mọi cách chần chừ, dây dưa để người dân quà cáp, hối lộ nhiều lần, cho đến khi nào sạch bách mọi của cải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 bóc lột theo quy trình, có bài bản. Đây là việc làm quen thuộc giúp quan ngày càng dạn dày kinh nghiệm để có thể bóc lột tới mức người dân hết sạch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643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12" y="2153020"/>
            <a:ext cx="10995546" cy="3246530"/>
          </a:xfrm>
          <a:prstGeom prst="rect">
            <a:avLst/>
          </a:prstGeom>
        </p:spPr>
        <p:txBody>
          <a:bodyPr wrap="square">
            <a:spAutoFit/>
          </a:bodyPr>
          <a:lstStyle/>
          <a:p>
            <a:pPr marL="30480" marR="3048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Tiếng cười được tạo ra bởi lời độc thoại của Ngao: Sự nhầm lẫn của Ngao tạo ra tiếng cười vui vẻ, bông đùa hay phê phán (nhầm Ốc là người của Trùm Sò và Lý Hà, được Lý Hà, Trùm Sò sai đến mở cùm cho Ngao vì nhận ra đã bắt Ngao khi không đủ chứng lí,...); Sự hình dung trước vụ “bắt thầy giải quan” của Lý Hà và Trùm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Sò</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337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5000" b="-8000"/>
          </a:stretch>
        </a:blipFill>
        <a:effectLst/>
      </p:bgPr>
    </p:bg>
    <p:spTree>
      <p:nvGrpSpPr>
        <p:cNvPr id="1" name=""/>
        <p:cNvGrpSpPr/>
        <p:nvPr/>
      </p:nvGrpSpPr>
      <p:grpSpPr>
        <a:xfrm>
          <a:off x="0" y="0"/>
          <a:ext cx="0" cy="0"/>
          <a:chOff x="0" y="0"/>
          <a:chExt cx="0" cy="0"/>
        </a:xfrm>
      </p:grpSpPr>
      <p:sp>
        <p:nvSpPr>
          <p:cNvPr id="3" name="Rectangle 2"/>
          <p:cNvSpPr/>
          <p:nvPr/>
        </p:nvSpPr>
        <p:spPr>
          <a:xfrm>
            <a:off x="555067" y="1110104"/>
            <a:ext cx="4597028" cy="548099"/>
          </a:xfrm>
          <a:prstGeom prst="rect">
            <a:avLst/>
          </a:prstGeom>
        </p:spPr>
        <p:txBody>
          <a:bodyPr wrap="none">
            <a:spAutoFit/>
          </a:bodyPr>
          <a:lstStyle/>
          <a:p>
            <a:pPr marR="548640" algn="just">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KIẾN THỨC CƠ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714232" y="2007611"/>
            <a:ext cx="10599761" cy="2031325"/>
          </a:xfrm>
          <a:prstGeom prst="rect">
            <a:avLst/>
          </a:prstGeom>
        </p:spPr>
        <p:txBody>
          <a:bodyPr wrap="square">
            <a:spAutoFit/>
          </a:bodyPr>
          <a:lstStyle/>
          <a:p>
            <a:pPr algn="just">
              <a:lnSpc>
                <a:spcPct val="150000"/>
              </a:lnSpc>
              <a:spcAft>
                <a:spcPts val="0"/>
              </a:spcAft>
            </a:pPr>
            <a:r>
              <a:rPr lang="en-US" sz="2800" b="1">
                <a:solidFill>
                  <a:srgbClr val="7030A0"/>
                </a:solidFill>
                <a:latin typeface="Times New Roman" panose="02020603050405020304" pitchFamily="18" charset="0"/>
                <a:ea typeface="MS Mincho"/>
                <a:cs typeface="Times New Roman" panose="02020603050405020304" pitchFamily="18" charset="0"/>
              </a:rPr>
              <a:t>1. Ý nghĩa đoạn trích:</a:t>
            </a:r>
            <a:r>
              <a:rPr lang="en-US" sz="2800" b="1">
                <a:solidFill>
                  <a:srgbClr val="0D0D0D"/>
                </a:solidFill>
                <a:latin typeface="Times New Roman" panose="02020603050405020304" pitchFamily="18" charset="0"/>
                <a:ea typeface="MS Mincho"/>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Đoạn trích kể về các âm mưu, toan tính của những kẻ đại diện cho công quyền (gồm tri huyện, đề lại và các lính lệ) nhằm “tróc tiền” của những người thưa kiện (gồm lí trưởng và trùm Sò</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047664"/>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4" y="2784143"/>
            <a:ext cx="10972800" cy="1962204"/>
          </a:xfrm>
          <a:prstGeom prst="rect">
            <a:avLst/>
          </a:prstGeom>
        </p:spPr>
        <p:txBody>
          <a:bodyPr wrap="square">
            <a:spAutoFit/>
          </a:bodyPr>
          <a:lstStyle/>
          <a:p>
            <a:pPr marL="30480" marR="30480"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 phận của người dân nghèo: Người dân thấp cổ, bé họng, khi liên quan tới kiện cáo bao giờ cũng thiệt thòi, họ bị bóc lột tới mức không còn đường sinh kế.</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669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6" y="1956897"/>
            <a:ext cx="11009194" cy="3970318"/>
          </a:xfrm>
          <a:prstGeom prst="rect">
            <a:avLst/>
          </a:prstGeom>
        </p:spPr>
        <p:txBody>
          <a:bodyPr wrap="square">
            <a:spAutoFit/>
          </a:bodyPr>
          <a:lstStyle/>
          <a:p>
            <a:pPr indent="457200" algn="just">
              <a:spcAft>
                <a:spcPts val="0"/>
              </a:spcAft>
            </a:pP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Cái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cốt truyện của nó đơn giản, ai cũng có thể kể lại bằng một tóm tắt: Qua ngàn năm tu luyện, Hồ Nguyệt Cô được hoá kiếp trở thành người trong thân thể một nữ tướng tài năng, xinh đẹp. Bị lợi dụng trong mối tình với Tiết Giao, nàng nhả viên ngọc trong người ra để rồi phải hoá về kiếp cáo.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chuyện đơn giản nhưng ám ảnh sân khấu tuồng đã hàng mấy trăm năm, ám ảnh bao thế hệ khán giả về thân phận người phụ nữ đáng thương, đáng trọng hay đáng trách, về cái đẹp mong manh, cái tài năng thật giả, về kiếp người thoáng chốc, về tình yêu trong sáng vô tư và đen tối âm mưu, về sự tồn tại những giá trị…</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284297" y="1001890"/>
            <a:ext cx="8499443"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02: Đọc đoạn trích sau và thực hiện các yêu cầu:</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3093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160" y="1173708"/>
            <a:ext cx="10713493" cy="5262979"/>
          </a:xfrm>
          <a:prstGeom prst="rect">
            <a:avLst/>
          </a:prstGeom>
        </p:spPr>
        <p:txBody>
          <a:bodyPr wrap="square">
            <a:spAutoFit/>
          </a:bodyPr>
          <a:lstStyle/>
          <a:p>
            <a:pPr algn="just">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Thì ra giữa kiếp người và kiếp vật chỉ là một viên ngọc. Viên ngọc long lanh sáng kia không chỉ là giá trị vật chất, cơ bản hơn, nó là sự bảo đảm, bảo hiểm cho kiếp người, phận người, thân người, nhân cách người. Tức một “siêu giá trị”. Vì có gì giá trị hơn con người đâu. Minh triết dân gian sáng tạo ra hình tượng viên ngọc ấy cũng thực sự là “siêu trí tuệ”. Còn phải là một tâm hồn mạnh mẽ, rất khoẻ nồng nàn yêu thương con người mới nghĩ ra được cái vật “bảo hiểm” giữ vững con người trong địa hạt tính người, không để người rơi xuống kiếp vật. Ai là người, không riêng Hồ Nguyệt Cô cũng đều có “ngọc người” của riêng mình. Ranh giới người/ vật cũng thật mong manh. Chỉ một phút yếu lòng là con người ta rất có thể nhả “ngọc” để về kiếp thú!!!</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5240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698" y="1095795"/>
            <a:ext cx="10981899" cy="4985980"/>
          </a:xfrm>
          <a:prstGeom prst="rect">
            <a:avLst/>
          </a:prstGeom>
        </p:spPr>
        <p:txBody>
          <a:bodyPr wrap="square">
            <a:spAutoFit/>
          </a:bodyPr>
          <a:lstStyle/>
          <a:p>
            <a:pPr indent="457200" algn="just">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Vở tuồng là một tiếng nói nghệ thuật kinh điển về cách hiểu. Nhân vật Hồ Nguyệt Cô đáng kính, đáng yêu, đáng trọng, hay đáng thương, đáng ghét? Ảnh hưởng và chi phối bởi mỹ học Nho gia nhưng tại sao nhân vật lại mang tính “nổi loạn” muốn phá vỡ thứ mỹ học giáo điều cấm đoán ấy? Nhưng không ai phủ nhận nhân vật là một biểu hiện sức sống mãnh liệt, đầy cá tính khát khao đổi thay. Đây đích thực là hình tượng nghệ thuật bởi sự vươn lên khỏi cái thông thường, ổn định, quen nếp. Nó sẽ mãi vĩnh cửu bởi vẻ đẹp, bởi sự đa nghĩa, bởi nó mang cấu trúc của toà lâu đài nhiều cửa mà mỗi người với vốn liếng mỹ học của mình mà đi vào cửa nào thấy thích, thấy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1200"/>
              </a:spcBef>
              <a:spcAft>
                <a:spcPts val="0"/>
              </a:spcAft>
            </a:pPr>
            <a:r>
              <a:rPr lang="en-US" sz="2800" b="1" ker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kern="1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 thêm một kiệt tác</a:t>
            </a:r>
            <a:r>
              <a:rPr lang="en-US" sz="2800" b="1" kern="1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Nguyễn Thanh Tú, Báo Công an nhân dân)</a:t>
            </a:r>
            <a:endParaRPr lang="en-US" sz="2800" b="1" kern="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8325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6369" y="605768"/>
            <a:ext cx="10422341" cy="590931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Đoạn văn bản trên bàn đến vở tuồng cổ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Nêu nội dung khái quát của vở tuồng.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Ý nghĩa của viên ngọc.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a:latin typeface="Times New Roman" panose="02020603050405020304" pitchFamily="18" charset="0"/>
                <a:ea typeface="Times New Roman" panose="02020603050405020304" pitchFamily="18" charset="0"/>
                <a:cs typeface="Times New Roman" panose="02020603050405020304" pitchFamily="18" charset="0"/>
              </a:rPr>
              <a:t>4:</a:t>
            </a:r>
            <a:r>
              <a:rPr lang="vi-VN" sz="2800">
                <a:latin typeface="Times New Roman" panose="02020603050405020304" pitchFamily="18" charset="0"/>
                <a:ea typeface="Times New Roman" panose="02020603050405020304" pitchFamily="18" charset="0"/>
                <a:cs typeface="Times New Roman" panose="02020603050405020304" pitchFamily="18" charset="0"/>
              </a:rPr>
              <a:t> Tại sao tác giả cho rằng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Hồ Nguyệt Cô “đích thực là hình tượng nghệ thuật bởi sự vươn lên khỏi cái thông thường, ổn định, quen nếp”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latin typeface="Times New Roman" panose="02020603050405020304" pitchFamily="18" charset="0"/>
                <a:ea typeface="Times New Roman" panose="02020603050405020304" pitchFamily="18" charset="0"/>
                <a:cs typeface="Times New Roman" panose="02020603050405020304" pitchFamily="18" charset="0"/>
              </a:rPr>
              <a:t> Tác giả cho rằng </a:t>
            </a:r>
            <a:r>
              <a:rPr lang="en-US" sz="2800" i="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Hồ Nguyệt Cô hoá cáo</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đa nghĩa và mang cấu trúc của toà lâu đài nhiều cửa</a:t>
            </a:r>
            <a:r>
              <a:rPr lang="en-US" sz="2800">
                <a:latin typeface="Times New Roman" panose="02020603050405020304" pitchFamily="18" charset="0"/>
                <a:ea typeface="Times New Roman" panose="02020603050405020304" pitchFamily="18" charset="0"/>
                <a:cs typeface="Times New Roman" panose="02020603050405020304" pitchFamily="18" charset="0"/>
              </a:rPr>
              <a:t>. Anh (chị) hãy mở ra một vài cách hiểu.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Anh (chị) viết đoạn văn 7 – 10 dòng nêu suy nghĩ của mình về viên ngọc người</a:t>
            </a: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2355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3884" y="947298"/>
            <a:ext cx="1151277" cy="323165"/>
          </a:xfrm>
          <a:prstGeom prst="rect">
            <a:avLst/>
          </a:prstGeom>
        </p:spPr>
        <p:txBody>
          <a:bodyPr wrap="none">
            <a:spAutoFit/>
          </a:bodyPr>
          <a:lstStyle/>
          <a:p>
            <a:pPr algn="ctr">
              <a:lnSpc>
                <a:spcPts val="18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45993" y="1680416"/>
            <a:ext cx="10476931" cy="324897"/>
          </a:xfrm>
          <a:prstGeom prst="rect">
            <a:avLst/>
          </a:prstGeom>
        </p:spPr>
        <p:txBody>
          <a:bodyPr wrap="square">
            <a:spAutoFit/>
          </a:bodyPr>
          <a:lstStyle/>
          <a:p>
            <a:pPr algn="just">
              <a:lnSpc>
                <a:spcPts val="18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Đoạn văn bản trên bàn đến vở tuồng cổ: </a:t>
            </a:r>
            <a:r>
              <a:rPr lang="en-US" sz="2800" b="1" i="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Hồ Nguyệt Cô hoá </a:t>
            </a:r>
            <a:r>
              <a:rPr lang="en-US" sz="2800" b="1" i="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45993" y="2560094"/>
            <a:ext cx="10900012" cy="324653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Nội dung khái quát của vở tuồng: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Qua ngàn năm tu luyện, Hồ Nguyệt Cô được hoá kiếp trở thành người trong thân thể một nữ tướng tài năng, xinh đẹp. Bị lợi dụng trong mối tình với Tiết Giao, nàng nhả viên ngọc trong người ra để rồi phải hoá về kiếp cáo.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5358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7" y="2320119"/>
            <a:ext cx="11068335"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Ý nghĩa của viên  ngọc: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Viên ngọc long lanh sáng kia không chỉ là giá trị vật chất, cơ bản hơn, nó là sự bảo đảm, bảo hiểm cho kiếp người, phận người, thân người, nhân cách </a:t>
            </a: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0775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2320119"/>
            <a:ext cx="11095630"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a:latin typeface="Times New Roman" panose="02020603050405020304" pitchFamily="18" charset="0"/>
                <a:ea typeface="Times New Roman" panose="02020603050405020304" pitchFamily="18" charset="0"/>
                <a:cs typeface="Times New Roman" panose="02020603050405020304" pitchFamily="18" charset="0"/>
              </a:rPr>
              <a:t>4:</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Tác</a:t>
            </a:r>
            <a:r>
              <a:rPr lang="vi-VN" sz="2800">
                <a:latin typeface="Times New Roman" panose="02020603050405020304" pitchFamily="18" charset="0"/>
                <a:ea typeface="Times New Roman" panose="02020603050405020304" pitchFamily="18" charset="0"/>
                <a:cs typeface="Times New Roman" panose="02020603050405020304" pitchFamily="18" charset="0"/>
              </a:rPr>
              <a:t> giả cho rằng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Hồ Nguyệt Cô “đích thực là hình tượng nghệ thuật bởi sự vươn lên khỏi cái thông thường, ổn định, quen nếp” vì: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Ảnh hưởng và chi phối bởi mỹ học Nho gia nhưng nhân vật lại mang tính “nổi loạn” muốn phá vỡ thứ mỹ học giáo điều cấm đoán 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5131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164" y="1387229"/>
            <a:ext cx="11036490" cy="453919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5:</a:t>
            </a:r>
            <a:r>
              <a:rPr lang="en-US" sz="2800">
                <a:latin typeface="Times New Roman" panose="02020603050405020304" pitchFamily="18" charset="0"/>
                <a:ea typeface="Times New Roman" panose="02020603050405020304" pitchFamily="18" charset="0"/>
                <a:cs typeface="Times New Roman" panose="02020603050405020304" pitchFamily="18" charset="0"/>
              </a:rPr>
              <a:t> Tác giả cho rằng </a:t>
            </a:r>
            <a:r>
              <a:rPr lang="en-US" sz="2800" i="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Hồ Nguyệt Cô hoá cáo</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đa nghĩa và mang cấu trúc của toà lâu đài nhiều cửa</a:t>
            </a: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hiểu: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Hồ Nguyệt Cô vì nhẹ dạ mà mất ngọc quý phải trở về kiếp cáo</a:t>
            </a:r>
          </a:p>
          <a:p>
            <a:pPr marL="342900" lvl="0" indent="-342900" algn="just">
              <a:lnSpc>
                <a:spcPct val="150000"/>
              </a:lnSpc>
              <a:spcAft>
                <a:spcPts val="0"/>
              </a:spcAft>
              <a:buSzPts val="1400"/>
              <a:buFont typeface="Times New Roman" panose="02020603050405020304" pitchFamily="18" charset="0"/>
              <a:buChar char="-"/>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Ranh giới người/ vật mong manh, chỉ một phút yếu lòng là con người ta rất có thể nhả “ngọc” để về kiếp thú</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Char char="-"/>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Người phụ nữ u mê trước tình yêu khiến tài năng, sắc đẹp bỗng chốc hóa hư </a:t>
            </a: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vô</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696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148" y="1528550"/>
            <a:ext cx="11013744" cy="4401205"/>
          </a:xfrm>
          <a:prstGeom prst="rect">
            <a:avLst/>
          </a:prstGeom>
        </p:spPr>
        <p:txBody>
          <a:bodyPr wrap="square">
            <a:spAutoFit/>
          </a:bodyPr>
          <a:lstStyle/>
          <a:p>
            <a:pPr algn="just">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Viết đoạn văn 7 – 10 dòng nêu suy nghĩ của mình về viên ngọc 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Hình thức:</a:t>
            </a:r>
            <a:r>
              <a:rPr lang="en-US" sz="2800">
                <a:solidFill>
                  <a:srgbClr val="111111"/>
                </a:solidFill>
                <a:latin typeface="Times New Roman" panose="02020603050405020304" pitchFamily="18" charset="0"/>
                <a:ea typeface="Calibri" panose="020F0502020204030204" pitchFamily="34" charset="0"/>
                <a:cs typeface="Times New Roman" panose="02020603050405020304" pitchFamily="18" charset="0"/>
              </a:rPr>
              <a:t> Đảm bảo cấu trúc đoạn văn 7 – 10 dòng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Là thứ quý giá trong mỗi con người, giữ con người ta luôn là người chứ không bị rơi vào phần con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Nó ở trong mỗi người nhưng nó vẫn là một thực thể riêng biệt mà nếu ta không giữ gìn, vun đắp thì nó vẫn có thể rơi mất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Vì nó quý giá nên sẽ nhiều người khao khát và tìm cách chiếm lấy nó, nhất là những kẻ tham lam,...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7697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1" y="1023582"/>
            <a:ext cx="10809027" cy="4616648"/>
          </a:xfrm>
          <a:prstGeom prst="rect">
            <a:avLst/>
          </a:prstGeom>
        </p:spPr>
        <p:txBody>
          <a:bodyPr wrap="square">
            <a:spAutoFit/>
          </a:bodyPr>
          <a:lstStyle/>
          <a:p>
            <a:pPr algn="just">
              <a:lnSpc>
                <a:spcPct val="150000"/>
              </a:lnSpc>
              <a:spcAft>
                <a:spcPts val="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Giá tri nghệ thuật: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Tạo tình huống gây cười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Xây dựng những chân dung nhân vật qua lời thoại và hành động sinh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Ngôn ngữ đa nghĩa gây cười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Sử dụng một số thủ pháp gây cười nhằm tạo tiếng cười châm biếm, phê phán</a:t>
            </a:r>
            <a:r>
              <a:rPr lang="pt-BR"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41911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304" y="2906972"/>
            <a:ext cx="11027391" cy="2031325"/>
          </a:xfrm>
          <a:prstGeom prst="rect">
            <a:avLst/>
          </a:prstGeom>
        </p:spPr>
        <p:txBody>
          <a:bodyPr wrap="square">
            <a:spAutoFit/>
          </a:bodyPr>
          <a:lstStyle/>
          <a:p>
            <a:pPr algn="just">
              <a:lnSpc>
                <a:spcPct val="150000"/>
              </a:lnSpc>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 đoạn văn (khoảng 150 chữ) trả lời câu hỏi: bạn có dám đấu tranh cho công lý?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267160" y="1315788"/>
            <a:ext cx="5357429"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DẠNG 3: KẾT NỐI ĐỌC – VIẾT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1038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142" y="1583767"/>
            <a:ext cx="6096000" cy="324897"/>
          </a:xfrm>
          <a:prstGeom prst="rect">
            <a:avLst/>
          </a:prstGeom>
        </p:spPr>
        <p:txBody>
          <a:bodyPr>
            <a:spAutoFit/>
          </a:bodyPr>
          <a:lstStyle/>
          <a:p>
            <a:pPr algn="just">
              <a:lnSpc>
                <a:spcPts val="1800"/>
              </a:lnSpc>
              <a:spcAft>
                <a:spcPts val="0"/>
              </a:spcAft>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Rubrics đánh giá đoạn văn:</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38090" y="797173"/>
            <a:ext cx="1970411" cy="323165"/>
          </a:xfrm>
          <a:prstGeom prst="rect">
            <a:avLst/>
          </a:prstGeom>
        </p:spPr>
        <p:txBody>
          <a:bodyPr wrap="none">
            <a:spAutoFit/>
          </a:bodyPr>
          <a:lstStyle/>
          <a:p>
            <a:pPr algn="just">
              <a:lnSpc>
                <a:spcPts val="18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dàn ý</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5844708"/>
              </p:ext>
            </p:extLst>
          </p:nvPr>
        </p:nvGraphicFramePr>
        <p:xfrm>
          <a:off x="641444" y="2372093"/>
          <a:ext cx="10959152" cy="3984041"/>
        </p:xfrm>
        <a:graphic>
          <a:graphicData uri="http://schemas.openxmlformats.org/drawingml/2006/table">
            <a:tbl>
              <a:tblPr firstRow="1" firstCol="1" lastRow="1" lastCol="1" bandRow="1" bandCol="1"/>
              <a:tblGrid>
                <a:gridCol w="1727529">
                  <a:extLst>
                    <a:ext uri="{9D8B030D-6E8A-4147-A177-3AD203B41FA5}">
                      <a16:colId xmlns:a16="http://schemas.microsoft.com/office/drawing/2014/main" val="1921796341"/>
                    </a:ext>
                  </a:extLst>
                </a:gridCol>
                <a:gridCol w="6743657">
                  <a:extLst>
                    <a:ext uri="{9D8B030D-6E8A-4147-A177-3AD203B41FA5}">
                      <a16:colId xmlns:a16="http://schemas.microsoft.com/office/drawing/2014/main" val="3864506870"/>
                    </a:ext>
                  </a:extLst>
                </a:gridCol>
                <a:gridCol w="2487966">
                  <a:extLst>
                    <a:ext uri="{9D8B030D-6E8A-4147-A177-3AD203B41FA5}">
                      <a16:colId xmlns:a16="http://schemas.microsoft.com/office/drawing/2014/main" val="4060905363"/>
                    </a:ext>
                  </a:extLst>
                </a:gridCol>
              </a:tblGrid>
              <a:tr h="1423721">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 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70154032"/>
                  </a:ext>
                </a:extLst>
              </a:tr>
              <a:tr h="268566">
                <a:tc rowSpan="2">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hình thức và dung lượng của đoạn văn (khoảng 150 chữ)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64048375"/>
                  </a:ext>
                </a:extLst>
              </a:tr>
              <a:tr h="258858">
                <a:tc vMerge="1">
                  <a:txBody>
                    <a:bodyPr/>
                    <a:lstStyle/>
                    <a:p>
                      <a:endParaRPr lang="en-US"/>
                    </a:p>
                  </a:txBody>
                  <a:tcPr/>
                </a:tc>
                <a:tc>
                  <a:txBody>
                    <a:bodyPr/>
                    <a:lstStyle/>
                    <a:p>
                      <a:pPr algn="just">
                        <a:lnSpc>
                          <a:spcPct val="15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đảm bảo yêu cầu về hình thức và dung lượng của đoạn văn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15328120"/>
                  </a:ext>
                </a:extLst>
              </a:tr>
            </a:tbl>
          </a:graphicData>
        </a:graphic>
      </p:graphicFrame>
    </p:spTree>
    <p:extLst>
      <p:ext uri="{BB962C8B-B14F-4D97-AF65-F5344CB8AC3E}">
        <p14:creationId xmlns:p14="http://schemas.microsoft.com/office/powerpoint/2010/main" val="16834151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77" y="982008"/>
            <a:ext cx="6096000" cy="324897"/>
          </a:xfrm>
          <a:prstGeom prst="rect">
            <a:avLst/>
          </a:prstGeom>
        </p:spPr>
        <p:txBody>
          <a:bodyPr>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Rubrics đánh giá đoạn văn:</a:t>
            </a:r>
            <a:endParaRPr kumimoji="0" lang="en-US" sz="28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27145112"/>
              </p:ext>
            </p:extLst>
          </p:nvPr>
        </p:nvGraphicFramePr>
        <p:xfrm>
          <a:off x="668739" y="1594171"/>
          <a:ext cx="10904561" cy="4798440"/>
        </p:xfrm>
        <a:graphic>
          <a:graphicData uri="http://schemas.openxmlformats.org/drawingml/2006/table">
            <a:tbl>
              <a:tblPr firstRow="1" firstCol="1" lastRow="1" lastCol="1" bandRow="1" bandCol="1"/>
              <a:tblGrid>
                <a:gridCol w="1595789">
                  <a:extLst>
                    <a:ext uri="{9D8B030D-6E8A-4147-A177-3AD203B41FA5}">
                      <a16:colId xmlns:a16="http://schemas.microsoft.com/office/drawing/2014/main" val="1921796341"/>
                    </a:ext>
                  </a:extLst>
                </a:gridCol>
                <a:gridCol w="7780223">
                  <a:extLst>
                    <a:ext uri="{9D8B030D-6E8A-4147-A177-3AD203B41FA5}">
                      <a16:colId xmlns:a16="http://schemas.microsoft.com/office/drawing/2014/main" val="3864506870"/>
                    </a:ext>
                  </a:extLst>
                </a:gridCol>
                <a:gridCol w="1528549">
                  <a:extLst>
                    <a:ext uri="{9D8B030D-6E8A-4147-A177-3AD203B41FA5}">
                      <a16:colId xmlns:a16="http://schemas.microsoft.com/office/drawing/2014/main" val="4060905363"/>
                    </a:ext>
                  </a:extLst>
                </a:gridCol>
              </a:tblGrid>
              <a:tr h="957960">
                <a:tc>
                  <a:txBody>
                    <a:bodyPr/>
                    <a:lstStyle/>
                    <a:p>
                      <a:pPr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 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70154032"/>
                  </a:ext>
                </a:extLst>
              </a:tr>
              <a:tr h="258858">
                <a:tc rowSpan="2">
                  <a:txBody>
                    <a:bodyPr/>
                    <a:lstStyle/>
                    <a:p>
                      <a:pPr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đúng yêu cầu của đề bài</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trả lời câu hỏi: bạn có dám đấu tranh cho công lý</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52128226"/>
                  </a:ext>
                </a:extLst>
              </a:tr>
              <a:tr h="1553150">
                <a:tc vMerge="1">
                  <a:txBody>
                    <a:bodyPr/>
                    <a:lstStyle/>
                    <a:p>
                      <a:endParaRPr lang="en-US"/>
                    </a:p>
                  </a:txBody>
                  <a:tcPr/>
                </a:tc>
                <a:tc>
                  <a:txBody>
                    <a:bodyPr/>
                    <a:lstStyle/>
                    <a:p>
                      <a:pPr marL="342900" lvl="0" indent="-342900" algn="just">
                        <a:lnSpc>
                          <a:spcPct val="100000"/>
                        </a:lnSpc>
                        <a:spcAft>
                          <a:spcPts val="0"/>
                        </a:spcAft>
                        <a:buSzPts val="1400"/>
                        <a:buFont typeface="Times New Roman" panose="02020603050405020304" pitchFamily="18" charset="0"/>
                        <a:buChar char="-"/>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thái độ sống mạnh mẽ, quyết liệt đấu tranh chống lại cái bất công, vô lí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Xã hội ngày càng hiện đại, văn minh nên đòi hỏi về sự công bằng càng cao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 vậy, cuộc sống muôn màu, muôn vẻ, con người thì vô vàn tính cách nên không thể tránh được sự bất công vô </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40961033"/>
                  </a:ext>
                </a:extLst>
              </a:tr>
            </a:tbl>
          </a:graphicData>
        </a:graphic>
      </p:graphicFrame>
    </p:spTree>
    <p:extLst>
      <p:ext uri="{BB962C8B-B14F-4D97-AF65-F5344CB8AC3E}">
        <p14:creationId xmlns:p14="http://schemas.microsoft.com/office/powerpoint/2010/main" val="4420758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77" y="982008"/>
            <a:ext cx="6096000" cy="324897"/>
          </a:xfrm>
          <a:prstGeom prst="rect">
            <a:avLst/>
          </a:prstGeom>
        </p:spPr>
        <p:txBody>
          <a:bodyPr>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Rubrics đánh giá đoạn văn:</a:t>
            </a:r>
            <a:endParaRPr kumimoji="0" lang="en-US" sz="28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41711200"/>
              </p:ext>
            </p:extLst>
          </p:nvPr>
        </p:nvGraphicFramePr>
        <p:xfrm>
          <a:off x="641444" y="1553229"/>
          <a:ext cx="10904561" cy="4890516"/>
        </p:xfrm>
        <a:graphic>
          <a:graphicData uri="http://schemas.openxmlformats.org/drawingml/2006/table">
            <a:tbl>
              <a:tblPr firstRow="1" firstCol="1" lastRow="1" lastCol="1" bandRow="1" bandCol="1"/>
              <a:tblGrid>
                <a:gridCol w="1595789">
                  <a:extLst>
                    <a:ext uri="{9D8B030D-6E8A-4147-A177-3AD203B41FA5}">
                      <a16:colId xmlns:a16="http://schemas.microsoft.com/office/drawing/2014/main" val="1921796341"/>
                    </a:ext>
                  </a:extLst>
                </a:gridCol>
                <a:gridCol w="7780223">
                  <a:extLst>
                    <a:ext uri="{9D8B030D-6E8A-4147-A177-3AD203B41FA5}">
                      <a16:colId xmlns:a16="http://schemas.microsoft.com/office/drawing/2014/main" val="3864506870"/>
                    </a:ext>
                  </a:extLst>
                </a:gridCol>
                <a:gridCol w="1528549">
                  <a:extLst>
                    <a:ext uri="{9D8B030D-6E8A-4147-A177-3AD203B41FA5}">
                      <a16:colId xmlns:a16="http://schemas.microsoft.com/office/drawing/2014/main" val="4060905363"/>
                    </a:ext>
                  </a:extLst>
                </a:gridCol>
              </a:tblGrid>
              <a:tr h="957960">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 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70154032"/>
                  </a:ext>
                </a:extLst>
              </a:tr>
              <a:tr h="1553150">
                <a:tc rowSpan="2">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 tranh giành công bình chính là đấu tranh để tiêu diệt sự tham lam, ích kỉ, cá nhân, vụ lợi để hướng tới xã hội văn minh và tốt đẹp hơn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Luyện rèn trí tuệ, bản lĩnh, tâm hồn để có sức mạnh đấu tranh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40961033"/>
                  </a:ext>
                </a:extLst>
              </a:tr>
              <a:tr h="164663">
                <a:tc vMerge="1">
                  <a:txBody>
                    <a:bodyPr/>
                    <a:lstStyle/>
                    <a:p>
                      <a:endParaRPr lang="en-US"/>
                    </a:p>
                  </a:txBody>
                  <a:tcPr/>
                </a:tc>
                <a:tc>
                  <a:txBody>
                    <a:bodyPr/>
                    <a:lstStyle/>
                    <a:p>
                      <a:pPr algn="just">
                        <a:lnSpc>
                          <a:spcPct val="15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 ra nhận thức của người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77841805"/>
                  </a:ext>
                </a:extLst>
              </a:tr>
            </a:tbl>
          </a:graphicData>
        </a:graphic>
      </p:graphicFrame>
    </p:spTree>
    <p:extLst>
      <p:ext uri="{BB962C8B-B14F-4D97-AF65-F5344CB8AC3E}">
        <p14:creationId xmlns:p14="http://schemas.microsoft.com/office/powerpoint/2010/main" val="3991727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77" y="982008"/>
            <a:ext cx="6096000" cy="324897"/>
          </a:xfrm>
          <a:prstGeom prst="rect">
            <a:avLst/>
          </a:prstGeom>
        </p:spPr>
        <p:txBody>
          <a:bodyPr>
            <a:spAutoFit/>
          </a:bodyPr>
          <a:lstStyle/>
          <a:p>
            <a:pPr marL="0" marR="0" lvl="0" indent="0" algn="just" defTabSz="914400" rtl="0" eaLnBrk="1" fontAlgn="auto" latinLnBrk="0" hangingPunct="1">
              <a:lnSpc>
                <a:spcPts val="18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Rubrics đánh giá đoạn văn:</a:t>
            </a:r>
            <a:endParaRPr kumimoji="0" lang="en-US" sz="28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0031905"/>
              </p:ext>
            </p:extLst>
          </p:nvPr>
        </p:nvGraphicFramePr>
        <p:xfrm>
          <a:off x="682387" y="2010400"/>
          <a:ext cx="10890914" cy="3963597"/>
        </p:xfrm>
        <a:graphic>
          <a:graphicData uri="http://schemas.openxmlformats.org/drawingml/2006/table">
            <a:tbl>
              <a:tblPr firstRow="1" firstCol="1" lastRow="1" lastCol="1" bandRow="1" bandCol="1"/>
              <a:tblGrid>
                <a:gridCol w="1716772">
                  <a:extLst>
                    <a:ext uri="{9D8B030D-6E8A-4147-A177-3AD203B41FA5}">
                      <a16:colId xmlns:a16="http://schemas.microsoft.com/office/drawing/2014/main" val="1921796341"/>
                    </a:ext>
                  </a:extLst>
                </a:gridCol>
                <a:gridCol w="6701667">
                  <a:extLst>
                    <a:ext uri="{9D8B030D-6E8A-4147-A177-3AD203B41FA5}">
                      <a16:colId xmlns:a16="http://schemas.microsoft.com/office/drawing/2014/main" val="3864506870"/>
                    </a:ext>
                  </a:extLst>
                </a:gridCol>
                <a:gridCol w="2472475">
                  <a:extLst>
                    <a:ext uri="{9D8B030D-6E8A-4147-A177-3AD203B41FA5}">
                      <a16:colId xmlns:a16="http://schemas.microsoft.com/office/drawing/2014/main" val="4060905363"/>
                    </a:ext>
                  </a:extLst>
                </a:gridCol>
              </a:tblGrid>
              <a:tr h="1403277">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 tiêu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70154032"/>
                  </a:ext>
                </a:extLst>
              </a:tr>
              <a:tr h="1261778">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 tả, ngữ pháp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21658607"/>
                  </a:ext>
                </a:extLst>
              </a:tr>
              <a:tr h="1261778">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 tạo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suy nghĩ sâu sắc về vấn đề nghị luận; có cách diễn đạt mới mẻ.</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829" marR="38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1095826"/>
                  </a:ext>
                </a:extLst>
              </a:tr>
            </a:tbl>
          </a:graphicData>
        </a:graphic>
      </p:graphicFrame>
    </p:spTree>
    <p:extLst>
      <p:ext uri="{BB962C8B-B14F-4D97-AF65-F5344CB8AC3E}">
        <p14:creationId xmlns:p14="http://schemas.microsoft.com/office/powerpoint/2010/main" val="1538445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176" y="697720"/>
            <a:ext cx="10913660" cy="5831853"/>
          </a:xfrm>
          <a:prstGeom prst="rect">
            <a:avLst/>
          </a:prstGeom>
        </p:spPr>
        <p:txBody>
          <a:bodyPr wrap="square">
            <a:spAutoFit/>
          </a:bodyPr>
          <a:lstStyle/>
          <a:p>
            <a:pPr indent="457200" algn="just" fontAlgn="base">
              <a:lnSpc>
                <a:spcPct val="150000"/>
              </a:lnSpc>
              <a:spcAft>
                <a:spcPts val="0"/>
              </a:spcAft>
            </a:pPr>
            <a:r>
              <a:rPr lang="en-US" sz="2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a:t>
            </a: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Giao : </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 trời ơi đau quá. Không có ngọc người, ta chết mất, ta chết mất Nguyệt Cô 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 Nguyệt Cô : </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Ngọc người, ngọc người em có.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Hả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 Nguyệt Cô : </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Dạ, dạ để em đi tìm ngọc người về đây cho chàng. Chàng đợi em nghe chàng.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 </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Mau đi, nàng đi mau đi.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a:t>
            </a: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Nguyệt Cô đà đi khuất, ta lấy được ngọc người, mau giục mã lướt sông, trở về nơi Đường quốc.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452395" y="0"/>
            <a:ext cx="4557658" cy="738664"/>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2:</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Nghị luận văn học:</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3963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0" y="736978"/>
            <a:ext cx="10986447" cy="5693866"/>
          </a:xfrm>
          <a:prstGeom prst="rect">
            <a:avLst/>
          </a:prstGeom>
        </p:spPr>
        <p:txBody>
          <a:bodyPr wrap="square">
            <a:spAutoFit/>
          </a:bodyPr>
          <a:lstStyle/>
          <a:p>
            <a:pPr indent="457200" algn="just" fontAlgn="base">
              <a:spcAft>
                <a:spcPts val="0"/>
              </a:spcAft>
            </a:pPr>
            <a:r>
              <a:rPr lang="en-US" sz="2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 Nguyệt Cô: </a:t>
            </a:r>
            <a:r>
              <a:rPr lang="en-US" sz="2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trả ngọc lại cho em, Tiết Giao. Giao ơi vì sao nỡ đành tâm, tình yêu ban đầu Giao đã quên. Thương ai thiếp đây trao ngọc quý, không thương nữa thôi sao nỡ đành gieo khổ đau. Tiết Giao, trả ngọc lại cho em mà, Tiết Giao.</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 </a:t>
            </a:r>
            <a:r>
              <a:rPr lang="en-US" sz="2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 tinh đừng nên đến gần ta, nhà ngươi mong hại ta chết oan. Sư ông mách ta thâu ngọc quý. Hồ ly hết mong chi sống còn trên thế gian.</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 Nguyệt Cô : </a:t>
            </a:r>
            <a:r>
              <a:rPr lang="en-US" sz="2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Cúi trăm lạy cao lang dùm thương, thứ tha dùm kiếp hoa hồng nhan.</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 </a:t>
            </a:r>
            <a:r>
              <a:rPr lang="en-US" sz="2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Chớ than khóc ta nào nghe, yêu quái buông ra lời van xin. Ta sẽ cho người thành dòng tinh yêu quái muôn người lánh xa.</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 Nguyệt Cô:</a:t>
            </a:r>
            <a:r>
              <a:rPr lang="en-US" sz="2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Giao hỡi Giao sao chàng đành quên duyên mình hỡi anh.</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spcAft>
                <a:spcPts val="0"/>
              </a:spcAft>
            </a:pPr>
            <a:r>
              <a:rPr lang="en-US" sz="2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Tiết Giao: </a:t>
            </a:r>
            <a:r>
              <a:rPr lang="en-US" sz="2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 quái hãy xem đây</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 </a:t>
            </a:r>
            <a:r>
              <a:rPr lang="en-US" sz="26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 Nguyệt Cô hóa cáo</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Đào Tấn, </a:t>
            </a:r>
            <a:r>
              <a:rPr lang="en-US" sz="26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 tập văn học Việt Nam</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tập 12, NXB Khoa học xã hội, Hà Nội, 2000)</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6021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4149" y="2361063"/>
            <a:ext cx="10959152" cy="30434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4149" y="3084394"/>
            <a:ext cx="10959152" cy="1384995"/>
          </a:xfrm>
          <a:prstGeom prst="rect">
            <a:avLst/>
          </a:prstGeom>
        </p:spPr>
        <p:txBody>
          <a:bodyPr wrap="square">
            <a:spAutoFit/>
          </a:bodyPr>
          <a:lstStyle/>
          <a:p>
            <a:pPr algn="just" fontAlgn="base">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Đoạn văn bản trên cho anh (chị) hiểu gì về Hồ Nguyệt Cô và Tiết Giao. Viết bài văn nghị luận 1000 chữ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2198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1120" y="1111071"/>
            <a:ext cx="2367956" cy="357918"/>
          </a:xfrm>
          <a:prstGeom prst="rect">
            <a:avLst/>
          </a:prstGeom>
        </p:spPr>
        <p:txBody>
          <a:bodyPr wrap="none">
            <a:spAutoFit/>
          </a:bodyPr>
          <a:lstStyle/>
          <a:p>
            <a:pPr algn="ctr" fontAlgn="base">
              <a:lnSpc>
                <a:spcPts val="18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viết bài: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39712853"/>
              </p:ext>
            </p:extLst>
          </p:nvPr>
        </p:nvGraphicFramePr>
        <p:xfrm>
          <a:off x="600502" y="1815153"/>
          <a:ext cx="11009192" cy="4453804"/>
        </p:xfrm>
        <a:graphic>
          <a:graphicData uri="http://schemas.openxmlformats.org/drawingml/2006/table">
            <a:tbl>
              <a:tblPr firstRow="1" firstCol="1" bandRow="1"/>
              <a:tblGrid>
                <a:gridCol w="8774327">
                  <a:extLst>
                    <a:ext uri="{9D8B030D-6E8A-4147-A177-3AD203B41FA5}">
                      <a16:colId xmlns:a16="http://schemas.microsoft.com/office/drawing/2014/main" val="3149507411"/>
                    </a:ext>
                  </a:extLst>
                </a:gridCol>
                <a:gridCol w="1122937">
                  <a:extLst>
                    <a:ext uri="{9D8B030D-6E8A-4147-A177-3AD203B41FA5}">
                      <a16:colId xmlns:a16="http://schemas.microsoft.com/office/drawing/2014/main" val="2801019852"/>
                    </a:ext>
                  </a:extLst>
                </a:gridCol>
                <a:gridCol w="1111928">
                  <a:extLst>
                    <a:ext uri="{9D8B030D-6E8A-4147-A177-3AD203B41FA5}">
                      <a16:colId xmlns:a16="http://schemas.microsoft.com/office/drawing/2014/main" val="1784015405"/>
                    </a:ext>
                  </a:extLst>
                </a:gridCol>
              </a:tblGrid>
              <a:tr h="243956">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243956">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278867">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Đảm bảo cấu trúc bài nghị luận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77468899"/>
                  </a:ext>
                </a:extLst>
              </a:tr>
              <a:tr h="500021">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Có đủ các phần mở bài, thân bài, kết bài. Mở bài nêu được vấn đề, thân bài triển khai được vấn đề, kết bài kết luận được vấn đề.</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40830987"/>
                  </a:ext>
                </a:extLst>
              </a:tr>
              <a:tr h="278867">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nghị luận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87482373"/>
                  </a:ext>
                </a:extLst>
              </a:tr>
              <a:tr h="278867">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Hình tượng Hồ Nguyệt Cô và Tiết Giao trong đoạn trích tuồng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Hồ Nguyệt Cô hóa cáo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2800" i="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2800" i="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32416777"/>
                  </a:ext>
                </a:extLst>
              </a:tr>
            </a:tbl>
          </a:graphicData>
        </a:graphic>
      </p:graphicFrame>
    </p:spTree>
    <p:extLst>
      <p:ext uri="{BB962C8B-B14F-4D97-AF65-F5344CB8AC3E}">
        <p14:creationId xmlns:p14="http://schemas.microsoft.com/office/powerpoint/2010/main" val="24402838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8031812"/>
              </p:ext>
            </p:extLst>
          </p:nvPr>
        </p:nvGraphicFramePr>
        <p:xfrm>
          <a:off x="518616" y="1501255"/>
          <a:ext cx="11081981" cy="4929421"/>
        </p:xfrm>
        <a:graphic>
          <a:graphicData uri="http://schemas.openxmlformats.org/drawingml/2006/table">
            <a:tbl>
              <a:tblPr firstRow="1" firstCol="1" bandRow="1"/>
              <a:tblGrid>
                <a:gridCol w="8832341">
                  <a:extLst>
                    <a:ext uri="{9D8B030D-6E8A-4147-A177-3AD203B41FA5}">
                      <a16:colId xmlns:a16="http://schemas.microsoft.com/office/drawing/2014/main" val="3149507411"/>
                    </a:ext>
                  </a:extLst>
                </a:gridCol>
                <a:gridCol w="1130361">
                  <a:extLst>
                    <a:ext uri="{9D8B030D-6E8A-4147-A177-3AD203B41FA5}">
                      <a16:colId xmlns:a16="http://schemas.microsoft.com/office/drawing/2014/main" val="2801019852"/>
                    </a:ext>
                  </a:extLst>
                </a:gridCol>
                <a:gridCol w="1119279">
                  <a:extLst>
                    <a:ext uri="{9D8B030D-6E8A-4147-A177-3AD203B41FA5}">
                      <a16:colId xmlns:a16="http://schemas.microsoft.com/office/drawing/2014/main" val="1784015405"/>
                    </a:ext>
                  </a:extLst>
                </a:gridCol>
              </a:tblGrid>
              <a:tr h="447337">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885954">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1798065">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 Triển khai vấn đề nghị luận thành các luận điểm; thể hiện sự cảm nhận sâu sắc và vận dụng tốt các thao tác lập luận để triển khai các luận điểm (trong đó phải có thao tác phân tích, so sánh); biết kết hợp giữa nêu lí lẽ và đưa dẫn chứng.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3186643"/>
                  </a:ext>
                </a:extLst>
              </a:tr>
              <a:tr h="1798065">
                <a:tc>
                  <a:txBody>
                    <a:bodyPr/>
                    <a:lstStyle/>
                    <a:p>
                      <a:pPr algn="just">
                        <a:lnSpc>
                          <a:spcPct val="10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Giới thiệu chung: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Đoạn tuồng được trích từ vở </a:t>
                      </a: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Hồ Nguyệt Cô hóa cáo</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sáng tác bởi Đào Tấn, một nhà viết tuồng tài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75838766"/>
                  </a:ext>
                </a:extLst>
              </a:tr>
            </a:tbl>
          </a:graphicData>
        </a:graphic>
      </p:graphicFrame>
    </p:spTree>
    <p:extLst>
      <p:ext uri="{BB962C8B-B14F-4D97-AF65-F5344CB8AC3E}">
        <p14:creationId xmlns:p14="http://schemas.microsoft.com/office/powerpoint/2010/main" val="23859282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217" y="1596789"/>
            <a:ext cx="10658901" cy="3246530"/>
          </a:xfrm>
          <a:prstGeom prst="rect">
            <a:avLst/>
          </a:prstGeom>
        </p:spPr>
        <p:txBody>
          <a:bodyPr wrap="square">
            <a:spAutoFit/>
          </a:bodyPr>
          <a:lstStyle/>
          <a:p>
            <a:pPr algn="just">
              <a:lnSpc>
                <a:spcPct val="150000"/>
              </a:lnSpc>
              <a:spcAft>
                <a:spcPts val="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Giá trị nội dung: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Tạo ra tiếng cười nhằm châm biếm, phê phán những thói hư tật xấu, bản chất tham quan ô lại của bộ máy cai trị phong kiến. Qua đó, đoạn trích phần nào cho thấy diện mạo của chế độ phong kiến buổi suy tàn.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ngợi trí tuệ của nhân dân lao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407044"/>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20202451"/>
              </p:ext>
            </p:extLst>
          </p:nvPr>
        </p:nvGraphicFramePr>
        <p:xfrm>
          <a:off x="632347" y="1392072"/>
          <a:ext cx="10927308" cy="5013269"/>
        </p:xfrm>
        <a:graphic>
          <a:graphicData uri="http://schemas.openxmlformats.org/drawingml/2006/table">
            <a:tbl>
              <a:tblPr firstRow="1" firstCol="1" bandRow="1"/>
              <a:tblGrid>
                <a:gridCol w="8562580">
                  <a:extLst>
                    <a:ext uri="{9D8B030D-6E8A-4147-A177-3AD203B41FA5}">
                      <a16:colId xmlns:a16="http://schemas.microsoft.com/office/drawing/2014/main" val="3149507411"/>
                    </a:ext>
                  </a:extLst>
                </a:gridCol>
                <a:gridCol w="1261071">
                  <a:extLst>
                    <a:ext uri="{9D8B030D-6E8A-4147-A177-3AD203B41FA5}">
                      <a16:colId xmlns:a16="http://schemas.microsoft.com/office/drawing/2014/main" val="2801019852"/>
                    </a:ext>
                  </a:extLst>
                </a:gridCol>
                <a:gridCol w="1103657">
                  <a:extLst>
                    <a:ext uri="{9D8B030D-6E8A-4147-A177-3AD203B41FA5}">
                      <a16:colId xmlns:a16="http://schemas.microsoft.com/office/drawing/2014/main" val="1784015405"/>
                    </a:ext>
                  </a:extLst>
                </a:gridCol>
              </a:tblGrid>
              <a:tr h="437692">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394856427"/>
                  </a:ext>
                </a:extLst>
              </a:tr>
              <a:tr h="866853">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94472818"/>
                  </a:ext>
                </a:extLst>
              </a:tr>
              <a:tr h="3708724">
                <a:tc>
                  <a:txBody>
                    <a:bodyPr/>
                    <a:lstStyle/>
                    <a:p>
                      <a:pPr algn="just">
                        <a:lnSpc>
                          <a:spcPct val="10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Phân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tích cụ thể:</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Thoạt nhìn thì đây là một câu chuyện tình đẹp nhưng có biến cố: Chàng trai (Tiết Giao) lâm trọng bệnh; để cứu chàng, người con gái (Hồ Nguyệt Cô) sẵn sàng trao đi viên ngọc người, vật bảo hộ để nàng được là </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5838766"/>
                  </a:ext>
                </a:extLst>
              </a:tr>
            </a:tbl>
          </a:graphicData>
        </a:graphic>
      </p:graphicFrame>
    </p:spTree>
    <p:extLst>
      <p:ext uri="{BB962C8B-B14F-4D97-AF65-F5344CB8AC3E}">
        <p14:creationId xmlns:p14="http://schemas.microsoft.com/office/powerpoint/2010/main" val="1959240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103338"/>
              </p:ext>
            </p:extLst>
          </p:nvPr>
        </p:nvGraphicFramePr>
        <p:xfrm>
          <a:off x="600503" y="1228298"/>
          <a:ext cx="11036487" cy="5180014"/>
        </p:xfrm>
        <a:graphic>
          <a:graphicData uri="http://schemas.openxmlformats.org/drawingml/2006/table">
            <a:tbl>
              <a:tblPr firstRow="1" firstCol="1" bandRow="1"/>
              <a:tblGrid>
                <a:gridCol w="8796082">
                  <a:extLst>
                    <a:ext uri="{9D8B030D-6E8A-4147-A177-3AD203B41FA5}">
                      <a16:colId xmlns:a16="http://schemas.microsoft.com/office/drawing/2014/main" val="3149507411"/>
                    </a:ext>
                  </a:extLst>
                </a:gridCol>
                <a:gridCol w="1125721">
                  <a:extLst>
                    <a:ext uri="{9D8B030D-6E8A-4147-A177-3AD203B41FA5}">
                      <a16:colId xmlns:a16="http://schemas.microsoft.com/office/drawing/2014/main" val="2801019852"/>
                    </a:ext>
                  </a:extLst>
                </a:gridCol>
                <a:gridCol w="1114684">
                  <a:extLst>
                    <a:ext uri="{9D8B030D-6E8A-4147-A177-3AD203B41FA5}">
                      <a16:colId xmlns:a16="http://schemas.microsoft.com/office/drawing/2014/main" val="1784015405"/>
                    </a:ext>
                  </a:extLst>
                </a:gridCol>
              </a:tblGrid>
              <a:tr h="410492">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812983">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3662424">
                <a:tc>
                  <a:txBody>
                    <a:bodyPr/>
                    <a:lstStyle/>
                    <a:p>
                      <a:pPr algn="just">
                        <a:lnSpc>
                          <a:spcPct val="100000"/>
                        </a:lnSpc>
                        <a:spcAft>
                          <a:spcPts val="0"/>
                        </a:spcAft>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Nhưng hóa ra đây là tình yêu bất hạnh của người con gái: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SzPts val="1400"/>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Tiết Giao:</a:t>
                      </a: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Tiết Giao giả đau để đánh thức tình yêu và nỗi thương cảm của Hồ Nguyệt Cô</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Khi ngọc vừa giao thì cũng là lúc hắn trở mặt, lập tức coi Hồ Nguyệt Cô là kẻ thù</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Từ xưng hô cũng thay đổi theo sự tráo trở của Tiết Giao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Hành động cũng trở nên dữ dội hơn sau khi đoạt được ngọc </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quý</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5838766"/>
                  </a:ext>
                </a:extLst>
              </a:tr>
            </a:tbl>
          </a:graphicData>
        </a:graphic>
      </p:graphicFrame>
    </p:spTree>
    <p:extLst>
      <p:ext uri="{BB962C8B-B14F-4D97-AF65-F5344CB8AC3E}">
        <p14:creationId xmlns:p14="http://schemas.microsoft.com/office/powerpoint/2010/main" val="10600256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648621"/>
              </p:ext>
            </p:extLst>
          </p:nvPr>
        </p:nvGraphicFramePr>
        <p:xfrm>
          <a:off x="627799" y="1419367"/>
          <a:ext cx="10945504" cy="4981432"/>
        </p:xfrm>
        <a:graphic>
          <a:graphicData uri="http://schemas.openxmlformats.org/drawingml/2006/table">
            <a:tbl>
              <a:tblPr firstRow="1" firstCol="1" bandRow="1"/>
              <a:tblGrid>
                <a:gridCol w="8723568">
                  <a:extLst>
                    <a:ext uri="{9D8B030D-6E8A-4147-A177-3AD203B41FA5}">
                      <a16:colId xmlns:a16="http://schemas.microsoft.com/office/drawing/2014/main" val="3149507411"/>
                    </a:ext>
                  </a:extLst>
                </a:gridCol>
                <a:gridCol w="1116441">
                  <a:extLst>
                    <a:ext uri="{9D8B030D-6E8A-4147-A177-3AD203B41FA5}">
                      <a16:colId xmlns:a16="http://schemas.microsoft.com/office/drawing/2014/main" val="2801019852"/>
                    </a:ext>
                  </a:extLst>
                </a:gridCol>
                <a:gridCol w="1105495">
                  <a:extLst>
                    <a:ext uri="{9D8B030D-6E8A-4147-A177-3AD203B41FA5}">
                      <a16:colId xmlns:a16="http://schemas.microsoft.com/office/drawing/2014/main" val="1784015405"/>
                    </a:ext>
                  </a:extLst>
                </a:gridCol>
              </a:tblGrid>
              <a:tr h="478790">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948248">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3554394">
                <a:tc>
                  <a:txBody>
                    <a:bodyPr/>
                    <a:lstStyle/>
                    <a:p>
                      <a:pPr marL="342900" lvl="0" indent="-342900" algn="just">
                        <a:lnSpc>
                          <a:spcPct val="100000"/>
                        </a:lnSpc>
                        <a:spcAft>
                          <a:spcPts val="0"/>
                        </a:spcAft>
                        <a:buSzPts val="1400"/>
                        <a:buFont typeface="Times New Roman" panose="02020603050405020304" pitchFamily="18" charset="0"/>
                        <a:buChar char="-"/>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Hồ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Nguyệt Cô</a:t>
                      </a: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Hồ Nguyệt Cô thấy người tình bị đau, nàng xót xa vô hạn, sẵn sàng trao đi ngọc người để cứu người mình yêu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Khi ngọc người bị cướp trắng trợn, nàng níu kéo nhưng Tiết Giao không mảy may thương xót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Nàng quỳ lạy xin lại ngọc nhưng Tiết Giao phũ phàng ra tay với nàng như ra tay trừng trị yêu quái gớm </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ghiếc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5838766"/>
                  </a:ext>
                </a:extLst>
              </a:tr>
            </a:tbl>
          </a:graphicData>
        </a:graphic>
      </p:graphicFrame>
    </p:spTree>
    <p:extLst>
      <p:ext uri="{BB962C8B-B14F-4D97-AF65-F5344CB8AC3E}">
        <p14:creationId xmlns:p14="http://schemas.microsoft.com/office/powerpoint/2010/main" val="26067847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3160424"/>
              </p:ext>
            </p:extLst>
          </p:nvPr>
        </p:nvGraphicFramePr>
        <p:xfrm>
          <a:off x="627799" y="1269241"/>
          <a:ext cx="10945504" cy="5180014"/>
        </p:xfrm>
        <a:graphic>
          <a:graphicData uri="http://schemas.openxmlformats.org/drawingml/2006/table">
            <a:tbl>
              <a:tblPr firstRow="1" firstCol="1" bandRow="1"/>
              <a:tblGrid>
                <a:gridCol w="8939281">
                  <a:extLst>
                    <a:ext uri="{9D8B030D-6E8A-4147-A177-3AD203B41FA5}">
                      <a16:colId xmlns:a16="http://schemas.microsoft.com/office/drawing/2014/main" val="3149507411"/>
                    </a:ext>
                  </a:extLst>
                </a:gridCol>
                <a:gridCol w="900728">
                  <a:extLst>
                    <a:ext uri="{9D8B030D-6E8A-4147-A177-3AD203B41FA5}">
                      <a16:colId xmlns:a16="http://schemas.microsoft.com/office/drawing/2014/main" val="2801019852"/>
                    </a:ext>
                  </a:extLst>
                </a:gridCol>
                <a:gridCol w="1105495">
                  <a:extLst>
                    <a:ext uri="{9D8B030D-6E8A-4147-A177-3AD203B41FA5}">
                      <a16:colId xmlns:a16="http://schemas.microsoft.com/office/drawing/2014/main" val="1784015405"/>
                    </a:ext>
                  </a:extLst>
                </a:gridCol>
              </a:tblGrid>
              <a:tr h="199748">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199748">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3230810">
                <a:tc>
                  <a:txBody>
                    <a:bodyPr/>
                    <a:lstStyle/>
                    <a:p>
                      <a:pPr marL="0" lvl="0" indent="0" algn="just">
                        <a:lnSpc>
                          <a:spcPct val="100000"/>
                        </a:lnSpc>
                        <a:spcAft>
                          <a:spcPts val="0"/>
                        </a:spcAft>
                        <a:buSzPts val="1400"/>
                        <a:buFont typeface="Times New Roman" panose="02020603050405020304" pitchFamily="18" charset="0"/>
                        <a:buNone/>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SzPts val="1400"/>
                        <a:buFont typeface="Times New Roman" panose="02020603050405020304" pitchFamily="18" charset="0"/>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Nghệ thuật xây dựng nhân vật:</a:t>
                      </a: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Nhân vật luân phiên lượt lời khiến tình thế phát triển liên tục, càng lúc càng gay cấn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Tâm lí nhân vật phát triển khá hợp lí: Tiết Giao toan tính, ủ sẵn âm mưu nên giọng điệu từ chỗ ngọt ngào đễn chỗ phũ phàng, chua chát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Hồ Nguyệt Cô cả tin nên đang từ yêu thương tha thiết đến chỗ bất ngờ không tin nổi rồi vỡ òa trong sự đau đớn cùng </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cực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5838766"/>
                  </a:ext>
                </a:extLst>
              </a:tr>
            </a:tbl>
          </a:graphicData>
        </a:graphic>
      </p:graphicFrame>
    </p:spTree>
    <p:extLst>
      <p:ext uri="{BB962C8B-B14F-4D97-AF65-F5344CB8AC3E}">
        <p14:creationId xmlns:p14="http://schemas.microsoft.com/office/powerpoint/2010/main" val="32265304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02725272"/>
              </p:ext>
            </p:extLst>
          </p:nvPr>
        </p:nvGraphicFramePr>
        <p:xfrm>
          <a:off x="627799" y="2006220"/>
          <a:ext cx="10945504" cy="4372124"/>
        </p:xfrm>
        <a:graphic>
          <a:graphicData uri="http://schemas.openxmlformats.org/drawingml/2006/table">
            <a:tbl>
              <a:tblPr firstRow="1" firstCol="1" bandRow="1"/>
              <a:tblGrid>
                <a:gridCol w="8723568">
                  <a:extLst>
                    <a:ext uri="{9D8B030D-6E8A-4147-A177-3AD203B41FA5}">
                      <a16:colId xmlns:a16="http://schemas.microsoft.com/office/drawing/2014/main" val="3149507411"/>
                    </a:ext>
                  </a:extLst>
                </a:gridCol>
                <a:gridCol w="1116441">
                  <a:extLst>
                    <a:ext uri="{9D8B030D-6E8A-4147-A177-3AD203B41FA5}">
                      <a16:colId xmlns:a16="http://schemas.microsoft.com/office/drawing/2014/main" val="2801019852"/>
                    </a:ext>
                  </a:extLst>
                </a:gridCol>
                <a:gridCol w="1105495">
                  <a:extLst>
                    <a:ext uri="{9D8B030D-6E8A-4147-A177-3AD203B41FA5}">
                      <a16:colId xmlns:a16="http://schemas.microsoft.com/office/drawing/2014/main" val="1784015405"/>
                    </a:ext>
                  </a:extLst>
                </a:gridCol>
              </a:tblGrid>
              <a:tr h="414214">
                <a:tc row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820355">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3075000">
                <a:tc>
                  <a:txBody>
                    <a:bodyPr/>
                    <a:lstStyle/>
                    <a:p>
                      <a:pPr algn="just">
                        <a:lnSpc>
                          <a:spcPct val="10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Đánh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Đoạn tuồng như một câu chuyện ngụ ngôn, lời ít mà ý thì chứa bao ẩn tình sâu xa</a:t>
                      </a: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Đây là vở tuồng với nội dung khá lạ, nó không còn là chữ trung quen thuộc như nhiều vở tuồng khác mà hướng tới chữ tín với những giá trị đạo đức cao đẹp của con người</a:t>
                      </a: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5838766"/>
                  </a:ext>
                </a:extLst>
              </a:tr>
            </a:tbl>
          </a:graphicData>
        </a:graphic>
      </p:graphicFrame>
    </p:spTree>
    <p:extLst>
      <p:ext uri="{BB962C8B-B14F-4D97-AF65-F5344CB8AC3E}">
        <p14:creationId xmlns:p14="http://schemas.microsoft.com/office/powerpoint/2010/main" val="7860634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2701175"/>
              </p:ext>
            </p:extLst>
          </p:nvPr>
        </p:nvGraphicFramePr>
        <p:xfrm>
          <a:off x="677838" y="1555844"/>
          <a:ext cx="10945504" cy="4667164"/>
        </p:xfrm>
        <a:graphic>
          <a:graphicData uri="http://schemas.openxmlformats.org/drawingml/2006/table">
            <a:tbl>
              <a:tblPr firstRow="1" firstCol="1" bandRow="1"/>
              <a:tblGrid>
                <a:gridCol w="8723568">
                  <a:extLst>
                    <a:ext uri="{9D8B030D-6E8A-4147-A177-3AD203B41FA5}">
                      <a16:colId xmlns:a16="http://schemas.microsoft.com/office/drawing/2014/main" val="3149507411"/>
                    </a:ext>
                  </a:extLst>
                </a:gridCol>
                <a:gridCol w="1116441">
                  <a:extLst>
                    <a:ext uri="{9D8B030D-6E8A-4147-A177-3AD203B41FA5}">
                      <a16:colId xmlns:a16="http://schemas.microsoft.com/office/drawing/2014/main" val="2801019852"/>
                    </a:ext>
                  </a:extLst>
                </a:gridCol>
                <a:gridCol w="1105495">
                  <a:extLst>
                    <a:ext uri="{9D8B030D-6E8A-4147-A177-3AD203B41FA5}">
                      <a16:colId xmlns:a16="http://schemas.microsoft.com/office/drawing/2014/main" val="1784015405"/>
                    </a:ext>
                  </a:extLst>
                </a:gridCol>
              </a:tblGrid>
              <a:tr h="238385">
                <a:tc rowSpan="2">
                  <a:txBody>
                    <a:bodyPr/>
                    <a:lstStyle/>
                    <a:p>
                      <a:pPr algn="ctr">
                        <a:lnSpc>
                          <a:spcPct val="15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Kết quả</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394856427"/>
                  </a:ext>
                </a:extLst>
              </a:tr>
              <a:tr h="238385">
                <a:tc vMerge="1">
                  <a:txBody>
                    <a:bodyPr/>
                    <a:lstStyle/>
                    <a:p>
                      <a:endParaRPr lang="en-US"/>
                    </a:p>
                  </a:txBody>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en-US" sz="2800" b="1">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4472818"/>
                  </a:ext>
                </a:extLst>
              </a:tr>
              <a:tr h="272500">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 Sáng tạo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67082944"/>
                  </a:ext>
                </a:extLst>
              </a:tr>
              <a:tr h="272500">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Có cách diễn đạt sáng tạo, thể hiện suy nghĩ sâu sắc, mới mẻ về vấn đề nghị luận.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15996423"/>
                  </a:ext>
                </a:extLst>
              </a:tr>
              <a:tr h="272500">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 Chính tả, dùng từ, đặt 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44180263"/>
                  </a:ext>
                </a:extLst>
              </a:tr>
              <a:tr h="272500">
                <a:tc>
                  <a:txBody>
                    <a:bodyPr/>
                    <a:lstStyle/>
                    <a:p>
                      <a:pPr algn="just">
                        <a:lnSpc>
                          <a:spcPct val="15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Đảm bảo quy tắc chính tả, dùng từ, đặt 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21205" marR="21205" marT="21205" marB="212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50000"/>
                        </a:lnSpc>
                        <a:spcAft>
                          <a:spcPts val="0"/>
                        </a:spcAft>
                      </a:pPr>
                      <a:r>
                        <a:rPr lang="en-US" sz="2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4241" marR="4241" marT="4241" marB="42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3715441"/>
                  </a:ext>
                </a:extLst>
              </a:tr>
            </a:tbl>
          </a:graphicData>
        </a:graphic>
      </p:graphicFrame>
    </p:spTree>
    <p:extLst>
      <p:ext uri="{BB962C8B-B14F-4D97-AF65-F5344CB8AC3E}">
        <p14:creationId xmlns:p14="http://schemas.microsoft.com/office/powerpoint/2010/main" val="7590406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6034" y="3373513"/>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750626" y="2487979"/>
            <a:ext cx="10791863" cy="3108543"/>
          </a:xfrm>
          <a:prstGeom prst="rect">
            <a:avLst/>
          </a:prstGeom>
        </p:spPr>
        <p:txBody>
          <a:bodyPr wrap="square">
            <a:spAutoFit/>
          </a:bodyPr>
          <a:lstStyle/>
          <a:p>
            <a:pPr marR="30480" algn="just">
              <a:spcAft>
                <a:spcPts val="0"/>
              </a:spcAft>
            </a:pP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 chất của bộ máy công quyền trong chế độ cũ qua quan tri huyện và đề lại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Bản chất tham lam của kẻ ăn trên ngồi trốc, quen sống phóng đãng; tự tung tự tác, bất chấp công lí, đạo lí, miễn sao vơ vét được nhiều của.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Bản chất lương thiện, thật thà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Bản chất gian ngoan, điêu ngoa, xảo trá, mánh khóe, lật lọng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Bản chất nhân hậu, thương quý dân như con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567921" y="701639"/>
            <a:ext cx="270131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LUYỆN TẬP</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33715" y="1521391"/>
            <a:ext cx="435721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0412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23581" y="5827595"/>
            <a:ext cx="477673" cy="43106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1023581" y="1078174"/>
            <a:ext cx="10590664" cy="5262979"/>
          </a:xfrm>
          <a:prstGeom prst="rect">
            <a:avLst/>
          </a:prstGeom>
        </p:spPr>
        <p:txBody>
          <a:bodyPr wrap="square">
            <a:spAutoFit/>
          </a:bodyPr>
          <a:lstStyle/>
          <a:p>
            <a:pPr marR="30480"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b="1">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313131"/>
                </a:solidFill>
                <a:latin typeface="Times New Roman" panose="02020603050405020304" pitchFamily="18" charset="0"/>
                <a:ea typeface="Times New Roman" panose="02020603050405020304" pitchFamily="18" charset="0"/>
                <a:cs typeface="Times New Roman" panose="02020603050405020304" pitchFamily="18" charset="0"/>
              </a:rPr>
              <a:t>Tri huyện tự nhận mình là kẻ “Sự lí thường phân ẩu/ Được thua tự đồng tiền”. Y đã không làm việc nào sau đây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Dây dưa chưa xử kiện ngay để nghĩ kế moi tiền của trùm Sò (“Tôi thì tôi nghĩ cứ để đu đưa như vậy đã. Thằng Sò này giàu lắm, chúng mình có thể “ấy” được.”).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Thực thi nguyên tắc “nắm đứa có tóc ai nắm kẻ trọc đầu” khi tiến hành xử kiện - kẻ có tội bị phạt nặng đã đành (một phần do không có tiền đút lót) nhưng nguyên cáo cũng không tránh khỏi việc bị phiền nhiễu.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Dung túng cho thuộc hạ (lính lệ) giở trò đòi những người thưa kiện phải hối lộ.</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Dùng thủ đoạn tàn bạo, ăn cướp trắng trợn tiền bạc của dân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8501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59806" y="1694839"/>
            <a:ext cx="527712" cy="483136"/>
          </a:xfrm>
          <a:prstGeom prst="ellipse">
            <a:avLst/>
          </a:prstGeom>
          <a:solidFill>
            <a:srgbClr val="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800" b="0"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59806" y="805217"/>
            <a:ext cx="10740790" cy="5693866"/>
          </a:xfrm>
          <a:prstGeom prst="rect">
            <a:avLst/>
          </a:prstGeom>
        </p:spPr>
        <p:txBody>
          <a:bodyPr wrap="square">
            <a:spAutoFit/>
          </a:bodyPr>
          <a:lstStyle/>
          <a:p>
            <a:pPr marL="30480" marR="30480"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hlinkClick r:id="rId2"/>
              </a:rPr>
              <a:t>Câu 3: Ý vị châm biếm từ 2 cụm từ </a:t>
            </a:r>
            <a:r>
              <a:rPr lang="en-US" sz="2800" b="1" i="1">
                <a:latin typeface="Times New Roman" panose="02020603050405020304" pitchFamily="18" charset="0"/>
                <a:ea typeface="Times New Roman" panose="02020603050405020304" pitchFamily="18" charset="0"/>
                <a:cs typeface="Times New Roman" panose="02020603050405020304" pitchFamily="18" charset="0"/>
                <a:hlinkClick r:id="rId2"/>
              </a:rPr>
              <a:t>thú vị</a:t>
            </a:r>
            <a:r>
              <a:rPr lang="en-US" sz="2800" b="1">
                <a:latin typeface="Times New Roman" panose="02020603050405020304" pitchFamily="18" charset="0"/>
                <a:ea typeface="Times New Roman" panose="02020603050405020304" pitchFamily="18" charset="0"/>
                <a:cs typeface="Times New Roman" panose="02020603050405020304" pitchFamily="18" charset="0"/>
                <a:hlinkClick r:id="rId2"/>
              </a:rPr>
              <a:t> và </a:t>
            </a:r>
            <a:r>
              <a:rPr lang="en-US" sz="2800" b="1" i="1">
                <a:latin typeface="Times New Roman" panose="02020603050405020304" pitchFamily="18" charset="0"/>
                <a:ea typeface="Times New Roman" panose="02020603050405020304" pitchFamily="18" charset="0"/>
                <a:cs typeface="Times New Roman" panose="02020603050405020304" pitchFamily="18" charset="0"/>
                <a:hlinkClick r:id="rId2"/>
              </a:rPr>
              <a:t>chuyên cần</a:t>
            </a:r>
            <a:r>
              <a:rPr lang="en-US" sz="2800" b="1">
                <a:latin typeface="Times New Roman" panose="02020603050405020304" pitchFamily="18" charset="0"/>
                <a:ea typeface="Times New Roman" panose="02020603050405020304" pitchFamily="18" charset="0"/>
                <a:cs typeface="Times New Roman" panose="02020603050405020304" pitchFamily="18" charset="0"/>
                <a:hlinkClick r:id="rId2"/>
              </a:rPr>
              <a:t> trong lời thoại: “Quan chức nghĩ nên thú vị/ Vào ra cũng phải chuyên cần”: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“Thú vị”: Tri huyện tỏ ra rất hài lòng với vị thế với những việc làm có thể khiến người dân phải lo lắng, sợ hãi; “chuyên cần”: “chuyên cần” vơ vét, miễn sao “đầy túi tham”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“Thú vị”: Tri huyện tỏ ra rất hài lòng với cuộc sống xa hoa, hưởng lạc; “chuyên cần”: “chuyên cần”, chăm chỉ, nhiệt tình với những chuyến du ngoạn, ăn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“Thú vị”: Tri huyện tỏ ra rất hài lòng với sự công chính, nghiêm minh khi xử kiện ; “chuyên cần”: chăm chỉ, nhiệt tình với công việc xử kiện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“Thú vị”: Tri huyện tỏ ra rất thú vị với những tình tiết gay cấn khi xử kiện ; “chuyên cần”: chăm chỉ, nhiệt tình nghiên cứu tài liệu, sách vở để xử kiện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283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59806" y="1746913"/>
            <a:ext cx="409436" cy="409433"/>
          </a:xfrm>
          <a:prstGeom prst="ellipse">
            <a:avLst/>
          </a:prstGeom>
          <a:solidFill>
            <a:srgbClr val="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800" b="0"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59806" y="968992"/>
            <a:ext cx="10754439" cy="5262979"/>
          </a:xfrm>
          <a:prstGeom prst="rect">
            <a:avLst/>
          </a:prstGeom>
        </p:spPr>
        <p:txBody>
          <a:bodyPr wrap="square">
            <a:spAutoFit/>
          </a:bodyPr>
          <a:lstStyle/>
          <a:p>
            <a:pPr marL="30480" marR="30480" algn="just">
              <a:spcAft>
                <a:spcPts val="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hlinkClick r:id="rId2"/>
              </a:rPr>
              <a:t>Câu 4: Mối quan hệ quan - dân trong xã hội xưa thể hiện qua câu: “Nắm đứa có tóc ai nắm kẻ trọc đầu”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Chỉ nên “hành” (hay lợi dụng) kẻ có của, có máu mặt (có tóc) để khai thác, trục lợi chứ “hành” (hay lợi dụng) kẻ tay không, nghèo xơ nghèo xác (trọc đầu) thì chẳng được cái gì =&gt; mối quan hệ giữa quan và dân chẳng khác gì mối quan hệ giữa kẻ tìm mồi và con mồi.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Chỉ nên nắm đứa có tóc chứ kẻ trọc đầu thì sao có thể nắm được =&gt; mối quan hệ giữa quan và dân chẳng khác gì mối quan hệ giữa những kẻ đối địch trên chiến trường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Chỉ nên nắm đứa có tóc chứ kẻ trọc đầu thì sao có thể nắm được =&gt; mối quan hệ giữa quan và dân chẳng khác gì mối quan hệ giữa những người hành pháp và kẻ tội phạm, khi bắt được tội phạm cần quản thúc thật kĩ, nếu không sẽ chạy trốn mất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Chỉ nên nắm lấy kẻ khôn ngoan, có trí tuệ, còn kẻ không có trí tuệ thì không cần quan tâm vì chẳng được cái gì =&gt; mối quan hệ giữa quan và dân chẳng khác gì mối quan hệ giữa người chủ và người làm công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3459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1117" y="660098"/>
            <a:ext cx="5929765" cy="661207"/>
          </a:xfrm>
          <a:prstGeom prst="rect">
            <a:avLst/>
          </a:prstGeom>
        </p:spPr>
        <p:txBody>
          <a:bodyPr wrap="none">
            <a:spAutoFit/>
          </a:bodyPr>
          <a:lstStyle/>
          <a:p>
            <a:pPr algn="just">
              <a:lnSpc>
                <a:spcPct val="150000"/>
              </a:lnSpc>
              <a:spcAft>
                <a:spcPts val="0"/>
              </a:spcAft>
              <a:tabLst>
                <a:tab pos="628650" algn="l"/>
              </a:tabLs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DẠNG 2: THỰC HÀNH  ĐỌC HIỂU</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909851" y="2429301"/>
            <a:ext cx="10372298" cy="3323987"/>
          </a:xfrm>
          <a:prstGeom prst="rect">
            <a:avLst/>
          </a:prstGeom>
        </p:spPr>
        <p:txBody>
          <a:bodyPr wrap="square">
            <a:spAutoFit/>
          </a:bodyPr>
          <a:lstStyle/>
          <a:p>
            <a:pPr marL="30480" marR="30480" indent="42672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TRẤN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ỐC: Khuyến bỉ vật bi! Vật bi!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 ngô lai trợ! Lai trợ!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 nan hà túc lự?</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indent="4572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Khẩn cấp khả đào sanh</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 canh ngủ. Ốc sờ soạng lại chỗ Ngao, Ngao hát Ốc ra.)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082005" y="1505971"/>
            <a:ext cx="8499443" cy="738664"/>
          </a:xfrm>
          <a:prstGeom prst="rect">
            <a:avLst/>
          </a:prstGeom>
        </p:spPr>
        <p:txBody>
          <a:bodyPr wrap="non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01: Đọc đoạn trích sau và thực hiện các yêu cầu:</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817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3969</Words>
  <PresentationFormat>Widescreen</PresentationFormat>
  <Paragraphs>269</Paragraphs>
  <Slides>45</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45</vt:i4>
      </vt:variant>
    </vt:vector>
  </HeadingPairs>
  <TitlesOfParts>
    <vt:vector size="60" baseType="lpstr">
      <vt:lpstr>宋体</vt:lpstr>
      <vt:lpstr>Arial</vt:lpstr>
      <vt:lpstr>Arial Unicode MS</vt:lpstr>
      <vt:lpstr>Calibri</vt:lpstr>
      <vt:lpstr>Calibri Light</vt:lpstr>
      <vt:lpstr>等线</vt:lpstr>
      <vt:lpstr>inpin heiti</vt:lpstr>
      <vt:lpstr>MS Mincho</vt:lpstr>
      <vt:lpstr>Segoe UI</vt:lpstr>
      <vt:lpstr>Times New Roman</vt:lpstr>
      <vt:lpstr>Office Theme</vt:lpstr>
      <vt:lpstr>1_Office Theme</vt:lpstr>
      <vt:lpstr>Office 主题</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2022-10-15T02:12:01Z</dcterms:modified>
</cp:coreProperties>
</file>