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a2f6d18bf8e2414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9" r:id="rId5"/>
    <p:sldId id="264" r:id="rId6"/>
    <p:sldId id="265" r:id="rId7"/>
    <p:sldId id="266" r:id="rId8"/>
    <p:sldId id="267" r:id="rId9"/>
    <p:sldId id="337" r:id="rId10"/>
    <p:sldId id="353" r:id="rId11"/>
    <p:sldId id="354" r:id="rId12"/>
    <p:sldId id="355" r:id="rId13"/>
    <p:sldId id="356" r:id="rId14"/>
    <p:sldId id="399" r:id="rId15"/>
    <p:sldId id="349" r:id="rId16"/>
    <p:sldId id="359" r:id="rId17"/>
    <p:sldId id="398" r:id="rId18"/>
    <p:sldId id="400" r:id="rId19"/>
    <p:sldId id="387" r:id="rId20"/>
    <p:sldId id="338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9FF2-898A-4015-8ABD-55E6CCF5CCDC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860D-9464-4906-83AF-2ACE944E2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,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chụp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860D-9464-4906-83AF-2ACE944E248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,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860D-9464-4906-83AF-2ACE944E248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3ABE-FC70-46F2-B08A-016298303BC1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1CBC-B397-478E-B9E9-0359CF5A8D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31/7/2023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032" y="2179641"/>
            <a:ext cx="701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C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CA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 CHUNG TIẾT 1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739" y="3055716"/>
            <a:ext cx="582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760" y="233233"/>
            <a:ext cx="10323195" cy="7493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7795" y="178117"/>
            <a:ext cx="1243965" cy="5607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5.15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09372" y="987070"/>
            <a:ext cx="10231120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1989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2019.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Châu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Cup 2022.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415790" y="2901875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9A2C5-79BD-61F2-DA50-5FB6983A0BA4}"/>
              </a:ext>
            </a:extLst>
          </p:cNvPr>
          <p:cNvSpPr txBox="1"/>
          <p:nvPr/>
        </p:nvSpPr>
        <p:spPr>
          <a:xfrm>
            <a:off x="1381760" y="3480375"/>
            <a:ext cx="1023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 liệu tuổi thọ trung bình của người Việt Nam trong 30 năm từ 1989 đến năm 2019 là số liệu liên tục.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dùng biểu đồ đoạn thẳng.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3FBCCD-9C39-3978-0022-EF4E98D13109}"/>
              </a:ext>
            </a:extLst>
          </p:cNvPr>
          <p:cNvSpPr txBox="1"/>
          <p:nvPr/>
        </p:nvSpPr>
        <p:spPr>
          <a:xfrm>
            <a:off x="1309372" y="4608296"/>
            <a:ext cx="10231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Dữ liệu số bàn thắng mà mỗi đội bóng châu Á ghi được tại World Cup 2022 là số liệu rời rạc. Nên dùng biểu đồ cột để biểu diễn dữ liệu đã cho.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199390"/>
            <a:ext cx="9997440" cy="822325"/>
          </a:xfrm>
        </p:spPr>
        <p:txBody>
          <a:bodyPr>
            <a:noAutofit/>
          </a:bodyPr>
          <a:lstStyle/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79705" y="94637"/>
            <a:ext cx="1374775" cy="61468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5.16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6ABEC1-ECFE-FB57-E562-5A42541F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23623"/>
            <a:ext cx="94580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5.16 trang 108 Toán 8 Tập 1 | Kết nối tri thức Giải Toán 8">
            <a:extLst>
              <a:ext uri="{FF2B5EF4-FFF2-40B4-BE49-F238E27FC236}">
                <a16:creationId xmlns:a16="http://schemas.microsoft.com/office/drawing/2014/main" id="{F750C2B1-2BCC-F2D3-7D1E-C3E6ADD2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" y="1021715"/>
            <a:ext cx="10716023" cy="15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A3326BB-587E-5767-2C3E-F3EBE278788B}"/>
              </a:ext>
            </a:extLst>
          </p:cNvPr>
          <p:cNvSpPr/>
          <p:nvPr/>
        </p:nvSpPr>
        <p:spPr>
          <a:xfrm>
            <a:off x="4571523" y="3687555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3C6B6-8D0F-82C8-E626-E1AEB55DAE65}"/>
              </a:ext>
            </a:extLst>
          </p:cNvPr>
          <p:cNvSpPr txBox="1"/>
          <p:nvPr/>
        </p:nvSpPr>
        <p:spPr>
          <a:xfrm>
            <a:off x="990600" y="4488656"/>
            <a:ext cx="105613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6F93-DCA0-E521-E6E0-D2D708DC8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677545"/>
            <a:ext cx="10515600" cy="4961256"/>
          </a:xfrm>
        </p:spPr>
        <p:txBody>
          <a:bodyPr>
            <a:noAutofit/>
          </a:bodyPr>
          <a:lstStyle/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Từ bảng thống kê, tỉ lệ đóng góp vào GDP toàn cầu của Việt Nam như sau: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2011 đến năm 2012 tăng từ 0,16% đến 0,18%;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2012 đến năm 2013 tăng từ 0,18% đến 0,19%;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2013 đến năm 2014 tăng từ 0,19% đến 0,20%;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2014 đến năm 2015 tăng từ 0,20% đến 0,23%;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2015 đến năm 2016 tăng từ 0,23% đến 0,24%;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2016 đến năm 2017 vẫn giữ nguyên 0,24%;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 indent="0" algn="just">
              <a:spcAft>
                <a:spcPts val="600"/>
              </a:spcAft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Từ năm 2017 đến năm 2018 tăng từ 0,24% đến 0,25%;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đó, nhìn chung xu thế về tỉ lệ đóng góp của Việt Nam vào GDP toàn cầu là tăng.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834" y="0"/>
            <a:ext cx="3550285" cy="768985"/>
          </a:xfrm>
        </p:spPr>
        <p:txBody>
          <a:bodyPr>
            <a:norm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9DAFF4-9D2C-AD7D-B1AA-8771345F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615421"/>
            <a:ext cx="10139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Bảng thống kê sau đây cho biết thời lượng tự học tại nhà trong 5 ngày của bạn Trí.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F07783F-79AA-F08B-80F1-D17C6BAA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7" y="1507973"/>
            <a:ext cx="824242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8F610B4-31F1-726B-80E1-8A617C8E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4029115"/>
            <a:ext cx="10322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A3A5B63-18D3-DF12-9568-003DCC9237EE}"/>
              </a:ext>
            </a:extLst>
          </p:cNvPr>
          <p:cNvSpPr/>
          <p:nvPr/>
        </p:nvSpPr>
        <p:spPr>
          <a:xfrm>
            <a:off x="4598670" y="702221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2C6D1-52EA-CE1A-C0FD-822314ACF70F}"/>
              </a:ext>
            </a:extLst>
          </p:cNvPr>
          <p:cNvSpPr txBox="1"/>
          <p:nvPr/>
        </p:nvSpPr>
        <p:spPr>
          <a:xfrm>
            <a:off x="1391920" y="1368475"/>
            <a:ext cx="949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nên dùng biểu đồ đoạn thẳng để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 biểu diễn dữ liệu từ bảng thống kê trên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A8FB-6DFF-F4A7-8FD2-6A44BB6F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90" y="2322582"/>
            <a:ext cx="6342019" cy="411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462708E-5CDA-8532-AC98-21872F49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4245"/>
            <a:ext cx="913227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>
            <a:extLst>
              <a:ext uri="{FF2B5EF4-FFF2-40B4-BE49-F238E27FC236}">
                <a16:creationId xmlns:a16="http://schemas.microsoft.com/office/drawing/2014/main" id="{B8920F2C-9AB1-282E-82D9-3292EF61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42840"/>
            <a:ext cx="79959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08F8E8-A01D-2C9B-DA0A-471D1EE8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" y="206385"/>
            <a:ext cx="112471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29200" algn="l"/>
              </a:tabLst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kg)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Asean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B55BD-DC61-EC08-C2F8-D3D8BCC8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" y="3557845"/>
            <a:ext cx="106476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worlddata.info)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b/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AD41519-12F3-137D-8790-F00E602D338A}"/>
              </a:ext>
            </a:extLst>
          </p:cNvPr>
          <p:cNvSpPr/>
          <p:nvPr/>
        </p:nvSpPr>
        <p:spPr>
          <a:xfrm>
            <a:off x="4598670" y="702221"/>
            <a:ext cx="1148080" cy="43668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6A5D-1326-6A3C-CC78-AB550A20CFF8}"/>
              </a:ext>
            </a:extLst>
          </p:cNvPr>
          <p:cNvSpPr txBox="1"/>
          <p:nvPr/>
        </p:nvSpPr>
        <p:spPr>
          <a:xfrm>
            <a:off x="1178560" y="1697335"/>
            <a:ext cx="10038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Ta nên dùng biểu đồ cột kép để biểu diễn dữ liệu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 cân nặng trung bình (đơn vị: kg) của nam, nữ tại một số nước trong khối Asean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78F39-43A1-D017-9353-A7F6259AB172}"/>
              </a:ext>
            </a:extLst>
          </p:cNvPr>
          <p:cNvSpPr txBox="1"/>
          <p:nvPr/>
        </p:nvSpPr>
        <p:spPr>
          <a:xfrm>
            <a:off x="1178560" y="3163705"/>
            <a:ext cx="10038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Ta nên dùng biểu đồ hình quạt tròn để biểu diễn dữ liệu </a:t>
            </a:r>
            <a:r>
              <a:rPr lang="nl-NL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tỉ lệ phần trăm số tiết học các nội dung trong môn Toán lớp 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646" y="172193"/>
            <a:ext cx="635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2FED8-1561-8F13-5EF0-B22ACE968C1C}"/>
              </a:ext>
            </a:extLst>
          </p:cNvPr>
          <p:cNvSpPr txBox="1"/>
          <p:nvPr/>
        </p:nvSpPr>
        <p:spPr>
          <a:xfrm>
            <a:off x="2265680" y="1789404"/>
            <a:ext cx="6096000" cy="191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lại toàn bộ nội dung bài đã học.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 kĩ kiến thức về cách lựa chọn biểu đồ và phân tích số liệu thống kê dựa vào biều đồ để giờ sau luyện tập tiếp.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5535AA-65E2-00D5-A332-C37A221FD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20414"/>
              </p:ext>
            </p:extLst>
          </p:nvPr>
        </p:nvGraphicFramePr>
        <p:xfrm>
          <a:off x="1708467" y="1885661"/>
          <a:ext cx="8775066" cy="3487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894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237128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462511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loại học tập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736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F52832A-8782-29A1-E2B5-18495D8BF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455" y="467975"/>
            <a:ext cx="86118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de-DE" altLang="en-US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bảng thống kê sau đây để trả lời các câu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29200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 kê xếp loại học tập của học sinh lớp 8A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0" y="2800233"/>
            <a:ext cx="1535754" cy="1785409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317541" y="2221907"/>
            <a:ext cx="10159756" cy="1156651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ở dòng nào thuộc loại dữ liệu không là số và có thể sắp thứ tự?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196340" y="5666934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38206" y="4317519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196340" y="4317520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738206" y="5701648"/>
            <a:ext cx="379283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CA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EF2823-89D4-9EEB-1CDF-EEA45A047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4692"/>
              </p:ext>
            </p:extLst>
          </p:nvPr>
        </p:nvGraphicFramePr>
        <p:xfrm>
          <a:off x="3029266" y="124363"/>
          <a:ext cx="8125258" cy="187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55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071463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326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692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-229001" y="2793832"/>
            <a:ext cx="1564241" cy="1818527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48809" y="2348562"/>
            <a:ext cx="8709566" cy="836248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388657" y="3882255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429832" y="3882255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429832" y="5065819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8"/>
          <p:cNvSpPr/>
          <p:nvPr/>
        </p:nvSpPr>
        <p:spPr>
          <a:xfrm>
            <a:off x="5388657" y="5065819"/>
            <a:ext cx="3679634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CA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CA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B3081E-8EA7-29B2-1FD9-E2ED4B65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27397"/>
              </p:ext>
            </p:extLst>
          </p:nvPr>
        </p:nvGraphicFramePr>
        <p:xfrm>
          <a:off x="2988626" y="12747"/>
          <a:ext cx="8125258" cy="1872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55">
                  <a:extLst>
                    <a:ext uri="{9D8B030D-6E8A-4147-A177-3AD203B41FA5}">
                      <a16:colId xmlns:a16="http://schemas.microsoft.com/office/drawing/2014/main" val="2026262441"/>
                    </a:ext>
                  </a:extLst>
                </a:gridCol>
                <a:gridCol w="2071463">
                  <a:extLst>
                    <a:ext uri="{9D8B030D-6E8A-4147-A177-3AD203B41FA5}">
                      <a16:colId xmlns:a16="http://schemas.microsoft.com/office/drawing/2014/main" val="4148935190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695880288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1310694142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3397795021"/>
                    </a:ext>
                  </a:extLst>
                </a:gridCol>
                <a:gridCol w="1354210">
                  <a:extLst>
                    <a:ext uri="{9D8B030D-6E8A-4147-A177-3AD203B41FA5}">
                      <a16:colId xmlns:a16="http://schemas.microsoft.com/office/drawing/2014/main" val="2786452274"/>
                    </a:ext>
                  </a:extLst>
                </a:gridCol>
              </a:tblGrid>
              <a:tr h="696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075297"/>
                  </a:ext>
                </a:extLst>
              </a:tr>
              <a:tr h="326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353361"/>
                  </a:ext>
                </a:extLst>
              </a:tr>
              <a:tr h="692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026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0" grpId="1" bldLvl="0" animBg="1"/>
      <p:bldP spid="10" grpId="2" bldLvl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8" grpId="0" bldLvl="0" animBg="1"/>
      <p:bldP spid="2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>
            <a:fillRect/>
          </a:stretch>
        </p:blipFill>
        <p:spPr>
          <a:xfrm>
            <a:off x="674401" y="1249794"/>
            <a:ext cx="1953185" cy="2270698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467569" y="570570"/>
            <a:ext cx="8518967" cy="1176603"/>
          </a:xfrm>
          <a:prstGeom prst="wedgeRoundRectCallout">
            <a:avLst>
              <a:gd name="adj1" fmla="val -48958"/>
              <a:gd name="adj2" fmla="val 947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179473" y="2456761"/>
            <a:ext cx="3417402" cy="9721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hình quạt tròn</a:t>
            </a:r>
            <a:endParaRPr lang="en-CA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7199793" y="4138534"/>
            <a:ext cx="3471878" cy="97218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993558" y="2456761"/>
            <a:ext cx="3417402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989877" y="4138589"/>
            <a:ext cx="3471878" cy="9722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6 te te tef te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0" grpId="2" bldLvl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352800" y="2202083"/>
            <a:ext cx="5486400" cy="12269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322" y="745490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điều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200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khảo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kê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96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136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B, 124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</a:t>
            </a: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thích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9905" y="328930"/>
            <a:ext cx="1386840" cy="35687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0" y="172720"/>
            <a:ext cx="5774688" cy="2614930"/>
            <a:chOff x="6736" y="1320"/>
            <a:chExt cx="7997" cy="4118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6736" y="1320"/>
              <a:ext cx="7997" cy="4118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7295" y="1486"/>
              <a:ext cx="681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CA" alt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Covid-19</a:t>
              </a: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7059" y="1884"/>
              <a:ext cx="7383" cy="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Khoanh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>
                <a:lnSpc>
                  <a:spcPct val="150000"/>
                </a:lnSpc>
              </a:pP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CA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CA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CA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ontent Placeholder 2"/>
          <p:cNvSpPr>
            <a:spLocks noGrp="1"/>
          </p:cNvSpPr>
          <p:nvPr/>
        </p:nvSpPr>
        <p:spPr>
          <a:xfrm>
            <a:off x="778755" y="3332480"/>
            <a:ext cx="10194045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lệ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A, B, C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quạt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CA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phù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marL="0" indent="0" algn="just">
              <a:buNone/>
            </a:pP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c) An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CA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CA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3DC7C-FEBD-2344-1562-091B1A93A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6" y="3791914"/>
            <a:ext cx="4385823" cy="2321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82880" y="76200"/>
            <a:ext cx="1386840" cy="35687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 dụ 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76300" y="1577819"/>
            <a:ext cx="10688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100%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015365" y="500601"/>
            <a:ext cx="10841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96 + 136 + 124 = 356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2880" y="578835"/>
            <a:ext cx="832485" cy="4603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AE51A-977A-789F-E284-2B34A85ED7DA}"/>
              </a:ext>
            </a:extLst>
          </p:cNvPr>
          <p:cNvSpPr txBox="1"/>
          <p:nvPr/>
        </p:nvSpPr>
        <p:spPr>
          <a:xfrm>
            <a:off x="876300" y="3128796"/>
            <a:ext cx="4244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An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14123-3FD0-D9E7-5D79-91D101CF4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1" y="3006876"/>
            <a:ext cx="6168502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3" grpId="0"/>
      <p:bldP spid="13" grpId="1"/>
      <p:bldP spid="14" grpId="0"/>
      <p:bldP spid="14" grpId="1"/>
      <p:bldP spid="3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ID132022KNTTSTT 66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1140</Words>
  <PresentationFormat>Widescreen</PresentationFormat>
  <Paragraphs>144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Mỗi dữ liệu sau đây thuộc loại nào? Nên dung biểu đồ nào để biểu diễn dữ liệu đó</vt:lpstr>
      <vt:lpstr>Bảng thống kê sau cho biết tỉ lệ đóng góp vào GDP toàn cầu của Việt Nam trong một số năm.</vt:lpstr>
      <vt:lpstr>PowerPoint Presentation</vt:lpstr>
      <vt:lpstr>PowerPoint Presentation</vt:lpstr>
      <vt:lpstr>BÀI TẬP BỔ SUNG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2022-03-06T09:05:00Z</dcterms:created>
  <dcterms:modified xsi:type="dcterms:W3CDTF">2023-07-31T09:54:19Z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32B985D6B135466695ED36258B63AD51</vt:lpwstr>
  </property>
  <property fmtid="{D5CDD505-2E9C-101B-9397-08002B2CF9AE}" pid="3" name="KSOProductBuildVer">
    <vt:lpwstr>1033-11.2.0.11191</vt:lpwstr>
  </property>
</Properties>
</file>