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8" r:id="rId2"/>
    <p:sldId id="266" r:id="rId3"/>
    <p:sldId id="267" r:id="rId4"/>
    <p:sldId id="283" r:id="rId5"/>
    <p:sldId id="259" r:id="rId6"/>
    <p:sldId id="280" r:id="rId7"/>
    <p:sldId id="260" r:id="rId8"/>
    <p:sldId id="279" r:id="rId9"/>
    <p:sldId id="282" r:id="rId10"/>
    <p:sldId id="281" r:id="rId11"/>
    <p:sldId id="284" r:id="rId12"/>
    <p:sldId id="285" r:id="rId13"/>
    <p:sldId id="286" r:id="rId14"/>
    <p:sldId id="263" r:id="rId15"/>
    <p:sldId id="288" r:id="rId16"/>
    <p:sldId id="287" r:id="rId17"/>
    <p:sldId id="265" r:id="rId18"/>
    <p:sldId id="270" r:id="rId19"/>
    <p:sldId id="289" r:id="rId20"/>
    <p:sldId id="271" r:id="rId21"/>
    <p:sldId id="272" r:id="rId22"/>
    <p:sldId id="273" r:id="rId23"/>
    <p:sldId id="275" r:id="rId24"/>
    <p:sldId id="27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883" autoAdjust="0"/>
  </p:normalViewPr>
  <p:slideViewPr>
    <p:cSldViewPr snapToGrid="0">
      <p:cViewPr varScale="1">
        <p:scale>
          <a:sx n="84" d="100"/>
          <a:sy n="84" d="100"/>
        </p:scale>
        <p:origin x="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637201-C7C1-4088-9DC0-47FD62BE731C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1F189-292E-4D00-AA98-73EADAAC5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348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1F189-292E-4D00-AA98-73EADAAC5E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25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649441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496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309860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4: COMMUNITY SERVICES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7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World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25802" y="-41096"/>
            <a:ext cx="121482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</a:t>
            </a:r>
            <a:r>
              <a:rPr lang="en-US" b="1" baseline="0" dirty="0">
                <a:solidFill>
                  <a:prstClr val="white"/>
                </a:solidFill>
              </a:rPr>
              <a:t> 1.2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33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eduhome.com.vn/DHALesson?idGrade=10&amp;idSubject=1&amp;idSeries=118&amp;idTheme=1067&amp;IdLevel=3&amp;idThemeServer=80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95287" y="2709700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4: Community Services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1.2: Grammar </a:t>
            </a:r>
            <a:endParaRPr lang="en-US" sz="3200" dirty="0">
              <a:solidFill>
                <a:prstClr val="black"/>
              </a:solidFill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874751336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283" y="346363"/>
            <a:ext cx="9144000" cy="609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621486" y="552140"/>
            <a:ext cx="357051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713229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560" y="1051088"/>
            <a:ext cx="10181376" cy="52504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4902" y="371242"/>
            <a:ext cx="11660819" cy="13932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chemeClr val="accent1"/>
                </a:solidFill>
              </a:rPr>
              <a:t>Work in pairs, fill in the blanks with </a:t>
            </a:r>
            <a:r>
              <a:rPr lang="en-US" sz="3600" b="1" i="1" dirty="0">
                <a:solidFill>
                  <a:schemeClr val="accent1"/>
                </a:solidFill>
              </a:rPr>
              <a:t>should, let’s </a:t>
            </a:r>
            <a:r>
              <a:rPr lang="en-US" sz="3600" i="1" dirty="0">
                <a:solidFill>
                  <a:schemeClr val="accent1"/>
                </a:solidFill>
              </a:rPr>
              <a:t>or</a:t>
            </a:r>
            <a:r>
              <a:rPr lang="en-US" sz="3600" b="1" i="1" dirty="0">
                <a:solidFill>
                  <a:schemeClr val="accent1"/>
                </a:solidFill>
              </a:rPr>
              <a:t> How about</a:t>
            </a:r>
            <a:r>
              <a:rPr lang="en-US" sz="3600" i="1" dirty="0">
                <a:solidFill>
                  <a:schemeClr val="accent1"/>
                </a:solidFill>
              </a:rPr>
              <a:t> and give reasons for your answers.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3120" y="2569977"/>
            <a:ext cx="2008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How about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43200" y="3328916"/>
            <a:ext cx="1888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Let’s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43200" y="4147370"/>
            <a:ext cx="2264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How about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75518" y="4932069"/>
            <a:ext cx="1640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should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3120" y="5704553"/>
            <a:ext cx="2213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How about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062728" y="3098151"/>
            <a:ext cx="1408410" cy="198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966008" y="3913691"/>
            <a:ext cx="2306463" cy="1737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080844" y="4641314"/>
            <a:ext cx="1724402" cy="2567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749598" y="5491084"/>
            <a:ext cx="800671" cy="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100607" y="6210373"/>
            <a:ext cx="2830055" cy="2518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322652" y="5491084"/>
            <a:ext cx="47001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8391314" y="2650550"/>
            <a:ext cx="367469" cy="5042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9307684" y="4188424"/>
            <a:ext cx="273465" cy="4785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351644" y="5781688"/>
            <a:ext cx="299102" cy="5042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4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4432" y="1505396"/>
            <a:ext cx="115443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211D1E"/>
                </a:solidFill>
              </a:rPr>
              <a:t>1. A bake sale will raise more money than a craft fair. </a:t>
            </a:r>
            <a:r>
              <a:rPr lang="en-US" sz="4000" i="1" dirty="0">
                <a:solidFill>
                  <a:srgbClr val="211D1E"/>
                </a:solidFill>
              </a:rPr>
              <a:t>Let's/Let's not </a:t>
            </a:r>
            <a:r>
              <a:rPr lang="en-US" sz="4000" dirty="0">
                <a:solidFill>
                  <a:srgbClr val="211D1E"/>
                </a:solidFill>
              </a:rPr>
              <a:t>make some pies to sell this weekend. </a:t>
            </a:r>
          </a:p>
          <a:p>
            <a:r>
              <a:rPr lang="en-US" sz="4000" dirty="0">
                <a:solidFill>
                  <a:srgbClr val="211D1E"/>
                </a:solidFill>
              </a:rPr>
              <a:t>2. We </a:t>
            </a:r>
            <a:r>
              <a:rPr lang="en-US" sz="4000" i="1" dirty="0">
                <a:solidFill>
                  <a:srgbClr val="211D1E"/>
                </a:solidFill>
              </a:rPr>
              <a:t>should/shouldn't </a:t>
            </a:r>
            <a:r>
              <a:rPr lang="en-US" sz="4000" dirty="0">
                <a:solidFill>
                  <a:srgbClr val="211D1E"/>
                </a:solidFill>
              </a:rPr>
              <a:t>charge money for the fun run. More people will come if it's free. </a:t>
            </a:r>
          </a:p>
          <a:p>
            <a:r>
              <a:rPr lang="en-US" sz="4000" dirty="0">
                <a:solidFill>
                  <a:srgbClr val="211D1E"/>
                </a:solidFill>
              </a:rPr>
              <a:t>3. </a:t>
            </a:r>
            <a:r>
              <a:rPr lang="en-US" sz="4000" i="1" dirty="0">
                <a:solidFill>
                  <a:srgbClr val="211D1E"/>
                </a:solidFill>
              </a:rPr>
              <a:t>Let's/Let's not </a:t>
            </a:r>
            <a:r>
              <a:rPr lang="en-US" sz="4000" dirty="0">
                <a:solidFill>
                  <a:srgbClr val="211D1E"/>
                </a:solidFill>
              </a:rPr>
              <a:t>have the craft fair at the school gym. It's too small to fit a lot of people. </a:t>
            </a:r>
          </a:p>
        </p:txBody>
      </p:sp>
      <p:sp>
        <p:nvSpPr>
          <p:cNvPr id="3" name="Rectangle 2"/>
          <p:cNvSpPr/>
          <p:nvPr/>
        </p:nvSpPr>
        <p:spPr>
          <a:xfrm>
            <a:off x="445586" y="521294"/>
            <a:ext cx="11270697" cy="8716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70C0"/>
                </a:solidFill>
              </a:rPr>
              <a:t>Work in pairs, circle the correct words and explain why.</a:t>
            </a:r>
          </a:p>
        </p:txBody>
      </p:sp>
      <p:sp>
        <p:nvSpPr>
          <p:cNvPr id="4" name="Oval 3"/>
          <p:cNvSpPr/>
          <p:nvPr/>
        </p:nvSpPr>
        <p:spPr>
          <a:xfrm>
            <a:off x="445586" y="2145323"/>
            <a:ext cx="1189783" cy="6682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341185" y="2790092"/>
            <a:ext cx="2110046" cy="6682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077277" y="3952138"/>
            <a:ext cx="2014077" cy="6682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1038545" y="2140196"/>
            <a:ext cx="10272185" cy="512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0809" y="3950676"/>
            <a:ext cx="6855068" cy="146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50986" y="5193321"/>
            <a:ext cx="6855068" cy="146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04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4785" y="1505397"/>
            <a:ext cx="115443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211D1E"/>
                </a:solidFill>
              </a:rPr>
              <a:t>4. My teacher said we </a:t>
            </a:r>
            <a:r>
              <a:rPr lang="en-US" sz="4000" i="1" dirty="0">
                <a:solidFill>
                  <a:srgbClr val="211D1E"/>
                </a:solidFill>
              </a:rPr>
              <a:t>should/shouldn't </a:t>
            </a:r>
            <a:r>
              <a:rPr lang="en-US" sz="4000" dirty="0">
                <a:solidFill>
                  <a:srgbClr val="211D1E"/>
                </a:solidFill>
              </a:rPr>
              <a:t>ask our parents to donate old clothes because we don't need them. </a:t>
            </a:r>
          </a:p>
          <a:p>
            <a:r>
              <a:rPr lang="en-US" sz="4000" dirty="0">
                <a:solidFill>
                  <a:srgbClr val="211D1E"/>
                </a:solidFill>
              </a:rPr>
              <a:t>5. The weather report said it will rain this weekend. We </a:t>
            </a:r>
            <a:r>
              <a:rPr lang="en-US" sz="4000" i="1" dirty="0">
                <a:solidFill>
                  <a:srgbClr val="211D1E"/>
                </a:solidFill>
              </a:rPr>
              <a:t>should/shouldn't </a:t>
            </a:r>
            <a:r>
              <a:rPr lang="en-US" sz="4000" dirty="0">
                <a:solidFill>
                  <a:srgbClr val="211D1E"/>
                </a:solidFill>
              </a:rPr>
              <a:t>have the event outside. </a:t>
            </a:r>
          </a:p>
          <a:p>
            <a:r>
              <a:rPr lang="en-US" sz="4000" dirty="0">
                <a:solidFill>
                  <a:srgbClr val="211D1E"/>
                </a:solidFill>
              </a:rPr>
              <a:t>6. I'm not very good at designing posters. </a:t>
            </a:r>
            <a:r>
              <a:rPr lang="en-US" sz="4000" i="1" dirty="0">
                <a:solidFill>
                  <a:srgbClr val="211D1E"/>
                </a:solidFill>
              </a:rPr>
              <a:t>Let's/Let's not </a:t>
            </a:r>
            <a:r>
              <a:rPr lang="en-US" sz="4000" dirty="0">
                <a:solidFill>
                  <a:srgbClr val="211D1E"/>
                </a:solidFill>
              </a:rPr>
              <a:t>ask your sister to help because she's an artist. </a:t>
            </a:r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445586" y="521294"/>
            <a:ext cx="11270697" cy="8716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70C0"/>
                </a:solidFill>
              </a:rPr>
              <a:t>Work in pairs, circle the correct words and explain why.</a:t>
            </a:r>
          </a:p>
        </p:txBody>
      </p:sp>
      <p:sp>
        <p:nvSpPr>
          <p:cNvPr id="4" name="Oval 3"/>
          <p:cNvSpPr/>
          <p:nvPr/>
        </p:nvSpPr>
        <p:spPr>
          <a:xfrm>
            <a:off x="5081953" y="1505397"/>
            <a:ext cx="1600201" cy="6682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807672" y="4007826"/>
            <a:ext cx="2133605" cy="6682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994531" y="4585635"/>
            <a:ext cx="1269021" cy="6682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8547652" y="2760785"/>
            <a:ext cx="292631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080934" y="3932883"/>
            <a:ext cx="4953412" cy="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8176846" y="4533245"/>
            <a:ext cx="1525466" cy="1318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365738" y="5767754"/>
            <a:ext cx="9246577" cy="4770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066800" y="5150500"/>
            <a:ext cx="7804638" cy="2377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774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739" y="418821"/>
            <a:ext cx="9779176" cy="6068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95230" y="2307364"/>
            <a:ext cx="239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09772" y="2864703"/>
            <a:ext cx="324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9990" y="3931066"/>
            <a:ext cx="307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39682" y="4175053"/>
            <a:ext cx="264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95230" y="4770415"/>
            <a:ext cx="324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95230" y="5300737"/>
            <a:ext cx="252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D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 flipV="1">
            <a:off x="4204530" y="2362262"/>
            <a:ext cx="1891470" cy="222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2939753" y="2883456"/>
            <a:ext cx="88021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6155267" y="3973795"/>
            <a:ext cx="196426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 flipV="1">
            <a:off x="3593506" y="4811382"/>
            <a:ext cx="2663361" cy="1899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2939753" y="5359590"/>
            <a:ext cx="114513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135880" y="477041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925186" y="5317860"/>
            <a:ext cx="138869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cxnSpLocks/>
          </p:cNvCxnSpPr>
          <p:nvPr/>
        </p:nvCxnSpPr>
        <p:spPr>
          <a:xfrm>
            <a:off x="10260729" y="4249598"/>
            <a:ext cx="889871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cxnSpLocks/>
          </p:cNvCxnSpPr>
          <p:nvPr/>
        </p:nvCxnSpPr>
        <p:spPr>
          <a:xfrm>
            <a:off x="9883210" y="5165704"/>
            <a:ext cx="1636521" cy="48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cxnSpLocks/>
          </p:cNvCxnSpPr>
          <p:nvPr/>
        </p:nvCxnSpPr>
        <p:spPr>
          <a:xfrm>
            <a:off x="8829625" y="5391226"/>
            <a:ext cx="276124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</p:cNvCxnSpPr>
          <p:nvPr/>
        </p:nvCxnSpPr>
        <p:spPr>
          <a:xfrm>
            <a:off x="8887626" y="1696934"/>
            <a:ext cx="210226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cxnSpLocks/>
          </p:cNvCxnSpPr>
          <p:nvPr/>
        </p:nvCxnSpPr>
        <p:spPr>
          <a:xfrm>
            <a:off x="10677969" y="2507419"/>
            <a:ext cx="401653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>
            <a:off x="8887626" y="2802862"/>
            <a:ext cx="53577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10203678" y="4460905"/>
            <a:ext cx="0" cy="834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cxnSpLocks/>
          </p:cNvCxnSpPr>
          <p:nvPr/>
        </p:nvCxnSpPr>
        <p:spPr>
          <a:xfrm flipV="1">
            <a:off x="10419538" y="4610749"/>
            <a:ext cx="1171329" cy="79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cxnSpLocks/>
          </p:cNvCxnSpPr>
          <p:nvPr/>
        </p:nvCxnSpPr>
        <p:spPr>
          <a:xfrm>
            <a:off x="9896030" y="4844065"/>
            <a:ext cx="109386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cxnSpLocks/>
          </p:cNvCxnSpPr>
          <p:nvPr/>
        </p:nvCxnSpPr>
        <p:spPr>
          <a:xfrm>
            <a:off x="10652332" y="3664680"/>
            <a:ext cx="86739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cxnSpLocks/>
          </p:cNvCxnSpPr>
          <p:nvPr/>
        </p:nvCxnSpPr>
        <p:spPr>
          <a:xfrm>
            <a:off x="8847034" y="3925528"/>
            <a:ext cx="2303566" cy="553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202223" y="624253"/>
            <a:ext cx="1573823" cy="70338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 p. 21</a:t>
            </a:r>
          </a:p>
        </p:txBody>
      </p:sp>
    </p:spTree>
    <p:extLst>
      <p:ext uri="{BB962C8B-B14F-4D97-AF65-F5344CB8AC3E}">
        <p14:creationId xmlns:p14="http://schemas.microsoft.com/office/powerpoint/2010/main" val="394393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9144" y="304447"/>
            <a:ext cx="11420133" cy="5469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i="1" dirty="0">
                <a:solidFill>
                  <a:schemeClr val="accent1"/>
                </a:solidFill>
              </a:rPr>
              <a:t>Work in pairs. Discuss how to do this exercise.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946" y="884186"/>
            <a:ext cx="8952744" cy="55546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54699" y="2662051"/>
            <a:ext cx="7670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How about we have a fashion show?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63491" y="3459313"/>
            <a:ext cx="6661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Do we need any volunteers?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46153" y="4274180"/>
            <a:ext cx="7540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Yes, we need people to design and make clothes.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96190" y="5141784"/>
            <a:ext cx="654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What should we call our fashion show?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54699" y="5956636"/>
            <a:ext cx="6889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What about calling it “Be Creative and Help”?</a:t>
            </a:r>
          </a:p>
        </p:txBody>
      </p:sp>
      <p:sp>
        <p:nvSpPr>
          <p:cNvPr id="9" name="Rectangle 8"/>
          <p:cNvSpPr/>
          <p:nvPr/>
        </p:nvSpPr>
        <p:spPr>
          <a:xfrm>
            <a:off x="202223" y="1239715"/>
            <a:ext cx="1573823" cy="70338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 p. 21</a:t>
            </a:r>
          </a:p>
        </p:txBody>
      </p:sp>
    </p:spTree>
    <p:extLst>
      <p:ext uri="{BB962C8B-B14F-4D97-AF65-F5344CB8AC3E}">
        <p14:creationId xmlns:p14="http://schemas.microsoft.com/office/powerpoint/2010/main" val="66089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283" y="346363"/>
            <a:ext cx="9144000" cy="609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464669" y="552140"/>
            <a:ext cx="4727331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3679246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3769" y="544793"/>
            <a:ext cx="11852031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chemeClr val="accent1"/>
                </a:solidFill>
              </a:rPr>
              <a:t>Work in pairs, ask and answer about charity events you should organize to help poor students at your school.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1110953" y="4288436"/>
            <a:ext cx="5708591" cy="1179319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accent1"/>
                </a:solidFill>
              </a:rPr>
              <a:t>I think we should have a fun run. 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7537391" y="4305525"/>
            <a:ext cx="3888336" cy="1155238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chemeClr val="accent1"/>
                </a:solidFill>
              </a:rPr>
              <a:t>How about “Run for Friends”?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23" y="1578430"/>
            <a:ext cx="7822985" cy="13691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9455" y="2994699"/>
            <a:ext cx="3778308" cy="102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72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500942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4643703" y="642336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sp>
        <p:nvSpPr>
          <p:cNvPr id="5" name="TextBox 4">
            <a:hlinkClick r:id="rId2"/>
          </p:cNvPr>
          <p:cNvSpPr txBox="1"/>
          <p:nvPr/>
        </p:nvSpPr>
        <p:spPr>
          <a:xfrm>
            <a:off x="248480" y="3717235"/>
            <a:ext cx="180480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026" y="1907927"/>
            <a:ext cx="8743957" cy="387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86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72375" y="547060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</a:rPr>
              <a:t>LESSSON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839" y="1620288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215914" y="3975673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Consolidation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066" y="2526305"/>
            <a:ext cx="3810330" cy="865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4454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653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433" y="1058835"/>
            <a:ext cx="9927771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Write five suggestions on how to help poor students at your school, using the structures you learned today. (About 50 words)  </a:t>
            </a:r>
          </a:p>
        </p:txBody>
      </p:sp>
    </p:spTree>
    <p:extLst>
      <p:ext uri="{BB962C8B-B14F-4D97-AF65-F5344CB8AC3E}">
        <p14:creationId xmlns:p14="http://schemas.microsoft.com/office/powerpoint/2010/main" val="19734914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8" y="266218"/>
            <a:ext cx="9077638" cy="61892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41149815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487111" y="1930662"/>
            <a:ext cx="10126766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Grammar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 think we </a:t>
            </a:r>
            <a:r>
              <a:rPr lang="en-US" sz="3600" b="1" i="1" dirty="0">
                <a:solidFill>
                  <a:srgbClr val="0070C0"/>
                </a:solidFill>
              </a:rPr>
              <a:t>should</a:t>
            </a:r>
            <a:r>
              <a:rPr lang="en-US" sz="3600" i="1" dirty="0">
                <a:solidFill>
                  <a:srgbClr val="0070C0"/>
                </a:solidFill>
              </a:rPr>
              <a:t> + bare infinitive.</a:t>
            </a:r>
          </a:p>
          <a:p>
            <a:r>
              <a:rPr lang="en-US" sz="3600" b="1" i="1" dirty="0">
                <a:solidFill>
                  <a:srgbClr val="0070C0"/>
                </a:solidFill>
              </a:rPr>
              <a:t>Let’s</a:t>
            </a:r>
            <a:r>
              <a:rPr lang="en-US" sz="3600" i="1" dirty="0">
                <a:solidFill>
                  <a:srgbClr val="0070C0"/>
                </a:solidFill>
              </a:rPr>
              <a:t> + bare infinitive.</a:t>
            </a:r>
          </a:p>
          <a:p>
            <a:r>
              <a:rPr lang="en-US" sz="3600" b="1" i="1" dirty="0">
                <a:solidFill>
                  <a:srgbClr val="0070C0"/>
                </a:solidFill>
              </a:rPr>
              <a:t>How about </a:t>
            </a:r>
            <a:r>
              <a:rPr lang="en-US" sz="3600" i="1" dirty="0">
                <a:solidFill>
                  <a:srgbClr val="0070C0"/>
                </a:solidFill>
              </a:rPr>
              <a:t>+ V-</a:t>
            </a:r>
            <a:r>
              <a:rPr lang="en-US" sz="3600" i="1" dirty="0" err="1">
                <a:solidFill>
                  <a:srgbClr val="0070C0"/>
                </a:solidFill>
              </a:rPr>
              <a:t>ing</a:t>
            </a:r>
            <a:r>
              <a:rPr lang="en-US" sz="3600" i="1" dirty="0">
                <a:solidFill>
                  <a:srgbClr val="0070C0"/>
                </a:solidFill>
              </a:rPr>
              <a:t>?</a:t>
            </a:r>
          </a:p>
          <a:p>
            <a:r>
              <a:rPr lang="en-US" sz="3600" b="1" i="1" dirty="0">
                <a:solidFill>
                  <a:srgbClr val="0070C0"/>
                </a:solidFill>
              </a:rPr>
              <a:t>How about </a:t>
            </a:r>
            <a:r>
              <a:rPr lang="en-US" sz="3600" i="1" dirty="0">
                <a:solidFill>
                  <a:srgbClr val="0070C0"/>
                </a:solidFill>
              </a:rPr>
              <a:t>+ S + V (simple present)?</a:t>
            </a:r>
          </a:p>
          <a:p>
            <a:r>
              <a:rPr lang="en-US" sz="3600" b="1" i="1" dirty="0">
                <a:solidFill>
                  <a:srgbClr val="0070C0"/>
                </a:solidFill>
              </a:rPr>
              <a:t>Let’s not </a:t>
            </a:r>
            <a:r>
              <a:rPr lang="en-US" sz="3600" i="1" dirty="0">
                <a:solidFill>
                  <a:srgbClr val="0070C0"/>
                </a:solidFill>
              </a:rPr>
              <a:t>+ bare infinitive. (for negative suggestions)</a:t>
            </a:r>
          </a:p>
        </p:txBody>
      </p:sp>
    </p:spTree>
    <p:extLst>
      <p:ext uri="{BB962C8B-B14F-4D97-AF65-F5344CB8AC3E}">
        <p14:creationId xmlns:p14="http://schemas.microsoft.com/office/powerpoint/2010/main" val="3359519078"/>
      </p:ext>
    </p:extLst>
  </p:cSld>
  <p:clrMapOvr>
    <a:masterClrMapping/>
  </p:clrMapOvr>
  <p:transition spd="med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6" name="Rectangle 5"/>
          <p:cNvSpPr/>
          <p:nvPr/>
        </p:nvSpPr>
        <p:spPr>
          <a:xfrm>
            <a:off x="1314451" y="1650187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the grammar point and make sentences using it.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21 WB.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Complete the grammar notes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>
                <a:solidFill>
                  <a:srgbClr val="0070C0"/>
                </a:solidFill>
              </a:rPr>
              <a:t>page 23).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30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64282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011167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make suggestions, using </a:t>
            </a:r>
            <a:r>
              <a:rPr lang="en-US" sz="3600" b="1" i="1" dirty="0">
                <a:solidFill>
                  <a:srgbClr val="0070C0"/>
                </a:solidFill>
              </a:rPr>
              <a:t>should, Let’s, How about</a:t>
            </a:r>
            <a:r>
              <a:rPr lang="en-US" sz="3600" i="1" dirty="0">
                <a:solidFill>
                  <a:srgbClr val="0070C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84646406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128588" y="552140"/>
            <a:ext cx="5023071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2266880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1202" y="50730"/>
            <a:ext cx="9243019" cy="127619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1"/>
                </a:solidFill>
              </a:rPr>
              <a:t>Look at the pictures and name the activities:</a:t>
            </a:r>
          </a:p>
          <a:p>
            <a:r>
              <a:rPr lang="en-US" sz="2400" i="1" dirty="0">
                <a:solidFill>
                  <a:schemeClr val="accent1"/>
                </a:solidFill>
              </a:rPr>
              <a:t>baking cookies, having a craft fair, washing cars, organizing an art show, designing posters, donating old clothes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300" y="1377653"/>
            <a:ext cx="3116124" cy="2237217"/>
          </a:xfrm>
          <a:prstGeom prst="rect">
            <a:avLst/>
          </a:prstGeom>
        </p:spPr>
      </p:pic>
      <p:pic>
        <p:nvPicPr>
          <p:cNvPr id="1026" name="Picture 2" descr="Happy Woman Baking Cookies in Oven Stock Image - Image of cooker, home:  2188385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064" y="1377653"/>
            <a:ext cx="3172400" cy="211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61064" y="3495230"/>
            <a:ext cx="3172400" cy="341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218838597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1779" y="1377654"/>
            <a:ext cx="2967211" cy="22372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111779" y="3614870"/>
            <a:ext cx="2937933" cy="290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1461521012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818" y="4101980"/>
            <a:ext cx="3118606" cy="2238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1063" y="4025068"/>
            <a:ext cx="3225733" cy="23159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4673" y="4006889"/>
            <a:ext cx="3034317" cy="23340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3986" y="3468854"/>
            <a:ext cx="3056969" cy="3418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FF0000"/>
                </a:solidFill>
              </a:rPr>
              <a:t>washing cars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61063" y="3495230"/>
            <a:ext cx="3172401" cy="3418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FF0000"/>
                </a:solidFill>
              </a:rPr>
              <a:t>baking cookies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11779" y="3507506"/>
            <a:ext cx="2937933" cy="3979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FF0000"/>
                </a:solidFill>
              </a:rPr>
              <a:t>designing posters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8818" y="6187155"/>
            <a:ext cx="3118606" cy="2552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FF0000"/>
                </a:solidFill>
              </a:rPr>
              <a:t>donating old clothes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61063" y="6132469"/>
            <a:ext cx="3238698" cy="3099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FF0000"/>
                </a:solidFill>
              </a:rPr>
              <a:t>having a craft fair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012870" y="6132468"/>
            <a:ext cx="3066120" cy="3065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FF0000"/>
                </a:solidFill>
              </a:rPr>
              <a:t>organizing an art show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49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93" y="360216"/>
            <a:ext cx="9144000" cy="5976503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162086" y="4262109"/>
            <a:ext cx="7682669" cy="1787236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I think we should + …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Let’s + …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How about </a:t>
            </a:r>
            <a:r>
              <a:rPr lang="en-US" sz="3600" b="1">
                <a:solidFill>
                  <a:srgbClr val="0070C0"/>
                </a:solidFill>
              </a:rPr>
              <a:t>+ …?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128588" y="552140"/>
            <a:ext cx="5023071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1214422566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462" y="423016"/>
            <a:ext cx="11945130" cy="116650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i="1" dirty="0">
                <a:solidFill>
                  <a:schemeClr val="accent1"/>
                </a:solidFill>
              </a:rPr>
              <a:t>Look at three sentences and complete the structure with the correct verb form.</a:t>
            </a:r>
          </a:p>
        </p:txBody>
      </p:sp>
      <p:sp>
        <p:nvSpPr>
          <p:cNvPr id="5" name="Rectangle 4"/>
          <p:cNvSpPr/>
          <p:nvPr/>
        </p:nvSpPr>
        <p:spPr>
          <a:xfrm>
            <a:off x="6144426" y="2742940"/>
            <a:ext cx="5759866" cy="21257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i="1" dirty="0">
                <a:solidFill>
                  <a:schemeClr val="accent1"/>
                </a:solidFill>
              </a:rPr>
              <a:t>I think we </a:t>
            </a:r>
            <a:r>
              <a:rPr lang="en-US" sz="2800" b="1" i="1" dirty="0">
                <a:solidFill>
                  <a:schemeClr val="accent1"/>
                </a:solidFill>
              </a:rPr>
              <a:t>should</a:t>
            </a:r>
            <a:r>
              <a:rPr lang="en-US" sz="2800" i="1" dirty="0">
                <a:solidFill>
                  <a:schemeClr val="accent1"/>
                </a:solidFill>
              </a:rPr>
              <a:t> +                             .</a:t>
            </a:r>
          </a:p>
          <a:p>
            <a:r>
              <a:rPr lang="en-US" sz="2800" b="1" i="1" dirty="0">
                <a:solidFill>
                  <a:schemeClr val="accent1"/>
                </a:solidFill>
              </a:rPr>
              <a:t>Let’s</a:t>
            </a:r>
            <a:r>
              <a:rPr lang="en-US" sz="2800" i="1" dirty="0">
                <a:solidFill>
                  <a:schemeClr val="accent1"/>
                </a:solidFill>
              </a:rPr>
              <a:t> +                              .</a:t>
            </a:r>
          </a:p>
          <a:p>
            <a:r>
              <a:rPr lang="en-US" sz="2800" b="1" i="1" dirty="0">
                <a:solidFill>
                  <a:schemeClr val="accent1"/>
                </a:solidFill>
              </a:rPr>
              <a:t>How about </a:t>
            </a:r>
            <a:r>
              <a:rPr lang="en-US" sz="2800" i="1" dirty="0">
                <a:solidFill>
                  <a:schemeClr val="accent1"/>
                </a:solidFill>
              </a:rPr>
              <a:t>+                  ?</a:t>
            </a:r>
          </a:p>
          <a:p>
            <a:r>
              <a:rPr lang="en-US" sz="2800" b="1" i="1" dirty="0">
                <a:solidFill>
                  <a:schemeClr val="accent1"/>
                </a:solidFill>
              </a:rPr>
              <a:t>How about </a:t>
            </a:r>
            <a:r>
              <a:rPr lang="en-US" sz="2800" i="1" dirty="0">
                <a:solidFill>
                  <a:schemeClr val="accent1"/>
                </a:solidFill>
              </a:rPr>
              <a:t>+                                          ?</a:t>
            </a:r>
          </a:p>
        </p:txBody>
      </p:sp>
      <p:sp>
        <p:nvSpPr>
          <p:cNvPr id="6" name="Rectangle 5"/>
          <p:cNvSpPr/>
          <p:nvPr/>
        </p:nvSpPr>
        <p:spPr>
          <a:xfrm>
            <a:off x="9024359" y="2920398"/>
            <a:ext cx="2213362" cy="4187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bare infinitive</a:t>
            </a:r>
          </a:p>
        </p:txBody>
      </p:sp>
      <p:sp>
        <p:nvSpPr>
          <p:cNvPr id="7" name="Rectangle 6"/>
          <p:cNvSpPr/>
          <p:nvPr/>
        </p:nvSpPr>
        <p:spPr>
          <a:xfrm>
            <a:off x="7281017" y="3369052"/>
            <a:ext cx="2241052" cy="3589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bare infinitive </a:t>
            </a:r>
          </a:p>
        </p:txBody>
      </p:sp>
      <p:sp>
        <p:nvSpPr>
          <p:cNvPr id="8" name="Rectangle 7"/>
          <p:cNvSpPr/>
          <p:nvPr/>
        </p:nvSpPr>
        <p:spPr>
          <a:xfrm>
            <a:off x="8186871" y="3805821"/>
            <a:ext cx="1335198" cy="3989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V-</a:t>
            </a:r>
            <a:r>
              <a:rPr lang="en-US" sz="2800" dirty="0" err="1">
                <a:solidFill>
                  <a:srgbClr val="FF0000"/>
                </a:solidFill>
              </a:rPr>
              <a:t>ing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04034" y="5129358"/>
            <a:ext cx="3631962" cy="5490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Making suggestions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6144426" y="5263684"/>
            <a:ext cx="1307507" cy="280417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9462" y="2755753"/>
            <a:ext cx="5768411" cy="21193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dirty="0">
              <a:solidFill>
                <a:schemeClr val="accent1"/>
              </a:solidFill>
            </a:endParaRPr>
          </a:p>
          <a:p>
            <a:r>
              <a:rPr lang="en-US" sz="2800" dirty="0">
                <a:solidFill>
                  <a:schemeClr val="accent1"/>
                </a:solidFill>
              </a:rPr>
              <a:t>I think we </a:t>
            </a:r>
            <a:r>
              <a:rPr lang="en-US" sz="2800" b="1" dirty="0">
                <a:solidFill>
                  <a:schemeClr val="accent1"/>
                </a:solidFill>
              </a:rPr>
              <a:t>should</a:t>
            </a:r>
            <a:r>
              <a:rPr lang="en-US" sz="2800" dirty="0">
                <a:solidFill>
                  <a:schemeClr val="accent1"/>
                </a:solidFill>
              </a:rPr>
              <a:t> organize a fun run.</a:t>
            </a:r>
          </a:p>
          <a:p>
            <a:r>
              <a:rPr lang="en-US" sz="2800" b="1" dirty="0">
                <a:solidFill>
                  <a:schemeClr val="accent1"/>
                </a:solidFill>
              </a:rPr>
              <a:t>Let’s</a:t>
            </a:r>
            <a:r>
              <a:rPr lang="en-US" sz="2800" dirty="0">
                <a:solidFill>
                  <a:schemeClr val="accent1"/>
                </a:solidFill>
              </a:rPr>
              <a:t> wash cars. </a:t>
            </a:r>
          </a:p>
          <a:p>
            <a:pPr lvl="0"/>
            <a:r>
              <a:rPr lang="en-US" sz="2800" b="1" dirty="0">
                <a:solidFill>
                  <a:srgbClr val="4F81BD"/>
                </a:solidFill>
              </a:rPr>
              <a:t>How about </a:t>
            </a:r>
            <a:r>
              <a:rPr lang="en-US" sz="2800" dirty="0">
                <a:solidFill>
                  <a:srgbClr val="4F81BD"/>
                </a:solidFill>
              </a:rPr>
              <a:t>selling cakes?</a:t>
            </a:r>
          </a:p>
          <a:p>
            <a:pPr lvl="0"/>
            <a:r>
              <a:rPr lang="en-US" sz="2800" b="1" dirty="0">
                <a:solidFill>
                  <a:srgbClr val="4F81BD"/>
                </a:solidFill>
              </a:rPr>
              <a:t>How about </a:t>
            </a:r>
            <a:r>
              <a:rPr lang="en-US" sz="2800" dirty="0">
                <a:solidFill>
                  <a:srgbClr val="4F81BD"/>
                </a:solidFill>
              </a:rPr>
              <a:t>we sell cakes?</a:t>
            </a:r>
          </a:p>
          <a:p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86871" y="4287595"/>
            <a:ext cx="3302949" cy="3760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800" i="1" dirty="0">
                <a:solidFill>
                  <a:srgbClr val="FF0000"/>
                </a:solidFill>
              </a:rPr>
              <a:t>S + V (Present Simple)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748457" y="3369052"/>
            <a:ext cx="98473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77656" y="3772178"/>
            <a:ext cx="64183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2013438" y="4204800"/>
            <a:ext cx="829153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2062782" y="4663609"/>
            <a:ext cx="356088" cy="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507368" y="4654818"/>
            <a:ext cx="436494" cy="879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22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6510" y="2140721"/>
            <a:ext cx="4598417" cy="10724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accent1"/>
                </a:solidFill>
              </a:rPr>
              <a:t>Let’s not </a:t>
            </a:r>
            <a:r>
              <a:rPr lang="en-US" sz="4000" dirty="0">
                <a:solidFill>
                  <a:schemeClr val="accent1"/>
                </a:solidFill>
              </a:rPr>
              <a:t>wash cars.</a:t>
            </a:r>
          </a:p>
        </p:txBody>
      </p:sp>
      <p:sp>
        <p:nvSpPr>
          <p:cNvPr id="3" name="Rectangle 2"/>
          <p:cNvSpPr/>
          <p:nvPr/>
        </p:nvSpPr>
        <p:spPr>
          <a:xfrm>
            <a:off x="5682952" y="2140722"/>
            <a:ext cx="5922237" cy="10724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accent1"/>
                </a:solidFill>
              </a:rPr>
              <a:t>Let’s not + …</a:t>
            </a:r>
            <a:endParaRPr lang="en-US" sz="4000" dirty="0">
              <a:solidFill>
                <a:schemeClr val="accen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619" y="3750775"/>
            <a:ext cx="1408166" cy="3263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82952" y="3461047"/>
            <a:ext cx="5922237" cy="9058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Negative suggestions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33047" y="2221907"/>
            <a:ext cx="3196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Bare infinitive</a:t>
            </a:r>
          </a:p>
        </p:txBody>
      </p:sp>
    </p:spTree>
    <p:extLst>
      <p:ext uri="{BB962C8B-B14F-4D97-AF65-F5344CB8AC3E}">
        <p14:creationId xmlns:p14="http://schemas.microsoft.com/office/powerpoint/2010/main" val="4057004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43" y="373967"/>
            <a:ext cx="11442817" cy="6078997"/>
          </a:xfrm>
          <a:prstGeom prst="rect">
            <a:avLst/>
          </a:prstGeom>
        </p:spPr>
      </p:pic>
      <p:pic>
        <p:nvPicPr>
          <p:cNvPr id="4" name="CD1-TRACK 3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888" end="3606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08043" y="405036"/>
            <a:ext cx="575914" cy="57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453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95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410</TotalTime>
  <Words>643</Words>
  <Application>Microsoft Office PowerPoint</Application>
  <PresentationFormat>Widescreen</PresentationFormat>
  <Paragraphs>98</Paragraphs>
  <Slides>24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vaxalin@outlook.com.vn</cp:lastModifiedBy>
  <cp:revision>85</cp:revision>
  <dcterms:created xsi:type="dcterms:W3CDTF">2022-05-09T08:01:08Z</dcterms:created>
  <dcterms:modified xsi:type="dcterms:W3CDTF">2023-07-26T14:32:52Z</dcterms:modified>
</cp:coreProperties>
</file>