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5"/>
  </p:notesMasterIdLst>
  <p:sldIdLst>
    <p:sldId id="1283" r:id="rId2"/>
    <p:sldId id="1057" r:id="rId3"/>
    <p:sldId id="1232" r:id="rId4"/>
    <p:sldId id="1299" r:id="rId5"/>
    <p:sldId id="1300" r:id="rId6"/>
    <p:sldId id="1248" r:id="rId7"/>
    <p:sldId id="1301" r:id="rId8"/>
    <p:sldId id="1303" r:id="rId9"/>
    <p:sldId id="1304" r:id="rId10"/>
    <p:sldId id="1305" r:id="rId11"/>
    <p:sldId id="1306" r:id="rId12"/>
    <p:sldId id="1307" r:id="rId13"/>
    <p:sldId id="11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 varScale="1">
        <p:scale>
          <a:sx n="79" d="100"/>
          <a:sy n="79" d="100"/>
        </p:scale>
        <p:origin x="83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3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ace car on a track&#10;&#10;Description automatically generated with medium confidence">
            <a:extLst>
              <a:ext uri="{FF2B5EF4-FFF2-40B4-BE49-F238E27FC236}">
                <a16:creationId xmlns:a16="http://schemas.microsoft.com/office/drawing/2014/main" id="{B9F3AFA1-D789-33BC-4071-F99D002C9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E35B7084-42EE-F9F7-BA6F-8046A2459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6133" y="2743200"/>
            <a:ext cx="12239281" cy="98885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005F0F4-2E6D-75D7-C8D8-109752B3FE4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372" y="2846029"/>
            <a:ext cx="11811001" cy="698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5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Đồ thị độ dịch chuyển – thời gian</a:t>
            </a:r>
            <a:endParaRPr lang="en-US" altLang="en-US" sz="3500" b="1">
              <a:solidFill>
                <a:srgbClr val="7030A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5AFBF4A-DDB6-D44A-BEF4-D036B55D9C1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7472" y="2743199"/>
            <a:ext cx="181406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</p:txBody>
      </p:sp>
    </p:spTree>
    <p:extLst>
      <p:ext uri="{BB962C8B-B14F-4D97-AF65-F5344CB8AC3E}">
        <p14:creationId xmlns:p14="http://schemas.microsoft.com/office/powerpoint/2010/main" val="35892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44392" y="62525"/>
            <a:ext cx="12312345" cy="541687"/>
            <a:chOff x="74035" y="2244571"/>
            <a:chExt cx="1223605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979557" cy="708275"/>
              <a:chOff x="587625" y="3377549"/>
              <a:chExt cx="616891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616891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191" y="2244571"/>
              <a:ext cx="1110088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700" i="1">
                  <a:cs typeface="Arial" panose="020B0604020202020204" pitchFamily="34" charset="0"/>
                </a:rPr>
                <a:t>Vận tốc và đồ thị độ dịch chuyển – thời gian trong chuyển động thẳng</a:t>
              </a:r>
              <a:endParaRPr lang="en-US" sz="27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9" y="4372416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14687" y="814325"/>
            <a:ext cx="115174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đồ thị độ dịch chuyển - thời gian có thể dễ dàng tính được giá trị của vận tốc. 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đồ thị vẽ ở hình, hệ số góc (độ dốc) của đường biểu diễn OA là: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D7230-B28C-5D21-351E-41218C738246}"/>
              </a:ext>
            </a:extLst>
          </p:cNvPr>
          <p:cNvSpPr txBox="1"/>
          <p:nvPr/>
        </p:nvSpPr>
        <p:spPr>
          <a:xfrm>
            <a:off x="1447800" y="4575069"/>
            <a:ext cx="880255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Độ dốc của đô thị độ dịch chuyển - thời gian trong chuyển động thẳng cho biết vận tốc chuyển động. </a:t>
            </a:r>
            <a:endParaRPr lang="en-US" sz="2500" i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7C71A2-D573-8868-D3A1-BBF05F81B5CB}"/>
              </a:ext>
            </a:extLst>
          </p:cNvPr>
          <p:cNvSpPr txBox="1"/>
          <p:nvPr/>
        </p:nvSpPr>
        <p:spPr>
          <a:xfrm>
            <a:off x="1011630" y="3534691"/>
            <a:ext cx="100584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 chính là độ lớn vận tốc của người bơi trong 50 m đầu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BECE6A-CF0B-5A6F-932D-E8E0E04251C5}"/>
              </a:ext>
            </a:extLst>
          </p:cNvPr>
          <p:cNvGrpSpPr/>
          <p:nvPr/>
        </p:nvGrpSpPr>
        <p:grpSpPr>
          <a:xfrm>
            <a:off x="2743200" y="1833245"/>
            <a:ext cx="4917464" cy="1314119"/>
            <a:chOff x="8076716" y="3452482"/>
            <a:chExt cx="2310296" cy="1314119"/>
          </a:xfrm>
        </p:grpSpPr>
        <p:pic>
          <p:nvPicPr>
            <p:cNvPr id="20" name="Picture 19" descr="empty-red-rectangle">
              <a:extLst>
                <a:ext uri="{FF2B5EF4-FFF2-40B4-BE49-F238E27FC236}">
                  <a16:creationId xmlns:a16="http://schemas.microsoft.com/office/drawing/2014/main" id="{6050C94F-92D0-D251-6E7A-C99746355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DCB2075A-8AC6-962C-7981-355CD04B1E43}"/>
                    </a:ext>
                  </a:extLst>
                </p:cNvPr>
                <p:cNvSpPr txBox="1"/>
                <p:nvPr/>
              </p:nvSpPr>
              <p:spPr bwMode="auto">
                <a:xfrm>
                  <a:off x="8327315" y="3606138"/>
                  <a:ext cx="1872214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a14:m>
                  <a:r>
                    <a:rPr lang="en-US" sz="3000"/>
                    <a:t> =</a:t>
                  </a:r>
                  <a:r>
                    <a:rPr lang="en-US" sz="300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50 −20 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25 −10 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30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1" name="Object 18">
                  <a:extLst>
                    <a:ext uri="{FF2B5EF4-FFF2-40B4-BE49-F238E27FC236}">
                      <a16:creationId xmlns:a16="http://schemas.microsoft.com/office/drawing/2014/main" id="{DCB2075A-8AC6-962C-7981-355CD04B1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27315" y="3606138"/>
                  <a:ext cx="1872214" cy="11604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32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358067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03" y="794073"/>
            <a:ext cx="10644441" cy="39395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1. Số liệu về độ dịch chuyển và thời gian của chuyển động thẳng của một xe ô tô đồ chơi chạy bằng pin được ghi trong bảng bên: </a:t>
            </a: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bảng này để: </a:t>
            </a:r>
          </a:p>
          <a:p>
            <a:pPr marL="342900" marR="0" indent="-3429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đồ thị độ dịch chuyển - thời gian của chuyến dộng.</a:t>
            </a:r>
          </a:p>
          <a:p>
            <a:pPr marL="342900" marR="0" indent="-342900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chuyển động của xe.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Tính vận tốc của xe trong 3 s đầu.</a:t>
            </a: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38EB5564-9103-54C0-C1AD-3BF8B984D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516173"/>
              </p:ext>
            </p:extLst>
          </p:nvPr>
        </p:nvGraphicFramePr>
        <p:xfrm>
          <a:off x="1696079" y="1602632"/>
          <a:ext cx="9367487" cy="10491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567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890720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</a:tblGrid>
              <a:tr h="607168"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 dịch chuyển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5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04974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740" y="892647"/>
            <a:ext cx="10492675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Đồ thị độ dịch chuyển - thời gian trong chuyển động thẳng của một xe ô tô đồ chơi điều khiển từ xa được vẽ ở hình.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4DC47-872F-F034-D0A1-A8444122F647}"/>
              </a:ext>
            </a:extLst>
          </p:cNvPr>
          <p:cNvSpPr txBox="1"/>
          <p:nvPr/>
        </p:nvSpPr>
        <p:spPr>
          <a:xfrm>
            <a:off x="503775" y="2041788"/>
            <a:ext cx="5636356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 tả chuyển động của xe. </a:t>
            </a:r>
          </a:p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vị trí của xe so với điểm xuất phát của xe ở giây thứ 2, giây thứ 4, giây thứ 8 và giây thứ 10 </a:t>
            </a:r>
          </a:p>
          <a:p>
            <a:pPr marL="461963" marR="0" indent="-461963" algn="just">
              <a:spcBef>
                <a:spcPts val="0"/>
              </a:spcBef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tốc độ và vận tốc của xe trong 2 giây đầu, từ giây 2 đến giây 4 và từ giây 4 đến giây 8.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1963" marR="0" indent="-46196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Xác định quãng đường đi được và độ dịch chuyển của xe sau 10 giây chuyển động.Tại sao giá trị của chúng không giống nhau?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3DAAF5-4C46-EAED-A423-9942E5C26A7E}"/>
              </a:ext>
            </a:extLst>
          </p:cNvPr>
          <p:cNvGrpSpPr/>
          <p:nvPr/>
        </p:nvGrpSpPr>
        <p:grpSpPr>
          <a:xfrm>
            <a:off x="6306430" y="2156171"/>
            <a:ext cx="6167254" cy="3965884"/>
            <a:chOff x="6278077" y="2514600"/>
            <a:chExt cx="6167254" cy="3965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60DA07-B5D1-84AA-EE8C-8DE14F5DF6AD}"/>
                </a:ext>
              </a:extLst>
            </p:cNvPr>
            <p:cNvGrpSpPr/>
            <p:nvPr/>
          </p:nvGrpSpPr>
          <p:grpSpPr>
            <a:xfrm>
              <a:off x="6278077" y="2514600"/>
              <a:ext cx="6167254" cy="3965884"/>
              <a:chOff x="5217705" y="1408302"/>
              <a:chExt cx="6167254" cy="396588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EC32124-00A1-D446-5AD6-2438E951C589}"/>
                  </a:ext>
                </a:extLst>
              </p:cNvPr>
              <p:cNvGrpSpPr/>
              <p:nvPr/>
            </p:nvGrpSpPr>
            <p:grpSpPr>
              <a:xfrm>
                <a:off x="5217705" y="1408302"/>
                <a:ext cx="6167254" cy="3965884"/>
                <a:chOff x="3988191" y="1518187"/>
                <a:chExt cx="6167254" cy="3965884"/>
              </a:xfrm>
            </p:grpSpPr>
            <p:pic>
              <p:nvPicPr>
                <p:cNvPr id="26" name="Content Placeholder 4">
                  <a:extLst>
                    <a:ext uri="{FF2B5EF4-FFF2-40B4-BE49-F238E27FC236}">
                      <a16:creationId xmlns:a16="http://schemas.microsoft.com/office/drawing/2014/main" id="{5E25F7CB-7120-7D4A-F8AE-CDD869F24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 t="50197" r="66237" b="1862"/>
                <a:stretch/>
              </p:blipFill>
              <p:spPr>
                <a:xfrm>
                  <a:off x="5131688" y="2276976"/>
                  <a:ext cx="3767422" cy="3009112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BF32C22-831E-15A2-C8B6-C16E90F27751}"/>
                    </a:ext>
                  </a:extLst>
                </p:cNvPr>
                <p:cNvGrpSpPr/>
                <p:nvPr/>
              </p:nvGrpSpPr>
              <p:grpSpPr>
                <a:xfrm>
                  <a:off x="3988191" y="1518187"/>
                  <a:ext cx="6167254" cy="3925280"/>
                  <a:chOff x="8755624" y="4398159"/>
                  <a:chExt cx="4472403" cy="2088370"/>
                </a:xfrm>
              </p:grpSpPr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AC4ACD00-B9CC-4A75-4CE4-35ED7080D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479761" y="6004444"/>
                    <a:ext cx="3309772" cy="147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A8B0307F-639A-C959-8515-4C01A01C45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584871" y="4590870"/>
                    <a:ext cx="16329" cy="1782485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17C62D2-2A2D-7AF9-B0AB-64C687EEA1B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125744" y="5028039"/>
                    <a:ext cx="1605711" cy="34595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 (m)</a:t>
                    </a:r>
                    <a:endParaRPr lang="en-US" sz="2500" baseline="-25000"/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840F093-D888-FAA6-2BF3-369BBD32F16A}"/>
                      </a:ext>
                    </a:extLst>
                  </p:cNvPr>
                  <p:cNvSpPr txBox="1"/>
                  <p:nvPr/>
                </p:nvSpPr>
                <p:spPr>
                  <a:xfrm>
                    <a:off x="12397035" y="6009475"/>
                    <a:ext cx="830992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t(s)</a:t>
                    </a:r>
                    <a:endParaRPr lang="en-US" sz="2500" baseline="-25000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8CEEC79-BDEA-9C4C-74DB-689C1B66CC3C}"/>
                    </a:ext>
                  </a:extLst>
                </p:cNvPr>
                <p:cNvSpPr txBox="1"/>
                <p:nvPr/>
              </p:nvSpPr>
              <p:spPr>
                <a:xfrm>
                  <a:off x="4444026" y="3842394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82AFED-75AA-950B-4A29-DF1AB2DD968C}"/>
                    </a:ext>
                  </a:extLst>
                </p:cNvPr>
                <p:cNvSpPr txBox="1"/>
                <p:nvPr/>
              </p:nvSpPr>
              <p:spPr>
                <a:xfrm>
                  <a:off x="4404567" y="3521246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1619EAE-95EC-4A93-37F4-7958FDD24C77}"/>
                    </a:ext>
                  </a:extLst>
                </p:cNvPr>
                <p:cNvSpPr txBox="1"/>
                <p:nvPr/>
              </p:nvSpPr>
              <p:spPr>
                <a:xfrm>
                  <a:off x="4435270" y="3144552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2AFA86A-7BDA-B909-FB64-1A3C7EF7702D}"/>
                    </a:ext>
                  </a:extLst>
                </p:cNvPr>
                <p:cNvSpPr txBox="1"/>
                <p:nvPr/>
              </p:nvSpPr>
              <p:spPr>
                <a:xfrm>
                  <a:off x="4395310" y="5007017"/>
                  <a:ext cx="942352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AD62695-CC7F-750B-4B01-70CE069E5EAF}"/>
                    </a:ext>
                  </a:extLst>
                </p:cNvPr>
                <p:cNvSpPr txBox="1"/>
                <p:nvPr/>
              </p:nvSpPr>
              <p:spPr>
                <a:xfrm>
                  <a:off x="5610268" y="4505261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0885E63-602B-7AEE-3B25-A4F15B8F20AE}"/>
                    </a:ext>
                  </a:extLst>
                </p:cNvPr>
                <p:cNvSpPr txBox="1"/>
                <p:nvPr/>
              </p:nvSpPr>
              <p:spPr>
                <a:xfrm>
                  <a:off x="7861336" y="4524723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9AD8386-14A8-94B5-B6D5-80FE05910250}"/>
                    </a:ext>
                  </a:extLst>
                </p:cNvPr>
                <p:cNvSpPr txBox="1"/>
                <p:nvPr/>
              </p:nvSpPr>
              <p:spPr>
                <a:xfrm>
                  <a:off x="5224895" y="4505261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72FE66-E2F8-4898-561F-62F9AED6C41A}"/>
                    </a:ext>
                  </a:extLst>
                </p:cNvPr>
                <p:cNvSpPr txBox="1"/>
                <p:nvPr/>
              </p:nvSpPr>
              <p:spPr>
                <a:xfrm>
                  <a:off x="5986648" y="4511588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242388-D64B-1E7A-6A8A-E030FAB67FA1}"/>
                    </a:ext>
                  </a:extLst>
                </p:cNvPr>
                <p:cNvSpPr txBox="1"/>
                <p:nvPr/>
              </p:nvSpPr>
              <p:spPr>
                <a:xfrm>
                  <a:off x="6351477" y="4537346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2E761CE-5C7F-2D15-1BCA-7D86E36F0556}"/>
                    </a:ext>
                  </a:extLst>
                </p:cNvPr>
                <p:cNvSpPr txBox="1"/>
                <p:nvPr/>
              </p:nvSpPr>
              <p:spPr>
                <a:xfrm>
                  <a:off x="6724750" y="4521214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0D66A5D-16D8-564D-7D6C-5DF2931CA902}"/>
                    </a:ext>
                  </a:extLst>
                </p:cNvPr>
                <p:cNvSpPr txBox="1"/>
                <p:nvPr/>
              </p:nvSpPr>
              <p:spPr>
                <a:xfrm>
                  <a:off x="7098155" y="4530670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1955155-2E77-AC68-6FD6-765DDA86FD84}"/>
                    </a:ext>
                  </a:extLst>
                </p:cNvPr>
                <p:cNvSpPr txBox="1"/>
                <p:nvPr/>
              </p:nvSpPr>
              <p:spPr>
                <a:xfrm>
                  <a:off x="7453859" y="4530670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A733920-A1D5-22A3-0F0C-633D1A84645B}"/>
                    </a:ext>
                  </a:extLst>
                </p:cNvPr>
                <p:cNvSpPr txBox="1"/>
                <p:nvPr/>
              </p:nvSpPr>
              <p:spPr>
                <a:xfrm>
                  <a:off x="8213206" y="4526262"/>
                  <a:ext cx="558128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417471-F6BB-7DF4-E41F-55B819665271}"/>
                  </a:ext>
                </a:extLst>
              </p:cNvPr>
              <p:cNvSpPr txBox="1"/>
              <p:nvPr/>
            </p:nvSpPr>
            <p:spPr>
              <a:xfrm>
                <a:off x="5613950" y="4171130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54F30D-970D-169F-807B-7157DCA9AD48}"/>
                  </a:ext>
                </a:extLst>
              </p:cNvPr>
              <p:cNvSpPr txBox="1"/>
              <p:nvPr/>
            </p:nvSpPr>
            <p:spPr>
              <a:xfrm>
                <a:off x="9824293" y="4368287"/>
                <a:ext cx="55812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E0A6CC-B3A2-1413-247B-4B0B062F65CF}"/>
                  </a:ext>
                </a:extLst>
              </p:cNvPr>
              <p:cNvSpPr txBox="1"/>
              <p:nvPr/>
            </p:nvSpPr>
            <p:spPr>
              <a:xfrm>
                <a:off x="5592551" y="4567741"/>
                <a:ext cx="942352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C182B21-BBDC-55DD-07A0-E15950E3E3D7}"/>
                  </a:ext>
                </a:extLst>
              </p:cNvPr>
              <p:cNvGrpSpPr/>
              <p:nvPr/>
            </p:nvGrpSpPr>
            <p:grpSpPr>
              <a:xfrm>
                <a:off x="6383718" y="2901210"/>
                <a:ext cx="3703842" cy="1864011"/>
                <a:chOff x="6383718" y="2901210"/>
                <a:chExt cx="3703842" cy="1864011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DB204F8-CE1A-1554-16D9-4F36FA9879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3718" y="2917342"/>
                  <a:ext cx="735128" cy="145094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1A7C53F-BAA8-396C-91B1-CA9FA61D6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5224" y="2901210"/>
                  <a:ext cx="1858637" cy="1857355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FF8375A-4C00-E54C-677B-079058979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18846" y="2917342"/>
                  <a:ext cx="748442" cy="0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7FCC82D-D8FD-B734-9825-D42CAA366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04698" y="4758565"/>
                  <a:ext cx="382862" cy="6656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E157E6-81C6-19BD-8B94-E3ECD38F3D4B}"/>
                </a:ext>
              </a:extLst>
            </p:cNvPr>
            <p:cNvSpPr txBox="1"/>
            <p:nvPr/>
          </p:nvSpPr>
          <p:spPr>
            <a:xfrm>
              <a:off x="6740098" y="3730137"/>
              <a:ext cx="94235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1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43" y="870454"/>
            <a:ext cx="10676825" cy="14037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nhớ lại kiến thức đã học về đồ thị của chuyển động trong môn KHTN 7 để phát hiện ra tính chất của các chuyển động thẳng có đồ thị mô tả ở những hình sau</a:t>
            </a:r>
            <a:endParaRPr lang="en-US" sz="27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139FF9-CDA1-BBC8-158B-CADD3A2C489D}"/>
              </a:ext>
            </a:extLst>
          </p:cNvPr>
          <p:cNvGrpSpPr/>
          <p:nvPr/>
        </p:nvGrpSpPr>
        <p:grpSpPr>
          <a:xfrm>
            <a:off x="304800" y="2362200"/>
            <a:ext cx="2895601" cy="2584292"/>
            <a:chOff x="8770185" y="3632632"/>
            <a:chExt cx="3475345" cy="302640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CA3F653-4F50-4C6B-38BF-EDDC74F82502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BABCF3-F000-977E-B217-E2D21EE1B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B2B8900-464C-8656-7CEB-C021C4E8CB3B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FD294B-02CA-718D-D076-2D19DAA33AC9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7C7DC-9BEB-35D6-2472-FF665CB76ACE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5DBCE5-6EEA-801F-F955-E638983732F7}"/>
              </a:ext>
            </a:extLst>
          </p:cNvPr>
          <p:cNvGrpSpPr/>
          <p:nvPr/>
        </p:nvGrpSpPr>
        <p:grpSpPr>
          <a:xfrm>
            <a:off x="3034139" y="2334138"/>
            <a:ext cx="2895601" cy="2584292"/>
            <a:chOff x="8770185" y="3632632"/>
            <a:chExt cx="3475345" cy="302640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408AEE-D47E-8157-6740-15AAF424E1B1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12AA69-0392-DC03-BD00-7913FD76C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8E8BFA-8FA1-82F4-E763-C78DEEF6E90D}"/>
                </a:ext>
              </a:extLst>
            </p:cNvPr>
            <p:cNvCxnSpPr>
              <a:cxnSpLocks/>
            </p:cNvCxnSpPr>
            <p:nvPr/>
          </p:nvCxnSpPr>
          <p:spPr>
            <a:xfrm>
              <a:off x="9636504" y="4736329"/>
              <a:ext cx="193951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4A1101-A5D2-FC9D-9504-9B8E8DDE3D77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6FA3DF-2025-629D-092F-E8F4F6B33051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2C7282-2E2C-FF07-8068-A548FF8AF612}"/>
              </a:ext>
            </a:extLst>
          </p:cNvPr>
          <p:cNvGrpSpPr/>
          <p:nvPr/>
        </p:nvGrpSpPr>
        <p:grpSpPr>
          <a:xfrm>
            <a:off x="5758161" y="2272333"/>
            <a:ext cx="2895601" cy="2584292"/>
            <a:chOff x="8770185" y="3632632"/>
            <a:chExt cx="3475345" cy="302640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0009A04-97D3-3778-7EB0-AF0A4F18011F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6CB4E29-3B12-C5EE-B425-03C37F409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431649-7A47-9D81-F921-3F7E09E89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296541"/>
              <a:ext cx="1294597" cy="16921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BD7150-57CB-D1E0-EDFF-8526857B1057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140663-7BF3-FDC2-AFF0-76409B73CB54}"/>
                </a:ext>
              </a:extLst>
            </p:cNvPr>
            <p:cNvSpPr txBox="1"/>
            <p:nvPr/>
          </p:nvSpPr>
          <p:spPr>
            <a:xfrm>
              <a:off x="11239519" y="6100373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48FCA8-B772-BC44-527C-E58D947ED8C7}"/>
              </a:ext>
            </a:extLst>
          </p:cNvPr>
          <p:cNvGrpSpPr/>
          <p:nvPr/>
        </p:nvGrpSpPr>
        <p:grpSpPr>
          <a:xfrm>
            <a:off x="8452768" y="2272333"/>
            <a:ext cx="3215455" cy="2525443"/>
            <a:chOff x="8770185" y="3632632"/>
            <a:chExt cx="3859239" cy="29574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6CC9936-F5D9-1FA8-B97A-22CE5F5CACDB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5988690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3FDC8B3-B579-930D-FEFD-F40C4EB8A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1200" y="4068683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24AD22E-BA3E-A59E-B884-801449EB4381}"/>
                </a:ext>
              </a:extLst>
            </p:cNvPr>
            <p:cNvCxnSpPr/>
            <p:nvPr/>
          </p:nvCxnSpPr>
          <p:spPr>
            <a:xfrm flipV="1">
              <a:off x="9601200" y="4419600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32179C-2DF5-DD19-8BCF-93CEB08B899C}"/>
                </a:ext>
              </a:extLst>
            </p:cNvPr>
            <p:cNvSpPr txBox="1"/>
            <p:nvPr/>
          </p:nvSpPr>
          <p:spPr>
            <a:xfrm>
              <a:off x="8770185" y="3632632"/>
              <a:ext cx="1295400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2500" baseline="-250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C2240-2D65-C45A-E666-814297AEF96E}"/>
                </a:ext>
              </a:extLst>
            </p:cNvPr>
            <p:cNvSpPr txBox="1"/>
            <p:nvPr/>
          </p:nvSpPr>
          <p:spPr>
            <a:xfrm>
              <a:off x="11623413" y="6031456"/>
              <a:ext cx="1006011" cy="558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29DB11F-8EF9-768C-2772-70BBBAD2113B}"/>
              </a:ext>
            </a:extLst>
          </p:cNvPr>
          <p:cNvCxnSpPr>
            <a:cxnSpLocks/>
          </p:cNvCxnSpPr>
          <p:nvPr/>
        </p:nvCxnSpPr>
        <p:spPr>
          <a:xfrm flipV="1">
            <a:off x="6460296" y="3509821"/>
            <a:ext cx="1508661" cy="774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995E388-915C-75F7-0277-2B149BB84E2F}"/>
              </a:ext>
            </a:extLst>
          </p:cNvPr>
          <p:cNvSpPr txBox="1"/>
          <p:nvPr/>
        </p:nvSpPr>
        <p:spPr>
          <a:xfrm>
            <a:off x="7361041" y="2298558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500" baseline="-25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23D6FE-D9B3-67C6-8E90-DBDD2A63583D}"/>
              </a:ext>
            </a:extLst>
          </p:cNvPr>
          <p:cNvSpPr txBox="1"/>
          <p:nvPr/>
        </p:nvSpPr>
        <p:spPr>
          <a:xfrm>
            <a:off x="7727486" y="3034203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500" baseline="-2500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436037-46DB-0764-EA8D-5080DF97848F}"/>
              </a:ext>
            </a:extLst>
          </p:cNvPr>
          <p:cNvCxnSpPr>
            <a:cxnSpLocks/>
          </p:cNvCxnSpPr>
          <p:nvPr/>
        </p:nvCxnSpPr>
        <p:spPr>
          <a:xfrm>
            <a:off x="9174571" y="3034203"/>
            <a:ext cx="1335607" cy="8350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A3587D6-6895-2A46-C27D-A03C21343A1C}"/>
              </a:ext>
            </a:extLst>
          </p:cNvPr>
          <p:cNvSpPr txBox="1"/>
          <p:nvPr/>
        </p:nvSpPr>
        <p:spPr>
          <a:xfrm>
            <a:off x="10140850" y="2506509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500" baseline="-250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B7D81-D083-47E5-7F74-7492F9CF7D69}"/>
              </a:ext>
            </a:extLst>
          </p:cNvPr>
          <p:cNvSpPr txBox="1"/>
          <p:nvPr/>
        </p:nvSpPr>
        <p:spPr>
          <a:xfrm>
            <a:off x="10412208" y="3630726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500" baseline="-25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AB7944-587D-A9BD-D5C3-F767D3791652}"/>
              </a:ext>
            </a:extLst>
          </p:cNvPr>
          <p:cNvSpPr txBox="1"/>
          <p:nvPr/>
        </p:nvSpPr>
        <p:spPr>
          <a:xfrm>
            <a:off x="1384106" y="499278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500" baseline="-250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BA357F-924D-8409-37AF-E00E18BD88DF}"/>
              </a:ext>
            </a:extLst>
          </p:cNvPr>
          <p:cNvSpPr txBox="1"/>
          <p:nvPr/>
        </p:nvSpPr>
        <p:spPr>
          <a:xfrm>
            <a:off x="4343400" y="49184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500" baseline="-25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25A331-B579-EE46-BB93-EFBF6D9F0E5F}"/>
              </a:ext>
            </a:extLst>
          </p:cNvPr>
          <p:cNvSpPr txBox="1"/>
          <p:nvPr/>
        </p:nvSpPr>
        <p:spPr>
          <a:xfrm>
            <a:off x="6972138" y="4977507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en-US" sz="2500" baseline="-25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82E6EF-C62C-41C8-C151-CD452C9F1BE1}"/>
              </a:ext>
            </a:extLst>
          </p:cNvPr>
          <p:cNvSpPr txBox="1"/>
          <p:nvPr/>
        </p:nvSpPr>
        <p:spPr>
          <a:xfrm>
            <a:off x="9721754" y="4918430"/>
            <a:ext cx="83819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endParaRPr lang="en-US" sz="2500" baseline="-25000"/>
          </a:p>
        </p:txBody>
      </p:sp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5528131" cy="708275"/>
              <a:chOff x="587625" y="3377549"/>
              <a:chExt cx="284672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284672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1" y="875498"/>
            <a:ext cx="11322411" cy="110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1112749" y="958236"/>
            <a:ext cx="98057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 động thẳng là chuyển động thường gặp trong đời sống, có quỹ đạo chuyển động là đường thẳng. 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CD65398-8554-0311-D21F-9C8AED6BE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0" t="17553" b="18399"/>
          <a:stretch/>
        </p:blipFill>
        <p:spPr>
          <a:xfrm>
            <a:off x="502462" y="2727385"/>
            <a:ext cx="11537139" cy="1449988"/>
          </a:xfrm>
          <a:prstGeom prst="rect">
            <a:avLst/>
          </a:prstGeom>
        </p:spPr>
      </p:pic>
      <p:pic>
        <p:nvPicPr>
          <p:cNvPr id="72" name="Picture 5" descr="empty-blue-rectangle">
            <a:extLst>
              <a:ext uri="{FF2B5EF4-FFF2-40B4-BE49-F238E27FC236}">
                <a16:creationId xmlns:a16="http://schemas.microsoft.com/office/drawing/2014/main" id="{93FF4B56-3609-4A2A-0ECC-A147063B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3" y="4657724"/>
            <a:ext cx="11905960" cy="14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CC8F3DD-1D85-BC15-E8FE-E16A88A845CB}"/>
              </a:ext>
            </a:extLst>
          </p:cNvPr>
          <p:cNvSpPr txBox="1"/>
          <p:nvPr/>
        </p:nvSpPr>
        <p:spPr>
          <a:xfrm>
            <a:off x="735948" y="4736007"/>
            <a:ext cx="1072010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vật chuyển động thẳng theo một chiều không đổi thì: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và quãng đường đi được có độ lớn như nhau d = s;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 tốc và tốc độ có độ lớn như nhau v =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C5ABE03-7377-FFBA-C434-84A401B9DA83}"/>
              </a:ext>
            </a:extLst>
          </p:cNvPr>
          <p:cNvSpPr txBox="1"/>
          <p:nvPr/>
        </p:nvSpPr>
        <p:spPr>
          <a:xfrm>
            <a:off x="609600" y="2249413"/>
            <a:ext cx="611372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chuyển động của ô tô trong hình</a:t>
            </a:r>
            <a:endParaRPr lang="en-US" sz="2500" i="1"/>
          </a:p>
        </p:txBody>
      </p:sp>
    </p:spTree>
    <p:extLst>
      <p:ext uri="{BB962C8B-B14F-4D97-AF65-F5344CB8AC3E}">
        <p14:creationId xmlns:p14="http://schemas.microsoft.com/office/powerpoint/2010/main" val="1816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5528131" cy="708275"/>
              <a:chOff x="587625" y="3377549"/>
              <a:chExt cx="284672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284672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0" y="723098"/>
            <a:ext cx="11905960" cy="270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82022" y="764369"/>
            <a:ext cx="10627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vật đang chuyển động thẳng theo chiều dương, nếu đổi chiều chuyển động thì trong khoảng thời gian chuyển động ngược chiều đó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C639F-A78A-B2C6-7BA8-1C9D352DAC89}"/>
              </a:ext>
            </a:extLst>
          </p:cNvPr>
          <p:cNvSpPr txBox="1"/>
          <p:nvPr/>
        </p:nvSpPr>
        <p:spPr>
          <a:xfrm>
            <a:off x="1052221" y="3763012"/>
            <a:ext cx="45103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Dựa vào các công thức</a:t>
            </a:r>
            <a:endParaRPr lang="en-US" sz="25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AC961D-9D68-F927-2A4A-8D35CE192492}"/>
              </a:ext>
            </a:extLst>
          </p:cNvPr>
          <p:cNvGrpSpPr/>
          <p:nvPr/>
        </p:nvGrpSpPr>
        <p:grpSpPr>
          <a:xfrm>
            <a:off x="3078498" y="4410818"/>
            <a:ext cx="2310296" cy="1349266"/>
            <a:chOff x="8076716" y="3452482"/>
            <a:chExt cx="2310296" cy="1349266"/>
          </a:xfrm>
        </p:grpSpPr>
        <p:pic>
          <p:nvPicPr>
            <p:cNvPr id="12" name="Picture 11" descr="empty-red-rectangle">
              <a:extLst>
                <a:ext uri="{FF2B5EF4-FFF2-40B4-BE49-F238E27FC236}">
                  <a16:creationId xmlns:a16="http://schemas.microsoft.com/office/drawing/2014/main" id="{DED10D6A-2695-1FFA-F176-26DBB85D3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18">
                  <a:extLst>
                    <a:ext uri="{FF2B5EF4-FFF2-40B4-BE49-F238E27FC236}">
                      <a16:creationId xmlns:a16="http://schemas.microsoft.com/office/drawing/2014/main" id="{443E0362-129E-F374-A70F-4D630E98F667}"/>
                    </a:ext>
                  </a:extLst>
                </p:cNvPr>
                <p:cNvSpPr txBox="1"/>
                <p:nvPr/>
              </p:nvSpPr>
              <p:spPr bwMode="auto">
                <a:xfrm>
                  <a:off x="8567293" y="3641285"/>
                  <a:ext cx="1447800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𝑡𝑏</m:t>
                            </m:r>
                          </m:sub>
                        </m:sSub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4E123C34-EE15-4D88-948A-A8A7AD223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567293" y="3641285"/>
                  <a:ext cx="1447800" cy="11604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598866-F507-518B-A8EB-7D3C8C369710}"/>
              </a:ext>
            </a:extLst>
          </p:cNvPr>
          <p:cNvGrpSpPr/>
          <p:nvPr/>
        </p:nvGrpSpPr>
        <p:grpSpPr>
          <a:xfrm>
            <a:off x="7175127" y="4465476"/>
            <a:ext cx="2362200" cy="1274703"/>
            <a:chOff x="8076716" y="3452482"/>
            <a:chExt cx="2310296" cy="1252079"/>
          </a:xfrm>
        </p:grpSpPr>
        <p:pic>
          <p:nvPicPr>
            <p:cNvPr id="16" name="Picture 15" descr="empty-red-rectangle">
              <a:extLst>
                <a:ext uri="{FF2B5EF4-FFF2-40B4-BE49-F238E27FC236}">
                  <a16:creationId xmlns:a16="http://schemas.microsoft.com/office/drawing/2014/main" id="{71EC4EBC-9473-A320-30B3-BCF82E47E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6D2E0F55-A9F7-F2E0-04CE-C9C723754D16}"/>
                    </a:ext>
                  </a:extLst>
                </p:cNvPr>
                <p:cNvSpPr txBox="1"/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/>
                </a:p>
              </p:txBody>
            </p:sp>
          </mc:Choice>
          <mc:Fallback xmlns=""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6D2E0F55-A9F7-F2E0-04CE-C9C723754D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2FC361-3C74-CECC-7864-D5BF652CE6A3}"/>
              </a:ext>
            </a:extLst>
          </p:cNvPr>
          <p:cNvSpPr txBox="1"/>
          <p:nvPr/>
        </p:nvSpPr>
        <p:spPr>
          <a:xfrm>
            <a:off x="2362200" y="5882028"/>
            <a:ext cx="77147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 có thể xác định được quãng đường đi được, độ dịch chuyển, tốc độ và vận tốc của chuyển động.</a:t>
            </a:r>
            <a:endParaRPr lang="en-US" sz="25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749B1E-48E2-E516-C030-5306198A7AF7}"/>
              </a:ext>
            </a:extLst>
          </p:cNvPr>
          <p:cNvSpPr txBox="1"/>
          <p:nvPr/>
        </p:nvSpPr>
        <p:spPr>
          <a:xfrm>
            <a:off x="5930547" y="4811745"/>
            <a:ext cx="71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0B7908-A341-054F-027A-B1A557AD9AEE}"/>
              </a:ext>
            </a:extLst>
          </p:cNvPr>
          <p:cNvSpPr txBox="1"/>
          <p:nvPr/>
        </p:nvSpPr>
        <p:spPr>
          <a:xfrm>
            <a:off x="1052221" y="1644817"/>
            <a:ext cx="763457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vẫn có giá trị dương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ộ dịch chuyển có giá trị âm;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E32A7-3445-25AB-6CEE-82215FE98424}"/>
              </a:ext>
            </a:extLst>
          </p:cNvPr>
          <p:cNvSpPr txBox="1"/>
          <p:nvPr/>
        </p:nvSpPr>
        <p:spPr>
          <a:xfrm>
            <a:off x="1052221" y="2459571"/>
            <a:ext cx="71011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 độ vẫn có giá trị dương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 tốc có giá trị âm v = -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0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753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tính quãng đường đi được, độ dịch chuyển, tốc độ, vận tốc của bạn A khi đi từ nhà đến trường và khi đi từ trường đến siêu thị. Coi chuyển động của bạn A là chuyển động đều và biết cứ 100 m bạn A đi hết 25 s.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68578F-4728-34DD-4CD3-6AE4A79E5285}"/>
              </a:ext>
            </a:extLst>
          </p:cNvPr>
          <p:cNvGrpSpPr/>
          <p:nvPr/>
        </p:nvGrpSpPr>
        <p:grpSpPr>
          <a:xfrm>
            <a:off x="1396891" y="4276381"/>
            <a:ext cx="10253897" cy="928050"/>
            <a:chOff x="884591" y="5410200"/>
            <a:chExt cx="10253897" cy="9280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4A841D-DCC3-6E4E-EEF7-BC457BF9F832}"/>
                </a:ext>
              </a:extLst>
            </p:cNvPr>
            <p:cNvGrpSpPr/>
            <p:nvPr/>
          </p:nvGrpSpPr>
          <p:grpSpPr>
            <a:xfrm>
              <a:off x="1156288" y="5410200"/>
              <a:ext cx="9982200" cy="351068"/>
              <a:chOff x="609600" y="5600170"/>
              <a:chExt cx="10820400" cy="38969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D5C06C7-ECD8-6661-3768-A1398BD1B64E}"/>
                  </a:ext>
                </a:extLst>
              </p:cNvPr>
              <p:cNvGrpSpPr/>
              <p:nvPr/>
            </p:nvGrpSpPr>
            <p:grpSpPr>
              <a:xfrm>
                <a:off x="609600" y="5600170"/>
                <a:ext cx="7269376" cy="389698"/>
                <a:chOff x="1112624" y="5697203"/>
                <a:chExt cx="7269376" cy="38969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806F066-F550-E2BD-F2B5-5BCBB04FF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749" y="5889335"/>
                  <a:ext cx="7269251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4DDDF25-44A7-72E9-7A94-6DD378A50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2624" y="5715475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D583087-B4DF-4AE5-6ED2-D3C03AABB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9033" y="5697203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3CDE7A6-9B81-4A18-9C47-34D14F97D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5715475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C412BA8-D523-27F6-3FB2-F8295EC48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3200" y="5739182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49A3B70-864B-EE82-EDFD-C17BCA334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2000" y="5739182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80B9256-8D14-E3B8-B9FF-FE842E29F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5774029"/>
                <a:ext cx="10820400" cy="2099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E9EE4B-AA1B-227C-5DFA-2471AC602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7400" y="5642149"/>
                <a:ext cx="0" cy="347719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90F551-8A91-E2A1-18F5-852F9F28EFE8}"/>
                </a:ext>
              </a:extLst>
            </p:cNvPr>
            <p:cNvSpPr txBox="1"/>
            <p:nvPr/>
          </p:nvSpPr>
          <p:spPr>
            <a:xfrm>
              <a:off x="884591" y="5861196"/>
              <a:ext cx="5453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61059E-4876-ED1A-BFB2-A29145138BC6}"/>
                </a:ext>
              </a:extLst>
            </p:cNvPr>
            <p:cNvSpPr txBox="1"/>
            <p:nvPr/>
          </p:nvSpPr>
          <p:spPr>
            <a:xfrm>
              <a:off x="2097790" y="5756373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200m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BC9C5E-9082-2E0C-EB92-7B54702A73C1}"/>
                </a:ext>
              </a:extLst>
            </p:cNvPr>
            <p:cNvSpPr txBox="1"/>
            <p:nvPr/>
          </p:nvSpPr>
          <p:spPr>
            <a:xfrm>
              <a:off x="3807434" y="5756373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400m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412B75-E043-A5D9-4510-D666C1BEC377}"/>
                </a:ext>
              </a:extLst>
            </p:cNvPr>
            <p:cNvSpPr txBox="1"/>
            <p:nvPr/>
          </p:nvSpPr>
          <p:spPr>
            <a:xfrm>
              <a:off x="5426334" y="5755220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600m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37F414-F795-9204-9FE4-E77AEC0E3FDE}"/>
                </a:ext>
              </a:extLst>
            </p:cNvPr>
            <p:cNvSpPr txBox="1"/>
            <p:nvPr/>
          </p:nvSpPr>
          <p:spPr>
            <a:xfrm>
              <a:off x="7147649" y="5763715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800m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BADC67-E805-C22A-FF7F-1DA32EB17046}"/>
                </a:ext>
              </a:extLst>
            </p:cNvPr>
            <p:cNvSpPr txBox="1"/>
            <p:nvPr/>
          </p:nvSpPr>
          <p:spPr>
            <a:xfrm>
              <a:off x="8908133" y="5723450"/>
              <a:ext cx="15680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1000m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B325F3-5519-74AA-42F0-D131304BE0F0}"/>
              </a:ext>
            </a:extLst>
          </p:cNvPr>
          <p:cNvGrpSpPr/>
          <p:nvPr/>
        </p:nvGrpSpPr>
        <p:grpSpPr>
          <a:xfrm>
            <a:off x="1086623" y="2778447"/>
            <a:ext cx="10103201" cy="1301105"/>
            <a:chOff x="800709" y="3904935"/>
            <a:chExt cx="10103201" cy="1301105"/>
          </a:xfrm>
        </p:grpSpPr>
        <p:pic>
          <p:nvPicPr>
            <p:cNvPr id="40" name="Picture 39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668BB5F-77AF-AAB9-68BB-7ED7C44F2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800709" y="3904935"/>
              <a:ext cx="1311583" cy="1048065"/>
            </a:xfrm>
            <a:prstGeom prst="rect">
              <a:avLst/>
            </a:prstGeom>
          </p:spPr>
        </p:pic>
        <p:pic>
          <p:nvPicPr>
            <p:cNvPr id="41" name="Picture 40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5D322C0C-D090-6E3D-7597-1219FE45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6063" y1="41375" x2="26438" y2="41500"/>
                          <a14:foregroundMark x1="32938" y1="40625" x2="32938" y2="40625"/>
                          <a14:foregroundMark x1="38563" y1="39750" x2="38563" y2="39750"/>
                          <a14:foregroundMark x1="44375" y1="40625" x2="44375" y2="40625"/>
                          <a14:foregroundMark x1="41750" y1="17250" x2="41750" y2="17250"/>
                          <a14:foregroundMark x1="59625" y1="18375" x2="59625" y2="18375"/>
                          <a14:foregroundMark x1="47750" y1="14750" x2="47750" y2="14750"/>
                          <a14:foregroundMark x1="40688" y1="17000" x2="40688" y2="17000"/>
                          <a14:foregroundMark x1="57938" y1="17250" x2="57938" y2="17250"/>
                          <a14:foregroundMark x1="48375" y1="38625" x2="48375" y2="38625"/>
                          <a14:foregroundMark x1="52875" y1="40000" x2="52875" y2="40000"/>
                          <a14:foregroundMark x1="58375" y1="41000" x2="58375" y2="41000"/>
                          <a14:foregroundMark x1="63125" y1="39500" x2="63125" y2="39500"/>
                          <a14:foregroundMark x1="67125" y1="40000" x2="67125" y2="40000"/>
                          <a14:foregroundMark x1="68938" y1="38750" x2="68938" y2="38750"/>
                          <a14:foregroundMark x1="74500" y1="38000" x2="74500" y2="38000"/>
                          <a14:foregroundMark x1="76625" y1="43625" x2="76625" y2="43625"/>
                          <a14:foregroundMark x1="77313" y1="38750" x2="77313" y2="38750"/>
                          <a14:foregroundMark x1="75500" y1="39625" x2="75500" y2="39625"/>
                          <a14:foregroundMark x1="78250" y1="44750" x2="78250" y2="44750"/>
                          <a14:foregroundMark x1="77750" y1="46875" x2="77750" y2="46875"/>
                          <a14:foregroundMark x1="77875" y1="43000" x2="77875" y2="43000"/>
                          <a14:foregroundMark x1="78250" y1="44125" x2="78250" y2="44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766" y="3942959"/>
              <a:ext cx="2287981" cy="1143991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63A99D-57B3-93A2-957B-45C8206150C5}"/>
                </a:ext>
              </a:extLst>
            </p:cNvPr>
            <p:cNvCxnSpPr/>
            <p:nvPr/>
          </p:nvCxnSpPr>
          <p:spPr>
            <a:xfrm>
              <a:off x="1288089" y="5181600"/>
              <a:ext cx="9615821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A3466EE-9E99-A786-BE24-B909300ED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662" y="4062780"/>
              <a:ext cx="1992325" cy="956316"/>
            </a:xfrm>
            <a:prstGeom prst="rect">
              <a:avLst/>
            </a:prstGeom>
          </p:spPr>
        </p:pic>
        <p:pic>
          <p:nvPicPr>
            <p:cNvPr id="45" name="Picture 44" descr="A person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38A37AA2-9161-DF0F-39BF-C3C827593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056" b="86296" l="9900" r="89200">
                          <a14:foregroundMark x1="59000" y1="8148" x2="59000" y2="8148"/>
                          <a14:foregroundMark x1="23200" y1="85648" x2="23200" y2="85648"/>
                          <a14:foregroundMark x1="75300" y1="86296" x2="75300" y2="86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" b="8889"/>
            <a:stretch/>
          </p:blipFill>
          <p:spPr>
            <a:xfrm>
              <a:off x="1288089" y="4588692"/>
              <a:ext cx="622367" cy="617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3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" y="1349071"/>
            <a:ext cx="11905960" cy="145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768375" y="1451222"/>
            <a:ext cx="106279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chuyển động thẳng đều thì d = vt (với v là một hằng số).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1. Vẽ đồ thị độ dịch chuyển – thời gian (d - t) trong chuyển động thẳng đều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B9398E-5CD8-C2F9-6E7C-34C823D1B8C2}"/>
              </a:ext>
            </a:extLst>
          </p:cNvPr>
          <p:cNvGrpSpPr/>
          <p:nvPr/>
        </p:nvGrpSpPr>
        <p:grpSpPr>
          <a:xfrm>
            <a:off x="3886200" y="3048000"/>
            <a:ext cx="3475344" cy="2944794"/>
            <a:chOff x="8470652" y="2851985"/>
            <a:chExt cx="3475344" cy="294479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25761D6-4E7A-F684-6F8A-D36A36E534AE}"/>
                </a:ext>
              </a:extLst>
            </p:cNvPr>
            <p:cNvCxnSpPr>
              <a:cxnSpLocks/>
            </p:cNvCxnSpPr>
            <p:nvPr/>
          </p:nvCxnSpPr>
          <p:spPr>
            <a:xfrm>
              <a:off x="9149267" y="5208043"/>
              <a:ext cx="2590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217300C-5475-6A41-163C-5CFEBC53DC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1667" y="3288036"/>
              <a:ext cx="0" cy="20262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006936-EFAD-B8B5-7C12-214E11B4C1C5}"/>
                </a:ext>
              </a:extLst>
            </p:cNvPr>
            <p:cNvCxnSpPr/>
            <p:nvPr/>
          </p:nvCxnSpPr>
          <p:spPr>
            <a:xfrm flipV="1">
              <a:off x="9301667" y="3638953"/>
              <a:ext cx="1981200" cy="15690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D7E5D4-BC3C-83D1-944A-A54C82C5D0B8}"/>
                </a:ext>
              </a:extLst>
            </p:cNvPr>
            <p:cNvSpPr txBox="1"/>
            <p:nvPr/>
          </p:nvSpPr>
          <p:spPr>
            <a:xfrm>
              <a:off x="8470652" y="2851985"/>
              <a:ext cx="129540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 (m)</a:t>
              </a:r>
              <a:endParaRPr lang="en-US" sz="2500" baseline="-250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E3C02B-5897-72A6-EE66-929E397C1DA7}"/>
                </a:ext>
              </a:extLst>
            </p:cNvPr>
            <p:cNvSpPr txBox="1"/>
            <p:nvPr/>
          </p:nvSpPr>
          <p:spPr>
            <a:xfrm>
              <a:off x="11115004" y="5319725"/>
              <a:ext cx="8309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(s)</a:t>
              </a:r>
              <a:endParaRPr lang="en-US" sz="2500" baseline="-250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4AB2C4D-C277-C175-9E0C-8C5649B79750}"/>
              </a:ext>
            </a:extLst>
          </p:cNvPr>
          <p:cNvSpPr txBox="1"/>
          <p:nvPr/>
        </p:nvSpPr>
        <p:spPr>
          <a:xfrm>
            <a:off x="1508148" y="3024917"/>
            <a:ext cx="1227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</a:t>
            </a:r>
            <a:endParaRPr lang="en-US" sz="28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9649C-CF8A-2DFB-FB55-88AE4C33517B}"/>
              </a:ext>
            </a:extLst>
          </p:cNvPr>
          <p:cNvSpPr txBox="1"/>
          <p:nvPr/>
        </p:nvSpPr>
        <p:spPr>
          <a:xfrm>
            <a:off x="393837" y="1928276"/>
            <a:ext cx="106279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 là dạng hàm số y = ax nên đồ thị độ dịch chuyển – thời gian của chuyển động thẳng đều là một đoạn thẳng.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3170099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03" y="794073"/>
            <a:ext cx="10644441" cy="317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vẽ đồ thị độ dịch chuyển - thời gian trong chuyển động của bạn A nêu ở trên theo trình tự sau đây: 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 bảng ghi số liệu vào vở.</a:t>
            </a: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buAutoNum type="arabicPeriod"/>
            </a:pP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đồ thị: trên trục tung (trục độ dịch chuyển) 1 cm ứng với 200 m; trên trục hoành (trục thời gian) 1 cm trong với 50 s.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graphicFrame>
        <p:nvGraphicFramePr>
          <p:cNvPr id="41" name="Table 13">
            <a:extLst>
              <a:ext uri="{FF2B5EF4-FFF2-40B4-BE49-F238E27FC236}">
                <a16:creationId xmlns:a16="http://schemas.microsoft.com/office/drawing/2014/main" id="{D2319FF2-27CC-8F70-363D-407BCC6CA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7363"/>
              </p:ext>
            </p:extLst>
          </p:nvPr>
        </p:nvGraphicFramePr>
        <p:xfrm>
          <a:off x="1785817" y="2062002"/>
          <a:ext cx="9367487" cy="8945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567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890720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</a:tblGrid>
              <a:tr h="452598">
                <a:tc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 dịch chuyển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" y="1296147"/>
            <a:ext cx="6967868" cy="48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74157" y="1522060"/>
            <a:ext cx="6231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 marR="0" indent="-52388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hình là đồ thị độ dịch chuyển - thời gian của một người đang bơi trong một bể bơi dài 50 m. Đồ thị này cho biết những gì về chuyển động của người đó?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Sử dụng đồ thị độ dịch chuyển – thời gian (d - t) trong chuyển động thẳng</a:t>
            </a:r>
          </a:p>
        </p:txBody>
      </p:sp>
      <p:pic>
        <p:nvPicPr>
          <p:cNvPr id="54" name="Picture 53" descr="Chart&#10;&#10;Description automatically generated">
            <a:extLst>
              <a:ext uri="{FF2B5EF4-FFF2-40B4-BE49-F238E27FC236}">
                <a16:creationId xmlns:a16="http://schemas.microsoft.com/office/drawing/2014/main" id="{9ECDC795-3194-16C2-2BF9-3956D65B5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365031" y="14059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D2A3B0-527B-574A-0C2C-E3B1ED0C0238}"/>
              </a:ext>
            </a:extLst>
          </p:cNvPr>
          <p:cNvSpPr txBox="1"/>
          <p:nvPr/>
        </p:nvSpPr>
        <p:spPr>
          <a:xfrm>
            <a:off x="500738" y="3153276"/>
            <a:ext cx="62314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25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đầu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bao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m/s.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35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60 </a:t>
            </a:r>
            <a:r>
              <a:rPr lang="en-US" sz="25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139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29497" y="65599"/>
            <a:ext cx="11459497" cy="541687"/>
            <a:chOff x="74035" y="2231322"/>
            <a:chExt cx="11388493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5" y="2267004"/>
              <a:ext cx="11131993" cy="708275"/>
              <a:chOff x="587625" y="3377549"/>
              <a:chExt cx="573245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5" y="3377549"/>
                <a:ext cx="573245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647502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Đồ thị độ dịch chuyển – thời gian trong chuyển động thẳng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" y="1296147"/>
            <a:ext cx="6967868" cy="48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B876A0-6C98-452C-BC3D-7E651F90E47C}"/>
              </a:ext>
            </a:extLst>
          </p:cNvPr>
          <p:cNvSpPr txBox="1"/>
          <p:nvPr/>
        </p:nvSpPr>
        <p:spPr>
          <a:xfrm>
            <a:off x="474157" y="1522060"/>
            <a:ext cx="6231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388" marR="0" indent="-52388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hình là đồ thị độ dịch chuyển - thời gian của một người đang bơi trong một bể bơi dài 50 m. Đồ thị này cho biết những gì về chuyển động của người đó? 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34F6C4AA-5BD5-6E74-64F8-C08F1E0F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42" y="708821"/>
            <a:ext cx="112013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i="1">
                <a:solidFill>
                  <a:srgbClr val="0070C0"/>
                </a:solidFill>
                <a:cs typeface="Arial" panose="020B0604020202020204" pitchFamily="34" charset="0"/>
              </a:rPr>
              <a:t>2. Sử dụng đồ thị độ dịch chuyển – thời gian (d - t) trong chuyển động thẳng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0F1F979-0DF8-E918-9298-26FF7B2E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7365031" y="1405959"/>
            <a:ext cx="4401203" cy="498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CED571-ED1F-F86C-F98B-086773310F7E}"/>
              </a:ext>
            </a:extLst>
          </p:cNvPr>
          <p:cNvSpPr txBox="1"/>
          <p:nvPr/>
        </p:nvSpPr>
        <p:spPr>
          <a:xfrm>
            <a:off x="497194" y="3142643"/>
            <a:ext cx="6231444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mét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m/s.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C.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vận tốc và tốc độ của người bơi từ giây 45 đến giây 60 bằng đồ thị ở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95D9E8-6700-71CA-3F17-C49B891CF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418" r="28889" b="10000"/>
          <a:stretch/>
        </p:blipFill>
        <p:spPr>
          <a:xfrm rot="5400000">
            <a:off x="6506937" y="1462136"/>
            <a:ext cx="3473996" cy="393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erson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64E67C9D-F925-CCDF-3945-39E907B67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t="-2202" r="-453" b="3028"/>
          <a:stretch/>
        </p:blipFill>
        <p:spPr>
          <a:xfrm>
            <a:off x="790670" y="1758743"/>
            <a:ext cx="5381529" cy="350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4322</TotalTime>
  <Words>1128</Words>
  <PresentationFormat>Widescreen</PresentationFormat>
  <Paragraphs>151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游明朝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dcterms:created xsi:type="dcterms:W3CDTF">2007-10-27T08:09:53Z</dcterms:created>
  <dcterms:modified xsi:type="dcterms:W3CDTF">2022-10-01T03:24:48Z</dcterms:modified>
</cp:coreProperties>
</file>