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74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76" r:id="rId11"/>
    <p:sldId id="277" r:id="rId12"/>
    <p:sldId id="278" r:id="rId13"/>
    <p:sldId id="283" r:id="rId14"/>
    <p:sldId id="279" r:id="rId15"/>
    <p:sldId id="284" r:id="rId16"/>
    <p:sldId id="280" r:id="rId17"/>
    <p:sldId id="285" r:id="rId18"/>
    <p:sldId id="281" r:id="rId19"/>
    <p:sldId id="286" r:id="rId20"/>
    <p:sldId id="282" r:id="rId21"/>
    <p:sldId id="269" r:id="rId22"/>
    <p:sldId id="270" r:id="rId23"/>
    <p:sldId id="272" r:id="rId24"/>
  </p:sldIdLst>
  <p:sldSz cx="12161838" cy="7040563"/>
  <p:notesSz cx="6858000" cy="9144000"/>
  <p:defaultTextStyle>
    <a:defPPr>
      <a:defRPr lang="en-US"/>
    </a:defPPr>
    <a:lvl1pPr marL="0" algn="l" defTabSz="10972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18" algn="l" defTabSz="10972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236" algn="l" defTabSz="10972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5854" algn="l" defTabSz="10972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472" algn="l" defTabSz="10972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091" algn="l" defTabSz="10972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1708" algn="l" defTabSz="10972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326" algn="l" defTabSz="10972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8945" algn="l" defTabSz="10972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8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8" y="48"/>
      </p:cViewPr>
      <p:guideLst>
        <p:guide orient="horz" pos="2218"/>
        <p:guide pos="383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F6D025-7B0D-4BA2-B51A-2237FEBDBC6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D863C8-C305-45CD-BE83-40A407944596}">
      <dgm:prSet phldrT="[Text]" custT="1"/>
      <dgm:spPr/>
      <dgm:t>
        <a:bodyPr/>
        <a:lstStyle/>
        <a:p>
          <a:r>
            <a:rPr lang="en-US" sz="3600" b="1" dirty="0" smtClean="0">
              <a:solidFill>
                <a:schemeClr val="tx1"/>
              </a:solidFill>
              <a:latin typeface="Cambria" pitchFamily="18" charset="0"/>
              <a:ea typeface="Cambria" pitchFamily="18" charset="0"/>
            </a:rPr>
            <a:t>TAM GIÁC</a:t>
          </a:r>
          <a:endParaRPr lang="en-US" sz="3600" b="1" dirty="0">
            <a:solidFill>
              <a:schemeClr val="tx1"/>
            </a:solidFill>
            <a:latin typeface="Cambria" pitchFamily="18" charset="0"/>
            <a:ea typeface="Cambria" pitchFamily="18" charset="0"/>
          </a:endParaRPr>
        </a:p>
      </dgm:t>
    </dgm:pt>
    <dgm:pt modelId="{619394F5-3401-4BA3-9002-311A2B5D4EA4}" type="parTrans" cxnId="{4948C2F1-57B6-48F5-B772-DA708A05B44A}">
      <dgm:prSet/>
      <dgm:spPr/>
      <dgm:t>
        <a:bodyPr/>
        <a:lstStyle/>
        <a:p>
          <a:endParaRPr lang="en-US"/>
        </a:p>
      </dgm:t>
    </dgm:pt>
    <dgm:pt modelId="{65F882A3-860C-4B8D-A9B4-5E978C7BA57A}" type="sibTrans" cxnId="{4948C2F1-57B6-48F5-B772-DA708A05B44A}">
      <dgm:prSet/>
      <dgm:spPr/>
      <dgm:t>
        <a:bodyPr/>
        <a:lstStyle/>
        <a:p>
          <a:endParaRPr lang="en-US"/>
        </a:p>
      </dgm:t>
    </dgm:pt>
    <dgm:pt modelId="{9CEBF8ED-6B68-49E0-A84E-3D5A2DD5B514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3000" dirty="0" err="1" smtClean="0">
              <a:solidFill>
                <a:schemeClr val="tx1"/>
              </a:solidFill>
            </a:rPr>
            <a:t>Tổng</a:t>
          </a:r>
          <a:r>
            <a:rPr lang="en-US" sz="3000" dirty="0" smtClean="0">
              <a:solidFill>
                <a:schemeClr val="tx1"/>
              </a:solidFill>
            </a:rPr>
            <a:t> </a:t>
          </a:r>
          <a:r>
            <a:rPr lang="en-US" sz="3000" dirty="0" err="1" smtClean="0">
              <a:solidFill>
                <a:schemeClr val="tx1"/>
              </a:solidFill>
            </a:rPr>
            <a:t>ba</a:t>
          </a:r>
          <a:r>
            <a:rPr lang="en-US" sz="3000" dirty="0" smtClean="0">
              <a:solidFill>
                <a:schemeClr val="tx1"/>
              </a:solidFill>
            </a:rPr>
            <a:t> </a:t>
          </a:r>
          <a:r>
            <a:rPr lang="en-US" sz="3000" dirty="0" err="1" smtClean="0">
              <a:solidFill>
                <a:schemeClr val="tx1"/>
              </a:solidFill>
            </a:rPr>
            <a:t>góc</a:t>
          </a:r>
          <a:r>
            <a:rPr lang="en-US" sz="3000" dirty="0" smtClean="0">
              <a:solidFill>
                <a:schemeClr val="tx1"/>
              </a:solidFill>
            </a:rPr>
            <a:t> </a:t>
          </a:r>
          <a:r>
            <a:rPr lang="en-US" sz="3000" dirty="0" err="1" smtClean="0">
              <a:solidFill>
                <a:schemeClr val="tx1"/>
              </a:solidFill>
            </a:rPr>
            <a:t>của</a:t>
          </a:r>
          <a:r>
            <a:rPr lang="en-US" sz="3000" dirty="0" smtClean="0">
              <a:solidFill>
                <a:schemeClr val="tx1"/>
              </a:solidFill>
            </a:rPr>
            <a:t> </a:t>
          </a:r>
          <a:r>
            <a:rPr lang="en-US" sz="3000" dirty="0" err="1" smtClean="0">
              <a:solidFill>
                <a:schemeClr val="tx1"/>
              </a:solidFill>
            </a:rPr>
            <a:t>một</a:t>
          </a:r>
          <a:r>
            <a:rPr lang="en-US" sz="3000" dirty="0" smtClean="0">
              <a:solidFill>
                <a:schemeClr val="tx1"/>
              </a:solidFill>
            </a:rPr>
            <a:t> tam </a:t>
          </a:r>
          <a:r>
            <a:rPr lang="en-US" sz="3000" dirty="0" err="1" smtClean="0">
              <a:solidFill>
                <a:schemeClr val="tx1"/>
              </a:solidFill>
            </a:rPr>
            <a:t>giác</a:t>
          </a:r>
          <a:r>
            <a:rPr lang="en-US" sz="3000" dirty="0" smtClean="0">
              <a:solidFill>
                <a:schemeClr val="tx1"/>
              </a:solidFill>
            </a:rPr>
            <a:t> </a:t>
          </a:r>
          <a:endParaRPr lang="en-US" sz="3000" dirty="0">
            <a:solidFill>
              <a:schemeClr val="tx1"/>
            </a:solidFill>
          </a:endParaRPr>
        </a:p>
      </dgm:t>
    </dgm:pt>
    <dgm:pt modelId="{CD08225D-3EC6-4EF5-8267-AC9778CF52D6}" type="parTrans" cxnId="{5B68CF11-C326-4AFE-B2C0-6E5590221965}">
      <dgm:prSet/>
      <dgm:spPr/>
      <dgm:t>
        <a:bodyPr/>
        <a:lstStyle/>
        <a:p>
          <a:endParaRPr lang="en-US"/>
        </a:p>
      </dgm:t>
    </dgm:pt>
    <dgm:pt modelId="{17F21B8F-648D-480D-B325-122F7A7D7551}" type="sibTrans" cxnId="{5B68CF11-C326-4AFE-B2C0-6E5590221965}">
      <dgm:prSet/>
      <dgm:spPr/>
      <dgm:t>
        <a:bodyPr/>
        <a:lstStyle/>
        <a:p>
          <a:endParaRPr lang="en-US"/>
        </a:p>
      </dgm:t>
    </dgm:pt>
    <dgm:pt modelId="{2B89543B-816E-4A87-A180-18AC60B6091D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3000" dirty="0" err="1" smtClean="0"/>
            <a:t>Các</a:t>
          </a:r>
          <a:r>
            <a:rPr lang="en-US" sz="3000" dirty="0" smtClean="0"/>
            <a:t> </a:t>
          </a:r>
          <a:r>
            <a:rPr lang="en-US" sz="3000" dirty="0" err="1" smtClean="0"/>
            <a:t>trường</a:t>
          </a:r>
          <a:r>
            <a:rPr lang="en-US" sz="3000" dirty="0" smtClean="0"/>
            <a:t> </a:t>
          </a:r>
          <a:r>
            <a:rPr lang="en-US" sz="3000" dirty="0" err="1" smtClean="0"/>
            <a:t>hợp</a:t>
          </a:r>
          <a:r>
            <a:rPr lang="en-US" sz="3000" dirty="0" smtClean="0"/>
            <a:t> </a:t>
          </a:r>
          <a:r>
            <a:rPr lang="en-US" sz="3000" dirty="0" err="1" smtClean="0"/>
            <a:t>bằng</a:t>
          </a:r>
          <a:r>
            <a:rPr lang="en-US" sz="3000" dirty="0" smtClean="0"/>
            <a:t> </a:t>
          </a:r>
          <a:r>
            <a:rPr lang="en-US" sz="3000" dirty="0" err="1" smtClean="0"/>
            <a:t>nhau</a:t>
          </a:r>
          <a:r>
            <a:rPr lang="en-US" sz="3000" dirty="0" smtClean="0"/>
            <a:t> </a:t>
          </a:r>
          <a:r>
            <a:rPr lang="en-US" sz="3000" dirty="0" err="1" smtClean="0"/>
            <a:t>của</a:t>
          </a:r>
          <a:r>
            <a:rPr lang="en-US" sz="3000" dirty="0" smtClean="0"/>
            <a:t> </a:t>
          </a:r>
          <a:r>
            <a:rPr lang="en-US" sz="3000" dirty="0" err="1" smtClean="0"/>
            <a:t>hai</a:t>
          </a:r>
          <a:r>
            <a:rPr lang="en-US" sz="3000" dirty="0" smtClean="0"/>
            <a:t> tam </a:t>
          </a:r>
          <a:r>
            <a:rPr lang="en-US" sz="3000" dirty="0" err="1" smtClean="0"/>
            <a:t>giác</a:t>
          </a:r>
          <a:r>
            <a:rPr lang="en-US" sz="3000" dirty="0" smtClean="0"/>
            <a:t>  </a:t>
          </a:r>
          <a:endParaRPr lang="en-US" sz="3000" dirty="0"/>
        </a:p>
      </dgm:t>
    </dgm:pt>
    <dgm:pt modelId="{A023102A-D591-400C-916F-062A6A6BE2E3}" type="parTrans" cxnId="{5F5B24F5-B909-47FA-AE75-0C9D154436C0}">
      <dgm:prSet/>
      <dgm:spPr/>
      <dgm:t>
        <a:bodyPr/>
        <a:lstStyle/>
        <a:p>
          <a:endParaRPr lang="en-US"/>
        </a:p>
      </dgm:t>
    </dgm:pt>
    <dgm:pt modelId="{8B3E92DA-EE06-4A96-B891-BB72D9785181}" type="sibTrans" cxnId="{5F5B24F5-B909-47FA-AE75-0C9D154436C0}">
      <dgm:prSet/>
      <dgm:spPr/>
      <dgm:t>
        <a:bodyPr/>
        <a:lstStyle/>
        <a:p>
          <a:endParaRPr lang="en-US"/>
        </a:p>
      </dgm:t>
    </dgm:pt>
    <dgm:pt modelId="{D1C8DFCA-302E-41C5-B639-0A0D12A21D1A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3000" dirty="0" smtClean="0">
              <a:solidFill>
                <a:schemeClr val="tx1"/>
              </a:solidFill>
            </a:rPr>
            <a:t>Tam </a:t>
          </a:r>
          <a:r>
            <a:rPr lang="en-US" sz="3000" dirty="0" err="1" smtClean="0">
              <a:solidFill>
                <a:schemeClr val="tx1"/>
              </a:solidFill>
            </a:rPr>
            <a:t>giác</a:t>
          </a:r>
          <a:r>
            <a:rPr lang="en-US" sz="3000" dirty="0" smtClean="0">
              <a:solidFill>
                <a:schemeClr val="tx1"/>
              </a:solidFill>
            </a:rPr>
            <a:t> </a:t>
          </a:r>
          <a:r>
            <a:rPr lang="en-US" sz="3000" dirty="0" err="1" smtClean="0">
              <a:solidFill>
                <a:schemeClr val="tx1"/>
              </a:solidFill>
            </a:rPr>
            <a:t>cân</a:t>
          </a:r>
          <a:endParaRPr lang="en-US" sz="3000" dirty="0">
            <a:solidFill>
              <a:schemeClr val="tx1"/>
            </a:solidFill>
          </a:endParaRPr>
        </a:p>
      </dgm:t>
    </dgm:pt>
    <dgm:pt modelId="{BA6E1555-D0C3-48BD-A4D7-7AD56A7E9BB2}" type="parTrans" cxnId="{9D653E76-2270-4F7E-9503-06E1291A463E}">
      <dgm:prSet/>
      <dgm:spPr/>
      <dgm:t>
        <a:bodyPr/>
        <a:lstStyle/>
        <a:p>
          <a:endParaRPr lang="en-US"/>
        </a:p>
      </dgm:t>
    </dgm:pt>
    <dgm:pt modelId="{91B6CBCA-CD08-453D-8CF4-CB2A064B3AF2}" type="sibTrans" cxnId="{9D653E76-2270-4F7E-9503-06E1291A463E}">
      <dgm:prSet/>
      <dgm:spPr/>
      <dgm:t>
        <a:bodyPr/>
        <a:lstStyle/>
        <a:p>
          <a:endParaRPr lang="en-US"/>
        </a:p>
      </dgm:t>
    </dgm:pt>
    <dgm:pt modelId="{13E5AF79-017B-424A-9231-2C356A057DDB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3000" dirty="0" err="1" smtClean="0">
              <a:solidFill>
                <a:schemeClr val="tx1"/>
              </a:solidFill>
            </a:rPr>
            <a:t>Định</a:t>
          </a:r>
          <a:r>
            <a:rPr lang="en-US" sz="3000" dirty="0" smtClean="0">
              <a:solidFill>
                <a:schemeClr val="tx1"/>
              </a:solidFill>
            </a:rPr>
            <a:t> </a:t>
          </a:r>
          <a:r>
            <a:rPr lang="en-US" sz="3000" dirty="0" err="1" smtClean="0">
              <a:solidFill>
                <a:schemeClr val="tx1"/>
              </a:solidFill>
            </a:rPr>
            <a:t>lí</a:t>
          </a:r>
          <a:r>
            <a:rPr lang="en-US" sz="3000" dirty="0" smtClean="0">
              <a:solidFill>
                <a:schemeClr val="tx1"/>
              </a:solidFill>
            </a:rPr>
            <a:t> </a:t>
          </a:r>
          <a:r>
            <a:rPr lang="en-US" sz="3000" dirty="0" err="1" smtClean="0">
              <a:solidFill>
                <a:schemeClr val="tx1"/>
              </a:solidFill>
            </a:rPr>
            <a:t>Py</a:t>
          </a:r>
          <a:r>
            <a:rPr lang="en-US" sz="3000" dirty="0" smtClean="0">
              <a:solidFill>
                <a:schemeClr val="tx1"/>
              </a:solidFill>
            </a:rPr>
            <a:t>-ta-go</a:t>
          </a:r>
          <a:endParaRPr lang="en-US" sz="3000" dirty="0">
            <a:solidFill>
              <a:schemeClr val="tx1"/>
            </a:solidFill>
          </a:endParaRPr>
        </a:p>
      </dgm:t>
    </dgm:pt>
    <dgm:pt modelId="{71AED361-4688-49C3-A9D2-72EB7B91AE11}" type="parTrans" cxnId="{D3745868-166B-4BA8-8AFB-F757016C738F}">
      <dgm:prSet/>
      <dgm:spPr/>
      <dgm:t>
        <a:bodyPr/>
        <a:lstStyle/>
        <a:p>
          <a:endParaRPr lang="en-US"/>
        </a:p>
      </dgm:t>
    </dgm:pt>
    <dgm:pt modelId="{FEC6354A-8E9C-4498-A268-69090E9863AF}" type="sibTrans" cxnId="{D3745868-166B-4BA8-8AFB-F757016C738F}">
      <dgm:prSet/>
      <dgm:spPr/>
      <dgm:t>
        <a:bodyPr/>
        <a:lstStyle/>
        <a:p>
          <a:endParaRPr lang="en-US"/>
        </a:p>
      </dgm:t>
    </dgm:pt>
    <dgm:pt modelId="{2640A7E4-DD12-4527-A8B7-DB5F29329995}" type="pres">
      <dgm:prSet presAssocID="{A0F6D025-7B0D-4BA2-B51A-2237FEBDBC6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5E6581-3E0C-4261-8ED3-3ADF50CA16B6}" type="pres">
      <dgm:prSet presAssocID="{31D863C8-C305-45CD-BE83-40A407944596}" presName="root1" presStyleCnt="0"/>
      <dgm:spPr/>
    </dgm:pt>
    <dgm:pt modelId="{E0511BC0-238E-408D-9352-17F14B2534FD}" type="pres">
      <dgm:prSet presAssocID="{31D863C8-C305-45CD-BE83-40A407944596}" presName="LevelOneTextNode" presStyleLbl="node0" presStyleIdx="0" presStyleCnt="1" custAng="5400000" custScaleY="27620" custLinFactNeighborX="-58973" custLinFactNeighborY="10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AE76E7-9618-4D1A-AEC2-03FB3BE71240}" type="pres">
      <dgm:prSet presAssocID="{31D863C8-C305-45CD-BE83-40A407944596}" presName="level2hierChild" presStyleCnt="0"/>
      <dgm:spPr/>
    </dgm:pt>
    <dgm:pt modelId="{D91F1ADE-6984-4927-BE24-0384C3631886}" type="pres">
      <dgm:prSet presAssocID="{CD08225D-3EC6-4EF5-8267-AC9778CF52D6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197C6398-90F5-41B4-97C1-A0ED67918CA3}" type="pres">
      <dgm:prSet presAssocID="{CD08225D-3EC6-4EF5-8267-AC9778CF52D6}" presName="connTx" presStyleLbl="parChTrans1D2" presStyleIdx="0" presStyleCnt="4"/>
      <dgm:spPr/>
      <dgm:t>
        <a:bodyPr/>
        <a:lstStyle/>
        <a:p>
          <a:endParaRPr lang="en-US"/>
        </a:p>
      </dgm:t>
    </dgm:pt>
    <dgm:pt modelId="{4BFCA37C-9AF7-4182-84B0-81A9B27376D4}" type="pres">
      <dgm:prSet presAssocID="{9CEBF8ED-6B68-49E0-A84E-3D5A2DD5B514}" presName="root2" presStyleCnt="0"/>
      <dgm:spPr/>
    </dgm:pt>
    <dgm:pt modelId="{4ED28187-362F-46F4-B2FD-12ECD93B4506}" type="pres">
      <dgm:prSet presAssocID="{9CEBF8ED-6B68-49E0-A84E-3D5A2DD5B514}" presName="LevelTwoTextNode" presStyleLbl="node2" presStyleIdx="0" presStyleCnt="4" custScaleX="1025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0DC732-6BB0-48A0-BF9C-CCEA9CAABBE5}" type="pres">
      <dgm:prSet presAssocID="{9CEBF8ED-6B68-49E0-A84E-3D5A2DD5B514}" presName="level3hierChild" presStyleCnt="0"/>
      <dgm:spPr/>
    </dgm:pt>
    <dgm:pt modelId="{423053AB-712B-4A62-B8A4-B7489F188960}" type="pres">
      <dgm:prSet presAssocID="{A023102A-D591-400C-916F-062A6A6BE2E3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022511B5-8E37-4DAA-BF0A-ED9999C5BE90}" type="pres">
      <dgm:prSet presAssocID="{A023102A-D591-400C-916F-062A6A6BE2E3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4FC783C-0F91-4182-A0A8-5460FAD8529E}" type="pres">
      <dgm:prSet presAssocID="{2B89543B-816E-4A87-A180-18AC60B6091D}" presName="root2" presStyleCnt="0"/>
      <dgm:spPr/>
    </dgm:pt>
    <dgm:pt modelId="{FA049DC9-8108-46A5-9022-583FDF6FCF78}" type="pres">
      <dgm:prSet presAssocID="{2B89543B-816E-4A87-A180-18AC60B6091D}" presName="LevelTwoTextNode" presStyleLbl="node2" presStyleIdx="1" presStyleCnt="4" custScaleX="1151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6C0E95-25F9-47F4-862E-F498150D84AC}" type="pres">
      <dgm:prSet presAssocID="{2B89543B-816E-4A87-A180-18AC60B6091D}" presName="level3hierChild" presStyleCnt="0"/>
      <dgm:spPr/>
    </dgm:pt>
    <dgm:pt modelId="{BA09556F-F082-4577-BA2B-5C0B8C882936}" type="pres">
      <dgm:prSet presAssocID="{BA6E1555-D0C3-48BD-A4D7-7AD56A7E9BB2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A0004ECD-8614-4A47-B1D0-2788015F896C}" type="pres">
      <dgm:prSet presAssocID="{BA6E1555-D0C3-48BD-A4D7-7AD56A7E9BB2}" presName="connTx" presStyleLbl="parChTrans1D2" presStyleIdx="2" presStyleCnt="4"/>
      <dgm:spPr/>
      <dgm:t>
        <a:bodyPr/>
        <a:lstStyle/>
        <a:p>
          <a:endParaRPr lang="en-US"/>
        </a:p>
      </dgm:t>
    </dgm:pt>
    <dgm:pt modelId="{89071629-4040-40E2-8730-906B803C8E3F}" type="pres">
      <dgm:prSet presAssocID="{D1C8DFCA-302E-41C5-B639-0A0D12A21D1A}" presName="root2" presStyleCnt="0"/>
      <dgm:spPr/>
    </dgm:pt>
    <dgm:pt modelId="{20C997F1-9315-4D0B-AB52-BC0B2E6EB4C2}" type="pres">
      <dgm:prSet presAssocID="{D1C8DFCA-302E-41C5-B639-0A0D12A21D1A}" presName="LevelTwoTextNode" presStyleLbl="node2" presStyleIdx="2" presStyleCnt="4" custScaleX="1320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A59670-B7E2-44E0-9A85-80A894B06038}" type="pres">
      <dgm:prSet presAssocID="{D1C8DFCA-302E-41C5-B639-0A0D12A21D1A}" presName="level3hierChild" presStyleCnt="0"/>
      <dgm:spPr/>
    </dgm:pt>
    <dgm:pt modelId="{2C3BA279-AB53-4900-AEA2-E10CF97E8EC9}" type="pres">
      <dgm:prSet presAssocID="{71AED361-4688-49C3-A9D2-72EB7B91AE11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3CEDBE56-FCE4-4671-981D-160525CF6BA5}" type="pres">
      <dgm:prSet presAssocID="{71AED361-4688-49C3-A9D2-72EB7B91AE11}" presName="connTx" presStyleLbl="parChTrans1D2" presStyleIdx="3" presStyleCnt="4"/>
      <dgm:spPr/>
      <dgm:t>
        <a:bodyPr/>
        <a:lstStyle/>
        <a:p>
          <a:endParaRPr lang="en-US"/>
        </a:p>
      </dgm:t>
    </dgm:pt>
    <dgm:pt modelId="{ED39A148-1F23-4617-A0DD-3C03F8BC7A15}" type="pres">
      <dgm:prSet presAssocID="{13E5AF79-017B-424A-9231-2C356A057DDB}" presName="root2" presStyleCnt="0"/>
      <dgm:spPr/>
    </dgm:pt>
    <dgm:pt modelId="{0167378E-67F1-4D4F-8256-4A5C989DA4AE}" type="pres">
      <dgm:prSet presAssocID="{13E5AF79-017B-424A-9231-2C356A057DDB}" presName="LevelTwoTextNode" presStyleLbl="node2" presStyleIdx="3" presStyleCnt="4" custScaleX="1446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C8C2C3-A040-404B-9E2C-6A1D732848C4}" type="pres">
      <dgm:prSet presAssocID="{13E5AF79-017B-424A-9231-2C356A057DDB}" presName="level3hierChild" presStyleCnt="0"/>
      <dgm:spPr/>
    </dgm:pt>
  </dgm:ptLst>
  <dgm:cxnLst>
    <dgm:cxn modelId="{11C4D338-1D21-4A11-8F13-9134C2233A2E}" type="presOf" srcId="{A023102A-D591-400C-916F-062A6A6BE2E3}" destId="{022511B5-8E37-4DAA-BF0A-ED9999C5BE90}" srcOrd="1" destOrd="0" presId="urn:microsoft.com/office/officeart/2008/layout/HorizontalMultiLevelHierarchy"/>
    <dgm:cxn modelId="{5B68CF11-C326-4AFE-B2C0-6E5590221965}" srcId="{31D863C8-C305-45CD-BE83-40A407944596}" destId="{9CEBF8ED-6B68-49E0-A84E-3D5A2DD5B514}" srcOrd="0" destOrd="0" parTransId="{CD08225D-3EC6-4EF5-8267-AC9778CF52D6}" sibTransId="{17F21B8F-648D-480D-B325-122F7A7D7551}"/>
    <dgm:cxn modelId="{9D653E76-2270-4F7E-9503-06E1291A463E}" srcId="{31D863C8-C305-45CD-BE83-40A407944596}" destId="{D1C8DFCA-302E-41C5-B639-0A0D12A21D1A}" srcOrd="2" destOrd="0" parTransId="{BA6E1555-D0C3-48BD-A4D7-7AD56A7E9BB2}" sibTransId="{91B6CBCA-CD08-453D-8CF4-CB2A064B3AF2}"/>
    <dgm:cxn modelId="{D3745868-166B-4BA8-8AFB-F757016C738F}" srcId="{31D863C8-C305-45CD-BE83-40A407944596}" destId="{13E5AF79-017B-424A-9231-2C356A057DDB}" srcOrd="3" destOrd="0" parTransId="{71AED361-4688-49C3-A9D2-72EB7B91AE11}" sibTransId="{FEC6354A-8E9C-4498-A268-69090E9863AF}"/>
    <dgm:cxn modelId="{304FF6C6-A6BA-45E6-B810-40B297D2F1E0}" type="presOf" srcId="{CD08225D-3EC6-4EF5-8267-AC9778CF52D6}" destId="{197C6398-90F5-41B4-97C1-A0ED67918CA3}" srcOrd="1" destOrd="0" presId="urn:microsoft.com/office/officeart/2008/layout/HorizontalMultiLevelHierarchy"/>
    <dgm:cxn modelId="{A658E6FB-D737-4A2D-BB5F-51445223FBF9}" type="presOf" srcId="{71AED361-4688-49C3-A9D2-72EB7B91AE11}" destId="{3CEDBE56-FCE4-4671-981D-160525CF6BA5}" srcOrd="1" destOrd="0" presId="urn:microsoft.com/office/officeart/2008/layout/HorizontalMultiLevelHierarchy"/>
    <dgm:cxn modelId="{C73DF812-3CF6-4277-AE04-59F55BEB35F8}" type="presOf" srcId="{71AED361-4688-49C3-A9D2-72EB7B91AE11}" destId="{2C3BA279-AB53-4900-AEA2-E10CF97E8EC9}" srcOrd="0" destOrd="0" presId="urn:microsoft.com/office/officeart/2008/layout/HorizontalMultiLevelHierarchy"/>
    <dgm:cxn modelId="{907C475D-C9A6-4366-B724-59B9B38E69D4}" type="presOf" srcId="{D1C8DFCA-302E-41C5-B639-0A0D12A21D1A}" destId="{20C997F1-9315-4D0B-AB52-BC0B2E6EB4C2}" srcOrd="0" destOrd="0" presId="urn:microsoft.com/office/officeart/2008/layout/HorizontalMultiLevelHierarchy"/>
    <dgm:cxn modelId="{D63E88B8-3922-4CA1-9EA1-925F8FD1D25A}" type="presOf" srcId="{BA6E1555-D0C3-48BD-A4D7-7AD56A7E9BB2}" destId="{BA09556F-F082-4577-BA2B-5C0B8C882936}" srcOrd="0" destOrd="0" presId="urn:microsoft.com/office/officeart/2008/layout/HorizontalMultiLevelHierarchy"/>
    <dgm:cxn modelId="{7D6DB411-0F58-4998-B421-6CB40AD43D43}" type="presOf" srcId="{A023102A-D591-400C-916F-062A6A6BE2E3}" destId="{423053AB-712B-4A62-B8A4-B7489F188960}" srcOrd="0" destOrd="0" presId="urn:microsoft.com/office/officeart/2008/layout/HorizontalMultiLevelHierarchy"/>
    <dgm:cxn modelId="{766CEBBB-AA83-46F7-8038-A4E3BFA0937C}" type="presOf" srcId="{2B89543B-816E-4A87-A180-18AC60B6091D}" destId="{FA049DC9-8108-46A5-9022-583FDF6FCF78}" srcOrd="0" destOrd="0" presId="urn:microsoft.com/office/officeart/2008/layout/HorizontalMultiLevelHierarchy"/>
    <dgm:cxn modelId="{5F669522-745B-47E6-B37A-A8F64826F0D7}" type="presOf" srcId="{BA6E1555-D0C3-48BD-A4D7-7AD56A7E9BB2}" destId="{A0004ECD-8614-4A47-B1D0-2788015F896C}" srcOrd="1" destOrd="0" presId="urn:microsoft.com/office/officeart/2008/layout/HorizontalMultiLevelHierarchy"/>
    <dgm:cxn modelId="{9A03CCA4-9ECA-4759-BDFD-7A91F7DA3AE7}" type="presOf" srcId="{13E5AF79-017B-424A-9231-2C356A057DDB}" destId="{0167378E-67F1-4D4F-8256-4A5C989DA4AE}" srcOrd="0" destOrd="0" presId="urn:microsoft.com/office/officeart/2008/layout/HorizontalMultiLevelHierarchy"/>
    <dgm:cxn modelId="{04DD4054-91B9-4A9B-B948-9F9F5A72D421}" type="presOf" srcId="{9CEBF8ED-6B68-49E0-A84E-3D5A2DD5B514}" destId="{4ED28187-362F-46F4-B2FD-12ECD93B4506}" srcOrd="0" destOrd="0" presId="urn:microsoft.com/office/officeart/2008/layout/HorizontalMultiLevelHierarchy"/>
    <dgm:cxn modelId="{31BB5BE8-F3E4-4CED-B65F-8291370EA5F9}" type="presOf" srcId="{31D863C8-C305-45CD-BE83-40A407944596}" destId="{E0511BC0-238E-408D-9352-17F14B2534FD}" srcOrd="0" destOrd="0" presId="urn:microsoft.com/office/officeart/2008/layout/HorizontalMultiLevelHierarchy"/>
    <dgm:cxn modelId="{FE6FB3BF-4ED2-44DE-91FB-8D7DF85ACF17}" type="presOf" srcId="{CD08225D-3EC6-4EF5-8267-AC9778CF52D6}" destId="{D91F1ADE-6984-4927-BE24-0384C3631886}" srcOrd="0" destOrd="0" presId="urn:microsoft.com/office/officeart/2008/layout/HorizontalMultiLevelHierarchy"/>
    <dgm:cxn modelId="{5F5B24F5-B909-47FA-AE75-0C9D154436C0}" srcId="{31D863C8-C305-45CD-BE83-40A407944596}" destId="{2B89543B-816E-4A87-A180-18AC60B6091D}" srcOrd="1" destOrd="0" parTransId="{A023102A-D591-400C-916F-062A6A6BE2E3}" sibTransId="{8B3E92DA-EE06-4A96-B891-BB72D9785181}"/>
    <dgm:cxn modelId="{89F8B82B-AE0C-412C-A46D-B1A8DDE65FB2}" type="presOf" srcId="{A0F6D025-7B0D-4BA2-B51A-2237FEBDBC67}" destId="{2640A7E4-DD12-4527-A8B7-DB5F29329995}" srcOrd="0" destOrd="0" presId="urn:microsoft.com/office/officeart/2008/layout/HorizontalMultiLevelHierarchy"/>
    <dgm:cxn modelId="{4948C2F1-57B6-48F5-B772-DA708A05B44A}" srcId="{A0F6D025-7B0D-4BA2-B51A-2237FEBDBC67}" destId="{31D863C8-C305-45CD-BE83-40A407944596}" srcOrd="0" destOrd="0" parTransId="{619394F5-3401-4BA3-9002-311A2B5D4EA4}" sibTransId="{65F882A3-860C-4B8D-A9B4-5E978C7BA57A}"/>
    <dgm:cxn modelId="{DC88CFCC-DC8D-4F36-AA36-8801D9F34B9B}" type="presParOf" srcId="{2640A7E4-DD12-4527-A8B7-DB5F29329995}" destId="{A85E6581-3E0C-4261-8ED3-3ADF50CA16B6}" srcOrd="0" destOrd="0" presId="urn:microsoft.com/office/officeart/2008/layout/HorizontalMultiLevelHierarchy"/>
    <dgm:cxn modelId="{588255BC-CCFB-4403-B40B-A020619C9A7A}" type="presParOf" srcId="{A85E6581-3E0C-4261-8ED3-3ADF50CA16B6}" destId="{E0511BC0-238E-408D-9352-17F14B2534FD}" srcOrd="0" destOrd="0" presId="urn:microsoft.com/office/officeart/2008/layout/HorizontalMultiLevelHierarchy"/>
    <dgm:cxn modelId="{9A19ACDB-1C32-4E43-A9D4-F096EE755AE8}" type="presParOf" srcId="{A85E6581-3E0C-4261-8ED3-3ADF50CA16B6}" destId="{64AE76E7-9618-4D1A-AEC2-03FB3BE71240}" srcOrd="1" destOrd="0" presId="urn:microsoft.com/office/officeart/2008/layout/HorizontalMultiLevelHierarchy"/>
    <dgm:cxn modelId="{FA5142A0-2280-440A-AA4E-B761C5FE60CA}" type="presParOf" srcId="{64AE76E7-9618-4D1A-AEC2-03FB3BE71240}" destId="{D91F1ADE-6984-4927-BE24-0384C3631886}" srcOrd="0" destOrd="0" presId="urn:microsoft.com/office/officeart/2008/layout/HorizontalMultiLevelHierarchy"/>
    <dgm:cxn modelId="{3F318751-FA11-4906-8FD2-D5111E330219}" type="presParOf" srcId="{D91F1ADE-6984-4927-BE24-0384C3631886}" destId="{197C6398-90F5-41B4-97C1-A0ED67918CA3}" srcOrd="0" destOrd="0" presId="urn:microsoft.com/office/officeart/2008/layout/HorizontalMultiLevelHierarchy"/>
    <dgm:cxn modelId="{14B4DE76-BF43-4F2A-B29A-E0D2FA92F925}" type="presParOf" srcId="{64AE76E7-9618-4D1A-AEC2-03FB3BE71240}" destId="{4BFCA37C-9AF7-4182-84B0-81A9B27376D4}" srcOrd="1" destOrd="0" presId="urn:microsoft.com/office/officeart/2008/layout/HorizontalMultiLevelHierarchy"/>
    <dgm:cxn modelId="{16061597-6F2A-405E-B25E-72A24517EB17}" type="presParOf" srcId="{4BFCA37C-9AF7-4182-84B0-81A9B27376D4}" destId="{4ED28187-362F-46F4-B2FD-12ECD93B4506}" srcOrd="0" destOrd="0" presId="urn:microsoft.com/office/officeart/2008/layout/HorizontalMultiLevelHierarchy"/>
    <dgm:cxn modelId="{2F25FA11-9084-4E5F-9AAF-739B7228A1A3}" type="presParOf" srcId="{4BFCA37C-9AF7-4182-84B0-81A9B27376D4}" destId="{800DC732-6BB0-48A0-BF9C-CCEA9CAABBE5}" srcOrd="1" destOrd="0" presId="urn:microsoft.com/office/officeart/2008/layout/HorizontalMultiLevelHierarchy"/>
    <dgm:cxn modelId="{ABF919AA-F73D-4781-8BF1-F9A2B3F66D3D}" type="presParOf" srcId="{64AE76E7-9618-4D1A-AEC2-03FB3BE71240}" destId="{423053AB-712B-4A62-B8A4-B7489F188960}" srcOrd="2" destOrd="0" presId="urn:microsoft.com/office/officeart/2008/layout/HorizontalMultiLevelHierarchy"/>
    <dgm:cxn modelId="{A8573A58-0EFE-478C-9878-12F6ED7D8524}" type="presParOf" srcId="{423053AB-712B-4A62-B8A4-B7489F188960}" destId="{022511B5-8E37-4DAA-BF0A-ED9999C5BE90}" srcOrd="0" destOrd="0" presId="urn:microsoft.com/office/officeart/2008/layout/HorizontalMultiLevelHierarchy"/>
    <dgm:cxn modelId="{556E4AC3-A8E9-4588-B820-860D83CDF843}" type="presParOf" srcId="{64AE76E7-9618-4D1A-AEC2-03FB3BE71240}" destId="{24FC783C-0F91-4182-A0A8-5460FAD8529E}" srcOrd="3" destOrd="0" presId="urn:microsoft.com/office/officeart/2008/layout/HorizontalMultiLevelHierarchy"/>
    <dgm:cxn modelId="{4C86CEF2-4626-4059-A076-48F5FEB5B192}" type="presParOf" srcId="{24FC783C-0F91-4182-A0A8-5460FAD8529E}" destId="{FA049DC9-8108-46A5-9022-583FDF6FCF78}" srcOrd="0" destOrd="0" presId="urn:microsoft.com/office/officeart/2008/layout/HorizontalMultiLevelHierarchy"/>
    <dgm:cxn modelId="{2CCBC62F-3565-494A-8E03-1C78B246FA22}" type="presParOf" srcId="{24FC783C-0F91-4182-A0A8-5460FAD8529E}" destId="{816C0E95-25F9-47F4-862E-F498150D84AC}" srcOrd="1" destOrd="0" presId="urn:microsoft.com/office/officeart/2008/layout/HorizontalMultiLevelHierarchy"/>
    <dgm:cxn modelId="{3E85BD51-39D5-4A03-A91F-73C773071C33}" type="presParOf" srcId="{64AE76E7-9618-4D1A-AEC2-03FB3BE71240}" destId="{BA09556F-F082-4577-BA2B-5C0B8C882936}" srcOrd="4" destOrd="0" presId="urn:microsoft.com/office/officeart/2008/layout/HorizontalMultiLevelHierarchy"/>
    <dgm:cxn modelId="{6878A97D-F915-4A2F-80FF-FB4128082E61}" type="presParOf" srcId="{BA09556F-F082-4577-BA2B-5C0B8C882936}" destId="{A0004ECD-8614-4A47-B1D0-2788015F896C}" srcOrd="0" destOrd="0" presId="urn:microsoft.com/office/officeart/2008/layout/HorizontalMultiLevelHierarchy"/>
    <dgm:cxn modelId="{E516513B-7350-4770-8038-3A0E8FC00236}" type="presParOf" srcId="{64AE76E7-9618-4D1A-AEC2-03FB3BE71240}" destId="{89071629-4040-40E2-8730-906B803C8E3F}" srcOrd="5" destOrd="0" presId="urn:microsoft.com/office/officeart/2008/layout/HorizontalMultiLevelHierarchy"/>
    <dgm:cxn modelId="{C6ACDB5D-3EB9-4354-8DA8-56DB89C8011B}" type="presParOf" srcId="{89071629-4040-40E2-8730-906B803C8E3F}" destId="{20C997F1-9315-4D0B-AB52-BC0B2E6EB4C2}" srcOrd="0" destOrd="0" presId="urn:microsoft.com/office/officeart/2008/layout/HorizontalMultiLevelHierarchy"/>
    <dgm:cxn modelId="{C8FC41E7-13EF-4ABA-AD9C-93841BD90082}" type="presParOf" srcId="{89071629-4040-40E2-8730-906B803C8E3F}" destId="{EBA59670-B7E2-44E0-9A85-80A894B06038}" srcOrd="1" destOrd="0" presId="urn:microsoft.com/office/officeart/2008/layout/HorizontalMultiLevelHierarchy"/>
    <dgm:cxn modelId="{3E749B74-4633-408B-BE27-382527B55537}" type="presParOf" srcId="{64AE76E7-9618-4D1A-AEC2-03FB3BE71240}" destId="{2C3BA279-AB53-4900-AEA2-E10CF97E8EC9}" srcOrd="6" destOrd="0" presId="urn:microsoft.com/office/officeart/2008/layout/HorizontalMultiLevelHierarchy"/>
    <dgm:cxn modelId="{46F9D936-B9EE-4B13-AE66-7F4779D811F3}" type="presParOf" srcId="{2C3BA279-AB53-4900-AEA2-E10CF97E8EC9}" destId="{3CEDBE56-FCE4-4671-981D-160525CF6BA5}" srcOrd="0" destOrd="0" presId="urn:microsoft.com/office/officeart/2008/layout/HorizontalMultiLevelHierarchy"/>
    <dgm:cxn modelId="{EFE47D23-4D0B-4DBC-9179-5D021EB2E433}" type="presParOf" srcId="{64AE76E7-9618-4D1A-AEC2-03FB3BE71240}" destId="{ED39A148-1F23-4617-A0DD-3C03F8BC7A15}" srcOrd="7" destOrd="0" presId="urn:microsoft.com/office/officeart/2008/layout/HorizontalMultiLevelHierarchy"/>
    <dgm:cxn modelId="{93B65979-9D32-43BE-800E-8B3B119078D2}" type="presParOf" srcId="{ED39A148-1F23-4617-A0DD-3C03F8BC7A15}" destId="{0167378E-67F1-4D4F-8256-4A5C989DA4AE}" srcOrd="0" destOrd="0" presId="urn:microsoft.com/office/officeart/2008/layout/HorizontalMultiLevelHierarchy"/>
    <dgm:cxn modelId="{E9A1CA1B-3580-422E-A8AA-7B11D86FE9B6}" type="presParOf" srcId="{ED39A148-1F23-4617-A0DD-3C03F8BC7A15}" destId="{BCC8C2C3-A040-404B-9E2C-6A1D732848C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BA279-AB53-4900-AEA2-E10CF97E8EC9}">
      <dsp:nvSpPr>
        <dsp:cNvPr id="0" name=""/>
        <dsp:cNvSpPr/>
      </dsp:nvSpPr>
      <dsp:spPr>
        <a:xfrm>
          <a:off x="1681834" y="2974131"/>
          <a:ext cx="1379145" cy="2015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9572" y="0"/>
              </a:lnTo>
              <a:lnTo>
                <a:pt x="689572" y="2015092"/>
              </a:lnTo>
              <a:lnTo>
                <a:pt x="1379145" y="20150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310361" y="3920631"/>
        <a:ext cx="122092" cy="122092"/>
      </dsp:txXfrm>
    </dsp:sp>
    <dsp:sp modelId="{BA09556F-F082-4577-BA2B-5C0B8C882936}">
      <dsp:nvSpPr>
        <dsp:cNvPr id="0" name=""/>
        <dsp:cNvSpPr/>
      </dsp:nvSpPr>
      <dsp:spPr>
        <a:xfrm>
          <a:off x="1681834" y="2974131"/>
          <a:ext cx="1379145" cy="631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9572" y="0"/>
              </a:lnTo>
              <a:lnTo>
                <a:pt x="689572" y="631220"/>
              </a:lnTo>
              <a:lnTo>
                <a:pt x="1379145" y="6312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33489" y="3251823"/>
        <a:ext cx="75836" cy="75836"/>
      </dsp:txXfrm>
    </dsp:sp>
    <dsp:sp modelId="{423053AB-712B-4A62-B8A4-B7489F188960}">
      <dsp:nvSpPr>
        <dsp:cNvPr id="0" name=""/>
        <dsp:cNvSpPr/>
      </dsp:nvSpPr>
      <dsp:spPr>
        <a:xfrm>
          <a:off x="1681834" y="2221479"/>
          <a:ext cx="1379145" cy="752651"/>
        </a:xfrm>
        <a:custGeom>
          <a:avLst/>
          <a:gdLst/>
          <a:ahLst/>
          <a:cxnLst/>
          <a:rect l="0" t="0" r="0" b="0"/>
          <a:pathLst>
            <a:path>
              <a:moveTo>
                <a:pt x="0" y="752651"/>
              </a:moveTo>
              <a:lnTo>
                <a:pt x="689572" y="752651"/>
              </a:lnTo>
              <a:lnTo>
                <a:pt x="689572" y="0"/>
              </a:lnTo>
              <a:lnTo>
                <a:pt x="137914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32128" y="2558526"/>
        <a:ext cx="78557" cy="78557"/>
      </dsp:txXfrm>
    </dsp:sp>
    <dsp:sp modelId="{D91F1ADE-6984-4927-BE24-0384C3631886}">
      <dsp:nvSpPr>
        <dsp:cNvPr id="0" name=""/>
        <dsp:cNvSpPr/>
      </dsp:nvSpPr>
      <dsp:spPr>
        <a:xfrm>
          <a:off x="1681834" y="837606"/>
          <a:ext cx="1379145" cy="2136524"/>
        </a:xfrm>
        <a:custGeom>
          <a:avLst/>
          <a:gdLst/>
          <a:ahLst/>
          <a:cxnLst/>
          <a:rect l="0" t="0" r="0" b="0"/>
          <a:pathLst>
            <a:path>
              <a:moveTo>
                <a:pt x="0" y="2136524"/>
              </a:moveTo>
              <a:lnTo>
                <a:pt x="689572" y="2136524"/>
              </a:lnTo>
              <a:lnTo>
                <a:pt x="689572" y="0"/>
              </a:lnTo>
              <a:lnTo>
                <a:pt x="137914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307832" y="1842294"/>
        <a:ext cx="127149" cy="127149"/>
      </dsp:txXfrm>
    </dsp:sp>
    <dsp:sp modelId="{E0511BC0-238E-408D-9352-17F14B2534FD}">
      <dsp:nvSpPr>
        <dsp:cNvPr id="0" name=""/>
        <dsp:cNvSpPr/>
      </dsp:nvSpPr>
      <dsp:spPr>
        <a:xfrm>
          <a:off x="323600" y="2420582"/>
          <a:ext cx="1609370" cy="11070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  <a:latin typeface="Cambria" pitchFamily="18" charset="0"/>
              <a:ea typeface="Cambria" pitchFamily="18" charset="0"/>
            </a:rPr>
            <a:t>TAM GIÁC</a:t>
          </a:r>
          <a:endParaRPr lang="en-US" sz="3600" b="1" kern="1200" dirty="0">
            <a:solidFill>
              <a:schemeClr val="tx1"/>
            </a:solidFill>
            <a:latin typeface="Cambria" pitchFamily="18" charset="0"/>
            <a:ea typeface="Cambria" pitchFamily="18" charset="0"/>
          </a:endParaRPr>
        </a:p>
      </dsp:txBody>
      <dsp:txXfrm>
        <a:off x="323600" y="2420582"/>
        <a:ext cx="1609370" cy="1107097"/>
      </dsp:txXfrm>
    </dsp:sp>
    <dsp:sp modelId="{4ED28187-362F-46F4-B2FD-12ECD93B4506}">
      <dsp:nvSpPr>
        <dsp:cNvPr id="0" name=""/>
        <dsp:cNvSpPr/>
      </dsp:nvSpPr>
      <dsp:spPr>
        <a:xfrm>
          <a:off x="3060979" y="284058"/>
          <a:ext cx="3724750" cy="110709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>
              <a:solidFill>
                <a:schemeClr val="tx1"/>
              </a:solidFill>
            </a:rPr>
            <a:t>Tổng</a:t>
          </a:r>
          <a:r>
            <a:rPr lang="en-US" sz="3000" kern="1200" dirty="0" smtClean="0">
              <a:solidFill>
                <a:schemeClr val="tx1"/>
              </a:solidFill>
            </a:rPr>
            <a:t> </a:t>
          </a:r>
          <a:r>
            <a:rPr lang="en-US" sz="3000" kern="1200" dirty="0" err="1" smtClean="0">
              <a:solidFill>
                <a:schemeClr val="tx1"/>
              </a:solidFill>
            </a:rPr>
            <a:t>ba</a:t>
          </a:r>
          <a:r>
            <a:rPr lang="en-US" sz="3000" kern="1200" dirty="0" smtClean="0">
              <a:solidFill>
                <a:schemeClr val="tx1"/>
              </a:solidFill>
            </a:rPr>
            <a:t> </a:t>
          </a:r>
          <a:r>
            <a:rPr lang="en-US" sz="3000" kern="1200" dirty="0" err="1" smtClean="0">
              <a:solidFill>
                <a:schemeClr val="tx1"/>
              </a:solidFill>
            </a:rPr>
            <a:t>góc</a:t>
          </a:r>
          <a:r>
            <a:rPr lang="en-US" sz="3000" kern="1200" dirty="0" smtClean="0">
              <a:solidFill>
                <a:schemeClr val="tx1"/>
              </a:solidFill>
            </a:rPr>
            <a:t> </a:t>
          </a:r>
          <a:r>
            <a:rPr lang="en-US" sz="3000" kern="1200" dirty="0" err="1" smtClean="0">
              <a:solidFill>
                <a:schemeClr val="tx1"/>
              </a:solidFill>
            </a:rPr>
            <a:t>của</a:t>
          </a:r>
          <a:r>
            <a:rPr lang="en-US" sz="3000" kern="1200" dirty="0" smtClean="0">
              <a:solidFill>
                <a:schemeClr val="tx1"/>
              </a:solidFill>
            </a:rPr>
            <a:t> </a:t>
          </a:r>
          <a:r>
            <a:rPr lang="en-US" sz="3000" kern="1200" dirty="0" err="1" smtClean="0">
              <a:solidFill>
                <a:schemeClr val="tx1"/>
              </a:solidFill>
            </a:rPr>
            <a:t>một</a:t>
          </a:r>
          <a:r>
            <a:rPr lang="en-US" sz="3000" kern="1200" dirty="0" smtClean="0">
              <a:solidFill>
                <a:schemeClr val="tx1"/>
              </a:solidFill>
            </a:rPr>
            <a:t> tam </a:t>
          </a:r>
          <a:r>
            <a:rPr lang="en-US" sz="3000" kern="1200" dirty="0" err="1" smtClean="0">
              <a:solidFill>
                <a:schemeClr val="tx1"/>
              </a:solidFill>
            </a:rPr>
            <a:t>giác</a:t>
          </a:r>
          <a:r>
            <a:rPr lang="en-US" sz="3000" kern="1200" dirty="0" smtClean="0">
              <a:solidFill>
                <a:schemeClr val="tx1"/>
              </a:solidFill>
            </a:rPr>
            <a:t> 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060979" y="284058"/>
        <a:ext cx="3724750" cy="1107097"/>
      </dsp:txXfrm>
    </dsp:sp>
    <dsp:sp modelId="{FA049DC9-8108-46A5-9022-583FDF6FCF78}">
      <dsp:nvSpPr>
        <dsp:cNvPr id="0" name=""/>
        <dsp:cNvSpPr/>
      </dsp:nvSpPr>
      <dsp:spPr>
        <a:xfrm>
          <a:off x="3060979" y="1667930"/>
          <a:ext cx="4182836" cy="110709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Các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trường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hợp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bằng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nhau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của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hai</a:t>
          </a:r>
          <a:r>
            <a:rPr lang="en-US" sz="3000" kern="1200" dirty="0" smtClean="0"/>
            <a:t> tam </a:t>
          </a:r>
          <a:r>
            <a:rPr lang="en-US" sz="3000" kern="1200" dirty="0" err="1" smtClean="0"/>
            <a:t>giác</a:t>
          </a:r>
          <a:r>
            <a:rPr lang="en-US" sz="3000" kern="1200" dirty="0" smtClean="0"/>
            <a:t>  </a:t>
          </a:r>
          <a:endParaRPr lang="en-US" sz="3000" kern="1200" dirty="0"/>
        </a:p>
      </dsp:txBody>
      <dsp:txXfrm>
        <a:off x="3060979" y="1667930"/>
        <a:ext cx="4182836" cy="1107097"/>
      </dsp:txXfrm>
    </dsp:sp>
    <dsp:sp modelId="{20C997F1-9315-4D0B-AB52-BC0B2E6EB4C2}">
      <dsp:nvSpPr>
        <dsp:cNvPr id="0" name=""/>
        <dsp:cNvSpPr/>
      </dsp:nvSpPr>
      <dsp:spPr>
        <a:xfrm>
          <a:off x="3060979" y="3051802"/>
          <a:ext cx="4793654" cy="1107097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tx1"/>
              </a:solidFill>
            </a:rPr>
            <a:t>Tam </a:t>
          </a:r>
          <a:r>
            <a:rPr lang="en-US" sz="3000" kern="1200" dirty="0" err="1" smtClean="0">
              <a:solidFill>
                <a:schemeClr val="tx1"/>
              </a:solidFill>
            </a:rPr>
            <a:t>giác</a:t>
          </a:r>
          <a:r>
            <a:rPr lang="en-US" sz="3000" kern="1200" dirty="0" smtClean="0">
              <a:solidFill>
                <a:schemeClr val="tx1"/>
              </a:solidFill>
            </a:rPr>
            <a:t> </a:t>
          </a:r>
          <a:r>
            <a:rPr lang="en-US" sz="3000" kern="1200" dirty="0" err="1" smtClean="0">
              <a:solidFill>
                <a:schemeClr val="tx1"/>
              </a:solidFill>
            </a:rPr>
            <a:t>cân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060979" y="3051802"/>
        <a:ext cx="4793654" cy="1107097"/>
      </dsp:txXfrm>
    </dsp:sp>
    <dsp:sp modelId="{0167378E-67F1-4D4F-8256-4A5C989DA4AE}">
      <dsp:nvSpPr>
        <dsp:cNvPr id="0" name=""/>
        <dsp:cNvSpPr/>
      </dsp:nvSpPr>
      <dsp:spPr>
        <a:xfrm>
          <a:off x="3060979" y="4435675"/>
          <a:ext cx="5251740" cy="110709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>
              <a:solidFill>
                <a:schemeClr val="tx1"/>
              </a:solidFill>
            </a:rPr>
            <a:t>Định</a:t>
          </a:r>
          <a:r>
            <a:rPr lang="en-US" sz="3000" kern="1200" dirty="0" smtClean="0">
              <a:solidFill>
                <a:schemeClr val="tx1"/>
              </a:solidFill>
            </a:rPr>
            <a:t> </a:t>
          </a:r>
          <a:r>
            <a:rPr lang="en-US" sz="3000" kern="1200" dirty="0" err="1" smtClean="0">
              <a:solidFill>
                <a:schemeClr val="tx1"/>
              </a:solidFill>
            </a:rPr>
            <a:t>lí</a:t>
          </a:r>
          <a:r>
            <a:rPr lang="en-US" sz="3000" kern="1200" dirty="0" smtClean="0">
              <a:solidFill>
                <a:schemeClr val="tx1"/>
              </a:solidFill>
            </a:rPr>
            <a:t> </a:t>
          </a:r>
          <a:r>
            <a:rPr lang="en-US" sz="3000" kern="1200" dirty="0" err="1" smtClean="0">
              <a:solidFill>
                <a:schemeClr val="tx1"/>
              </a:solidFill>
            </a:rPr>
            <a:t>Py</a:t>
          </a:r>
          <a:r>
            <a:rPr lang="en-US" sz="3000" kern="1200" dirty="0" smtClean="0">
              <a:solidFill>
                <a:schemeClr val="tx1"/>
              </a:solidFill>
            </a:rPr>
            <a:t>-ta-go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060979" y="4435675"/>
        <a:ext cx="5251740" cy="11070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48A25-1318-400D-9A6F-F2658191BC7A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685800"/>
            <a:ext cx="59213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F3147-E07F-4CD0-9ED6-605398FA4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5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723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8618" algn="l" defTabSz="109723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97236" algn="l" defTabSz="109723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45854" algn="l" defTabSz="109723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94472" algn="l" defTabSz="109723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43091" algn="l" defTabSz="109723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1708" algn="l" defTabSz="109723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40326" algn="l" defTabSz="109723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8945" algn="l" defTabSz="109723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8313" y="685800"/>
            <a:ext cx="5921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3147-E07F-4CD0-9ED6-605398FA48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69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8313" y="685800"/>
            <a:ext cx="5921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3147-E07F-4CD0-9ED6-605398FA48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01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8313" y="685800"/>
            <a:ext cx="5921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3147-E07F-4CD0-9ED6-605398FA48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77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8313" y="685800"/>
            <a:ext cx="5921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F3147-E07F-4CD0-9ED6-605398FA48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77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68313" y="685800"/>
            <a:ext cx="5921375" cy="342900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vi-VN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38A7054-4D03-4354-B2A1-92E9978F0ACE}" type="slidenum">
              <a:rPr lang="en-US" smtClean="0">
                <a:latin typeface=".VnArial" pitchFamily="34" charset="0"/>
              </a:rPr>
              <a:pPr eaLnBrk="1" hangingPunct="1"/>
              <a:t>12</a:t>
            </a:fld>
            <a:endParaRPr lang="en-US" smtClean="0">
              <a:latin typeface=".Vn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AEFD300-1EFB-4EE2-B629-85B3B45C12C3}" type="slidenum">
              <a:rPr lang="en-US" smtClean="0">
                <a:latin typeface=".VnArial" pitchFamily="34" charset="0"/>
              </a:rPr>
              <a:pPr eaLnBrk="1" hangingPunct="1"/>
              <a:t>14</a:t>
            </a:fld>
            <a:endParaRPr lang="en-US" smtClean="0">
              <a:latin typeface=".VnArial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685800"/>
            <a:ext cx="5921375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fld id="{8B13E20B-DD87-4C47-9B7D-8E6EDDBCA1AD}" type="datetime1">
              <a:rPr lang="en-US" sz="1400" smtClean="0"/>
              <a:pPr eaLnBrk="1" hangingPunct="1"/>
              <a:t>3/13/2021</a:t>
            </a:fld>
            <a:r>
              <a:rPr lang="en-US" sz="1400" smtClean="0"/>
              <a:t>							- </a:t>
            </a:r>
            <a:fld id="{75F9F1B1-EDBE-46FF-974D-14E1604E5871}" type="slidenum">
              <a:rPr lang="en-US" sz="1400" smtClean="0"/>
              <a:pPr eaLnBrk="1" hangingPunct="1"/>
              <a:t>14</a:t>
            </a:fld>
            <a:r>
              <a:rPr lang="en-US" sz="1400" smtClean="0"/>
              <a:t> -					Giao an: Dai So 9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4584C45-2A8E-49DA-989D-F24B3FCCBFB0}" type="slidenum">
              <a:rPr lang="en-US" smtClean="0">
                <a:latin typeface=".VnArial" pitchFamily="34" charset="0"/>
              </a:rPr>
              <a:pPr eaLnBrk="1" hangingPunct="1"/>
              <a:t>16</a:t>
            </a:fld>
            <a:endParaRPr lang="en-US" smtClean="0">
              <a:latin typeface=".VnArial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685800"/>
            <a:ext cx="5921375" cy="34290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fld id="{4C38DF66-16DB-4363-A01D-62A78EE622CD}" type="datetime1">
              <a:rPr lang="en-US" sz="1400" smtClean="0"/>
              <a:pPr eaLnBrk="1" hangingPunct="1"/>
              <a:t>3/13/2021</a:t>
            </a:fld>
            <a:r>
              <a:rPr lang="en-US" sz="1400" smtClean="0"/>
              <a:t>							- </a:t>
            </a:r>
            <a:fld id="{16EDBC5B-E6F4-4426-BFF1-0F5E2B7AC8E5}" type="slidenum">
              <a:rPr lang="en-US" sz="1400" smtClean="0"/>
              <a:pPr eaLnBrk="1" hangingPunct="1"/>
              <a:t>16</a:t>
            </a:fld>
            <a:r>
              <a:rPr lang="en-US" sz="1400" smtClean="0"/>
              <a:t> -					Giao an: Dai So 9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9AA7703-A949-4808-90EA-114C74D88B84}" type="slidenum">
              <a:rPr lang="en-US" smtClean="0">
                <a:latin typeface=".VnArial" pitchFamily="34" charset="0"/>
              </a:rPr>
              <a:pPr eaLnBrk="1" hangingPunct="1"/>
              <a:t>18</a:t>
            </a:fld>
            <a:endParaRPr lang="en-US" smtClean="0">
              <a:latin typeface=".VnArial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685800"/>
            <a:ext cx="5921375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fld id="{538B889B-49F0-496F-A3B5-26BCCF984E59}" type="datetime1">
              <a:rPr lang="en-US" sz="1400" smtClean="0"/>
              <a:pPr eaLnBrk="1" hangingPunct="1"/>
              <a:t>3/13/2021</a:t>
            </a:fld>
            <a:r>
              <a:rPr lang="en-US" sz="1400" smtClean="0"/>
              <a:t>							- </a:t>
            </a:r>
            <a:fld id="{147AAD0A-A112-44A4-A655-77242CCA9FEE}" type="slidenum">
              <a:rPr lang="en-US" sz="1400" smtClean="0"/>
              <a:pPr eaLnBrk="1" hangingPunct="1"/>
              <a:t>18</a:t>
            </a:fld>
            <a:r>
              <a:rPr lang="en-US" sz="1400" smtClean="0"/>
              <a:t> -					Giao an: Dai So 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87138"/>
            <a:ext cx="10337562" cy="15091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7" y="3989652"/>
            <a:ext cx="8513287" cy="17992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5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1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281951"/>
            <a:ext cx="2736414" cy="60072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281951"/>
            <a:ext cx="8006543" cy="60072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1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0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524214"/>
            <a:ext cx="10337562" cy="1398334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84092"/>
            <a:ext cx="10337562" cy="154012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1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8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47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0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7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32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89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8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42800"/>
            <a:ext cx="5371478" cy="46464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42800"/>
            <a:ext cx="5371478" cy="46464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3" y="1575978"/>
            <a:ext cx="5373591" cy="65679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18" indent="0">
              <a:buNone/>
              <a:defRPr sz="2400" b="1"/>
            </a:lvl2pPr>
            <a:lvl3pPr marL="1097236" indent="0">
              <a:buNone/>
              <a:defRPr sz="2200" b="1"/>
            </a:lvl3pPr>
            <a:lvl4pPr marL="1645854" indent="0">
              <a:buNone/>
              <a:defRPr sz="1900" b="1"/>
            </a:lvl4pPr>
            <a:lvl5pPr marL="2194472" indent="0">
              <a:buNone/>
              <a:defRPr sz="1900" b="1"/>
            </a:lvl5pPr>
            <a:lvl6pPr marL="2743091" indent="0">
              <a:buNone/>
              <a:defRPr sz="1900" b="1"/>
            </a:lvl6pPr>
            <a:lvl7pPr marL="3291708" indent="0">
              <a:buNone/>
              <a:defRPr sz="1900" b="1"/>
            </a:lvl7pPr>
            <a:lvl8pPr marL="3840326" indent="0">
              <a:buNone/>
              <a:defRPr sz="1900" b="1"/>
            </a:lvl8pPr>
            <a:lvl9pPr marL="4388945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3" y="2232771"/>
            <a:ext cx="5373591" cy="405647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7" y="1575978"/>
            <a:ext cx="5375701" cy="65679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18" indent="0">
              <a:buNone/>
              <a:defRPr sz="2400" b="1"/>
            </a:lvl2pPr>
            <a:lvl3pPr marL="1097236" indent="0">
              <a:buNone/>
              <a:defRPr sz="2200" b="1"/>
            </a:lvl3pPr>
            <a:lvl4pPr marL="1645854" indent="0">
              <a:buNone/>
              <a:defRPr sz="1900" b="1"/>
            </a:lvl4pPr>
            <a:lvl5pPr marL="2194472" indent="0">
              <a:buNone/>
              <a:defRPr sz="1900" b="1"/>
            </a:lvl5pPr>
            <a:lvl6pPr marL="2743091" indent="0">
              <a:buNone/>
              <a:defRPr sz="1900" b="1"/>
            </a:lvl6pPr>
            <a:lvl7pPr marL="3291708" indent="0">
              <a:buNone/>
              <a:defRPr sz="1900" b="1"/>
            </a:lvl7pPr>
            <a:lvl8pPr marL="3840326" indent="0">
              <a:buNone/>
              <a:defRPr sz="1900" b="1"/>
            </a:lvl8pPr>
            <a:lvl9pPr marL="4388945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7" y="2232771"/>
            <a:ext cx="5375701" cy="405647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3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2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8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4" y="280319"/>
            <a:ext cx="4001161" cy="119298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80320"/>
            <a:ext cx="6798805" cy="6008925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4" y="1473305"/>
            <a:ext cx="4001161" cy="4815941"/>
          </a:xfrm>
        </p:spPr>
        <p:txBody>
          <a:bodyPr/>
          <a:lstStyle>
            <a:lvl1pPr marL="0" indent="0">
              <a:buNone/>
              <a:defRPr sz="1700"/>
            </a:lvl1pPr>
            <a:lvl2pPr marL="548618" indent="0">
              <a:buNone/>
              <a:defRPr sz="1400"/>
            </a:lvl2pPr>
            <a:lvl3pPr marL="1097236" indent="0">
              <a:buNone/>
              <a:defRPr sz="1200"/>
            </a:lvl3pPr>
            <a:lvl4pPr marL="1645854" indent="0">
              <a:buNone/>
              <a:defRPr sz="1100"/>
            </a:lvl4pPr>
            <a:lvl5pPr marL="2194472" indent="0">
              <a:buNone/>
              <a:defRPr sz="1100"/>
            </a:lvl5pPr>
            <a:lvl6pPr marL="2743091" indent="0">
              <a:buNone/>
              <a:defRPr sz="1100"/>
            </a:lvl6pPr>
            <a:lvl7pPr marL="3291708" indent="0">
              <a:buNone/>
              <a:defRPr sz="1100"/>
            </a:lvl7pPr>
            <a:lvl8pPr marL="3840326" indent="0">
              <a:buNone/>
              <a:defRPr sz="1100"/>
            </a:lvl8pPr>
            <a:lvl9pPr marL="4388945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3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928394"/>
            <a:ext cx="7297103" cy="58182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29087"/>
            <a:ext cx="7297103" cy="4224338"/>
          </a:xfrm>
        </p:spPr>
        <p:txBody>
          <a:bodyPr/>
          <a:lstStyle>
            <a:lvl1pPr marL="0" indent="0">
              <a:buNone/>
              <a:defRPr sz="3800"/>
            </a:lvl1pPr>
            <a:lvl2pPr marL="548618" indent="0">
              <a:buNone/>
              <a:defRPr sz="3400"/>
            </a:lvl2pPr>
            <a:lvl3pPr marL="1097236" indent="0">
              <a:buNone/>
              <a:defRPr sz="2900"/>
            </a:lvl3pPr>
            <a:lvl4pPr marL="1645854" indent="0">
              <a:buNone/>
              <a:defRPr sz="2400"/>
            </a:lvl4pPr>
            <a:lvl5pPr marL="2194472" indent="0">
              <a:buNone/>
              <a:defRPr sz="2400"/>
            </a:lvl5pPr>
            <a:lvl6pPr marL="2743091" indent="0">
              <a:buNone/>
              <a:defRPr sz="2400"/>
            </a:lvl6pPr>
            <a:lvl7pPr marL="3291708" indent="0">
              <a:buNone/>
              <a:defRPr sz="2400"/>
            </a:lvl7pPr>
            <a:lvl8pPr marL="3840326" indent="0">
              <a:buNone/>
              <a:defRPr sz="2400"/>
            </a:lvl8pPr>
            <a:lvl9pPr marL="4388945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510219"/>
            <a:ext cx="7297103" cy="826288"/>
          </a:xfrm>
        </p:spPr>
        <p:txBody>
          <a:bodyPr/>
          <a:lstStyle>
            <a:lvl1pPr marL="0" indent="0">
              <a:buNone/>
              <a:defRPr sz="1700"/>
            </a:lvl1pPr>
            <a:lvl2pPr marL="548618" indent="0">
              <a:buNone/>
              <a:defRPr sz="1400"/>
            </a:lvl2pPr>
            <a:lvl3pPr marL="1097236" indent="0">
              <a:buNone/>
              <a:defRPr sz="1200"/>
            </a:lvl3pPr>
            <a:lvl4pPr marL="1645854" indent="0">
              <a:buNone/>
              <a:defRPr sz="1100"/>
            </a:lvl4pPr>
            <a:lvl5pPr marL="2194472" indent="0">
              <a:buNone/>
              <a:defRPr sz="1100"/>
            </a:lvl5pPr>
            <a:lvl6pPr marL="2743091" indent="0">
              <a:buNone/>
              <a:defRPr sz="1100"/>
            </a:lvl6pPr>
            <a:lvl7pPr marL="3291708" indent="0">
              <a:buNone/>
              <a:defRPr sz="1100"/>
            </a:lvl7pPr>
            <a:lvl8pPr marL="3840326" indent="0">
              <a:buNone/>
              <a:defRPr sz="1100"/>
            </a:lvl8pPr>
            <a:lvl9pPr marL="4388945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81949"/>
            <a:ext cx="10945654" cy="1173427"/>
          </a:xfrm>
          <a:prstGeom prst="rect">
            <a:avLst/>
          </a:prstGeom>
        </p:spPr>
        <p:txBody>
          <a:bodyPr vert="horz" lIns="109723" tIns="54862" rIns="109723" bIns="5486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42800"/>
            <a:ext cx="10945654" cy="4646446"/>
          </a:xfrm>
          <a:prstGeom prst="rect">
            <a:avLst/>
          </a:prstGeom>
        </p:spPr>
        <p:txBody>
          <a:bodyPr vert="horz" lIns="109723" tIns="54862" rIns="109723" bIns="548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525560"/>
            <a:ext cx="2837762" cy="374845"/>
          </a:xfrm>
          <a:prstGeom prst="rect">
            <a:avLst/>
          </a:prstGeom>
        </p:spPr>
        <p:txBody>
          <a:bodyPr vert="horz" lIns="109723" tIns="54862" rIns="109723" bIns="5486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4E060-F457-470A-BF6A-BEFCE5E5F33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6" y="6525560"/>
            <a:ext cx="3851249" cy="374845"/>
          </a:xfrm>
          <a:prstGeom prst="rect">
            <a:avLst/>
          </a:prstGeom>
        </p:spPr>
        <p:txBody>
          <a:bodyPr vert="horz" lIns="109723" tIns="54862" rIns="109723" bIns="5486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525560"/>
            <a:ext cx="2837762" cy="374845"/>
          </a:xfrm>
          <a:prstGeom prst="rect">
            <a:avLst/>
          </a:prstGeom>
        </p:spPr>
        <p:txBody>
          <a:bodyPr vert="horz" lIns="109723" tIns="54862" rIns="109723" bIns="5486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D501C-8F17-4D5A-94FD-8D79850D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8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097236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63" indent="-411463" algn="l" defTabSz="1097236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04" indent="-342887" algn="l" defTabSz="109723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45" indent="-274309" algn="l" defTabSz="1097236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63" indent="-274309" algn="l" defTabSz="1097236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782" indent="-274309" algn="l" defTabSz="1097236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399" indent="-274309" algn="l" defTabSz="10972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017" indent="-274309" algn="l" defTabSz="10972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636" indent="-274309" algn="l" defTabSz="10972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254" indent="-274309" algn="l" defTabSz="10972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18" algn="l" defTabSz="10972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36" algn="l" defTabSz="10972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54" algn="l" defTabSz="10972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472" algn="l" defTabSz="10972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091" algn="l" defTabSz="10972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08" algn="l" defTabSz="10972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26" algn="l" defTabSz="10972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8945" algn="l" defTabSz="10972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0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140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17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0.png"/><Relationship Id="rId5" Type="http://schemas.openxmlformats.org/officeDocument/2006/relationships/image" Target="../media/image200.png"/><Relationship Id="rId4" Type="http://schemas.openxmlformats.org/officeDocument/2006/relationships/image" Target="../media/image19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4.png"/><Relationship Id="rId7" Type="http://schemas.openxmlformats.org/officeDocument/2006/relationships/image" Target="../media/image21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23.emf"/><Relationship Id="rId10" Type="http://schemas.openxmlformats.org/officeDocument/2006/relationships/image" Target="../media/image50.png"/><Relationship Id="rId4" Type="http://schemas.openxmlformats.org/officeDocument/2006/relationships/image" Target="../media/image45.png"/><Relationship Id="rId9" Type="http://schemas.openxmlformats.org/officeDocument/2006/relationships/image" Target="../media/image4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31.png"/><Relationship Id="rId7" Type="http://schemas.openxmlformats.org/officeDocument/2006/relationships/image" Target="../media/image5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6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9092908"/>
              </p:ext>
            </p:extLst>
          </p:nvPr>
        </p:nvGraphicFramePr>
        <p:xfrm>
          <a:off x="1348846" y="700882"/>
          <a:ext cx="9540346" cy="5826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12003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5"/>
          <p:cNvSpPr txBox="1">
            <a:spLocks noChangeArrowheads="1"/>
          </p:cNvSpPr>
          <p:nvPr/>
        </p:nvSpPr>
        <p:spPr bwMode="auto">
          <a:xfrm>
            <a:off x="526077" y="1450386"/>
            <a:ext cx="11253344" cy="5342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/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Cho tam giác ABC cân tại A. Trên tia đối của tia BC lấy điểm M, trên tia đối của tia CB lấy điểm N sao cho BM = CN.</a:t>
            </a:r>
            <a:endParaRPr lang="vi-VN" sz="3400" spc="-18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/>
            <a:r>
              <a:rPr lang="vi-VN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a. Chứng minh rằng tam giác AMN là tam giác cân</a:t>
            </a:r>
            <a:r>
              <a:rPr lang="vi-VN" sz="3400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.</a:t>
            </a:r>
          </a:p>
          <a:p>
            <a:pPr algn="just"/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b. Kẻ BH </a:t>
            </a:r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  <a:sym typeface="Symbol"/>
              </a:rPr>
              <a:t></a:t>
            </a:r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AM (H </a:t>
            </a:r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  <a:sym typeface="Symbol"/>
              </a:rPr>
              <a:t></a:t>
            </a:r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AM), kẻ CK </a:t>
            </a:r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  <a:sym typeface="Symbol"/>
              </a:rPr>
              <a:t></a:t>
            </a:r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AN (K </a:t>
            </a:r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  <a:sym typeface="Symbol"/>
              </a:rPr>
              <a:t></a:t>
            </a:r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AN). Chứng minh rằng BH = CK.</a:t>
            </a:r>
            <a:endParaRPr lang="vi-VN" sz="3400" spc="-18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/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c. Chứng minh rằng AH = AK</a:t>
            </a:r>
            <a:endParaRPr lang="vi-VN" sz="3400" spc="-18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/>
            <a:r>
              <a:rPr lang="vi-VN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d. Gọi O là giao điểm của HB và KC. </a:t>
            </a:r>
            <a:r>
              <a:rPr lang="fr-FR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Tam giác OBC là tam giác gì ? Vì sao ?</a:t>
            </a:r>
            <a:endParaRPr lang="vi-VN" sz="3400" spc="-18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/>
            <a:r>
              <a:rPr lang="fr-FR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</a:t>
            </a:r>
            <a:r>
              <a:rPr lang="vi-VN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r>
              <a:rPr lang="fr-FR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Khi góc BAC = 60</a:t>
            </a:r>
            <a:r>
              <a:rPr lang="fr-FR" sz="3400" b="1" spc="-180" baseline="300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0</a:t>
            </a:r>
            <a:r>
              <a:rPr lang="fr-FR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và BM = CN = BC, hãy tính số đo các góc của tam giác AMN và xác định dạng của tam giác OBC.</a:t>
            </a:r>
            <a:endParaRPr lang="vi-VN" sz="3400" spc="-18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597415" y="895948"/>
            <a:ext cx="6010258" cy="63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9723" tIns="54862" rIns="109723" bIns="54862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</a:pPr>
            <a:r>
              <a:rPr lang="en-US" sz="3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1. (bài 70 /141sgk)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39026994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Nhóm 2"/>
          <p:cNvGrpSpPr/>
          <p:nvPr/>
        </p:nvGrpSpPr>
        <p:grpSpPr>
          <a:xfrm>
            <a:off x="5793767" y="3187620"/>
            <a:ext cx="3925149" cy="3561470"/>
            <a:chOff x="4356100" y="2600325"/>
            <a:chExt cx="2951163" cy="3469119"/>
          </a:xfrm>
        </p:grpSpPr>
        <p:sp>
          <p:nvSpPr>
            <p:cNvPr id="16" name="Text Box 47"/>
            <p:cNvSpPr txBox="1">
              <a:spLocks noChangeArrowheads="1"/>
            </p:cNvSpPr>
            <p:nvPr/>
          </p:nvSpPr>
          <p:spPr bwMode="auto">
            <a:xfrm>
              <a:off x="5561013" y="2600325"/>
              <a:ext cx="539750" cy="4496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  <a:sym typeface="Symbol" pitchFamily="18" charset="2"/>
                </a:rPr>
                <a:t> </a:t>
              </a:r>
              <a:r>
                <a:rPr lang="en-US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17" name="Text Box 47"/>
            <p:cNvSpPr txBox="1">
              <a:spLocks noChangeArrowheads="1"/>
            </p:cNvSpPr>
            <p:nvPr/>
          </p:nvSpPr>
          <p:spPr bwMode="auto">
            <a:xfrm>
              <a:off x="4356100" y="5619750"/>
              <a:ext cx="539750" cy="4496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B</a:t>
              </a:r>
            </a:p>
          </p:txBody>
        </p:sp>
        <p:sp>
          <p:nvSpPr>
            <p:cNvPr id="18" name="Text Box 47"/>
            <p:cNvSpPr txBox="1">
              <a:spLocks noChangeArrowheads="1"/>
            </p:cNvSpPr>
            <p:nvPr/>
          </p:nvSpPr>
          <p:spPr bwMode="auto">
            <a:xfrm>
              <a:off x="6767513" y="5584825"/>
              <a:ext cx="539750" cy="4496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C</a:t>
              </a:r>
            </a:p>
          </p:txBody>
        </p:sp>
        <p:grpSp>
          <p:nvGrpSpPr>
            <p:cNvPr id="2" name="Nhóm 1"/>
            <p:cNvGrpSpPr/>
            <p:nvPr/>
          </p:nvGrpSpPr>
          <p:grpSpPr>
            <a:xfrm>
              <a:off x="4606925" y="2960688"/>
              <a:ext cx="2447925" cy="2663825"/>
              <a:chOff x="4606925" y="2960688"/>
              <a:chExt cx="2447925" cy="2663825"/>
            </a:xfrm>
          </p:grpSpPr>
          <p:sp>
            <p:nvSpPr>
              <p:cNvPr id="15" name="AutoShape 8"/>
              <p:cNvSpPr>
                <a:spLocks noChangeArrowheads="1"/>
              </p:cNvSpPr>
              <p:nvPr/>
            </p:nvSpPr>
            <p:spPr bwMode="auto">
              <a:xfrm>
                <a:off x="4606925" y="2960688"/>
                <a:ext cx="2447925" cy="2663825"/>
              </a:xfrm>
              <a:prstGeom prst="triangle">
                <a:avLst>
                  <a:gd name="adj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5111750" y="4292600"/>
                <a:ext cx="177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6337300" y="4292600"/>
                <a:ext cx="177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114925" y="4329113"/>
                <a:ext cx="177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372225" y="4329113"/>
                <a:ext cx="177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0" name="Straight Connector 29"/>
          <p:cNvCxnSpPr>
            <a:stCxn id="15" idx="0"/>
          </p:cNvCxnSpPr>
          <p:nvPr/>
        </p:nvCxnSpPr>
        <p:spPr>
          <a:xfrm flipH="1">
            <a:off x="4835177" y="3557577"/>
            <a:ext cx="2920109" cy="27221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755284" y="3533882"/>
            <a:ext cx="2778642" cy="27591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525747" y="3555844"/>
            <a:ext cx="2825094" cy="2550575"/>
            <a:chOff x="309" y="1139"/>
            <a:chExt cx="1338" cy="1565"/>
          </a:xfrm>
        </p:grpSpPr>
        <p:sp>
          <p:nvSpPr>
            <p:cNvPr id="6174" name="Line 35"/>
            <p:cNvSpPr>
              <a:spLocks noChangeShapeType="1"/>
            </p:cNvSpPr>
            <p:nvPr/>
          </p:nvSpPr>
          <p:spPr bwMode="auto">
            <a:xfrm>
              <a:off x="551" y="1139"/>
              <a:ext cx="0" cy="15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900" b="1">
                <a:latin typeface="+mj-lt"/>
              </a:endParaRPr>
            </a:p>
          </p:txBody>
        </p:sp>
        <p:sp>
          <p:nvSpPr>
            <p:cNvPr id="6176" name="Line 44"/>
            <p:cNvSpPr>
              <a:spLocks noChangeShapeType="1"/>
            </p:cNvSpPr>
            <p:nvPr/>
          </p:nvSpPr>
          <p:spPr bwMode="auto">
            <a:xfrm>
              <a:off x="309" y="1956"/>
              <a:ext cx="1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900" b="1">
                <a:latin typeface="+mj-lt"/>
              </a:endParaRPr>
            </a:p>
          </p:txBody>
        </p:sp>
      </p:grpSp>
      <p:sp>
        <p:nvSpPr>
          <p:cNvPr id="12" name="Text Box 47"/>
          <p:cNvSpPr txBox="1">
            <a:spLocks noChangeArrowheads="1"/>
          </p:cNvSpPr>
          <p:nvPr/>
        </p:nvSpPr>
        <p:spPr bwMode="auto">
          <a:xfrm>
            <a:off x="1053604" y="4923453"/>
            <a:ext cx="2856327" cy="55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>
                <a:latin typeface="+mj-lt"/>
                <a:cs typeface="Times New Roman" pitchFamily="18" charset="0"/>
              </a:rPr>
              <a:t>a. </a:t>
            </a:r>
            <a:r>
              <a:rPr lang="en-US" sz="2900" b="1">
                <a:latin typeface="+mj-lt"/>
                <a:cs typeface="Times New Roman" pitchFamily="18" charset="0"/>
                <a:sym typeface="Symbol" pitchFamily="18" charset="2"/>
              </a:rPr>
              <a:t> AMN cân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4357994" y="6292313"/>
            <a:ext cx="176937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9383198" y="6297202"/>
            <a:ext cx="177149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47"/>
          <p:cNvSpPr txBox="1">
            <a:spLocks noChangeArrowheads="1"/>
          </p:cNvSpPr>
          <p:nvPr/>
        </p:nvSpPr>
        <p:spPr bwMode="auto">
          <a:xfrm>
            <a:off x="4524796" y="6323279"/>
            <a:ext cx="717886" cy="480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M</a:t>
            </a:r>
          </a:p>
        </p:txBody>
      </p:sp>
      <p:sp>
        <p:nvSpPr>
          <p:cNvPr id="24" name="Text Box 47"/>
          <p:cNvSpPr txBox="1">
            <a:spLocks noChangeArrowheads="1"/>
          </p:cNvSpPr>
          <p:nvPr/>
        </p:nvSpPr>
        <p:spPr bwMode="auto">
          <a:xfrm>
            <a:off x="10246772" y="6323279"/>
            <a:ext cx="717886" cy="480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N</a:t>
            </a:r>
          </a:p>
        </p:txBody>
      </p:sp>
      <p:sp>
        <p:nvSpPr>
          <p:cNvPr id="25" name="Flowchart: Connector 24"/>
          <p:cNvSpPr/>
          <p:nvPr/>
        </p:nvSpPr>
        <p:spPr>
          <a:xfrm>
            <a:off x="4787982" y="6282163"/>
            <a:ext cx="61232" cy="4726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3" tIns="54862" rIns="109723" bIns="54862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6080919" y="5961472"/>
            <a:ext cx="717886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.VnTime" pitchFamily="34" charset="0"/>
                <a:sym typeface="Symbol" pitchFamily="18" charset="2"/>
              </a:rPr>
              <a:t> 1</a:t>
            </a:r>
          </a:p>
        </p:txBody>
      </p:sp>
      <p:sp>
        <p:nvSpPr>
          <p:cNvPr id="27" name="Flowchart: Connector 26"/>
          <p:cNvSpPr/>
          <p:nvPr/>
        </p:nvSpPr>
        <p:spPr>
          <a:xfrm>
            <a:off x="10472694" y="6256101"/>
            <a:ext cx="61232" cy="4726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3" tIns="54862" rIns="109723" bIns="54862"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8" name="Line 60"/>
          <p:cNvSpPr>
            <a:spLocks noChangeShapeType="1"/>
          </p:cNvSpPr>
          <p:nvPr/>
        </p:nvSpPr>
        <p:spPr bwMode="auto">
          <a:xfrm flipH="1">
            <a:off x="5362620" y="6219156"/>
            <a:ext cx="143644" cy="14783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/>
          <a:lstStyle/>
          <a:p>
            <a:endParaRPr lang="vi-VN"/>
          </a:p>
        </p:txBody>
      </p:sp>
      <p:sp>
        <p:nvSpPr>
          <p:cNvPr id="29" name="Line 60"/>
          <p:cNvSpPr>
            <a:spLocks noChangeShapeType="1"/>
          </p:cNvSpPr>
          <p:nvPr/>
        </p:nvSpPr>
        <p:spPr bwMode="auto">
          <a:xfrm flipH="1">
            <a:off x="9816072" y="6256113"/>
            <a:ext cx="143644" cy="110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/>
          <a:lstStyle/>
          <a:p>
            <a:endParaRPr lang="vi-VN"/>
          </a:p>
        </p:txBody>
      </p:sp>
      <p:sp>
        <p:nvSpPr>
          <p:cNvPr id="32" name="Text Box 47"/>
          <p:cNvSpPr txBox="1">
            <a:spLocks noChangeArrowheads="1"/>
          </p:cNvSpPr>
          <p:nvPr/>
        </p:nvSpPr>
        <p:spPr bwMode="auto">
          <a:xfrm>
            <a:off x="8810999" y="5963101"/>
            <a:ext cx="717886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.VnTime" pitchFamily="34" charset="0"/>
                <a:sym typeface="Symbol" pitchFamily="18" charset="2"/>
              </a:rPr>
              <a:t> 1</a:t>
            </a:r>
          </a:p>
        </p:txBody>
      </p:sp>
      <p:sp>
        <p:nvSpPr>
          <p:cNvPr id="35" name="Text Box 85"/>
          <p:cNvSpPr txBox="1">
            <a:spLocks noChangeArrowheads="1"/>
          </p:cNvSpPr>
          <p:nvPr/>
        </p:nvSpPr>
        <p:spPr bwMode="auto">
          <a:xfrm>
            <a:off x="717888" y="1474826"/>
            <a:ext cx="10246771" cy="168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/>
            <a:r>
              <a:rPr lang="en-US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Cho tam giác ABC cân tại A. Trên tia đối của tia BC lấy điểm M, trên tia đối của tia CB lấy điểm N sao cho BM = CN.</a:t>
            </a:r>
            <a:endParaRPr lang="vi-VN" sz="3400" spc="-18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/>
            <a:r>
              <a:rPr lang="vi-VN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a) Chứng minh rằng tam giác AMN là tam giác cân</a:t>
            </a:r>
            <a:r>
              <a:rPr lang="vi-VN" sz="3400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_Văn_Bản 7"/>
              <p:cNvSpPr txBox="1"/>
              <p:nvPr/>
            </p:nvSpPr>
            <p:spPr>
              <a:xfrm>
                <a:off x="1060318" y="3480724"/>
                <a:ext cx="2291836" cy="1003348"/>
              </a:xfrm>
              <a:prstGeom prst="rect">
                <a:avLst/>
              </a:prstGeom>
              <a:noFill/>
            </p:spPr>
            <p:txBody>
              <a:bodyPr wrap="none" lIns="109723" tIns="54862" rIns="109723" bIns="5486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900" b="1" i="1"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en-US" sz="2900" b="1">
                    <a:latin typeface="+mj-lt"/>
                  </a:rPr>
                  <a:t>ABC, AB=AC</a:t>
                </a:r>
              </a:p>
              <a:p>
                <a:r>
                  <a:rPr lang="en-US" sz="2900" b="1">
                    <a:latin typeface="+mj-lt"/>
                  </a:rPr>
                  <a:t>BM = CN</a:t>
                </a:r>
                <a:endParaRPr lang="vi-VN" sz="2900" b="1">
                  <a:latin typeface="+mj-lt"/>
                </a:endParaRPr>
              </a:p>
            </p:txBody>
          </p:sp>
        </mc:Choice>
        <mc:Fallback xmlns="">
          <p:sp>
            <p:nvSpPr>
              <p:cNvPr id="8" name="Hộp_Văn_Bản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11" y="3390468"/>
                <a:ext cx="1896866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5145" t="-5882" r="-3537" b="-161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47"/>
          <p:cNvSpPr txBox="1">
            <a:spLocks noChangeArrowheads="1"/>
          </p:cNvSpPr>
          <p:nvPr/>
        </p:nvSpPr>
        <p:spPr bwMode="auto">
          <a:xfrm>
            <a:off x="70956" y="3990540"/>
            <a:ext cx="965757" cy="55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>
                <a:latin typeface="+mj-lt"/>
                <a:cs typeface="Times New Roman" pitchFamily="18" charset="0"/>
              </a:rPr>
              <a:t>GT</a:t>
            </a:r>
            <a:endParaRPr lang="en-US" sz="2900" b="1"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8" name="Text Box 47"/>
          <p:cNvSpPr txBox="1">
            <a:spLocks noChangeArrowheads="1"/>
          </p:cNvSpPr>
          <p:nvPr/>
        </p:nvSpPr>
        <p:spPr bwMode="auto">
          <a:xfrm>
            <a:off x="182845" y="5108267"/>
            <a:ext cx="965757" cy="55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>
                <a:latin typeface="+mj-lt"/>
                <a:cs typeface="Times New Roman" pitchFamily="18" charset="0"/>
              </a:rPr>
              <a:t>KL</a:t>
            </a:r>
            <a:endParaRPr lang="en-US" sz="2900" b="1"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0" name="Hình chữ nhật 39"/>
          <p:cNvSpPr/>
          <p:nvPr/>
        </p:nvSpPr>
        <p:spPr>
          <a:xfrm>
            <a:off x="597415" y="895948"/>
            <a:ext cx="6010258" cy="63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9723" tIns="54862" rIns="109723" bIns="54862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</a:pPr>
            <a:r>
              <a:rPr lang="en-US" sz="3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1. (bài 70 /141sgk)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26314383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4" grpId="0"/>
      <p:bldP spid="25" grpId="0" animBg="1"/>
      <p:bldP spid="26" grpId="0"/>
      <p:bldP spid="27" grpId="0" animBg="1"/>
      <p:bldP spid="28" grpId="0" animBg="1"/>
      <p:bldP spid="29" grpId="0" animBg="1"/>
      <p:bldP spid="32" grpId="0"/>
      <p:bldP spid="35" grpId="0"/>
      <p:bldP spid="8" grpId="0"/>
      <p:bldP spid="36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Nhóm 33"/>
          <p:cNvGrpSpPr/>
          <p:nvPr/>
        </p:nvGrpSpPr>
        <p:grpSpPr>
          <a:xfrm>
            <a:off x="5314734" y="1782479"/>
            <a:ext cx="6803978" cy="3696812"/>
            <a:chOff x="2643490" y="1133722"/>
            <a:chExt cx="5115639" cy="3600953"/>
          </a:xfrm>
        </p:grpSpPr>
        <p:pic>
          <p:nvPicPr>
            <p:cNvPr id="10244" name="Picture 4" descr="D:\Tan\2015\Tiet day mau\Chưa có tên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3490" y="1133722"/>
              <a:ext cx="5115639" cy="36009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6" name="Hộp_Văn_Bản 105"/>
            <p:cNvSpPr txBox="1"/>
            <p:nvPr/>
          </p:nvSpPr>
          <p:spPr>
            <a:xfrm>
              <a:off x="5991862" y="3768954"/>
              <a:ext cx="216024" cy="524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900" b="1">
                  <a:latin typeface="Times New Roman" pitchFamily="18" charset="0"/>
                  <a:cs typeface="Times New Roman" pitchFamily="18" charset="0"/>
                </a:rPr>
                <a:t>1</a:t>
              </a:r>
              <a:endParaRPr lang="vi-VN" sz="29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" name="Hộp_Văn_Bản 106"/>
            <p:cNvSpPr txBox="1"/>
            <p:nvPr/>
          </p:nvSpPr>
          <p:spPr>
            <a:xfrm>
              <a:off x="4067944" y="3759423"/>
              <a:ext cx="216024" cy="524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900" b="1">
                  <a:latin typeface="Times New Roman" pitchFamily="18" charset="0"/>
                  <a:cs typeface="Times New Roman" pitchFamily="18" charset="0"/>
                </a:rPr>
                <a:t>1</a:t>
              </a:r>
              <a:endParaRPr lang="vi-VN" sz="29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 Box 30"/>
          <p:cNvSpPr txBox="1">
            <a:spLocks noChangeArrowheads="1"/>
          </p:cNvSpPr>
          <p:nvPr/>
        </p:nvSpPr>
        <p:spPr bwMode="auto">
          <a:xfrm>
            <a:off x="1005041" y="1672134"/>
            <a:ext cx="6279064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</a:rPr>
              <a:t>a. Hướng dẫn cm</a:t>
            </a: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 AMN cân</a:t>
            </a: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1270323" y="6104902"/>
            <a:ext cx="3304389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 AMN cân</a:t>
            </a: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 rot="10800000">
            <a:off x="1413427" y="5728428"/>
            <a:ext cx="2873656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.VnTime" pitchFamily="34" charset="0"/>
                <a:sym typeface="Symbol" pitchFamily="18" charset="2"/>
              </a:rPr>
              <a:t></a:t>
            </a:r>
          </a:p>
        </p:txBody>
      </p:sp>
      <p:sp>
        <p:nvSpPr>
          <p:cNvPr id="18" name="Text Box 34"/>
          <p:cNvSpPr txBox="1">
            <a:spLocks noChangeArrowheads="1"/>
          </p:cNvSpPr>
          <p:nvPr/>
        </p:nvSpPr>
        <p:spPr bwMode="auto">
          <a:xfrm>
            <a:off x="886209" y="4327665"/>
            <a:ext cx="4072617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 ABM = ACN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35"/>
              <p:cNvSpPr txBox="1">
                <a:spLocks noChangeArrowheads="1"/>
              </p:cNvSpPr>
              <p:nvPr/>
            </p:nvSpPr>
            <p:spPr bwMode="auto">
              <a:xfrm>
                <a:off x="1627913" y="5188626"/>
                <a:ext cx="2297236" cy="6476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9723" tIns="54862" rIns="109723" bIns="5486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𝑀</m:t>
                          </m:r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e>
                      </m:acc>
                      <m:r>
                        <a:rPr lang="en-US" sz="3400" i="1">
                          <a:latin typeface="Cambria Math"/>
                          <a:cs typeface="Times New Roman" pitchFamily="18" charset="0"/>
                        </a:rPr>
                        <m:t> = </m:t>
                      </m:r>
                      <m:acc>
                        <m:accPr>
                          <m:chr m:val="̂"/>
                          <m:ctrlPr>
                            <a:rPr lang="en-US" sz="3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𝑁</m:t>
                          </m:r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en-US" sz="340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19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23963" y="5054084"/>
                <a:ext cx="1727200" cy="53476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48"/>
          <p:cNvSpPr txBox="1">
            <a:spLocks noChangeArrowheads="1"/>
          </p:cNvSpPr>
          <p:nvPr/>
        </p:nvSpPr>
        <p:spPr bwMode="auto">
          <a:xfrm rot="10800000">
            <a:off x="1433414" y="4812152"/>
            <a:ext cx="2873657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.VnTime" pitchFamily="34" charset="0"/>
                <a:sym typeface="Symbol" pitchFamily="18" charset="2"/>
              </a:rPr>
              <a:t>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 rot="10800000">
            <a:off x="1427934" y="3832187"/>
            <a:ext cx="2873657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.VnTime" pitchFamily="34" charset="0"/>
                <a:sym typeface="Symbol" pitchFamily="18" charset="2"/>
              </a:rPr>
              <a:t></a:t>
            </a:r>
          </a:p>
        </p:txBody>
      </p:sp>
      <p:grpSp>
        <p:nvGrpSpPr>
          <p:cNvPr id="25" name="Group 91"/>
          <p:cNvGrpSpPr>
            <a:grpSpLocks/>
          </p:cNvGrpSpPr>
          <p:nvPr/>
        </p:nvGrpSpPr>
        <p:grpSpPr bwMode="auto">
          <a:xfrm>
            <a:off x="886207" y="2374447"/>
            <a:ext cx="4375083" cy="1678776"/>
            <a:chOff x="1056" y="2940"/>
            <a:chExt cx="2419" cy="11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08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056" y="2940"/>
                  <a:ext cx="2419" cy="11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400" i="1">
                            <a:latin typeface="Cambria Math"/>
                          </a:rPr>
                          <m:t>𝐴𝐵</m:t>
                        </m:r>
                        <m:r>
                          <a:rPr lang="en-US" sz="3400" i="1">
                            <a:latin typeface="Cambria Math"/>
                          </a:rPr>
                          <m:t> = </m:t>
                        </m:r>
                        <m:r>
                          <a:rPr lang="en-US" sz="3400" i="1">
                            <a:latin typeface="Cambria Math"/>
                          </a:rPr>
                          <m:t>𝐴𝐶</m:t>
                        </m:r>
                      </m:oMath>
                    </m:oMathPara>
                  </a14:m>
                  <a:endParaRPr lang="en-US" sz="3400">
                    <a:latin typeface=".VnTime" pitchFamily="34" charset="0"/>
                  </a:endParaRPr>
                </a:p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3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400" i="1">
                                <a:latin typeface="Cambria Math"/>
                              </a:rPr>
                              <m:t>𝐴𝐵𝑀</m:t>
                            </m:r>
                          </m:e>
                        </m:acc>
                        <m:r>
                          <a:rPr lang="en-US" sz="3400" i="1">
                            <a:latin typeface="Cambria Math"/>
                          </a:rPr>
                          <m:t> = </m:t>
                        </m:r>
                        <m:acc>
                          <m:accPr>
                            <m:chr m:val="̂"/>
                            <m:ctrlPr>
                              <a:rPr lang="en-US" sz="3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400" i="1">
                                <a:latin typeface="Cambria Math"/>
                              </a:rPr>
                              <m:t>𝐴𝐶𝑁</m:t>
                            </m:r>
                          </m:e>
                        </m:acc>
                      </m:oMath>
                    </m:oMathPara>
                  </a14:m>
                  <a:endParaRPr lang="en-US" sz="3400" baseline="-25000">
                    <a:latin typeface=".VnTime" pitchFamily="34" charset="0"/>
                    <a:sym typeface="Symbol" pitchFamily="18" charset="2"/>
                  </a:endParaRPr>
                </a:p>
                <a:p>
                  <a:pPr eaLnBrk="1" hangingPunct="1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400" i="1">
                            <a:latin typeface="Cambria Math"/>
                          </a:rPr>
                          <m:t>𝐵𝑀</m:t>
                        </m:r>
                        <m:r>
                          <a:rPr lang="en-US" sz="3400" i="1">
                            <a:latin typeface="Cambria Math"/>
                          </a:rPr>
                          <m:t> = </m:t>
                        </m:r>
                        <m:r>
                          <a:rPr lang="en-US" sz="3400" i="1">
                            <a:latin typeface="Cambria Math"/>
                          </a:rPr>
                          <m:t>𝐶𝑁</m:t>
                        </m:r>
                      </m:oMath>
                    </m:oMathPara>
                  </a14:m>
                  <a:endParaRPr lang="en-US" sz="3400">
                    <a:latin typeface=".VnTime" pitchFamily="34" charset="0"/>
                    <a:sym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7208" name="Text 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56" y="2940"/>
                  <a:ext cx="2419" cy="116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207" name="AutoShape 73"/>
            <p:cNvSpPr>
              <a:spLocks/>
            </p:cNvSpPr>
            <p:nvPr/>
          </p:nvSpPr>
          <p:spPr bwMode="auto">
            <a:xfrm>
              <a:off x="1252" y="2995"/>
              <a:ext cx="330" cy="797"/>
            </a:xfrm>
            <a:prstGeom prst="leftBrace">
              <a:avLst>
                <a:gd name="adj1" fmla="val 4181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sz="3400"/>
            </a:p>
          </p:txBody>
        </p:sp>
      </p:grpSp>
      <p:grpSp>
        <p:nvGrpSpPr>
          <p:cNvPr id="35" name="Nhóm 34"/>
          <p:cNvGrpSpPr/>
          <p:nvPr/>
        </p:nvGrpSpPr>
        <p:grpSpPr>
          <a:xfrm>
            <a:off x="5483219" y="1820009"/>
            <a:ext cx="6439862" cy="3597323"/>
            <a:chOff x="4123754" y="1772816"/>
            <a:chExt cx="4841875" cy="3504044"/>
          </a:xfrm>
        </p:grpSpPr>
        <p:grpSp>
          <p:nvGrpSpPr>
            <p:cNvPr id="83" name="Nhóm 82"/>
            <p:cNvGrpSpPr/>
            <p:nvPr/>
          </p:nvGrpSpPr>
          <p:grpSpPr>
            <a:xfrm>
              <a:off x="4123754" y="1772816"/>
              <a:ext cx="4841875" cy="3504044"/>
              <a:chOff x="3763714" y="1664804"/>
              <a:chExt cx="4841875" cy="3504044"/>
            </a:xfrm>
          </p:grpSpPr>
          <p:cxnSp>
            <p:nvCxnSpPr>
              <p:cNvPr id="84" name="Straight Connector 29"/>
              <p:cNvCxnSpPr>
                <a:stCxn id="101" idx="0"/>
              </p:cNvCxnSpPr>
              <p:nvPr/>
            </p:nvCxnSpPr>
            <p:spPr>
              <a:xfrm flipH="1">
                <a:off x="3997076" y="2025167"/>
                <a:ext cx="2195513" cy="265157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30"/>
              <p:cNvCxnSpPr/>
              <p:nvPr/>
            </p:nvCxnSpPr>
            <p:spPr>
              <a:xfrm>
                <a:off x="6192589" y="2002086"/>
                <a:ext cx="2089150" cy="268763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20"/>
              <p:cNvCxnSpPr/>
              <p:nvPr/>
            </p:nvCxnSpPr>
            <p:spPr>
              <a:xfrm flipH="1">
                <a:off x="4031940" y="4688992"/>
                <a:ext cx="93600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21"/>
              <p:cNvCxnSpPr/>
              <p:nvPr/>
            </p:nvCxnSpPr>
            <p:spPr>
              <a:xfrm flipH="1">
                <a:off x="7416551" y="4693754"/>
                <a:ext cx="86400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Text Box 47"/>
              <p:cNvSpPr txBox="1">
                <a:spLocks noChangeArrowheads="1"/>
              </p:cNvSpPr>
              <p:nvPr/>
            </p:nvSpPr>
            <p:spPr bwMode="auto">
              <a:xfrm>
                <a:off x="3763714" y="4719154"/>
                <a:ext cx="539750" cy="4496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M</a:t>
                </a:r>
              </a:p>
            </p:txBody>
          </p:sp>
          <p:sp>
            <p:nvSpPr>
              <p:cNvPr id="89" name="Text Box 47"/>
              <p:cNvSpPr txBox="1">
                <a:spLocks noChangeArrowheads="1"/>
              </p:cNvSpPr>
              <p:nvPr/>
            </p:nvSpPr>
            <p:spPr bwMode="auto">
              <a:xfrm>
                <a:off x="8065839" y="4719154"/>
                <a:ext cx="539750" cy="4496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N</a:t>
                </a:r>
              </a:p>
            </p:txBody>
          </p:sp>
          <p:sp>
            <p:nvSpPr>
              <p:cNvPr id="90" name="Flowchart: Connector 24"/>
              <p:cNvSpPr/>
              <p:nvPr/>
            </p:nvSpPr>
            <p:spPr>
              <a:xfrm>
                <a:off x="3997076" y="4653136"/>
                <a:ext cx="46038" cy="46038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" name="Text Box 47"/>
              <p:cNvSpPr txBox="1">
                <a:spLocks noChangeArrowheads="1"/>
              </p:cNvSpPr>
              <p:nvPr/>
            </p:nvSpPr>
            <p:spPr bwMode="auto">
              <a:xfrm>
                <a:off x="4933701" y="4366729"/>
                <a:ext cx="539750" cy="4197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latin typeface=".VnTime" pitchFamily="34" charset="0"/>
                    <a:sym typeface="Symbol" pitchFamily="18" charset="2"/>
                  </a:rPr>
                  <a:t> 1</a:t>
                </a:r>
              </a:p>
            </p:txBody>
          </p:sp>
          <p:sp>
            <p:nvSpPr>
              <p:cNvPr id="92" name="Flowchart: Connector 26"/>
              <p:cNvSpPr/>
              <p:nvPr/>
            </p:nvSpPr>
            <p:spPr>
              <a:xfrm>
                <a:off x="8235701" y="4653719"/>
                <a:ext cx="46038" cy="46038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3" name="Line 60"/>
              <p:cNvSpPr>
                <a:spLocks noChangeShapeType="1"/>
              </p:cNvSpPr>
              <p:nvPr/>
            </p:nvSpPr>
            <p:spPr bwMode="auto">
              <a:xfrm flipH="1">
                <a:off x="4393641" y="4617731"/>
                <a:ext cx="108000" cy="1440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4" name="Line 60"/>
              <p:cNvSpPr>
                <a:spLocks noChangeShapeType="1"/>
              </p:cNvSpPr>
              <p:nvPr/>
            </p:nvSpPr>
            <p:spPr bwMode="auto">
              <a:xfrm flipH="1">
                <a:off x="7742013" y="4653731"/>
                <a:ext cx="108000" cy="1080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5" name="Text Box 47"/>
              <p:cNvSpPr txBox="1">
                <a:spLocks noChangeArrowheads="1"/>
              </p:cNvSpPr>
              <p:nvPr/>
            </p:nvSpPr>
            <p:spPr bwMode="auto">
              <a:xfrm>
                <a:off x="6986339" y="4368317"/>
                <a:ext cx="539750" cy="4197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latin typeface=".VnTime" pitchFamily="34" charset="0"/>
                    <a:sym typeface="Symbol" pitchFamily="18" charset="2"/>
                  </a:rPr>
                  <a:t> 1</a:t>
                </a:r>
              </a:p>
            </p:txBody>
          </p:sp>
          <p:grpSp>
            <p:nvGrpSpPr>
              <p:cNvPr id="96" name="Nhóm 95"/>
              <p:cNvGrpSpPr/>
              <p:nvPr/>
            </p:nvGrpSpPr>
            <p:grpSpPr>
              <a:xfrm>
                <a:off x="4717801" y="1664804"/>
                <a:ext cx="2951163" cy="3469119"/>
                <a:chOff x="4356100" y="2600325"/>
                <a:chExt cx="2951163" cy="3469119"/>
              </a:xfrm>
            </p:grpSpPr>
            <p:sp>
              <p:nvSpPr>
                <p:cNvPr id="97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5561013" y="2600325"/>
                  <a:ext cx="539750" cy="4496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>
                      <a:latin typeface=".VnTime" pitchFamily="34" charset="0"/>
                      <a:sym typeface="Symbol" pitchFamily="18" charset="2"/>
                    </a:rPr>
                    <a:t> </a:t>
                  </a:r>
                  <a:r>
                    <a:rPr lang="en-US" sz="2400" b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A</a:t>
                  </a:r>
                </a:p>
              </p:txBody>
            </p:sp>
            <p:sp>
              <p:nvSpPr>
                <p:cNvPr id="98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356100" y="5619750"/>
                  <a:ext cx="539750" cy="4496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 B</a:t>
                  </a:r>
                </a:p>
              </p:txBody>
            </p:sp>
            <p:sp>
              <p:nvSpPr>
                <p:cNvPr id="99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6767513" y="5584825"/>
                  <a:ext cx="539750" cy="4496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 C</a:t>
                  </a:r>
                </a:p>
              </p:txBody>
            </p:sp>
            <p:grpSp>
              <p:nvGrpSpPr>
                <p:cNvPr id="100" name="Nhóm 99"/>
                <p:cNvGrpSpPr/>
                <p:nvPr/>
              </p:nvGrpSpPr>
              <p:grpSpPr>
                <a:xfrm>
                  <a:off x="4606925" y="2960688"/>
                  <a:ext cx="2447925" cy="2663825"/>
                  <a:chOff x="4606925" y="2960688"/>
                  <a:chExt cx="2447925" cy="2663825"/>
                </a:xfrm>
              </p:grpSpPr>
              <p:sp>
                <p:nvSpPr>
                  <p:cNvPr id="101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4606925" y="2960688"/>
                    <a:ext cx="2447925" cy="2663825"/>
                  </a:xfrm>
                  <a:prstGeom prst="triangle">
                    <a:avLst>
                      <a:gd name="adj" fmla="val 50000"/>
                    </a:avLst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cxnSp>
                <p:nvCxnSpPr>
                  <p:cNvPr id="102" name="Straight Connector 18"/>
                  <p:cNvCxnSpPr/>
                  <p:nvPr/>
                </p:nvCxnSpPr>
                <p:spPr>
                  <a:xfrm>
                    <a:off x="5111750" y="4292600"/>
                    <a:ext cx="177800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9"/>
                  <p:cNvCxnSpPr/>
                  <p:nvPr/>
                </p:nvCxnSpPr>
                <p:spPr>
                  <a:xfrm>
                    <a:off x="6337300" y="4292600"/>
                    <a:ext cx="177800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32"/>
                  <p:cNvCxnSpPr/>
                  <p:nvPr/>
                </p:nvCxnSpPr>
                <p:spPr>
                  <a:xfrm>
                    <a:off x="5114925" y="4329113"/>
                    <a:ext cx="177800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33"/>
                  <p:cNvCxnSpPr/>
                  <p:nvPr/>
                </p:nvCxnSpPr>
                <p:spPr>
                  <a:xfrm>
                    <a:off x="6372225" y="4329113"/>
                    <a:ext cx="177800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33" name="Hộp_Văn_Bản 32"/>
            <p:cNvSpPr txBox="1"/>
            <p:nvPr/>
          </p:nvSpPr>
          <p:spPr>
            <a:xfrm>
              <a:off x="5419898" y="4365104"/>
              <a:ext cx="216024" cy="524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900" b="1">
                  <a:latin typeface="Times New Roman" pitchFamily="18" charset="0"/>
                  <a:cs typeface="Times New Roman" pitchFamily="18" charset="0"/>
                </a:rPr>
                <a:t>1</a:t>
              </a:r>
              <a:endParaRPr lang="vi-VN" sz="29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Hộp_Văn_Bản 81"/>
            <p:cNvSpPr txBox="1"/>
            <p:nvPr/>
          </p:nvSpPr>
          <p:spPr>
            <a:xfrm>
              <a:off x="7344308" y="4365104"/>
              <a:ext cx="216024" cy="524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900" b="1">
                  <a:latin typeface="Times New Roman" pitchFamily="18" charset="0"/>
                  <a:cs typeface="Times New Roman" pitchFamily="18" charset="0"/>
                </a:rPr>
                <a:t>1</a:t>
              </a:r>
              <a:endParaRPr lang="vi-VN" sz="29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3925148" y="5197564"/>
            <a:ext cx="4167007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(Hoặc AM = AN) </a:t>
            </a:r>
            <a:endParaRPr lang="en-US" sz="3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5" name="Hình chữ nhật 44"/>
          <p:cNvSpPr/>
          <p:nvPr/>
        </p:nvSpPr>
        <p:spPr>
          <a:xfrm>
            <a:off x="597415" y="895948"/>
            <a:ext cx="6010258" cy="63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9723" tIns="54862" rIns="109723" bIns="54862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</a:pPr>
            <a:r>
              <a:rPr lang="en-US" sz="3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1. (bài 70 /141sgk)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31920707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4252119" y="-14284"/>
            <a:ext cx="0" cy="704056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62"/>
          <p:cNvGrpSpPr>
            <a:grpSpLocks/>
          </p:cNvGrpSpPr>
          <p:nvPr/>
        </p:nvGrpSpPr>
        <p:grpSpPr bwMode="auto">
          <a:xfrm>
            <a:off x="25416" y="-14285"/>
            <a:ext cx="4089348" cy="3071908"/>
            <a:chOff x="1995" y="640"/>
            <a:chExt cx="3810" cy="2518"/>
          </a:xfrm>
        </p:grpSpPr>
        <p:grpSp>
          <p:nvGrpSpPr>
            <p:cNvPr id="24" name="Group 57"/>
            <p:cNvGrpSpPr>
              <a:grpSpLocks/>
            </p:cNvGrpSpPr>
            <p:nvPr/>
          </p:nvGrpSpPr>
          <p:grpSpPr bwMode="auto">
            <a:xfrm>
              <a:off x="1995" y="640"/>
              <a:ext cx="3810" cy="2518"/>
              <a:chOff x="1995" y="640"/>
              <a:chExt cx="3810" cy="2518"/>
            </a:xfrm>
          </p:grpSpPr>
          <p:sp>
            <p:nvSpPr>
              <p:cNvPr id="29" name="AutoShape 8"/>
              <p:cNvSpPr>
                <a:spLocks noChangeArrowheads="1"/>
              </p:cNvSpPr>
              <p:nvPr/>
            </p:nvSpPr>
            <p:spPr bwMode="auto">
              <a:xfrm>
                <a:off x="3129" y="731"/>
                <a:ext cx="1542" cy="167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4013" y="640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A</a:t>
                </a:r>
              </a:p>
            </p:txBody>
          </p:sp>
          <p:sp>
            <p:nvSpPr>
              <p:cNvPr id="31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2993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B</a:t>
                </a:r>
              </a:p>
            </p:txBody>
          </p:sp>
          <p:sp>
            <p:nvSpPr>
              <p:cNvPr id="32" name="WordArt 12"/>
              <p:cNvSpPr>
                <a:spLocks noChangeArrowheads="1" noChangeShapeType="1" noTextEdit="1"/>
              </p:cNvSpPr>
              <p:nvPr/>
            </p:nvSpPr>
            <p:spPr bwMode="auto">
              <a:xfrm>
                <a:off x="4671" y="2455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C</a:t>
                </a:r>
              </a:p>
            </p:txBody>
          </p:sp>
          <p:sp>
            <p:nvSpPr>
              <p:cNvPr id="33" name="Line 13"/>
              <p:cNvSpPr>
                <a:spLocks noChangeShapeType="1"/>
              </p:cNvSpPr>
              <p:nvPr/>
            </p:nvSpPr>
            <p:spPr bwMode="auto">
              <a:xfrm flipH="1">
                <a:off x="1995" y="2409"/>
                <a:ext cx="11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26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M</a:t>
                </a:r>
              </a:p>
            </p:txBody>
          </p:sp>
          <p:sp>
            <p:nvSpPr>
              <p:cNvPr id="35" name="Oval 16"/>
              <p:cNvSpPr>
                <a:spLocks noChangeArrowheads="1"/>
              </p:cNvSpPr>
              <p:nvPr/>
            </p:nvSpPr>
            <p:spPr bwMode="auto">
              <a:xfrm>
                <a:off x="2471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7"/>
              <p:cNvSpPr>
                <a:spLocks noChangeShapeType="1"/>
              </p:cNvSpPr>
              <p:nvPr/>
            </p:nvSpPr>
            <p:spPr bwMode="auto">
              <a:xfrm flipH="1">
                <a:off x="4671" y="2409"/>
                <a:ext cx="11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WordArt 18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38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N</a:t>
                </a:r>
              </a:p>
            </p:txBody>
          </p:sp>
          <p:sp>
            <p:nvSpPr>
              <p:cNvPr id="38" name="Oval 19"/>
              <p:cNvSpPr>
                <a:spLocks noChangeArrowheads="1"/>
              </p:cNvSpPr>
              <p:nvPr/>
            </p:nvSpPr>
            <p:spPr bwMode="auto">
              <a:xfrm>
                <a:off x="5283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 flipV="1">
                <a:off x="2494" y="731"/>
                <a:ext cx="1406" cy="16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 flipH="1" flipV="1">
                <a:off x="3900" y="731"/>
                <a:ext cx="1406" cy="16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2"/>
              <p:cNvSpPr>
                <a:spLocks noChangeShapeType="1"/>
              </p:cNvSpPr>
              <p:nvPr/>
            </p:nvSpPr>
            <p:spPr bwMode="auto">
              <a:xfrm flipH="1" flipV="1">
                <a:off x="2743" y="2114"/>
                <a:ext cx="1225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Oval 23"/>
              <p:cNvSpPr>
                <a:spLocks noChangeArrowheads="1"/>
              </p:cNvSpPr>
              <p:nvPr/>
            </p:nvSpPr>
            <p:spPr bwMode="auto">
              <a:xfrm>
                <a:off x="2721" y="2092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2607" y="1978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H</a:t>
                </a:r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 flipV="1">
                <a:off x="3900" y="2092"/>
                <a:ext cx="1157" cy="9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Oval 26"/>
              <p:cNvSpPr>
                <a:spLocks noChangeArrowheads="1"/>
              </p:cNvSpPr>
              <p:nvPr/>
            </p:nvSpPr>
            <p:spPr bwMode="auto">
              <a:xfrm>
                <a:off x="5033" y="2070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WordArt 27"/>
              <p:cNvSpPr>
                <a:spLocks noChangeArrowheads="1" noChangeShapeType="1" noTextEdit="1"/>
              </p:cNvSpPr>
              <p:nvPr/>
            </p:nvSpPr>
            <p:spPr bwMode="auto">
              <a:xfrm>
                <a:off x="5057" y="1956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K</a:t>
                </a:r>
              </a:p>
            </p:txBody>
          </p:sp>
          <p:sp>
            <p:nvSpPr>
              <p:cNvPr id="47" name="Freeform 31"/>
              <p:cNvSpPr>
                <a:spLocks/>
              </p:cNvSpPr>
              <p:nvPr/>
            </p:nvSpPr>
            <p:spPr bwMode="auto">
              <a:xfrm>
                <a:off x="4988" y="2069"/>
                <a:ext cx="23" cy="45"/>
              </a:xfrm>
              <a:custGeom>
                <a:avLst/>
                <a:gdLst>
                  <a:gd name="T0" fmla="*/ 23 w 23"/>
                  <a:gd name="T1" fmla="*/ 0 h 45"/>
                  <a:gd name="T2" fmla="*/ 0 w 23"/>
                  <a:gd name="T3" fmla="*/ 23 h 45"/>
                  <a:gd name="T4" fmla="*/ 23 w 23"/>
                  <a:gd name="T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45">
                    <a:moveTo>
                      <a:pt x="23" y="0"/>
                    </a:moveTo>
                    <a:lnTo>
                      <a:pt x="0" y="23"/>
                    </a:lnTo>
                    <a:lnTo>
                      <a:pt x="23" y="4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Rectangle 34"/>
              <p:cNvSpPr>
                <a:spLocks noChangeArrowheads="1"/>
              </p:cNvSpPr>
              <p:nvPr/>
            </p:nvSpPr>
            <p:spPr bwMode="auto">
              <a:xfrm rot="2326717">
                <a:off x="2766" y="2069"/>
                <a:ext cx="69" cy="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41"/>
              <p:cNvSpPr>
                <a:spLocks noChangeArrowheads="1"/>
              </p:cNvSpPr>
              <p:nvPr/>
            </p:nvSpPr>
            <p:spPr bwMode="auto">
              <a:xfrm>
                <a:off x="3900" y="2999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WordArt 42"/>
              <p:cNvSpPr>
                <a:spLocks noChangeArrowheads="1" noChangeShapeType="1" noTextEdit="1"/>
              </p:cNvSpPr>
              <p:nvPr/>
            </p:nvSpPr>
            <p:spPr bwMode="auto">
              <a:xfrm>
                <a:off x="3900" y="306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O</a:t>
                </a:r>
              </a:p>
            </p:txBody>
          </p:sp>
          <p:sp>
            <p:nvSpPr>
              <p:cNvPr id="51" name="Line 52"/>
              <p:cNvSpPr>
                <a:spLocks noChangeShapeType="1"/>
              </p:cNvSpPr>
              <p:nvPr/>
            </p:nvSpPr>
            <p:spPr bwMode="auto">
              <a:xfrm>
                <a:off x="3402" y="1684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53"/>
              <p:cNvSpPr>
                <a:spLocks noChangeShapeType="1"/>
              </p:cNvSpPr>
              <p:nvPr/>
            </p:nvSpPr>
            <p:spPr bwMode="auto">
              <a:xfrm flipH="1">
                <a:off x="4309" y="1706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WordArt 5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43" y="2296"/>
                <a:ext cx="46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1</a:t>
                </a:r>
              </a:p>
            </p:txBody>
          </p:sp>
          <p:sp>
            <p:nvSpPr>
              <p:cNvPr id="54" name="WordArt 55"/>
              <p:cNvSpPr>
                <a:spLocks noChangeArrowheads="1" noChangeShapeType="1" noTextEdit="1"/>
              </p:cNvSpPr>
              <p:nvPr/>
            </p:nvSpPr>
            <p:spPr bwMode="auto">
              <a:xfrm>
                <a:off x="4513" y="2273"/>
                <a:ext cx="46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1</a:t>
                </a:r>
              </a:p>
            </p:txBody>
          </p:sp>
        </p:grpSp>
        <p:sp>
          <p:nvSpPr>
            <p:cNvPr id="25" name="Line 58"/>
            <p:cNvSpPr>
              <a:spLocks noChangeShapeType="1"/>
            </p:cNvSpPr>
            <p:nvPr/>
          </p:nvSpPr>
          <p:spPr bwMode="auto">
            <a:xfrm>
              <a:off x="2789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59"/>
            <p:cNvSpPr>
              <a:spLocks noChangeShapeType="1"/>
            </p:cNvSpPr>
            <p:nvPr/>
          </p:nvSpPr>
          <p:spPr bwMode="auto">
            <a:xfrm>
              <a:off x="50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60"/>
            <p:cNvSpPr>
              <a:spLocks noChangeShapeType="1"/>
            </p:cNvSpPr>
            <p:nvPr/>
          </p:nvSpPr>
          <p:spPr bwMode="auto">
            <a:xfrm>
              <a:off x="28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61"/>
            <p:cNvSpPr>
              <a:spLocks noChangeShapeType="1"/>
            </p:cNvSpPr>
            <p:nvPr/>
          </p:nvSpPr>
          <p:spPr bwMode="auto">
            <a:xfrm>
              <a:off x="5035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5" name="Picture 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7" y="79304"/>
            <a:ext cx="4149611" cy="263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252120" y="53056"/>
                <a:ext cx="2991645" cy="400105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a)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Chứng</a:t>
                </a:r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minh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𝑨𝑴𝑵</m:t>
                    </m:r>
                  </m:oMath>
                </a14:m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cân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119" y="53056"/>
                <a:ext cx="2991653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2245" t="-7692" r="-1633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61049" y="454837"/>
                <a:ext cx="3853471" cy="1672505"/>
              </a:xfrm>
              <a:prstGeom prst="rect">
                <a:avLst/>
              </a:prstGeom>
              <a:noFill/>
            </p:spPr>
            <p:txBody>
              <a:bodyPr wrap="square" lIns="91436" tIns="45718" rIns="91436" bIns="45718" rtlCol="0">
                <a:spAutoFit/>
              </a:bodyPr>
              <a:lstStyle/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Vì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𝐀𝐁𝐂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cân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tại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A (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gt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) </a:t>
                </a: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𝐀𝐁𝐂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𝐀𝐂𝐁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(t/c)</a:t>
                </a:r>
              </a:p>
              <a:p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Mà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𝐀𝐁𝐂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𝐀𝐌𝐁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2000" b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en-US" sz="2000" b="1" dirty="0">
                  <a:latin typeface="Calibri" pitchFamily="34" charset="0"/>
                  <a:cs typeface="Calibri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>
                              <a:latin typeface="Cambria Math"/>
                            </a:rPr>
                            <m:t>𝐀𝐂𝐁</m:t>
                          </m:r>
                        </m:e>
                      </m:acc>
                      <m:r>
                        <a:rPr lang="en-US" sz="2000" b="1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>
                              <a:latin typeface="Cambria Math"/>
                            </a:rPr>
                            <m:t>𝐀𝐂𝐍</m:t>
                          </m:r>
                        </m:e>
                      </m:acc>
                      <m:r>
                        <a:rPr lang="en-US" sz="2000" b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2000" b="1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latin typeface="Calibri" pitchFamily="34" charset="0"/>
                  <a:cs typeface="Calibri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𝐀𝐁𝐌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𝐀𝐂𝐍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049" y="454837"/>
                <a:ext cx="3853471" cy="1672505"/>
              </a:xfrm>
              <a:prstGeom prst="rect">
                <a:avLst/>
              </a:prstGeom>
              <a:blipFill rotWithShape="1">
                <a:blip r:embed="rId4"/>
                <a:stretch>
                  <a:fillRect l="-1580" t="-1825"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58256" y="2061510"/>
                <a:ext cx="3551462" cy="1949312"/>
              </a:xfrm>
              <a:prstGeom prst="rect">
                <a:avLst/>
              </a:prstGeom>
              <a:noFill/>
            </p:spPr>
            <p:txBody>
              <a:bodyPr wrap="square" lIns="91436" tIns="45718" rIns="91436" bIns="45718" rtlCol="0">
                <a:spAutoFit/>
              </a:bodyPr>
              <a:lstStyle/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𝐀𝐌𝐁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𝐯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à 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𝐀𝐍𝐂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có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: </a:t>
                </a:r>
              </a:p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AB = AC (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𝐀𝐁𝐂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cân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tại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A 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𝐀𝐁𝐌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𝐀𝐂𝐍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(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cmt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)</a:t>
                </a:r>
              </a:p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BM = CN (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gt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𝐀𝐌𝐁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=∆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𝐀𝐍𝐂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(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c.g.c</a:t>
                </a:r>
                <a:r>
                  <a:rPr lang="en-US" sz="2000" b="1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AM = AN (2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cạnh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t/ư)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256" y="2061510"/>
                <a:ext cx="3551462" cy="1949312"/>
              </a:xfrm>
              <a:prstGeom prst="rect">
                <a:avLst/>
              </a:prstGeom>
              <a:blipFill rotWithShape="1">
                <a:blip r:embed="rId5"/>
                <a:stretch>
                  <a:fillRect l="-1887" t="-1563" b="-4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404520" y="4864865"/>
            <a:ext cx="184722" cy="43088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0957" y="3480725"/>
            <a:ext cx="4778258" cy="2848703"/>
            <a:chOff x="70956" y="3480724"/>
            <a:chExt cx="4778258" cy="2848703"/>
          </a:xfrm>
        </p:grpSpPr>
        <p:grpSp>
          <p:nvGrpSpPr>
            <p:cNvPr id="61" name="Group 56"/>
            <p:cNvGrpSpPr>
              <a:grpSpLocks/>
            </p:cNvGrpSpPr>
            <p:nvPr/>
          </p:nvGrpSpPr>
          <p:grpSpPr bwMode="auto">
            <a:xfrm>
              <a:off x="525747" y="3503411"/>
              <a:ext cx="2825094" cy="2603007"/>
              <a:chOff x="309" y="1139"/>
              <a:chExt cx="1338" cy="1565"/>
            </a:xfrm>
          </p:grpSpPr>
          <p:sp>
            <p:nvSpPr>
              <p:cNvPr id="62" name="Line 35"/>
              <p:cNvSpPr>
                <a:spLocks noChangeShapeType="1"/>
              </p:cNvSpPr>
              <p:nvPr/>
            </p:nvSpPr>
            <p:spPr bwMode="auto">
              <a:xfrm>
                <a:off x="551" y="1139"/>
                <a:ext cx="0" cy="156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900" b="1">
                  <a:latin typeface="+mj-lt"/>
                </a:endParaRPr>
              </a:p>
            </p:txBody>
          </p:sp>
          <p:sp>
            <p:nvSpPr>
              <p:cNvPr id="63" name="Line 44"/>
              <p:cNvSpPr>
                <a:spLocks noChangeShapeType="1"/>
              </p:cNvSpPr>
              <p:nvPr/>
            </p:nvSpPr>
            <p:spPr bwMode="auto">
              <a:xfrm>
                <a:off x="309" y="1956"/>
                <a:ext cx="133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900" b="1">
                  <a:latin typeface="+mj-lt"/>
                </a:endParaRPr>
              </a:p>
            </p:txBody>
          </p:sp>
        </p:grpSp>
        <p:sp>
          <p:nvSpPr>
            <p:cNvPr id="65" name="Text Box 47"/>
            <p:cNvSpPr txBox="1">
              <a:spLocks noChangeArrowheads="1"/>
            </p:cNvSpPr>
            <p:nvPr/>
          </p:nvSpPr>
          <p:spPr bwMode="auto">
            <a:xfrm>
              <a:off x="1053604" y="4923453"/>
              <a:ext cx="2856327" cy="557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9728" tIns="54864" rIns="109728" bIns="5486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900" b="1">
                  <a:latin typeface="+mj-lt"/>
                  <a:cs typeface="Times New Roman" pitchFamily="18" charset="0"/>
                </a:rPr>
                <a:t>a. </a:t>
              </a:r>
              <a:r>
                <a:rPr lang="en-US" sz="2900" b="1">
                  <a:latin typeface="+mj-lt"/>
                  <a:cs typeface="Times New Roman" pitchFamily="18" charset="0"/>
                  <a:sym typeface="Symbol" pitchFamily="18" charset="2"/>
                </a:rPr>
                <a:t> AMN cân</a:t>
              </a:r>
            </a:p>
          </p:txBody>
        </p:sp>
        <p:sp>
          <p:nvSpPr>
            <p:cNvPr id="66" name="Flowchart: Connector 65"/>
            <p:cNvSpPr/>
            <p:nvPr/>
          </p:nvSpPr>
          <p:spPr>
            <a:xfrm>
              <a:off x="4787982" y="6281191"/>
              <a:ext cx="61232" cy="48236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9728" tIns="54864" rIns="109728" bIns="54864" anchor="ctr"/>
            <a:lstStyle/>
            <a:p>
              <a:pPr algn="ctr">
                <a:defRPr/>
              </a:pPr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Hộp_Văn_Bản 7"/>
                <p:cNvSpPr txBox="1"/>
                <p:nvPr/>
              </p:nvSpPr>
              <p:spPr>
                <a:xfrm>
                  <a:off x="1060318" y="3480724"/>
                  <a:ext cx="2291846" cy="1003352"/>
                </a:xfrm>
                <a:prstGeom prst="rect">
                  <a:avLst/>
                </a:prstGeom>
                <a:noFill/>
              </p:spPr>
              <p:txBody>
                <a:bodyPr wrap="none" lIns="109728" tIns="54864" rIns="109728" bIns="54864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vi-VN" sz="2900" b="1" i="1">
                          <a:latin typeface="Cambria Math"/>
                          <a:ea typeface="Cambria Math"/>
                        </a:rPr>
                        <m:t>∆</m:t>
                      </m:r>
                    </m:oMath>
                  </a14:m>
                  <a:r>
                    <a:rPr lang="en-US" sz="2900" b="1">
                      <a:latin typeface="+mj-lt"/>
                    </a:rPr>
                    <a:t>ABC, AB=AC</a:t>
                  </a:r>
                </a:p>
                <a:p>
                  <a:r>
                    <a:rPr lang="en-US" sz="2900" b="1">
                      <a:latin typeface="+mj-lt"/>
                    </a:rPr>
                    <a:t>BM = CN</a:t>
                  </a:r>
                  <a:endParaRPr lang="vi-VN" sz="2900" b="1">
                    <a:latin typeface="+mj-lt"/>
                  </a:endParaRPr>
                </a:p>
              </p:txBody>
            </p:sp>
          </mc:Choice>
          <mc:Fallback xmlns="">
            <p:sp>
              <p:nvSpPr>
                <p:cNvPr id="67" name="Hộp_Văn_Bản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0318" y="3480724"/>
                  <a:ext cx="2291846" cy="100335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5053" t="-5455" r="-3457" b="-151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Text Box 47"/>
            <p:cNvSpPr txBox="1">
              <a:spLocks noChangeArrowheads="1"/>
            </p:cNvSpPr>
            <p:nvPr/>
          </p:nvSpPr>
          <p:spPr bwMode="auto">
            <a:xfrm>
              <a:off x="70956" y="3990539"/>
              <a:ext cx="965757" cy="557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9728" tIns="54864" rIns="109728" bIns="5486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900" b="1">
                  <a:latin typeface="+mj-lt"/>
                  <a:cs typeface="Times New Roman" pitchFamily="18" charset="0"/>
                </a:rPr>
                <a:t>GT</a:t>
              </a:r>
              <a:endParaRPr lang="en-US" sz="2900" b="1">
                <a:latin typeface="+mj-lt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69" name="Text Box 47"/>
            <p:cNvSpPr txBox="1">
              <a:spLocks noChangeArrowheads="1"/>
            </p:cNvSpPr>
            <p:nvPr/>
          </p:nvSpPr>
          <p:spPr bwMode="auto">
            <a:xfrm>
              <a:off x="182845" y="5108266"/>
              <a:ext cx="965757" cy="557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9728" tIns="54864" rIns="109728" bIns="5486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900" b="1">
                  <a:latin typeface="+mj-lt"/>
                  <a:cs typeface="Times New Roman" pitchFamily="18" charset="0"/>
                </a:rPr>
                <a:t>KL</a:t>
              </a:r>
              <a:endParaRPr lang="en-US" sz="2900" b="1">
                <a:latin typeface="+mj-lt"/>
                <a:cs typeface="Times New Roman" pitchFamily="18" charset="0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876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99" name="Picture 183" descr="D:\Tan\2015\Tiet day mau\cau 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6" y="3524211"/>
            <a:ext cx="8058343" cy="4117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4814" name="Group 62"/>
          <p:cNvGrpSpPr>
            <a:grpSpLocks/>
          </p:cNvGrpSpPr>
          <p:nvPr/>
        </p:nvGrpSpPr>
        <p:grpSpPr bwMode="auto">
          <a:xfrm>
            <a:off x="707304" y="3758848"/>
            <a:ext cx="6178045" cy="4103736"/>
            <a:chOff x="2426" y="640"/>
            <a:chExt cx="2926" cy="2518"/>
          </a:xfrm>
        </p:grpSpPr>
        <p:grpSp>
          <p:nvGrpSpPr>
            <p:cNvPr id="9245" name="Group 57"/>
            <p:cNvGrpSpPr>
              <a:grpSpLocks/>
            </p:cNvGrpSpPr>
            <p:nvPr/>
          </p:nvGrpSpPr>
          <p:grpSpPr bwMode="auto">
            <a:xfrm>
              <a:off x="2426" y="640"/>
              <a:ext cx="2926" cy="2518"/>
              <a:chOff x="2426" y="640"/>
              <a:chExt cx="2926" cy="2518"/>
            </a:xfrm>
          </p:grpSpPr>
          <p:sp>
            <p:nvSpPr>
              <p:cNvPr id="6166" name="AutoShape 8"/>
              <p:cNvSpPr>
                <a:spLocks noChangeArrowheads="1"/>
              </p:cNvSpPr>
              <p:nvPr/>
            </p:nvSpPr>
            <p:spPr bwMode="auto">
              <a:xfrm>
                <a:off x="3129" y="731"/>
                <a:ext cx="1542" cy="1678"/>
              </a:xfrm>
              <a:prstGeom prst="triangle">
                <a:avLst>
                  <a:gd name="adj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51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4013" y="640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9252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083" y="2477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9253" name="WordArt 12"/>
              <p:cNvSpPr>
                <a:spLocks noChangeArrowheads="1" noChangeShapeType="1" noTextEdit="1"/>
              </p:cNvSpPr>
              <p:nvPr/>
            </p:nvSpPr>
            <p:spPr bwMode="auto">
              <a:xfrm>
                <a:off x="4603" y="2455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9254" name="Line 13"/>
              <p:cNvSpPr>
                <a:spLocks noChangeShapeType="1"/>
              </p:cNvSpPr>
              <p:nvPr/>
            </p:nvSpPr>
            <p:spPr bwMode="auto">
              <a:xfrm flipH="1">
                <a:off x="2494" y="2409"/>
                <a:ext cx="63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55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26" y="2477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M</a:t>
                </a:r>
              </a:p>
            </p:txBody>
          </p:sp>
          <p:sp>
            <p:nvSpPr>
              <p:cNvPr id="9256" name="Oval 16"/>
              <p:cNvSpPr>
                <a:spLocks noChangeArrowheads="1"/>
              </p:cNvSpPr>
              <p:nvPr/>
            </p:nvSpPr>
            <p:spPr bwMode="auto">
              <a:xfrm>
                <a:off x="2471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57" name="Line 17"/>
              <p:cNvSpPr>
                <a:spLocks noChangeShapeType="1"/>
              </p:cNvSpPr>
              <p:nvPr/>
            </p:nvSpPr>
            <p:spPr bwMode="auto">
              <a:xfrm flipH="1">
                <a:off x="4671" y="2409"/>
                <a:ext cx="6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58" name="WordArt 18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38" y="2477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9259" name="Oval 19"/>
              <p:cNvSpPr>
                <a:spLocks noChangeArrowheads="1"/>
              </p:cNvSpPr>
              <p:nvPr/>
            </p:nvSpPr>
            <p:spPr bwMode="auto">
              <a:xfrm>
                <a:off x="5283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60" name="Line 20"/>
              <p:cNvSpPr>
                <a:spLocks noChangeShapeType="1"/>
              </p:cNvSpPr>
              <p:nvPr/>
            </p:nvSpPr>
            <p:spPr bwMode="auto">
              <a:xfrm flipV="1">
                <a:off x="2494" y="731"/>
                <a:ext cx="1406" cy="167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61" name="Line 21"/>
              <p:cNvSpPr>
                <a:spLocks noChangeShapeType="1"/>
              </p:cNvSpPr>
              <p:nvPr/>
            </p:nvSpPr>
            <p:spPr bwMode="auto">
              <a:xfrm flipH="1" flipV="1">
                <a:off x="3900" y="731"/>
                <a:ext cx="1406" cy="167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62" name="Line 22"/>
              <p:cNvSpPr>
                <a:spLocks noChangeShapeType="1"/>
              </p:cNvSpPr>
              <p:nvPr/>
            </p:nvSpPr>
            <p:spPr bwMode="auto">
              <a:xfrm flipH="1" flipV="1">
                <a:off x="2743" y="2114"/>
                <a:ext cx="386" cy="2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63" name="Oval 23"/>
              <p:cNvSpPr>
                <a:spLocks noChangeArrowheads="1"/>
              </p:cNvSpPr>
              <p:nvPr/>
            </p:nvSpPr>
            <p:spPr bwMode="auto">
              <a:xfrm>
                <a:off x="2721" y="2092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64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2607" y="1978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H</a:t>
                </a:r>
              </a:p>
            </p:txBody>
          </p:sp>
          <p:sp>
            <p:nvSpPr>
              <p:cNvPr id="9265" name="Line 25"/>
              <p:cNvSpPr>
                <a:spLocks noChangeShapeType="1"/>
              </p:cNvSpPr>
              <p:nvPr/>
            </p:nvSpPr>
            <p:spPr bwMode="auto">
              <a:xfrm flipV="1">
                <a:off x="4671" y="2092"/>
                <a:ext cx="420" cy="31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66" name="Oval 26"/>
              <p:cNvSpPr>
                <a:spLocks noChangeArrowheads="1"/>
              </p:cNvSpPr>
              <p:nvPr/>
            </p:nvSpPr>
            <p:spPr bwMode="auto">
              <a:xfrm>
                <a:off x="5033" y="2070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67" name="WordArt 27"/>
              <p:cNvSpPr>
                <a:spLocks noChangeArrowheads="1" noChangeShapeType="1" noTextEdit="1"/>
              </p:cNvSpPr>
              <p:nvPr/>
            </p:nvSpPr>
            <p:spPr bwMode="auto">
              <a:xfrm>
                <a:off x="5057" y="1956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K</a:t>
                </a:r>
              </a:p>
            </p:txBody>
          </p:sp>
          <p:sp>
            <p:nvSpPr>
              <p:cNvPr id="9268" name="Freeform 31"/>
              <p:cNvSpPr>
                <a:spLocks/>
              </p:cNvSpPr>
              <p:nvPr/>
            </p:nvSpPr>
            <p:spPr bwMode="auto">
              <a:xfrm>
                <a:off x="4966" y="2092"/>
                <a:ext cx="23" cy="45"/>
              </a:xfrm>
              <a:custGeom>
                <a:avLst/>
                <a:gdLst>
                  <a:gd name="T0" fmla="*/ 23 w 23"/>
                  <a:gd name="T1" fmla="*/ 0 h 45"/>
                  <a:gd name="T2" fmla="*/ 0 w 23"/>
                  <a:gd name="T3" fmla="*/ 23 h 45"/>
                  <a:gd name="T4" fmla="*/ 23 w 23"/>
                  <a:gd name="T5" fmla="*/ 45 h 4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" h="45">
                    <a:moveTo>
                      <a:pt x="23" y="0"/>
                    </a:moveTo>
                    <a:lnTo>
                      <a:pt x="0" y="23"/>
                    </a:lnTo>
                    <a:lnTo>
                      <a:pt x="23" y="4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69" name="Rectangle 34"/>
              <p:cNvSpPr>
                <a:spLocks noChangeArrowheads="1"/>
              </p:cNvSpPr>
              <p:nvPr/>
            </p:nvSpPr>
            <p:spPr bwMode="auto">
              <a:xfrm rot="2326717">
                <a:off x="2766" y="2069"/>
                <a:ext cx="69" cy="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70" name="WordArt 42"/>
              <p:cNvSpPr>
                <a:spLocks noChangeArrowheads="1" noChangeShapeType="1" noTextEdit="1"/>
              </p:cNvSpPr>
              <p:nvPr/>
            </p:nvSpPr>
            <p:spPr bwMode="auto">
              <a:xfrm>
                <a:off x="3900" y="3067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endParaRPr lang="vi-VN" sz="17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</a:endParaRPr>
              </a:p>
            </p:txBody>
          </p:sp>
          <p:sp>
            <p:nvSpPr>
              <p:cNvPr id="9271" name="Line 52"/>
              <p:cNvSpPr>
                <a:spLocks noChangeShapeType="1"/>
              </p:cNvSpPr>
              <p:nvPr/>
            </p:nvSpPr>
            <p:spPr bwMode="auto">
              <a:xfrm>
                <a:off x="3402" y="1684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72" name="Line 53"/>
              <p:cNvSpPr>
                <a:spLocks noChangeShapeType="1"/>
              </p:cNvSpPr>
              <p:nvPr/>
            </p:nvSpPr>
            <p:spPr bwMode="auto">
              <a:xfrm flipH="1">
                <a:off x="4309" y="1706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73" name="WordArt 5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43" y="2296"/>
                <a:ext cx="46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9274" name="WordArt 55"/>
              <p:cNvSpPr>
                <a:spLocks noChangeArrowheads="1" noChangeShapeType="1" noTextEdit="1"/>
              </p:cNvSpPr>
              <p:nvPr/>
            </p:nvSpPr>
            <p:spPr bwMode="auto">
              <a:xfrm>
                <a:off x="4513" y="2273"/>
                <a:ext cx="46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9246" name="Line 58"/>
            <p:cNvSpPr>
              <a:spLocks noChangeShapeType="1"/>
            </p:cNvSpPr>
            <p:nvPr/>
          </p:nvSpPr>
          <p:spPr bwMode="auto">
            <a:xfrm>
              <a:off x="2789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47" name="Line 59"/>
            <p:cNvSpPr>
              <a:spLocks noChangeShapeType="1"/>
            </p:cNvSpPr>
            <p:nvPr/>
          </p:nvSpPr>
          <p:spPr bwMode="auto">
            <a:xfrm>
              <a:off x="50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48" name="Line 60"/>
            <p:cNvSpPr>
              <a:spLocks noChangeShapeType="1"/>
            </p:cNvSpPr>
            <p:nvPr/>
          </p:nvSpPr>
          <p:spPr bwMode="auto">
            <a:xfrm>
              <a:off x="28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49" name="Line 61"/>
            <p:cNvSpPr>
              <a:spLocks noChangeShapeType="1"/>
            </p:cNvSpPr>
            <p:nvPr/>
          </p:nvSpPr>
          <p:spPr bwMode="auto">
            <a:xfrm>
              <a:off x="5035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9228" name="Rectangle 1"/>
          <p:cNvSpPr>
            <a:spLocks noChangeArrowheads="1"/>
          </p:cNvSpPr>
          <p:nvPr/>
        </p:nvSpPr>
        <p:spPr bwMode="auto">
          <a:xfrm>
            <a:off x="142985" y="1294248"/>
            <a:ext cx="11397500" cy="424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3" tIns="54862" rIns="109723" bIns="54862">
            <a:spAutoFit/>
          </a:bodyPr>
          <a:lstStyle/>
          <a:p>
            <a:pPr algn="just">
              <a:lnSpc>
                <a:spcPct val="85000"/>
              </a:lnSpc>
              <a:spcBef>
                <a:spcPct val="50000"/>
              </a:spcBef>
            </a:pPr>
            <a:r>
              <a:rPr lang="en-US" sz="2400" b="1" dirty="0">
                <a:latin typeface=".VnArial" pitchFamily="34" charset="0"/>
              </a:rPr>
              <a:t>b. </a:t>
            </a:r>
            <a:r>
              <a:rPr lang="en-US" sz="2400" b="1" dirty="0" err="1" smtClean="0">
                <a:latin typeface=".VnArial" pitchFamily="34" charset="0"/>
              </a:rPr>
              <a:t>Kẻ</a:t>
            </a:r>
            <a:r>
              <a:rPr lang="en-US" sz="2400" b="1" dirty="0" smtClean="0">
                <a:latin typeface=".VnArial" pitchFamily="34" charset="0"/>
              </a:rPr>
              <a:t> </a:t>
            </a:r>
            <a:r>
              <a:rPr lang="en-US" sz="2400" b="1" dirty="0">
                <a:latin typeface=".VnArial" pitchFamily="34" charset="0"/>
              </a:rPr>
              <a:t>BH </a:t>
            </a:r>
            <a:r>
              <a:rPr lang="en-US" sz="2400" b="1" dirty="0">
                <a:sym typeface="Symbol" pitchFamily="18" charset="2"/>
              </a:rPr>
              <a:t></a:t>
            </a:r>
            <a:r>
              <a:rPr lang="en-US" sz="2400" b="1" dirty="0">
                <a:latin typeface=".VnArial" pitchFamily="34" charset="0"/>
                <a:cs typeface="Lucida Sans Unicode" pitchFamily="34" charset="0"/>
              </a:rPr>
              <a:t> AM (H </a:t>
            </a:r>
            <a:r>
              <a:rPr lang="en-US" sz="2400" b="1" dirty="0">
                <a:latin typeface=".VnArial" pitchFamily="34" charset="0"/>
                <a:cs typeface="Lucida Sans Unicode" pitchFamily="34" charset="0"/>
                <a:sym typeface="Symbol" pitchFamily="18" charset="2"/>
              </a:rPr>
              <a:t> AM), </a:t>
            </a:r>
            <a:r>
              <a:rPr lang="en-US" sz="2400" b="1" dirty="0" err="1" smtClean="0">
                <a:latin typeface=".VnArial" pitchFamily="34" charset="0"/>
                <a:cs typeface="Lucida Sans Unicode" pitchFamily="34" charset="0"/>
                <a:sym typeface="Symbol" pitchFamily="18" charset="2"/>
              </a:rPr>
              <a:t>kẻ</a:t>
            </a:r>
            <a:r>
              <a:rPr lang="en-US" sz="2400" b="1" dirty="0" smtClean="0">
                <a:latin typeface=".VnArial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b="1" dirty="0">
                <a:latin typeface=".VnArial" pitchFamily="34" charset="0"/>
                <a:cs typeface="Lucida Sans Unicode" pitchFamily="34" charset="0"/>
                <a:sym typeface="Symbol" pitchFamily="18" charset="2"/>
              </a:rPr>
              <a:t>CK  AN (K  AN). </a:t>
            </a:r>
            <a:r>
              <a:rPr lang="en-US" sz="2400" b="1" dirty="0" err="1" smtClean="0">
                <a:latin typeface=".VnArial" pitchFamily="34" charset="0"/>
                <a:cs typeface="Lucida Sans Unicode" pitchFamily="34" charset="0"/>
                <a:sym typeface="Symbol" pitchFamily="18" charset="2"/>
              </a:rPr>
              <a:t>Chứng</a:t>
            </a:r>
            <a:r>
              <a:rPr lang="en-US" sz="2400" b="1" dirty="0" smtClean="0">
                <a:latin typeface=".VnArial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b="1" dirty="0">
                <a:latin typeface=".VnArial" pitchFamily="34" charset="0"/>
                <a:cs typeface="Lucida Sans Unicode" pitchFamily="34" charset="0"/>
                <a:sym typeface="Symbol" pitchFamily="18" charset="2"/>
              </a:rPr>
              <a:t>minh </a:t>
            </a:r>
            <a:r>
              <a:rPr lang="en-US" sz="2400" b="1" dirty="0" err="1" smtClean="0">
                <a:latin typeface=".VnArial" pitchFamily="34" charset="0"/>
                <a:cs typeface="Lucida Sans Unicode" pitchFamily="34" charset="0"/>
                <a:sym typeface="Symbol" pitchFamily="18" charset="2"/>
              </a:rPr>
              <a:t>rằng</a:t>
            </a:r>
            <a:r>
              <a:rPr lang="en-US" sz="2400" b="1" dirty="0" smtClean="0">
                <a:latin typeface=".VnArial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b="1" dirty="0">
                <a:latin typeface=".VnArial" pitchFamily="34" charset="0"/>
                <a:cs typeface="Lucida Sans Unicode" pitchFamily="34" charset="0"/>
                <a:sym typeface="Symbol" pitchFamily="18" charset="2"/>
              </a:rPr>
              <a:t>BH = CK.</a:t>
            </a:r>
          </a:p>
        </p:txBody>
      </p:sp>
      <p:sp>
        <p:nvSpPr>
          <p:cNvPr id="65" name="Text Box 30"/>
          <p:cNvSpPr txBox="1">
            <a:spLocks noChangeArrowheads="1"/>
          </p:cNvSpPr>
          <p:nvPr/>
        </p:nvSpPr>
        <p:spPr bwMode="auto">
          <a:xfrm>
            <a:off x="5755567" y="1845187"/>
            <a:ext cx="6020432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</a:rPr>
              <a:t>b) Hướng dẫn cm </a:t>
            </a: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BH = CK</a:t>
            </a:r>
          </a:p>
        </p:txBody>
      </p:sp>
      <p:sp>
        <p:nvSpPr>
          <p:cNvPr id="66" name="Text Box 33"/>
          <p:cNvSpPr txBox="1">
            <a:spLocks noChangeArrowheads="1"/>
          </p:cNvSpPr>
          <p:nvPr/>
        </p:nvSpPr>
        <p:spPr bwMode="auto">
          <a:xfrm>
            <a:off x="6826175" y="4916938"/>
            <a:ext cx="4540038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 HBM = KCN</a:t>
            </a:r>
          </a:p>
        </p:txBody>
      </p: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7801122" y="5841363"/>
            <a:ext cx="2688929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>
                <a:latin typeface="Times New Roman" pitchFamily="18" charset="0"/>
                <a:cs typeface="Times New Roman" pitchFamily="18" charset="0"/>
              </a:rPr>
              <a:t>BH = CK</a:t>
            </a:r>
            <a:endParaRPr lang="en-US" sz="34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8" name="Text Box 35"/>
          <p:cNvSpPr txBox="1">
            <a:spLocks noChangeArrowheads="1"/>
          </p:cNvSpPr>
          <p:nvPr/>
        </p:nvSpPr>
        <p:spPr bwMode="auto">
          <a:xfrm rot="10800000">
            <a:off x="7038652" y="4370418"/>
            <a:ext cx="3363633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</a:t>
            </a:r>
          </a:p>
        </p:txBody>
      </p:sp>
      <p:sp>
        <p:nvSpPr>
          <p:cNvPr id="69" name="Text Box 45"/>
          <p:cNvSpPr txBox="1">
            <a:spLocks noChangeArrowheads="1"/>
          </p:cNvSpPr>
          <p:nvPr/>
        </p:nvSpPr>
        <p:spPr bwMode="auto">
          <a:xfrm rot="10800000">
            <a:off x="7088212" y="5367149"/>
            <a:ext cx="3363633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</a:t>
            </a:r>
          </a:p>
        </p:txBody>
      </p:sp>
      <p:grpSp>
        <p:nvGrpSpPr>
          <p:cNvPr id="70" name="Group 86"/>
          <p:cNvGrpSpPr>
            <a:grpSpLocks/>
          </p:cNvGrpSpPr>
          <p:nvPr/>
        </p:nvGrpSpPr>
        <p:grpSpPr bwMode="auto">
          <a:xfrm>
            <a:off x="5745713" y="2632541"/>
            <a:ext cx="6331612" cy="1616718"/>
            <a:chOff x="680" y="2210"/>
            <a:chExt cx="2077" cy="99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816" y="2210"/>
                  <a:ext cx="1535" cy="3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𝐻</m:t>
                          </m:r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e>
                      </m:acc>
                      <m:r>
                        <a:rPr lang="en-US" sz="3400" i="1">
                          <a:latin typeface="Cambria Math"/>
                          <a:cs typeface="Times New Roman" pitchFamily="18" charset="0"/>
                        </a:rPr>
                        <m:t> = </m:t>
                      </m:r>
                      <m:acc>
                        <m:accPr>
                          <m:chr m:val="̂"/>
                          <m:ctrlPr>
                            <a:rPr lang="en-US" sz="3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𝐾</m:t>
                          </m:r>
                          <m:r>
                            <a:rPr lang="en-US" sz="3400" i="1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</m:e>
                      </m:acc>
                      <m:r>
                        <a:rPr lang="en-US" sz="3400" i="1">
                          <a:latin typeface="Cambria Math"/>
                          <a:cs typeface="Times New Roman" pitchFamily="18" charset="0"/>
                        </a:rPr>
                        <m:t> = 90</m:t>
                      </m:r>
                    </m:oMath>
                  </a14:m>
                  <a:r>
                    <a:rPr lang="en-US" sz="3400" baseline="30000" dirty="0" smtClean="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3400" baseline="30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>
            <p:sp>
              <p:nvSpPr>
                <p:cNvPr id="71" name="Text 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16" y="2210"/>
                  <a:ext cx="1535" cy="386"/>
                </a:xfrm>
                <a:prstGeom prst="rect">
                  <a:avLst/>
                </a:prstGeom>
                <a:blipFill>
                  <a:blip r:embed="rId4"/>
                  <a:stretch>
                    <a:fillRect t="-194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2" name="Group 85"/>
            <p:cNvGrpSpPr>
              <a:grpSpLocks/>
            </p:cNvGrpSpPr>
            <p:nvPr/>
          </p:nvGrpSpPr>
          <p:grpSpPr bwMode="auto">
            <a:xfrm>
              <a:off x="680" y="2431"/>
              <a:ext cx="2077" cy="771"/>
              <a:chOff x="680" y="2431"/>
              <a:chExt cx="2077" cy="77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2816"/>
                    <a:ext cx="1941" cy="38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14:m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3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3400" i="1"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sz="3400" i="1">
                                <a:latin typeface="Cambria Math"/>
                                <a:cs typeface="Times New Roman" pitchFamily="18" charset="0"/>
                              </a:rPr>
                              <m:t>𝑀</m:t>
                            </m:r>
                            <m:r>
                              <a:rPr lang="en-US" sz="3400" i="1"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</m:e>
                        </m:acc>
                        <m:r>
                          <a:rPr lang="en-US" sz="3400" i="1">
                            <a:latin typeface="Cambria Math"/>
                            <a:cs typeface="Times New Roman" pitchFamily="18" charset="0"/>
                          </a:rPr>
                          <m:t> = </m:t>
                        </m:r>
                        <m:acc>
                          <m:accPr>
                            <m:chr m:val="̂"/>
                            <m:ctrlPr>
                              <a:rPr lang="en-US" sz="3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sz="3400" i="1"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sz="3400" i="1">
                                <a:latin typeface="Cambria Math"/>
                                <a:cs typeface="Times New Roman" pitchFamily="18" charset="0"/>
                              </a:rPr>
                              <m:t>𝑁</m:t>
                            </m:r>
                            <m:r>
                              <a:rPr lang="en-US" sz="3400" i="1"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</m:e>
                        </m:acc>
                      </m:oMath>
                    </a14:m>
                    <a:r>
                      <a:rPr lang="en-US" sz="3400">
                        <a:latin typeface="Times New Roman" pitchFamily="18" charset="0"/>
                        <a:cs typeface="Times New Roman" pitchFamily="18" charset="0"/>
                      </a:rPr>
                      <a:t>(</a:t>
                    </a:r>
                    <a:r>
                      <a:rPr lang="en-US" sz="3400"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 AMN cân tại A)</a:t>
                    </a:r>
                  </a:p>
                </p:txBody>
              </p:sp>
            </mc:Choice>
            <mc:Fallback xmlns="">
              <p:sp>
                <p:nvSpPr>
                  <p:cNvPr id="73" name="Text Box 4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816" y="2816"/>
                    <a:ext cx="1941" cy="608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t="-5660" r="-1370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74" name="Group 84"/>
              <p:cNvGrpSpPr>
                <a:grpSpLocks/>
              </p:cNvGrpSpPr>
              <p:nvPr/>
            </p:nvGrpSpPr>
            <p:grpSpPr bwMode="auto">
              <a:xfrm>
                <a:off x="680" y="2431"/>
                <a:ext cx="2036" cy="567"/>
                <a:chOff x="680" y="2431"/>
                <a:chExt cx="2036" cy="567"/>
              </a:xfrm>
            </p:grpSpPr>
            <p:sp>
              <p:nvSpPr>
                <p:cNvPr id="7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833" y="2515"/>
                  <a:ext cx="1883" cy="3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3400">
                      <a:latin typeface="Times New Roman" pitchFamily="18" charset="0"/>
                      <a:cs typeface="Times New Roman" pitchFamily="18" charset="0"/>
                    </a:rPr>
                    <a:t>MB = NC (gt)</a:t>
                  </a:r>
                  <a:endParaRPr lang="en-US" sz="3400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endParaRPr>
                </a:p>
              </p:txBody>
            </p:sp>
            <p:sp>
              <p:nvSpPr>
                <p:cNvPr id="76" name="AutoShape 44"/>
                <p:cNvSpPr>
                  <a:spLocks/>
                </p:cNvSpPr>
                <p:nvPr/>
              </p:nvSpPr>
              <p:spPr bwMode="auto">
                <a:xfrm>
                  <a:off x="680" y="2431"/>
                  <a:ext cx="113" cy="567"/>
                </a:xfrm>
                <a:prstGeom prst="leftBrace">
                  <a:avLst>
                    <a:gd name="adj1" fmla="val 41814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 sz="3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86" name="Group 56"/>
          <p:cNvGrpSpPr>
            <a:grpSpLocks/>
          </p:cNvGrpSpPr>
          <p:nvPr/>
        </p:nvGrpSpPr>
        <p:grpSpPr bwMode="auto">
          <a:xfrm>
            <a:off x="283489" y="2078581"/>
            <a:ext cx="2825094" cy="2550575"/>
            <a:chOff x="309" y="1139"/>
            <a:chExt cx="1338" cy="1565"/>
          </a:xfrm>
        </p:grpSpPr>
        <p:sp>
          <p:nvSpPr>
            <p:cNvPr id="87" name="Line 35"/>
            <p:cNvSpPr>
              <a:spLocks noChangeShapeType="1"/>
            </p:cNvSpPr>
            <p:nvPr/>
          </p:nvSpPr>
          <p:spPr bwMode="auto">
            <a:xfrm>
              <a:off x="551" y="1139"/>
              <a:ext cx="0" cy="15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900" b="1">
                <a:latin typeface="+mj-lt"/>
              </a:endParaRPr>
            </a:p>
          </p:txBody>
        </p:sp>
        <p:sp>
          <p:nvSpPr>
            <p:cNvPr id="88" name="Line 44"/>
            <p:cNvSpPr>
              <a:spLocks noChangeShapeType="1"/>
            </p:cNvSpPr>
            <p:nvPr/>
          </p:nvSpPr>
          <p:spPr bwMode="auto">
            <a:xfrm>
              <a:off x="309" y="1956"/>
              <a:ext cx="1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900" b="1">
                <a:latin typeface="+mj-lt"/>
              </a:endParaRPr>
            </a:p>
          </p:txBody>
        </p:sp>
      </p:grpSp>
      <p:sp>
        <p:nvSpPr>
          <p:cNvPr id="89" name="Text Box 47"/>
          <p:cNvSpPr txBox="1">
            <a:spLocks noChangeArrowheads="1"/>
          </p:cNvSpPr>
          <p:nvPr/>
        </p:nvSpPr>
        <p:spPr bwMode="auto">
          <a:xfrm>
            <a:off x="909169" y="3372433"/>
            <a:ext cx="2856327" cy="88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48618" indent="-548618" eaLnBrk="1" hangingPunct="1">
              <a:spcBef>
                <a:spcPct val="50000"/>
              </a:spcBef>
              <a:buAutoNum type="alphaLcPeriod"/>
            </a:pPr>
            <a:r>
              <a:rPr lang="en-US" sz="2000" b="1">
                <a:latin typeface="+mj-lt"/>
                <a:cs typeface="Times New Roman" pitchFamily="18" charset="0"/>
                <a:sym typeface="Symbol" pitchFamily="18" charset="2"/>
              </a:rPr>
              <a:t> AMN cân</a:t>
            </a:r>
          </a:p>
          <a:p>
            <a:pPr marL="548618" indent="-548618" eaLnBrk="1" hangingPunct="1">
              <a:spcBef>
                <a:spcPct val="50000"/>
              </a:spcBef>
              <a:buAutoNum type="alphaLcPeriod"/>
            </a:pPr>
            <a:r>
              <a:rPr lang="en-US" sz="2000" b="1">
                <a:latin typeface="+mj-lt"/>
                <a:cs typeface="Times New Roman" pitchFamily="18" charset="0"/>
                <a:sym typeface="Symbol" pitchFamily="18" charset="2"/>
              </a:rPr>
              <a:t>BH = 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Hộp_Văn_Bản 89"/>
              <p:cNvSpPr txBox="1"/>
              <p:nvPr/>
            </p:nvSpPr>
            <p:spPr>
              <a:xfrm>
                <a:off x="882817" y="1887374"/>
                <a:ext cx="1743544" cy="1341902"/>
              </a:xfrm>
              <a:prstGeom prst="rect">
                <a:avLst/>
              </a:prstGeom>
              <a:noFill/>
            </p:spPr>
            <p:txBody>
              <a:bodyPr wrap="none" lIns="109723" tIns="54862" rIns="109723" bIns="5486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000" b="1" i="1"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en-US" sz="2000" b="1">
                    <a:latin typeface="+mj-lt"/>
                    <a:cs typeface="Times New Roman" pitchFamily="18" charset="0"/>
                  </a:rPr>
                  <a:t>ABC, AB=AC</a:t>
                </a:r>
              </a:p>
              <a:p>
                <a:r>
                  <a:rPr lang="en-US" sz="2000" b="1">
                    <a:latin typeface="+mj-lt"/>
                    <a:cs typeface="Times New Roman" pitchFamily="18" charset="0"/>
                  </a:rPr>
                  <a:t>BM = CN</a:t>
                </a:r>
              </a:p>
              <a:p>
                <a:r>
                  <a:rPr lang="en-US" sz="2000" b="1">
                    <a:latin typeface="+mj-lt"/>
                  </a:rPr>
                  <a:t>BH </a:t>
                </a:r>
                <a:r>
                  <a:rPr lang="en-US" sz="2000" b="1">
                    <a:latin typeface="+mj-lt"/>
                    <a:sym typeface="Symbol" pitchFamily="18" charset="2"/>
                  </a:rPr>
                  <a:t> AM tại H</a:t>
                </a:r>
              </a:p>
              <a:p>
                <a:r>
                  <a:rPr lang="en-US" sz="2000" b="1">
                    <a:latin typeface="+mj-lt"/>
                    <a:cs typeface="Lucida Sans Unicode" pitchFamily="34" charset="0"/>
                    <a:sym typeface="Symbol" pitchFamily="18" charset="2"/>
                  </a:rPr>
                  <a:t>CK  AN tại K</a:t>
                </a:r>
                <a:endParaRPr lang="vi-VN" sz="2000" b="1">
                  <a:latin typeface="+mj-lt"/>
                </a:endParaRPr>
              </a:p>
            </p:txBody>
          </p:sp>
        </mc:Choice>
        <mc:Fallback xmlns="">
          <p:sp>
            <p:nvSpPr>
              <p:cNvPr id="90" name="Hộp_Văn_Bản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817" y="1887374"/>
                <a:ext cx="1743544" cy="1341902"/>
              </a:xfrm>
              <a:prstGeom prst="rect">
                <a:avLst/>
              </a:prstGeom>
              <a:blipFill rotWithShape="1">
                <a:blip r:embed="rId6"/>
                <a:stretch>
                  <a:fillRect l="-2797" t="-1818" r="-1748" b="-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 Box 47"/>
          <p:cNvSpPr txBox="1">
            <a:spLocks noChangeArrowheads="1"/>
          </p:cNvSpPr>
          <p:nvPr/>
        </p:nvSpPr>
        <p:spPr bwMode="auto">
          <a:xfrm>
            <a:off x="134960" y="2495367"/>
            <a:ext cx="965757" cy="55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>
                <a:latin typeface="+mj-lt"/>
                <a:cs typeface="Times New Roman" pitchFamily="18" charset="0"/>
              </a:rPr>
              <a:t>GT</a:t>
            </a:r>
            <a:endParaRPr lang="en-US" sz="2900" b="1"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2" name="Text Box 47"/>
          <p:cNvSpPr txBox="1">
            <a:spLocks noChangeArrowheads="1"/>
          </p:cNvSpPr>
          <p:nvPr/>
        </p:nvSpPr>
        <p:spPr bwMode="auto">
          <a:xfrm>
            <a:off x="142984" y="3951122"/>
            <a:ext cx="965757" cy="55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>
                <a:latin typeface="+mj-lt"/>
                <a:cs typeface="Times New Roman" pitchFamily="18" charset="0"/>
              </a:rPr>
              <a:t>KL</a:t>
            </a:r>
            <a:endParaRPr lang="en-US" sz="2900" b="1"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6" name="Hình chữ nhật 55"/>
          <p:cNvSpPr/>
          <p:nvPr/>
        </p:nvSpPr>
        <p:spPr>
          <a:xfrm>
            <a:off x="-47041" y="568993"/>
            <a:ext cx="6010258" cy="480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9723" tIns="54862" rIns="109723" bIns="54862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1. (bài 70 /141sgk) </a:t>
            </a:r>
          </a:p>
        </p:txBody>
      </p:sp>
      <p:sp>
        <p:nvSpPr>
          <p:cNvPr id="57" name="Rectangle 56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38754462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4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  <p:bldP spid="89" grpId="0"/>
      <p:bldP spid="90" grpId="0"/>
      <p:bldP spid="91" grpId="0"/>
      <p:bldP spid="9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4252119" y="-14284"/>
            <a:ext cx="0" cy="704056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62"/>
          <p:cNvGrpSpPr>
            <a:grpSpLocks/>
          </p:cNvGrpSpPr>
          <p:nvPr/>
        </p:nvGrpSpPr>
        <p:grpSpPr bwMode="auto">
          <a:xfrm>
            <a:off x="25416" y="-14285"/>
            <a:ext cx="4089348" cy="3071908"/>
            <a:chOff x="1995" y="640"/>
            <a:chExt cx="3810" cy="2518"/>
          </a:xfrm>
        </p:grpSpPr>
        <p:grpSp>
          <p:nvGrpSpPr>
            <p:cNvPr id="24" name="Group 57"/>
            <p:cNvGrpSpPr>
              <a:grpSpLocks/>
            </p:cNvGrpSpPr>
            <p:nvPr/>
          </p:nvGrpSpPr>
          <p:grpSpPr bwMode="auto">
            <a:xfrm>
              <a:off x="1995" y="640"/>
              <a:ext cx="3810" cy="2518"/>
              <a:chOff x="1995" y="640"/>
              <a:chExt cx="3810" cy="2518"/>
            </a:xfrm>
          </p:grpSpPr>
          <p:sp>
            <p:nvSpPr>
              <p:cNvPr id="29" name="AutoShape 8"/>
              <p:cNvSpPr>
                <a:spLocks noChangeArrowheads="1"/>
              </p:cNvSpPr>
              <p:nvPr/>
            </p:nvSpPr>
            <p:spPr bwMode="auto">
              <a:xfrm>
                <a:off x="3129" y="731"/>
                <a:ext cx="1542" cy="167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4013" y="640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A</a:t>
                </a:r>
              </a:p>
            </p:txBody>
          </p:sp>
          <p:sp>
            <p:nvSpPr>
              <p:cNvPr id="31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2993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B</a:t>
                </a:r>
              </a:p>
            </p:txBody>
          </p:sp>
          <p:sp>
            <p:nvSpPr>
              <p:cNvPr id="32" name="WordArt 12"/>
              <p:cNvSpPr>
                <a:spLocks noChangeArrowheads="1" noChangeShapeType="1" noTextEdit="1"/>
              </p:cNvSpPr>
              <p:nvPr/>
            </p:nvSpPr>
            <p:spPr bwMode="auto">
              <a:xfrm>
                <a:off x="4671" y="2455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C</a:t>
                </a:r>
              </a:p>
            </p:txBody>
          </p:sp>
          <p:sp>
            <p:nvSpPr>
              <p:cNvPr id="33" name="Line 13"/>
              <p:cNvSpPr>
                <a:spLocks noChangeShapeType="1"/>
              </p:cNvSpPr>
              <p:nvPr/>
            </p:nvSpPr>
            <p:spPr bwMode="auto">
              <a:xfrm flipH="1">
                <a:off x="1995" y="2409"/>
                <a:ext cx="11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26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M</a:t>
                </a:r>
              </a:p>
            </p:txBody>
          </p:sp>
          <p:sp>
            <p:nvSpPr>
              <p:cNvPr id="35" name="Oval 16"/>
              <p:cNvSpPr>
                <a:spLocks noChangeArrowheads="1"/>
              </p:cNvSpPr>
              <p:nvPr/>
            </p:nvSpPr>
            <p:spPr bwMode="auto">
              <a:xfrm>
                <a:off x="2471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7"/>
              <p:cNvSpPr>
                <a:spLocks noChangeShapeType="1"/>
              </p:cNvSpPr>
              <p:nvPr/>
            </p:nvSpPr>
            <p:spPr bwMode="auto">
              <a:xfrm flipH="1">
                <a:off x="4671" y="2409"/>
                <a:ext cx="11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WordArt 18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38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N</a:t>
                </a:r>
              </a:p>
            </p:txBody>
          </p:sp>
          <p:sp>
            <p:nvSpPr>
              <p:cNvPr id="38" name="Oval 19"/>
              <p:cNvSpPr>
                <a:spLocks noChangeArrowheads="1"/>
              </p:cNvSpPr>
              <p:nvPr/>
            </p:nvSpPr>
            <p:spPr bwMode="auto">
              <a:xfrm>
                <a:off x="5283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 flipV="1">
                <a:off x="2494" y="731"/>
                <a:ext cx="1406" cy="16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 flipH="1" flipV="1">
                <a:off x="3900" y="731"/>
                <a:ext cx="1406" cy="16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2"/>
              <p:cNvSpPr>
                <a:spLocks noChangeShapeType="1"/>
              </p:cNvSpPr>
              <p:nvPr/>
            </p:nvSpPr>
            <p:spPr bwMode="auto">
              <a:xfrm flipH="1" flipV="1">
                <a:off x="2743" y="2114"/>
                <a:ext cx="1225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Oval 23"/>
              <p:cNvSpPr>
                <a:spLocks noChangeArrowheads="1"/>
              </p:cNvSpPr>
              <p:nvPr/>
            </p:nvSpPr>
            <p:spPr bwMode="auto">
              <a:xfrm>
                <a:off x="2721" y="2092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2607" y="1978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H</a:t>
                </a:r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 flipV="1">
                <a:off x="3900" y="2092"/>
                <a:ext cx="1157" cy="9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Oval 26"/>
              <p:cNvSpPr>
                <a:spLocks noChangeArrowheads="1"/>
              </p:cNvSpPr>
              <p:nvPr/>
            </p:nvSpPr>
            <p:spPr bwMode="auto">
              <a:xfrm>
                <a:off x="5033" y="2070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WordArt 27"/>
              <p:cNvSpPr>
                <a:spLocks noChangeArrowheads="1" noChangeShapeType="1" noTextEdit="1"/>
              </p:cNvSpPr>
              <p:nvPr/>
            </p:nvSpPr>
            <p:spPr bwMode="auto">
              <a:xfrm>
                <a:off x="5057" y="1956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K</a:t>
                </a:r>
              </a:p>
            </p:txBody>
          </p:sp>
          <p:sp>
            <p:nvSpPr>
              <p:cNvPr id="47" name="Freeform 31"/>
              <p:cNvSpPr>
                <a:spLocks/>
              </p:cNvSpPr>
              <p:nvPr/>
            </p:nvSpPr>
            <p:spPr bwMode="auto">
              <a:xfrm>
                <a:off x="4988" y="2069"/>
                <a:ext cx="23" cy="45"/>
              </a:xfrm>
              <a:custGeom>
                <a:avLst/>
                <a:gdLst>
                  <a:gd name="T0" fmla="*/ 23 w 23"/>
                  <a:gd name="T1" fmla="*/ 0 h 45"/>
                  <a:gd name="T2" fmla="*/ 0 w 23"/>
                  <a:gd name="T3" fmla="*/ 23 h 45"/>
                  <a:gd name="T4" fmla="*/ 23 w 23"/>
                  <a:gd name="T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45">
                    <a:moveTo>
                      <a:pt x="23" y="0"/>
                    </a:moveTo>
                    <a:lnTo>
                      <a:pt x="0" y="23"/>
                    </a:lnTo>
                    <a:lnTo>
                      <a:pt x="23" y="4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Rectangle 34"/>
              <p:cNvSpPr>
                <a:spLocks noChangeArrowheads="1"/>
              </p:cNvSpPr>
              <p:nvPr/>
            </p:nvSpPr>
            <p:spPr bwMode="auto">
              <a:xfrm rot="2326717">
                <a:off x="2766" y="2069"/>
                <a:ext cx="69" cy="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41"/>
              <p:cNvSpPr>
                <a:spLocks noChangeArrowheads="1"/>
              </p:cNvSpPr>
              <p:nvPr/>
            </p:nvSpPr>
            <p:spPr bwMode="auto">
              <a:xfrm>
                <a:off x="3900" y="2999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WordArt 42"/>
              <p:cNvSpPr>
                <a:spLocks noChangeArrowheads="1" noChangeShapeType="1" noTextEdit="1"/>
              </p:cNvSpPr>
              <p:nvPr/>
            </p:nvSpPr>
            <p:spPr bwMode="auto">
              <a:xfrm>
                <a:off x="3900" y="306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O</a:t>
                </a:r>
              </a:p>
            </p:txBody>
          </p:sp>
          <p:sp>
            <p:nvSpPr>
              <p:cNvPr id="51" name="Line 52"/>
              <p:cNvSpPr>
                <a:spLocks noChangeShapeType="1"/>
              </p:cNvSpPr>
              <p:nvPr/>
            </p:nvSpPr>
            <p:spPr bwMode="auto">
              <a:xfrm>
                <a:off x="3402" y="1684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53"/>
              <p:cNvSpPr>
                <a:spLocks noChangeShapeType="1"/>
              </p:cNvSpPr>
              <p:nvPr/>
            </p:nvSpPr>
            <p:spPr bwMode="auto">
              <a:xfrm flipH="1">
                <a:off x="4309" y="1706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WordArt 5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43" y="2296"/>
                <a:ext cx="46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1</a:t>
                </a:r>
              </a:p>
            </p:txBody>
          </p:sp>
          <p:sp>
            <p:nvSpPr>
              <p:cNvPr id="54" name="WordArt 55"/>
              <p:cNvSpPr>
                <a:spLocks noChangeArrowheads="1" noChangeShapeType="1" noTextEdit="1"/>
              </p:cNvSpPr>
              <p:nvPr/>
            </p:nvSpPr>
            <p:spPr bwMode="auto">
              <a:xfrm>
                <a:off x="4513" y="2273"/>
                <a:ext cx="46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1</a:t>
                </a:r>
              </a:p>
            </p:txBody>
          </p:sp>
        </p:grpSp>
        <p:sp>
          <p:nvSpPr>
            <p:cNvPr id="25" name="Line 58"/>
            <p:cNvSpPr>
              <a:spLocks noChangeShapeType="1"/>
            </p:cNvSpPr>
            <p:nvPr/>
          </p:nvSpPr>
          <p:spPr bwMode="auto">
            <a:xfrm>
              <a:off x="2789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59"/>
            <p:cNvSpPr>
              <a:spLocks noChangeShapeType="1"/>
            </p:cNvSpPr>
            <p:nvPr/>
          </p:nvSpPr>
          <p:spPr bwMode="auto">
            <a:xfrm>
              <a:off x="50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60"/>
            <p:cNvSpPr>
              <a:spLocks noChangeShapeType="1"/>
            </p:cNvSpPr>
            <p:nvPr/>
          </p:nvSpPr>
          <p:spPr bwMode="auto">
            <a:xfrm>
              <a:off x="28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61"/>
            <p:cNvSpPr>
              <a:spLocks noChangeShapeType="1"/>
            </p:cNvSpPr>
            <p:nvPr/>
          </p:nvSpPr>
          <p:spPr bwMode="auto">
            <a:xfrm>
              <a:off x="5035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5" name="Picture 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7" y="79304"/>
            <a:ext cx="4149611" cy="263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432657" y="66944"/>
            <a:ext cx="5731048" cy="707882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minh BH = CK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04520" y="4864865"/>
            <a:ext cx="184722" cy="43088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04520" y="783530"/>
                <a:ext cx="7924799" cy="3582515"/>
              </a:xfrm>
              <a:prstGeom prst="rect">
                <a:avLst/>
              </a:prstGeom>
              <a:noFill/>
            </p:spPr>
            <p:txBody>
              <a:bodyPr wrap="square" lIns="91436" tIns="45718" rIns="91436" bIns="45718" rtlCol="0">
                <a:spAutoFit/>
              </a:bodyPr>
              <a:lstStyle/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Vì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𝐀𝐌𝐁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=∆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𝐀𝐍𝐂</m:t>
                    </m:r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800" b="1" dirty="0" err="1">
                    <a:latin typeface="Times New Roman" pitchFamily="18" charset="0"/>
                    <a:cs typeface="Times New Roman" pitchFamily="18" charset="0"/>
                  </a:rPr>
                  <a:t>cmt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>
                            <a:latin typeface="Cambria Math"/>
                          </a:rPr>
                          <m:t>𝐀𝐌𝐁</m:t>
                        </m:r>
                      </m:e>
                    </m:acc>
                    <m:r>
                      <a:rPr lang="en-US" sz="2800" b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>
                            <a:latin typeface="Cambria Math"/>
                          </a:rPr>
                          <m:t>𝐀𝐍𝐂</m:t>
                        </m:r>
                      </m:e>
                    </m:acc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(2 </a:t>
                </a:r>
                <a:r>
                  <a:rPr lang="en-US" sz="2800" b="1" dirty="0" err="1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t/ư)</a:t>
                </a:r>
              </a:p>
              <a:p>
                <a:r>
                  <a:rPr lang="en-US" sz="2800" b="1" dirty="0" err="1">
                    <a:latin typeface="Times New Roman" pitchFamily="18" charset="0"/>
                    <a:cs typeface="Times New Roman" pitchFamily="18" charset="0"/>
                  </a:rPr>
                  <a:t>Xét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𝐇𝐌𝐁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𝐯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à ∆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𝐊𝐍𝐂</m:t>
                    </m:r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>
                            <a:latin typeface="Cambria Math"/>
                          </a:rPr>
                          <m:t>𝐀𝐌𝐁</m:t>
                        </m:r>
                      </m:e>
                    </m:acc>
                    <m:r>
                      <a:rPr lang="en-US" sz="2800" b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>
                            <a:latin typeface="Cambria Math"/>
                          </a:rPr>
                          <m:t>𝐀𝐍𝐂</m:t>
                        </m:r>
                      </m:e>
                    </m:acc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en-US" sz="2800" b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(BH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AM, CK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AN)</a:t>
                </a:r>
              </a:p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MB = NC (</a:t>
                </a:r>
                <a:r>
                  <a:rPr lang="en-US" sz="2800" b="1" dirty="0" err="1">
                    <a:latin typeface="Times New Roman" pitchFamily="18" charset="0"/>
                    <a:cs typeface="Times New Roman" pitchFamily="18" charset="0"/>
                  </a:rPr>
                  <a:t>gt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>
                            <a:latin typeface="Cambria Math"/>
                          </a:rPr>
                          <m:t>𝐇𝐌𝐁</m:t>
                        </m:r>
                      </m:e>
                    </m:acc>
                    <m:r>
                      <a:rPr lang="en-US" sz="2800" b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>
                            <a:latin typeface="Cambria Math"/>
                          </a:rPr>
                          <m:t>𝐊𝐍𝐂</m:t>
                        </m:r>
                      </m:e>
                    </m:acc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800" b="1" dirty="0" err="1">
                    <a:latin typeface="Times New Roman" pitchFamily="18" charset="0"/>
                    <a:cs typeface="Times New Roman" pitchFamily="18" charset="0"/>
                  </a:rPr>
                  <a:t>cmt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800" b="1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𝐇𝐌𝐁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= ∆</m:t>
                    </m:r>
                    <m:r>
                      <a:rPr lang="en-US" sz="2800" b="1">
                        <a:latin typeface="Cambria Math"/>
                        <a:ea typeface="Cambria Math"/>
                      </a:rPr>
                      <m:t>𝐊𝐍𝐂</m:t>
                    </m:r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800" b="1" dirty="0" err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ch</a:t>
                </a:r>
                <a:r>
                  <a:rPr lang="en-US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en-US" sz="2800" b="1" dirty="0" err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gn</a:t>
                </a:r>
                <a:r>
                  <a:rPr lang="en-US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  <a:ea typeface="Cambria Math"/>
                      </a:rPr>
                      <m:t>⟹ </m:t>
                    </m:r>
                  </m:oMath>
                </a14:m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BH = CK (2 </a:t>
                </a:r>
                <a:r>
                  <a:rPr lang="en-US" sz="2800" b="1" dirty="0" err="1">
                    <a:latin typeface="Times New Roman" pitchFamily="18" charset="0"/>
                    <a:cs typeface="Times New Roman" pitchFamily="18" charset="0"/>
                  </a:rPr>
                  <a:t>cạnh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t/ư)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520" y="783530"/>
                <a:ext cx="7924799" cy="3582515"/>
              </a:xfrm>
              <a:prstGeom prst="rect">
                <a:avLst/>
              </a:prstGeom>
              <a:blipFill rotWithShape="1">
                <a:blip r:embed="rId3"/>
                <a:stretch>
                  <a:fillRect l="-1615" t="-1704" b="-3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34960" y="3188677"/>
            <a:ext cx="3630536" cy="2770004"/>
            <a:chOff x="134960" y="2835899"/>
            <a:chExt cx="3630536" cy="2770004"/>
          </a:xfrm>
        </p:grpSpPr>
        <p:grpSp>
          <p:nvGrpSpPr>
            <p:cNvPr id="61" name="Group 56"/>
            <p:cNvGrpSpPr>
              <a:grpSpLocks/>
            </p:cNvGrpSpPr>
            <p:nvPr/>
          </p:nvGrpSpPr>
          <p:grpSpPr bwMode="auto">
            <a:xfrm>
              <a:off x="283489" y="3027106"/>
              <a:ext cx="2825094" cy="2578797"/>
              <a:chOff x="309" y="1139"/>
              <a:chExt cx="1338" cy="1565"/>
            </a:xfrm>
          </p:grpSpPr>
          <p:sp>
            <p:nvSpPr>
              <p:cNvPr id="62" name="Line 35"/>
              <p:cNvSpPr>
                <a:spLocks noChangeShapeType="1"/>
              </p:cNvSpPr>
              <p:nvPr/>
            </p:nvSpPr>
            <p:spPr bwMode="auto">
              <a:xfrm>
                <a:off x="551" y="1139"/>
                <a:ext cx="0" cy="156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900" b="1">
                  <a:latin typeface="+mj-lt"/>
                </a:endParaRPr>
              </a:p>
            </p:txBody>
          </p:sp>
          <p:sp>
            <p:nvSpPr>
              <p:cNvPr id="63" name="Line 44"/>
              <p:cNvSpPr>
                <a:spLocks noChangeShapeType="1"/>
              </p:cNvSpPr>
              <p:nvPr/>
            </p:nvSpPr>
            <p:spPr bwMode="auto">
              <a:xfrm>
                <a:off x="309" y="1956"/>
                <a:ext cx="133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900" b="1">
                  <a:latin typeface="+mj-lt"/>
                </a:endParaRPr>
              </a:p>
            </p:txBody>
          </p:sp>
        </p:grpSp>
        <p:sp>
          <p:nvSpPr>
            <p:cNvPr id="65" name="Text Box 47"/>
            <p:cNvSpPr txBox="1">
              <a:spLocks noChangeArrowheads="1"/>
            </p:cNvSpPr>
            <p:nvPr/>
          </p:nvSpPr>
          <p:spPr bwMode="auto">
            <a:xfrm>
              <a:off x="909169" y="4320958"/>
              <a:ext cx="2856327" cy="880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9723" tIns="54862" rIns="109723" bIns="5486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548618" indent="-548618" eaLnBrk="1" hangingPunct="1">
                <a:spcBef>
                  <a:spcPct val="50000"/>
                </a:spcBef>
                <a:buAutoNum type="alphaLcPeriod"/>
              </a:pPr>
              <a:r>
                <a:rPr lang="en-US" sz="2000" b="1">
                  <a:latin typeface="+mj-lt"/>
                  <a:cs typeface="Times New Roman" pitchFamily="18" charset="0"/>
                  <a:sym typeface="Symbol" pitchFamily="18" charset="2"/>
                </a:rPr>
                <a:t> AMN cân</a:t>
              </a:r>
            </a:p>
            <a:p>
              <a:pPr marL="548618" indent="-548618" eaLnBrk="1" hangingPunct="1">
                <a:spcBef>
                  <a:spcPct val="50000"/>
                </a:spcBef>
                <a:buAutoNum type="alphaLcPeriod"/>
              </a:pPr>
              <a:r>
                <a:rPr lang="en-US" sz="2000" b="1">
                  <a:latin typeface="+mj-lt"/>
                  <a:cs typeface="Times New Roman" pitchFamily="18" charset="0"/>
                  <a:sym typeface="Symbol" pitchFamily="18" charset="2"/>
                </a:rPr>
                <a:t>BH = CK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Hộp_Văn_Bản 89"/>
                <p:cNvSpPr txBox="1"/>
                <p:nvPr/>
              </p:nvSpPr>
              <p:spPr>
                <a:xfrm>
                  <a:off x="882817" y="2835899"/>
                  <a:ext cx="1743544" cy="1341902"/>
                </a:xfrm>
                <a:prstGeom prst="rect">
                  <a:avLst/>
                </a:prstGeom>
                <a:noFill/>
              </p:spPr>
              <p:txBody>
                <a:bodyPr wrap="none" lIns="109723" tIns="54862" rIns="109723" bIns="54862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vi-VN" sz="2000" b="1" i="1">
                          <a:latin typeface="Cambria Math"/>
                          <a:ea typeface="Cambria Math"/>
                        </a:rPr>
                        <m:t>∆</m:t>
                      </m:r>
                    </m:oMath>
                  </a14:m>
                  <a:r>
                    <a:rPr lang="en-US" sz="2000" b="1">
                      <a:latin typeface="+mj-lt"/>
                      <a:cs typeface="Times New Roman" pitchFamily="18" charset="0"/>
                    </a:rPr>
                    <a:t>ABC, AB=AC</a:t>
                  </a:r>
                </a:p>
                <a:p>
                  <a:r>
                    <a:rPr lang="en-US" sz="2000" b="1">
                      <a:latin typeface="+mj-lt"/>
                      <a:cs typeface="Times New Roman" pitchFamily="18" charset="0"/>
                    </a:rPr>
                    <a:t>BM = CN</a:t>
                  </a:r>
                </a:p>
                <a:p>
                  <a:r>
                    <a:rPr lang="en-US" sz="2000" b="1">
                      <a:latin typeface="+mj-lt"/>
                    </a:rPr>
                    <a:t>BH </a:t>
                  </a:r>
                  <a:r>
                    <a:rPr lang="en-US" sz="2000" b="1">
                      <a:latin typeface="+mj-lt"/>
                      <a:sym typeface="Symbol" pitchFamily="18" charset="2"/>
                    </a:rPr>
                    <a:t> AM tại H</a:t>
                  </a:r>
                </a:p>
                <a:p>
                  <a:r>
                    <a:rPr lang="en-US" sz="2000" b="1">
                      <a:latin typeface="+mj-lt"/>
                      <a:cs typeface="Lucida Sans Unicode" pitchFamily="34" charset="0"/>
                      <a:sym typeface="Symbol" pitchFamily="18" charset="2"/>
                    </a:rPr>
                    <a:t>CK  AN tại K</a:t>
                  </a:r>
                  <a:endParaRPr lang="vi-VN" sz="2000" b="1">
                    <a:latin typeface="+mj-lt"/>
                  </a:endParaRPr>
                </a:p>
              </p:txBody>
            </p:sp>
          </mc:Choice>
          <mc:Fallback xmlns="">
            <p:sp>
              <p:nvSpPr>
                <p:cNvPr id="66" name="Hộp_Văn_Bản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2817" y="2835899"/>
                  <a:ext cx="1743544" cy="134190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2797" t="-1364" r="-1748" b="-68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Text Box 47"/>
            <p:cNvSpPr txBox="1">
              <a:spLocks noChangeArrowheads="1"/>
            </p:cNvSpPr>
            <p:nvPr/>
          </p:nvSpPr>
          <p:spPr bwMode="auto">
            <a:xfrm>
              <a:off x="134960" y="3443892"/>
              <a:ext cx="965757" cy="557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9723" tIns="54862" rIns="109723" bIns="5486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900" b="1">
                  <a:latin typeface="+mj-lt"/>
                  <a:cs typeface="Times New Roman" pitchFamily="18" charset="0"/>
                </a:rPr>
                <a:t>GT</a:t>
              </a:r>
              <a:endParaRPr lang="en-US" sz="2900" b="1">
                <a:latin typeface="+mj-lt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68" name="Text Box 47"/>
            <p:cNvSpPr txBox="1">
              <a:spLocks noChangeArrowheads="1"/>
            </p:cNvSpPr>
            <p:nvPr/>
          </p:nvSpPr>
          <p:spPr bwMode="auto">
            <a:xfrm>
              <a:off x="142984" y="4899647"/>
              <a:ext cx="965757" cy="557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9723" tIns="54862" rIns="109723" bIns="5486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900" b="1">
                  <a:latin typeface="+mj-lt"/>
                  <a:cs typeface="Times New Roman" pitchFamily="18" charset="0"/>
                </a:rPr>
                <a:t>KL</a:t>
              </a:r>
              <a:endParaRPr lang="en-US" sz="2900" b="1">
                <a:latin typeface="+mj-lt"/>
                <a:cs typeface="Times New Roman" pitchFamily="18" charset="0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719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Tan\2015\Tiet day mau\cau 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735" y="3617228"/>
            <a:ext cx="6207605" cy="411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974" name="Text Box 30"/>
          <p:cNvSpPr txBox="1">
            <a:spLocks noChangeArrowheads="1"/>
          </p:cNvSpPr>
          <p:nvPr/>
        </p:nvSpPr>
        <p:spPr bwMode="auto">
          <a:xfrm>
            <a:off x="1005042" y="1470059"/>
            <a:ext cx="6361491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</a:rPr>
              <a:t>c. Chứng minh </a:t>
            </a: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AH = AK</a:t>
            </a:r>
          </a:p>
        </p:txBody>
      </p:sp>
      <p:sp>
        <p:nvSpPr>
          <p:cNvPr id="82976" name="Text Box 32"/>
          <p:cNvSpPr txBox="1">
            <a:spLocks noChangeArrowheads="1"/>
          </p:cNvSpPr>
          <p:nvPr/>
        </p:nvSpPr>
        <p:spPr bwMode="auto">
          <a:xfrm>
            <a:off x="2106254" y="5841857"/>
            <a:ext cx="2297236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.VnTime" pitchFamily="34" charset="0"/>
              </a:rPr>
              <a:t>AH = AK</a:t>
            </a:r>
            <a:endParaRPr lang="en-US" sz="3400" b="1">
              <a:latin typeface=".VnTime" pitchFamily="34" charset="0"/>
              <a:sym typeface="Symbol" pitchFamily="18" charset="2"/>
            </a:endParaRPr>
          </a:p>
        </p:txBody>
      </p:sp>
      <p:sp>
        <p:nvSpPr>
          <p:cNvPr id="82977" name="Text Box 33"/>
          <p:cNvSpPr txBox="1">
            <a:spLocks noChangeArrowheads="1"/>
          </p:cNvSpPr>
          <p:nvPr/>
        </p:nvSpPr>
        <p:spPr bwMode="auto">
          <a:xfrm rot="10800000">
            <a:off x="1818043" y="4189799"/>
            <a:ext cx="2873657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.VnTime" pitchFamily="34" charset="0"/>
                <a:sym typeface="Symbol" pitchFamily="18" charset="2"/>
              </a:rPr>
              <a:t></a:t>
            </a:r>
          </a:p>
        </p:txBody>
      </p:sp>
      <p:sp>
        <p:nvSpPr>
          <p:cNvPr id="82982" name="Text Box 38"/>
          <p:cNvSpPr txBox="1">
            <a:spLocks noChangeArrowheads="1"/>
          </p:cNvSpPr>
          <p:nvPr/>
        </p:nvSpPr>
        <p:spPr bwMode="auto">
          <a:xfrm rot="10800000">
            <a:off x="1818043" y="5304708"/>
            <a:ext cx="2873657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.VnTime" pitchFamily="34" charset="0"/>
                <a:sym typeface="Symbol" pitchFamily="18" charset="2"/>
              </a:rPr>
              <a:t></a:t>
            </a:r>
          </a:p>
        </p:txBody>
      </p:sp>
      <p:sp>
        <p:nvSpPr>
          <p:cNvPr id="82989" name="Text Box 45"/>
          <p:cNvSpPr txBox="1">
            <a:spLocks noChangeArrowheads="1"/>
          </p:cNvSpPr>
          <p:nvPr/>
        </p:nvSpPr>
        <p:spPr bwMode="auto">
          <a:xfrm>
            <a:off x="1148716" y="4629155"/>
            <a:ext cx="3878698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.VnTime" pitchFamily="34" charset="0"/>
                <a:sym typeface="Symbol" pitchFamily="18" charset="2"/>
              </a:rPr>
              <a:t>AHB = AKC</a:t>
            </a:r>
          </a:p>
        </p:txBody>
      </p:sp>
      <p:grpSp>
        <p:nvGrpSpPr>
          <p:cNvPr id="83035" name="Group 91"/>
          <p:cNvGrpSpPr>
            <a:grpSpLocks/>
          </p:cNvGrpSpPr>
          <p:nvPr/>
        </p:nvGrpSpPr>
        <p:grpSpPr bwMode="auto">
          <a:xfrm>
            <a:off x="1483810" y="2226601"/>
            <a:ext cx="4549718" cy="2198547"/>
            <a:chOff x="935" y="2387"/>
            <a:chExt cx="1562" cy="13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51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1066" y="2387"/>
                  <a:ext cx="1431" cy="13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4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400" b="1" i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𝑯</m:t>
                          </m:r>
                          <m:r>
                            <a:rPr lang="en-US" sz="3400" b="1" i="1">
                              <a:latin typeface="Cambria Math"/>
                            </a:rPr>
                            <m:t> </m:t>
                          </m:r>
                        </m:e>
                      </m:acc>
                      <m:r>
                        <a:rPr lang="en-US" sz="3400" b="1" i="1">
                          <a:latin typeface="Cambria Math"/>
                        </a:rPr>
                        <m:t> = </m:t>
                      </m:r>
                      <m:acc>
                        <m:accPr>
                          <m:chr m:val="̂"/>
                          <m:ctrlPr>
                            <a:rPr lang="en-US" sz="34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400" b="1" i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𝑲</m:t>
                          </m:r>
                          <m:r>
                            <a:rPr lang="en-US" sz="3400" b="1" i="1">
                              <a:latin typeface="Cambria Math"/>
                            </a:rPr>
                            <m:t> </m:t>
                          </m:r>
                        </m:e>
                      </m:acc>
                    </m:oMath>
                  </a14:m>
                  <a:r>
                    <a:rPr lang="en-US" sz="3400" b="1">
                      <a:latin typeface=".VnTime" pitchFamily="34" charset="0"/>
                    </a:rPr>
                    <a:t> = 90</a:t>
                  </a:r>
                  <a:r>
                    <a:rPr lang="en-US" sz="3400" b="1" baseline="30000">
                      <a:latin typeface=".VnTime" pitchFamily="34" charset="0"/>
                    </a:rPr>
                    <a:t>0</a:t>
                  </a:r>
                </a:p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3400" b="1">
                      <a:latin typeface=".VnTime" pitchFamily="34" charset="0"/>
                    </a:rPr>
                    <a:t>AB = AC (gt)</a:t>
                  </a:r>
                </a:p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3400" b="1">
                      <a:latin typeface=".VnTime" pitchFamily="34" charset="0"/>
                    </a:rPr>
                    <a:t>BH = CK (</a:t>
                  </a:r>
                  <a:r>
                    <a:rPr lang="en-US" sz="3400" b="1">
                      <a:latin typeface=".VnTime" pitchFamily="34" charset="0"/>
                      <a:sym typeface="Symbol" pitchFamily="18" charset="2"/>
                    </a:rPr>
                    <a:t>cmt)</a:t>
                  </a:r>
                </a:p>
              </p:txBody>
            </p:sp>
          </mc:Choice>
          <mc:Fallback xmlns="">
            <p:sp>
              <p:nvSpPr>
                <p:cNvPr id="10251" name="Text 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66" y="2387"/>
                  <a:ext cx="1431" cy="115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891" t="-2667" b="-8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255" name="AutoShape 85"/>
            <p:cNvSpPr>
              <a:spLocks/>
            </p:cNvSpPr>
            <p:nvPr/>
          </p:nvSpPr>
          <p:spPr bwMode="auto">
            <a:xfrm>
              <a:off x="935" y="2501"/>
              <a:ext cx="114" cy="909"/>
            </a:xfrm>
            <a:prstGeom prst="leftBrace">
              <a:avLst>
                <a:gd name="adj1" fmla="val 4181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sz="3400" b="1"/>
            </a:p>
          </p:txBody>
        </p:sp>
      </p:grpSp>
      <p:grpSp>
        <p:nvGrpSpPr>
          <p:cNvPr id="54" name="Group 56"/>
          <p:cNvGrpSpPr>
            <a:grpSpLocks/>
          </p:cNvGrpSpPr>
          <p:nvPr/>
        </p:nvGrpSpPr>
        <p:grpSpPr bwMode="auto">
          <a:xfrm>
            <a:off x="7892388" y="976268"/>
            <a:ext cx="2825094" cy="2550575"/>
            <a:chOff x="309" y="1139"/>
            <a:chExt cx="1338" cy="1565"/>
          </a:xfrm>
        </p:grpSpPr>
        <p:sp>
          <p:nvSpPr>
            <p:cNvPr id="55" name="Line 35"/>
            <p:cNvSpPr>
              <a:spLocks noChangeShapeType="1"/>
            </p:cNvSpPr>
            <p:nvPr/>
          </p:nvSpPr>
          <p:spPr bwMode="auto">
            <a:xfrm>
              <a:off x="551" y="1139"/>
              <a:ext cx="0" cy="15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900" b="1">
                <a:latin typeface="+mj-lt"/>
              </a:endParaRPr>
            </a:p>
          </p:txBody>
        </p:sp>
        <p:sp>
          <p:nvSpPr>
            <p:cNvPr id="56" name="Line 44"/>
            <p:cNvSpPr>
              <a:spLocks noChangeShapeType="1"/>
            </p:cNvSpPr>
            <p:nvPr/>
          </p:nvSpPr>
          <p:spPr bwMode="auto">
            <a:xfrm>
              <a:off x="309" y="1956"/>
              <a:ext cx="1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2900" b="1">
                <a:latin typeface="+mj-lt"/>
              </a:endParaRPr>
            </a:p>
          </p:txBody>
        </p:sp>
      </p:grpSp>
      <p:sp>
        <p:nvSpPr>
          <p:cNvPr id="57" name="Text Box 47"/>
          <p:cNvSpPr txBox="1">
            <a:spLocks noChangeArrowheads="1"/>
          </p:cNvSpPr>
          <p:nvPr/>
        </p:nvSpPr>
        <p:spPr bwMode="auto">
          <a:xfrm>
            <a:off x="8613055" y="2223124"/>
            <a:ext cx="3262139" cy="1495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48618" indent="-548618" eaLnBrk="1" hangingPunct="1">
              <a:buAutoNum type="alphaLcPeriod"/>
            </a:pPr>
            <a:r>
              <a:rPr lang="en-US" sz="2000" b="1">
                <a:latin typeface="+mj-lt"/>
                <a:cs typeface="Times New Roman" pitchFamily="18" charset="0"/>
                <a:sym typeface="Symbol" pitchFamily="18" charset="2"/>
              </a:rPr>
              <a:t> AMN cân</a:t>
            </a:r>
          </a:p>
          <a:p>
            <a:pPr marL="548618" indent="-548618" eaLnBrk="1" hangingPunct="1">
              <a:buAutoNum type="alphaLcPeriod"/>
            </a:pPr>
            <a:r>
              <a:rPr lang="en-US" sz="2000" b="1">
                <a:latin typeface="+mj-lt"/>
                <a:cs typeface="Times New Roman" pitchFamily="18" charset="0"/>
                <a:sym typeface="Symbol" pitchFamily="18" charset="2"/>
              </a:rPr>
              <a:t>BH = CK</a:t>
            </a:r>
          </a:p>
          <a:p>
            <a:pPr marL="548618" indent="-548618" eaLnBrk="1" hangingPunct="1">
              <a:buFontTx/>
              <a:buAutoNum type="alphaLcPeriod"/>
            </a:pPr>
            <a:r>
              <a:rPr lang="en-US" sz="20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AH = AK</a:t>
            </a:r>
            <a:endParaRPr lang="vi-VN" sz="2000" spc="-18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18" indent="-548618" eaLnBrk="1" hangingPunct="1">
              <a:spcBef>
                <a:spcPct val="50000"/>
              </a:spcBef>
              <a:buAutoNum type="alphaLcPeriod"/>
            </a:pPr>
            <a:endParaRPr lang="en-US" sz="2000" b="1">
              <a:latin typeface="+mj-lt"/>
              <a:cs typeface="Times New Roman" pitchFamily="18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Hộp_Văn_Bản 57"/>
              <p:cNvSpPr txBox="1"/>
              <p:nvPr/>
            </p:nvSpPr>
            <p:spPr>
              <a:xfrm>
                <a:off x="8491716" y="785061"/>
                <a:ext cx="1743544" cy="1341902"/>
              </a:xfrm>
              <a:prstGeom prst="rect">
                <a:avLst/>
              </a:prstGeom>
              <a:noFill/>
            </p:spPr>
            <p:txBody>
              <a:bodyPr wrap="none" lIns="109723" tIns="54862" rIns="109723" bIns="5486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000" b="1" i="1"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en-US" sz="2000" b="1">
                    <a:latin typeface="+mj-lt"/>
                    <a:cs typeface="Times New Roman" pitchFamily="18" charset="0"/>
                  </a:rPr>
                  <a:t>ABC, AB=AC</a:t>
                </a:r>
              </a:p>
              <a:p>
                <a:r>
                  <a:rPr lang="en-US" sz="2000" b="1">
                    <a:latin typeface="+mj-lt"/>
                    <a:cs typeface="Times New Roman" pitchFamily="18" charset="0"/>
                  </a:rPr>
                  <a:t>BM = CN</a:t>
                </a:r>
              </a:p>
              <a:p>
                <a:r>
                  <a:rPr lang="en-US" sz="2000" b="1">
                    <a:latin typeface="+mj-lt"/>
                  </a:rPr>
                  <a:t>BH </a:t>
                </a:r>
                <a:r>
                  <a:rPr lang="en-US" sz="2000" b="1">
                    <a:latin typeface="+mj-lt"/>
                    <a:sym typeface="Symbol" pitchFamily="18" charset="2"/>
                  </a:rPr>
                  <a:t> AM tại H</a:t>
                </a:r>
              </a:p>
              <a:p>
                <a:r>
                  <a:rPr lang="en-US" sz="2000" b="1">
                    <a:latin typeface="+mj-lt"/>
                    <a:cs typeface="Lucida Sans Unicode" pitchFamily="34" charset="0"/>
                    <a:sym typeface="Symbol" pitchFamily="18" charset="2"/>
                  </a:rPr>
                  <a:t>CK  AN tại K</a:t>
                </a:r>
                <a:endParaRPr lang="vi-VN" sz="2000" b="1">
                  <a:latin typeface="+mj-lt"/>
                </a:endParaRPr>
              </a:p>
            </p:txBody>
          </p:sp>
        </mc:Choice>
        <mc:Fallback xmlns="">
          <p:sp>
            <p:nvSpPr>
              <p:cNvPr id="58" name="Hộp_Văn_Bản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1716" y="785061"/>
                <a:ext cx="1743544" cy="1341902"/>
              </a:xfrm>
              <a:prstGeom prst="rect">
                <a:avLst/>
              </a:prstGeom>
              <a:blipFill rotWithShape="1">
                <a:blip r:embed="rId5"/>
                <a:stretch>
                  <a:fillRect l="-2797" t="-1818" r="-1748" b="-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47"/>
          <p:cNvSpPr txBox="1">
            <a:spLocks noChangeArrowheads="1"/>
          </p:cNvSpPr>
          <p:nvPr/>
        </p:nvSpPr>
        <p:spPr bwMode="auto">
          <a:xfrm>
            <a:off x="7743857" y="1393052"/>
            <a:ext cx="965757" cy="55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>
                <a:latin typeface="+mj-lt"/>
                <a:cs typeface="Times New Roman" pitchFamily="18" charset="0"/>
              </a:rPr>
              <a:t>GT</a:t>
            </a:r>
            <a:endParaRPr lang="en-US" sz="2900" b="1"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0" name="Text Box 47"/>
          <p:cNvSpPr txBox="1">
            <a:spLocks noChangeArrowheads="1"/>
          </p:cNvSpPr>
          <p:nvPr/>
        </p:nvSpPr>
        <p:spPr bwMode="auto">
          <a:xfrm>
            <a:off x="7751883" y="2848807"/>
            <a:ext cx="965757" cy="55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>
                <a:latin typeface="+mj-lt"/>
                <a:cs typeface="Times New Roman" pitchFamily="18" charset="0"/>
              </a:rPr>
              <a:t>KL</a:t>
            </a:r>
            <a:endParaRPr lang="en-US" sz="2900" b="1"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61" name="Group 62"/>
          <p:cNvGrpSpPr>
            <a:grpSpLocks/>
          </p:cNvGrpSpPr>
          <p:nvPr/>
        </p:nvGrpSpPr>
        <p:grpSpPr bwMode="auto">
          <a:xfrm>
            <a:off x="5314736" y="3630266"/>
            <a:ext cx="6178045" cy="4103736"/>
            <a:chOff x="2426" y="640"/>
            <a:chExt cx="2926" cy="2518"/>
          </a:xfrm>
        </p:grpSpPr>
        <p:grpSp>
          <p:nvGrpSpPr>
            <p:cNvPr id="62" name="Group 57"/>
            <p:cNvGrpSpPr>
              <a:grpSpLocks/>
            </p:cNvGrpSpPr>
            <p:nvPr/>
          </p:nvGrpSpPr>
          <p:grpSpPr bwMode="auto">
            <a:xfrm>
              <a:off x="2426" y="640"/>
              <a:ext cx="2926" cy="2518"/>
              <a:chOff x="2426" y="640"/>
              <a:chExt cx="2926" cy="2518"/>
            </a:xfrm>
          </p:grpSpPr>
          <p:sp>
            <p:nvSpPr>
              <p:cNvPr id="67" name="AutoShape 8"/>
              <p:cNvSpPr>
                <a:spLocks noChangeArrowheads="1"/>
              </p:cNvSpPr>
              <p:nvPr/>
            </p:nvSpPr>
            <p:spPr bwMode="auto">
              <a:xfrm>
                <a:off x="3129" y="731"/>
                <a:ext cx="1542" cy="1678"/>
              </a:xfrm>
              <a:prstGeom prst="triangle">
                <a:avLst>
                  <a:gd name="adj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4013" y="640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69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083" y="2477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70" name="WordArt 12"/>
              <p:cNvSpPr>
                <a:spLocks noChangeArrowheads="1" noChangeShapeType="1" noTextEdit="1"/>
              </p:cNvSpPr>
              <p:nvPr/>
            </p:nvSpPr>
            <p:spPr bwMode="auto">
              <a:xfrm>
                <a:off x="4603" y="2455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71" name="Line 13"/>
              <p:cNvSpPr>
                <a:spLocks noChangeShapeType="1"/>
              </p:cNvSpPr>
              <p:nvPr/>
            </p:nvSpPr>
            <p:spPr bwMode="auto">
              <a:xfrm flipH="1">
                <a:off x="2494" y="2409"/>
                <a:ext cx="63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2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26" y="2477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M</a:t>
                </a:r>
              </a:p>
            </p:txBody>
          </p:sp>
          <p:sp>
            <p:nvSpPr>
              <p:cNvPr id="73" name="Oval 16"/>
              <p:cNvSpPr>
                <a:spLocks noChangeArrowheads="1"/>
              </p:cNvSpPr>
              <p:nvPr/>
            </p:nvSpPr>
            <p:spPr bwMode="auto">
              <a:xfrm>
                <a:off x="2471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4" name="Line 17"/>
              <p:cNvSpPr>
                <a:spLocks noChangeShapeType="1"/>
              </p:cNvSpPr>
              <p:nvPr/>
            </p:nvSpPr>
            <p:spPr bwMode="auto">
              <a:xfrm flipH="1">
                <a:off x="4671" y="2409"/>
                <a:ext cx="6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5" name="WordArt 18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38" y="2477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76" name="Oval 19"/>
              <p:cNvSpPr>
                <a:spLocks noChangeArrowheads="1"/>
              </p:cNvSpPr>
              <p:nvPr/>
            </p:nvSpPr>
            <p:spPr bwMode="auto">
              <a:xfrm>
                <a:off x="5283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7" name="Line 20"/>
              <p:cNvSpPr>
                <a:spLocks noChangeShapeType="1"/>
              </p:cNvSpPr>
              <p:nvPr/>
            </p:nvSpPr>
            <p:spPr bwMode="auto">
              <a:xfrm flipV="1">
                <a:off x="2494" y="731"/>
                <a:ext cx="1406" cy="167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8" name="Line 21"/>
              <p:cNvSpPr>
                <a:spLocks noChangeShapeType="1"/>
              </p:cNvSpPr>
              <p:nvPr/>
            </p:nvSpPr>
            <p:spPr bwMode="auto">
              <a:xfrm flipH="1" flipV="1">
                <a:off x="3900" y="731"/>
                <a:ext cx="1406" cy="167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9" name="Line 22"/>
              <p:cNvSpPr>
                <a:spLocks noChangeShapeType="1"/>
              </p:cNvSpPr>
              <p:nvPr/>
            </p:nvSpPr>
            <p:spPr bwMode="auto">
              <a:xfrm flipH="1" flipV="1">
                <a:off x="2743" y="2114"/>
                <a:ext cx="386" cy="2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0" name="Oval 23"/>
              <p:cNvSpPr>
                <a:spLocks noChangeArrowheads="1"/>
              </p:cNvSpPr>
              <p:nvPr/>
            </p:nvSpPr>
            <p:spPr bwMode="auto">
              <a:xfrm>
                <a:off x="2721" y="2092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81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2607" y="1978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H</a:t>
                </a:r>
              </a:p>
            </p:txBody>
          </p:sp>
          <p:sp>
            <p:nvSpPr>
              <p:cNvPr id="82" name="Line 25"/>
              <p:cNvSpPr>
                <a:spLocks noChangeShapeType="1"/>
              </p:cNvSpPr>
              <p:nvPr/>
            </p:nvSpPr>
            <p:spPr bwMode="auto">
              <a:xfrm flipV="1">
                <a:off x="4671" y="2092"/>
                <a:ext cx="420" cy="31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3" name="Oval 26"/>
              <p:cNvSpPr>
                <a:spLocks noChangeArrowheads="1"/>
              </p:cNvSpPr>
              <p:nvPr/>
            </p:nvSpPr>
            <p:spPr bwMode="auto">
              <a:xfrm>
                <a:off x="5033" y="2070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84" name="WordArt 27"/>
              <p:cNvSpPr>
                <a:spLocks noChangeArrowheads="1" noChangeShapeType="1" noTextEdit="1"/>
              </p:cNvSpPr>
              <p:nvPr/>
            </p:nvSpPr>
            <p:spPr bwMode="auto">
              <a:xfrm>
                <a:off x="5057" y="1956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K</a:t>
                </a:r>
              </a:p>
            </p:txBody>
          </p:sp>
          <p:sp>
            <p:nvSpPr>
              <p:cNvPr id="85" name="Freeform 31"/>
              <p:cNvSpPr>
                <a:spLocks/>
              </p:cNvSpPr>
              <p:nvPr/>
            </p:nvSpPr>
            <p:spPr bwMode="auto">
              <a:xfrm>
                <a:off x="4966" y="2092"/>
                <a:ext cx="23" cy="45"/>
              </a:xfrm>
              <a:custGeom>
                <a:avLst/>
                <a:gdLst>
                  <a:gd name="T0" fmla="*/ 23 w 23"/>
                  <a:gd name="T1" fmla="*/ 0 h 45"/>
                  <a:gd name="T2" fmla="*/ 0 w 23"/>
                  <a:gd name="T3" fmla="*/ 23 h 45"/>
                  <a:gd name="T4" fmla="*/ 23 w 23"/>
                  <a:gd name="T5" fmla="*/ 45 h 4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" h="45">
                    <a:moveTo>
                      <a:pt x="23" y="0"/>
                    </a:moveTo>
                    <a:lnTo>
                      <a:pt x="0" y="23"/>
                    </a:lnTo>
                    <a:lnTo>
                      <a:pt x="23" y="4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6" name="Rectangle 34"/>
              <p:cNvSpPr>
                <a:spLocks noChangeArrowheads="1"/>
              </p:cNvSpPr>
              <p:nvPr/>
            </p:nvSpPr>
            <p:spPr bwMode="auto">
              <a:xfrm rot="2326717">
                <a:off x="2766" y="2069"/>
                <a:ext cx="69" cy="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87" name="WordArt 42"/>
              <p:cNvSpPr>
                <a:spLocks noChangeArrowheads="1" noChangeShapeType="1" noTextEdit="1"/>
              </p:cNvSpPr>
              <p:nvPr/>
            </p:nvSpPr>
            <p:spPr bwMode="auto">
              <a:xfrm>
                <a:off x="3900" y="3067"/>
                <a:ext cx="114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endParaRPr lang="vi-VN" sz="17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</a:endParaRPr>
              </a:p>
            </p:txBody>
          </p:sp>
          <p:sp>
            <p:nvSpPr>
              <p:cNvPr id="88" name="Line 52"/>
              <p:cNvSpPr>
                <a:spLocks noChangeShapeType="1"/>
              </p:cNvSpPr>
              <p:nvPr/>
            </p:nvSpPr>
            <p:spPr bwMode="auto">
              <a:xfrm>
                <a:off x="3402" y="1684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9" name="Line 53"/>
              <p:cNvSpPr>
                <a:spLocks noChangeShapeType="1"/>
              </p:cNvSpPr>
              <p:nvPr/>
            </p:nvSpPr>
            <p:spPr bwMode="auto">
              <a:xfrm flipH="1">
                <a:off x="4309" y="1706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0" name="WordArt 5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43" y="2296"/>
                <a:ext cx="46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91" name="WordArt 55"/>
              <p:cNvSpPr>
                <a:spLocks noChangeArrowheads="1" noChangeShapeType="1" noTextEdit="1"/>
              </p:cNvSpPr>
              <p:nvPr/>
            </p:nvSpPr>
            <p:spPr bwMode="auto">
              <a:xfrm>
                <a:off x="4513" y="2273"/>
                <a:ext cx="46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63" name="Line 58"/>
            <p:cNvSpPr>
              <a:spLocks noChangeShapeType="1"/>
            </p:cNvSpPr>
            <p:nvPr/>
          </p:nvSpPr>
          <p:spPr bwMode="auto">
            <a:xfrm>
              <a:off x="2789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" name="Line 59"/>
            <p:cNvSpPr>
              <a:spLocks noChangeShapeType="1"/>
            </p:cNvSpPr>
            <p:nvPr/>
          </p:nvSpPr>
          <p:spPr bwMode="auto">
            <a:xfrm>
              <a:off x="50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5" name="Line 60"/>
            <p:cNvSpPr>
              <a:spLocks noChangeShapeType="1"/>
            </p:cNvSpPr>
            <p:nvPr/>
          </p:nvSpPr>
          <p:spPr bwMode="auto">
            <a:xfrm>
              <a:off x="28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>
              <a:off x="5035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92" name="Hình chữ nhật 91"/>
          <p:cNvSpPr/>
          <p:nvPr/>
        </p:nvSpPr>
        <p:spPr>
          <a:xfrm>
            <a:off x="597415" y="895948"/>
            <a:ext cx="6010258" cy="63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9723" tIns="54862" rIns="109723" bIns="54862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</a:pPr>
            <a:r>
              <a:rPr lang="en-US" sz="3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1. (bài 70 /141sgk)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212205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9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9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9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829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829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829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29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29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29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2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8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74" grpId="0"/>
      <p:bldP spid="82976" grpId="0"/>
      <p:bldP spid="82977" grpId="0"/>
      <p:bldP spid="82982" grpId="0"/>
      <p:bldP spid="82989" grpId="0"/>
      <p:bldP spid="57" grpId="0"/>
      <p:bldP spid="58" grpId="0"/>
      <p:bldP spid="59" grpId="0"/>
      <p:bldP spid="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4252119" y="-14284"/>
            <a:ext cx="0" cy="704056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62"/>
          <p:cNvGrpSpPr>
            <a:grpSpLocks/>
          </p:cNvGrpSpPr>
          <p:nvPr/>
        </p:nvGrpSpPr>
        <p:grpSpPr bwMode="auto">
          <a:xfrm>
            <a:off x="25416" y="-14285"/>
            <a:ext cx="4089348" cy="3071908"/>
            <a:chOff x="1995" y="640"/>
            <a:chExt cx="3810" cy="2518"/>
          </a:xfrm>
          <a:noFill/>
        </p:grpSpPr>
        <p:grpSp>
          <p:nvGrpSpPr>
            <p:cNvPr id="24" name="Group 57"/>
            <p:cNvGrpSpPr>
              <a:grpSpLocks/>
            </p:cNvGrpSpPr>
            <p:nvPr/>
          </p:nvGrpSpPr>
          <p:grpSpPr bwMode="auto">
            <a:xfrm>
              <a:off x="1995" y="640"/>
              <a:ext cx="3810" cy="2518"/>
              <a:chOff x="1995" y="640"/>
              <a:chExt cx="3810" cy="2518"/>
            </a:xfrm>
            <a:grpFill/>
          </p:grpSpPr>
          <p:sp>
            <p:nvSpPr>
              <p:cNvPr id="29" name="AutoShape 8"/>
              <p:cNvSpPr>
                <a:spLocks noChangeArrowheads="1"/>
              </p:cNvSpPr>
              <p:nvPr/>
            </p:nvSpPr>
            <p:spPr bwMode="auto">
              <a:xfrm>
                <a:off x="3129" y="731"/>
                <a:ext cx="1542" cy="1678"/>
              </a:xfrm>
              <a:prstGeom prst="triangle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4013" y="640"/>
                <a:ext cx="114" cy="91"/>
              </a:xfrm>
              <a:prstGeom prst="rect">
                <a:avLst/>
              </a:prstGeom>
              <a:grpFill/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A</a:t>
                </a:r>
              </a:p>
            </p:txBody>
          </p:sp>
          <p:sp>
            <p:nvSpPr>
              <p:cNvPr id="31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2993" y="2477"/>
                <a:ext cx="114" cy="91"/>
              </a:xfrm>
              <a:prstGeom prst="rect">
                <a:avLst/>
              </a:prstGeom>
              <a:grpFill/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B</a:t>
                </a:r>
              </a:p>
            </p:txBody>
          </p:sp>
          <p:sp>
            <p:nvSpPr>
              <p:cNvPr id="32" name="WordArt 12"/>
              <p:cNvSpPr>
                <a:spLocks noChangeArrowheads="1" noChangeShapeType="1" noTextEdit="1"/>
              </p:cNvSpPr>
              <p:nvPr/>
            </p:nvSpPr>
            <p:spPr bwMode="auto">
              <a:xfrm>
                <a:off x="4671" y="2455"/>
                <a:ext cx="114" cy="91"/>
              </a:xfrm>
              <a:prstGeom prst="rect">
                <a:avLst/>
              </a:prstGeom>
              <a:grpFill/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C</a:t>
                </a:r>
              </a:p>
            </p:txBody>
          </p:sp>
          <p:sp>
            <p:nvSpPr>
              <p:cNvPr id="33" name="Line 13"/>
              <p:cNvSpPr>
                <a:spLocks noChangeShapeType="1"/>
              </p:cNvSpPr>
              <p:nvPr/>
            </p:nvSpPr>
            <p:spPr bwMode="auto">
              <a:xfrm flipH="1">
                <a:off x="1995" y="2409"/>
                <a:ext cx="113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26" y="2477"/>
                <a:ext cx="114" cy="91"/>
              </a:xfrm>
              <a:prstGeom prst="rect">
                <a:avLst/>
              </a:prstGeom>
              <a:grpFill/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M</a:t>
                </a:r>
              </a:p>
            </p:txBody>
          </p:sp>
          <p:sp>
            <p:nvSpPr>
              <p:cNvPr id="35" name="Oval 16"/>
              <p:cNvSpPr>
                <a:spLocks noChangeArrowheads="1"/>
              </p:cNvSpPr>
              <p:nvPr/>
            </p:nvSpPr>
            <p:spPr bwMode="auto">
              <a:xfrm>
                <a:off x="2471" y="2387"/>
                <a:ext cx="46" cy="4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7"/>
              <p:cNvSpPr>
                <a:spLocks noChangeShapeType="1"/>
              </p:cNvSpPr>
              <p:nvPr/>
            </p:nvSpPr>
            <p:spPr bwMode="auto">
              <a:xfrm flipH="1">
                <a:off x="4671" y="2409"/>
                <a:ext cx="113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WordArt 18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38" y="2477"/>
                <a:ext cx="114" cy="91"/>
              </a:xfrm>
              <a:prstGeom prst="rect">
                <a:avLst/>
              </a:prstGeom>
              <a:grpFill/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N</a:t>
                </a:r>
              </a:p>
            </p:txBody>
          </p:sp>
          <p:sp>
            <p:nvSpPr>
              <p:cNvPr id="38" name="Oval 19"/>
              <p:cNvSpPr>
                <a:spLocks noChangeArrowheads="1"/>
              </p:cNvSpPr>
              <p:nvPr/>
            </p:nvSpPr>
            <p:spPr bwMode="auto">
              <a:xfrm>
                <a:off x="5283" y="2387"/>
                <a:ext cx="46" cy="4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 flipV="1">
                <a:off x="2494" y="731"/>
                <a:ext cx="1406" cy="167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 flipH="1" flipV="1">
                <a:off x="3900" y="731"/>
                <a:ext cx="1406" cy="167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2"/>
              <p:cNvSpPr>
                <a:spLocks noChangeShapeType="1"/>
              </p:cNvSpPr>
              <p:nvPr/>
            </p:nvSpPr>
            <p:spPr bwMode="auto">
              <a:xfrm flipH="1" flipV="1">
                <a:off x="2743" y="2114"/>
                <a:ext cx="1225" cy="93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Oval 23"/>
              <p:cNvSpPr>
                <a:spLocks noChangeArrowheads="1"/>
              </p:cNvSpPr>
              <p:nvPr/>
            </p:nvSpPr>
            <p:spPr bwMode="auto">
              <a:xfrm>
                <a:off x="2721" y="2092"/>
                <a:ext cx="46" cy="4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2607" y="1978"/>
                <a:ext cx="114" cy="91"/>
              </a:xfrm>
              <a:prstGeom prst="rect">
                <a:avLst/>
              </a:prstGeom>
              <a:grpFill/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H</a:t>
                </a:r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 flipV="1">
                <a:off x="3900" y="2092"/>
                <a:ext cx="1157" cy="95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Oval 26"/>
              <p:cNvSpPr>
                <a:spLocks noChangeArrowheads="1"/>
              </p:cNvSpPr>
              <p:nvPr/>
            </p:nvSpPr>
            <p:spPr bwMode="auto">
              <a:xfrm>
                <a:off x="5033" y="2070"/>
                <a:ext cx="46" cy="4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WordArt 27"/>
              <p:cNvSpPr>
                <a:spLocks noChangeArrowheads="1" noChangeShapeType="1" noTextEdit="1"/>
              </p:cNvSpPr>
              <p:nvPr/>
            </p:nvSpPr>
            <p:spPr bwMode="auto">
              <a:xfrm>
                <a:off x="5057" y="1956"/>
                <a:ext cx="114" cy="91"/>
              </a:xfrm>
              <a:prstGeom prst="rect">
                <a:avLst/>
              </a:prstGeom>
              <a:grpFill/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K</a:t>
                </a:r>
              </a:p>
            </p:txBody>
          </p:sp>
          <p:sp>
            <p:nvSpPr>
              <p:cNvPr id="47" name="Freeform 31"/>
              <p:cNvSpPr>
                <a:spLocks/>
              </p:cNvSpPr>
              <p:nvPr/>
            </p:nvSpPr>
            <p:spPr bwMode="auto">
              <a:xfrm>
                <a:off x="4988" y="2069"/>
                <a:ext cx="23" cy="45"/>
              </a:xfrm>
              <a:custGeom>
                <a:avLst/>
                <a:gdLst>
                  <a:gd name="T0" fmla="*/ 23 w 23"/>
                  <a:gd name="T1" fmla="*/ 0 h 45"/>
                  <a:gd name="T2" fmla="*/ 0 w 23"/>
                  <a:gd name="T3" fmla="*/ 23 h 45"/>
                  <a:gd name="T4" fmla="*/ 23 w 23"/>
                  <a:gd name="T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45">
                    <a:moveTo>
                      <a:pt x="23" y="0"/>
                    </a:moveTo>
                    <a:lnTo>
                      <a:pt x="0" y="23"/>
                    </a:lnTo>
                    <a:lnTo>
                      <a:pt x="23" y="45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Rectangle 34"/>
              <p:cNvSpPr>
                <a:spLocks noChangeArrowheads="1"/>
              </p:cNvSpPr>
              <p:nvPr/>
            </p:nvSpPr>
            <p:spPr bwMode="auto">
              <a:xfrm rot="2326717">
                <a:off x="2766" y="2069"/>
                <a:ext cx="69" cy="6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41"/>
              <p:cNvSpPr>
                <a:spLocks noChangeArrowheads="1"/>
              </p:cNvSpPr>
              <p:nvPr/>
            </p:nvSpPr>
            <p:spPr bwMode="auto">
              <a:xfrm>
                <a:off x="3900" y="2999"/>
                <a:ext cx="46" cy="4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WordArt 42"/>
              <p:cNvSpPr>
                <a:spLocks noChangeArrowheads="1" noChangeShapeType="1" noTextEdit="1"/>
              </p:cNvSpPr>
              <p:nvPr/>
            </p:nvSpPr>
            <p:spPr bwMode="auto">
              <a:xfrm>
                <a:off x="3900" y="3067"/>
                <a:ext cx="114" cy="91"/>
              </a:xfrm>
              <a:prstGeom prst="rect">
                <a:avLst/>
              </a:prstGeom>
              <a:grpFill/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O</a:t>
                </a:r>
              </a:p>
            </p:txBody>
          </p:sp>
          <p:sp>
            <p:nvSpPr>
              <p:cNvPr id="51" name="Line 52"/>
              <p:cNvSpPr>
                <a:spLocks noChangeShapeType="1"/>
              </p:cNvSpPr>
              <p:nvPr/>
            </p:nvSpPr>
            <p:spPr bwMode="auto">
              <a:xfrm>
                <a:off x="3402" y="1684"/>
                <a:ext cx="90" cy="5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53"/>
              <p:cNvSpPr>
                <a:spLocks noChangeShapeType="1"/>
              </p:cNvSpPr>
              <p:nvPr/>
            </p:nvSpPr>
            <p:spPr bwMode="auto">
              <a:xfrm flipH="1">
                <a:off x="4309" y="1706"/>
                <a:ext cx="90" cy="5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WordArt 5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43" y="2296"/>
                <a:ext cx="46" cy="91"/>
              </a:xfrm>
              <a:prstGeom prst="rect">
                <a:avLst/>
              </a:prstGeom>
              <a:grpFill/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1</a:t>
                </a:r>
              </a:p>
            </p:txBody>
          </p:sp>
          <p:sp>
            <p:nvSpPr>
              <p:cNvPr id="54" name="WordArt 55"/>
              <p:cNvSpPr>
                <a:spLocks noChangeArrowheads="1" noChangeShapeType="1" noTextEdit="1"/>
              </p:cNvSpPr>
              <p:nvPr/>
            </p:nvSpPr>
            <p:spPr bwMode="auto">
              <a:xfrm>
                <a:off x="4513" y="2273"/>
                <a:ext cx="46" cy="91"/>
              </a:xfrm>
              <a:prstGeom prst="rect">
                <a:avLst/>
              </a:prstGeom>
              <a:grpFill/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1</a:t>
                </a:r>
              </a:p>
            </p:txBody>
          </p:sp>
        </p:grpSp>
        <p:sp>
          <p:nvSpPr>
            <p:cNvPr id="25" name="Line 58"/>
            <p:cNvSpPr>
              <a:spLocks noChangeShapeType="1"/>
            </p:cNvSpPr>
            <p:nvPr/>
          </p:nvSpPr>
          <p:spPr bwMode="auto">
            <a:xfrm>
              <a:off x="2789" y="2341"/>
              <a:ext cx="0" cy="13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59"/>
            <p:cNvSpPr>
              <a:spLocks noChangeShapeType="1"/>
            </p:cNvSpPr>
            <p:nvPr/>
          </p:nvSpPr>
          <p:spPr bwMode="auto">
            <a:xfrm>
              <a:off x="5012" y="2341"/>
              <a:ext cx="0" cy="13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60"/>
            <p:cNvSpPr>
              <a:spLocks noChangeShapeType="1"/>
            </p:cNvSpPr>
            <p:nvPr/>
          </p:nvSpPr>
          <p:spPr bwMode="auto">
            <a:xfrm>
              <a:off x="2812" y="2341"/>
              <a:ext cx="0" cy="13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61"/>
            <p:cNvSpPr>
              <a:spLocks noChangeShapeType="1"/>
            </p:cNvSpPr>
            <p:nvPr/>
          </p:nvSpPr>
          <p:spPr bwMode="auto">
            <a:xfrm>
              <a:off x="5035" y="2341"/>
              <a:ext cx="0" cy="13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475162" y="740675"/>
                <a:ext cx="8491257" cy="584771"/>
              </a:xfrm>
              <a:prstGeom prst="rect">
                <a:avLst/>
              </a:prstGeom>
              <a:noFill/>
            </p:spPr>
            <p:txBody>
              <a:bodyPr wrap="square" lIns="91436" tIns="45718" rIns="91436" bIns="45718" rtlCol="0">
                <a:spAutoFit/>
              </a:bodyPr>
              <a:lstStyle/>
              <a:p>
                <a:r>
                  <a:rPr lang="en-US" sz="32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c) </a:t>
                </a:r>
                <a:r>
                  <a:rPr lang="en-US" sz="32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Chứng</a:t>
                </a:r>
                <a:r>
                  <a:rPr lang="en-US" sz="32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minh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𝑨𝑯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𝑨𝑲</m:t>
                    </m:r>
                  </m:oMath>
                </a14:m>
                <a:endParaRPr lang="en-US" sz="3200" b="1" dirty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162" y="740675"/>
                <a:ext cx="8491257" cy="584771"/>
              </a:xfrm>
              <a:prstGeom prst="rect">
                <a:avLst/>
              </a:prstGeom>
              <a:blipFill rotWithShape="1">
                <a:blip r:embed="rId2"/>
                <a:stretch>
                  <a:fillRect l="-1795" t="-12632" b="-3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80719" y="1349652"/>
                <a:ext cx="6111690" cy="2554541"/>
              </a:xfrm>
              <a:prstGeom prst="rect">
                <a:avLst/>
              </a:prstGeom>
              <a:noFill/>
            </p:spPr>
            <p:txBody>
              <a:bodyPr wrap="square" lIns="91436" tIns="45718" rIns="91436" bIns="45718" rtlCol="0">
                <a:spAutoFit/>
              </a:bodyPr>
              <a:lstStyle/>
              <a:p>
                <a:r>
                  <a:rPr lang="en-US" sz="3200" b="1" dirty="0">
                    <a:latin typeface="Calibri" pitchFamily="34" charset="0"/>
                    <a:cs typeface="Calibri" pitchFamily="34" charset="0"/>
                  </a:rPr>
                  <a:t>Vì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3200" b="1">
                        <a:latin typeface="Cambria Math"/>
                        <a:ea typeface="Cambria Math"/>
                      </a:rPr>
                      <m:t>𝐇𝐌𝐁</m:t>
                    </m:r>
                    <m:r>
                      <a:rPr lang="en-US" sz="3200" b="1">
                        <a:latin typeface="Cambria Math"/>
                        <a:ea typeface="Cambria Math"/>
                      </a:rPr>
                      <m:t>= ∆</m:t>
                    </m:r>
                    <m:r>
                      <a:rPr lang="en-US" sz="3200" b="1">
                        <a:latin typeface="Cambria Math"/>
                        <a:ea typeface="Cambria Math"/>
                      </a:rPr>
                      <m:t>𝐊𝐍𝐂</m:t>
                    </m:r>
                  </m:oMath>
                </a14:m>
                <a:r>
                  <a:rPr lang="en-US" sz="3200" b="1" dirty="0">
                    <a:latin typeface="Calibri" pitchFamily="34" charset="0"/>
                    <a:cs typeface="Calibri" pitchFamily="34" charset="0"/>
                  </a:rPr>
                  <a:t> (</a:t>
                </a:r>
                <a:r>
                  <a:rPr lang="en-US" sz="3200" b="1" dirty="0" err="1">
                    <a:latin typeface="Calibri" pitchFamily="34" charset="0"/>
                    <a:cs typeface="Calibri" pitchFamily="34" charset="0"/>
                  </a:rPr>
                  <a:t>cmt</a:t>
                </a:r>
                <a:r>
                  <a:rPr lang="en-US" sz="3200" b="1" dirty="0">
                    <a:latin typeface="Calibri" pitchFamily="34" charset="0"/>
                    <a:cs typeface="Calibri" pitchFamily="34" charset="0"/>
                  </a:rPr>
                  <a:t>)</a:t>
                </a:r>
                <a:endParaRPr lang="en-US" sz="3200" b="1" dirty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32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3200" b="1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/>
                      </a:rPr>
                      <m:t>𝐌𝐇</m:t>
                    </m:r>
                    <m:r>
                      <a:rPr lang="en-US" sz="3200" b="1">
                        <a:latin typeface="Cambria Math"/>
                      </a:rPr>
                      <m:t>=</m:t>
                    </m:r>
                    <m:r>
                      <a:rPr lang="en-US" sz="3200" b="1">
                        <a:latin typeface="Cambria Math"/>
                      </a:rPr>
                      <m:t>𝐍𝐊</m:t>
                    </m:r>
                  </m:oMath>
                </a14:m>
                <a:r>
                  <a:rPr lang="en-US" sz="3200" b="1" dirty="0">
                    <a:latin typeface="Calibri" pitchFamily="34" charset="0"/>
                  </a:rPr>
                  <a:t> (2 </a:t>
                </a:r>
                <a:r>
                  <a:rPr lang="en-US" sz="3200" b="1" dirty="0" err="1">
                    <a:latin typeface="Calibri" pitchFamily="34" charset="0"/>
                  </a:rPr>
                  <a:t>cạnh</a:t>
                </a:r>
                <a:r>
                  <a:rPr lang="en-US" sz="3200" b="1" dirty="0">
                    <a:latin typeface="Calibri" pitchFamily="34" charset="0"/>
                  </a:rPr>
                  <a:t> t/ư)</a:t>
                </a:r>
              </a:p>
              <a:p>
                <a:r>
                  <a:rPr lang="en-US" sz="3200" b="1" dirty="0" err="1">
                    <a:latin typeface="Calibri" pitchFamily="34" charset="0"/>
                    <a:cs typeface="Calibri" pitchFamily="34" charset="0"/>
                  </a:rPr>
                  <a:t>Mà</a:t>
                </a:r>
                <a:r>
                  <a:rPr lang="en-US" sz="3200" b="1" dirty="0">
                    <a:latin typeface="Calibri" pitchFamily="34" charset="0"/>
                    <a:cs typeface="Calibri" pitchFamily="34" charset="0"/>
                  </a:rPr>
                  <a:t>: AM = AN (cmt) </a:t>
                </a:r>
              </a:p>
              <a:p>
                <a14:m>
                  <m:oMath xmlns:m="http://schemas.openxmlformats.org/officeDocument/2006/math">
                    <m:r>
                      <a:rPr lang="en-US" sz="32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3200" b="1" dirty="0">
                    <a:latin typeface="Calibri" pitchFamily="34" charset="0"/>
                    <a:cs typeface="Calibri" pitchFamily="34" charset="0"/>
                  </a:rPr>
                  <a:t> AM – MH = AN – NK </a:t>
                </a:r>
              </a:p>
              <a:p>
                <a14:m>
                  <m:oMath xmlns:m="http://schemas.openxmlformats.org/officeDocument/2006/math">
                    <m:r>
                      <a:rPr lang="en-US" sz="32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3200" b="1" dirty="0">
                    <a:latin typeface="Calibri" pitchFamily="34" charset="0"/>
                    <a:cs typeface="Calibri" pitchFamily="34" charset="0"/>
                  </a:rPr>
                  <a:t> AH = AK.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719" y="1349652"/>
                <a:ext cx="6111690" cy="2554541"/>
              </a:xfrm>
              <a:prstGeom prst="rect">
                <a:avLst/>
              </a:prstGeom>
              <a:blipFill rotWithShape="1">
                <a:blip r:embed="rId3"/>
                <a:stretch>
                  <a:fillRect l="-2493" t="-2864" b="-7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46352" y="3129015"/>
            <a:ext cx="4131337" cy="2933853"/>
            <a:chOff x="46352" y="3129015"/>
            <a:chExt cx="4131337" cy="2933853"/>
          </a:xfrm>
        </p:grpSpPr>
        <p:grpSp>
          <p:nvGrpSpPr>
            <p:cNvPr id="55" name="Group 56"/>
            <p:cNvGrpSpPr>
              <a:grpSpLocks/>
            </p:cNvGrpSpPr>
            <p:nvPr/>
          </p:nvGrpSpPr>
          <p:grpSpPr bwMode="auto">
            <a:xfrm>
              <a:off x="194883" y="3320222"/>
              <a:ext cx="2825094" cy="2550575"/>
              <a:chOff x="309" y="1139"/>
              <a:chExt cx="1338" cy="1565"/>
            </a:xfrm>
          </p:grpSpPr>
          <p:sp>
            <p:nvSpPr>
              <p:cNvPr id="60" name="Line 35"/>
              <p:cNvSpPr>
                <a:spLocks noChangeShapeType="1"/>
              </p:cNvSpPr>
              <p:nvPr/>
            </p:nvSpPr>
            <p:spPr bwMode="auto">
              <a:xfrm>
                <a:off x="551" y="1139"/>
                <a:ext cx="0" cy="156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900" b="1">
                  <a:latin typeface="+mj-lt"/>
                </a:endParaRPr>
              </a:p>
            </p:txBody>
          </p:sp>
          <p:sp>
            <p:nvSpPr>
              <p:cNvPr id="62" name="Line 44"/>
              <p:cNvSpPr>
                <a:spLocks noChangeShapeType="1"/>
              </p:cNvSpPr>
              <p:nvPr/>
            </p:nvSpPr>
            <p:spPr bwMode="auto">
              <a:xfrm>
                <a:off x="309" y="1956"/>
                <a:ext cx="133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900" b="1">
                  <a:latin typeface="+mj-lt"/>
                </a:endParaRPr>
              </a:p>
            </p:txBody>
          </p:sp>
        </p:grpSp>
        <p:sp>
          <p:nvSpPr>
            <p:cNvPr id="63" name="Text Box 47"/>
            <p:cNvSpPr txBox="1">
              <a:spLocks noChangeArrowheads="1"/>
            </p:cNvSpPr>
            <p:nvPr/>
          </p:nvSpPr>
          <p:spPr bwMode="auto">
            <a:xfrm>
              <a:off x="915550" y="4567078"/>
              <a:ext cx="3262139" cy="14957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9723" tIns="54862" rIns="109723" bIns="5486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548618" indent="-548618" eaLnBrk="1" hangingPunct="1">
                <a:buAutoNum type="alphaLcPeriod"/>
              </a:pPr>
              <a:r>
                <a:rPr lang="en-US" sz="2000" b="1">
                  <a:latin typeface="+mj-lt"/>
                  <a:cs typeface="Times New Roman" pitchFamily="18" charset="0"/>
                  <a:sym typeface="Symbol" pitchFamily="18" charset="2"/>
                </a:rPr>
                <a:t> AMN cân</a:t>
              </a:r>
            </a:p>
            <a:p>
              <a:pPr marL="548618" indent="-548618" eaLnBrk="1" hangingPunct="1">
                <a:buAutoNum type="alphaLcPeriod"/>
              </a:pPr>
              <a:r>
                <a:rPr lang="en-US" sz="2000" b="1">
                  <a:latin typeface="+mj-lt"/>
                  <a:cs typeface="Times New Roman" pitchFamily="18" charset="0"/>
                  <a:sym typeface="Symbol" pitchFamily="18" charset="2"/>
                </a:rPr>
                <a:t>BH = CK</a:t>
              </a:r>
            </a:p>
            <a:p>
              <a:pPr marL="548618" indent="-548618" eaLnBrk="1" hangingPunct="1">
                <a:buFontTx/>
                <a:buAutoNum type="alphaLcPeriod"/>
              </a:pPr>
              <a:r>
                <a:rPr lang="en-US" sz="2000" b="1" spc="-180"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AH = AK</a:t>
              </a:r>
              <a:endParaRPr lang="vi-VN" sz="2000" spc="-180"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  <a:p>
              <a:pPr marL="548618" indent="-548618" eaLnBrk="1" hangingPunct="1">
                <a:spcBef>
                  <a:spcPct val="50000"/>
                </a:spcBef>
                <a:buAutoNum type="alphaLcPeriod"/>
              </a:pPr>
              <a:endParaRPr lang="en-US" sz="2000" b="1">
                <a:latin typeface="+mj-lt"/>
                <a:cs typeface="Times New Roman" pitchFamily="18" charset="0"/>
                <a:sym typeface="Symbol" pitchFamily="18" charset="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Hộp_Văn_Bản 57"/>
                <p:cNvSpPr txBox="1"/>
                <p:nvPr/>
              </p:nvSpPr>
              <p:spPr>
                <a:xfrm>
                  <a:off x="794211" y="3129015"/>
                  <a:ext cx="1743544" cy="1341902"/>
                </a:xfrm>
                <a:prstGeom prst="rect">
                  <a:avLst/>
                </a:prstGeom>
                <a:noFill/>
              </p:spPr>
              <p:txBody>
                <a:bodyPr wrap="none" lIns="109723" tIns="54862" rIns="109723" bIns="54862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vi-VN" sz="2000" b="1" i="1">
                          <a:latin typeface="Cambria Math"/>
                          <a:ea typeface="Cambria Math"/>
                        </a:rPr>
                        <m:t>∆</m:t>
                      </m:r>
                    </m:oMath>
                  </a14:m>
                  <a:r>
                    <a:rPr lang="en-US" sz="2000" b="1">
                      <a:latin typeface="+mj-lt"/>
                      <a:cs typeface="Times New Roman" pitchFamily="18" charset="0"/>
                    </a:rPr>
                    <a:t>ABC, AB=AC</a:t>
                  </a:r>
                </a:p>
                <a:p>
                  <a:r>
                    <a:rPr lang="en-US" sz="2000" b="1">
                      <a:latin typeface="+mj-lt"/>
                      <a:cs typeface="Times New Roman" pitchFamily="18" charset="0"/>
                    </a:rPr>
                    <a:t>BM = CN</a:t>
                  </a:r>
                </a:p>
                <a:p>
                  <a:r>
                    <a:rPr lang="en-US" sz="2000" b="1">
                      <a:latin typeface="+mj-lt"/>
                    </a:rPr>
                    <a:t>BH </a:t>
                  </a:r>
                  <a:r>
                    <a:rPr lang="en-US" sz="2000" b="1">
                      <a:latin typeface="+mj-lt"/>
                      <a:sym typeface="Symbol" pitchFamily="18" charset="2"/>
                    </a:rPr>
                    <a:t> AM tại H</a:t>
                  </a:r>
                </a:p>
                <a:p>
                  <a:r>
                    <a:rPr lang="en-US" sz="2000" b="1">
                      <a:latin typeface="+mj-lt"/>
                      <a:cs typeface="Lucida Sans Unicode" pitchFamily="34" charset="0"/>
                      <a:sym typeface="Symbol" pitchFamily="18" charset="2"/>
                    </a:rPr>
                    <a:t>CK  AN tại K</a:t>
                  </a:r>
                  <a:endParaRPr lang="vi-VN" sz="2000" b="1">
                    <a:latin typeface="+mj-lt"/>
                  </a:endParaRPr>
                </a:p>
              </p:txBody>
            </p:sp>
          </mc:Choice>
          <mc:Fallback xmlns="">
            <p:sp>
              <p:nvSpPr>
                <p:cNvPr id="65" name="Hộp_Văn_Bản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4211" y="3129015"/>
                  <a:ext cx="1743544" cy="134190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2448" t="-1364" r="-2098" b="-68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6" name="Text Box 47"/>
            <p:cNvSpPr txBox="1">
              <a:spLocks noChangeArrowheads="1"/>
            </p:cNvSpPr>
            <p:nvPr/>
          </p:nvSpPr>
          <p:spPr bwMode="auto">
            <a:xfrm>
              <a:off x="46352" y="3737006"/>
              <a:ext cx="965757" cy="557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9723" tIns="54862" rIns="109723" bIns="5486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900" b="1">
                  <a:latin typeface="+mj-lt"/>
                  <a:cs typeface="Times New Roman" pitchFamily="18" charset="0"/>
                </a:rPr>
                <a:t>GT</a:t>
              </a:r>
              <a:endParaRPr lang="en-US" sz="2900" b="1">
                <a:latin typeface="+mj-lt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67" name="Text Box 47"/>
            <p:cNvSpPr txBox="1">
              <a:spLocks noChangeArrowheads="1"/>
            </p:cNvSpPr>
            <p:nvPr/>
          </p:nvSpPr>
          <p:spPr bwMode="auto">
            <a:xfrm>
              <a:off x="54378" y="5192761"/>
              <a:ext cx="965757" cy="557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9723" tIns="54862" rIns="109723" bIns="5486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900" b="1">
                  <a:latin typeface="+mj-lt"/>
                  <a:cs typeface="Times New Roman" pitchFamily="18" charset="0"/>
                </a:rPr>
                <a:t>KL</a:t>
              </a:r>
              <a:endParaRPr lang="en-US" sz="2900" b="1">
                <a:latin typeface="+mj-lt"/>
                <a:cs typeface="Times New Roman" pitchFamily="18" charset="0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094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Tan\2015\Tiet day mau\cau 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287" y="3214746"/>
            <a:ext cx="4725381" cy="344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022" name="Text Box 30"/>
          <p:cNvSpPr txBox="1">
            <a:spLocks noChangeArrowheads="1"/>
          </p:cNvSpPr>
          <p:nvPr/>
        </p:nvSpPr>
        <p:spPr bwMode="auto">
          <a:xfrm>
            <a:off x="957058" y="1450385"/>
            <a:ext cx="10343402" cy="1157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/>
            <a:r>
              <a:rPr lang="en-US" sz="3400" b="1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vi-VN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Gọi O là giao điểm của HB và KC. </a:t>
            </a:r>
            <a:r>
              <a:rPr lang="fr-FR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Tam giác OBC là tam giác gì ? Vì sao ?</a:t>
            </a:r>
            <a:endParaRPr lang="vi-VN" sz="3400" spc="-18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85024" name="Text Box 32"/>
          <p:cNvSpPr txBox="1">
            <a:spLocks noChangeArrowheads="1"/>
          </p:cNvSpPr>
          <p:nvPr/>
        </p:nvSpPr>
        <p:spPr bwMode="auto">
          <a:xfrm>
            <a:off x="1292264" y="6161903"/>
            <a:ext cx="3805728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OBC cân tại O</a:t>
            </a:r>
          </a:p>
        </p:txBody>
      </p:sp>
      <p:sp>
        <p:nvSpPr>
          <p:cNvPr id="85025" name="Text Box 33"/>
          <p:cNvSpPr txBox="1">
            <a:spLocks noChangeArrowheads="1"/>
          </p:cNvSpPr>
          <p:nvPr/>
        </p:nvSpPr>
        <p:spPr bwMode="auto">
          <a:xfrm rot="10800000">
            <a:off x="1435774" y="2946171"/>
            <a:ext cx="2873657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</a:t>
            </a:r>
          </a:p>
        </p:txBody>
      </p:sp>
      <p:sp>
        <p:nvSpPr>
          <p:cNvPr id="85026" name="Text Box 34"/>
          <p:cNvSpPr txBox="1">
            <a:spLocks noChangeArrowheads="1"/>
          </p:cNvSpPr>
          <p:nvPr/>
        </p:nvSpPr>
        <p:spPr bwMode="auto">
          <a:xfrm rot="10800000">
            <a:off x="1483345" y="5772605"/>
            <a:ext cx="2873657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15" name="Text Box 38"/>
              <p:cNvSpPr txBox="1">
                <a:spLocks noChangeArrowheads="1"/>
              </p:cNvSpPr>
              <p:nvPr/>
            </p:nvSpPr>
            <p:spPr bwMode="auto">
              <a:xfrm>
                <a:off x="1052829" y="5240715"/>
                <a:ext cx="3878698" cy="6515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9723" tIns="54862" rIns="109723" bIns="5486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400" b="1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accPr>
                        <m:e>
                          <m:r>
                            <a:rPr lang="en-US" sz="3400" b="1" i="1">
                              <a:latin typeface="Cambria Math"/>
                              <a:cs typeface="Times New Roman" pitchFamily="18" charset="0"/>
                              <a:sym typeface="Symbol" pitchFamily="18" charset="2"/>
                            </a:rPr>
                            <m:t>𝑶𝑩𝑪</m:t>
                          </m:r>
                        </m:e>
                      </m:acc>
                      <m:r>
                        <a:rPr lang="en-US" sz="3400" b="1" i="1">
                          <a:latin typeface="Cambria Math"/>
                          <a:cs typeface="Times New Roman" pitchFamily="18" charset="0"/>
                          <a:sym typeface="Symbol" pitchFamily="18" charset="2"/>
                        </a:rPr>
                        <m:t> = </m:t>
                      </m:r>
                      <m:acc>
                        <m:accPr>
                          <m:chr m:val="̂"/>
                          <m:ctrlPr>
                            <a:rPr lang="en-US" sz="3400" b="1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accPr>
                        <m:e>
                          <m:r>
                            <a:rPr lang="en-US" sz="3400" b="1" i="1">
                              <a:latin typeface="Cambria Math"/>
                              <a:cs typeface="Times New Roman" pitchFamily="18" charset="0"/>
                              <a:sym typeface="Symbol" pitchFamily="18" charset="2"/>
                            </a:rPr>
                            <m:t>𝑶𝑪𝑩</m:t>
                          </m:r>
                          <m:r>
                            <m:rPr>
                              <m:nor/>
                            </m:rPr>
                            <a:rPr lang="en-US" sz="3400" b="1" baseline="-25000">
                              <a:latin typeface="Times New Roman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en-US" sz="3400" b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11315" name="Text 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1580" y="5104821"/>
                <a:ext cx="2916238" cy="5372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12" name="Text Box 41"/>
              <p:cNvSpPr txBox="1">
                <a:spLocks noChangeArrowheads="1"/>
              </p:cNvSpPr>
              <p:nvPr/>
            </p:nvSpPr>
            <p:spPr bwMode="auto">
              <a:xfrm>
                <a:off x="1052829" y="3338014"/>
                <a:ext cx="3878698" cy="6515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9723" tIns="54862" rIns="109723" bIns="54862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400" b="1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accPr>
                        <m:e>
                          <m:r>
                            <a:rPr lang="en-US" sz="3400" b="1" i="1">
                              <a:latin typeface="Cambria Math"/>
                              <a:cs typeface="Times New Roman" pitchFamily="18" charset="0"/>
                              <a:sym typeface="Symbol" pitchFamily="18" charset="2"/>
                            </a:rPr>
                            <m:t>𝑯𝑩𝑴</m:t>
                          </m:r>
                        </m:e>
                      </m:acc>
                      <m:r>
                        <a:rPr lang="en-US" sz="3400" b="1" i="1">
                          <a:latin typeface="Cambria Math"/>
                          <a:cs typeface="Times New Roman" pitchFamily="18" charset="0"/>
                          <a:sym typeface="Symbol" pitchFamily="18" charset="2"/>
                        </a:rPr>
                        <m:t> = </m:t>
                      </m:r>
                      <m:acc>
                        <m:accPr>
                          <m:chr m:val="̂"/>
                          <m:ctrlPr>
                            <a:rPr lang="en-US" sz="3400" b="1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accPr>
                        <m:e>
                          <m:r>
                            <a:rPr lang="en-US" sz="3400" b="1" i="1">
                              <a:latin typeface="Cambria Math"/>
                              <a:cs typeface="Times New Roman" pitchFamily="18" charset="0"/>
                              <a:sym typeface="Symbol" pitchFamily="18" charset="2"/>
                            </a:rPr>
                            <m:t>𝑲𝑪𝑵</m:t>
                          </m:r>
                          <m:r>
                            <m:rPr>
                              <m:nor/>
                            </m:rPr>
                            <a:rPr lang="en-US" sz="3400" b="1" baseline="-25000">
                              <a:latin typeface="Times New Roman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en-US" sz="3400" b="1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11312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1580" y="3251457"/>
                <a:ext cx="2916238" cy="5375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068" name="Text Box 76"/>
          <p:cNvSpPr txBox="1">
            <a:spLocks noChangeArrowheads="1"/>
          </p:cNvSpPr>
          <p:nvPr/>
        </p:nvSpPr>
        <p:spPr bwMode="auto">
          <a:xfrm rot="10800000">
            <a:off x="1444065" y="4811581"/>
            <a:ext cx="2873657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</a:t>
            </a:r>
          </a:p>
        </p:txBody>
      </p:sp>
      <p:sp>
        <p:nvSpPr>
          <p:cNvPr id="85069" name="Text Box 77"/>
          <p:cNvSpPr txBox="1">
            <a:spLocks noChangeArrowheads="1"/>
          </p:cNvSpPr>
          <p:nvPr/>
        </p:nvSpPr>
        <p:spPr bwMode="auto">
          <a:xfrm>
            <a:off x="168508" y="2428697"/>
            <a:ext cx="6295504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 HBM = KCN (cm câu b)</a:t>
            </a:r>
          </a:p>
        </p:txBody>
      </p:sp>
      <p:grpSp>
        <p:nvGrpSpPr>
          <p:cNvPr id="56" name="Group 46"/>
          <p:cNvGrpSpPr>
            <a:grpSpLocks/>
          </p:cNvGrpSpPr>
          <p:nvPr/>
        </p:nvGrpSpPr>
        <p:grpSpPr bwMode="auto">
          <a:xfrm>
            <a:off x="7119496" y="3224928"/>
            <a:ext cx="4659927" cy="3437163"/>
            <a:chOff x="3205" y="459"/>
            <a:chExt cx="2207" cy="2109"/>
          </a:xfrm>
        </p:grpSpPr>
        <p:grpSp>
          <p:nvGrpSpPr>
            <p:cNvPr id="57" name="Group 47"/>
            <p:cNvGrpSpPr>
              <a:grpSpLocks/>
            </p:cNvGrpSpPr>
            <p:nvPr/>
          </p:nvGrpSpPr>
          <p:grpSpPr bwMode="auto">
            <a:xfrm>
              <a:off x="3205" y="459"/>
              <a:ext cx="2207" cy="2109"/>
              <a:chOff x="3205" y="459"/>
              <a:chExt cx="2207" cy="2109"/>
            </a:xfrm>
          </p:grpSpPr>
          <p:grpSp>
            <p:nvGrpSpPr>
              <p:cNvPr id="62" name="Group 48"/>
              <p:cNvGrpSpPr>
                <a:grpSpLocks/>
              </p:cNvGrpSpPr>
              <p:nvPr/>
            </p:nvGrpSpPr>
            <p:grpSpPr bwMode="auto">
              <a:xfrm>
                <a:off x="3205" y="459"/>
                <a:ext cx="2207" cy="2109"/>
                <a:chOff x="2426" y="640"/>
                <a:chExt cx="2926" cy="2518"/>
              </a:xfrm>
            </p:grpSpPr>
            <p:sp>
              <p:nvSpPr>
                <p:cNvPr id="67" name="AutoShape 49"/>
                <p:cNvSpPr>
                  <a:spLocks noChangeArrowheads="1"/>
                </p:cNvSpPr>
                <p:nvPr/>
              </p:nvSpPr>
              <p:spPr bwMode="auto">
                <a:xfrm>
                  <a:off x="3129" y="731"/>
                  <a:ext cx="1542" cy="1678"/>
                </a:xfrm>
                <a:prstGeom prst="triangle">
                  <a:avLst>
                    <a:gd name="adj" fmla="val 50000"/>
                  </a:avLst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ln w="28575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8" name="WordArt 5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4013" y="640"/>
                  <a:ext cx="114" cy="91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vi-VN" sz="17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69" name="WordArt 5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993" y="2477"/>
                  <a:ext cx="114" cy="91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vi-VN" sz="17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</a:rPr>
                    <a:t>B</a:t>
                  </a:r>
                </a:p>
              </p:txBody>
            </p:sp>
            <p:sp>
              <p:nvSpPr>
                <p:cNvPr id="70" name="WordArt 5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4671" y="2455"/>
                  <a:ext cx="114" cy="91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vi-VN" sz="17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1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2506" y="2409"/>
                  <a:ext cx="63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72" name="WordArt 5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426" y="2477"/>
                  <a:ext cx="114" cy="91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vi-VN" sz="17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</a:rPr>
                    <a:t>M</a:t>
                  </a:r>
                </a:p>
              </p:txBody>
            </p:sp>
            <p:sp>
              <p:nvSpPr>
                <p:cNvPr id="73" name="Oval 55"/>
                <p:cNvSpPr>
                  <a:spLocks noChangeArrowheads="1"/>
                </p:cNvSpPr>
                <p:nvPr/>
              </p:nvSpPr>
              <p:spPr bwMode="auto">
                <a:xfrm>
                  <a:off x="2471" y="2387"/>
                  <a:ext cx="46" cy="44"/>
                </a:xfrm>
                <a:prstGeom prst="ellipse">
                  <a:avLst/>
                </a:prstGeom>
                <a:solidFill>
                  <a:srgbClr val="FC4628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74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4671" y="2409"/>
                  <a:ext cx="63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75" name="WordArt 5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238" y="2477"/>
                  <a:ext cx="114" cy="91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vi-VN" sz="17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</a:rPr>
                    <a:t>N</a:t>
                  </a:r>
                </a:p>
              </p:txBody>
            </p:sp>
            <p:sp>
              <p:nvSpPr>
                <p:cNvPr id="76" name="Oval 58"/>
                <p:cNvSpPr>
                  <a:spLocks noChangeArrowheads="1"/>
                </p:cNvSpPr>
                <p:nvPr/>
              </p:nvSpPr>
              <p:spPr bwMode="auto">
                <a:xfrm>
                  <a:off x="5283" y="2387"/>
                  <a:ext cx="46" cy="44"/>
                </a:xfrm>
                <a:prstGeom prst="ellipse">
                  <a:avLst/>
                </a:prstGeom>
                <a:solidFill>
                  <a:srgbClr val="FC4628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77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94" y="731"/>
                  <a:ext cx="1406" cy="16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78" name="Line 60"/>
                <p:cNvSpPr>
                  <a:spLocks noChangeShapeType="1"/>
                </p:cNvSpPr>
                <p:nvPr/>
              </p:nvSpPr>
              <p:spPr bwMode="auto">
                <a:xfrm flipH="1" flipV="1">
                  <a:off x="3900" y="731"/>
                  <a:ext cx="1406" cy="16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79" name="Line 61"/>
                <p:cNvSpPr>
                  <a:spLocks noChangeShapeType="1"/>
                </p:cNvSpPr>
                <p:nvPr/>
              </p:nvSpPr>
              <p:spPr bwMode="auto">
                <a:xfrm flipH="1" flipV="1">
                  <a:off x="2743" y="2114"/>
                  <a:ext cx="1225" cy="9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0" name="Oval 62"/>
                <p:cNvSpPr>
                  <a:spLocks noChangeArrowheads="1"/>
                </p:cNvSpPr>
                <p:nvPr/>
              </p:nvSpPr>
              <p:spPr bwMode="auto">
                <a:xfrm>
                  <a:off x="2721" y="2092"/>
                  <a:ext cx="46" cy="44"/>
                </a:xfrm>
                <a:prstGeom prst="ellipse">
                  <a:avLst/>
                </a:prstGeom>
                <a:solidFill>
                  <a:srgbClr val="FC4628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81" name="WordArt 6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607" y="1978"/>
                  <a:ext cx="114" cy="91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vi-VN" sz="17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</a:rPr>
                    <a:t>H</a:t>
                  </a:r>
                </a:p>
              </p:txBody>
            </p:sp>
            <p:sp>
              <p:nvSpPr>
                <p:cNvPr id="82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3900" y="2092"/>
                  <a:ext cx="1157" cy="95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3" name="Oval 65"/>
                <p:cNvSpPr>
                  <a:spLocks noChangeArrowheads="1"/>
                </p:cNvSpPr>
                <p:nvPr/>
              </p:nvSpPr>
              <p:spPr bwMode="auto">
                <a:xfrm>
                  <a:off x="5033" y="2070"/>
                  <a:ext cx="46" cy="44"/>
                </a:xfrm>
                <a:prstGeom prst="ellipse">
                  <a:avLst/>
                </a:prstGeom>
                <a:solidFill>
                  <a:srgbClr val="FC4628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84" name="WordArt 6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057" y="1956"/>
                  <a:ext cx="114" cy="91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vi-VN" sz="17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</a:rPr>
                    <a:t>K</a:t>
                  </a:r>
                </a:p>
              </p:txBody>
            </p:sp>
            <p:sp>
              <p:nvSpPr>
                <p:cNvPr id="85" name="Freeform 67"/>
                <p:cNvSpPr>
                  <a:spLocks/>
                </p:cNvSpPr>
                <p:nvPr/>
              </p:nvSpPr>
              <p:spPr bwMode="auto">
                <a:xfrm>
                  <a:off x="4988" y="2069"/>
                  <a:ext cx="23" cy="45"/>
                </a:xfrm>
                <a:custGeom>
                  <a:avLst/>
                  <a:gdLst>
                    <a:gd name="T0" fmla="*/ 23 w 23"/>
                    <a:gd name="T1" fmla="*/ 0 h 45"/>
                    <a:gd name="T2" fmla="*/ 0 w 23"/>
                    <a:gd name="T3" fmla="*/ 23 h 45"/>
                    <a:gd name="T4" fmla="*/ 23 w 23"/>
                    <a:gd name="T5" fmla="*/ 45 h 4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3" h="45">
                      <a:moveTo>
                        <a:pt x="23" y="0"/>
                      </a:moveTo>
                      <a:lnTo>
                        <a:pt x="0" y="23"/>
                      </a:lnTo>
                      <a:lnTo>
                        <a:pt x="23" y="45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86" name="Rectangle 68"/>
                <p:cNvSpPr>
                  <a:spLocks noChangeArrowheads="1"/>
                </p:cNvSpPr>
                <p:nvPr/>
              </p:nvSpPr>
              <p:spPr bwMode="auto">
                <a:xfrm rot="2326717">
                  <a:off x="2766" y="2069"/>
                  <a:ext cx="69" cy="6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87" name="Oval 69"/>
                <p:cNvSpPr>
                  <a:spLocks noChangeArrowheads="1"/>
                </p:cNvSpPr>
                <p:nvPr/>
              </p:nvSpPr>
              <p:spPr bwMode="auto">
                <a:xfrm>
                  <a:off x="3900" y="2999"/>
                  <a:ext cx="46" cy="44"/>
                </a:xfrm>
                <a:prstGeom prst="ellipse">
                  <a:avLst/>
                </a:prstGeom>
                <a:solidFill>
                  <a:srgbClr val="FC4628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88" name="WordArt 7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900" y="3067"/>
                  <a:ext cx="114" cy="91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vi-VN" sz="17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</a:rPr>
                    <a:t>O</a:t>
                  </a:r>
                </a:p>
              </p:txBody>
            </p:sp>
          </p:grpSp>
          <p:sp>
            <p:nvSpPr>
              <p:cNvPr id="63" name="WordArt 7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855" y="1797"/>
                <a:ext cx="46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64" name="WordArt 72"/>
              <p:cNvSpPr>
                <a:spLocks noChangeArrowheads="1" noChangeShapeType="1" noTextEdit="1"/>
              </p:cNvSpPr>
              <p:nvPr/>
            </p:nvSpPr>
            <p:spPr bwMode="auto">
              <a:xfrm>
                <a:off x="4740" y="1797"/>
                <a:ext cx="46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65" name="Line 73"/>
              <p:cNvSpPr>
                <a:spLocks noChangeShapeType="1"/>
              </p:cNvSpPr>
              <p:nvPr/>
            </p:nvSpPr>
            <p:spPr bwMode="auto">
              <a:xfrm>
                <a:off x="3878" y="1412"/>
                <a:ext cx="113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6" name="Line 74"/>
              <p:cNvSpPr>
                <a:spLocks noChangeShapeType="1"/>
              </p:cNvSpPr>
              <p:nvPr/>
            </p:nvSpPr>
            <p:spPr bwMode="auto">
              <a:xfrm flipH="1">
                <a:off x="4649" y="1412"/>
                <a:ext cx="113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8" name="Line 75"/>
            <p:cNvSpPr>
              <a:spLocks noChangeShapeType="1"/>
            </p:cNvSpPr>
            <p:nvPr/>
          </p:nvSpPr>
          <p:spPr bwMode="auto">
            <a:xfrm>
              <a:off x="3447" y="1888"/>
              <a:ext cx="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" name="Line 76"/>
            <p:cNvSpPr>
              <a:spLocks noChangeShapeType="1"/>
            </p:cNvSpPr>
            <p:nvPr/>
          </p:nvSpPr>
          <p:spPr bwMode="auto">
            <a:xfrm>
              <a:off x="3470" y="1888"/>
              <a:ext cx="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" name="Line 77"/>
            <p:cNvSpPr>
              <a:spLocks noChangeShapeType="1"/>
            </p:cNvSpPr>
            <p:nvPr/>
          </p:nvSpPr>
          <p:spPr bwMode="auto">
            <a:xfrm>
              <a:off x="5103" y="1888"/>
              <a:ext cx="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" name="Line 78"/>
            <p:cNvSpPr>
              <a:spLocks noChangeShapeType="1"/>
            </p:cNvSpPr>
            <p:nvPr/>
          </p:nvSpPr>
          <p:spPr bwMode="auto">
            <a:xfrm>
              <a:off x="5125" y="1888"/>
              <a:ext cx="0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Hình chữ nhật 1"/>
              <p:cNvSpPr/>
              <p:nvPr/>
            </p:nvSpPr>
            <p:spPr>
              <a:xfrm>
                <a:off x="448396" y="4262075"/>
                <a:ext cx="6936953" cy="651521"/>
              </a:xfrm>
              <a:prstGeom prst="rect">
                <a:avLst/>
              </a:prstGeom>
            </p:spPr>
            <p:txBody>
              <a:bodyPr wrap="none" lIns="109723" tIns="54862" rIns="109723" bIns="54862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400" b="1" i="1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3400" b="1" i="1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𝑯𝑩𝑴</m:t>
                        </m:r>
                      </m:e>
                    </m:acc>
                    <m:r>
                      <a:rPr lang="en-US" sz="3400" b="1" i="1"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 = </m:t>
                    </m:r>
                    <m:acc>
                      <m:accPr>
                        <m:chr m:val="̂"/>
                        <m:ctrlPr>
                          <a:rPr lang="en-US" sz="3400" b="1" i="1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3400" b="1" i="1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𝑶𝑩𝑪</m:t>
                        </m:r>
                        <m:r>
                          <m:rPr>
                            <m:nor/>
                          </m:rPr>
                          <a:rPr lang="en-US" sz="3400" b="1" baseline="-25000"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400" b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400" b="1" i="1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3400" b="1" i="1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𝑶𝑪𝑩</m:t>
                        </m:r>
                      </m:e>
                    </m:acc>
                    <m:r>
                      <a:rPr lang="en-US" sz="3400" b="1" i="1"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 = </m:t>
                    </m:r>
                    <m:acc>
                      <m:accPr>
                        <m:chr m:val="̂"/>
                        <m:ctrlPr>
                          <a:rPr lang="en-US" sz="3400" b="1" i="1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sz="3400" b="1" i="1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𝑲𝑪𝑵</m:t>
                        </m:r>
                        <m:r>
                          <a:rPr lang="en-US" sz="3400" b="1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400" b="1" baseline="-25000"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400" b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(đ đ)</a:t>
                </a:r>
              </a:p>
            </p:txBody>
          </p:sp>
        </mc:Choice>
        <mc:Fallback xmlns="">
          <p:sp>
            <p:nvSpPr>
              <p:cNvPr id="2" name="Hình chữ nhậ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35" y="4151557"/>
                <a:ext cx="5846409" cy="537583"/>
              </a:xfrm>
              <a:prstGeom prst="rect">
                <a:avLst/>
              </a:prstGeom>
              <a:blipFill rotWithShape="1">
                <a:blip r:embed="rId6"/>
                <a:stretch>
                  <a:fillRect t="-7955" r="-417" b="-3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 Box 76"/>
          <p:cNvSpPr txBox="1">
            <a:spLocks noChangeArrowheads="1"/>
          </p:cNvSpPr>
          <p:nvPr/>
        </p:nvSpPr>
        <p:spPr bwMode="auto">
          <a:xfrm rot="10800000">
            <a:off x="1435923" y="3870232"/>
            <a:ext cx="2873657" cy="6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</a:t>
            </a:r>
          </a:p>
        </p:txBody>
      </p:sp>
      <p:sp>
        <p:nvSpPr>
          <p:cNvPr id="49" name="Hình chữ nhật 48"/>
          <p:cNvSpPr/>
          <p:nvPr/>
        </p:nvSpPr>
        <p:spPr>
          <a:xfrm>
            <a:off x="597415" y="895948"/>
            <a:ext cx="6010258" cy="63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9723" tIns="54862" rIns="109723" bIns="54862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</a:pPr>
            <a:r>
              <a:rPr lang="en-US" sz="3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</a:t>
            </a:r>
            <a:r>
              <a:rPr lang="en-US" sz="3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(bài 70 /141sgk)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88403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50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50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5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850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85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85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2" grpId="0"/>
      <p:bldP spid="85024" grpId="0"/>
      <p:bldP spid="85025" grpId="0"/>
      <p:bldP spid="85026" grpId="0"/>
      <p:bldP spid="11315" grpId="0"/>
      <p:bldP spid="11312" grpId="0"/>
      <p:bldP spid="85068" grpId="0"/>
      <p:bldP spid="85069" grpId="0"/>
      <p:bldP spid="2" grpId="0"/>
      <p:bldP spid="8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4252119" y="-14284"/>
            <a:ext cx="0" cy="704056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62"/>
          <p:cNvGrpSpPr>
            <a:grpSpLocks/>
          </p:cNvGrpSpPr>
          <p:nvPr/>
        </p:nvGrpSpPr>
        <p:grpSpPr bwMode="auto">
          <a:xfrm>
            <a:off x="25416" y="-14285"/>
            <a:ext cx="4089348" cy="3071908"/>
            <a:chOff x="1995" y="640"/>
            <a:chExt cx="3810" cy="2518"/>
          </a:xfrm>
        </p:grpSpPr>
        <p:grpSp>
          <p:nvGrpSpPr>
            <p:cNvPr id="24" name="Group 57"/>
            <p:cNvGrpSpPr>
              <a:grpSpLocks/>
            </p:cNvGrpSpPr>
            <p:nvPr/>
          </p:nvGrpSpPr>
          <p:grpSpPr bwMode="auto">
            <a:xfrm>
              <a:off x="1995" y="640"/>
              <a:ext cx="3810" cy="2518"/>
              <a:chOff x="1995" y="640"/>
              <a:chExt cx="3810" cy="2518"/>
            </a:xfrm>
          </p:grpSpPr>
          <p:sp>
            <p:nvSpPr>
              <p:cNvPr id="29" name="AutoShape 8"/>
              <p:cNvSpPr>
                <a:spLocks noChangeArrowheads="1"/>
              </p:cNvSpPr>
              <p:nvPr/>
            </p:nvSpPr>
            <p:spPr bwMode="auto">
              <a:xfrm>
                <a:off x="3129" y="731"/>
                <a:ext cx="1542" cy="167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4013" y="640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A</a:t>
                </a:r>
              </a:p>
            </p:txBody>
          </p:sp>
          <p:sp>
            <p:nvSpPr>
              <p:cNvPr id="31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2993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B</a:t>
                </a:r>
              </a:p>
            </p:txBody>
          </p:sp>
          <p:sp>
            <p:nvSpPr>
              <p:cNvPr id="32" name="WordArt 12"/>
              <p:cNvSpPr>
                <a:spLocks noChangeArrowheads="1" noChangeShapeType="1" noTextEdit="1"/>
              </p:cNvSpPr>
              <p:nvPr/>
            </p:nvSpPr>
            <p:spPr bwMode="auto">
              <a:xfrm>
                <a:off x="4671" y="2455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C</a:t>
                </a:r>
              </a:p>
            </p:txBody>
          </p:sp>
          <p:sp>
            <p:nvSpPr>
              <p:cNvPr id="33" name="Line 13"/>
              <p:cNvSpPr>
                <a:spLocks noChangeShapeType="1"/>
              </p:cNvSpPr>
              <p:nvPr/>
            </p:nvSpPr>
            <p:spPr bwMode="auto">
              <a:xfrm flipH="1">
                <a:off x="1995" y="2409"/>
                <a:ext cx="11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26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M</a:t>
                </a:r>
              </a:p>
            </p:txBody>
          </p:sp>
          <p:sp>
            <p:nvSpPr>
              <p:cNvPr id="35" name="Oval 16"/>
              <p:cNvSpPr>
                <a:spLocks noChangeArrowheads="1"/>
              </p:cNvSpPr>
              <p:nvPr/>
            </p:nvSpPr>
            <p:spPr bwMode="auto">
              <a:xfrm>
                <a:off x="2471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7"/>
              <p:cNvSpPr>
                <a:spLocks noChangeShapeType="1"/>
              </p:cNvSpPr>
              <p:nvPr/>
            </p:nvSpPr>
            <p:spPr bwMode="auto">
              <a:xfrm flipH="1">
                <a:off x="4671" y="2409"/>
                <a:ext cx="11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WordArt 18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38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N</a:t>
                </a:r>
              </a:p>
            </p:txBody>
          </p:sp>
          <p:sp>
            <p:nvSpPr>
              <p:cNvPr id="38" name="Oval 19"/>
              <p:cNvSpPr>
                <a:spLocks noChangeArrowheads="1"/>
              </p:cNvSpPr>
              <p:nvPr/>
            </p:nvSpPr>
            <p:spPr bwMode="auto">
              <a:xfrm>
                <a:off x="5283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 flipV="1">
                <a:off x="2494" y="731"/>
                <a:ext cx="1406" cy="16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 flipH="1" flipV="1">
                <a:off x="3900" y="731"/>
                <a:ext cx="1406" cy="16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2"/>
              <p:cNvSpPr>
                <a:spLocks noChangeShapeType="1"/>
              </p:cNvSpPr>
              <p:nvPr/>
            </p:nvSpPr>
            <p:spPr bwMode="auto">
              <a:xfrm flipH="1" flipV="1">
                <a:off x="2743" y="2114"/>
                <a:ext cx="1225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Oval 23"/>
              <p:cNvSpPr>
                <a:spLocks noChangeArrowheads="1"/>
              </p:cNvSpPr>
              <p:nvPr/>
            </p:nvSpPr>
            <p:spPr bwMode="auto">
              <a:xfrm>
                <a:off x="2721" y="2092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2607" y="1978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H</a:t>
                </a:r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 flipV="1">
                <a:off x="3900" y="2092"/>
                <a:ext cx="1157" cy="9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Oval 26"/>
              <p:cNvSpPr>
                <a:spLocks noChangeArrowheads="1"/>
              </p:cNvSpPr>
              <p:nvPr/>
            </p:nvSpPr>
            <p:spPr bwMode="auto">
              <a:xfrm>
                <a:off x="5033" y="2070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WordArt 27"/>
              <p:cNvSpPr>
                <a:spLocks noChangeArrowheads="1" noChangeShapeType="1" noTextEdit="1"/>
              </p:cNvSpPr>
              <p:nvPr/>
            </p:nvSpPr>
            <p:spPr bwMode="auto">
              <a:xfrm>
                <a:off x="5057" y="1956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K</a:t>
                </a:r>
              </a:p>
            </p:txBody>
          </p:sp>
          <p:sp>
            <p:nvSpPr>
              <p:cNvPr id="47" name="Freeform 31"/>
              <p:cNvSpPr>
                <a:spLocks/>
              </p:cNvSpPr>
              <p:nvPr/>
            </p:nvSpPr>
            <p:spPr bwMode="auto">
              <a:xfrm>
                <a:off x="4988" y="2069"/>
                <a:ext cx="23" cy="45"/>
              </a:xfrm>
              <a:custGeom>
                <a:avLst/>
                <a:gdLst>
                  <a:gd name="T0" fmla="*/ 23 w 23"/>
                  <a:gd name="T1" fmla="*/ 0 h 45"/>
                  <a:gd name="T2" fmla="*/ 0 w 23"/>
                  <a:gd name="T3" fmla="*/ 23 h 45"/>
                  <a:gd name="T4" fmla="*/ 23 w 23"/>
                  <a:gd name="T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45">
                    <a:moveTo>
                      <a:pt x="23" y="0"/>
                    </a:moveTo>
                    <a:lnTo>
                      <a:pt x="0" y="23"/>
                    </a:lnTo>
                    <a:lnTo>
                      <a:pt x="23" y="4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Rectangle 34"/>
              <p:cNvSpPr>
                <a:spLocks noChangeArrowheads="1"/>
              </p:cNvSpPr>
              <p:nvPr/>
            </p:nvSpPr>
            <p:spPr bwMode="auto">
              <a:xfrm rot="2326717">
                <a:off x="2766" y="2069"/>
                <a:ext cx="69" cy="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41"/>
              <p:cNvSpPr>
                <a:spLocks noChangeArrowheads="1"/>
              </p:cNvSpPr>
              <p:nvPr/>
            </p:nvSpPr>
            <p:spPr bwMode="auto">
              <a:xfrm>
                <a:off x="3900" y="2999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WordArt 42"/>
              <p:cNvSpPr>
                <a:spLocks noChangeArrowheads="1" noChangeShapeType="1" noTextEdit="1"/>
              </p:cNvSpPr>
              <p:nvPr/>
            </p:nvSpPr>
            <p:spPr bwMode="auto">
              <a:xfrm>
                <a:off x="3900" y="306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O</a:t>
                </a:r>
              </a:p>
            </p:txBody>
          </p:sp>
          <p:sp>
            <p:nvSpPr>
              <p:cNvPr id="51" name="Line 52"/>
              <p:cNvSpPr>
                <a:spLocks noChangeShapeType="1"/>
              </p:cNvSpPr>
              <p:nvPr/>
            </p:nvSpPr>
            <p:spPr bwMode="auto">
              <a:xfrm>
                <a:off x="3402" y="1684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53"/>
              <p:cNvSpPr>
                <a:spLocks noChangeShapeType="1"/>
              </p:cNvSpPr>
              <p:nvPr/>
            </p:nvSpPr>
            <p:spPr bwMode="auto">
              <a:xfrm flipH="1">
                <a:off x="4309" y="1706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WordArt 5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43" y="2296"/>
                <a:ext cx="46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1</a:t>
                </a:r>
              </a:p>
            </p:txBody>
          </p:sp>
          <p:sp>
            <p:nvSpPr>
              <p:cNvPr id="54" name="WordArt 55"/>
              <p:cNvSpPr>
                <a:spLocks noChangeArrowheads="1" noChangeShapeType="1" noTextEdit="1"/>
              </p:cNvSpPr>
              <p:nvPr/>
            </p:nvSpPr>
            <p:spPr bwMode="auto">
              <a:xfrm>
                <a:off x="4513" y="2273"/>
                <a:ext cx="46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1</a:t>
                </a:r>
              </a:p>
            </p:txBody>
          </p:sp>
        </p:grpSp>
        <p:sp>
          <p:nvSpPr>
            <p:cNvPr id="25" name="Line 58"/>
            <p:cNvSpPr>
              <a:spLocks noChangeShapeType="1"/>
            </p:cNvSpPr>
            <p:nvPr/>
          </p:nvSpPr>
          <p:spPr bwMode="auto">
            <a:xfrm>
              <a:off x="2789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59"/>
            <p:cNvSpPr>
              <a:spLocks noChangeShapeType="1"/>
            </p:cNvSpPr>
            <p:nvPr/>
          </p:nvSpPr>
          <p:spPr bwMode="auto">
            <a:xfrm>
              <a:off x="50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60"/>
            <p:cNvSpPr>
              <a:spLocks noChangeShapeType="1"/>
            </p:cNvSpPr>
            <p:nvPr/>
          </p:nvSpPr>
          <p:spPr bwMode="auto">
            <a:xfrm>
              <a:off x="28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61"/>
            <p:cNvSpPr>
              <a:spLocks noChangeShapeType="1"/>
            </p:cNvSpPr>
            <p:nvPr/>
          </p:nvSpPr>
          <p:spPr bwMode="auto">
            <a:xfrm>
              <a:off x="5035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21879" y="292224"/>
                <a:ext cx="3246586" cy="461661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𝐎𝐁𝐂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4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là</a:t>
                </a:r>
                <a:r>
                  <a:rPr lang="en-US" sz="24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tam </a:t>
                </a:r>
                <a:r>
                  <a:rPr lang="en-US" sz="24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giác</a:t>
                </a:r>
                <a:r>
                  <a:rPr lang="en-US" sz="24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4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gì</a:t>
                </a:r>
                <a:r>
                  <a:rPr lang="en-US" sz="24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?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879" y="292224"/>
                <a:ext cx="3246586" cy="461661"/>
              </a:xfrm>
              <a:prstGeom prst="rect">
                <a:avLst/>
              </a:prstGeom>
              <a:blipFill rotWithShape="1">
                <a:blip r:embed="rId2"/>
                <a:stretch>
                  <a:fillRect l="-3008" t="-10526" r="-206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449033" y="2087272"/>
            <a:ext cx="184722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82913" y="763338"/>
                <a:ext cx="4211851" cy="2345253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Vì </a:t>
                </a:r>
                <a14:m>
                  <m:oMath xmlns:m="http://schemas.openxmlformats.org/officeDocument/2006/math">
                    <m:r>
                      <a:rPr lang="en-US" sz="24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𝐇𝐌𝐁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=∆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𝐊𝐍𝐂</m:t>
                    </m:r>
                  </m:oMath>
                </a14:m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(</a:t>
                </a:r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cmt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400" b="1">
                        <a:latin typeface="Cambria Math"/>
                        <a:ea typeface="Cambria Math"/>
                      </a:rPr>
                      <m:t>⟹</m:t>
                    </m:r>
                    <m:acc>
                      <m:accPr>
                        <m:chr m:val="̂"/>
                        <m:ctrlPr>
                          <a:rPr lang="en-US" sz="24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accPr>
                      <m:e>
                        <m:r>
                          <a:rPr lang="en-US" sz="2400" b="1" dirty="0">
                            <a:latin typeface="Cambria Math"/>
                            <a:cs typeface="Calibri" pitchFamily="34" charset="0"/>
                          </a:rPr>
                          <m:t>𝐇𝐁𝐌</m:t>
                        </m:r>
                      </m:e>
                    </m:acc>
                    <m:r>
                      <a:rPr lang="en-US" sz="2400" b="1" dirty="0">
                        <a:latin typeface="Cambria Math"/>
                        <a:cs typeface="Calibri" pitchFamily="34" charset="0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sz="24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accPr>
                      <m:e>
                        <m:r>
                          <a:rPr lang="en-US" sz="2400" b="1" dirty="0">
                            <a:latin typeface="Cambria Math"/>
                            <a:cs typeface="Calibri" pitchFamily="34" charset="0"/>
                          </a:rPr>
                          <m:t>𝐊𝐂𝐍</m:t>
                        </m:r>
                      </m:e>
                    </m:acc>
                  </m:oMath>
                </a14:m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(2 </a:t>
                </a:r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góc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t/ư)</a:t>
                </a:r>
              </a:p>
              <a:p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Mà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accPr>
                      <m:e>
                        <m:r>
                          <a:rPr lang="en-US" sz="2400" b="1">
                            <a:latin typeface="Cambria Math"/>
                            <a:cs typeface="Calibri" pitchFamily="34" charset="0"/>
                          </a:rPr>
                          <m:t>𝐇𝐁𝐌</m:t>
                        </m:r>
                      </m:e>
                    </m:acc>
                    <m:r>
                      <a:rPr lang="en-US" sz="2400" b="1">
                        <a:latin typeface="Cambria Math"/>
                        <a:cs typeface="Calibri" pitchFamily="34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1" i="1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accPr>
                      <m:e>
                        <m:r>
                          <a:rPr lang="en-US" sz="2400" b="1">
                            <a:latin typeface="Cambria Math"/>
                            <a:cs typeface="Calibri" pitchFamily="34" charset="0"/>
                          </a:rPr>
                          <m:t>𝐎𝐁𝐂</m:t>
                        </m:r>
                      </m:e>
                    </m:acc>
                  </m:oMath>
                </a14:m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accPr>
                      <m:e>
                        <m:r>
                          <a:rPr lang="en-US" sz="2400" b="1">
                            <a:latin typeface="Cambria Math"/>
                            <a:cs typeface="Calibri" pitchFamily="34" charset="0"/>
                          </a:rPr>
                          <m:t>𝐊𝐂𝐍</m:t>
                        </m:r>
                      </m:e>
                    </m:acc>
                    <m:r>
                      <a:rPr lang="en-US" sz="2400" b="1">
                        <a:latin typeface="Cambria Math"/>
                        <a:cs typeface="Calibri" pitchFamily="34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1" i="1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accPr>
                      <m:e>
                        <m:r>
                          <a:rPr lang="en-US" sz="2400" b="1">
                            <a:latin typeface="Cambria Math"/>
                            <a:cs typeface="Calibri" pitchFamily="34" charset="0"/>
                          </a:rPr>
                          <m:t>𝐎𝐂𝐁</m:t>
                        </m:r>
                      </m:e>
                    </m:acc>
                  </m:oMath>
                </a14:m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</a:t>
                </a:r>
              </a:p>
              <a:p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	(</a:t>
                </a:r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hai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góc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đối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đỉnh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4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accPr>
                      <m:e>
                        <m:r>
                          <a:rPr lang="en-US" sz="2400" b="1" dirty="0">
                            <a:latin typeface="Cambria Math"/>
                            <a:cs typeface="Calibri" pitchFamily="34" charset="0"/>
                          </a:rPr>
                          <m:t>𝐎𝐁𝐂</m:t>
                        </m:r>
                      </m:e>
                    </m:acc>
                    <m:r>
                      <a:rPr lang="en-US" sz="2400" b="1" dirty="0">
                        <a:latin typeface="Cambria Math"/>
                        <a:cs typeface="Calibri" pitchFamily="34" charset="0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sz="24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accPr>
                      <m:e>
                        <m:r>
                          <a:rPr lang="en-US" sz="2400" b="1" dirty="0">
                            <a:latin typeface="Cambria Math"/>
                            <a:cs typeface="Calibri" pitchFamily="34" charset="0"/>
                          </a:rPr>
                          <m:t>𝐎𝐂𝐁</m:t>
                        </m:r>
                      </m:e>
                    </m:acc>
                  </m:oMath>
                </a14:m>
                <a:endParaRPr lang="en-US" sz="2400" b="1" dirty="0">
                  <a:latin typeface="Calibri" pitchFamily="34" charset="0"/>
                  <a:cs typeface="Calibri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1">
                        <a:latin typeface="Cambria Math"/>
                        <a:ea typeface="Cambria Math"/>
                      </a:rPr>
                      <m:t>⟹∆</m:t>
                    </m:r>
                    <m:r>
                      <a:rPr lang="en-US" sz="2400" b="1">
                        <a:latin typeface="Cambria Math"/>
                        <a:ea typeface="Cambria Math"/>
                      </a:rPr>
                      <m:t>𝐎𝐁𝐂</m:t>
                    </m:r>
                  </m:oMath>
                </a14:m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cân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tại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O (</a:t>
                </a:r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định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400" b="1" dirty="0" err="1">
                    <a:latin typeface="Calibri" pitchFamily="34" charset="0"/>
                    <a:cs typeface="Calibri" pitchFamily="34" charset="0"/>
                  </a:rPr>
                  <a:t>lí</a:t>
                </a:r>
                <a:r>
                  <a:rPr lang="en-US" sz="2400" b="1" dirty="0">
                    <a:latin typeface="Calibri" pitchFamily="34" charset="0"/>
                    <a:cs typeface="Calibri" pitchFamily="34" charset="0"/>
                  </a:rPr>
                  <a:t>).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913" y="763338"/>
                <a:ext cx="4211851" cy="2345253"/>
              </a:xfrm>
              <a:prstGeom prst="rect">
                <a:avLst/>
              </a:prstGeom>
              <a:blipFill rotWithShape="1">
                <a:blip r:embed="rId3"/>
                <a:stretch>
                  <a:fillRect l="-2171" t="-2078" r="-36469" b="-4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0" y="3120171"/>
            <a:ext cx="9727200" cy="4118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853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548481"/>
            <a:ext cx="7071520" cy="480127"/>
          </a:xfrm>
          <a:prstGeom prst="rect">
            <a:avLst/>
          </a:prstGeom>
          <a:noFill/>
        </p:spPr>
        <p:txBody>
          <a:bodyPr wrap="square" lIns="109723" tIns="54862" rIns="109723" bIns="54862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I. ÔN TẬP TỔNG BA GÓC CỦA MỘT TAM GIÁC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340635" y="1067063"/>
            <a:ext cx="6989143" cy="84945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wrap="square" lIns="109723" tIns="54862" rIns="109723" bIns="54862">
            <a:spAutoFit/>
          </a:bodyPr>
          <a:lstStyle/>
          <a:p>
            <a:r>
              <a:rPr lang="en-US" sz="2400" dirty="0" err="1">
                <a:latin typeface="+mj-lt"/>
              </a:rPr>
              <a:t>Phát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biểu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định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lí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về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tổng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góc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của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một</a:t>
            </a:r>
            <a:r>
              <a:rPr lang="en-US" sz="2400" dirty="0">
                <a:latin typeface="+mj-lt"/>
              </a:rPr>
              <a:t> tam </a:t>
            </a:r>
            <a:r>
              <a:rPr lang="en-US" sz="2400" dirty="0" err="1">
                <a:latin typeface="+mj-lt"/>
              </a:rPr>
              <a:t>giác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tính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chất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góc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ngoài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của</a:t>
            </a:r>
            <a:r>
              <a:rPr lang="en-US" sz="2400" dirty="0">
                <a:latin typeface="+mj-lt"/>
              </a:rPr>
              <a:t> tam </a:t>
            </a:r>
            <a:r>
              <a:rPr lang="en-US" sz="2400" dirty="0" err="1">
                <a:latin typeface="+mj-lt"/>
              </a:rPr>
              <a:t>giác</a:t>
            </a:r>
            <a:r>
              <a:rPr lang="en-US" sz="2400" dirty="0">
                <a:latin typeface="+mj-lt"/>
              </a:rPr>
              <a:t>?</a:t>
            </a:r>
          </a:p>
        </p:txBody>
      </p:sp>
      <p:grpSp>
        <p:nvGrpSpPr>
          <p:cNvPr id="9" name="Group 149"/>
          <p:cNvGrpSpPr>
            <a:grpSpLocks/>
          </p:cNvGrpSpPr>
          <p:nvPr/>
        </p:nvGrpSpPr>
        <p:grpSpPr bwMode="auto">
          <a:xfrm>
            <a:off x="860472" y="1635899"/>
            <a:ext cx="2090316" cy="1525456"/>
            <a:chOff x="4473" y="192"/>
            <a:chExt cx="990" cy="936"/>
          </a:xfrm>
        </p:grpSpPr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473" y="816"/>
              <a:ext cx="384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latin typeface="Arial" charset="0"/>
                </a:rPr>
                <a:t>B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4704" y="192"/>
              <a:ext cx="384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latin typeface="Arial" charset="0"/>
                </a:rPr>
                <a:t>A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5079" y="864"/>
              <a:ext cx="384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dirty="0">
                  <a:latin typeface="Arial" charset="0"/>
                </a:rPr>
                <a:t>C</a:t>
              </a:r>
            </a:p>
          </p:txBody>
        </p:sp>
        <p:grpSp>
          <p:nvGrpSpPr>
            <p:cNvPr id="13" name="Group 16"/>
            <p:cNvGrpSpPr>
              <a:grpSpLocks/>
            </p:cNvGrpSpPr>
            <p:nvPr/>
          </p:nvGrpSpPr>
          <p:grpSpPr bwMode="auto">
            <a:xfrm rot="-193824">
              <a:off x="4656" y="384"/>
              <a:ext cx="511" cy="528"/>
              <a:chOff x="4080" y="288"/>
              <a:chExt cx="1200" cy="816"/>
            </a:xfrm>
          </p:grpSpPr>
          <p:sp>
            <p:nvSpPr>
              <p:cNvPr id="14" name="Line 8"/>
              <p:cNvSpPr>
                <a:spLocks noChangeShapeType="1"/>
              </p:cNvSpPr>
              <p:nvPr/>
            </p:nvSpPr>
            <p:spPr bwMode="auto">
              <a:xfrm flipH="1">
                <a:off x="4080" y="288"/>
                <a:ext cx="48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9"/>
              <p:cNvSpPr>
                <a:spLocks noChangeShapeType="1"/>
              </p:cNvSpPr>
              <p:nvPr/>
            </p:nvSpPr>
            <p:spPr bwMode="auto">
              <a:xfrm>
                <a:off x="4560" y="288"/>
                <a:ext cx="72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>
                <a:off x="4080" y="1056"/>
                <a:ext cx="120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101694" y="2663347"/>
            <a:ext cx="405395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r>
              <a:rPr lang="en-US" dirty="0">
                <a:latin typeface="Arial" charset="0"/>
              </a:rPr>
              <a:t>x</a:t>
            </a: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2356360" y="2763694"/>
            <a:ext cx="948033" cy="13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/>
          <a:lstStyle/>
          <a:p>
            <a:endParaRPr lang="en-US"/>
          </a:p>
        </p:txBody>
      </p:sp>
      <p:sp>
        <p:nvSpPr>
          <p:cNvPr id="20" name="Arc 19"/>
          <p:cNvSpPr>
            <a:spLocks/>
          </p:cNvSpPr>
          <p:nvPr/>
        </p:nvSpPr>
        <p:spPr bwMode="auto">
          <a:xfrm>
            <a:off x="2118520" y="2496413"/>
            <a:ext cx="380057" cy="28032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3113"/>
              <a:gd name="T2" fmla="*/ 21547 w 21600"/>
              <a:gd name="T3" fmla="*/ 23113 h 23113"/>
              <a:gd name="T4" fmla="*/ 0 w 21600"/>
              <a:gd name="T5" fmla="*/ 21600 h 23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11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104"/>
                  <a:pt x="21582" y="22609"/>
                  <a:pt x="21546" y="23112"/>
                </a:cubicBezTo>
              </a:path>
              <a:path w="21600" h="2311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104"/>
                  <a:pt x="21582" y="22609"/>
                  <a:pt x="21546" y="23112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9723" tIns="54862" rIns="109723" bIns="54862" anchor="ctr"/>
          <a:lstStyle/>
          <a:p>
            <a:pPr algn="ctr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3909" y="1085372"/>
            <a:ext cx="1350103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/>
              <a:t>1. </a:t>
            </a:r>
            <a:r>
              <a:rPr lang="en-US" sz="2400" b="1" u="sng" dirty="0" err="1"/>
              <a:t>Định</a:t>
            </a:r>
            <a:r>
              <a:rPr lang="en-US" sz="2400" b="1" u="sng" dirty="0"/>
              <a:t> </a:t>
            </a:r>
            <a:r>
              <a:rPr lang="en-US" sz="2400" b="1" u="sng" dirty="0" err="1"/>
              <a:t>lí</a:t>
            </a:r>
            <a:endParaRPr lang="en-US" sz="2400" b="1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923188" y="3157566"/>
            <a:ext cx="1675641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/>
              <a:t>2. </a:t>
            </a:r>
            <a:r>
              <a:rPr lang="en-US" sz="2400" b="1" u="sng" dirty="0" err="1"/>
              <a:t>Nhận</a:t>
            </a:r>
            <a:r>
              <a:rPr lang="en-US" sz="2400" b="1" u="sng" dirty="0"/>
              <a:t> </a:t>
            </a:r>
            <a:r>
              <a:rPr lang="en-US" sz="2400" b="1" u="sng" dirty="0" err="1"/>
              <a:t>xét</a:t>
            </a:r>
            <a:endParaRPr lang="en-US" sz="2400" b="1" u="sng" dirty="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4234693" y="3097761"/>
            <a:ext cx="7412775" cy="48012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/>
        </p:spPr>
        <p:txBody>
          <a:bodyPr wrap="square" lIns="109723" tIns="54862" rIns="109723" bIns="54862">
            <a:spAutoFit/>
          </a:bodyPr>
          <a:lstStyle/>
          <a:p>
            <a:r>
              <a:rPr lang="en-US" sz="2400" dirty="0" err="1">
                <a:latin typeface="+mj-lt"/>
              </a:rPr>
              <a:t>Em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hãy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nêu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tính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chất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về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góc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của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các</a:t>
            </a:r>
            <a:r>
              <a:rPr lang="en-US" sz="2400" dirty="0">
                <a:latin typeface="+mj-lt"/>
              </a:rPr>
              <a:t> tam </a:t>
            </a:r>
            <a:r>
              <a:rPr lang="en-US" sz="2400" dirty="0" err="1">
                <a:latin typeface="+mj-lt"/>
              </a:rPr>
              <a:t>giác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sau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259782"/>
              </p:ext>
            </p:extLst>
          </p:nvPr>
        </p:nvGraphicFramePr>
        <p:xfrm>
          <a:off x="2140001" y="3935351"/>
          <a:ext cx="7110332" cy="21121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98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1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434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Tam </a:t>
                      </a:r>
                      <a:r>
                        <a:rPr lang="en-US" sz="2100" dirty="0" err="1" smtClean="0"/>
                        <a:t>giác</a:t>
                      </a:r>
                      <a:endParaRPr lang="en-US" sz="2100" dirty="0"/>
                    </a:p>
                  </a:txBody>
                  <a:tcPr marL="121618" marR="121618" marT="46937" marB="469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 smtClean="0"/>
                        <a:t>Tính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chất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về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góc</a:t>
                      </a:r>
                      <a:endParaRPr lang="en-US" sz="2100" dirty="0"/>
                    </a:p>
                  </a:txBody>
                  <a:tcPr marL="121618" marR="121618" marT="46937" marB="469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434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 smtClean="0"/>
                        <a:t>Vuông</a:t>
                      </a:r>
                      <a:endParaRPr lang="en-US" sz="2100" dirty="0"/>
                    </a:p>
                  </a:txBody>
                  <a:tcPr marL="121618" marR="121618" marT="46937" marB="469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/>
                    </a:p>
                  </a:txBody>
                  <a:tcPr marL="121618" marR="121618" marT="46937" marB="469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434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 smtClean="0"/>
                        <a:t>Cân</a:t>
                      </a:r>
                      <a:endParaRPr lang="en-US" sz="2100" dirty="0"/>
                    </a:p>
                  </a:txBody>
                  <a:tcPr marL="121618" marR="121618" marT="46937" marB="469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/>
                    </a:p>
                  </a:txBody>
                  <a:tcPr marL="121618" marR="121618" marT="46937" marB="469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434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 smtClean="0"/>
                        <a:t>Đều</a:t>
                      </a:r>
                      <a:endParaRPr lang="en-US" sz="2100" dirty="0"/>
                    </a:p>
                  </a:txBody>
                  <a:tcPr marL="121618" marR="121618" marT="46937" marB="469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/>
                    </a:p>
                  </a:txBody>
                  <a:tcPr marL="121618" marR="121618" marT="46937" marB="469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434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 smtClean="0"/>
                        <a:t>Vuông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cân</a:t>
                      </a:r>
                      <a:endParaRPr lang="en-US" sz="2100" dirty="0"/>
                    </a:p>
                  </a:txBody>
                  <a:tcPr marL="121618" marR="121618" marT="46937" marB="469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/>
                    </a:p>
                  </a:txBody>
                  <a:tcPr marL="121618" marR="121618" marT="46937" marB="469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949196" y="4354136"/>
            <a:ext cx="3108085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góc</a:t>
            </a:r>
            <a:r>
              <a:rPr lang="en-US" sz="2400" dirty="0"/>
              <a:t> </a:t>
            </a:r>
            <a:r>
              <a:rPr lang="en-US" sz="2400" dirty="0" err="1"/>
              <a:t>nhọn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949197" y="4764899"/>
            <a:ext cx="3288326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góc</a:t>
            </a:r>
            <a:r>
              <a:rPr lang="en-US" sz="2400" dirty="0"/>
              <a:t> ở </a:t>
            </a:r>
            <a:r>
              <a:rPr lang="en-US" sz="2400" dirty="0" err="1"/>
              <a:t>đáy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949193" y="5175659"/>
                <a:ext cx="2455599" cy="480127"/>
              </a:xfrm>
              <a:prstGeom prst="rect">
                <a:avLst/>
              </a:prstGeom>
              <a:noFill/>
            </p:spPr>
            <p:txBody>
              <a:bodyPr wrap="none" lIns="109723" tIns="54862" rIns="109723" bIns="54862" rtlCol="0">
                <a:spAutoFit/>
              </a:bodyPr>
              <a:lstStyle/>
              <a:p>
                <a:r>
                  <a:rPr lang="en-US" sz="2400" dirty="0"/>
                  <a:t>Mỗi </a:t>
                </a:r>
                <a:r>
                  <a:rPr lang="en-US" sz="2400" dirty="0" err="1"/>
                  <a:t>góc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bằng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60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192" y="5175658"/>
                <a:ext cx="2638864" cy="480131"/>
              </a:xfrm>
              <a:prstGeom prst="rect">
                <a:avLst/>
              </a:prstGeom>
              <a:blipFill rotWithShape="1">
                <a:blip r:embed="rId8"/>
                <a:stretch>
                  <a:fillRect l="-3002" t="-6329" b="-27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943566" y="5612620"/>
                <a:ext cx="3172140" cy="480127"/>
              </a:xfrm>
              <a:prstGeom prst="rect">
                <a:avLst/>
              </a:prstGeom>
              <a:noFill/>
            </p:spPr>
            <p:txBody>
              <a:bodyPr wrap="none" lIns="109723" tIns="54862" rIns="109723" bIns="54862" rtlCol="0">
                <a:spAutoFit/>
              </a:bodyPr>
              <a:lstStyle/>
              <a:p>
                <a:r>
                  <a:rPr lang="en-US" sz="2400" dirty="0"/>
                  <a:t>Mỗi </a:t>
                </a:r>
                <a:r>
                  <a:rPr lang="en-US" sz="2400" dirty="0" err="1"/>
                  <a:t>góc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nhọn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bằng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45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3566" y="5612619"/>
                <a:ext cx="3409908" cy="480131"/>
              </a:xfrm>
              <a:prstGeom prst="rect">
                <a:avLst/>
              </a:prstGeom>
              <a:blipFill rotWithShape="1">
                <a:blip r:embed="rId9"/>
                <a:stretch>
                  <a:fillRect l="-2326" t="-7692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lowchart: Decision 29"/>
          <p:cNvSpPr/>
          <p:nvPr/>
        </p:nvSpPr>
        <p:spPr>
          <a:xfrm>
            <a:off x="3539633" y="3072161"/>
            <a:ext cx="648206" cy="531333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3" tIns="54862" rIns="109723" bIns="54862" spcCol="0" rtlCol="0" anchor="ctr"/>
          <a:lstStyle/>
          <a:p>
            <a:pPr algn="ctr"/>
            <a:r>
              <a:rPr lang="en-US" sz="4300" b="1" dirty="0"/>
              <a:t>?</a:t>
            </a:r>
          </a:p>
        </p:txBody>
      </p:sp>
      <p:sp>
        <p:nvSpPr>
          <p:cNvPr id="32" name="Flowchart: Decision 31"/>
          <p:cNvSpPr/>
          <p:nvPr/>
        </p:nvSpPr>
        <p:spPr>
          <a:xfrm>
            <a:off x="2539059" y="1164763"/>
            <a:ext cx="648206" cy="531333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3" tIns="54862" rIns="109723" bIns="54862" spcCol="0" rtlCol="0" anchor="ctr"/>
          <a:lstStyle/>
          <a:p>
            <a:pPr algn="ctr"/>
            <a:r>
              <a:rPr lang="en-US" sz="4300" b="1" dirty="0"/>
              <a:t>?</a:t>
            </a:r>
          </a:p>
        </p:txBody>
      </p:sp>
      <p:sp>
        <p:nvSpPr>
          <p:cNvPr id="31" name="Rectangle 30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4166239" y="1877351"/>
            <a:ext cx="4437007" cy="507358"/>
            <a:chOff x="4283469" y="2360640"/>
            <a:chExt cx="4343400" cy="507358"/>
          </a:xfrm>
        </p:grpSpPr>
        <p:sp>
          <p:nvSpPr>
            <p:cNvPr id="2" name="TextBox 1"/>
            <p:cNvSpPr txBox="1"/>
            <p:nvPr/>
          </p:nvSpPr>
          <p:spPr>
            <a:xfrm>
              <a:off x="4283469" y="2437111"/>
              <a:ext cx="43434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     ABC: A + B + C= 180</a:t>
              </a:r>
              <a:r>
                <a:rPr lang="en-US" baseline="30000" smtClean="0"/>
                <a:t>0</a:t>
              </a:r>
              <a:endParaRPr lang="en-US"/>
            </a:p>
          </p:txBody>
        </p:sp>
        <p:sp>
          <p:nvSpPr>
            <p:cNvPr id="3" name="Isosceles Triangle 2"/>
            <p:cNvSpPr/>
            <p:nvPr/>
          </p:nvSpPr>
          <p:spPr>
            <a:xfrm flipH="1">
              <a:off x="4298205" y="2457809"/>
              <a:ext cx="381000" cy="305885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5395119" y="2419633"/>
              <a:ext cx="304800" cy="152942"/>
              <a:chOff x="5623719" y="2066155"/>
              <a:chExt cx="304800" cy="152942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flipV="1">
                <a:off x="5623719" y="2066156"/>
                <a:ext cx="152400" cy="152941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5776119" y="2066155"/>
                <a:ext cx="152400" cy="152942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6384926" y="2360640"/>
              <a:ext cx="304800" cy="152942"/>
              <a:chOff x="5623719" y="2066155"/>
              <a:chExt cx="304800" cy="152942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flipV="1">
                <a:off x="5623719" y="2066156"/>
                <a:ext cx="152400" cy="152941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5776119" y="2066155"/>
                <a:ext cx="152400" cy="152942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/>
            <p:cNvGrpSpPr/>
            <p:nvPr/>
          </p:nvGrpSpPr>
          <p:grpSpPr>
            <a:xfrm>
              <a:off x="5867055" y="2389990"/>
              <a:ext cx="304800" cy="152942"/>
              <a:chOff x="5623719" y="2066155"/>
              <a:chExt cx="304800" cy="152942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V="1">
                <a:off x="5623719" y="2066156"/>
                <a:ext cx="152400" cy="152941"/>
              </a:xfrm>
              <a:prstGeom prst="line">
                <a:avLst/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5776119" y="2066155"/>
                <a:ext cx="152400" cy="152942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Group 61"/>
          <p:cNvGrpSpPr/>
          <p:nvPr/>
        </p:nvGrpSpPr>
        <p:grpSpPr>
          <a:xfrm>
            <a:off x="4234693" y="2469148"/>
            <a:ext cx="3101480" cy="514354"/>
            <a:chOff x="5102639" y="2496413"/>
            <a:chExt cx="3101480" cy="514354"/>
          </a:xfrm>
        </p:grpSpPr>
        <p:grpSp>
          <p:nvGrpSpPr>
            <p:cNvPr id="55" name="Group 54"/>
            <p:cNvGrpSpPr/>
            <p:nvPr/>
          </p:nvGrpSpPr>
          <p:grpSpPr>
            <a:xfrm>
              <a:off x="6575601" y="2496413"/>
              <a:ext cx="373273" cy="156457"/>
              <a:chOff x="8519319" y="2496413"/>
              <a:chExt cx="457200" cy="166934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 flipV="1">
                <a:off x="8519319" y="2496413"/>
                <a:ext cx="228600" cy="16693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8747919" y="2496413"/>
                <a:ext cx="228600" cy="16693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0" name="TextBox 49"/>
            <p:cNvSpPr txBox="1"/>
            <p:nvPr/>
          </p:nvSpPr>
          <p:spPr>
            <a:xfrm>
              <a:off x="5102639" y="2579880"/>
              <a:ext cx="31014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ACx = A  +  B</a:t>
              </a:r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166519" y="2529681"/>
              <a:ext cx="457200" cy="166934"/>
              <a:chOff x="8519319" y="2496413"/>
              <a:chExt cx="457200" cy="166934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flipV="1">
                <a:off x="8519319" y="2496413"/>
                <a:ext cx="228600" cy="16693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8747919" y="2496413"/>
                <a:ext cx="228600" cy="16693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/>
            <p:cNvGrpSpPr/>
            <p:nvPr/>
          </p:nvGrpSpPr>
          <p:grpSpPr>
            <a:xfrm>
              <a:off x="5928519" y="2496413"/>
              <a:ext cx="373348" cy="166934"/>
              <a:chOff x="8519319" y="2496413"/>
              <a:chExt cx="457200" cy="166934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flipV="1">
                <a:off x="8519319" y="2496413"/>
                <a:ext cx="228600" cy="16693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8747919" y="2496413"/>
                <a:ext cx="228600" cy="16693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3036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8" grpId="0"/>
      <p:bldP spid="19" grpId="0" animBg="1"/>
      <p:bldP spid="20" grpId="0" animBg="1"/>
      <p:bldP spid="7" grpId="0"/>
      <p:bldP spid="21" grpId="0"/>
      <p:bldP spid="24" grpId="0" animBg="1"/>
      <p:bldP spid="24" grpId="1" animBg="1"/>
      <p:bldP spid="26" grpId="0"/>
      <p:bldP spid="27" grpId="0"/>
      <p:bldP spid="28" grpId="0"/>
      <p:bldP spid="29" grpId="0"/>
      <p:bldP spid="30" grpId="0" animBg="1"/>
      <p:bldP spid="30" grpId="1" animBg="1"/>
      <p:bldP spid="32" grpId="0" animBg="1"/>
      <p:bldP spid="32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5"/>
          <p:cNvSpPr txBox="1">
            <a:spLocks noChangeArrowheads="1"/>
          </p:cNvSpPr>
          <p:nvPr/>
        </p:nvSpPr>
        <p:spPr bwMode="auto">
          <a:xfrm>
            <a:off x="526077" y="1450385"/>
            <a:ext cx="11253344" cy="1157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/>
            <a:r>
              <a:rPr lang="fr-FR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</a:t>
            </a:r>
            <a:r>
              <a:rPr lang="vi-VN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r>
              <a:rPr lang="fr-FR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Khi góc BAC = 60</a:t>
            </a:r>
            <a:r>
              <a:rPr lang="fr-FR" sz="3400" b="1" spc="-180" baseline="300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0</a:t>
            </a:r>
            <a:r>
              <a:rPr lang="fr-FR" sz="3400" b="1" spc="-18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và BM = CN = BC, hãy tính số đo các góc của tam giác AMN và xác định dạng của tam giác OBC.</a:t>
            </a:r>
            <a:endParaRPr lang="vi-VN" sz="3400" spc="-18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597415" y="895948"/>
            <a:ext cx="6010258" cy="63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9723" tIns="54862" rIns="109723" bIns="54862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</a:pPr>
            <a:r>
              <a:rPr lang="en-US" sz="3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</a:t>
            </a:r>
            <a:r>
              <a:rPr lang="en-US" sz="3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(bài 70 /141sgk) </a:t>
            </a:r>
          </a:p>
        </p:txBody>
      </p:sp>
      <p:grpSp>
        <p:nvGrpSpPr>
          <p:cNvPr id="2" name="Nhóm 1"/>
          <p:cNvGrpSpPr/>
          <p:nvPr/>
        </p:nvGrpSpPr>
        <p:grpSpPr>
          <a:xfrm>
            <a:off x="1621578" y="2152477"/>
            <a:ext cx="9653459" cy="3691160"/>
            <a:chOff x="1219200" y="2096663"/>
            <a:chExt cx="7258050" cy="3595446"/>
          </a:xfrm>
        </p:grpSpPr>
        <p:sp>
          <p:nvSpPr>
            <p:cNvPr id="103" name="Line 6"/>
            <p:cNvSpPr>
              <a:spLocks noChangeShapeType="1"/>
            </p:cNvSpPr>
            <p:nvPr/>
          </p:nvSpPr>
          <p:spPr bwMode="auto">
            <a:xfrm flipV="1">
              <a:off x="6838950" y="2096663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50" name="Group 66"/>
            <p:cNvGrpSpPr>
              <a:grpSpLocks/>
            </p:cNvGrpSpPr>
            <p:nvPr/>
          </p:nvGrpSpPr>
          <p:grpSpPr bwMode="auto">
            <a:xfrm>
              <a:off x="1219200" y="3158269"/>
              <a:ext cx="7086600" cy="2466975"/>
              <a:chOff x="672" y="1293"/>
              <a:chExt cx="4488" cy="1554"/>
            </a:xfrm>
          </p:grpSpPr>
          <p:sp>
            <p:nvSpPr>
              <p:cNvPr id="151" name="Line 67"/>
              <p:cNvSpPr>
                <a:spLocks noChangeShapeType="1"/>
              </p:cNvSpPr>
              <p:nvPr/>
            </p:nvSpPr>
            <p:spPr bwMode="auto">
              <a:xfrm flipH="1">
                <a:off x="672" y="2067"/>
                <a:ext cx="4488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2" name="Line 68"/>
              <p:cNvSpPr>
                <a:spLocks noChangeShapeType="1"/>
              </p:cNvSpPr>
              <p:nvPr/>
            </p:nvSpPr>
            <p:spPr bwMode="auto">
              <a:xfrm flipH="1">
                <a:off x="1236" y="1305"/>
                <a:ext cx="1386" cy="81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" name="Line 69"/>
              <p:cNvSpPr>
                <a:spLocks noChangeShapeType="1"/>
              </p:cNvSpPr>
              <p:nvPr/>
            </p:nvSpPr>
            <p:spPr bwMode="auto">
              <a:xfrm>
                <a:off x="2622" y="1305"/>
                <a:ext cx="1374" cy="7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4" name="Line 70"/>
              <p:cNvSpPr>
                <a:spLocks noChangeShapeType="1"/>
              </p:cNvSpPr>
              <p:nvPr/>
            </p:nvSpPr>
            <p:spPr bwMode="auto">
              <a:xfrm flipH="1">
                <a:off x="2202" y="1305"/>
                <a:ext cx="420" cy="79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5" name="Line 71"/>
              <p:cNvSpPr>
                <a:spLocks noChangeShapeType="1"/>
              </p:cNvSpPr>
              <p:nvPr/>
            </p:nvSpPr>
            <p:spPr bwMode="auto">
              <a:xfrm>
                <a:off x="2622" y="1305"/>
                <a:ext cx="42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6" name="Line 72"/>
              <p:cNvSpPr>
                <a:spLocks noChangeShapeType="1"/>
              </p:cNvSpPr>
              <p:nvPr/>
            </p:nvSpPr>
            <p:spPr bwMode="auto">
              <a:xfrm>
                <a:off x="1962" y="1689"/>
                <a:ext cx="666" cy="11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7" name="Line 73"/>
              <p:cNvSpPr>
                <a:spLocks noChangeShapeType="1"/>
              </p:cNvSpPr>
              <p:nvPr/>
            </p:nvSpPr>
            <p:spPr bwMode="auto">
              <a:xfrm flipH="1">
                <a:off x="2628" y="1677"/>
                <a:ext cx="648" cy="1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8" name="Oval 74"/>
              <p:cNvSpPr>
                <a:spLocks noChangeArrowheads="1"/>
              </p:cNvSpPr>
              <p:nvPr/>
            </p:nvSpPr>
            <p:spPr bwMode="auto">
              <a:xfrm>
                <a:off x="2616" y="2817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9" name="Oval 75"/>
              <p:cNvSpPr>
                <a:spLocks noChangeArrowheads="1"/>
              </p:cNvSpPr>
              <p:nvPr/>
            </p:nvSpPr>
            <p:spPr bwMode="auto">
              <a:xfrm>
                <a:off x="3264" y="1665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60" name="Oval 76"/>
              <p:cNvSpPr>
                <a:spLocks noChangeArrowheads="1"/>
              </p:cNvSpPr>
              <p:nvPr/>
            </p:nvSpPr>
            <p:spPr bwMode="auto">
              <a:xfrm>
                <a:off x="1950" y="1677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61" name="Oval 77"/>
              <p:cNvSpPr>
                <a:spLocks noChangeArrowheads="1"/>
              </p:cNvSpPr>
              <p:nvPr/>
            </p:nvSpPr>
            <p:spPr bwMode="auto">
              <a:xfrm>
                <a:off x="2610" y="1293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62" name="Oval 78"/>
              <p:cNvSpPr>
                <a:spLocks noChangeArrowheads="1"/>
              </p:cNvSpPr>
              <p:nvPr/>
            </p:nvSpPr>
            <p:spPr bwMode="auto">
              <a:xfrm>
                <a:off x="1224" y="2103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63" name="Oval 79"/>
              <p:cNvSpPr>
                <a:spLocks noChangeArrowheads="1"/>
              </p:cNvSpPr>
              <p:nvPr/>
            </p:nvSpPr>
            <p:spPr bwMode="auto">
              <a:xfrm>
                <a:off x="3984" y="2073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64" name="Oval 80"/>
              <p:cNvSpPr>
                <a:spLocks noChangeArrowheads="1"/>
              </p:cNvSpPr>
              <p:nvPr/>
            </p:nvSpPr>
            <p:spPr bwMode="auto">
              <a:xfrm>
                <a:off x="2190" y="2091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65" name="Oval 81"/>
              <p:cNvSpPr>
                <a:spLocks noChangeArrowheads="1"/>
              </p:cNvSpPr>
              <p:nvPr/>
            </p:nvSpPr>
            <p:spPr bwMode="auto">
              <a:xfrm>
                <a:off x="3030" y="2085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66" name="Text Box 82"/>
            <p:cNvSpPr txBox="1">
              <a:spLocks noChangeArrowheads="1"/>
            </p:cNvSpPr>
            <p:nvPr/>
          </p:nvSpPr>
          <p:spPr bwMode="auto">
            <a:xfrm>
              <a:off x="4387850" y="2718963"/>
              <a:ext cx="291908" cy="419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.VnTime" pitchFamily="34" charset="0"/>
                </a:rPr>
                <a:t>A</a:t>
              </a:r>
            </a:p>
          </p:txBody>
        </p:sp>
        <p:sp>
          <p:nvSpPr>
            <p:cNvPr id="167" name="Text Box 83"/>
            <p:cNvSpPr txBox="1">
              <a:spLocks noChangeArrowheads="1"/>
            </p:cNvSpPr>
            <p:nvPr/>
          </p:nvSpPr>
          <p:spPr bwMode="auto">
            <a:xfrm>
              <a:off x="3392488" y="4501726"/>
              <a:ext cx="279856" cy="419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.VnTime" pitchFamily="34" charset="0"/>
                </a:rPr>
                <a:t>B</a:t>
              </a:r>
            </a:p>
          </p:txBody>
        </p:sp>
        <p:sp>
          <p:nvSpPr>
            <p:cNvPr id="168" name="Text Box 84"/>
            <p:cNvSpPr txBox="1">
              <a:spLocks noChangeArrowheads="1"/>
            </p:cNvSpPr>
            <p:nvPr/>
          </p:nvSpPr>
          <p:spPr bwMode="auto">
            <a:xfrm>
              <a:off x="4935538" y="4465213"/>
              <a:ext cx="291908" cy="419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.VnTime" pitchFamily="34" charset="0"/>
                </a:rPr>
                <a:t>C</a:t>
              </a:r>
            </a:p>
          </p:txBody>
        </p:sp>
        <p:sp>
          <p:nvSpPr>
            <p:cNvPr id="169" name="Text Box 85"/>
            <p:cNvSpPr txBox="1">
              <a:spLocks noChangeArrowheads="1"/>
            </p:cNvSpPr>
            <p:nvPr/>
          </p:nvSpPr>
          <p:spPr bwMode="auto">
            <a:xfrm>
              <a:off x="5335588" y="3419051"/>
              <a:ext cx="303960" cy="419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.VnTime" pitchFamily="34" charset="0"/>
                </a:rPr>
                <a:t>K</a:t>
              </a:r>
            </a:p>
          </p:txBody>
        </p:sp>
        <p:sp>
          <p:nvSpPr>
            <p:cNvPr id="170" name="Text Box 86"/>
            <p:cNvSpPr txBox="1">
              <a:spLocks noChangeArrowheads="1"/>
            </p:cNvSpPr>
            <p:nvPr/>
          </p:nvSpPr>
          <p:spPr bwMode="auto">
            <a:xfrm>
              <a:off x="2887663" y="3419051"/>
              <a:ext cx="303960" cy="419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.VnTime" pitchFamily="34" charset="0"/>
                </a:rPr>
                <a:t>H</a:t>
              </a:r>
            </a:p>
          </p:txBody>
        </p:sp>
        <p:sp>
          <p:nvSpPr>
            <p:cNvPr id="171" name="Text Box 87"/>
            <p:cNvSpPr txBox="1">
              <a:spLocks noChangeArrowheads="1"/>
            </p:cNvSpPr>
            <p:nvPr/>
          </p:nvSpPr>
          <p:spPr bwMode="auto">
            <a:xfrm>
              <a:off x="6400800" y="4396951"/>
              <a:ext cx="291908" cy="419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.VnTime" pitchFamily="34" charset="0"/>
                </a:rPr>
                <a:t>N</a:t>
              </a:r>
            </a:p>
          </p:txBody>
        </p:sp>
        <p:sp>
          <p:nvSpPr>
            <p:cNvPr id="172" name="Text Box 88"/>
            <p:cNvSpPr txBox="1">
              <a:spLocks noChangeArrowheads="1"/>
            </p:cNvSpPr>
            <p:nvPr/>
          </p:nvSpPr>
          <p:spPr bwMode="auto">
            <a:xfrm>
              <a:off x="4286250" y="5392313"/>
              <a:ext cx="285750" cy="299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400" b="1">
                  <a:latin typeface=".VnTime" pitchFamily="34" charset="0"/>
                </a:rPr>
                <a:t>O</a:t>
              </a:r>
            </a:p>
          </p:txBody>
        </p:sp>
        <p:sp>
          <p:nvSpPr>
            <p:cNvPr id="173" name="Text Box 89"/>
            <p:cNvSpPr txBox="1">
              <a:spLocks noChangeArrowheads="1"/>
            </p:cNvSpPr>
            <p:nvPr/>
          </p:nvSpPr>
          <p:spPr bwMode="auto">
            <a:xfrm>
              <a:off x="1843088" y="4463626"/>
              <a:ext cx="338911" cy="419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.VnTime" pitchFamily="34" charset="0"/>
                </a:rPr>
                <a:t>M</a:t>
              </a:r>
            </a:p>
          </p:txBody>
        </p:sp>
        <p:sp>
          <p:nvSpPr>
            <p:cNvPr id="174" name="Line 90"/>
            <p:cNvSpPr>
              <a:spLocks noChangeShapeType="1"/>
            </p:cNvSpPr>
            <p:nvPr/>
          </p:nvSpPr>
          <p:spPr bwMode="auto">
            <a:xfrm>
              <a:off x="2908300" y="4401120"/>
              <a:ext cx="0" cy="1080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5" name="Line 91"/>
            <p:cNvSpPr>
              <a:spLocks noChangeShapeType="1"/>
            </p:cNvSpPr>
            <p:nvPr/>
          </p:nvSpPr>
          <p:spPr bwMode="auto">
            <a:xfrm>
              <a:off x="5716588" y="4365116"/>
              <a:ext cx="0" cy="1080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6" name="Line 92"/>
            <p:cNvSpPr>
              <a:spLocks noChangeShapeType="1"/>
            </p:cNvSpPr>
            <p:nvPr/>
          </p:nvSpPr>
          <p:spPr bwMode="auto">
            <a:xfrm>
              <a:off x="2879812" y="4401170"/>
              <a:ext cx="0" cy="1079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7" name="Line 93"/>
            <p:cNvSpPr>
              <a:spLocks noChangeShapeType="1"/>
            </p:cNvSpPr>
            <p:nvPr/>
          </p:nvSpPr>
          <p:spPr bwMode="auto">
            <a:xfrm>
              <a:off x="5680075" y="4363613"/>
              <a:ext cx="0" cy="1079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8" name="Line 94"/>
            <p:cNvSpPr>
              <a:spLocks noChangeShapeType="1"/>
            </p:cNvSpPr>
            <p:nvPr/>
          </p:nvSpPr>
          <p:spPr bwMode="auto">
            <a:xfrm>
              <a:off x="3987800" y="3715913"/>
              <a:ext cx="71438" cy="365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9" name="Line 95"/>
            <p:cNvSpPr>
              <a:spLocks noChangeShapeType="1"/>
            </p:cNvSpPr>
            <p:nvPr/>
          </p:nvSpPr>
          <p:spPr bwMode="auto">
            <a:xfrm flipH="1">
              <a:off x="4564063" y="3715913"/>
              <a:ext cx="107950" cy="365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0" name="Text Box 96"/>
            <p:cNvSpPr txBox="1">
              <a:spLocks noChangeArrowheads="1"/>
            </p:cNvSpPr>
            <p:nvPr/>
          </p:nvSpPr>
          <p:spPr bwMode="auto">
            <a:xfrm>
              <a:off x="4076700" y="3388888"/>
              <a:ext cx="383506" cy="374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900" b="1">
                  <a:latin typeface=".VnTime" pitchFamily="34" charset="0"/>
                </a:rPr>
                <a:t>60</a:t>
              </a:r>
              <a:r>
                <a:rPr lang="en-US" sz="1900" b="1" baseline="30000">
                  <a:latin typeface=".VnTime" pitchFamily="34" charset="0"/>
                </a:rPr>
                <a:t>0</a:t>
              </a:r>
              <a:endParaRPr lang="en-US" sz="1900" b="1">
                <a:latin typeface=".VnTime" pitchFamily="34" charset="0"/>
              </a:endParaRPr>
            </a:p>
          </p:txBody>
        </p:sp>
        <p:sp>
          <p:nvSpPr>
            <p:cNvPr id="181" name="Text Box 97"/>
            <p:cNvSpPr txBox="1">
              <a:spLocks noChangeArrowheads="1"/>
            </p:cNvSpPr>
            <p:nvPr/>
          </p:nvSpPr>
          <p:spPr bwMode="auto">
            <a:xfrm>
              <a:off x="3695700" y="4169938"/>
              <a:ext cx="220799" cy="3447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700" b="1">
                  <a:latin typeface=".VnTime" pitchFamily="34" charset="0"/>
                </a:rPr>
                <a:t>1</a:t>
              </a:r>
            </a:p>
          </p:txBody>
        </p:sp>
        <p:sp>
          <p:nvSpPr>
            <p:cNvPr id="182" name="Text Box 98"/>
            <p:cNvSpPr txBox="1">
              <a:spLocks noChangeArrowheads="1"/>
            </p:cNvSpPr>
            <p:nvPr/>
          </p:nvSpPr>
          <p:spPr bwMode="auto">
            <a:xfrm>
              <a:off x="4660900" y="4184226"/>
              <a:ext cx="220799" cy="3447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700" b="1">
                  <a:latin typeface=".VnTime" pitchFamily="34" charset="0"/>
                </a:rPr>
                <a:t>1</a:t>
              </a:r>
            </a:p>
          </p:txBody>
        </p:sp>
        <p:sp>
          <p:nvSpPr>
            <p:cNvPr id="183" name="Text Box 99"/>
            <p:cNvSpPr txBox="1">
              <a:spLocks noChangeArrowheads="1"/>
            </p:cNvSpPr>
            <p:nvPr/>
          </p:nvSpPr>
          <p:spPr bwMode="auto">
            <a:xfrm>
              <a:off x="3714750" y="4398538"/>
              <a:ext cx="220799" cy="3447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700" b="1">
                  <a:latin typeface=".VnTime" pitchFamily="34" charset="0"/>
                </a:rPr>
                <a:t>3</a:t>
              </a:r>
            </a:p>
          </p:txBody>
        </p:sp>
        <p:sp>
          <p:nvSpPr>
            <p:cNvPr id="184" name="Text Box 100"/>
            <p:cNvSpPr txBox="1">
              <a:spLocks noChangeArrowheads="1"/>
            </p:cNvSpPr>
            <p:nvPr/>
          </p:nvSpPr>
          <p:spPr bwMode="auto">
            <a:xfrm>
              <a:off x="4667250" y="4398538"/>
              <a:ext cx="220799" cy="3447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700" b="1">
                  <a:latin typeface=".VnTime" pitchFamily="34" charset="0"/>
                </a:rPr>
                <a:t>3</a:t>
              </a:r>
            </a:p>
          </p:txBody>
        </p:sp>
        <p:sp>
          <p:nvSpPr>
            <p:cNvPr id="185" name="Text Box 101"/>
            <p:cNvSpPr txBox="1">
              <a:spLocks noChangeArrowheads="1"/>
            </p:cNvSpPr>
            <p:nvPr/>
          </p:nvSpPr>
          <p:spPr bwMode="auto">
            <a:xfrm>
              <a:off x="3333750" y="4188988"/>
              <a:ext cx="220799" cy="3447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700" b="1">
                  <a:latin typeface=".VnTime" pitchFamily="34" charset="0"/>
                </a:rPr>
                <a:t>2</a:t>
              </a:r>
            </a:p>
          </p:txBody>
        </p:sp>
        <p:sp>
          <p:nvSpPr>
            <p:cNvPr id="186" name="Text Box 102"/>
            <p:cNvSpPr txBox="1">
              <a:spLocks noChangeArrowheads="1"/>
            </p:cNvSpPr>
            <p:nvPr/>
          </p:nvSpPr>
          <p:spPr bwMode="auto">
            <a:xfrm>
              <a:off x="5029200" y="4169938"/>
              <a:ext cx="220799" cy="3447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700" b="1">
                  <a:latin typeface=".VnTime" pitchFamily="34" charset="0"/>
                </a:rPr>
                <a:t>2</a:t>
              </a:r>
            </a:p>
          </p:txBody>
        </p:sp>
        <p:sp>
          <p:nvSpPr>
            <p:cNvPr id="187" name="Rectangle 103"/>
            <p:cNvSpPr>
              <a:spLocks noChangeArrowheads="1"/>
            </p:cNvSpPr>
            <p:nvPr/>
          </p:nvSpPr>
          <p:spPr bwMode="auto">
            <a:xfrm rot="19717620">
              <a:off x="3166934" y="3824134"/>
              <a:ext cx="152400" cy="152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8" name="Rectangle 104"/>
            <p:cNvSpPr>
              <a:spLocks noChangeArrowheads="1"/>
            </p:cNvSpPr>
            <p:nvPr/>
          </p:nvSpPr>
          <p:spPr bwMode="auto">
            <a:xfrm rot="17953683">
              <a:off x="5295900" y="3788938"/>
              <a:ext cx="152400" cy="152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9" name="Line 105"/>
            <p:cNvSpPr>
              <a:spLocks noChangeShapeType="1"/>
            </p:cNvSpPr>
            <p:nvPr/>
          </p:nvSpPr>
          <p:spPr bwMode="auto">
            <a:xfrm>
              <a:off x="4343400" y="4365116"/>
              <a:ext cx="0" cy="1080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0" name="Line 106"/>
            <p:cNvSpPr>
              <a:spLocks noChangeShapeType="1"/>
            </p:cNvSpPr>
            <p:nvPr/>
          </p:nvSpPr>
          <p:spPr bwMode="auto">
            <a:xfrm>
              <a:off x="4306888" y="4362026"/>
              <a:ext cx="0" cy="1079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1" name="Line 107"/>
            <p:cNvSpPr>
              <a:spLocks noChangeShapeType="1"/>
            </p:cNvSpPr>
            <p:nvPr/>
          </p:nvSpPr>
          <p:spPr bwMode="auto">
            <a:xfrm>
              <a:off x="6953250" y="4382663"/>
              <a:ext cx="15240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2" name="Line 113"/>
            <p:cNvSpPr>
              <a:spLocks noChangeShapeType="1"/>
            </p:cNvSpPr>
            <p:nvPr/>
          </p:nvSpPr>
          <p:spPr bwMode="auto">
            <a:xfrm>
              <a:off x="3962400" y="3757188"/>
              <a:ext cx="73025" cy="3492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3" name="Line 114"/>
            <p:cNvSpPr>
              <a:spLocks noChangeShapeType="1"/>
            </p:cNvSpPr>
            <p:nvPr/>
          </p:nvSpPr>
          <p:spPr bwMode="auto">
            <a:xfrm flipH="1">
              <a:off x="4572000" y="3755601"/>
              <a:ext cx="107950" cy="3651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239232745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4252119" y="-14284"/>
            <a:ext cx="0" cy="704056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62"/>
          <p:cNvGrpSpPr>
            <a:grpSpLocks/>
          </p:cNvGrpSpPr>
          <p:nvPr/>
        </p:nvGrpSpPr>
        <p:grpSpPr bwMode="auto">
          <a:xfrm>
            <a:off x="25416" y="-14285"/>
            <a:ext cx="4089348" cy="3071908"/>
            <a:chOff x="1995" y="640"/>
            <a:chExt cx="3810" cy="2518"/>
          </a:xfrm>
        </p:grpSpPr>
        <p:grpSp>
          <p:nvGrpSpPr>
            <p:cNvPr id="24" name="Group 57"/>
            <p:cNvGrpSpPr>
              <a:grpSpLocks/>
            </p:cNvGrpSpPr>
            <p:nvPr/>
          </p:nvGrpSpPr>
          <p:grpSpPr bwMode="auto">
            <a:xfrm>
              <a:off x="1995" y="640"/>
              <a:ext cx="3810" cy="2518"/>
              <a:chOff x="1995" y="640"/>
              <a:chExt cx="3810" cy="2518"/>
            </a:xfrm>
          </p:grpSpPr>
          <p:sp>
            <p:nvSpPr>
              <p:cNvPr id="29" name="AutoShape 8"/>
              <p:cNvSpPr>
                <a:spLocks noChangeArrowheads="1"/>
              </p:cNvSpPr>
              <p:nvPr/>
            </p:nvSpPr>
            <p:spPr bwMode="auto">
              <a:xfrm>
                <a:off x="3129" y="731"/>
                <a:ext cx="1542" cy="167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4013" y="640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A</a:t>
                </a:r>
              </a:p>
            </p:txBody>
          </p:sp>
          <p:sp>
            <p:nvSpPr>
              <p:cNvPr id="31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2993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B</a:t>
                </a:r>
              </a:p>
            </p:txBody>
          </p:sp>
          <p:sp>
            <p:nvSpPr>
              <p:cNvPr id="32" name="WordArt 12"/>
              <p:cNvSpPr>
                <a:spLocks noChangeArrowheads="1" noChangeShapeType="1" noTextEdit="1"/>
              </p:cNvSpPr>
              <p:nvPr/>
            </p:nvSpPr>
            <p:spPr bwMode="auto">
              <a:xfrm>
                <a:off x="4671" y="2455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C</a:t>
                </a:r>
              </a:p>
            </p:txBody>
          </p:sp>
          <p:sp>
            <p:nvSpPr>
              <p:cNvPr id="33" name="Line 13"/>
              <p:cNvSpPr>
                <a:spLocks noChangeShapeType="1"/>
              </p:cNvSpPr>
              <p:nvPr/>
            </p:nvSpPr>
            <p:spPr bwMode="auto">
              <a:xfrm flipH="1">
                <a:off x="1995" y="2409"/>
                <a:ext cx="11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26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M</a:t>
                </a:r>
              </a:p>
            </p:txBody>
          </p:sp>
          <p:sp>
            <p:nvSpPr>
              <p:cNvPr id="35" name="Oval 16"/>
              <p:cNvSpPr>
                <a:spLocks noChangeArrowheads="1"/>
              </p:cNvSpPr>
              <p:nvPr/>
            </p:nvSpPr>
            <p:spPr bwMode="auto">
              <a:xfrm>
                <a:off x="2471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7"/>
              <p:cNvSpPr>
                <a:spLocks noChangeShapeType="1"/>
              </p:cNvSpPr>
              <p:nvPr/>
            </p:nvSpPr>
            <p:spPr bwMode="auto">
              <a:xfrm flipH="1">
                <a:off x="4671" y="2409"/>
                <a:ext cx="11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WordArt 18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38" y="247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N</a:t>
                </a:r>
              </a:p>
            </p:txBody>
          </p:sp>
          <p:sp>
            <p:nvSpPr>
              <p:cNvPr id="38" name="Oval 19"/>
              <p:cNvSpPr>
                <a:spLocks noChangeArrowheads="1"/>
              </p:cNvSpPr>
              <p:nvPr/>
            </p:nvSpPr>
            <p:spPr bwMode="auto">
              <a:xfrm>
                <a:off x="5283" y="2387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 flipV="1">
                <a:off x="2494" y="731"/>
                <a:ext cx="1406" cy="16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 flipH="1" flipV="1">
                <a:off x="3900" y="731"/>
                <a:ext cx="1406" cy="16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2"/>
              <p:cNvSpPr>
                <a:spLocks noChangeShapeType="1"/>
              </p:cNvSpPr>
              <p:nvPr/>
            </p:nvSpPr>
            <p:spPr bwMode="auto">
              <a:xfrm flipH="1" flipV="1">
                <a:off x="2743" y="2114"/>
                <a:ext cx="1225" cy="9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Oval 23"/>
              <p:cNvSpPr>
                <a:spLocks noChangeArrowheads="1"/>
              </p:cNvSpPr>
              <p:nvPr/>
            </p:nvSpPr>
            <p:spPr bwMode="auto">
              <a:xfrm>
                <a:off x="2721" y="2092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2607" y="1978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H</a:t>
                </a:r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 flipV="1">
                <a:off x="3900" y="2092"/>
                <a:ext cx="1157" cy="9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Oval 26"/>
              <p:cNvSpPr>
                <a:spLocks noChangeArrowheads="1"/>
              </p:cNvSpPr>
              <p:nvPr/>
            </p:nvSpPr>
            <p:spPr bwMode="auto">
              <a:xfrm>
                <a:off x="5033" y="2070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WordArt 27"/>
              <p:cNvSpPr>
                <a:spLocks noChangeArrowheads="1" noChangeShapeType="1" noTextEdit="1"/>
              </p:cNvSpPr>
              <p:nvPr/>
            </p:nvSpPr>
            <p:spPr bwMode="auto">
              <a:xfrm>
                <a:off x="5057" y="1956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K</a:t>
                </a:r>
              </a:p>
            </p:txBody>
          </p:sp>
          <p:sp>
            <p:nvSpPr>
              <p:cNvPr id="47" name="Freeform 31"/>
              <p:cNvSpPr>
                <a:spLocks/>
              </p:cNvSpPr>
              <p:nvPr/>
            </p:nvSpPr>
            <p:spPr bwMode="auto">
              <a:xfrm>
                <a:off x="4988" y="2069"/>
                <a:ext cx="23" cy="45"/>
              </a:xfrm>
              <a:custGeom>
                <a:avLst/>
                <a:gdLst>
                  <a:gd name="T0" fmla="*/ 23 w 23"/>
                  <a:gd name="T1" fmla="*/ 0 h 45"/>
                  <a:gd name="T2" fmla="*/ 0 w 23"/>
                  <a:gd name="T3" fmla="*/ 23 h 45"/>
                  <a:gd name="T4" fmla="*/ 23 w 23"/>
                  <a:gd name="T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45">
                    <a:moveTo>
                      <a:pt x="23" y="0"/>
                    </a:moveTo>
                    <a:lnTo>
                      <a:pt x="0" y="23"/>
                    </a:lnTo>
                    <a:lnTo>
                      <a:pt x="23" y="45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Rectangle 34"/>
              <p:cNvSpPr>
                <a:spLocks noChangeArrowheads="1"/>
              </p:cNvSpPr>
              <p:nvPr/>
            </p:nvSpPr>
            <p:spPr bwMode="auto">
              <a:xfrm rot="2326717">
                <a:off x="2766" y="2069"/>
                <a:ext cx="69" cy="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41"/>
              <p:cNvSpPr>
                <a:spLocks noChangeArrowheads="1"/>
              </p:cNvSpPr>
              <p:nvPr/>
            </p:nvSpPr>
            <p:spPr bwMode="auto">
              <a:xfrm>
                <a:off x="3900" y="2999"/>
                <a:ext cx="46" cy="44"/>
              </a:xfrm>
              <a:prstGeom prst="ellipse">
                <a:avLst/>
              </a:prstGeom>
              <a:solidFill>
                <a:srgbClr val="FC462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WordArt 42"/>
              <p:cNvSpPr>
                <a:spLocks noChangeArrowheads="1" noChangeShapeType="1" noTextEdit="1"/>
              </p:cNvSpPr>
              <p:nvPr/>
            </p:nvSpPr>
            <p:spPr bwMode="auto">
              <a:xfrm>
                <a:off x="3900" y="3067"/>
                <a:ext cx="114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O</a:t>
                </a:r>
              </a:p>
            </p:txBody>
          </p:sp>
          <p:sp>
            <p:nvSpPr>
              <p:cNvPr id="51" name="Line 52"/>
              <p:cNvSpPr>
                <a:spLocks noChangeShapeType="1"/>
              </p:cNvSpPr>
              <p:nvPr/>
            </p:nvSpPr>
            <p:spPr bwMode="auto">
              <a:xfrm>
                <a:off x="3402" y="1684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53"/>
              <p:cNvSpPr>
                <a:spLocks noChangeShapeType="1"/>
              </p:cNvSpPr>
              <p:nvPr/>
            </p:nvSpPr>
            <p:spPr bwMode="auto">
              <a:xfrm flipH="1">
                <a:off x="4309" y="1706"/>
                <a:ext cx="90" cy="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WordArt 5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43" y="2296"/>
                <a:ext cx="46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1</a:t>
                </a:r>
              </a:p>
            </p:txBody>
          </p:sp>
          <p:sp>
            <p:nvSpPr>
              <p:cNvPr id="54" name="WordArt 55"/>
              <p:cNvSpPr>
                <a:spLocks noChangeArrowheads="1" noChangeShapeType="1" noTextEdit="1"/>
              </p:cNvSpPr>
              <p:nvPr/>
            </p:nvSpPr>
            <p:spPr bwMode="auto">
              <a:xfrm>
                <a:off x="4513" y="2273"/>
                <a:ext cx="46" cy="91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17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.VnArial"/>
                  </a:rPr>
                  <a:t>1</a:t>
                </a:r>
              </a:p>
            </p:txBody>
          </p:sp>
        </p:grpSp>
        <p:sp>
          <p:nvSpPr>
            <p:cNvPr id="25" name="Line 58"/>
            <p:cNvSpPr>
              <a:spLocks noChangeShapeType="1"/>
            </p:cNvSpPr>
            <p:nvPr/>
          </p:nvSpPr>
          <p:spPr bwMode="auto">
            <a:xfrm>
              <a:off x="2789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59"/>
            <p:cNvSpPr>
              <a:spLocks noChangeShapeType="1"/>
            </p:cNvSpPr>
            <p:nvPr/>
          </p:nvSpPr>
          <p:spPr bwMode="auto">
            <a:xfrm>
              <a:off x="50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60"/>
            <p:cNvSpPr>
              <a:spLocks noChangeShapeType="1"/>
            </p:cNvSpPr>
            <p:nvPr/>
          </p:nvSpPr>
          <p:spPr bwMode="auto">
            <a:xfrm>
              <a:off x="2812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61"/>
            <p:cNvSpPr>
              <a:spLocks noChangeShapeType="1"/>
            </p:cNvSpPr>
            <p:nvPr/>
          </p:nvSpPr>
          <p:spPr bwMode="auto">
            <a:xfrm>
              <a:off x="5035" y="2341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4" name="Straight Connector 63"/>
          <p:cNvCxnSpPr/>
          <p:nvPr/>
        </p:nvCxnSpPr>
        <p:spPr>
          <a:xfrm>
            <a:off x="8595519" y="0"/>
            <a:ext cx="0" cy="704056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383273" y="359380"/>
                <a:ext cx="3776218" cy="400105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e) *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Tính</a:t>
                </a:r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số</a:t>
                </a:r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đo</a:t>
                </a:r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các</a:t>
                </a:r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góc</a:t>
                </a:r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của</a:t>
                </a:r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𝐀𝐌𝐍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273" y="359380"/>
                <a:ext cx="3776227" cy="400110"/>
              </a:xfrm>
              <a:prstGeom prst="rect">
                <a:avLst/>
              </a:prstGeom>
              <a:blipFill rotWithShape="1">
                <a:blip r:embed="rId2"/>
                <a:stretch>
                  <a:fillRect l="-1613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88829" y="968356"/>
                <a:ext cx="4206690" cy="2575188"/>
              </a:xfrm>
              <a:prstGeom prst="rect">
                <a:avLst/>
              </a:prstGeom>
              <a:noFill/>
            </p:spPr>
            <p:txBody>
              <a:bodyPr wrap="square" lIns="91436" tIns="45718" rIns="91436" bIns="45718" rtlCol="0">
                <a:spAutoFit/>
              </a:bodyPr>
              <a:lstStyle/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Vì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𝐀𝐁𝐂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cân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tại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A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có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  <a:cs typeface="Calibri" pitchFamily="34" charset="0"/>
                          </a:rPr>
                          <m:t>𝐁𝐀𝐂</m:t>
                        </m:r>
                      </m:e>
                    </m:acc>
                    <m:r>
                      <a:rPr lang="en-US" sz="2000" b="1"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>
                            <a:latin typeface="Cambria Math"/>
                            <a:cs typeface="Calibri" pitchFamily="34" charset="0"/>
                          </a:rPr>
                          <m:t>𝟔𝟎</m:t>
                        </m:r>
                      </m:e>
                      <m:sup>
                        <m:r>
                          <a:rPr lang="en-US" sz="2000" b="1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(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gt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) </a:t>
                </a:r>
                <a:endParaRPr lang="en-US" sz="2000" b="1" dirty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000" b="1" dirty="0">
                    <a:latin typeface="Cambria Math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𝐀𝐁𝐂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đều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(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hệ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quả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)</a:t>
                </a:r>
                <a:endParaRPr lang="en-US" sz="2000" b="1" dirty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</a:rPr>
                      <m:t>𝐀𝐁</m:t>
                    </m:r>
                    <m:r>
                      <a:rPr lang="en-US" sz="2000" b="1">
                        <a:latin typeface="Cambria Math"/>
                      </a:rPr>
                      <m:t>=</m:t>
                    </m:r>
                    <m:r>
                      <a:rPr lang="en-US" sz="2000" b="1">
                        <a:latin typeface="Cambria Math"/>
                      </a:rPr>
                      <m:t>𝐁𝐂</m:t>
                    </m:r>
                    <m:r>
                      <a:rPr lang="en-US" sz="2000" b="1">
                        <a:latin typeface="Cambria Math"/>
                      </a:rPr>
                      <m:t>=</m:t>
                    </m:r>
                    <m:r>
                      <a:rPr lang="en-US" sz="2000" b="1">
                        <a:latin typeface="Cambria Math"/>
                      </a:rPr>
                      <m:t>𝐀𝐂</m:t>
                    </m:r>
                    <m:r>
                      <a:rPr lang="en-US" sz="2000" b="1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b="1" dirty="0">
                    <a:latin typeface="Calibri" pitchFamily="34" charset="0"/>
                  </a:rPr>
                  <a:t>(đ/n); </a:t>
                </a:r>
              </a:p>
              <a:p>
                <a:r>
                  <a:rPr lang="en-US" sz="2000" b="1" dirty="0">
                    <a:latin typeface="Calibri" pitchFamily="34" charset="0"/>
                  </a:rPr>
                  <a:t>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 i="1">
                            <a:latin typeface="Cambria Math"/>
                          </a:rPr>
                          <m:t>𝑨𝑩𝑪</m:t>
                        </m:r>
                      </m:e>
                    </m:acc>
                    <m:r>
                      <a:rPr lang="en-US" sz="2000" b="1" i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 i="1">
                            <a:latin typeface="Cambria Math"/>
                          </a:rPr>
                          <m:t>𝑨𝑪𝑩</m:t>
                        </m:r>
                      </m:e>
                    </m:acc>
                    <m:r>
                      <a:rPr lang="en-US" sz="20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000" b="1" dirty="0">
                    <a:latin typeface="Calibri" pitchFamily="34" charset="0"/>
                  </a:rPr>
                  <a:t> (</a:t>
                </a:r>
                <a:r>
                  <a:rPr lang="en-US" sz="2000" b="1" dirty="0" err="1">
                    <a:latin typeface="Calibri" pitchFamily="34" charset="0"/>
                  </a:rPr>
                  <a:t>tc</a:t>
                </a:r>
                <a:r>
                  <a:rPr lang="en-US" sz="2000" b="1" dirty="0">
                    <a:latin typeface="Calibri" pitchFamily="34" charset="0"/>
                  </a:rPr>
                  <a:t>)</a:t>
                </a:r>
              </a:p>
              <a:p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Mà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: BM = CN = BC (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gt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BM = BA = CN = CA</a:t>
                </a: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𝐀𝐌𝐁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cân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tại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B (đ/n)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và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𝐀𝐂𝐍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cân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tại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C (đ/n).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829" y="968356"/>
                <a:ext cx="4206690" cy="2649508"/>
              </a:xfrm>
              <a:prstGeom prst="rect">
                <a:avLst/>
              </a:prstGeom>
              <a:blipFill rotWithShape="1">
                <a:blip r:embed="rId3"/>
                <a:stretch>
                  <a:fillRect l="-1594" t="-1382" r="-1739" b="-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28504" y="5044282"/>
                <a:ext cx="4169916" cy="725194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Do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đó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𝐌𝐀𝐍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𝐌𝐀𝐁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𝐁𝐀𝐂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𝐍𝐀𝐌</m:t>
                        </m:r>
                      </m:e>
                    </m:acc>
                  </m:oMath>
                </a14:m>
                <a:endParaRPr lang="en-US" sz="2000" b="1" dirty="0">
                  <a:latin typeface="Calibri" pitchFamily="34" charset="0"/>
                  <a:cs typeface="Calibri" pitchFamily="34" charset="0"/>
                </a:endParaRPr>
              </a:p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  <a:cs typeface="Calibri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  <m:r>
                      <a:rPr lang="en-US" sz="2000" b="1" i="1">
                        <a:latin typeface="Cambria Math"/>
                        <a:cs typeface="Calibri" pitchFamily="34" charset="0"/>
                      </a:rPr>
                      <m:t>+</m:t>
                    </m:r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  <a:cs typeface="Calibri" pitchFamily="34" charset="0"/>
                          </a:rPr>
                          <m:t>𝟔𝟎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  <a:cs typeface="Calibri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i="1" dirty="0">
                            <a:latin typeface="Cambria Math"/>
                            <a:cs typeface="Calibri" pitchFamily="34" charset="0"/>
                          </a:rPr>
                          <m:t>𝟏𝟐𝟎</m:t>
                        </m:r>
                      </m:e>
                      <m:sup>
                        <m:r>
                          <a:rPr lang="en-US" sz="2000" b="1" i="1" dirty="0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504" y="5044281"/>
                <a:ext cx="4169924" cy="744563"/>
              </a:xfrm>
              <a:prstGeom prst="rect">
                <a:avLst/>
              </a:prstGeom>
              <a:blipFill rotWithShape="1">
                <a:blip r:embed="rId4"/>
                <a:stretch>
                  <a:fillRect l="-1462" t="-4878" r="-31140" b="-10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0" y="3120171"/>
            <a:ext cx="9803400" cy="4118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01175" y="533053"/>
                <a:ext cx="553861" cy="338550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1176" y="533052"/>
                <a:ext cx="55387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1858033" y="2088959"/>
            <a:ext cx="0" cy="1378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907632" y="2045612"/>
            <a:ext cx="0" cy="1671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474396" y="1355142"/>
            <a:ext cx="157778" cy="689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2509076" y="1338428"/>
            <a:ext cx="181927" cy="110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328504" y="3520280"/>
                <a:ext cx="4534823" cy="1353315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𝐀𝐌𝐁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cân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tại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B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có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𝐀𝐁𝐂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𝐀𝐌𝐁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𝐌</m:t>
                        </m:r>
                        <m:r>
                          <a:rPr lang="en-US" sz="2000" b="1" i="1">
                            <a:latin typeface="Cambria Math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(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đl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góc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ngoài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của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 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𝐀𝐌𝐁</m:t>
                        </m:r>
                      </m:e>
                    </m:acc>
                    <m:r>
                      <a:rPr lang="en-US" sz="2000" b="1">
                        <a:latin typeface="Cambria Math"/>
                        <a:ea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𝐌𝐀𝐁</m:t>
                        </m:r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 </m:t>
                        </m:r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𝟔𝟎</m:t>
                        </m:r>
                      </m:e>
                      <m:sup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  <m:r>
                      <a:rPr lang="en-US" sz="2000" b="1" dirty="0">
                        <a:latin typeface="Cambria Math"/>
                        <a:cs typeface="Calibri" pitchFamily="34" charset="0"/>
                      </a:rPr>
                      <m:t>:</m:t>
                    </m:r>
                    <m:r>
                      <a:rPr lang="en-US" sz="2000" b="1" dirty="0">
                        <a:latin typeface="Cambria Math"/>
                        <a:cs typeface="Calibri" pitchFamily="34" charset="0"/>
                      </a:rPr>
                      <m:t>𝟐</m:t>
                    </m:r>
                    <m:r>
                      <a:rPr lang="en-US" sz="2000" b="1" dirty="0"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Tương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tự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𝐀𝐍𝐂</m:t>
                        </m:r>
                      </m:e>
                    </m:acc>
                    <m:r>
                      <a:rPr lang="en-US" sz="2000" b="1">
                        <a:latin typeface="Cambria Math"/>
                        <a:ea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𝐂𝐀𝐍</m:t>
                        </m:r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𝟔𝟎</m:t>
                        </m:r>
                      </m:e>
                      <m:sup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  <m:r>
                      <a:rPr lang="en-US" sz="2000" b="1" dirty="0">
                        <a:latin typeface="Cambria Math"/>
                        <a:cs typeface="Calibri" pitchFamily="34" charset="0"/>
                      </a:rPr>
                      <m:t>:</m:t>
                    </m:r>
                    <m:r>
                      <a:rPr lang="en-US" sz="2000" b="1" dirty="0">
                        <a:latin typeface="Cambria Math"/>
                        <a:cs typeface="Calibri" pitchFamily="34" charset="0"/>
                      </a:rPr>
                      <m:t>𝟐</m:t>
                    </m:r>
                    <m:r>
                      <a:rPr lang="en-US" sz="2000" b="1" dirty="0"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en-US" sz="2000" b="1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504" y="3520280"/>
                <a:ext cx="4525213" cy="1353319"/>
              </a:xfrm>
              <a:prstGeom prst="rect">
                <a:avLst/>
              </a:prstGeom>
              <a:blipFill rotWithShape="1">
                <a:blip r:embed="rId7"/>
                <a:stretch>
                  <a:fillRect l="-1348" t="-2252" r="-809" b="-7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328504" y="5935298"/>
                <a:ext cx="4167415" cy="410429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Vậy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𝐌𝐀𝐍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i="1" dirty="0">
                            <a:latin typeface="Cambria Math"/>
                            <a:cs typeface="Calibri" pitchFamily="34" charset="0"/>
                          </a:rPr>
                          <m:t>𝟏𝟐𝟎</m:t>
                        </m:r>
                      </m:e>
                      <m:sup>
                        <m:r>
                          <a:rPr lang="en-US" sz="2000" b="1" i="1" dirty="0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𝐀𝐌</m:t>
                        </m:r>
                        <m:r>
                          <a:rPr lang="en-US" sz="2000" b="1" i="1">
                            <a:latin typeface="Cambria Math"/>
                            <a:ea typeface="Cambria Math"/>
                          </a:rPr>
                          <m:t>𝑵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  <a:ea typeface="Cambria Math"/>
                          </a:rPr>
                          <m:t>𝐀𝐍𝐂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en-US" sz="2000" b="1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504" y="5935297"/>
                <a:ext cx="4149534" cy="410433"/>
              </a:xfrm>
              <a:prstGeom prst="rect">
                <a:avLst/>
              </a:prstGeom>
              <a:blipFill rotWithShape="1">
                <a:blip r:embed="rId8"/>
                <a:stretch>
                  <a:fillRect l="-1468" t="-8955" r="-16300" b="-26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8609014" y="359380"/>
                <a:ext cx="2857569" cy="400105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e) *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𝐎𝐁𝐂</m:t>
                    </m:r>
                  </m:oMath>
                </a14:m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là</a:t>
                </a:r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tam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giác</a:t>
                </a:r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gì</a:t>
                </a:r>
                <a:r>
                  <a:rPr lang="en-US" sz="2000" b="1" dirty="0">
                    <a:solidFill>
                      <a:srgbClr val="C00000"/>
                    </a:solidFill>
                    <a:latin typeface="Calibri" pitchFamily="34" charset="0"/>
                    <a:cs typeface="Calibri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9013" y="359380"/>
                <a:ext cx="2857577" cy="400110"/>
              </a:xfrm>
              <a:prstGeom prst="rect">
                <a:avLst/>
              </a:prstGeom>
              <a:blipFill rotWithShape="1">
                <a:blip r:embed="rId9"/>
                <a:stretch>
                  <a:fillRect l="-2132" t="-7576" r="-127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8655051" y="968356"/>
                <a:ext cx="3026013" cy="2589872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𝐁𝐌𝐇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vuông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tại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H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có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𝐇𝐁𝐌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𝐇𝐌𝐁</m:t>
                        </m:r>
                      </m:e>
                    </m:acc>
                    <m:r>
                      <a:rPr lang="en-US" sz="2000" b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en-US" sz="2000" b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(đ/l)</a:t>
                </a: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𝐇𝐁𝐌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000" b="1" dirty="0"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p>
                    </m:sSup>
                    <m:r>
                      <a:rPr lang="en-US" sz="2000" b="1" dirty="0"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en-US" sz="2000" b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en-US" sz="2000" b="1" dirty="0">
                  <a:latin typeface="Calibri" pitchFamily="34" charset="0"/>
                  <a:cs typeface="Calibri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𝐇𝐁𝐌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>
                            <a:latin typeface="Cambria Math"/>
                          </a:rPr>
                          <m:t> </m:t>
                        </m:r>
                        <m:r>
                          <a:rPr lang="en-US" sz="2000" b="1"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en-US" sz="2000" b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/>
                          </a:rPr>
                          <m:t>𝐎𝐁</m:t>
                        </m:r>
                        <m:r>
                          <a:rPr lang="en-US" sz="2000" b="1" i="1">
                            <a:latin typeface="Cambria Math"/>
                          </a:rPr>
                          <m:t>𝑪</m:t>
                        </m:r>
                      </m:e>
                    </m:acc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>
                                <a:latin typeface="Cambria Math"/>
                              </a:rPr>
                              <m:t>𝐇𝐁𝐌</m:t>
                            </m:r>
                          </m:e>
                        </m:acc>
                        <m:r>
                          <a:rPr lang="en-US" sz="2000" b="1">
                            <a:latin typeface="Cambria Math"/>
                          </a:rPr>
                          <m:t>= </m:t>
                        </m:r>
                        <m:r>
                          <a:rPr lang="en-US" sz="2000" b="1"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en-US" sz="2000" b="1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.</m:t>
                    </m:r>
                  </m:oMath>
                </a14:m>
                <a:endParaRPr lang="en-US" sz="2000" b="1" dirty="0">
                  <a:latin typeface="Calibri" pitchFamily="34" charset="0"/>
                </a:endParaRPr>
              </a:p>
              <a:p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Mà</a:t>
                </a:r>
                <a:r>
                  <a:rPr lang="en-US" sz="20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𝐎𝐁𝐂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cân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tại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O (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cmt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) </a:t>
                </a:r>
                <a:endParaRPr lang="en-US" sz="2000" b="1" dirty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sz="20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>
                        <a:latin typeface="Cambria Math"/>
                        <a:ea typeface="Cambria Math"/>
                      </a:rPr>
                      <m:t>𝐎𝐁𝐂</m:t>
                    </m:r>
                  </m:oMath>
                </a14:m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đều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(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hệ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b="1" dirty="0" err="1">
                    <a:latin typeface="Calibri" pitchFamily="34" charset="0"/>
                    <a:cs typeface="Calibri" pitchFamily="34" charset="0"/>
                  </a:rPr>
                  <a:t>quả</a:t>
                </a:r>
                <a:r>
                  <a:rPr lang="en-US" sz="2000" b="1" dirty="0">
                    <a:latin typeface="Calibri" pitchFamily="34" charset="0"/>
                    <a:cs typeface="Calibri" pitchFamily="34" charset="0"/>
                  </a:rPr>
                  <a:t>).</a:t>
                </a:r>
              </a:p>
              <a:p>
                <a:endParaRPr lang="en-US" sz="2000" b="1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5051" y="968356"/>
                <a:ext cx="3026021" cy="2589876"/>
              </a:xfrm>
              <a:prstGeom prst="rect">
                <a:avLst/>
              </a:prstGeom>
              <a:blipFill rotWithShape="1">
                <a:blip r:embed="rId10"/>
                <a:stretch>
                  <a:fillRect l="-2218" t="-1176" r="-6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070089" y="2136932"/>
            <a:ext cx="322516" cy="43088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0" name="Straight Connector 9"/>
          <p:cNvCxnSpPr>
            <a:stCxn id="39" idx="1"/>
            <a:endCxn id="49" idx="0"/>
          </p:cNvCxnSpPr>
          <p:nvPr/>
        </p:nvCxnSpPr>
        <p:spPr>
          <a:xfrm>
            <a:off x="2070089" y="96733"/>
            <a:ext cx="24687" cy="27669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609013" y="3263921"/>
            <a:ext cx="3502810" cy="707882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f) </a:t>
            </a:r>
            <a:r>
              <a:rPr lang="en-US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Gọi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E </a:t>
            </a:r>
            <a:r>
              <a:rPr lang="en-US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là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trung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điểm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của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BC. </a:t>
            </a:r>
          </a:p>
          <a:p>
            <a:r>
              <a:rPr lang="en-US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Chứng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minh A, E, O </a:t>
            </a:r>
            <a:r>
              <a:rPr lang="en-US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thẳng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hàng</a:t>
            </a:r>
            <a:endParaRPr lang="en-US" sz="20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1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12" grpId="0"/>
      <p:bldP spid="15" grpId="0"/>
      <p:bldP spid="6" grpId="0"/>
      <p:bldP spid="70" grpId="0"/>
      <p:bldP spid="71" grpId="0"/>
      <p:bldP spid="72" grpId="0"/>
      <p:bldP spid="73" grpId="0"/>
      <p:bldP spid="7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097" y="674611"/>
            <a:ext cx="6104803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</a:rPr>
              <a:t>III. ÔN TẬP MỘT SỐ DẠNG TAM GIÁC ĐẶC BIỆT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519" y="1876591"/>
            <a:ext cx="5298319" cy="23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82106" y="1159108"/>
            <a:ext cx="4287512" cy="646327"/>
          </a:xfrm>
          <a:prstGeom prst="rect">
            <a:avLst/>
          </a:prstGeom>
          <a:noFill/>
        </p:spPr>
        <p:txBody>
          <a:bodyPr wrap="none" lIns="91436" tIns="45718" rIns="91436" bIns="45718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Đố</a:t>
            </a:r>
            <a:r>
              <a:rPr lang="en-US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: </a:t>
            </a:r>
            <a:r>
              <a:rPr lang="en-US" sz="36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ai</a:t>
            </a:r>
            <a:r>
              <a:rPr lang="en-US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6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đúng</a:t>
            </a:r>
            <a:r>
              <a:rPr lang="en-US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  <a:r>
              <a:rPr lang="en-US" sz="36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ai</a:t>
            </a:r>
            <a:r>
              <a:rPr lang="en-US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6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sai</a:t>
            </a:r>
            <a:r>
              <a:rPr lang="en-US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9665" y="2224881"/>
            <a:ext cx="6250549" cy="193898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en-US" sz="2400" b="1" dirty="0" err="1">
                <a:latin typeface="Calibri" pitchFamily="34" charset="0"/>
                <a:cs typeface="Calibri" pitchFamily="34" charset="0"/>
              </a:rPr>
              <a:t>Một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chiếc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cầu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trượt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có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đường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lên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BA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dài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5m, </a:t>
            </a:r>
          </a:p>
          <a:p>
            <a:r>
              <a:rPr lang="en-US" sz="2400" b="1" dirty="0" err="1">
                <a:latin typeface="Calibri" pitchFamily="34" charset="0"/>
                <a:cs typeface="Calibri" pitchFamily="34" charset="0"/>
              </a:rPr>
              <a:t>độ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cao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AH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là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3m,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độ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dài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BC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là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10m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và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CD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là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2m. </a:t>
            </a:r>
          </a:p>
          <a:p>
            <a:r>
              <a:rPr lang="en-US" sz="2400" b="1" dirty="0" err="1">
                <a:latin typeface="Calibri" pitchFamily="34" charset="0"/>
                <a:cs typeface="Calibri" pitchFamily="34" charset="0"/>
              </a:rPr>
              <a:t>Bạn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Mai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nói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rằng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đường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trượt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tổng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cộng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ACD </a:t>
            </a:r>
          </a:p>
          <a:p>
            <a:r>
              <a:rPr lang="en-US" sz="2400" b="1" dirty="0" err="1">
                <a:latin typeface="Calibri" pitchFamily="34" charset="0"/>
                <a:cs typeface="Calibri" pitchFamily="34" charset="0"/>
              </a:rPr>
              <a:t>gấp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hai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lần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đường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lên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BA.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Bạn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Vân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nói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điều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sz="2400" b="1" dirty="0" err="1">
                <a:latin typeface="Calibri" pitchFamily="34" charset="0"/>
                <a:cs typeface="Calibri" pitchFamily="34" charset="0"/>
              </a:rPr>
              <a:t>đó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không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đúng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. Ai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đúng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ai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sai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204345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097" y="674611"/>
            <a:ext cx="6104803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</a:rPr>
              <a:t>III. ÔN TẬP MỘT SỐ DẠNG TAM GIÁC ĐẶC BIỆT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519" y="1136484"/>
            <a:ext cx="4512598" cy="2035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82106" y="1159108"/>
            <a:ext cx="4287512" cy="646327"/>
          </a:xfrm>
          <a:prstGeom prst="rect">
            <a:avLst/>
          </a:prstGeom>
          <a:noFill/>
        </p:spPr>
        <p:txBody>
          <a:bodyPr wrap="none" lIns="91436" tIns="45718" rIns="91436" bIns="45718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Đố</a:t>
            </a:r>
            <a:r>
              <a:rPr lang="en-US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: </a:t>
            </a:r>
            <a:r>
              <a:rPr lang="en-US" sz="36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ai</a:t>
            </a:r>
            <a:r>
              <a:rPr lang="en-US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6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đúng</a:t>
            </a:r>
            <a:r>
              <a:rPr lang="en-US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  <a:r>
              <a:rPr lang="en-US" sz="36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ai</a:t>
            </a:r>
            <a:r>
              <a:rPr lang="en-US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6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sai</a:t>
            </a:r>
            <a:r>
              <a:rPr lang="en-US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54" y="1821862"/>
            <a:ext cx="4382265" cy="2020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6827" y="3991577"/>
                <a:ext cx="4752831" cy="1808183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𝐀𝐁𝐇</m:t>
                    </m:r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vuông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tại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H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có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/>
                          </a:rPr>
                          <m:t>𝐀𝐇</m:t>
                        </m:r>
                      </m:e>
                      <m:sup>
                        <m:r>
                          <a:rPr lang="en-US" b="1" i="0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/>
                          </a:rPr>
                          <m:t>𝐇𝐁</m:t>
                        </m:r>
                      </m:e>
                      <m:sup>
                        <m:r>
                          <a:rPr lang="en-US" b="1" i="0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/>
                          </a:rPr>
                          <m:t>𝐀𝐁</m:t>
                        </m:r>
                      </m:e>
                      <m:sup>
                        <m:r>
                          <a:rPr lang="en-US" b="1" i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(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định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lí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Py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-ta-go)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  <a:ea typeface="Cambria Math"/>
                        </a:rPr>
                        <m:t>⟹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/>
                            </a:rPr>
                            <m:t>𝟑</m:t>
                          </m:r>
                        </m:e>
                        <m:sup>
                          <m:r>
                            <a:rPr lang="en-US" b="1" i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/>
                            </a:rPr>
                            <m:t>𝐇𝐁</m:t>
                          </m:r>
                        </m:e>
                        <m:sup>
                          <m:r>
                            <a:rPr lang="en-US" b="1" i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/>
                            </a:rPr>
                            <m:t>𝟓</m:t>
                          </m:r>
                        </m:e>
                        <m:sup>
                          <m:r>
                            <a:rPr lang="en-US" b="1" i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 smtClean="0">
                  <a:latin typeface="Cambria" pitchFamily="18" charset="0"/>
                  <a:ea typeface="Cambria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</a:rPr>
                          <m:t>𝐇𝐁</m:t>
                        </m:r>
                      </m:e>
                      <m:sup>
                        <m:r>
                          <a:rPr lang="en-US" b="1" i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</a:rPr>
                          <m:t>𝟓</m:t>
                        </m:r>
                      </m:e>
                      <m:sup>
                        <m:r>
                          <a:rPr lang="en-US" b="1" i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</a:rPr>
                          <m:t>𝟑</m:t>
                        </m:r>
                      </m:e>
                      <m:sup>
                        <m:r>
                          <a:rPr lang="en-US" b="1" i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=16 </a:t>
                </a:r>
              </a:p>
              <a:p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HB = 4 (m) (HB &gt; 0).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26" y="3991577"/>
                <a:ext cx="4777205" cy="1808187"/>
              </a:xfrm>
              <a:prstGeom prst="rect">
                <a:avLst/>
              </a:prstGeom>
              <a:blipFill rotWithShape="1">
                <a:blip r:embed="rId4"/>
                <a:stretch>
                  <a:fillRect l="-1531" t="-2027" r="-255" b="-57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6826" y="5961028"/>
                <a:ext cx="4365290" cy="430883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>
                        <a:latin typeface="Cambria Math"/>
                        <a:ea typeface="Cambria Math"/>
                      </a:rPr>
                      <m:t>⟹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CH = BC – BH = 10 – 4 = 6 (m).</a:t>
                </a:r>
                <a:endParaRPr lang="en-US" b="1" dirty="0">
                  <a:latin typeface="Cambria" pitchFamily="18" charset="0"/>
                  <a:ea typeface="Cambria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26" y="5961027"/>
                <a:ext cx="4365298" cy="430887"/>
              </a:xfrm>
              <a:prstGeom prst="rect">
                <a:avLst/>
              </a:prstGeom>
              <a:blipFill rotWithShape="1">
                <a:blip r:embed="rId5"/>
                <a:stretch>
                  <a:fillRect t="-8451" r="-1117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20297" y="3204790"/>
                <a:ext cx="4707947" cy="1497329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1" i="0">
                        <a:latin typeface="Cambria Math"/>
                        <a:ea typeface="Cambria Math"/>
                      </a:rPr>
                      <m:t>𝐀𝐂𝐇</m:t>
                    </m:r>
                  </m:oMath>
                </a14:m>
                <a:r>
                  <a:rPr lang="en-US" b="1" dirty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>
                    <a:latin typeface="Cambria" pitchFamily="18" charset="0"/>
                    <a:ea typeface="Cambria" pitchFamily="18" charset="0"/>
                  </a:rPr>
                  <a:t>vuông</a:t>
                </a:r>
                <a:r>
                  <a:rPr lang="en-US" b="1" dirty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>
                    <a:latin typeface="Cambria" pitchFamily="18" charset="0"/>
                    <a:ea typeface="Cambria" pitchFamily="18" charset="0"/>
                  </a:rPr>
                  <a:t>tại</a:t>
                </a:r>
                <a:r>
                  <a:rPr lang="en-US" b="1" dirty="0">
                    <a:latin typeface="Cambria" pitchFamily="18" charset="0"/>
                    <a:ea typeface="Cambria" pitchFamily="18" charset="0"/>
                  </a:rPr>
                  <a:t> H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có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</a:rPr>
                          <m:t>𝐀𝐇</m:t>
                        </m:r>
                      </m:e>
                      <m:sup>
                        <m:r>
                          <a:rPr lang="en-US" b="1" i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</a:rPr>
                          <m:t>𝐇</m:t>
                        </m:r>
                        <m:r>
                          <a:rPr lang="en-US" b="1" i="0" smtClean="0">
                            <a:latin typeface="Cambria Math"/>
                          </a:rPr>
                          <m:t>𝐂</m:t>
                        </m:r>
                      </m:e>
                      <m:sup>
                        <m:r>
                          <a:rPr lang="en-US" b="1" i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</a:rPr>
                          <m:t>𝐀</m:t>
                        </m:r>
                        <m:r>
                          <a:rPr lang="en-US" b="1" i="0" smtClean="0">
                            <a:latin typeface="Cambria Math"/>
                          </a:rPr>
                          <m:t>𝐂</m:t>
                        </m:r>
                      </m:e>
                      <m:sup>
                        <m:r>
                          <a:rPr lang="en-US" b="1" i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>
                    <a:latin typeface="Cambria" pitchFamily="18" charset="0"/>
                    <a:ea typeface="Cambria" pitchFamily="18" charset="0"/>
                  </a:rPr>
                  <a:t> (</a:t>
                </a:r>
                <a:r>
                  <a:rPr lang="en-US" b="1" dirty="0" err="1">
                    <a:latin typeface="Cambria" pitchFamily="18" charset="0"/>
                    <a:ea typeface="Cambria" pitchFamily="18" charset="0"/>
                  </a:rPr>
                  <a:t>định</a:t>
                </a:r>
                <a:r>
                  <a:rPr lang="en-US" b="1" dirty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>
                    <a:latin typeface="Cambria" pitchFamily="18" charset="0"/>
                    <a:ea typeface="Cambria" pitchFamily="18" charset="0"/>
                  </a:rPr>
                  <a:t>lí</a:t>
                </a:r>
                <a:r>
                  <a:rPr lang="en-US" b="1" dirty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>
                    <a:latin typeface="Cambria" pitchFamily="18" charset="0"/>
                    <a:ea typeface="Cambria" pitchFamily="18" charset="0"/>
                  </a:rPr>
                  <a:t>Py</a:t>
                </a:r>
                <a:r>
                  <a:rPr lang="en-US" b="1" dirty="0">
                    <a:latin typeface="Cambria" pitchFamily="18" charset="0"/>
                    <a:ea typeface="Cambria" pitchFamily="18" charset="0"/>
                  </a:rPr>
                  <a:t>-ta-go)</a:t>
                </a:r>
              </a:p>
              <a:p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>
                            <a:latin typeface="Cambria Math"/>
                          </a:rPr>
                          <m:t>𝐀𝐂</m:t>
                        </m:r>
                      </m:e>
                      <m:sup>
                        <m:r>
                          <a:rPr lang="en-US" b="1" i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/>
                          </a:rPr>
                          <m:t>𝟑</m:t>
                        </m:r>
                      </m:e>
                      <m:sup>
                        <m:r>
                          <a:rPr lang="en-US" b="1" i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/>
                          </a:rPr>
                          <m:t>𝟔</m:t>
                        </m:r>
                      </m:e>
                      <m:sup>
                        <m:r>
                          <a:rPr lang="en-US" b="1" i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= 45</a:t>
                </a:r>
              </a:p>
              <a:p>
                <a14:m>
                  <m:oMath xmlns:m="http://schemas.openxmlformats.org/officeDocument/2006/math">
                    <m:r>
                      <a:rPr lang="en-US" b="1" i="0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AC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0" smtClean="0">
                            <a:latin typeface="Cambria Math"/>
                          </a:rPr>
                          <m:t>𝟒𝟓</m:t>
                        </m:r>
                      </m:e>
                    </m:rad>
                    <m:r>
                      <a:rPr lang="en-US" b="1" i="0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𝟔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𝟕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 (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𝐦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b="1" dirty="0" smtClean="0">
                  <a:latin typeface="Cambria" pitchFamily="18" charset="0"/>
                  <a:ea typeface="Cambria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296" y="3204789"/>
                <a:ext cx="4707955" cy="1497333"/>
              </a:xfrm>
              <a:prstGeom prst="rect">
                <a:avLst/>
              </a:prstGeom>
              <a:blipFill rotWithShape="1">
                <a:blip r:embed="rId6"/>
                <a:stretch>
                  <a:fillRect l="-1552" t="-2449" r="-776" b="-73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88556" y="4729937"/>
                <a:ext cx="5754516" cy="769437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smtClean="0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Độ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dài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ACD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là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: AC + CA = 6,7 + 2 = 8,7(m)</a:t>
                </a:r>
              </a:p>
              <a:p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Mà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BA = 5 (m)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2.BA = 5.2 = 10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𝟖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𝟕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b="1" dirty="0">
                  <a:latin typeface="Cambria" pitchFamily="18" charset="0"/>
                  <a:ea typeface="Cambria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556" y="4729936"/>
                <a:ext cx="5754524" cy="769441"/>
              </a:xfrm>
              <a:prstGeom prst="rect">
                <a:avLst/>
              </a:prstGeom>
              <a:blipFill rotWithShape="1">
                <a:blip r:embed="rId7"/>
                <a:stretch>
                  <a:fillRect l="-1271" t="-4762" r="-530" b="-15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5318919" y="3204790"/>
            <a:ext cx="0" cy="3819733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27473" y="5500139"/>
                <a:ext cx="6922784" cy="430883"/>
              </a:xfrm>
              <a:prstGeom prst="rect">
                <a:avLst/>
              </a:prstGeom>
              <a:noFill/>
            </p:spPr>
            <p:txBody>
              <a:bodyPr wrap="none" lIns="91436" tIns="45718" rIns="91436" bIns="45718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smtClean="0">
                        <a:latin typeface="Cambria Math"/>
                        <a:ea typeface="Cambria Math"/>
                      </a:rPr>
                      <m:t>⟹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Tổng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độ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dài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ACD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không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gấp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hai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lần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đường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r>
                  <a:rPr lang="en-US" b="1" dirty="0" err="1" smtClean="0">
                    <a:latin typeface="Cambria" pitchFamily="18" charset="0"/>
                    <a:ea typeface="Cambria" pitchFamily="18" charset="0"/>
                  </a:rPr>
                  <a:t>lên</a:t>
                </a:r>
                <a:r>
                  <a:rPr lang="en-US" b="1" dirty="0" smtClean="0">
                    <a:latin typeface="Cambria" pitchFamily="18" charset="0"/>
                    <a:ea typeface="Cambria" pitchFamily="18" charset="0"/>
                  </a:rPr>
                  <a:t> BA.</a:t>
                </a:r>
                <a:endParaRPr lang="en-US" b="1" dirty="0">
                  <a:latin typeface="Cambria" pitchFamily="18" charset="0"/>
                  <a:ea typeface="Cambria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472" y="5500138"/>
                <a:ext cx="6922793" cy="430887"/>
              </a:xfrm>
              <a:prstGeom prst="rect">
                <a:avLst/>
              </a:prstGeom>
              <a:blipFill rotWithShape="1">
                <a:blip r:embed="rId8"/>
                <a:stretch>
                  <a:fillRect t="-8451" r="-176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720296" y="5972247"/>
            <a:ext cx="3983711" cy="43088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Vậy</a:t>
            </a:r>
            <a:r>
              <a:rPr lang="en-US" b="1" dirty="0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Vân</a:t>
            </a:r>
            <a:r>
              <a:rPr lang="en-US" b="1" dirty="0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nói</a:t>
            </a:r>
            <a:r>
              <a:rPr lang="en-US" b="1" dirty="0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đúng</a:t>
            </a:r>
            <a:r>
              <a:rPr lang="en-US" b="1" dirty="0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, Mai </a:t>
            </a:r>
            <a:r>
              <a:rPr lang="en-US" b="1" dirty="0" err="1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nói</a:t>
            </a:r>
            <a:r>
              <a:rPr lang="en-US" b="1" dirty="0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sai</a:t>
            </a:r>
            <a:r>
              <a:rPr lang="en-US" b="1" dirty="0" smtClean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.</a:t>
            </a:r>
            <a:endParaRPr lang="en-US" b="1" dirty="0">
              <a:solidFill>
                <a:srgbClr val="C0000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224826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092" y="674611"/>
            <a:ext cx="6409501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</a:rPr>
              <a:t>I. ÔN TẬP VỀ TỔNG BA GÓC CỦA MỘT TAM GIÁC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8092" y="1124505"/>
            <a:ext cx="3041464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/>
              <a:t>3. </a:t>
            </a:r>
            <a:r>
              <a:rPr lang="en-US" sz="2400" b="1" u="sng" dirty="0" err="1"/>
              <a:t>Bài</a:t>
            </a:r>
            <a:r>
              <a:rPr lang="en-US" sz="2400" b="1" u="sng" dirty="0"/>
              <a:t> </a:t>
            </a:r>
            <a:r>
              <a:rPr lang="en-US" sz="2400" b="1" u="sng" dirty="0" err="1"/>
              <a:t>tập</a:t>
            </a:r>
            <a:r>
              <a:rPr lang="en-US" sz="2400" b="1" u="sng" dirty="0"/>
              <a:t> 67/SGK/140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8564" y="1593999"/>
            <a:ext cx="5992400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Điền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dấu</a:t>
            </a:r>
            <a:r>
              <a:rPr lang="en-US" sz="2400" b="1" dirty="0">
                <a:solidFill>
                  <a:srgbClr val="0070C0"/>
                </a:solidFill>
              </a:rPr>
              <a:t> “x” </a:t>
            </a:r>
            <a:r>
              <a:rPr lang="en-US" sz="2400" b="1" dirty="0" err="1">
                <a:solidFill>
                  <a:srgbClr val="0070C0"/>
                </a:solidFill>
              </a:rPr>
              <a:t>vào</a:t>
            </a:r>
            <a:r>
              <a:rPr lang="en-US" sz="2400" b="1" dirty="0">
                <a:solidFill>
                  <a:srgbClr val="0070C0"/>
                </a:solidFill>
              </a:rPr>
              <a:t> ô </a:t>
            </a:r>
            <a:r>
              <a:rPr lang="en-US" sz="2400" b="1" dirty="0" err="1">
                <a:solidFill>
                  <a:srgbClr val="0070C0"/>
                </a:solidFill>
              </a:rPr>
              <a:t>trống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một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cách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thích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hợp</a:t>
            </a:r>
            <a:r>
              <a:rPr lang="en-US" sz="2400" b="1" dirty="0">
                <a:solidFill>
                  <a:srgbClr val="0070C0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32202302"/>
                  </p:ext>
                </p:extLst>
              </p:nvPr>
            </p:nvGraphicFramePr>
            <p:xfrm>
              <a:off x="652864" y="2330015"/>
              <a:ext cx="10134865" cy="38572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54321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3204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596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139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100" dirty="0" err="1" smtClean="0"/>
                            <a:t>Câu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100" dirty="0" err="1" smtClean="0"/>
                            <a:t>Đúng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100" dirty="0" err="1" smtClean="0"/>
                            <a:t>Sai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391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100" dirty="0" smtClean="0"/>
                            <a:t>1. </a:t>
                          </a:r>
                          <a:r>
                            <a:rPr lang="en-US" sz="2100" dirty="0" err="1" smtClean="0"/>
                            <a:t>Trong</a:t>
                          </a:r>
                          <a:r>
                            <a:rPr lang="en-US" sz="2100" dirty="0" smtClean="0"/>
                            <a:t> </a:t>
                          </a:r>
                          <a:r>
                            <a:rPr lang="en-US" sz="2100" dirty="0" err="1" smtClean="0"/>
                            <a:t>một</a:t>
                          </a:r>
                          <a:r>
                            <a:rPr lang="en-US" sz="2100" baseline="0" dirty="0" smtClean="0"/>
                            <a:t> tam </a:t>
                          </a:r>
                          <a:r>
                            <a:rPr lang="en-US" sz="2100" baseline="0" dirty="0" err="1" smtClean="0"/>
                            <a:t>giác</a:t>
                          </a:r>
                          <a:r>
                            <a:rPr lang="en-US" sz="2100" baseline="0" dirty="0" smtClean="0"/>
                            <a:t>,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nhỏ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nhất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là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nhọn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1391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100" dirty="0" smtClean="0"/>
                            <a:t>2. </a:t>
                          </a:r>
                          <a:r>
                            <a:rPr lang="en-US" sz="2100" dirty="0" err="1" smtClean="0"/>
                            <a:t>Trong</a:t>
                          </a:r>
                          <a:r>
                            <a:rPr lang="en-US" sz="2100" dirty="0" smtClean="0"/>
                            <a:t> </a:t>
                          </a:r>
                          <a:r>
                            <a:rPr lang="en-US" sz="2100" dirty="0" err="1" smtClean="0"/>
                            <a:t>một</a:t>
                          </a:r>
                          <a:r>
                            <a:rPr lang="en-US" sz="2100" baseline="0" dirty="0" smtClean="0"/>
                            <a:t> tam </a:t>
                          </a:r>
                          <a:r>
                            <a:rPr lang="en-US" sz="2100" baseline="0" dirty="0" err="1" smtClean="0"/>
                            <a:t>giác</a:t>
                          </a:r>
                          <a:r>
                            <a:rPr lang="en-US" sz="2100" baseline="0" dirty="0" smtClean="0"/>
                            <a:t>, </a:t>
                          </a:r>
                          <a:r>
                            <a:rPr lang="en-US" sz="2100" baseline="0" dirty="0" err="1" smtClean="0"/>
                            <a:t>có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ít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nhất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là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hai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nhọn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1391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100" dirty="0" smtClean="0"/>
                            <a:t>3. </a:t>
                          </a:r>
                          <a:r>
                            <a:rPr lang="en-US" sz="2100" dirty="0" err="1" smtClean="0"/>
                            <a:t>Trong</a:t>
                          </a:r>
                          <a:r>
                            <a:rPr lang="en-US" sz="2100" dirty="0" smtClean="0"/>
                            <a:t> </a:t>
                          </a:r>
                          <a:r>
                            <a:rPr lang="en-US" sz="2100" dirty="0" err="1" smtClean="0"/>
                            <a:t>một</a:t>
                          </a:r>
                          <a:r>
                            <a:rPr lang="en-US" sz="2100" baseline="0" dirty="0" smtClean="0"/>
                            <a:t> tam </a:t>
                          </a:r>
                          <a:r>
                            <a:rPr lang="en-US" sz="2100" baseline="0" dirty="0" err="1" smtClean="0"/>
                            <a:t>giác</a:t>
                          </a:r>
                          <a:r>
                            <a:rPr lang="en-US" sz="2100" baseline="0" dirty="0" smtClean="0"/>
                            <a:t>,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lớn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nhất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là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tù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19702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100" dirty="0" smtClean="0"/>
                            <a:t>4. </a:t>
                          </a:r>
                          <a:r>
                            <a:rPr lang="en-US" sz="2100" dirty="0" err="1" smtClean="0"/>
                            <a:t>Trong</a:t>
                          </a:r>
                          <a:r>
                            <a:rPr lang="en-US" sz="2100" dirty="0" smtClean="0"/>
                            <a:t> </a:t>
                          </a:r>
                          <a:r>
                            <a:rPr lang="en-US" sz="2100" dirty="0" err="1" smtClean="0"/>
                            <a:t>một</a:t>
                          </a:r>
                          <a:r>
                            <a:rPr lang="en-US" sz="2100" baseline="0" dirty="0" smtClean="0"/>
                            <a:t> tam </a:t>
                          </a:r>
                          <a:r>
                            <a:rPr lang="en-US" sz="2100" baseline="0" dirty="0" err="1" smtClean="0"/>
                            <a:t>giác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vuông</a:t>
                          </a:r>
                          <a:r>
                            <a:rPr lang="en-US" sz="2100" baseline="0" dirty="0" smtClean="0"/>
                            <a:t>, </a:t>
                          </a:r>
                          <a:r>
                            <a:rPr lang="en-US" sz="2100" baseline="0" dirty="0" err="1" smtClean="0"/>
                            <a:t>hai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nhọn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bù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nhau</a:t>
                          </a:r>
                          <a:r>
                            <a:rPr lang="en-US" sz="2100" baseline="0" dirty="0" smtClean="0"/>
                            <a:t>.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74095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100" dirty="0" smtClean="0"/>
                            <a:t>5. </a:t>
                          </a:r>
                          <a:r>
                            <a:rPr lang="en-US" sz="2100" dirty="0" err="1" smtClean="0"/>
                            <a:t>Nếu</a:t>
                          </a:r>
                          <a:r>
                            <a:rPr lang="en-US" sz="21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210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100" b="0" i="1" baseline="0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100" dirty="0" smtClean="0"/>
                            <a:t> </a:t>
                          </a:r>
                          <a:r>
                            <a:rPr lang="en-US" sz="2100" dirty="0" err="1" smtClean="0"/>
                            <a:t>là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ở </a:t>
                          </a:r>
                          <a:r>
                            <a:rPr lang="en-US" sz="2100" baseline="0" dirty="0" err="1" smtClean="0"/>
                            <a:t>đáy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của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một</a:t>
                          </a:r>
                          <a:r>
                            <a:rPr lang="en-US" sz="2100" baseline="0" dirty="0" smtClean="0"/>
                            <a:t> tam </a:t>
                          </a:r>
                          <a:r>
                            <a:rPr lang="en-US" sz="2100" baseline="0" dirty="0" err="1" smtClean="0"/>
                            <a:t>giác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cân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thì</a:t>
                          </a:r>
                          <a:r>
                            <a:rPr lang="en-US" sz="21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210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100" b="0" i="1" baseline="0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100" dirty="0" smtClean="0"/>
                            <a:t> &lt;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90</m:t>
                                  </m:r>
                                </m:e>
                                <m:sup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74095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100" dirty="0" smtClean="0"/>
                            <a:t>6. Nếu</a:t>
                          </a:r>
                          <a:r>
                            <a:rPr lang="en-US" sz="21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210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100" b="0" i="1" baseline="0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100" dirty="0" smtClean="0"/>
                            <a:t> </a:t>
                          </a:r>
                          <a:r>
                            <a:rPr lang="en-US" sz="2100" dirty="0" err="1" smtClean="0"/>
                            <a:t>là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ở </a:t>
                          </a:r>
                          <a:r>
                            <a:rPr lang="en-US" sz="2100" baseline="0" dirty="0" err="1" smtClean="0"/>
                            <a:t>đỉnh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của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một</a:t>
                          </a:r>
                          <a:r>
                            <a:rPr lang="en-US" sz="2100" baseline="0" dirty="0" smtClean="0"/>
                            <a:t> tam </a:t>
                          </a:r>
                          <a:r>
                            <a:rPr lang="en-US" sz="2100" baseline="0" dirty="0" err="1" smtClean="0"/>
                            <a:t>giác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cân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thì</a:t>
                          </a:r>
                          <a:r>
                            <a:rPr lang="en-US" sz="21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210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100" b="0" i="1" baseline="0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100" dirty="0" smtClean="0"/>
                            <a:t> &lt;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90</m:t>
                                  </m:r>
                                </m:e>
                                <m:sup>
                                  <m:r>
                                    <a:rPr lang="en-US" sz="2100" b="0" i="1" smtClean="0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100" baseline="0" dirty="0" smtClean="0"/>
                            <a:t>. 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32202302"/>
                  </p:ext>
                </p:extLst>
              </p:nvPr>
            </p:nvGraphicFramePr>
            <p:xfrm>
              <a:off x="652864" y="2330015"/>
              <a:ext cx="10134865" cy="38572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543218"/>
                    <a:gridCol w="1432046"/>
                    <a:gridCol w="1159601"/>
                  </a:tblGrid>
                  <a:tr h="4139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100" dirty="0" err="1" smtClean="0"/>
                            <a:t>Câu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100" dirty="0" err="1" smtClean="0"/>
                            <a:t>Đúng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100" dirty="0" err="1" smtClean="0"/>
                            <a:t>Sai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1391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100" dirty="0" smtClean="0"/>
                            <a:t>1. </a:t>
                          </a:r>
                          <a:r>
                            <a:rPr lang="en-US" sz="2100" dirty="0" err="1" smtClean="0"/>
                            <a:t>Trong</a:t>
                          </a:r>
                          <a:r>
                            <a:rPr lang="en-US" sz="2100" dirty="0" smtClean="0"/>
                            <a:t> </a:t>
                          </a:r>
                          <a:r>
                            <a:rPr lang="en-US" sz="2100" dirty="0" err="1" smtClean="0"/>
                            <a:t>một</a:t>
                          </a:r>
                          <a:r>
                            <a:rPr lang="en-US" sz="2100" baseline="0" dirty="0" smtClean="0"/>
                            <a:t> tam </a:t>
                          </a:r>
                          <a:r>
                            <a:rPr lang="en-US" sz="2100" baseline="0" dirty="0" err="1" smtClean="0"/>
                            <a:t>giác</a:t>
                          </a:r>
                          <a:r>
                            <a:rPr lang="en-US" sz="2100" baseline="0" dirty="0" smtClean="0"/>
                            <a:t>,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nhỏ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nhất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là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nhọn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1391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100" dirty="0" smtClean="0"/>
                            <a:t>2. </a:t>
                          </a:r>
                          <a:r>
                            <a:rPr lang="en-US" sz="2100" dirty="0" err="1" smtClean="0"/>
                            <a:t>Trong</a:t>
                          </a:r>
                          <a:r>
                            <a:rPr lang="en-US" sz="2100" dirty="0" smtClean="0"/>
                            <a:t> </a:t>
                          </a:r>
                          <a:r>
                            <a:rPr lang="en-US" sz="2100" dirty="0" err="1" smtClean="0"/>
                            <a:t>một</a:t>
                          </a:r>
                          <a:r>
                            <a:rPr lang="en-US" sz="2100" baseline="0" dirty="0" smtClean="0"/>
                            <a:t> tam </a:t>
                          </a:r>
                          <a:r>
                            <a:rPr lang="en-US" sz="2100" baseline="0" dirty="0" err="1" smtClean="0"/>
                            <a:t>giác</a:t>
                          </a:r>
                          <a:r>
                            <a:rPr lang="en-US" sz="2100" baseline="0" dirty="0" smtClean="0"/>
                            <a:t>, </a:t>
                          </a:r>
                          <a:r>
                            <a:rPr lang="en-US" sz="2100" baseline="0" dirty="0" err="1" smtClean="0"/>
                            <a:t>có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ít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nhất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là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hai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nhọn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1391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100" dirty="0" smtClean="0"/>
                            <a:t>3. </a:t>
                          </a:r>
                          <a:r>
                            <a:rPr lang="en-US" sz="2100" dirty="0" err="1" smtClean="0"/>
                            <a:t>Trong</a:t>
                          </a:r>
                          <a:r>
                            <a:rPr lang="en-US" sz="2100" dirty="0" smtClean="0"/>
                            <a:t> </a:t>
                          </a:r>
                          <a:r>
                            <a:rPr lang="en-US" sz="2100" dirty="0" err="1" smtClean="0"/>
                            <a:t>một</a:t>
                          </a:r>
                          <a:r>
                            <a:rPr lang="en-US" sz="2100" baseline="0" dirty="0" smtClean="0"/>
                            <a:t> tam </a:t>
                          </a:r>
                          <a:r>
                            <a:rPr lang="en-US" sz="2100" baseline="0" dirty="0" err="1" smtClean="0"/>
                            <a:t>giác</a:t>
                          </a:r>
                          <a:r>
                            <a:rPr lang="en-US" sz="2100" baseline="0" dirty="0" smtClean="0"/>
                            <a:t>,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lớn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nhất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là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tù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19702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100" dirty="0" smtClean="0"/>
                            <a:t>4. </a:t>
                          </a:r>
                          <a:r>
                            <a:rPr lang="en-US" sz="2100" dirty="0" err="1" smtClean="0"/>
                            <a:t>Trong</a:t>
                          </a:r>
                          <a:r>
                            <a:rPr lang="en-US" sz="2100" dirty="0" smtClean="0"/>
                            <a:t> </a:t>
                          </a:r>
                          <a:r>
                            <a:rPr lang="en-US" sz="2100" dirty="0" err="1" smtClean="0"/>
                            <a:t>một</a:t>
                          </a:r>
                          <a:r>
                            <a:rPr lang="en-US" sz="2100" baseline="0" dirty="0" smtClean="0"/>
                            <a:t> tam </a:t>
                          </a:r>
                          <a:r>
                            <a:rPr lang="en-US" sz="2100" baseline="0" dirty="0" err="1" smtClean="0"/>
                            <a:t>giác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vuông</a:t>
                          </a:r>
                          <a:r>
                            <a:rPr lang="en-US" sz="2100" baseline="0" dirty="0" smtClean="0"/>
                            <a:t>, </a:t>
                          </a:r>
                          <a:r>
                            <a:rPr lang="en-US" sz="2100" baseline="0" dirty="0" err="1" smtClean="0"/>
                            <a:t>hai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góc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nhọn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bù</a:t>
                          </a:r>
                          <a:r>
                            <a:rPr lang="en-US" sz="2100" baseline="0" dirty="0" smtClean="0"/>
                            <a:t> </a:t>
                          </a:r>
                          <a:r>
                            <a:rPr lang="en-US" sz="2100" baseline="0" dirty="0" err="1" smtClean="0"/>
                            <a:t>nhau</a:t>
                          </a:r>
                          <a:r>
                            <a:rPr lang="en-US" sz="2100" baseline="0" dirty="0" smtClean="0"/>
                            <a:t>.</a:t>
                          </a:r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409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327273" r="-34330" b="-1008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409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423770" r="-343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100" dirty="0"/>
                        </a:p>
                      </a:txBody>
                      <a:tcPr marL="121618" marR="121618" marT="46937" marB="46937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4" name="TextBox 23"/>
          <p:cNvSpPr txBox="1"/>
          <p:nvPr/>
        </p:nvSpPr>
        <p:spPr>
          <a:xfrm>
            <a:off x="8680006" y="2737997"/>
            <a:ext cx="377081" cy="449350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680006" y="3117160"/>
            <a:ext cx="377081" cy="449350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932167" y="3572801"/>
            <a:ext cx="377081" cy="449350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32167" y="4146109"/>
            <a:ext cx="377081" cy="449350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80006" y="4850165"/>
            <a:ext cx="377081" cy="449350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9932167" y="5632450"/>
            <a:ext cx="377081" cy="449350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713481" y="605328"/>
            <a:ext cx="3749538" cy="1626471"/>
            <a:chOff x="8884581" y="674610"/>
            <a:chExt cx="3749538" cy="1626471"/>
          </a:xfrm>
        </p:grpSpPr>
        <p:sp>
          <p:nvSpPr>
            <p:cNvPr id="3" name="Cloud Callout 2"/>
            <p:cNvSpPr/>
            <p:nvPr/>
          </p:nvSpPr>
          <p:spPr>
            <a:xfrm>
              <a:off x="8884581" y="674610"/>
              <a:ext cx="3749538" cy="1626471"/>
            </a:xfrm>
            <a:prstGeom prst="cloudCallou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09100" y="1003066"/>
              <a:ext cx="3200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/>
                <a:t>Đối</a:t>
              </a:r>
              <a:r>
                <a:rPr lang="en-US" sz="1600" b="1" dirty="0"/>
                <a:t> </a:t>
              </a:r>
              <a:r>
                <a:rPr lang="en-US" sz="1600" b="1" dirty="0" err="1"/>
                <a:t>với</a:t>
              </a:r>
              <a:r>
                <a:rPr lang="en-US" sz="1600" b="1" dirty="0"/>
                <a:t> tam </a:t>
              </a:r>
              <a:r>
                <a:rPr lang="en-US" sz="1600" b="1" dirty="0" err="1"/>
                <a:t>giác</a:t>
              </a:r>
              <a:r>
                <a:rPr lang="en-US" sz="1600" b="1" dirty="0"/>
                <a:t> </a:t>
              </a:r>
              <a:r>
                <a:rPr lang="en-US" sz="1600" b="1" dirty="0" err="1"/>
                <a:t>vuông</a:t>
              </a:r>
              <a:r>
                <a:rPr lang="en-US" sz="1600" b="1" dirty="0"/>
                <a:t> </a:t>
              </a:r>
              <a:r>
                <a:rPr lang="en-US" sz="1600" b="1" dirty="0" err="1"/>
                <a:t>thì</a:t>
              </a:r>
              <a:r>
                <a:rPr lang="en-US" sz="1600" b="1" dirty="0"/>
                <a:t> </a:t>
              </a:r>
              <a:r>
                <a:rPr lang="en-US" sz="1600" b="1" dirty="0" err="1"/>
                <a:t>góc</a:t>
              </a:r>
              <a:r>
                <a:rPr lang="en-US" sz="1600" b="1" dirty="0"/>
                <a:t> </a:t>
              </a:r>
              <a:r>
                <a:rPr lang="en-US" sz="1600" b="1" dirty="0" err="1"/>
                <a:t>vuông</a:t>
              </a:r>
              <a:r>
                <a:rPr lang="en-US" sz="1600" b="1" dirty="0"/>
                <a:t> </a:t>
              </a:r>
              <a:r>
                <a:rPr lang="en-US" sz="1600" b="1" err="1"/>
                <a:t>lớn</a:t>
              </a:r>
              <a:r>
                <a:rPr lang="en-US" sz="1600" b="1"/>
                <a:t> nhất; Tam </a:t>
              </a:r>
              <a:r>
                <a:rPr lang="en-US" sz="1600" b="1" dirty="0" err="1"/>
                <a:t>giác</a:t>
              </a:r>
              <a:r>
                <a:rPr lang="en-US" sz="1600" b="1" dirty="0"/>
                <a:t> </a:t>
              </a:r>
              <a:r>
                <a:rPr lang="en-US" sz="1600" b="1" dirty="0" err="1"/>
                <a:t>nhọn</a:t>
              </a:r>
              <a:r>
                <a:rPr lang="en-US" sz="1600" b="1" dirty="0"/>
                <a:t> </a:t>
              </a:r>
              <a:r>
                <a:rPr lang="en-US" sz="1600" b="1" dirty="0" err="1"/>
                <a:t>thì</a:t>
              </a:r>
              <a:r>
                <a:rPr lang="en-US" sz="1600" b="1" dirty="0"/>
                <a:t> </a:t>
              </a:r>
              <a:r>
                <a:rPr lang="en-US" sz="1600" b="1" dirty="0" err="1"/>
                <a:t>góc</a:t>
              </a:r>
              <a:r>
                <a:rPr lang="en-US" sz="1600" b="1" dirty="0"/>
                <a:t> </a:t>
              </a:r>
              <a:r>
                <a:rPr lang="en-US" sz="1600" b="1" dirty="0" err="1"/>
                <a:t>nhọn</a:t>
              </a:r>
              <a:r>
                <a:rPr lang="en-US" sz="1600" b="1" dirty="0"/>
                <a:t> </a:t>
              </a:r>
              <a:r>
                <a:rPr lang="en-US" sz="1600" b="1" dirty="0" err="1"/>
                <a:t>lớn</a:t>
              </a:r>
              <a:r>
                <a:rPr lang="en-US" sz="1600" b="1" dirty="0"/>
                <a:t> </a:t>
              </a:r>
              <a:r>
                <a:rPr lang="en-US" sz="1600" b="1" dirty="0" err="1"/>
                <a:t>nhất</a:t>
              </a:r>
              <a:endParaRPr lang="en-US" sz="16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680007" y="674610"/>
            <a:ext cx="3200400" cy="1830448"/>
            <a:chOff x="8443119" y="243681"/>
            <a:chExt cx="3200400" cy="1830448"/>
          </a:xfrm>
        </p:grpSpPr>
        <p:sp>
          <p:nvSpPr>
            <p:cNvPr id="7" name="Cloud Callout 6"/>
            <p:cNvSpPr/>
            <p:nvPr/>
          </p:nvSpPr>
          <p:spPr>
            <a:xfrm>
              <a:off x="8443119" y="243681"/>
              <a:ext cx="3200400" cy="183044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872247" y="715574"/>
              <a:ext cx="234214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- </a:t>
              </a:r>
              <a:r>
                <a:rPr lang="en-US" dirty="0" err="1" smtClean="0"/>
                <a:t>Hai</a:t>
              </a:r>
              <a:r>
                <a:rPr lang="en-US" dirty="0" smtClean="0"/>
                <a:t> </a:t>
              </a:r>
              <a:r>
                <a:rPr lang="en-US" dirty="0" err="1" smtClean="0"/>
                <a:t>góc</a:t>
              </a:r>
              <a:r>
                <a:rPr lang="en-US" dirty="0" smtClean="0"/>
                <a:t> </a:t>
              </a:r>
              <a:r>
                <a:rPr lang="en-US" dirty="0" err="1" smtClean="0"/>
                <a:t>nhọn</a:t>
              </a:r>
              <a:r>
                <a:rPr lang="en-US" dirty="0" smtClean="0"/>
                <a:t> </a:t>
              </a:r>
              <a:r>
                <a:rPr lang="en-US" dirty="0" err="1" smtClean="0"/>
                <a:t>phụ</a:t>
              </a:r>
              <a:r>
                <a:rPr lang="en-US" dirty="0" smtClean="0"/>
                <a:t> </a:t>
              </a:r>
              <a:r>
                <a:rPr lang="en-US" dirty="0" err="1" smtClean="0"/>
                <a:t>nhau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187162" y="5259833"/>
            <a:ext cx="2551039" cy="1650203"/>
            <a:chOff x="6862481" y="5632450"/>
            <a:chExt cx="2551038" cy="1650203"/>
          </a:xfrm>
        </p:grpSpPr>
        <p:sp>
          <p:nvSpPr>
            <p:cNvPr id="9" name="Cloud Callout 8"/>
            <p:cNvSpPr/>
            <p:nvPr/>
          </p:nvSpPr>
          <p:spPr>
            <a:xfrm>
              <a:off x="6862481" y="5632450"/>
              <a:ext cx="2551038" cy="1650203"/>
            </a:xfrm>
            <a:prstGeom prst="cloudCallout">
              <a:avLst>
                <a:gd name="adj1" fmla="val 66102"/>
                <a:gd name="adj2" fmla="val -68789"/>
              </a:avLst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7212684" y="5729851"/>
                  <a:ext cx="2149294" cy="10772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/>
                    <a:t>Giả </a:t>
                  </a:r>
                  <a:r>
                    <a:rPr lang="en-US" sz="1600" b="1" dirty="0" err="1"/>
                    <a:t>sử</a:t>
                  </a:r>
                  <a:r>
                    <a:rPr lang="en-US" sz="1600" b="1" dirty="0"/>
                    <a:t> 1 tam </a:t>
                  </a:r>
                  <a:r>
                    <a:rPr lang="en-US" sz="1600" b="1" dirty="0" err="1"/>
                    <a:t>giác</a:t>
                  </a:r>
                  <a:r>
                    <a:rPr lang="en-US" sz="1600" b="1" dirty="0"/>
                    <a:t> </a:t>
                  </a:r>
                  <a:r>
                    <a:rPr lang="en-US" sz="1600" b="1" dirty="0" err="1"/>
                    <a:t>cân</a:t>
                  </a:r>
                  <a:r>
                    <a:rPr lang="en-US" sz="1600" b="1" dirty="0"/>
                    <a:t> </a:t>
                  </a:r>
                  <a:r>
                    <a:rPr lang="en-US" sz="1600" b="1" dirty="0" err="1"/>
                    <a:t>có</a:t>
                  </a:r>
                  <a:r>
                    <a:rPr lang="en-US" sz="1600" b="1" dirty="0"/>
                    <a:t> 2 </a:t>
                  </a:r>
                  <a:r>
                    <a:rPr lang="en-US" sz="1600" b="1" dirty="0" err="1"/>
                    <a:t>góc</a:t>
                  </a:r>
                  <a:r>
                    <a:rPr lang="en-US" sz="1600" b="1" dirty="0"/>
                    <a:t> </a:t>
                  </a:r>
                  <a:r>
                    <a:rPr lang="en-US" sz="1600" b="1" dirty="0" err="1"/>
                    <a:t>đáy</a:t>
                  </a:r>
                  <a:r>
                    <a:rPr lang="en-US" sz="1600" b="1" dirty="0"/>
                    <a:t> </a:t>
                  </a:r>
                  <a:r>
                    <a:rPr lang="en-US" sz="1600" b="1" dirty="0" err="1"/>
                    <a:t>tổng</a:t>
                  </a:r>
                  <a:r>
                    <a:rPr lang="en-US" sz="1600" b="1" dirty="0"/>
                    <a:t> </a:t>
                  </a:r>
                  <a:r>
                    <a:rPr lang="en-US" sz="1600" b="1" dirty="0" err="1"/>
                    <a:t>cộng</a:t>
                  </a:r>
                  <a:r>
                    <a:rPr lang="en-US" sz="1600" b="1" dirty="0"/>
                    <a:t> </a:t>
                  </a:r>
                  <a:r>
                    <a:rPr lang="en-US" sz="1600" b="1" err="1"/>
                    <a:t>là</a:t>
                  </a:r>
                  <a:r>
                    <a:rPr lang="en-US" sz="1600" b="1"/>
                    <a:t> 70</a:t>
                  </a:r>
                  <a14:m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  <a:ea typeface="Cambria Math"/>
                        </a:rPr>
                        <m:t>° </m:t>
                      </m:r>
                    </m:oMath>
                  </a14:m>
                  <a:r>
                    <a:rPr lang="en-US" sz="1600" b="1" dirty="0" err="1"/>
                    <a:t>thì</a:t>
                  </a:r>
                  <a:r>
                    <a:rPr lang="en-US" sz="1600" b="1" dirty="0"/>
                    <a:t> </a:t>
                  </a:r>
                  <a:r>
                    <a:rPr lang="en-US" sz="1600" b="1" dirty="0" err="1"/>
                    <a:t>góc</a:t>
                  </a:r>
                  <a:r>
                    <a:rPr lang="en-US" sz="1600" b="1" dirty="0"/>
                    <a:t> A </a:t>
                  </a:r>
                  <a:r>
                    <a:rPr lang="en-US" sz="1600" b="1"/>
                    <a:t>= 110</a:t>
                  </a:r>
                  <a14:m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  <a:ea typeface="Cambria Math"/>
                        </a:rPr>
                        <m:t>°&gt;</m:t>
                      </m:r>
                      <m:r>
                        <a:rPr lang="en-US" sz="1600" b="1" i="1">
                          <a:latin typeface="Cambria Math"/>
                          <a:ea typeface="Cambria Math"/>
                        </a:rPr>
                        <m:t>𝟗𝟎</m:t>
                      </m:r>
                      <m:r>
                        <a:rPr lang="en-US" sz="1600" b="1" i="1">
                          <a:latin typeface="Cambria Math"/>
                          <a:ea typeface="Cambria Math"/>
                        </a:rPr>
                        <m:t> độ</m:t>
                      </m:r>
                    </m:oMath>
                  </a14:m>
                  <a:endParaRPr lang="en-US" sz="1600" b="1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12684" y="5729851"/>
                  <a:ext cx="2149294" cy="107721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1416" t="-1695" b="-62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Rectangle 30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333426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0778" y="569664"/>
            <a:ext cx="8168380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</a:rPr>
              <a:t>II. ÔN TẬP CÁC TRƯỜNG HỢP BẰNG NHAU CỦA HAI TAM GIÁC </a:t>
            </a:r>
          </a:p>
        </p:txBody>
      </p:sp>
      <p:sp>
        <p:nvSpPr>
          <p:cNvPr id="10" name="Text Box 60"/>
          <p:cNvSpPr txBox="1">
            <a:spLocks noChangeArrowheads="1"/>
          </p:cNvSpPr>
          <p:nvPr/>
        </p:nvSpPr>
        <p:spPr bwMode="auto">
          <a:xfrm>
            <a:off x="8438771" y="3960319"/>
            <a:ext cx="1013487" cy="459609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baseline="2000" dirty="0" err="1">
                <a:solidFill>
                  <a:schemeClr val="bg1"/>
                </a:solidFill>
              </a:rPr>
              <a:t>c.g.c</a:t>
            </a:r>
            <a:endParaRPr lang="en-US" sz="3400" b="1" baseline="2000" dirty="0">
              <a:solidFill>
                <a:schemeClr val="bg1"/>
              </a:solidFill>
            </a:endParaRPr>
          </a:p>
        </p:txBody>
      </p:sp>
      <p:sp>
        <p:nvSpPr>
          <p:cNvPr id="11" name="Text Box 62"/>
          <p:cNvSpPr txBox="1">
            <a:spLocks noChangeArrowheads="1"/>
          </p:cNvSpPr>
          <p:nvPr/>
        </p:nvSpPr>
        <p:spPr bwMode="auto">
          <a:xfrm>
            <a:off x="6232948" y="3041132"/>
            <a:ext cx="4915408" cy="44935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333399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chemeClr val="bg1"/>
                </a:solidFill>
              </a:rPr>
              <a:t>Cạnh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huyền</a:t>
            </a:r>
            <a:r>
              <a:rPr lang="en-US" b="1" dirty="0" smtClean="0">
                <a:solidFill>
                  <a:schemeClr val="bg1"/>
                </a:solidFill>
              </a:rPr>
              <a:t> – </a:t>
            </a:r>
            <a:r>
              <a:rPr lang="en-US" b="1" dirty="0" err="1" smtClean="0">
                <a:solidFill>
                  <a:schemeClr val="bg1"/>
                </a:solidFill>
              </a:rPr>
              <a:t>cạnh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góc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vuông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2" name="Group 64"/>
          <p:cNvGrpSpPr>
            <a:grpSpLocks/>
          </p:cNvGrpSpPr>
          <p:nvPr/>
        </p:nvGrpSpPr>
        <p:grpSpPr bwMode="auto">
          <a:xfrm>
            <a:off x="7666149" y="1751098"/>
            <a:ext cx="1114835" cy="1173427"/>
            <a:chOff x="3303" y="1200"/>
            <a:chExt cx="432" cy="627"/>
          </a:xfrm>
        </p:grpSpPr>
        <p:grpSp>
          <p:nvGrpSpPr>
            <p:cNvPr id="13" name="Group 65"/>
            <p:cNvGrpSpPr>
              <a:grpSpLocks/>
            </p:cNvGrpSpPr>
            <p:nvPr/>
          </p:nvGrpSpPr>
          <p:grpSpPr bwMode="auto">
            <a:xfrm>
              <a:off x="3312" y="1680"/>
              <a:ext cx="96" cy="96"/>
              <a:chOff x="3312" y="1680"/>
              <a:chExt cx="96" cy="96"/>
            </a:xfrm>
          </p:grpSpPr>
          <p:sp>
            <p:nvSpPr>
              <p:cNvPr id="23" name="Line 66"/>
              <p:cNvSpPr>
                <a:spLocks noChangeShapeType="1"/>
              </p:cNvSpPr>
              <p:nvPr/>
            </p:nvSpPr>
            <p:spPr bwMode="auto">
              <a:xfrm>
                <a:off x="3312" y="1680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67"/>
              <p:cNvSpPr>
                <a:spLocks noChangeShapeType="1"/>
              </p:cNvSpPr>
              <p:nvPr/>
            </p:nvSpPr>
            <p:spPr bwMode="auto">
              <a:xfrm>
                <a:off x="3408" y="168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68"/>
            <p:cNvGrpSpPr>
              <a:grpSpLocks/>
            </p:cNvGrpSpPr>
            <p:nvPr/>
          </p:nvGrpSpPr>
          <p:grpSpPr bwMode="auto">
            <a:xfrm>
              <a:off x="3303" y="1200"/>
              <a:ext cx="432" cy="627"/>
              <a:chOff x="3312" y="1200"/>
              <a:chExt cx="432" cy="627"/>
            </a:xfrm>
          </p:grpSpPr>
          <p:grpSp>
            <p:nvGrpSpPr>
              <p:cNvPr id="15" name="Group 69"/>
              <p:cNvGrpSpPr>
                <a:grpSpLocks/>
              </p:cNvGrpSpPr>
              <p:nvPr/>
            </p:nvGrpSpPr>
            <p:grpSpPr bwMode="auto">
              <a:xfrm>
                <a:off x="3312" y="1200"/>
                <a:ext cx="432" cy="576"/>
                <a:chOff x="3312" y="1200"/>
                <a:chExt cx="336" cy="576"/>
              </a:xfrm>
            </p:grpSpPr>
            <p:sp>
              <p:nvSpPr>
                <p:cNvPr id="20" name="Line 70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0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71"/>
                <p:cNvSpPr>
                  <a:spLocks noChangeShapeType="1"/>
                </p:cNvSpPr>
                <p:nvPr/>
              </p:nvSpPr>
              <p:spPr bwMode="auto">
                <a:xfrm>
                  <a:off x="3312" y="1776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72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336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73"/>
              <p:cNvGrpSpPr>
                <a:grpSpLocks/>
              </p:cNvGrpSpPr>
              <p:nvPr/>
            </p:nvGrpSpPr>
            <p:grpSpPr bwMode="auto">
              <a:xfrm>
                <a:off x="3516" y="1731"/>
                <a:ext cx="27" cy="96"/>
                <a:chOff x="4734" y="2718"/>
                <a:chExt cx="27" cy="96"/>
              </a:xfrm>
            </p:grpSpPr>
            <p:sp>
              <p:nvSpPr>
                <p:cNvPr id="18" name="Line 74"/>
                <p:cNvSpPr>
                  <a:spLocks noChangeShapeType="1"/>
                </p:cNvSpPr>
                <p:nvPr/>
              </p:nvSpPr>
              <p:spPr bwMode="auto">
                <a:xfrm>
                  <a:off x="4734" y="2718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33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Line 75"/>
                <p:cNvSpPr>
                  <a:spLocks noChangeShapeType="1"/>
                </p:cNvSpPr>
                <p:nvPr/>
              </p:nvSpPr>
              <p:spPr bwMode="auto">
                <a:xfrm>
                  <a:off x="4761" y="2718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33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" name="Line 76"/>
              <p:cNvSpPr>
                <a:spLocks noChangeShapeType="1"/>
              </p:cNvSpPr>
              <p:nvPr/>
            </p:nvSpPr>
            <p:spPr bwMode="auto">
              <a:xfrm flipH="1">
                <a:off x="3483" y="1485"/>
                <a:ext cx="96" cy="48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5" name="Group 77"/>
          <p:cNvGrpSpPr>
            <a:grpSpLocks/>
          </p:cNvGrpSpPr>
          <p:nvPr/>
        </p:nvGrpSpPr>
        <p:grpSpPr bwMode="auto">
          <a:xfrm>
            <a:off x="9324076" y="1813923"/>
            <a:ext cx="1114835" cy="1173427"/>
            <a:chOff x="3303" y="1200"/>
            <a:chExt cx="432" cy="627"/>
          </a:xfrm>
        </p:grpSpPr>
        <p:grpSp>
          <p:nvGrpSpPr>
            <p:cNvPr id="26" name="Group 78"/>
            <p:cNvGrpSpPr>
              <a:grpSpLocks/>
            </p:cNvGrpSpPr>
            <p:nvPr/>
          </p:nvGrpSpPr>
          <p:grpSpPr bwMode="auto">
            <a:xfrm>
              <a:off x="3312" y="1680"/>
              <a:ext cx="96" cy="96"/>
              <a:chOff x="3312" y="1680"/>
              <a:chExt cx="96" cy="96"/>
            </a:xfrm>
          </p:grpSpPr>
          <p:sp>
            <p:nvSpPr>
              <p:cNvPr id="36" name="Line 79"/>
              <p:cNvSpPr>
                <a:spLocks noChangeShapeType="1"/>
              </p:cNvSpPr>
              <p:nvPr/>
            </p:nvSpPr>
            <p:spPr bwMode="auto">
              <a:xfrm>
                <a:off x="3312" y="1680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80"/>
              <p:cNvSpPr>
                <a:spLocks noChangeShapeType="1"/>
              </p:cNvSpPr>
              <p:nvPr/>
            </p:nvSpPr>
            <p:spPr bwMode="auto">
              <a:xfrm>
                <a:off x="3408" y="168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" name="Group 81"/>
            <p:cNvGrpSpPr>
              <a:grpSpLocks/>
            </p:cNvGrpSpPr>
            <p:nvPr/>
          </p:nvGrpSpPr>
          <p:grpSpPr bwMode="auto">
            <a:xfrm>
              <a:off x="3303" y="1200"/>
              <a:ext cx="432" cy="627"/>
              <a:chOff x="3312" y="1200"/>
              <a:chExt cx="432" cy="627"/>
            </a:xfrm>
          </p:grpSpPr>
          <p:grpSp>
            <p:nvGrpSpPr>
              <p:cNvPr id="28" name="Group 82"/>
              <p:cNvGrpSpPr>
                <a:grpSpLocks/>
              </p:cNvGrpSpPr>
              <p:nvPr/>
            </p:nvGrpSpPr>
            <p:grpSpPr bwMode="auto">
              <a:xfrm>
                <a:off x="3312" y="1200"/>
                <a:ext cx="432" cy="576"/>
                <a:chOff x="3312" y="1200"/>
                <a:chExt cx="336" cy="576"/>
              </a:xfrm>
            </p:grpSpPr>
            <p:sp>
              <p:nvSpPr>
                <p:cNvPr id="33" name="Line 83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0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Line 84"/>
                <p:cNvSpPr>
                  <a:spLocks noChangeShapeType="1"/>
                </p:cNvSpPr>
                <p:nvPr/>
              </p:nvSpPr>
              <p:spPr bwMode="auto">
                <a:xfrm>
                  <a:off x="3312" y="1776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Line 85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336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86"/>
              <p:cNvGrpSpPr>
                <a:grpSpLocks/>
              </p:cNvGrpSpPr>
              <p:nvPr/>
            </p:nvGrpSpPr>
            <p:grpSpPr bwMode="auto">
              <a:xfrm>
                <a:off x="3516" y="1731"/>
                <a:ext cx="27" cy="96"/>
                <a:chOff x="4734" y="2718"/>
                <a:chExt cx="27" cy="96"/>
              </a:xfrm>
            </p:grpSpPr>
            <p:sp>
              <p:nvSpPr>
                <p:cNvPr id="31" name="Line 87"/>
                <p:cNvSpPr>
                  <a:spLocks noChangeShapeType="1"/>
                </p:cNvSpPr>
                <p:nvPr/>
              </p:nvSpPr>
              <p:spPr bwMode="auto">
                <a:xfrm>
                  <a:off x="4734" y="2718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33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Line 88"/>
                <p:cNvSpPr>
                  <a:spLocks noChangeShapeType="1"/>
                </p:cNvSpPr>
                <p:nvPr/>
              </p:nvSpPr>
              <p:spPr bwMode="auto">
                <a:xfrm>
                  <a:off x="4761" y="2718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3333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" name="Line 89"/>
              <p:cNvSpPr>
                <a:spLocks noChangeShapeType="1"/>
              </p:cNvSpPr>
              <p:nvPr/>
            </p:nvSpPr>
            <p:spPr bwMode="auto">
              <a:xfrm flipH="1">
                <a:off x="3483" y="1485"/>
                <a:ext cx="96" cy="48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" name="Line 90"/>
          <p:cNvSpPr>
            <a:spLocks noChangeShapeType="1"/>
          </p:cNvSpPr>
          <p:nvPr/>
        </p:nvSpPr>
        <p:spPr bwMode="auto">
          <a:xfrm flipH="1">
            <a:off x="3040461" y="7431706"/>
            <a:ext cx="202697" cy="78228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/>
          <a:lstStyle/>
          <a:p>
            <a:endParaRPr lang="en-US"/>
          </a:p>
        </p:txBody>
      </p:sp>
      <p:sp>
        <p:nvSpPr>
          <p:cNvPr id="39" name="Text Box 91"/>
          <p:cNvSpPr txBox="1">
            <a:spLocks noChangeArrowheads="1"/>
          </p:cNvSpPr>
          <p:nvPr/>
        </p:nvSpPr>
        <p:spPr bwMode="auto">
          <a:xfrm>
            <a:off x="6303326" y="6337269"/>
            <a:ext cx="1013487" cy="459609"/>
          </a:xfrm>
          <a:prstGeom prst="rect">
            <a:avLst/>
          </a:prstGeom>
          <a:gradFill rotWithShape="1">
            <a:gsLst>
              <a:gs pos="0">
                <a:srgbClr val="FF8200"/>
              </a:gs>
              <a:gs pos="5001">
                <a:srgbClr val="FF0000"/>
              </a:gs>
              <a:gs pos="17501">
                <a:srgbClr val="BA0066"/>
              </a:gs>
              <a:gs pos="35000">
                <a:srgbClr val="66008F"/>
              </a:gs>
              <a:gs pos="50000">
                <a:srgbClr val="000082"/>
              </a:gs>
              <a:gs pos="65000">
                <a:srgbClr val="66008F"/>
              </a:gs>
              <a:gs pos="82500">
                <a:srgbClr val="BA0066"/>
              </a:gs>
              <a:gs pos="95000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baseline="2000" dirty="0" err="1">
                <a:solidFill>
                  <a:schemeClr val="bg1"/>
                </a:solidFill>
              </a:rPr>
              <a:t>g.c.g</a:t>
            </a:r>
            <a:endParaRPr lang="en-US" sz="3400" b="1" baseline="2000" dirty="0">
              <a:solidFill>
                <a:schemeClr val="bg1"/>
              </a:solidFill>
            </a:endParaRPr>
          </a:p>
        </p:txBody>
      </p:sp>
      <p:sp>
        <p:nvSpPr>
          <p:cNvPr id="40" name="Text Box 92"/>
          <p:cNvSpPr txBox="1">
            <a:spLocks noChangeArrowheads="1"/>
          </p:cNvSpPr>
          <p:nvPr/>
        </p:nvSpPr>
        <p:spPr bwMode="auto">
          <a:xfrm>
            <a:off x="7990006" y="6351745"/>
            <a:ext cx="3681629" cy="449350"/>
          </a:xfrm>
          <a:prstGeom prst="rect">
            <a:avLst/>
          </a:prstGeom>
          <a:gradFill rotWithShape="1">
            <a:gsLst>
              <a:gs pos="0">
                <a:srgbClr val="FF8200"/>
              </a:gs>
              <a:gs pos="5001">
                <a:srgbClr val="FF0000"/>
              </a:gs>
              <a:gs pos="17501">
                <a:srgbClr val="BA0066"/>
              </a:gs>
              <a:gs pos="35000">
                <a:srgbClr val="66008F"/>
              </a:gs>
              <a:gs pos="50000">
                <a:srgbClr val="000082"/>
              </a:gs>
              <a:gs pos="65000">
                <a:srgbClr val="66008F"/>
              </a:gs>
              <a:gs pos="82500">
                <a:srgbClr val="BA0066"/>
              </a:gs>
              <a:gs pos="95000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chemeClr val="bg1"/>
                </a:solidFill>
              </a:rPr>
              <a:t>Cạnh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huyền</a:t>
            </a:r>
            <a:r>
              <a:rPr lang="en-US" b="1" dirty="0" smtClean="0">
                <a:solidFill>
                  <a:schemeClr val="bg1"/>
                </a:solidFill>
              </a:rPr>
              <a:t> - </a:t>
            </a:r>
            <a:r>
              <a:rPr lang="en-US" b="1" dirty="0" err="1" smtClean="0">
                <a:solidFill>
                  <a:schemeClr val="bg1"/>
                </a:solidFill>
              </a:rPr>
              <a:t>góc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nhọn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41" name="Group 93"/>
          <p:cNvGrpSpPr>
            <a:grpSpLocks/>
          </p:cNvGrpSpPr>
          <p:nvPr/>
        </p:nvGrpSpPr>
        <p:grpSpPr bwMode="auto">
          <a:xfrm>
            <a:off x="5956347" y="3642514"/>
            <a:ext cx="1216184" cy="1173427"/>
            <a:chOff x="3168" y="2145"/>
            <a:chExt cx="576" cy="720"/>
          </a:xfrm>
        </p:grpSpPr>
        <p:grpSp>
          <p:nvGrpSpPr>
            <p:cNvPr id="42" name="Group 94"/>
            <p:cNvGrpSpPr>
              <a:grpSpLocks/>
            </p:cNvGrpSpPr>
            <p:nvPr/>
          </p:nvGrpSpPr>
          <p:grpSpPr bwMode="auto">
            <a:xfrm>
              <a:off x="3227" y="2696"/>
              <a:ext cx="117" cy="110"/>
              <a:chOff x="3312" y="1680"/>
              <a:chExt cx="96" cy="96"/>
            </a:xfrm>
          </p:grpSpPr>
          <p:sp>
            <p:nvSpPr>
              <p:cNvPr id="51" name="Line 95"/>
              <p:cNvSpPr>
                <a:spLocks noChangeShapeType="1"/>
              </p:cNvSpPr>
              <p:nvPr/>
            </p:nvSpPr>
            <p:spPr bwMode="auto">
              <a:xfrm>
                <a:off x="3312" y="1680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96"/>
              <p:cNvSpPr>
                <a:spLocks noChangeShapeType="1"/>
              </p:cNvSpPr>
              <p:nvPr/>
            </p:nvSpPr>
            <p:spPr bwMode="auto">
              <a:xfrm>
                <a:off x="3408" y="168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" name="Group 97"/>
            <p:cNvGrpSpPr>
              <a:grpSpLocks/>
            </p:cNvGrpSpPr>
            <p:nvPr/>
          </p:nvGrpSpPr>
          <p:grpSpPr bwMode="auto">
            <a:xfrm>
              <a:off x="3216" y="2145"/>
              <a:ext cx="528" cy="661"/>
              <a:chOff x="3312" y="1200"/>
              <a:chExt cx="336" cy="576"/>
            </a:xfrm>
          </p:grpSpPr>
          <p:sp>
            <p:nvSpPr>
              <p:cNvPr id="48" name="Line 98"/>
              <p:cNvSpPr>
                <a:spLocks noChangeShapeType="1"/>
              </p:cNvSpPr>
              <p:nvPr/>
            </p:nvSpPr>
            <p:spPr bwMode="auto">
              <a:xfrm>
                <a:off x="3312" y="1200"/>
                <a:ext cx="0" cy="57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99"/>
              <p:cNvSpPr>
                <a:spLocks noChangeShapeType="1"/>
              </p:cNvSpPr>
              <p:nvPr/>
            </p:nvSpPr>
            <p:spPr bwMode="auto">
              <a:xfrm>
                <a:off x="3312" y="1776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00"/>
              <p:cNvSpPr>
                <a:spLocks noChangeShapeType="1"/>
              </p:cNvSpPr>
              <p:nvPr/>
            </p:nvSpPr>
            <p:spPr bwMode="auto">
              <a:xfrm>
                <a:off x="3312" y="1200"/>
                <a:ext cx="336" cy="57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" name="Group 101"/>
            <p:cNvGrpSpPr>
              <a:grpSpLocks/>
            </p:cNvGrpSpPr>
            <p:nvPr/>
          </p:nvGrpSpPr>
          <p:grpSpPr bwMode="auto">
            <a:xfrm>
              <a:off x="3465" y="2755"/>
              <a:ext cx="33" cy="110"/>
              <a:chOff x="4734" y="2718"/>
              <a:chExt cx="27" cy="96"/>
            </a:xfrm>
          </p:grpSpPr>
          <p:sp>
            <p:nvSpPr>
              <p:cNvPr id="46" name="Line 102"/>
              <p:cNvSpPr>
                <a:spLocks noChangeShapeType="1"/>
              </p:cNvSpPr>
              <p:nvPr/>
            </p:nvSpPr>
            <p:spPr bwMode="auto">
              <a:xfrm>
                <a:off x="4734" y="271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03"/>
              <p:cNvSpPr>
                <a:spLocks noChangeShapeType="1"/>
              </p:cNvSpPr>
              <p:nvPr/>
            </p:nvSpPr>
            <p:spPr bwMode="auto">
              <a:xfrm>
                <a:off x="4761" y="271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" name="Line 104"/>
            <p:cNvSpPr>
              <a:spLocks noChangeShapeType="1"/>
            </p:cNvSpPr>
            <p:nvPr/>
          </p:nvSpPr>
          <p:spPr bwMode="auto">
            <a:xfrm>
              <a:off x="3168" y="2448"/>
              <a:ext cx="96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" name="Group 105"/>
          <p:cNvGrpSpPr>
            <a:grpSpLocks/>
          </p:cNvGrpSpPr>
          <p:nvPr/>
        </p:nvGrpSpPr>
        <p:grpSpPr bwMode="auto">
          <a:xfrm>
            <a:off x="7192236" y="3637627"/>
            <a:ext cx="1216184" cy="1173427"/>
            <a:chOff x="3168" y="2145"/>
            <a:chExt cx="576" cy="720"/>
          </a:xfrm>
        </p:grpSpPr>
        <p:grpSp>
          <p:nvGrpSpPr>
            <p:cNvPr id="54" name="Group 106"/>
            <p:cNvGrpSpPr>
              <a:grpSpLocks/>
            </p:cNvGrpSpPr>
            <p:nvPr/>
          </p:nvGrpSpPr>
          <p:grpSpPr bwMode="auto">
            <a:xfrm>
              <a:off x="3227" y="2696"/>
              <a:ext cx="117" cy="110"/>
              <a:chOff x="3312" y="1680"/>
              <a:chExt cx="96" cy="96"/>
            </a:xfrm>
          </p:grpSpPr>
          <p:sp>
            <p:nvSpPr>
              <p:cNvPr id="63" name="Line 107"/>
              <p:cNvSpPr>
                <a:spLocks noChangeShapeType="1"/>
              </p:cNvSpPr>
              <p:nvPr/>
            </p:nvSpPr>
            <p:spPr bwMode="auto">
              <a:xfrm>
                <a:off x="3312" y="1680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108"/>
              <p:cNvSpPr>
                <a:spLocks noChangeShapeType="1"/>
              </p:cNvSpPr>
              <p:nvPr/>
            </p:nvSpPr>
            <p:spPr bwMode="auto">
              <a:xfrm>
                <a:off x="3408" y="168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5" name="Group 109"/>
            <p:cNvGrpSpPr>
              <a:grpSpLocks/>
            </p:cNvGrpSpPr>
            <p:nvPr/>
          </p:nvGrpSpPr>
          <p:grpSpPr bwMode="auto">
            <a:xfrm>
              <a:off x="3216" y="2145"/>
              <a:ext cx="528" cy="661"/>
              <a:chOff x="3312" y="1200"/>
              <a:chExt cx="336" cy="576"/>
            </a:xfrm>
          </p:grpSpPr>
          <p:sp>
            <p:nvSpPr>
              <p:cNvPr id="60" name="Line 110"/>
              <p:cNvSpPr>
                <a:spLocks noChangeShapeType="1"/>
              </p:cNvSpPr>
              <p:nvPr/>
            </p:nvSpPr>
            <p:spPr bwMode="auto">
              <a:xfrm>
                <a:off x="3312" y="1200"/>
                <a:ext cx="0" cy="57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111"/>
              <p:cNvSpPr>
                <a:spLocks noChangeShapeType="1"/>
              </p:cNvSpPr>
              <p:nvPr/>
            </p:nvSpPr>
            <p:spPr bwMode="auto">
              <a:xfrm>
                <a:off x="3312" y="1776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112"/>
              <p:cNvSpPr>
                <a:spLocks noChangeShapeType="1"/>
              </p:cNvSpPr>
              <p:nvPr/>
            </p:nvSpPr>
            <p:spPr bwMode="auto">
              <a:xfrm>
                <a:off x="3312" y="1200"/>
                <a:ext cx="336" cy="57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" name="Group 113"/>
            <p:cNvGrpSpPr>
              <a:grpSpLocks/>
            </p:cNvGrpSpPr>
            <p:nvPr/>
          </p:nvGrpSpPr>
          <p:grpSpPr bwMode="auto">
            <a:xfrm>
              <a:off x="3465" y="2755"/>
              <a:ext cx="33" cy="110"/>
              <a:chOff x="4734" y="2718"/>
              <a:chExt cx="27" cy="96"/>
            </a:xfrm>
          </p:grpSpPr>
          <p:sp>
            <p:nvSpPr>
              <p:cNvPr id="58" name="Line 114"/>
              <p:cNvSpPr>
                <a:spLocks noChangeShapeType="1"/>
              </p:cNvSpPr>
              <p:nvPr/>
            </p:nvSpPr>
            <p:spPr bwMode="auto">
              <a:xfrm>
                <a:off x="4734" y="271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115"/>
              <p:cNvSpPr>
                <a:spLocks noChangeShapeType="1"/>
              </p:cNvSpPr>
              <p:nvPr/>
            </p:nvSpPr>
            <p:spPr bwMode="auto">
              <a:xfrm>
                <a:off x="4761" y="271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" name="Line 116"/>
            <p:cNvSpPr>
              <a:spLocks noChangeShapeType="1"/>
            </p:cNvSpPr>
            <p:nvPr/>
          </p:nvSpPr>
          <p:spPr bwMode="auto">
            <a:xfrm>
              <a:off x="3168" y="2448"/>
              <a:ext cx="96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17"/>
          <p:cNvGrpSpPr>
            <a:grpSpLocks/>
          </p:cNvGrpSpPr>
          <p:nvPr/>
        </p:nvGrpSpPr>
        <p:grpSpPr bwMode="auto">
          <a:xfrm>
            <a:off x="8614635" y="5089742"/>
            <a:ext cx="912138" cy="933852"/>
            <a:chOff x="4080" y="2976"/>
            <a:chExt cx="432" cy="573"/>
          </a:xfrm>
        </p:grpSpPr>
        <p:grpSp>
          <p:nvGrpSpPr>
            <p:cNvPr id="66" name="Group 118"/>
            <p:cNvGrpSpPr>
              <a:grpSpLocks/>
            </p:cNvGrpSpPr>
            <p:nvPr/>
          </p:nvGrpSpPr>
          <p:grpSpPr bwMode="auto">
            <a:xfrm>
              <a:off x="4080" y="2976"/>
              <a:ext cx="432" cy="573"/>
              <a:chOff x="4080" y="2976"/>
              <a:chExt cx="432" cy="573"/>
            </a:xfrm>
          </p:grpSpPr>
          <p:grpSp>
            <p:nvGrpSpPr>
              <p:cNvPr id="68" name="Group 119"/>
              <p:cNvGrpSpPr>
                <a:grpSpLocks/>
              </p:cNvGrpSpPr>
              <p:nvPr/>
            </p:nvGrpSpPr>
            <p:grpSpPr bwMode="auto">
              <a:xfrm>
                <a:off x="4089" y="3454"/>
                <a:ext cx="96" cy="95"/>
                <a:chOff x="3312" y="1680"/>
                <a:chExt cx="96" cy="96"/>
              </a:xfrm>
            </p:grpSpPr>
            <p:sp>
              <p:nvSpPr>
                <p:cNvPr id="74" name="Line 120"/>
                <p:cNvSpPr>
                  <a:spLocks noChangeShapeType="1"/>
                </p:cNvSpPr>
                <p:nvPr/>
              </p:nvSpPr>
              <p:spPr bwMode="auto">
                <a:xfrm>
                  <a:off x="3312" y="1680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Line 121"/>
                <p:cNvSpPr>
                  <a:spLocks noChangeShapeType="1"/>
                </p:cNvSpPr>
                <p:nvPr/>
              </p:nvSpPr>
              <p:spPr bwMode="auto">
                <a:xfrm>
                  <a:off x="3408" y="1680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9" name="Group 122"/>
              <p:cNvGrpSpPr>
                <a:grpSpLocks/>
              </p:cNvGrpSpPr>
              <p:nvPr/>
            </p:nvGrpSpPr>
            <p:grpSpPr bwMode="auto">
              <a:xfrm>
                <a:off x="4080" y="2976"/>
                <a:ext cx="432" cy="573"/>
                <a:chOff x="3312" y="1200"/>
                <a:chExt cx="336" cy="576"/>
              </a:xfrm>
            </p:grpSpPr>
            <p:sp>
              <p:nvSpPr>
                <p:cNvPr id="71" name="Line 123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0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Line 124"/>
                <p:cNvSpPr>
                  <a:spLocks noChangeShapeType="1"/>
                </p:cNvSpPr>
                <p:nvPr/>
              </p:nvSpPr>
              <p:spPr bwMode="auto">
                <a:xfrm>
                  <a:off x="3312" y="1776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Line 125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336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" name="Line 126"/>
              <p:cNvSpPr>
                <a:spLocks noChangeShapeType="1"/>
              </p:cNvSpPr>
              <p:nvPr/>
            </p:nvSpPr>
            <p:spPr bwMode="auto">
              <a:xfrm rot="1940934" flipH="1">
                <a:off x="4293" y="3244"/>
                <a:ext cx="48" cy="96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87" y="3127"/>
              <a:ext cx="119" cy="69"/>
            </a:xfrm>
            <a:custGeom>
              <a:avLst/>
              <a:gdLst>
                <a:gd name="T0" fmla="*/ 0 w 119"/>
                <a:gd name="T1" fmla="*/ 27 h 69"/>
                <a:gd name="T2" fmla="*/ 119 w 119"/>
                <a:gd name="T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69">
                  <a:moveTo>
                    <a:pt x="0" y="27"/>
                  </a:moveTo>
                  <a:cubicBezTo>
                    <a:pt x="40" y="69"/>
                    <a:pt x="96" y="46"/>
                    <a:pt x="119" y="0"/>
                  </a:cubicBezTo>
                </a:path>
              </a:pathLst>
            </a:custGeom>
            <a:noFill/>
            <a:ln w="19050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" name="Group 128"/>
          <p:cNvGrpSpPr>
            <a:grpSpLocks/>
          </p:cNvGrpSpPr>
          <p:nvPr/>
        </p:nvGrpSpPr>
        <p:grpSpPr bwMode="auto">
          <a:xfrm>
            <a:off x="10134865" y="5089742"/>
            <a:ext cx="912138" cy="933852"/>
            <a:chOff x="4080" y="2976"/>
            <a:chExt cx="432" cy="573"/>
          </a:xfrm>
        </p:grpSpPr>
        <p:grpSp>
          <p:nvGrpSpPr>
            <p:cNvPr id="77" name="Group 129"/>
            <p:cNvGrpSpPr>
              <a:grpSpLocks/>
            </p:cNvGrpSpPr>
            <p:nvPr/>
          </p:nvGrpSpPr>
          <p:grpSpPr bwMode="auto">
            <a:xfrm>
              <a:off x="4080" y="2976"/>
              <a:ext cx="432" cy="573"/>
              <a:chOff x="4080" y="2976"/>
              <a:chExt cx="432" cy="573"/>
            </a:xfrm>
          </p:grpSpPr>
          <p:grpSp>
            <p:nvGrpSpPr>
              <p:cNvPr id="79" name="Group 130"/>
              <p:cNvGrpSpPr>
                <a:grpSpLocks/>
              </p:cNvGrpSpPr>
              <p:nvPr/>
            </p:nvGrpSpPr>
            <p:grpSpPr bwMode="auto">
              <a:xfrm>
                <a:off x="4089" y="3454"/>
                <a:ext cx="96" cy="95"/>
                <a:chOff x="3312" y="1680"/>
                <a:chExt cx="96" cy="96"/>
              </a:xfrm>
            </p:grpSpPr>
            <p:sp>
              <p:nvSpPr>
                <p:cNvPr id="85" name="Line 131"/>
                <p:cNvSpPr>
                  <a:spLocks noChangeShapeType="1"/>
                </p:cNvSpPr>
                <p:nvPr/>
              </p:nvSpPr>
              <p:spPr bwMode="auto">
                <a:xfrm>
                  <a:off x="3312" y="1680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Line 132"/>
                <p:cNvSpPr>
                  <a:spLocks noChangeShapeType="1"/>
                </p:cNvSpPr>
                <p:nvPr/>
              </p:nvSpPr>
              <p:spPr bwMode="auto">
                <a:xfrm>
                  <a:off x="3408" y="1680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" name="Group 133"/>
              <p:cNvGrpSpPr>
                <a:grpSpLocks/>
              </p:cNvGrpSpPr>
              <p:nvPr/>
            </p:nvGrpSpPr>
            <p:grpSpPr bwMode="auto">
              <a:xfrm>
                <a:off x="4080" y="2976"/>
                <a:ext cx="432" cy="573"/>
                <a:chOff x="3312" y="1200"/>
                <a:chExt cx="336" cy="576"/>
              </a:xfrm>
            </p:grpSpPr>
            <p:sp>
              <p:nvSpPr>
                <p:cNvPr id="82" name="Line 134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0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Line 135"/>
                <p:cNvSpPr>
                  <a:spLocks noChangeShapeType="1"/>
                </p:cNvSpPr>
                <p:nvPr/>
              </p:nvSpPr>
              <p:spPr bwMode="auto">
                <a:xfrm>
                  <a:off x="3312" y="1776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Line 136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336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1" name="Line 137"/>
              <p:cNvSpPr>
                <a:spLocks noChangeShapeType="1"/>
              </p:cNvSpPr>
              <p:nvPr/>
            </p:nvSpPr>
            <p:spPr bwMode="auto">
              <a:xfrm rot="1940934" flipH="1">
                <a:off x="4293" y="3244"/>
                <a:ext cx="48" cy="96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087" y="3127"/>
              <a:ext cx="119" cy="69"/>
            </a:xfrm>
            <a:custGeom>
              <a:avLst/>
              <a:gdLst>
                <a:gd name="T0" fmla="*/ 0 w 119"/>
                <a:gd name="T1" fmla="*/ 27 h 69"/>
                <a:gd name="T2" fmla="*/ 119 w 119"/>
                <a:gd name="T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69">
                  <a:moveTo>
                    <a:pt x="0" y="27"/>
                  </a:moveTo>
                  <a:cubicBezTo>
                    <a:pt x="40" y="69"/>
                    <a:pt x="96" y="46"/>
                    <a:pt x="119" y="0"/>
                  </a:cubicBezTo>
                </a:path>
              </a:pathLst>
            </a:custGeom>
            <a:noFill/>
            <a:ln w="19050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" name="Group 139"/>
          <p:cNvGrpSpPr>
            <a:grpSpLocks/>
          </p:cNvGrpSpPr>
          <p:nvPr/>
        </p:nvGrpSpPr>
        <p:grpSpPr bwMode="auto">
          <a:xfrm>
            <a:off x="5821214" y="5089744"/>
            <a:ext cx="912138" cy="1012080"/>
            <a:chOff x="2766" y="2979"/>
            <a:chExt cx="432" cy="621"/>
          </a:xfrm>
        </p:grpSpPr>
        <p:grpSp>
          <p:nvGrpSpPr>
            <p:cNvPr id="88" name="Group 140"/>
            <p:cNvGrpSpPr>
              <a:grpSpLocks/>
            </p:cNvGrpSpPr>
            <p:nvPr/>
          </p:nvGrpSpPr>
          <p:grpSpPr bwMode="auto">
            <a:xfrm>
              <a:off x="2766" y="3454"/>
              <a:ext cx="96" cy="95"/>
              <a:chOff x="3312" y="1680"/>
              <a:chExt cx="96" cy="96"/>
            </a:xfrm>
          </p:grpSpPr>
          <p:sp>
            <p:nvSpPr>
              <p:cNvPr id="96" name="Line 141"/>
              <p:cNvSpPr>
                <a:spLocks noChangeShapeType="1"/>
              </p:cNvSpPr>
              <p:nvPr/>
            </p:nvSpPr>
            <p:spPr bwMode="auto">
              <a:xfrm>
                <a:off x="3312" y="1680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142"/>
              <p:cNvSpPr>
                <a:spLocks noChangeShapeType="1"/>
              </p:cNvSpPr>
              <p:nvPr/>
            </p:nvSpPr>
            <p:spPr bwMode="auto">
              <a:xfrm>
                <a:off x="3408" y="168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9" name="Line 143"/>
            <p:cNvSpPr>
              <a:spLocks noChangeShapeType="1"/>
            </p:cNvSpPr>
            <p:nvPr/>
          </p:nvSpPr>
          <p:spPr bwMode="auto">
            <a:xfrm>
              <a:off x="2961" y="3504"/>
              <a:ext cx="0" cy="96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0" name="Group 144"/>
            <p:cNvGrpSpPr>
              <a:grpSpLocks/>
            </p:cNvGrpSpPr>
            <p:nvPr/>
          </p:nvGrpSpPr>
          <p:grpSpPr bwMode="auto">
            <a:xfrm>
              <a:off x="2766" y="2979"/>
              <a:ext cx="432" cy="573"/>
              <a:chOff x="2757" y="2976"/>
              <a:chExt cx="432" cy="573"/>
            </a:xfrm>
          </p:grpSpPr>
          <p:grpSp>
            <p:nvGrpSpPr>
              <p:cNvPr id="91" name="Group 145"/>
              <p:cNvGrpSpPr>
                <a:grpSpLocks/>
              </p:cNvGrpSpPr>
              <p:nvPr/>
            </p:nvGrpSpPr>
            <p:grpSpPr bwMode="auto">
              <a:xfrm>
                <a:off x="2757" y="2976"/>
                <a:ext cx="432" cy="573"/>
                <a:chOff x="3312" y="1200"/>
                <a:chExt cx="336" cy="576"/>
              </a:xfrm>
            </p:grpSpPr>
            <p:sp>
              <p:nvSpPr>
                <p:cNvPr id="93" name="Line 146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0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Line 147"/>
                <p:cNvSpPr>
                  <a:spLocks noChangeShapeType="1"/>
                </p:cNvSpPr>
                <p:nvPr/>
              </p:nvSpPr>
              <p:spPr bwMode="auto">
                <a:xfrm>
                  <a:off x="3312" y="1776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Line 148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336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" name="Freeform 149"/>
              <p:cNvSpPr>
                <a:spLocks/>
              </p:cNvSpPr>
              <p:nvPr/>
            </p:nvSpPr>
            <p:spPr bwMode="auto">
              <a:xfrm>
                <a:off x="3072" y="3456"/>
                <a:ext cx="37" cy="92"/>
              </a:xfrm>
              <a:custGeom>
                <a:avLst/>
                <a:gdLst>
                  <a:gd name="T0" fmla="*/ 37 w 37"/>
                  <a:gd name="T1" fmla="*/ 0 h 92"/>
                  <a:gd name="T2" fmla="*/ 0 w 37"/>
                  <a:gd name="T3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7" h="92">
                    <a:moveTo>
                      <a:pt x="37" y="0"/>
                    </a:moveTo>
                    <a:cubicBezTo>
                      <a:pt x="10" y="25"/>
                      <a:pt x="0" y="56"/>
                      <a:pt x="0" y="92"/>
                    </a:cubicBezTo>
                  </a:path>
                </a:pathLst>
              </a:custGeom>
              <a:noFill/>
              <a:ln w="19050" cmpd="sng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8" name="Group 150"/>
          <p:cNvGrpSpPr>
            <a:grpSpLocks/>
          </p:cNvGrpSpPr>
          <p:nvPr/>
        </p:nvGrpSpPr>
        <p:grpSpPr bwMode="auto">
          <a:xfrm>
            <a:off x="6936049" y="5089744"/>
            <a:ext cx="912138" cy="1012080"/>
            <a:chOff x="2766" y="2979"/>
            <a:chExt cx="432" cy="621"/>
          </a:xfrm>
        </p:grpSpPr>
        <p:grpSp>
          <p:nvGrpSpPr>
            <p:cNvPr id="99" name="Group 151"/>
            <p:cNvGrpSpPr>
              <a:grpSpLocks/>
            </p:cNvGrpSpPr>
            <p:nvPr/>
          </p:nvGrpSpPr>
          <p:grpSpPr bwMode="auto">
            <a:xfrm>
              <a:off x="2766" y="3454"/>
              <a:ext cx="96" cy="95"/>
              <a:chOff x="3312" y="1680"/>
              <a:chExt cx="96" cy="96"/>
            </a:xfrm>
          </p:grpSpPr>
          <p:sp>
            <p:nvSpPr>
              <p:cNvPr id="107" name="Line 152"/>
              <p:cNvSpPr>
                <a:spLocks noChangeShapeType="1"/>
              </p:cNvSpPr>
              <p:nvPr/>
            </p:nvSpPr>
            <p:spPr bwMode="auto">
              <a:xfrm>
                <a:off x="3312" y="1680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153"/>
              <p:cNvSpPr>
                <a:spLocks noChangeShapeType="1"/>
              </p:cNvSpPr>
              <p:nvPr/>
            </p:nvSpPr>
            <p:spPr bwMode="auto">
              <a:xfrm>
                <a:off x="3408" y="168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0" name="Line 154"/>
            <p:cNvSpPr>
              <a:spLocks noChangeShapeType="1"/>
            </p:cNvSpPr>
            <p:nvPr/>
          </p:nvSpPr>
          <p:spPr bwMode="auto">
            <a:xfrm>
              <a:off x="2961" y="3504"/>
              <a:ext cx="0" cy="96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1" name="Group 155"/>
            <p:cNvGrpSpPr>
              <a:grpSpLocks/>
            </p:cNvGrpSpPr>
            <p:nvPr/>
          </p:nvGrpSpPr>
          <p:grpSpPr bwMode="auto">
            <a:xfrm>
              <a:off x="2766" y="2979"/>
              <a:ext cx="432" cy="573"/>
              <a:chOff x="2757" y="2976"/>
              <a:chExt cx="432" cy="573"/>
            </a:xfrm>
          </p:grpSpPr>
          <p:grpSp>
            <p:nvGrpSpPr>
              <p:cNvPr id="102" name="Group 156"/>
              <p:cNvGrpSpPr>
                <a:grpSpLocks/>
              </p:cNvGrpSpPr>
              <p:nvPr/>
            </p:nvGrpSpPr>
            <p:grpSpPr bwMode="auto">
              <a:xfrm>
                <a:off x="2757" y="2976"/>
                <a:ext cx="432" cy="573"/>
                <a:chOff x="3312" y="1200"/>
                <a:chExt cx="336" cy="576"/>
              </a:xfrm>
            </p:grpSpPr>
            <p:sp>
              <p:nvSpPr>
                <p:cNvPr id="104" name="Line 157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0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Line 158"/>
                <p:cNvSpPr>
                  <a:spLocks noChangeShapeType="1"/>
                </p:cNvSpPr>
                <p:nvPr/>
              </p:nvSpPr>
              <p:spPr bwMode="auto">
                <a:xfrm>
                  <a:off x="3312" y="1776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Line 159"/>
                <p:cNvSpPr>
                  <a:spLocks noChangeShapeType="1"/>
                </p:cNvSpPr>
                <p:nvPr/>
              </p:nvSpPr>
              <p:spPr bwMode="auto">
                <a:xfrm>
                  <a:off x="3312" y="1200"/>
                  <a:ext cx="336" cy="57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" name="Freeform 160"/>
              <p:cNvSpPr>
                <a:spLocks/>
              </p:cNvSpPr>
              <p:nvPr/>
            </p:nvSpPr>
            <p:spPr bwMode="auto">
              <a:xfrm>
                <a:off x="3072" y="3456"/>
                <a:ext cx="37" cy="92"/>
              </a:xfrm>
              <a:custGeom>
                <a:avLst/>
                <a:gdLst>
                  <a:gd name="T0" fmla="*/ 37 w 37"/>
                  <a:gd name="T1" fmla="*/ 0 h 92"/>
                  <a:gd name="T2" fmla="*/ 0 w 37"/>
                  <a:gd name="T3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7" h="92">
                    <a:moveTo>
                      <a:pt x="37" y="0"/>
                    </a:moveTo>
                    <a:cubicBezTo>
                      <a:pt x="10" y="25"/>
                      <a:pt x="0" y="56"/>
                      <a:pt x="0" y="92"/>
                    </a:cubicBezTo>
                  </a:path>
                </a:pathLst>
              </a:custGeom>
              <a:noFill/>
              <a:ln w="19050" cmpd="sng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0" name="Group 20"/>
          <p:cNvGrpSpPr>
            <a:grpSpLocks/>
          </p:cNvGrpSpPr>
          <p:nvPr/>
        </p:nvGrpSpPr>
        <p:grpSpPr bwMode="auto">
          <a:xfrm>
            <a:off x="3813092" y="3813541"/>
            <a:ext cx="1691970" cy="926270"/>
            <a:chOff x="1680" y="2352"/>
            <a:chExt cx="768" cy="528"/>
          </a:xfrm>
        </p:grpSpPr>
        <p:grpSp>
          <p:nvGrpSpPr>
            <p:cNvPr id="163" name="Group 21"/>
            <p:cNvGrpSpPr>
              <a:grpSpLocks/>
            </p:cNvGrpSpPr>
            <p:nvPr/>
          </p:nvGrpSpPr>
          <p:grpSpPr bwMode="auto">
            <a:xfrm>
              <a:off x="1680" y="2352"/>
              <a:ext cx="768" cy="480"/>
              <a:chOff x="432" y="1536"/>
              <a:chExt cx="768" cy="480"/>
            </a:xfrm>
          </p:grpSpPr>
          <p:sp>
            <p:nvSpPr>
              <p:cNvPr id="168" name="Line 22"/>
              <p:cNvSpPr>
                <a:spLocks noChangeShapeType="1"/>
              </p:cNvSpPr>
              <p:nvPr/>
            </p:nvSpPr>
            <p:spPr bwMode="auto">
              <a:xfrm flipH="1">
                <a:off x="432" y="1536"/>
                <a:ext cx="192" cy="48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Line 23"/>
              <p:cNvSpPr>
                <a:spLocks noChangeShapeType="1"/>
              </p:cNvSpPr>
              <p:nvPr/>
            </p:nvSpPr>
            <p:spPr bwMode="auto">
              <a:xfrm>
                <a:off x="624" y="1536"/>
                <a:ext cx="576" cy="48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Line 24"/>
              <p:cNvSpPr>
                <a:spLocks noChangeShapeType="1"/>
              </p:cNvSpPr>
              <p:nvPr/>
            </p:nvSpPr>
            <p:spPr bwMode="auto">
              <a:xfrm>
                <a:off x="432" y="2016"/>
                <a:ext cx="768" cy="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" name="Line 25"/>
            <p:cNvSpPr>
              <a:spLocks noChangeShapeType="1"/>
            </p:cNvSpPr>
            <p:nvPr/>
          </p:nvSpPr>
          <p:spPr bwMode="auto">
            <a:xfrm>
              <a:off x="1710" y="2592"/>
              <a:ext cx="96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Line 26"/>
            <p:cNvSpPr>
              <a:spLocks noChangeShapeType="1"/>
            </p:cNvSpPr>
            <p:nvPr/>
          </p:nvSpPr>
          <p:spPr bwMode="auto">
            <a:xfrm>
              <a:off x="2016" y="2784"/>
              <a:ext cx="0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Line 27"/>
            <p:cNvSpPr>
              <a:spLocks noChangeShapeType="1"/>
            </p:cNvSpPr>
            <p:nvPr/>
          </p:nvSpPr>
          <p:spPr bwMode="auto">
            <a:xfrm>
              <a:off x="2046" y="2784"/>
              <a:ext cx="0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28"/>
            <p:cNvSpPr>
              <a:spLocks/>
            </p:cNvSpPr>
            <p:nvPr/>
          </p:nvSpPr>
          <p:spPr bwMode="auto">
            <a:xfrm>
              <a:off x="1737" y="2724"/>
              <a:ext cx="64" cy="100"/>
            </a:xfrm>
            <a:custGeom>
              <a:avLst/>
              <a:gdLst>
                <a:gd name="T0" fmla="*/ 0 w 64"/>
                <a:gd name="T1" fmla="*/ 0 h 100"/>
                <a:gd name="T2" fmla="*/ 64 w 64"/>
                <a:gd name="T3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0">
                  <a:moveTo>
                    <a:pt x="0" y="0"/>
                  </a:moveTo>
                  <a:cubicBezTo>
                    <a:pt x="38" y="26"/>
                    <a:pt x="64" y="48"/>
                    <a:pt x="64" y="100"/>
                  </a:cubicBezTo>
                </a:path>
              </a:pathLst>
            </a:custGeom>
            <a:noFill/>
            <a:ln w="1905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" name="Group 29"/>
          <p:cNvGrpSpPr>
            <a:grpSpLocks/>
          </p:cNvGrpSpPr>
          <p:nvPr/>
        </p:nvGrpSpPr>
        <p:grpSpPr bwMode="auto">
          <a:xfrm>
            <a:off x="498941" y="3829330"/>
            <a:ext cx="1691970" cy="926270"/>
            <a:chOff x="576" y="2352"/>
            <a:chExt cx="768" cy="528"/>
          </a:xfrm>
        </p:grpSpPr>
        <p:grpSp>
          <p:nvGrpSpPr>
            <p:cNvPr id="155" name="Group 30"/>
            <p:cNvGrpSpPr>
              <a:grpSpLocks/>
            </p:cNvGrpSpPr>
            <p:nvPr/>
          </p:nvGrpSpPr>
          <p:grpSpPr bwMode="auto">
            <a:xfrm>
              <a:off x="576" y="2352"/>
              <a:ext cx="768" cy="480"/>
              <a:chOff x="432" y="1536"/>
              <a:chExt cx="768" cy="480"/>
            </a:xfrm>
          </p:grpSpPr>
          <p:sp>
            <p:nvSpPr>
              <p:cNvPr id="160" name="Line 31"/>
              <p:cNvSpPr>
                <a:spLocks noChangeShapeType="1"/>
              </p:cNvSpPr>
              <p:nvPr/>
            </p:nvSpPr>
            <p:spPr bwMode="auto">
              <a:xfrm flipH="1">
                <a:off x="432" y="1536"/>
                <a:ext cx="192" cy="48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Line 32"/>
              <p:cNvSpPr>
                <a:spLocks noChangeShapeType="1"/>
              </p:cNvSpPr>
              <p:nvPr/>
            </p:nvSpPr>
            <p:spPr bwMode="auto">
              <a:xfrm>
                <a:off x="624" y="1536"/>
                <a:ext cx="576" cy="48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Line 33"/>
              <p:cNvSpPr>
                <a:spLocks noChangeShapeType="1"/>
              </p:cNvSpPr>
              <p:nvPr/>
            </p:nvSpPr>
            <p:spPr bwMode="auto">
              <a:xfrm>
                <a:off x="432" y="2016"/>
                <a:ext cx="768" cy="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6" name="Line 34"/>
            <p:cNvSpPr>
              <a:spLocks noChangeShapeType="1"/>
            </p:cNvSpPr>
            <p:nvPr/>
          </p:nvSpPr>
          <p:spPr bwMode="auto">
            <a:xfrm>
              <a:off x="633" y="2544"/>
              <a:ext cx="96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Line 35"/>
            <p:cNvSpPr>
              <a:spLocks noChangeShapeType="1"/>
            </p:cNvSpPr>
            <p:nvPr/>
          </p:nvSpPr>
          <p:spPr bwMode="auto">
            <a:xfrm>
              <a:off x="864" y="2784"/>
              <a:ext cx="0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Line 36"/>
            <p:cNvSpPr>
              <a:spLocks noChangeShapeType="1"/>
            </p:cNvSpPr>
            <p:nvPr/>
          </p:nvSpPr>
          <p:spPr bwMode="auto">
            <a:xfrm>
              <a:off x="894" y="2784"/>
              <a:ext cx="0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37"/>
            <p:cNvSpPr>
              <a:spLocks/>
            </p:cNvSpPr>
            <p:nvPr/>
          </p:nvSpPr>
          <p:spPr bwMode="auto">
            <a:xfrm>
              <a:off x="622" y="2725"/>
              <a:ext cx="64" cy="100"/>
            </a:xfrm>
            <a:custGeom>
              <a:avLst/>
              <a:gdLst>
                <a:gd name="T0" fmla="*/ 0 w 64"/>
                <a:gd name="T1" fmla="*/ 0 h 100"/>
                <a:gd name="T2" fmla="*/ 64 w 64"/>
                <a:gd name="T3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0">
                  <a:moveTo>
                    <a:pt x="0" y="0"/>
                  </a:moveTo>
                  <a:cubicBezTo>
                    <a:pt x="38" y="26"/>
                    <a:pt x="64" y="48"/>
                    <a:pt x="64" y="100"/>
                  </a:cubicBezTo>
                </a:path>
              </a:pathLst>
            </a:custGeom>
            <a:noFill/>
            <a:ln w="1905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" name="Group 38"/>
          <p:cNvGrpSpPr>
            <a:grpSpLocks/>
          </p:cNvGrpSpPr>
          <p:nvPr/>
        </p:nvGrpSpPr>
        <p:grpSpPr bwMode="auto">
          <a:xfrm>
            <a:off x="969517" y="1833039"/>
            <a:ext cx="1810489" cy="921008"/>
            <a:chOff x="480" y="1296"/>
            <a:chExt cx="768" cy="525"/>
          </a:xfrm>
        </p:grpSpPr>
        <p:grpSp>
          <p:nvGrpSpPr>
            <p:cNvPr id="146" name="Group 39"/>
            <p:cNvGrpSpPr>
              <a:grpSpLocks/>
            </p:cNvGrpSpPr>
            <p:nvPr/>
          </p:nvGrpSpPr>
          <p:grpSpPr bwMode="auto">
            <a:xfrm>
              <a:off x="480" y="1296"/>
              <a:ext cx="768" cy="480"/>
              <a:chOff x="432" y="1536"/>
              <a:chExt cx="768" cy="480"/>
            </a:xfrm>
          </p:grpSpPr>
          <p:sp>
            <p:nvSpPr>
              <p:cNvPr id="152" name="Line 40"/>
              <p:cNvSpPr>
                <a:spLocks noChangeShapeType="1"/>
              </p:cNvSpPr>
              <p:nvPr/>
            </p:nvSpPr>
            <p:spPr bwMode="auto">
              <a:xfrm flipH="1">
                <a:off x="432" y="1536"/>
                <a:ext cx="192" cy="48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Line 41"/>
              <p:cNvSpPr>
                <a:spLocks noChangeShapeType="1"/>
              </p:cNvSpPr>
              <p:nvPr/>
            </p:nvSpPr>
            <p:spPr bwMode="auto">
              <a:xfrm>
                <a:off x="624" y="1536"/>
                <a:ext cx="576" cy="48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Line 42"/>
              <p:cNvSpPr>
                <a:spLocks noChangeShapeType="1"/>
              </p:cNvSpPr>
              <p:nvPr/>
            </p:nvSpPr>
            <p:spPr bwMode="auto">
              <a:xfrm>
                <a:off x="432" y="2016"/>
                <a:ext cx="768" cy="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7" name="Line 43"/>
            <p:cNvSpPr>
              <a:spLocks noChangeShapeType="1"/>
            </p:cNvSpPr>
            <p:nvPr/>
          </p:nvSpPr>
          <p:spPr bwMode="auto">
            <a:xfrm rot="6810292">
              <a:off x="906" y="1518"/>
              <a:ext cx="96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44"/>
            <p:cNvSpPr>
              <a:spLocks noChangeShapeType="1"/>
            </p:cNvSpPr>
            <p:nvPr/>
          </p:nvSpPr>
          <p:spPr bwMode="auto">
            <a:xfrm rot="-3482627">
              <a:off x="560" y="1519"/>
              <a:ext cx="1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45"/>
            <p:cNvSpPr>
              <a:spLocks noChangeShapeType="1"/>
            </p:cNvSpPr>
            <p:nvPr/>
          </p:nvSpPr>
          <p:spPr bwMode="auto">
            <a:xfrm rot="-3482627">
              <a:off x="572" y="1492"/>
              <a:ext cx="1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46"/>
            <p:cNvSpPr>
              <a:spLocks noChangeShapeType="1"/>
            </p:cNvSpPr>
            <p:nvPr/>
          </p:nvSpPr>
          <p:spPr bwMode="auto">
            <a:xfrm rot="16108605" flipV="1">
              <a:off x="792" y="1749"/>
              <a:ext cx="96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Line 47"/>
            <p:cNvSpPr>
              <a:spLocks noChangeShapeType="1"/>
            </p:cNvSpPr>
            <p:nvPr/>
          </p:nvSpPr>
          <p:spPr bwMode="auto">
            <a:xfrm rot="2858484">
              <a:off x="835" y="1724"/>
              <a:ext cx="1" cy="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" name="Group 48"/>
          <p:cNvGrpSpPr>
            <a:grpSpLocks/>
          </p:cNvGrpSpPr>
          <p:nvPr/>
        </p:nvGrpSpPr>
        <p:grpSpPr bwMode="auto">
          <a:xfrm>
            <a:off x="1016777" y="5171370"/>
            <a:ext cx="1691970" cy="936795"/>
            <a:chOff x="480" y="3306"/>
            <a:chExt cx="768" cy="534"/>
          </a:xfrm>
        </p:grpSpPr>
        <p:grpSp>
          <p:nvGrpSpPr>
            <p:cNvPr id="137" name="Group 49"/>
            <p:cNvGrpSpPr>
              <a:grpSpLocks/>
            </p:cNvGrpSpPr>
            <p:nvPr/>
          </p:nvGrpSpPr>
          <p:grpSpPr bwMode="auto">
            <a:xfrm>
              <a:off x="480" y="3306"/>
              <a:ext cx="768" cy="486"/>
              <a:chOff x="528" y="3408"/>
              <a:chExt cx="768" cy="486"/>
            </a:xfrm>
          </p:grpSpPr>
          <p:sp>
            <p:nvSpPr>
              <p:cNvPr id="139" name="Freeform 50"/>
              <p:cNvSpPr>
                <a:spLocks/>
              </p:cNvSpPr>
              <p:nvPr/>
            </p:nvSpPr>
            <p:spPr bwMode="auto">
              <a:xfrm>
                <a:off x="585" y="3789"/>
                <a:ext cx="64" cy="100"/>
              </a:xfrm>
              <a:custGeom>
                <a:avLst/>
                <a:gdLst>
                  <a:gd name="T0" fmla="*/ 0 w 64"/>
                  <a:gd name="T1" fmla="*/ 0 h 100"/>
                  <a:gd name="T2" fmla="*/ 64 w 64"/>
                  <a:gd name="T3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4" h="100">
                    <a:moveTo>
                      <a:pt x="0" y="0"/>
                    </a:moveTo>
                    <a:cubicBezTo>
                      <a:pt x="38" y="26"/>
                      <a:pt x="64" y="48"/>
                      <a:pt x="64" y="100"/>
                    </a:cubicBez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0" name="Group 51"/>
              <p:cNvGrpSpPr>
                <a:grpSpLocks/>
              </p:cNvGrpSpPr>
              <p:nvPr/>
            </p:nvGrpSpPr>
            <p:grpSpPr bwMode="auto">
              <a:xfrm>
                <a:off x="528" y="3408"/>
                <a:ext cx="768" cy="480"/>
                <a:chOff x="432" y="1536"/>
                <a:chExt cx="768" cy="480"/>
              </a:xfrm>
            </p:grpSpPr>
            <p:sp>
              <p:nvSpPr>
                <p:cNvPr id="143" name="Line 52"/>
                <p:cNvSpPr>
                  <a:spLocks noChangeShapeType="1"/>
                </p:cNvSpPr>
                <p:nvPr/>
              </p:nvSpPr>
              <p:spPr bwMode="auto">
                <a:xfrm flipH="1">
                  <a:off x="432" y="1536"/>
                  <a:ext cx="192" cy="480"/>
                </a:xfrm>
                <a:prstGeom prst="line">
                  <a:avLst/>
                </a:prstGeom>
                <a:noFill/>
                <a:ln w="190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Line 53"/>
                <p:cNvSpPr>
                  <a:spLocks noChangeShapeType="1"/>
                </p:cNvSpPr>
                <p:nvPr/>
              </p:nvSpPr>
              <p:spPr bwMode="auto">
                <a:xfrm>
                  <a:off x="624" y="1536"/>
                  <a:ext cx="576" cy="480"/>
                </a:xfrm>
                <a:prstGeom prst="line">
                  <a:avLst/>
                </a:prstGeom>
                <a:noFill/>
                <a:ln w="190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" name="Line 54"/>
                <p:cNvSpPr>
                  <a:spLocks noChangeShapeType="1"/>
                </p:cNvSpPr>
                <p:nvPr/>
              </p:nvSpPr>
              <p:spPr bwMode="auto">
                <a:xfrm>
                  <a:off x="432" y="2016"/>
                  <a:ext cx="768" cy="0"/>
                </a:xfrm>
                <a:prstGeom prst="line">
                  <a:avLst/>
                </a:prstGeom>
                <a:noFill/>
                <a:ln w="190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1" name="Freeform 55"/>
              <p:cNvSpPr>
                <a:spLocks/>
              </p:cNvSpPr>
              <p:nvPr/>
            </p:nvSpPr>
            <p:spPr bwMode="auto">
              <a:xfrm>
                <a:off x="1079" y="3757"/>
                <a:ext cx="55" cy="137"/>
              </a:xfrm>
              <a:custGeom>
                <a:avLst/>
                <a:gdLst>
                  <a:gd name="T0" fmla="*/ 55 w 55"/>
                  <a:gd name="T1" fmla="*/ 0 h 137"/>
                  <a:gd name="T2" fmla="*/ 0 w 55"/>
                  <a:gd name="T3" fmla="*/ 137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5" h="137">
                    <a:moveTo>
                      <a:pt x="55" y="0"/>
                    </a:moveTo>
                    <a:cubicBezTo>
                      <a:pt x="24" y="46"/>
                      <a:pt x="0" y="80"/>
                      <a:pt x="0" y="137"/>
                    </a:cubicBez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56"/>
              <p:cNvSpPr>
                <a:spLocks/>
              </p:cNvSpPr>
              <p:nvPr/>
            </p:nvSpPr>
            <p:spPr bwMode="auto">
              <a:xfrm>
                <a:off x="1134" y="3787"/>
                <a:ext cx="27" cy="92"/>
              </a:xfrm>
              <a:custGeom>
                <a:avLst/>
                <a:gdLst>
                  <a:gd name="T0" fmla="*/ 27 w 27"/>
                  <a:gd name="T1" fmla="*/ 0 h 92"/>
                  <a:gd name="T2" fmla="*/ 0 w 27"/>
                  <a:gd name="T3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7" h="92">
                    <a:moveTo>
                      <a:pt x="27" y="0"/>
                    </a:moveTo>
                    <a:cubicBezTo>
                      <a:pt x="0" y="29"/>
                      <a:pt x="0" y="53"/>
                      <a:pt x="0" y="92"/>
                    </a:cubicBez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8" name="Line 57"/>
            <p:cNvSpPr>
              <a:spLocks noChangeShapeType="1"/>
            </p:cNvSpPr>
            <p:nvPr/>
          </p:nvSpPr>
          <p:spPr bwMode="auto">
            <a:xfrm>
              <a:off x="816" y="3744"/>
              <a:ext cx="0" cy="96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" name="Text Box 59"/>
          <p:cNvSpPr txBox="1">
            <a:spLocks noChangeArrowheads="1"/>
          </p:cNvSpPr>
          <p:nvPr/>
        </p:nvSpPr>
        <p:spPr bwMode="auto">
          <a:xfrm>
            <a:off x="2447299" y="6350258"/>
            <a:ext cx="1057481" cy="441142"/>
          </a:xfrm>
          <a:prstGeom prst="rect">
            <a:avLst/>
          </a:prstGeom>
          <a:gradFill rotWithShape="1">
            <a:gsLst>
              <a:gs pos="0">
                <a:srgbClr val="FF8200"/>
              </a:gs>
              <a:gs pos="5001">
                <a:srgbClr val="FF0000"/>
              </a:gs>
              <a:gs pos="17501">
                <a:srgbClr val="BA0066"/>
              </a:gs>
              <a:gs pos="35000">
                <a:srgbClr val="66008F"/>
              </a:gs>
              <a:gs pos="50000">
                <a:srgbClr val="000082"/>
              </a:gs>
              <a:gs pos="65000">
                <a:srgbClr val="66008F"/>
              </a:gs>
              <a:gs pos="82500">
                <a:srgbClr val="BA0066"/>
              </a:gs>
              <a:gs pos="95000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baseline="2000" dirty="0" err="1">
                <a:solidFill>
                  <a:schemeClr val="bg1"/>
                </a:solidFill>
              </a:rPr>
              <a:t>g.c.g</a:t>
            </a:r>
            <a:endParaRPr lang="en-US" sz="3400" b="1" baseline="2000" dirty="0">
              <a:solidFill>
                <a:schemeClr val="bg1"/>
              </a:solidFill>
            </a:endParaRPr>
          </a:p>
        </p:txBody>
      </p:sp>
      <p:sp>
        <p:nvSpPr>
          <p:cNvPr id="115" name="Text Box 61"/>
          <p:cNvSpPr txBox="1">
            <a:spLocks noChangeArrowheads="1"/>
          </p:cNvSpPr>
          <p:nvPr/>
        </p:nvSpPr>
        <p:spPr bwMode="auto">
          <a:xfrm>
            <a:off x="2466717" y="2897797"/>
            <a:ext cx="1035671" cy="441142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333399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baseline="2000" dirty="0" err="1">
                <a:solidFill>
                  <a:schemeClr val="bg1"/>
                </a:solidFill>
              </a:rPr>
              <a:t>c.c.c</a:t>
            </a:r>
            <a:endParaRPr lang="en-US" sz="3400" b="1" baseline="2000" dirty="0">
              <a:solidFill>
                <a:schemeClr val="bg1"/>
              </a:solidFill>
            </a:endParaRPr>
          </a:p>
        </p:txBody>
      </p:sp>
      <p:sp>
        <p:nvSpPr>
          <p:cNvPr id="116" name="Text Box 63"/>
          <p:cNvSpPr txBox="1">
            <a:spLocks noChangeArrowheads="1"/>
          </p:cNvSpPr>
          <p:nvPr/>
        </p:nvSpPr>
        <p:spPr bwMode="auto">
          <a:xfrm>
            <a:off x="2382569" y="4255626"/>
            <a:ext cx="1035671" cy="44114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baseline="2000" dirty="0" err="1">
                <a:solidFill>
                  <a:schemeClr val="bg1"/>
                </a:solidFill>
              </a:rPr>
              <a:t>c.g.c</a:t>
            </a:r>
            <a:endParaRPr lang="en-US" sz="3400" b="1" baseline="2000" dirty="0">
              <a:solidFill>
                <a:schemeClr val="bg1"/>
              </a:solidFill>
            </a:endParaRPr>
          </a:p>
        </p:txBody>
      </p:sp>
      <p:grpSp>
        <p:nvGrpSpPr>
          <p:cNvPr id="117" name="Group 161"/>
          <p:cNvGrpSpPr>
            <a:grpSpLocks/>
          </p:cNvGrpSpPr>
          <p:nvPr/>
        </p:nvGrpSpPr>
        <p:grpSpPr bwMode="auto">
          <a:xfrm>
            <a:off x="3203631" y="1808377"/>
            <a:ext cx="1810489" cy="921008"/>
            <a:chOff x="480" y="1296"/>
            <a:chExt cx="768" cy="525"/>
          </a:xfrm>
        </p:grpSpPr>
        <p:grpSp>
          <p:nvGrpSpPr>
            <p:cNvPr id="128" name="Group 162"/>
            <p:cNvGrpSpPr>
              <a:grpSpLocks/>
            </p:cNvGrpSpPr>
            <p:nvPr/>
          </p:nvGrpSpPr>
          <p:grpSpPr bwMode="auto">
            <a:xfrm>
              <a:off x="480" y="1296"/>
              <a:ext cx="768" cy="480"/>
              <a:chOff x="432" y="1536"/>
              <a:chExt cx="768" cy="480"/>
            </a:xfrm>
          </p:grpSpPr>
          <p:sp>
            <p:nvSpPr>
              <p:cNvPr id="134" name="Line 163"/>
              <p:cNvSpPr>
                <a:spLocks noChangeShapeType="1"/>
              </p:cNvSpPr>
              <p:nvPr/>
            </p:nvSpPr>
            <p:spPr bwMode="auto">
              <a:xfrm flipH="1">
                <a:off x="432" y="1536"/>
                <a:ext cx="192" cy="48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Line 164"/>
              <p:cNvSpPr>
                <a:spLocks noChangeShapeType="1"/>
              </p:cNvSpPr>
              <p:nvPr/>
            </p:nvSpPr>
            <p:spPr bwMode="auto">
              <a:xfrm>
                <a:off x="624" y="1536"/>
                <a:ext cx="576" cy="48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165"/>
              <p:cNvSpPr>
                <a:spLocks noChangeShapeType="1"/>
              </p:cNvSpPr>
              <p:nvPr/>
            </p:nvSpPr>
            <p:spPr bwMode="auto">
              <a:xfrm>
                <a:off x="432" y="2016"/>
                <a:ext cx="768" cy="0"/>
              </a:xfrm>
              <a:prstGeom prst="line">
                <a:avLst/>
              </a:prstGeom>
              <a:noFill/>
              <a:ln w="19050">
                <a:solidFill>
                  <a:srgbClr val="99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9" name="Line 166"/>
            <p:cNvSpPr>
              <a:spLocks noChangeShapeType="1"/>
            </p:cNvSpPr>
            <p:nvPr/>
          </p:nvSpPr>
          <p:spPr bwMode="auto">
            <a:xfrm rot="6810292">
              <a:off x="906" y="1518"/>
              <a:ext cx="96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Line 167"/>
            <p:cNvSpPr>
              <a:spLocks noChangeShapeType="1"/>
            </p:cNvSpPr>
            <p:nvPr/>
          </p:nvSpPr>
          <p:spPr bwMode="auto">
            <a:xfrm rot="-3482627">
              <a:off x="560" y="1519"/>
              <a:ext cx="1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Line 168"/>
            <p:cNvSpPr>
              <a:spLocks noChangeShapeType="1"/>
            </p:cNvSpPr>
            <p:nvPr/>
          </p:nvSpPr>
          <p:spPr bwMode="auto">
            <a:xfrm rot="-3482627">
              <a:off x="572" y="1492"/>
              <a:ext cx="1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Line 169"/>
            <p:cNvSpPr>
              <a:spLocks noChangeShapeType="1"/>
            </p:cNvSpPr>
            <p:nvPr/>
          </p:nvSpPr>
          <p:spPr bwMode="auto">
            <a:xfrm rot="16108605" flipV="1">
              <a:off x="792" y="1749"/>
              <a:ext cx="96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Line 170"/>
            <p:cNvSpPr>
              <a:spLocks noChangeShapeType="1"/>
            </p:cNvSpPr>
            <p:nvPr/>
          </p:nvSpPr>
          <p:spPr bwMode="auto">
            <a:xfrm rot="2858484">
              <a:off x="835" y="1724"/>
              <a:ext cx="1" cy="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" name="Group 171"/>
          <p:cNvGrpSpPr>
            <a:grpSpLocks/>
          </p:cNvGrpSpPr>
          <p:nvPr/>
        </p:nvGrpSpPr>
        <p:grpSpPr bwMode="auto">
          <a:xfrm>
            <a:off x="3191688" y="5166106"/>
            <a:ext cx="1691970" cy="936795"/>
            <a:chOff x="480" y="3306"/>
            <a:chExt cx="768" cy="534"/>
          </a:xfrm>
        </p:grpSpPr>
        <p:grpSp>
          <p:nvGrpSpPr>
            <p:cNvPr id="119" name="Group 172"/>
            <p:cNvGrpSpPr>
              <a:grpSpLocks/>
            </p:cNvGrpSpPr>
            <p:nvPr/>
          </p:nvGrpSpPr>
          <p:grpSpPr bwMode="auto">
            <a:xfrm>
              <a:off x="480" y="3306"/>
              <a:ext cx="768" cy="486"/>
              <a:chOff x="528" y="3408"/>
              <a:chExt cx="768" cy="486"/>
            </a:xfrm>
          </p:grpSpPr>
          <p:sp>
            <p:nvSpPr>
              <p:cNvPr id="121" name="Freeform 173"/>
              <p:cNvSpPr>
                <a:spLocks/>
              </p:cNvSpPr>
              <p:nvPr/>
            </p:nvSpPr>
            <p:spPr bwMode="auto">
              <a:xfrm>
                <a:off x="585" y="3789"/>
                <a:ext cx="64" cy="100"/>
              </a:xfrm>
              <a:custGeom>
                <a:avLst/>
                <a:gdLst>
                  <a:gd name="T0" fmla="*/ 0 w 64"/>
                  <a:gd name="T1" fmla="*/ 0 h 100"/>
                  <a:gd name="T2" fmla="*/ 64 w 64"/>
                  <a:gd name="T3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4" h="100">
                    <a:moveTo>
                      <a:pt x="0" y="0"/>
                    </a:moveTo>
                    <a:cubicBezTo>
                      <a:pt x="38" y="26"/>
                      <a:pt x="64" y="48"/>
                      <a:pt x="64" y="100"/>
                    </a:cubicBez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2" name="Group 174"/>
              <p:cNvGrpSpPr>
                <a:grpSpLocks/>
              </p:cNvGrpSpPr>
              <p:nvPr/>
            </p:nvGrpSpPr>
            <p:grpSpPr bwMode="auto">
              <a:xfrm>
                <a:off x="528" y="3408"/>
                <a:ext cx="768" cy="480"/>
                <a:chOff x="432" y="1536"/>
                <a:chExt cx="768" cy="480"/>
              </a:xfrm>
            </p:grpSpPr>
            <p:sp>
              <p:nvSpPr>
                <p:cNvPr id="125" name="Line 175"/>
                <p:cNvSpPr>
                  <a:spLocks noChangeShapeType="1"/>
                </p:cNvSpPr>
                <p:nvPr/>
              </p:nvSpPr>
              <p:spPr bwMode="auto">
                <a:xfrm flipH="1">
                  <a:off x="432" y="1536"/>
                  <a:ext cx="192" cy="480"/>
                </a:xfrm>
                <a:prstGeom prst="line">
                  <a:avLst/>
                </a:prstGeom>
                <a:noFill/>
                <a:ln w="190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Line 176"/>
                <p:cNvSpPr>
                  <a:spLocks noChangeShapeType="1"/>
                </p:cNvSpPr>
                <p:nvPr/>
              </p:nvSpPr>
              <p:spPr bwMode="auto">
                <a:xfrm>
                  <a:off x="624" y="1536"/>
                  <a:ext cx="576" cy="480"/>
                </a:xfrm>
                <a:prstGeom prst="line">
                  <a:avLst/>
                </a:prstGeom>
                <a:noFill/>
                <a:ln w="190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Line 177"/>
                <p:cNvSpPr>
                  <a:spLocks noChangeShapeType="1"/>
                </p:cNvSpPr>
                <p:nvPr/>
              </p:nvSpPr>
              <p:spPr bwMode="auto">
                <a:xfrm>
                  <a:off x="432" y="2016"/>
                  <a:ext cx="768" cy="0"/>
                </a:xfrm>
                <a:prstGeom prst="line">
                  <a:avLst/>
                </a:prstGeom>
                <a:noFill/>
                <a:ln w="19050">
                  <a:solidFill>
                    <a:srgbClr val="99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" name="Freeform 178"/>
              <p:cNvSpPr>
                <a:spLocks/>
              </p:cNvSpPr>
              <p:nvPr/>
            </p:nvSpPr>
            <p:spPr bwMode="auto">
              <a:xfrm>
                <a:off x="1079" y="3757"/>
                <a:ext cx="55" cy="137"/>
              </a:xfrm>
              <a:custGeom>
                <a:avLst/>
                <a:gdLst>
                  <a:gd name="T0" fmla="*/ 55 w 55"/>
                  <a:gd name="T1" fmla="*/ 0 h 137"/>
                  <a:gd name="T2" fmla="*/ 0 w 55"/>
                  <a:gd name="T3" fmla="*/ 137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5" h="137">
                    <a:moveTo>
                      <a:pt x="55" y="0"/>
                    </a:moveTo>
                    <a:cubicBezTo>
                      <a:pt x="24" y="46"/>
                      <a:pt x="0" y="80"/>
                      <a:pt x="0" y="137"/>
                    </a:cubicBez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179"/>
              <p:cNvSpPr>
                <a:spLocks/>
              </p:cNvSpPr>
              <p:nvPr/>
            </p:nvSpPr>
            <p:spPr bwMode="auto">
              <a:xfrm>
                <a:off x="1134" y="3787"/>
                <a:ext cx="27" cy="92"/>
              </a:xfrm>
              <a:custGeom>
                <a:avLst/>
                <a:gdLst>
                  <a:gd name="T0" fmla="*/ 27 w 27"/>
                  <a:gd name="T1" fmla="*/ 0 h 92"/>
                  <a:gd name="T2" fmla="*/ 0 w 27"/>
                  <a:gd name="T3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7" h="92">
                    <a:moveTo>
                      <a:pt x="27" y="0"/>
                    </a:moveTo>
                    <a:cubicBezTo>
                      <a:pt x="0" y="29"/>
                      <a:pt x="0" y="53"/>
                      <a:pt x="0" y="92"/>
                    </a:cubicBez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0" name="Line 180"/>
            <p:cNvSpPr>
              <a:spLocks noChangeShapeType="1"/>
            </p:cNvSpPr>
            <p:nvPr/>
          </p:nvSpPr>
          <p:spPr bwMode="auto">
            <a:xfrm>
              <a:off x="816" y="3744"/>
              <a:ext cx="0" cy="96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" name="TextBox 336"/>
          <p:cNvSpPr txBox="1"/>
          <p:nvPr/>
        </p:nvSpPr>
        <p:spPr>
          <a:xfrm>
            <a:off x="3394828" y="1117888"/>
            <a:ext cx="3593602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1. </a:t>
            </a:r>
            <a:r>
              <a:rPr lang="en-US" sz="2400" b="1" dirty="0" err="1">
                <a:solidFill>
                  <a:srgbClr val="FF0000"/>
                </a:solidFill>
              </a:rPr>
              <a:t>Bảng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tổng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kết</a:t>
            </a:r>
            <a:r>
              <a:rPr lang="en-US" sz="2400" b="1" dirty="0">
                <a:solidFill>
                  <a:srgbClr val="FF0000"/>
                </a:solidFill>
              </a:rPr>
              <a:t> /SGK/139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741281" y="1117887"/>
            <a:ext cx="2501877" cy="523216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en-US" sz="2800" b="1" dirty="0"/>
              <a:t>TAM GIÁC 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937116" y="1141200"/>
            <a:ext cx="3734518" cy="523216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en-US" sz="2800" b="1" dirty="0"/>
              <a:t>TAM GIÁC VUÔNG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623720" y="1691481"/>
            <a:ext cx="0" cy="50745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1" name="Rectangle 170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77243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9" grpId="0" animBg="1"/>
      <p:bldP spid="40" grpId="0" animBg="1"/>
      <p:bldP spid="114" grpId="0" animBg="1"/>
      <p:bldP spid="115" grpId="0" animBg="1"/>
      <p:bldP spid="116" grpId="0" animBg="1"/>
      <p:bldP spid="337" grpId="0"/>
      <p:bldP spid="178" grpId="0"/>
      <p:bldP spid="1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095" y="674611"/>
            <a:ext cx="8168380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>
                <a:solidFill>
                  <a:schemeClr val="accent2">
                    <a:lumMod val="50000"/>
                  </a:schemeClr>
                </a:solidFill>
              </a:rPr>
              <a:t>II</a:t>
            </a:r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</a:rPr>
              <a:t>. ÔN TẬP CÁC TRƯỜNG HỢP BẰNG NHAU CỦA HAI TAM GIÁC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984" y="1085372"/>
            <a:ext cx="3126423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2. </a:t>
            </a:r>
            <a:r>
              <a:rPr lang="en-US" sz="2400" b="1" u="sng" dirty="0" err="1">
                <a:solidFill>
                  <a:srgbClr val="FF0000"/>
                </a:solidFill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tập</a:t>
            </a:r>
            <a:r>
              <a:rPr lang="en-US" sz="2400" b="1" u="sng" dirty="0">
                <a:solidFill>
                  <a:srgbClr val="FF0000"/>
                </a:solidFill>
              </a:rPr>
              <a:t> 69/SGK/141: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1878" y="1396794"/>
            <a:ext cx="7984548" cy="2142121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dirty="0" smtClean="0"/>
              <a:t>Cho </a:t>
            </a:r>
            <a:r>
              <a:rPr lang="en-US" dirty="0" err="1" smtClean="0"/>
              <a:t>điểm</a:t>
            </a:r>
            <a:r>
              <a:rPr lang="en-US" dirty="0" smtClean="0"/>
              <a:t> A </a:t>
            </a:r>
            <a:r>
              <a:rPr lang="en-US" dirty="0" err="1" smtClean="0"/>
              <a:t>nằm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a.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compa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thước</a:t>
            </a:r>
            <a:r>
              <a:rPr lang="en-US" dirty="0" smtClean="0"/>
              <a:t> </a:t>
            </a:r>
            <a:r>
              <a:rPr lang="en-US" dirty="0" err="1" smtClean="0"/>
              <a:t>kẻ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vẽ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qua A </a:t>
            </a:r>
            <a:r>
              <a:rPr lang="en-US" dirty="0" err="1" smtClean="0"/>
              <a:t>vuông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a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:</a:t>
            </a:r>
          </a:p>
          <a:p>
            <a:pPr marL="411463" indent="-411463">
              <a:buFontTx/>
              <a:buChar char="-"/>
            </a:pPr>
            <a:r>
              <a:rPr lang="en-US" dirty="0" err="1" smtClean="0"/>
              <a:t>Vẽ</a:t>
            </a:r>
            <a:r>
              <a:rPr lang="en-US" dirty="0" smtClean="0"/>
              <a:t> </a:t>
            </a:r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tròn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A </a:t>
            </a:r>
            <a:r>
              <a:rPr lang="en-US" dirty="0" err="1" smtClean="0"/>
              <a:t>cắt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a ở B </a:t>
            </a:r>
            <a:r>
              <a:rPr lang="en-US" dirty="0" err="1" smtClean="0"/>
              <a:t>và</a:t>
            </a:r>
            <a:r>
              <a:rPr lang="en-US" dirty="0" smtClean="0"/>
              <a:t> C. </a:t>
            </a:r>
          </a:p>
          <a:p>
            <a:pPr marL="411463" indent="-411463">
              <a:buFontTx/>
              <a:buChar char="-"/>
            </a:pPr>
            <a:r>
              <a:rPr lang="en-US" dirty="0" err="1" smtClean="0"/>
              <a:t>Vẽ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tròn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B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C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bán</a:t>
            </a:r>
            <a:r>
              <a:rPr lang="en-US" dirty="0" smtClean="0"/>
              <a:t> </a:t>
            </a:r>
            <a:r>
              <a:rPr lang="en-US" dirty="0" err="1" smtClean="0"/>
              <a:t>kính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chúng</a:t>
            </a:r>
            <a:endParaRPr lang="en-US" dirty="0" smtClean="0"/>
          </a:p>
          <a:p>
            <a:r>
              <a:rPr lang="en-US" dirty="0" err="1" smtClean="0"/>
              <a:t>cắt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A,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D. </a:t>
            </a:r>
          </a:p>
          <a:p>
            <a:r>
              <a:rPr lang="en-US" dirty="0" err="1" smtClean="0"/>
              <a:t>Vì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AD </a:t>
            </a:r>
            <a:r>
              <a:rPr lang="en-US" dirty="0" err="1" smtClean="0"/>
              <a:t>vuông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a. </a:t>
            </a:r>
            <a:endParaRPr lang="en-US" dirty="0"/>
          </a:p>
        </p:txBody>
      </p:sp>
      <p:sp>
        <p:nvSpPr>
          <p:cNvPr id="72" name="Text Box 6"/>
          <p:cNvSpPr txBox="1">
            <a:spLocks noChangeArrowheads="1"/>
          </p:cNvSpPr>
          <p:nvPr/>
        </p:nvSpPr>
        <p:spPr bwMode="auto">
          <a:xfrm>
            <a:off x="304046" y="4077344"/>
            <a:ext cx="1824276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 err="1" smtClean="0">
                <a:latin typeface=".VnArialH" pitchFamily="34" charset="0"/>
              </a:rPr>
              <a:t>Giải</a:t>
            </a:r>
            <a:r>
              <a:rPr lang="en-US" u="sng" dirty="0" smtClean="0">
                <a:latin typeface=".VnArialH" pitchFamily="34" charset="0"/>
              </a:rPr>
              <a:t> </a:t>
            </a:r>
            <a:r>
              <a:rPr lang="en-US" u="sng" dirty="0">
                <a:latin typeface=".VnArialH" pitchFamily="34" charset="0"/>
              </a:rPr>
              <a:t>:</a:t>
            </a:r>
          </a:p>
        </p:txBody>
      </p:sp>
      <p:sp>
        <p:nvSpPr>
          <p:cNvPr id="73" name="Line 121"/>
          <p:cNvSpPr>
            <a:spLocks noChangeShapeType="1"/>
          </p:cNvSpPr>
          <p:nvPr/>
        </p:nvSpPr>
        <p:spPr bwMode="auto">
          <a:xfrm>
            <a:off x="1877955" y="4077344"/>
            <a:ext cx="0" cy="1486341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/>
          <a:lstStyle/>
          <a:p>
            <a:endParaRPr lang="en-US"/>
          </a:p>
        </p:txBody>
      </p:sp>
      <p:sp>
        <p:nvSpPr>
          <p:cNvPr id="74" name="Text Box 122"/>
          <p:cNvSpPr txBox="1">
            <a:spLocks noChangeArrowheads="1"/>
          </p:cNvSpPr>
          <p:nvPr/>
        </p:nvSpPr>
        <p:spPr bwMode="auto">
          <a:xfrm>
            <a:off x="1877955" y="4390258"/>
            <a:ext cx="4053946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r>
              <a:rPr lang="en-US" dirty="0">
                <a:latin typeface=".VnArialH" pitchFamily="34" charset="0"/>
              </a:rPr>
              <a:t>  </a:t>
            </a:r>
            <a:r>
              <a:rPr lang="en-US" dirty="0">
                <a:solidFill>
                  <a:srgbClr val="FF00FF"/>
                </a:solidFill>
                <a:latin typeface=".VnArialH" pitchFamily="34" charset="0"/>
              </a:rPr>
              <a:t>AB = AC, BD = CD</a:t>
            </a:r>
          </a:p>
        </p:txBody>
      </p:sp>
      <p:sp>
        <p:nvSpPr>
          <p:cNvPr id="75" name="Text Box 123"/>
          <p:cNvSpPr txBox="1">
            <a:spLocks noChangeArrowheads="1"/>
          </p:cNvSpPr>
          <p:nvPr/>
        </p:nvSpPr>
        <p:spPr bwMode="auto">
          <a:xfrm>
            <a:off x="2080650" y="4859628"/>
            <a:ext cx="1520230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FF"/>
                </a:solidFill>
                <a:latin typeface=".VnArialH" pitchFamily="34" charset="0"/>
              </a:rPr>
              <a:t>AD </a:t>
            </a:r>
            <a:r>
              <a:rPr lang="en-US" dirty="0">
                <a:solidFill>
                  <a:srgbClr val="FF00FF"/>
                </a:solidFill>
                <a:latin typeface=".VnArialH" pitchFamily="34" charset="0"/>
                <a:sym typeface="Symbol" pitchFamily="18" charset="2"/>
              </a:rPr>
              <a:t> </a:t>
            </a:r>
            <a:r>
              <a:rPr lang="en-US" dirty="0">
                <a:solidFill>
                  <a:srgbClr val="FF00FF"/>
                </a:solidFill>
                <a:sym typeface="Symbol" pitchFamily="18" charset="2"/>
              </a:rPr>
              <a:t>a</a:t>
            </a:r>
            <a:r>
              <a:rPr lang="en-US" dirty="0">
                <a:solidFill>
                  <a:srgbClr val="FF00FF"/>
                </a:solidFill>
                <a:latin typeface=".VnArialH" pitchFamily="34" charset="0"/>
              </a:rPr>
              <a:t> </a:t>
            </a:r>
          </a:p>
        </p:txBody>
      </p:sp>
      <p:sp>
        <p:nvSpPr>
          <p:cNvPr id="76" name="Line 124"/>
          <p:cNvSpPr>
            <a:spLocks noChangeShapeType="1"/>
          </p:cNvSpPr>
          <p:nvPr/>
        </p:nvSpPr>
        <p:spPr bwMode="auto">
          <a:xfrm>
            <a:off x="1168514" y="4859629"/>
            <a:ext cx="3547203" cy="0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/>
          <a:lstStyle/>
          <a:p>
            <a:endParaRPr lang="en-US"/>
          </a:p>
        </p:txBody>
      </p:sp>
      <p:sp>
        <p:nvSpPr>
          <p:cNvPr id="77" name="Text Box 125"/>
          <p:cNvSpPr txBox="1">
            <a:spLocks noChangeArrowheads="1"/>
          </p:cNvSpPr>
          <p:nvPr/>
        </p:nvSpPr>
        <p:spPr bwMode="auto">
          <a:xfrm>
            <a:off x="1067165" y="4233801"/>
            <a:ext cx="1216184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0000"/>
                </a:solidFill>
                <a:latin typeface=".VnArialH" pitchFamily="34" charset="0"/>
              </a:rPr>
              <a:t>gt</a:t>
            </a:r>
            <a:endParaRPr lang="en-US" dirty="0">
              <a:solidFill>
                <a:srgbClr val="FF0000"/>
              </a:solidFill>
              <a:latin typeface=".VnArialH" pitchFamily="34" charset="0"/>
            </a:endParaRPr>
          </a:p>
        </p:txBody>
      </p:sp>
      <p:sp>
        <p:nvSpPr>
          <p:cNvPr id="78" name="Text Box 126"/>
          <p:cNvSpPr txBox="1">
            <a:spLocks noChangeArrowheads="1"/>
          </p:cNvSpPr>
          <p:nvPr/>
        </p:nvSpPr>
        <p:spPr bwMode="auto">
          <a:xfrm>
            <a:off x="1168514" y="4859628"/>
            <a:ext cx="1216184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.VnArialH" pitchFamily="34" charset="0"/>
              </a:rPr>
              <a:t>kl</a:t>
            </a:r>
          </a:p>
        </p:txBody>
      </p:sp>
      <p:sp>
        <p:nvSpPr>
          <p:cNvPr id="79" name="Text Box 128"/>
          <p:cNvSpPr txBox="1">
            <a:spLocks noChangeArrowheads="1"/>
          </p:cNvSpPr>
          <p:nvPr/>
        </p:nvSpPr>
        <p:spPr bwMode="auto">
          <a:xfrm>
            <a:off x="1877955" y="4013784"/>
            <a:ext cx="4053946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r>
              <a:rPr lang="en-US" dirty="0">
                <a:latin typeface=".VnArialH" pitchFamily="34" charset="0"/>
              </a:rPr>
              <a:t>  </a:t>
            </a:r>
            <a:r>
              <a:rPr lang="en-US" dirty="0">
                <a:solidFill>
                  <a:srgbClr val="FF00FF"/>
                </a:solidFill>
                <a:latin typeface=".VnArialH" pitchFamily="34" charset="0"/>
              </a:rPr>
              <a:t>A </a:t>
            </a:r>
            <a:r>
              <a:rPr lang="en-US" b="1" dirty="0">
                <a:solidFill>
                  <a:srgbClr val="FF00FF"/>
                </a:solidFill>
                <a:latin typeface=".VnArialH" pitchFamily="34" charset="0"/>
                <a:sym typeface="Symbol" pitchFamily="18" charset="2"/>
              </a:rPr>
              <a:t> </a:t>
            </a:r>
            <a:r>
              <a:rPr lang="en-US" dirty="0">
                <a:solidFill>
                  <a:srgbClr val="FF00FF"/>
                </a:solidFill>
                <a:sym typeface="Symbol" pitchFamily="18" charset="2"/>
              </a:rPr>
              <a:t>a</a:t>
            </a:r>
            <a:endParaRPr lang="en-US" b="1" dirty="0">
              <a:solidFill>
                <a:srgbClr val="FF00FF"/>
              </a:solidFill>
              <a:latin typeface=".VnArialH" pitchFamily="34" charset="0"/>
              <a:sym typeface="Symbol" pitchFamily="18" charset="2"/>
            </a:endParaRPr>
          </a:p>
        </p:txBody>
      </p:sp>
      <p:grpSp>
        <p:nvGrpSpPr>
          <p:cNvPr id="139" name="Group 66"/>
          <p:cNvGrpSpPr>
            <a:grpSpLocks/>
          </p:cNvGrpSpPr>
          <p:nvPr/>
        </p:nvGrpSpPr>
        <p:grpSpPr bwMode="auto">
          <a:xfrm>
            <a:off x="8348143" y="4979159"/>
            <a:ext cx="3977935" cy="430258"/>
            <a:chOff x="3732" y="2332"/>
            <a:chExt cx="1884" cy="264"/>
          </a:xfrm>
        </p:grpSpPr>
        <p:sp>
          <p:nvSpPr>
            <p:cNvPr id="140" name="Line 67"/>
            <p:cNvSpPr>
              <a:spLocks noChangeShapeType="1"/>
            </p:cNvSpPr>
            <p:nvPr/>
          </p:nvSpPr>
          <p:spPr bwMode="auto">
            <a:xfrm>
              <a:off x="3744" y="2361"/>
              <a:ext cx="1872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Text Box 68"/>
            <p:cNvSpPr txBox="1">
              <a:spLocks noChangeArrowheads="1"/>
            </p:cNvSpPr>
            <p:nvPr/>
          </p:nvSpPr>
          <p:spPr bwMode="auto">
            <a:xfrm>
              <a:off x="3732" y="2332"/>
              <a:ext cx="288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142" name="Group 110"/>
          <p:cNvGrpSpPr>
            <a:grpSpLocks/>
          </p:cNvGrpSpPr>
          <p:nvPr/>
        </p:nvGrpSpPr>
        <p:grpSpPr bwMode="auto">
          <a:xfrm>
            <a:off x="10280102" y="4048557"/>
            <a:ext cx="1013487" cy="518265"/>
            <a:chOff x="4647" y="1257"/>
            <a:chExt cx="480" cy="318"/>
          </a:xfrm>
        </p:grpSpPr>
        <p:sp>
          <p:nvSpPr>
            <p:cNvPr id="143" name="Text Box 70"/>
            <p:cNvSpPr txBox="1">
              <a:spLocks noChangeArrowheads="1"/>
            </p:cNvSpPr>
            <p:nvPr/>
          </p:nvSpPr>
          <p:spPr bwMode="auto">
            <a:xfrm>
              <a:off x="4647" y="1311"/>
              <a:ext cx="480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latin typeface=".VnArialH" pitchFamily="34" charset="0"/>
                </a:rPr>
                <a:t>.</a:t>
              </a:r>
            </a:p>
          </p:txBody>
        </p:sp>
        <p:sp>
          <p:nvSpPr>
            <p:cNvPr id="144" name="Text Box 71"/>
            <p:cNvSpPr txBox="1">
              <a:spLocks noChangeArrowheads="1"/>
            </p:cNvSpPr>
            <p:nvPr/>
          </p:nvSpPr>
          <p:spPr bwMode="auto">
            <a:xfrm>
              <a:off x="4704" y="1257"/>
              <a:ext cx="288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145" name="Group 73"/>
          <p:cNvGrpSpPr>
            <a:grpSpLocks/>
          </p:cNvGrpSpPr>
          <p:nvPr/>
        </p:nvGrpSpPr>
        <p:grpSpPr bwMode="auto">
          <a:xfrm>
            <a:off x="9052719" y="4020436"/>
            <a:ext cx="3336701" cy="1805748"/>
            <a:chOff x="4230" y="1661"/>
            <a:chExt cx="1524" cy="1086"/>
          </a:xfrm>
        </p:grpSpPr>
        <p:sp>
          <p:nvSpPr>
            <p:cNvPr id="146" name="Text Box 74"/>
            <p:cNvSpPr txBox="1">
              <a:spLocks noChangeArrowheads="1"/>
            </p:cNvSpPr>
            <p:nvPr/>
          </p:nvSpPr>
          <p:spPr bwMode="auto">
            <a:xfrm>
              <a:off x="4230" y="2270"/>
              <a:ext cx="480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.VnArialH" pitchFamily="34" charset="0"/>
                </a:rPr>
                <a:t>b</a:t>
              </a:r>
            </a:p>
          </p:txBody>
        </p:sp>
        <p:sp>
          <p:nvSpPr>
            <p:cNvPr id="147" name="Text Box 75"/>
            <p:cNvSpPr txBox="1">
              <a:spLocks noChangeArrowheads="1"/>
            </p:cNvSpPr>
            <p:nvPr/>
          </p:nvSpPr>
          <p:spPr bwMode="auto">
            <a:xfrm>
              <a:off x="5274" y="2270"/>
              <a:ext cx="480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.VnArialH" pitchFamily="34" charset="0"/>
                </a:rPr>
                <a:t>c</a:t>
              </a:r>
            </a:p>
          </p:txBody>
        </p:sp>
        <p:sp>
          <p:nvSpPr>
            <p:cNvPr id="148" name="Arc 76"/>
            <p:cNvSpPr>
              <a:spLocks/>
            </p:cNvSpPr>
            <p:nvPr/>
          </p:nvSpPr>
          <p:spPr bwMode="auto">
            <a:xfrm rot="8483174">
              <a:off x="4397" y="1661"/>
              <a:ext cx="869" cy="1086"/>
            </a:xfrm>
            <a:custGeom>
              <a:avLst/>
              <a:gdLst>
                <a:gd name="G0" fmla="+- 14401 0 0"/>
                <a:gd name="G1" fmla="+- 21600 0 0"/>
                <a:gd name="G2" fmla="+- 21600 0 0"/>
                <a:gd name="T0" fmla="*/ 0 w 36001"/>
                <a:gd name="T1" fmla="*/ 5501 h 32310"/>
                <a:gd name="T2" fmla="*/ 33159 w 36001"/>
                <a:gd name="T3" fmla="*/ 32310 h 32310"/>
                <a:gd name="T4" fmla="*/ 14401 w 36001"/>
                <a:gd name="T5" fmla="*/ 21600 h 32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001" h="32310" fill="none" extrusionOk="0">
                  <a:moveTo>
                    <a:pt x="0" y="5501"/>
                  </a:moveTo>
                  <a:cubicBezTo>
                    <a:pt x="3960" y="1958"/>
                    <a:pt x="9087" y="-1"/>
                    <a:pt x="14401" y="0"/>
                  </a:cubicBezTo>
                  <a:cubicBezTo>
                    <a:pt x="26330" y="0"/>
                    <a:pt x="36001" y="9670"/>
                    <a:pt x="36001" y="21600"/>
                  </a:cubicBezTo>
                  <a:cubicBezTo>
                    <a:pt x="36001" y="25356"/>
                    <a:pt x="35021" y="29047"/>
                    <a:pt x="33158" y="32309"/>
                  </a:cubicBezTo>
                </a:path>
                <a:path w="36001" h="32310" stroke="0" extrusionOk="0">
                  <a:moveTo>
                    <a:pt x="0" y="5501"/>
                  </a:moveTo>
                  <a:cubicBezTo>
                    <a:pt x="3960" y="1958"/>
                    <a:pt x="9087" y="-1"/>
                    <a:pt x="14401" y="0"/>
                  </a:cubicBezTo>
                  <a:cubicBezTo>
                    <a:pt x="26330" y="0"/>
                    <a:pt x="36001" y="9670"/>
                    <a:pt x="36001" y="21600"/>
                  </a:cubicBezTo>
                  <a:cubicBezTo>
                    <a:pt x="36001" y="25356"/>
                    <a:pt x="35021" y="29047"/>
                    <a:pt x="33158" y="32309"/>
                  </a:cubicBezTo>
                  <a:lnTo>
                    <a:pt x="14401" y="21600"/>
                  </a:lnTo>
                  <a:close/>
                </a:path>
              </a:pathLst>
            </a:custGeom>
            <a:noFill/>
            <a:ln w="9525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9" name="Group 80"/>
          <p:cNvGrpSpPr>
            <a:grpSpLocks/>
          </p:cNvGrpSpPr>
          <p:nvPr/>
        </p:nvGrpSpPr>
        <p:grpSpPr bwMode="auto">
          <a:xfrm>
            <a:off x="10463794" y="4581487"/>
            <a:ext cx="912138" cy="454704"/>
            <a:chOff x="4752" y="2073"/>
            <a:chExt cx="432" cy="279"/>
          </a:xfrm>
        </p:grpSpPr>
        <p:grpSp>
          <p:nvGrpSpPr>
            <p:cNvPr id="150" name="Group 81"/>
            <p:cNvGrpSpPr>
              <a:grpSpLocks/>
            </p:cNvGrpSpPr>
            <p:nvPr/>
          </p:nvGrpSpPr>
          <p:grpSpPr bwMode="auto">
            <a:xfrm>
              <a:off x="4752" y="2256"/>
              <a:ext cx="96" cy="96"/>
              <a:chOff x="4752" y="2256"/>
              <a:chExt cx="96" cy="96"/>
            </a:xfrm>
          </p:grpSpPr>
          <p:sp>
            <p:nvSpPr>
              <p:cNvPr id="152" name="Line 82"/>
              <p:cNvSpPr>
                <a:spLocks noChangeShapeType="1"/>
              </p:cNvSpPr>
              <p:nvPr/>
            </p:nvSpPr>
            <p:spPr bwMode="auto">
              <a:xfrm>
                <a:off x="4752" y="2256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Line 83"/>
              <p:cNvSpPr>
                <a:spLocks noChangeShapeType="1"/>
              </p:cNvSpPr>
              <p:nvPr/>
            </p:nvSpPr>
            <p:spPr bwMode="auto">
              <a:xfrm>
                <a:off x="4848" y="2256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1" name="Text Box 84"/>
            <p:cNvSpPr txBox="1">
              <a:spLocks noChangeArrowheads="1"/>
            </p:cNvSpPr>
            <p:nvPr/>
          </p:nvSpPr>
          <p:spPr bwMode="auto">
            <a:xfrm>
              <a:off x="4848" y="2073"/>
              <a:ext cx="336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CC"/>
                  </a:solidFill>
                  <a:latin typeface=".VnArialH" pitchFamily="34" charset="0"/>
                </a:rPr>
                <a:t>?</a:t>
              </a:r>
            </a:p>
          </p:txBody>
        </p:sp>
      </p:grpSp>
      <p:sp>
        <p:nvSpPr>
          <p:cNvPr id="154" name="Arc 104"/>
          <p:cNvSpPr>
            <a:spLocks/>
          </p:cNvSpPr>
          <p:nvPr/>
        </p:nvSpPr>
        <p:spPr bwMode="auto">
          <a:xfrm rot="199633">
            <a:off x="9469318" y="3290718"/>
            <a:ext cx="1573015" cy="1241877"/>
          </a:xfrm>
          <a:custGeom>
            <a:avLst/>
            <a:gdLst>
              <a:gd name="G0" fmla="+- 0 0 0"/>
              <a:gd name="G1" fmla="+- 21407 0 0"/>
              <a:gd name="G2" fmla="+- 21600 0 0"/>
              <a:gd name="T0" fmla="*/ 2880 w 17142"/>
              <a:gd name="T1" fmla="*/ 0 h 21407"/>
              <a:gd name="T2" fmla="*/ 17142 w 17142"/>
              <a:gd name="T3" fmla="*/ 8265 h 21407"/>
              <a:gd name="T4" fmla="*/ 0 w 17142"/>
              <a:gd name="T5" fmla="*/ 21407 h 2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142" h="21407" fill="none" extrusionOk="0">
                <a:moveTo>
                  <a:pt x="2880" y="-1"/>
                </a:moveTo>
                <a:cubicBezTo>
                  <a:pt x="8539" y="761"/>
                  <a:pt x="13667" y="3732"/>
                  <a:pt x="17141" y="8265"/>
                </a:cubicBezTo>
              </a:path>
              <a:path w="17142" h="21407" stroke="0" extrusionOk="0">
                <a:moveTo>
                  <a:pt x="2880" y="-1"/>
                </a:moveTo>
                <a:cubicBezTo>
                  <a:pt x="8539" y="761"/>
                  <a:pt x="13667" y="3732"/>
                  <a:pt x="17141" y="8265"/>
                </a:cubicBezTo>
                <a:lnTo>
                  <a:pt x="0" y="21407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9723" tIns="54862" rIns="109723" bIns="54862" anchor="ctr"/>
          <a:lstStyle/>
          <a:p>
            <a:endParaRPr lang="en-US"/>
          </a:p>
        </p:txBody>
      </p:sp>
      <p:sp>
        <p:nvSpPr>
          <p:cNvPr id="155" name="Arc 105"/>
          <p:cNvSpPr>
            <a:spLocks/>
          </p:cNvSpPr>
          <p:nvPr/>
        </p:nvSpPr>
        <p:spPr bwMode="auto">
          <a:xfrm rot="18141753">
            <a:off x="10141550" y="3122940"/>
            <a:ext cx="1372112" cy="1446721"/>
          </a:xfrm>
          <a:custGeom>
            <a:avLst/>
            <a:gdLst>
              <a:gd name="G0" fmla="+- 0 0 0"/>
              <a:gd name="G1" fmla="+- 20891 0 0"/>
              <a:gd name="G2" fmla="+- 21600 0 0"/>
              <a:gd name="T0" fmla="*/ 5489 w 19544"/>
              <a:gd name="T1" fmla="*/ 0 h 20891"/>
              <a:gd name="T2" fmla="*/ 19544 w 19544"/>
              <a:gd name="T3" fmla="*/ 11693 h 20891"/>
              <a:gd name="T4" fmla="*/ 0 w 19544"/>
              <a:gd name="T5" fmla="*/ 20891 h 20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44" h="20891" fill="none" extrusionOk="0">
                <a:moveTo>
                  <a:pt x="5488" y="0"/>
                </a:moveTo>
                <a:cubicBezTo>
                  <a:pt x="11673" y="1625"/>
                  <a:pt x="16820" y="5907"/>
                  <a:pt x="19543" y="11693"/>
                </a:cubicBezTo>
              </a:path>
              <a:path w="19544" h="20891" stroke="0" extrusionOk="0">
                <a:moveTo>
                  <a:pt x="5488" y="0"/>
                </a:moveTo>
                <a:cubicBezTo>
                  <a:pt x="11673" y="1625"/>
                  <a:pt x="16820" y="5907"/>
                  <a:pt x="19543" y="11693"/>
                </a:cubicBezTo>
                <a:lnTo>
                  <a:pt x="0" y="20891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9723" tIns="54862" rIns="109723" bIns="54862" anchor="ctr"/>
          <a:lstStyle/>
          <a:p>
            <a:endParaRPr lang="en-US"/>
          </a:p>
        </p:txBody>
      </p:sp>
      <p:sp>
        <p:nvSpPr>
          <p:cNvPr id="156" name="Text Box 107"/>
          <p:cNvSpPr txBox="1">
            <a:spLocks noChangeArrowheads="1"/>
          </p:cNvSpPr>
          <p:nvPr/>
        </p:nvSpPr>
        <p:spPr bwMode="auto">
          <a:xfrm>
            <a:off x="10197755" y="2979646"/>
            <a:ext cx="1013487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</a:p>
        </p:txBody>
      </p:sp>
      <p:sp>
        <p:nvSpPr>
          <p:cNvPr id="157" name="Line 108"/>
          <p:cNvSpPr>
            <a:spLocks noChangeShapeType="1"/>
          </p:cNvSpPr>
          <p:nvPr/>
        </p:nvSpPr>
        <p:spPr bwMode="auto">
          <a:xfrm>
            <a:off x="10400453" y="3355965"/>
            <a:ext cx="0" cy="258154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/>
          <a:lstStyle/>
          <a:p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H="1">
            <a:off x="9298286" y="3441846"/>
            <a:ext cx="1102168" cy="1594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10421423" y="3441845"/>
            <a:ext cx="1022753" cy="1566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 flipH="1">
            <a:off x="9242361" y="4429140"/>
            <a:ext cx="1146506" cy="655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10421423" y="4413505"/>
            <a:ext cx="1003824" cy="611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oup 27"/>
          <p:cNvGrpSpPr>
            <a:grpSpLocks/>
          </p:cNvGrpSpPr>
          <p:nvPr/>
        </p:nvGrpSpPr>
        <p:grpSpPr bwMode="auto">
          <a:xfrm>
            <a:off x="5276849" y="4069494"/>
            <a:ext cx="2971800" cy="430212"/>
            <a:chOff x="3744" y="2265"/>
            <a:chExt cx="1872" cy="271"/>
          </a:xfrm>
        </p:grpSpPr>
        <p:sp>
          <p:nvSpPr>
            <p:cNvPr id="119" name="Line 12"/>
            <p:cNvSpPr>
              <a:spLocks noChangeShapeType="1"/>
            </p:cNvSpPr>
            <p:nvPr/>
          </p:nvSpPr>
          <p:spPr bwMode="auto">
            <a:xfrm>
              <a:off x="3744" y="2361"/>
              <a:ext cx="1872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Text Box 16"/>
            <p:cNvSpPr txBox="1">
              <a:spLocks noChangeArrowheads="1"/>
            </p:cNvSpPr>
            <p:nvPr/>
          </p:nvSpPr>
          <p:spPr bwMode="auto">
            <a:xfrm>
              <a:off x="3744" y="2265"/>
              <a:ext cx="28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121" name="Group 28"/>
          <p:cNvGrpSpPr>
            <a:grpSpLocks/>
          </p:cNvGrpSpPr>
          <p:nvPr/>
        </p:nvGrpSpPr>
        <p:grpSpPr bwMode="auto">
          <a:xfrm>
            <a:off x="6634164" y="3207487"/>
            <a:ext cx="838200" cy="577851"/>
            <a:chOff x="4608" y="1113"/>
            <a:chExt cx="528" cy="364"/>
          </a:xfrm>
        </p:grpSpPr>
        <p:sp>
          <p:nvSpPr>
            <p:cNvPr id="122" name="Text Box 11"/>
            <p:cNvSpPr txBox="1">
              <a:spLocks noChangeArrowheads="1"/>
            </p:cNvSpPr>
            <p:nvPr/>
          </p:nvSpPr>
          <p:spPr bwMode="auto">
            <a:xfrm>
              <a:off x="4656" y="1206"/>
              <a:ext cx="48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latin typeface=".VnArialH" pitchFamily="34" charset="0"/>
                </a:rPr>
                <a:t>.</a:t>
              </a:r>
            </a:p>
          </p:txBody>
        </p:sp>
        <p:sp>
          <p:nvSpPr>
            <p:cNvPr id="123" name="Text Box 17"/>
            <p:cNvSpPr txBox="1">
              <a:spLocks noChangeArrowheads="1"/>
            </p:cNvSpPr>
            <p:nvPr/>
          </p:nvSpPr>
          <p:spPr bwMode="auto">
            <a:xfrm>
              <a:off x="4608" y="1113"/>
              <a:ext cx="28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124" name="Line 18"/>
          <p:cNvSpPr>
            <a:spLocks noChangeShapeType="1"/>
          </p:cNvSpPr>
          <p:nvPr/>
        </p:nvSpPr>
        <p:spPr bwMode="auto">
          <a:xfrm rot="21558788" flipH="1">
            <a:off x="6810017" y="3651002"/>
            <a:ext cx="29261" cy="2040949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endParaRPr lang="en-US"/>
          </a:p>
        </p:txBody>
      </p:sp>
      <p:grpSp>
        <p:nvGrpSpPr>
          <p:cNvPr id="125" name="Group 29"/>
          <p:cNvGrpSpPr>
            <a:grpSpLocks/>
          </p:cNvGrpSpPr>
          <p:nvPr/>
        </p:nvGrpSpPr>
        <p:grpSpPr bwMode="auto">
          <a:xfrm>
            <a:off x="5715000" y="3178911"/>
            <a:ext cx="2609850" cy="1485900"/>
            <a:chOff x="4020" y="1737"/>
            <a:chExt cx="1644" cy="936"/>
          </a:xfrm>
        </p:grpSpPr>
        <p:sp>
          <p:nvSpPr>
            <p:cNvPr id="126" name="Text Box 19"/>
            <p:cNvSpPr txBox="1">
              <a:spLocks noChangeArrowheads="1"/>
            </p:cNvSpPr>
            <p:nvPr/>
          </p:nvSpPr>
          <p:spPr bwMode="auto">
            <a:xfrm>
              <a:off x="4020" y="2304"/>
              <a:ext cx="48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ArialH" pitchFamily="34" charset="0"/>
                </a:rPr>
                <a:t>b</a:t>
              </a:r>
            </a:p>
          </p:txBody>
        </p:sp>
        <p:sp>
          <p:nvSpPr>
            <p:cNvPr id="127" name="Text Box 20"/>
            <p:cNvSpPr txBox="1">
              <a:spLocks noChangeArrowheads="1"/>
            </p:cNvSpPr>
            <p:nvPr/>
          </p:nvSpPr>
          <p:spPr bwMode="auto">
            <a:xfrm>
              <a:off x="5184" y="2313"/>
              <a:ext cx="48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.VnArialH" pitchFamily="34" charset="0"/>
                </a:rPr>
                <a:t>c</a:t>
              </a:r>
            </a:p>
          </p:txBody>
        </p:sp>
        <p:sp>
          <p:nvSpPr>
            <p:cNvPr id="128" name="Arc 26"/>
            <p:cNvSpPr>
              <a:spLocks/>
            </p:cNvSpPr>
            <p:nvPr/>
          </p:nvSpPr>
          <p:spPr bwMode="auto">
            <a:xfrm rot="8483174">
              <a:off x="4211" y="1737"/>
              <a:ext cx="1054" cy="936"/>
            </a:xfrm>
            <a:custGeom>
              <a:avLst/>
              <a:gdLst>
                <a:gd name="G0" fmla="+- 14401 0 0"/>
                <a:gd name="G1" fmla="+- 21600 0 0"/>
                <a:gd name="G2" fmla="+- 21600 0 0"/>
                <a:gd name="T0" fmla="*/ 0 w 36001"/>
                <a:gd name="T1" fmla="*/ 5501 h 32310"/>
                <a:gd name="T2" fmla="*/ 33159 w 36001"/>
                <a:gd name="T3" fmla="*/ 32310 h 32310"/>
                <a:gd name="T4" fmla="*/ 14401 w 36001"/>
                <a:gd name="T5" fmla="*/ 21600 h 32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001" h="32310" fill="none" extrusionOk="0">
                  <a:moveTo>
                    <a:pt x="0" y="5501"/>
                  </a:moveTo>
                  <a:cubicBezTo>
                    <a:pt x="3960" y="1958"/>
                    <a:pt x="9087" y="-1"/>
                    <a:pt x="14401" y="0"/>
                  </a:cubicBezTo>
                  <a:cubicBezTo>
                    <a:pt x="26330" y="0"/>
                    <a:pt x="36001" y="9670"/>
                    <a:pt x="36001" y="21600"/>
                  </a:cubicBezTo>
                  <a:cubicBezTo>
                    <a:pt x="36001" y="25356"/>
                    <a:pt x="35021" y="29047"/>
                    <a:pt x="33158" y="32309"/>
                  </a:cubicBezTo>
                </a:path>
                <a:path w="36001" h="32310" stroke="0" extrusionOk="0">
                  <a:moveTo>
                    <a:pt x="0" y="5501"/>
                  </a:moveTo>
                  <a:cubicBezTo>
                    <a:pt x="3960" y="1958"/>
                    <a:pt x="9087" y="-1"/>
                    <a:pt x="14401" y="0"/>
                  </a:cubicBezTo>
                  <a:cubicBezTo>
                    <a:pt x="26330" y="0"/>
                    <a:pt x="36001" y="9670"/>
                    <a:pt x="36001" y="21600"/>
                  </a:cubicBezTo>
                  <a:cubicBezTo>
                    <a:pt x="36001" y="25356"/>
                    <a:pt x="35021" y="29047"/>
                    <a:pt x="33158" y="32309"/>
                  </a:cubicBezTo>
                  <a:lnTo>
                    <a:pt x="14401" y="21600"/>
                  </a:lnTo>
                  <a:close/>
                </a:path>
              </a:pathLst>
            </a:custGeom>
            <a:noFill/>
            <a:ln w="9525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9" name="Arc 33"/>
          <p:cNvSpPr>
            <a:spLocks/>
          </p:cNvSpPr>
          <p:nvPr/>
        </p:nvSpPr>
        <p:spPr bwMode="auto">
          <a:xfrm rot="5620626">
            <a:off x="5761039" y="4155224"/>
            <a:ext cx="1111250" cy="1739900"/>
          </a:xfrm>
          <a:custGeom>
            <a:avLst/>
            <a:gdLst>
              <a:gd name="G0" fmla="+- 0 0 0"/>
              <a:gd name="G1" fmla="+- 20532 0 0"/>
              <a:gd name="G2" fmla="+- 21600 0 0"/>
              <a:gd name="T0" fmla="*/ 6710 w 17728"/>
              <a:gd name="T1" fmla="*/ 0 h 20532"/>
              <a:gd name="T2" fmla="*/ 17728 w 17728"/>
              <a:gd name="T3" fmla="*/ 8192 h 20532"/>
              <a:gd name="T4" fmla="*/ 0 w 17728"/>
              <a:gd name="T5" fmla="*/ 20532 h 20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728" h="20532" fill="none" extrusionOk="0">
                <a:moveTo>
                  <a:pt x="6709" y="0"/>
                </a:moveTo>
                <a:cubicBezTo>
                  <a:pt x="11175" y="1460"/>
                  <a:pt x="15043" y="4335"/>
                  <a:pt x="17728" y="8191"/>
                </a:cubicBezTo>
              </a:path>
              <a:path w="17728" h="20532" stroke="0" extrusionOk="0">
                <a:moveTo>
                  <a:pt x="6709" y="0"/>
                </a:moveTo>
                <a:cubicBezTo>
                  <a:pt x="11175" y="1460"/>
                  <a:pt x="15043" y="4335"/>
                  <a:pt x="17728" y="8191"/>
                </a:cubicBezTo>
                <a:lnTo>
                  <a:pt x="0" y="20532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endParaRPr lang="en-US"/>
          </a:p>
        </p:txBody>
      </p:sp>
      <p:sp>
        <p:nvSpPr>
          <p:cNvPr id="130" name="Arc 34"/>
          <p:cNvSpPr>
            <a:spLocks/>
          </p:cNvSpPr>
          <p:nvPr/>
        </p:nvSpPr>
        <p:spPr bwMode="auto">
          <a:xfrm rot="9671030">
            <a:off x="6446839" y="4134586"/>
            <a:ext cx="958850" cy="1516063"/>
          </a:xfrm>
          <a:custGeom>
            <a:avLst/>
            <a:gdLst>
              <a:gd name="G0" fmla="+- 0 0 0"/>
              <a:gd name="G1" fmla="+- 20346 0 0"/>
              <a:gd name="G2" fmla="+- 21600 0 0"/>
              <a:gd name="T0" fmla="*/ 7251 w 19332"/>
              <a:gd name="T1" fmla="*/ 0 h 20346"/>
              <a:gd name="T2" fmla="*/ 19332 w 19332"/>
              <a:gd name="T3" fmla="*/ 10712 h 20346"/>
              <a:gd name="T4" fmla="*/ 0 w 19332"/>
              <a:gd name="T5" fmla="*/ 20346 h 20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32" h="20346" fill="none" extrusionOk="0">
                <a:moveTo>
                  <a:pt x="7251" y="-1"/>
                </a:moveTo>
                <a:cubicBezTo>
                  <a:pt x="12511" y="1874"/>
                  <a:pt x="16841" y="5713"/>
                  <a:pt x="19332" y="10711"/>
                </a:cubicBezTo>
              </a:path>
              <a:path w="19332" h="20346" stroke="0" extrusionOk="0">
                <a:moveTo>
                  <a:pt x="7251" y="-1"/>
                </a:moveTo>
                <a:cubicBezTo>
                  <a:pt x="12511" y="1874"/>
                  <a:pt x="16841" y="5713"/>
                  <a:pt x="19332" y="10711"/>
                </a:cubicBezTo>
                <a:lnTo>
                  <a:pt x="0" y="20346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endParaRPr lang="en-US"/>
          </a:p>
        </p:txBody>
      </p:sp>
      <p:sp>
        <p:nvSpPr>
          <p:cNvPr id="131" name="Text Box 36"/>
          <p:cNvSpPr txBox="1">
            <a:spLocks noChangeArrowheads="1"/>
          </p:cNvSpPr>
          <p:nvPr/>
        </p:nvSpPr>
        <p:spPr bwMode="auto">
          <a:xfrm>
            <a:off x="6681790" y="5312511"/>
            <a:ext cx="1295399" cy="430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ArialH" pitchFamily="34" charset="0"/>
              </a:rPr>
              <a:t>d</a:t>
            </a:r>
          </a:p>
        </p:txBody>
      </p:sp>
      <p:grpSp>
        <p:nvGrpSpPr>
          <p:cNvPr id="132" name="Group 42"/>
          <p:cNvGrpSpPr>
            <a:grpSpLocks/>
          </p:cNvGrpSpPr>
          <p:nvPr/>
        </p:nvGrpSpPr>
        <p:grpSpPr bwMode="auto">
          <a:xfrm>
            <a:off x="6848474" y="3788511"/>
            <a:ext cx="685801" cy="442913"/>
            <a:chOff x="4752" y="2073"/>
            <a:chExt cx="432" cy="279"/>
          </a:xfrm>
        </p:grpSpPr>
        <p:grpSp>
          <p:nvGrpSpPr>
            <p:cNvPr id="133" name="Group 39"/>
            <p:cNvGrpSpPr>
              <a:grpSpLocks/>
            </p:cNvGrpSpPr>
            <p:nvPr/>
          </p:nvGrpSpPr>
          <p:grpSpPr bwMode="auto">
            <a:xfrm>
              <a:off x="4752" y="2256"/>
              <a:ext cx="96" cy="96"/>
              <a:chOff x="4752" y="2256"/>
              <a:chExt cx="96" cy="96"/>
            </a:xfrm>
          </p:grpSpPr>
          <p:sp>
            <p:nvSpPr>
              <p:cNvPr id="135" name="Line 37"/>
              <p:cNvSpPr>
                <a:spLocks noChangeShapeType="1"/>
              </p:cNvSpPr>
              <p:nvPr/>
            </p:nvSpPr>
            <p:spPr bwMode="auto">
              <a:xfrm>
                <a:off x="4752" y="2256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38"/>
              <p:cNvSpPr>
                <a:spLocks noChangeShapeType="1"/>
              </p:cNvSpPr>
              <p:nvPr/>
            </p:nvSpPr>
            <p:spPr bwMode="auto">
              <a:xfrm>
                <a:off x="4848" y="2256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4" name="Text Box 41"/>
            <p:cNvSpPr txBox="1">
              <a:spLocks noChangeArrowheads="1"/>
            </p:cNvSpPr>
            <p:nvPr/>
          </p:nvSpPr>
          <p:spPr bwMode="auto">
            <a:xfrm>
              <a:off x="4848" y="2073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FF33CC"/>
                  </a:solidFill>
                  <a:latin typeface=".VnArialH" pitchFamily="34" charset="0"/>
                </a:rPr>
                <a:t>?</a:t>
              </a:r>
            </a:p>
          </p:txBody>
        </p:sp>
      </p:grpSp>
      <p:grpSp>
        <p:nvGrpSpPr>
          <p:cNvPr id="137" name="Group 67"/>
          <p:cNvGrpSpPr>
            <a:grpSpLocks/>
          </p:cNvGrpSpPr>
          <p:nvPr/>
        </p:nvGrpSpPr>
        <p:grpSpPr bwMode="auto">
          <a:xfrm>
            <a:off x="6010276" y="4183798"/>
            <a:ext cx="1635125" cy="1219200"/>
            <a:chOff x="4215" y="1842"/>
            <a:chExt cx="1030" cy="768"/>
          </a:xfrm>
        </p:grpSpPr>
        <p:sp>
          <p:nvSpPr>
            <p:cNvPr id="138" name="Line 63"/>
            <p:cNvSpPr>
              <a:spLocks noChangeShapeType="1"/>
            </p:cNvSpPr>
            <p:nvPr/>
          </p:nvSpPr>
          <p:spPr bwMode="auto">
            <a:xfrm rot="21472872" flipH="1">
              <a:off x="4717" y="1854"/>
              <a:ext cx="528" cy="720"/>
            </a:xfrm>
            <a:prstGeom prst="line">
              <a:avLst/>
            </a:prstGeom>
            <a:noFill/>
            <a:ln w="9525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Line 64"/>
            <p:cNvSpPr>
              <a:spLocks noChangeShapeType="1"/>
            </p:cNvSpPr>
            <p:nvPr/>
          </p:nvSpPr>
          <p:spPr bwMode="auto">
            <a:xfrm>
              <a:off x="4215" y="1842"/>
              <a:ext cx="528" cy="768"/>
            </a:xfrm>
            <a:prstGeom prst="line">
              <a:avLst/>
            </a:prstGeom>
            <a:noFill/>
            <a:ln w="9525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" name="Group 65"/>
          <p:cNvGrpSpPr>
            <a:grpSpLocks/>
          </p:cNvGrpSpPr>
          <p:nvPr/>
        </p:nvGrpSpPr>
        <p:grpSpPr bwMode="auto">
          <a:xfrm>
            <a:off x="6026150" y="3659924"/>
            <a:ext cx="1627188" cy="547687"/>
            <a:chOff x="4216" y="1503"/>
            <a:chExt cx="1025" cy="345"/>
          </a:xfrm>
        </p:grpSpPr>
        <p:sp>
          <p:nvSpPr>
            <p:cNvPr id="195" name="Line 59"/>
            <p:cNvSpPr>
              <a:spLocks noChangeShapeType="1"/>
            </p:cNvSpPr>
            <p:nvPr/>
          </p:nvSpPr>
          <p:spPr bwMode="auto">
            <a:xfrm rot="194826">
              <a:off x="4713" y="1512"/>
              <a:ext cx="528" cy="336"/>
            </a:xfrm>
            <a:prstGeom prst="line">
              <a:avLst/>
            </a:prstGeom>
            <a:noFill/>
            <a:ln w="9525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Line 62"/>
            <p:cNvSpPr>
              <a:spLocks noChangeShapeType="1"/>
            </p:cNvSpPr>
            <p:nvPr/>
          </p:nvSpPr>
          <p:spPr bwMode="auto">
            <a:xfrm rot="21453702" flipH="1">
              <a:off x="4216" y="1503"/>
              <a:ext cx="528" cy="336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8" name="Group 171"/>
          <p:cNvGrpSpPr>
            <a:grpSpLocks/>
          </p:cNvGrpSpPr>
          <p:nvPr/>
        </p:nvGrpSpPr>
        <p:grpSpPr bwMode="auto">
          <a:xfrm>
            <a:off x="6343651" y="3940910"/>
            <a:ext cx="990601" cy="871538"/>
            <a:chOff x="4416" y="1680"/>
            <a:chExt cx="624" cy="549"/>
          </a:xfrm>
        </p:grpSpPr>
        <p:sp>
          <p:nvSpPr>
            <p:cNvPr id="199" name="Line 162"/>
            <p:cNvSpPr>
              <a:spLocks noChangeShapeType="1"/>
            </p:cNvSpPr>
            <p:nvPr/>
          </p:nvSpPr>
          <p:spPr bwMode="auto">
            <a:xfrm>
              <a:off x="4416" y="1680"/>
              <a:ext cx="48" cy="48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Line 163"/>
            <p:cNvSpPr>
              <a:spLocks noChangeShapeType="1"/>
            </p:cNvSpPr>
            <p:nvPr/>
          </p:nvSpPr>
          <p:spPr bwMode="auto">
            <a:xfrm flipH="1">
              <a:off x="4992" y="1680"/>
              <a:ext cx="48" cy="48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2" name="Group 166"/>
            <p:cNvGrpSpPr>
              <a:grpSpLocks/>
            </p:cNvGrpSpPr>
            <p:nvPr/>
          </p:nvGrpSpPr>
          <p:grpSpPr bwMode="auto">
            <a:xfrm>
              <a:off x="4416" y="2160"/>
              <a:ext cx="69" cy="69"/>
              <a:chOff x="4416" y="2160"/>
              <a:chExt cx="69" cy="69"/>
            </a:xfrm>
          </p:grpSpPr>
          <p:sp>
            <p:nvSpPr>
              <p:cNvPr id="207" name="Line 164"/>
              <p:cNvSpPr>
                <a:spLocks noChangeShapeType="1"/>
              </p:cNvSpPr>
              <p:nvPr/>
            </p:nvSpPr>
            <p:spPr bwMode="auto">
              <a:xfrm flipH="1">
                <a:off x="4416" y="2160"/>
                <a:ext cx="48" cy="48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Line 165"/>
              <p:cNvSpPr>
                <a:spLocks noChangeShapeType="1"/>
              </p:cNvSpPr>
              <p:nvPr/>
            </p:nvSpPr>
            <p:spPr bwMode="auto">
              <a:xfrm flipH="1">
                <a:off x="4437" y="2181"/>
                <a:ext cx="48" cy="48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3" name="Group 169"/>
            <p:cNvGrpSpPr>
              <a:grpSpLocks/>
            </p:cNvGrpSpPr>
            <p:nvPr/>
          </p:nvGrpSpPr>
          <p:grpSpPr bwMode="auto">
            <a:xfrm>
              <a:off x="4944" y="2160"/>
              <a:ext cx="66" cy="69"/>
              <a:chOff x="4944" y="2160"/>
              <a:chExt cx="66" cy="69"/>
            </a:xfrm>
          </p:grpSpPr>
          <p:sp>
            <p:nvSpPr>
              <p:cNvPr id="205" name="Line 167"/>
              <p:cNvSpPr>
                <a:spLocks noChangeShapeType="1"/>
              </p:cNvSpPr>
              <p:nvPr/>
            </p:nvSpPr>
            <p:spPr bwMode="auto">
              <a:xfrm>
                <a:off x="4962" y="2160"/>
                <a:ext cx="48" cy="48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Line 168"/>
              <p:cNvSpPr>
                <a:spLocks noChangeShapeType="1"/>
              </p:cNvSpPr>
              <p:nvPr/>
            </p:nvSpPr>
            <p:spPr bwMode="auto">
              <a:xfrm>
                <a:off x="4944" y="2181"/>
                <a:ext cx="48" cy="48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" name="Rectangle 70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115544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3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3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3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 animBg="1"/>
      <p:bldP spid="74" grpId="0"/>
      <p:bldP spid="75" grpId="0"/>
      <p:bldP spid="76" grpId="0" animBg="1"/>
      <p:bldP spid="77" grpId="0"/>
      <p:bldP spid="78" grpId="0"/>
      <p:bldP spid="79" grpId="0"/>
      <p:bldP spid="154" grpId="0" animBg="1"/>
      <p:bldP spid="155" grpId="0" animBg="1"/>
      <p:bldP spid="156" grpId="0"/>
      <p:bldP spid="157" grpId="0" animBg="1"/>
      <p:bldP spid="124" grpId="0" animBg="1"/>
      <p:bldP spid="129" grpId="0" animBg="1"/>
      <p:bldP spid="130" grpId="0" animBg="1"/>
      <p:bldP spid="1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304046" y="311549"/>
            <a:ext cx="1824276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 err="1" smtClean="0">
                <a:latin typeface=".VnArialH" pitchFamily="34" charset="0"/>
              </a:rPr>
              <a:t>Giải</a:t>
            </a:r>
            <a:r>
              <a:rPr lang="en-US" b="1" u="sng" dirty="0" smtClean="0">
                <a:latin typeface=".VnArialH" pitchFamily="34" charset="0"/>
              </a:rPr>
              <a:t> </a:t>
            </a:r>
            <a:r>
              <a:rPr lang="en-US" u="sng" dirty="0">
                <a:latin typeface=".VnArialH" pitchFamily="34" charset="0"/>
              </a:rPr>
              <a:t>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1180" y="-25574"/>
            <a:ext cx="3126423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2. </a:t>
            </a:r>
            <a:r>
              <a:rPr lang="en-US" sz="2400" b="1" u="sng" dirty="0" err="1">
                <a:solidFill>
                  <a:srgbClr val="FF0000"/>
                </a:solidFill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tập</a:t>
            </a:r>
            <a:r>
              <a:rPr lang="en-US" sz="2400" b="1" u="sng" dirty="0">
                <a:solidFill>
                  <a:srgbClr val="FF0000"/>
                </a:solidFill>
              </a:rPr>
              <a:t> 69/SGK/141: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737094" y="2566498"/>
            <a:ext cx="2308699" cy="4493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109723" tIns="54862" rIns="109723" bIns="54862" rtlCol="0">
            <a:spAutoFit/>
          </a:bodyPr>
          <a:lstStyle/>
          <a:p>
            <a:r>
              <a:rPr lang="en-US" dirty="0" smtClean="0"/>
              <a:t>SƠ ĐỒ PHÂN TÍCH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7107348" y="1582013"/>
            <a:ext cx="0" cy="56144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5908" y="3023893"/>
            <a:ext cx="1361519" cy="3455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975" y="3369402"/>
            <a:ext cx="21067795" cy="539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046" y="3840253"/>
            <a:ext cx="3205912" cy="535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195" y="4658335"/>
            <a:ext cx="2795526" cy="35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4297" y="4219434"/>
            <a:ext cx="21067795" cy="539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639" y="5272211"/>
            <a:ext cx="1302752" cy="52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592" y="4908777"/>
            <a:ext cx="21067795" cy="539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2597" y="6233824"/>
            <a:ext cx="3715648" cy="417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2533" y="5694016"/>
            <a:ext cx="21067795" cy="539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304046" y="1001411"/>
            <a:ext cx="6666594" cy="1341902"/>
          </a:xfrm>
          <a:prstGeom prst="rect">
            <a:avLst/>
          </a:prstGeom>
          <a:noFill/>
        </p:spPr>
        <p:txBody>
          <a:bodyPr wrap="square" lIns="109723" tIns="54862" rIns="109723" bIns="54862" rtlCol="0">
            <a:spAutoFit/>
          </a:bodyPr>
          <a:lstStyle/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Vì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cung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tròn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tâm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A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cắt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đường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thẳng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a ở B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và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C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nên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AB = AC. </a:t>
            </a:r>
          </a:p>
          <a:p>
            <a:r>
              <a:rPr lang="en-US" sz="2000" dirty="0" err="1">
                <a:latin typeface="Calibri" pitchFamily="34" charset="0"/>
                <a:cs typeface="Calibri" pitchFamily="34" charset="0"/>
              </a:rPr>
              <a:t>Các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cung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tròn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tâm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B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và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tâm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C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có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cùng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bán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kính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cắt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nhau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ở D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nên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BD = CD.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Gọi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H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là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giao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điểm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của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AD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và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BC.</a:t>
            </a: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83" y="2330609"/>
            <a:ext cx="10650115" cy="1732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83" y="4062686"/>
            <a:ext cx="10788836" cy="1540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67" y="5535803"/>
            <a:ext cx="10983653" cy="145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282862" y="711169"/>
            <a:ext cx="4421137" cy="449350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b="1" dirty="0" smtClean="0"/>
              <a:t>TH1: D </a:t>
            </a:r>
            <a:r>
              <a:rPr lang="en-US" b="1" dirty="0" err="1" smtClean="0"/>
              <a:t>và</a:t>
            </a:r>
            <a:r>
              <a:rPr lang="en-US" b="1" dirty="0" smtClean="0"/>
              <a:t> A </a:t>
            </a:r>
            <a:r>
              <a:rPr lang="en-US" b="1" dirty="0" err="1" smtClean="0"/>
              <a:t>nằm</a:t>
            </a:r>
            <a:r>
              <a:rPr lang="en-US" b="1" dirty="0" smtClean="0"/>
              <a:t> </a:t>
            </a:r>
            <a:r>
              <a:rPr lang="en-US" b="1" dirty="0" err="1" smtClean="0"/>
              <a:t>khác</a:t>
            </a:r>
            <a:r>
              <a:rPr lang="en-US" b="1" dirty="0" smtClean="0"/>
              <a:t> </a:t>
            </a:r>
            <a:r>
              <a:rPr lang="en-US" b="1" dirty="0" err="1" smtClean="0"/>
              <a:t>phía</a:t>
            </a:r>
            <a:r>
              <a:rPr lang="en-US" b="1" dirty="0" smtClean="0"/>
              <a:t> </a:t>
            </a:r>
            <a:r>
              <a:rPr lang="en-US" b="1" dirty="0" err="1" smtClean="0"/>
              <a:t>đối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dirty="0" smtClean="0"/>
              <a:t>a</a:t>
            </a:r>
            <a:endParaRPr lang="en-US" dirty="0"/>
          </a:p>
        </p:txBody>
      </p:sp>
      <p:grpSp>
        <p:nvGrpSpPr>
          <p:cNvPr id="90" name="Group 27"/>
          <p:cNvGrpSpPr>
            <a:grpSpLocks/>
          </p:cNvGrpSpPr>
          <p:nvPr/>
        </p:nvGrpSpPr>
        <p:grpSpPr bwMode="auto">
          <a:xfrm>
            <a:off x="7801102" y="839482"/>
            <a:ext cx="2971800" cy="430212"/>
            <a:chOff x="3744" y="2265"/>
            <a:chExt cx="1872" cy="271"/>
          </a:xfrm>
        </p:grpSpPr>
        <p:sp>
          <p:nvSpPr>
            <p:cNvPr id="91" name="Line 12"/>
            <p:cNvSpPr>
              <a:spLocks noChangeShapeType="1"/>
            </p:cNvSpPr>
            <p:nvPr/>
          </p:nvSpPr>
          <p:spPr bwMode="auto">
            <a:xfrm>
              <a:off x="3744" y="2361"/>
              <a:ext cx="1872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auto">
            <a:xfrm>
              <a:off x="3744" y="2265"/>
              <a:ext cx="28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93" name="Group 28"/>
          <p:cNvGrpSpPr>
            <a:grpSpLocks/>
          </p:cNvGrpSpPr>
          <p:nvPr/>
        </p:nvGrpSpPr>
        <p:grpSpPr bwMode="auto">
          <a:xfrm>
            <a:off x="9158415" y="-22525"/>
            <a:ext cx="838200" cy="577851"/>
            <a:chOff x="4608" y="1113"/>
            <a:chExt cx="528" cy="364"/>
          </a:xfrm>
        </p:grpSpPr>
        <p:sp>
          <p:nvSpPr>
            <p:cNvPr id="94" name="Text Box 11"/>
            <p:cNvSpPr txBox="1">
              <a:spLocks noChangeArrowheads="1"/>
            </p:cNvSpPr>
            <p:nvPr/>
          </p:nvSpPr>
          <p:spPr bwMode="auto">
            <a:xfrm>
              <a:off x="4656" y="1206"/>
              <a:ext cx="48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latin typeface=".VnArialH" pitchFamily="34" charset="0"/>
                </a:rPr>
                <a:t>.</a:t>
              </a:r>
            </a:p>
          </p:txBody>
        </p:sp>
        <p:sp>
          <p:nvSpPr>
            <p:cNvPr id="95" name="Text Box 17"/>
            <p:cNvSpPr txBox="1">
              <a:spLocks noChangeArrowheads="1"/>
            </p:cNvSpPr>
            <p:nvPr/>
          </p:nvSpPr>
          <p:spPr bwMode="auto">
            <a:xfrm>
              <a:off x="4608" y="1113"/>
              <a:ext cx="28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96" name="Line 18"/>
          <p:cNvSpPr>
            <a:spLocks noChangeShapeType="1"/>
          </p:cNvSpPr>
          <p:nvPr/>
        </p:nvSpPr>
        <p:spPr bwMode="auto">
          <a:xfrm rot="21558788" flipH="1">
            <a:off x="9334627" y="480711"/>
            <a:ext cx="33339" cy="1981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endParaRPr lang="en-US"/>
          </a:p>
        </p:txBody>
      </p:sp>
      <p:grpSp>
        <p:nvGrpSpPr>
          <p:cNvPr id="97" name="Group 29"/>
          <p:cNvGrpSpPr>
            <a:grpSpLocks/>
          </p:cNvGrpSpPr>
          <p:nvPr/>
        </p:nvGrpSpPr>
        <p:grpSpPr bwMode="auto">
          <a:xfrm>
            <a:off x="8239252" y="-51102"/>
            <a:ext cx="2609850" cy="1485900"/>
            <a:chOff x="4020" y="1737"/>
            <a:chExt cx="1644" cy="936"/>
          </a:xfrm>
        </p:grpSpPr>
        <p:sp>
          <p:nvSpPr>
            <p:cNvPr id="98" name="Text Box 19"/>
            <p:cNvSpPr txBox="1">
              <a:spLocks noChangeArrowheads="1"/>
            </p:cNvSpPr>
            <p:nvPr/>
          </p:nvSpPr>
          <p:spPr bwMode="auto">
            <a:xfrm>
              <a:off x="4020" y="2304"/>
              <a:ext cx="48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ArialH" pitchFamily="34" charset="0"/>
                </a:rPr>
                <a:t>b</a:t>
              </a:r>
            </a:p>
          </p:txBody>
        </p:sp>
        <p:sp>
          <p:nvSpPr>
            <p:cNvPr id="99" name="Text Box 20"/>
            <p:cNvSpPr txBox="1">
              <a:spLocks noChangeArrowheads="1"/>
            </p:cNvSpPr>
            <p:nvPr/>
          </p:nvSpPr>
          <p:spPr bwMode="auto">
            <a:xfrm>
              <a:off x="5184" y="2313"/>
              <a:ext cx="48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.VnArialH" pitchFamily="34" charset="0"/>
                </a:rPr>
                <a:t>c</a:t>
              </a:r>
            </a:p>
          </p:txBody>
        </p:sp>
        <p:sp>
          <p:nvSpPr>
            <p:cNvPr id="100" name="Arc 26"/>
            <p:cNvSpPr>
              <a:spLocks/>
            </p:cNvSpPr>
            <p:nvPr/>
          </p:nvSpPr>
          <p:spPr bwMode="auto">
            <a:xfrm rot="8483174">
              <a:off x="4211" y="1737"/>
              <a:ext cx="1054" cy="936"/>
            </a:xfrm>
            <a:custGeom>
              <a:avLst/>
              <a:gdLst>
                <a:gd name="G0" fmla="+- 14401 0 0"/>
                <a:gd name="G1" fmla="+- 21600 0 0"/>
                <a:gd name="G2" fmla="+- 21600 0 0"/>
                <a:gd name="T0" fmla="*/ 0 w 36001"/>
                <a:gd name="T1" fmla="*/ 5501 h 32310"/>
                <a:gd name="T2" fmla="*/ 33159 w 36001"/>
                <a:gd name="T3" fmla="*/ 32310 h 32310"/>
                <a:gd name="T4" fmla="*/ 14401 w 36001"/>
                <a:gd name="T5" fmla="*/ 21600 h 32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001" h="32310" fill="none" extrusionOk="0">
                  <a:moveTo>
                    <a:pt x="0" y="5501"/>
                  </a:moveTo>
                  <a:cubicBezTo>
                    <a:pt x="3960" y="1958"/>
                    <a:pt x="9087" y="-1"/>
                    <a:pt x="14401" y="0"/>
                  </a:cubicBezTo>
                  <a:cubicBezTo>
                    <a:pt x="26330" y="0"/>
                    <a:pt x="36001" y="9670"/>
                    <a:pt x="36001" y="21600"/>
                  </a:cubicBezTo>
                  <a:cubicBezTo>
                    <a:pt x="36001" y="25356"/>
                    <a:pt x="35021" y="29047"/>
                    <a:pt x="33158" y="32309"/>
                  </a:cubicBezTo>
                </a:path>
                <a:path w="36001" h="32310" stroke="0" extrusionOk="0">
                  <a:moveTo>
                    <a:pt x="0" y="5501"/>
                  </a:moveTo>
                  <a:cubicBezTo>
                    <a:pt x="3960" y="1958"/>
                    <a:pt x="9087" y="-1"/>
                    <a:pt x="14401" y="0"/>
                  </a:cubicBezTo>
                  <a:cubicBezTo>
                    <a:pt x="26330" y="0"/>
                    <a:pt x="36001" y="9670"/>
                    <a:pt x="36001" y="21600"/>
                  </a:cubicBezTo>
                  <a:cubicBezTo>
                    <a:pt x="36001" y="25356"/>
                    <a:pt x="35021" y="29047"/>
                    <a:pt x="33158" y="32309"/>
                  </a:cubicBezTo>
                  <a:lnTo>
                    <a:pt x="14401" y="21600"/>
                  </a:lnTo>
                  <a:close/>
                </a:path>
              </a:pathLst>
            </a:custGeom>
            <a:noFill/>
            <a:ln w="9525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" name="Arc 33"/>
          <p:cNvSpPr>
            <a:spLocks/>
          </p:cNvSpPr>
          <p:nvPr/>
        </p:nvSpPr>
        <p:spPr bwMode="auto">
          <a:xfrm rot="5620626">
            <a:off x="8285290" y="925212"/>
            <a:ext cx="1111250" cy="1739900"/>
          </a:xfrm>
          <a:custGeom>
            <a:avLst/>
            <a:gdLst>
              <a:gd name="G0" fmla="+- 0 0 0"/>
              <a:gd name="G1" fmla="+- 20532 0 0"/>
              <a:gd name="G2" fmla="+- 21600 0 0"/>
              <a:gd name="T0" fmla="*/ 6710 w 17728"/>
              <a:gd name="T1" fmla="*/ 0 h 20532"/>
              <a:gd name="T2" fmla="*/ 17728 w 17728"/>
              <a:gd name="T3" fmla="*/ 8192 h 20532"/>
              <a:gd name="T4" fmla="*/ 0 w 17728"/>
              <a:gd name="T5" fmla="*/ 20532 h 20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728" h="20532" fill="none" extrusionOk="0">
                <a:moveTo>
                  <a:pt x="6709" y="0"/>
                </a:moveTo>
                <a:cubicBezTo>
                  <a:pt x="11175" y="1460"/>
                  <a:pt x="15043" y="4335"/>
                  <a:pt x="17728" y="8191"/>
                </a:cubicBezTo>
              </a:path>
              <a:path w="17728" h="20532" stroke="0" extrusionOk="0">
                <a:moveTo>
                  <a:pt x="6709" y="0"/>
                </a:moveTo>
                <a:cubicBezTo>
                  <a:pt x="11175" y="1460"/>
                  <a:pt x="15043" y="4335"/>
                  <a:pt x="17728" y="8191"/>
                </a:cubicBezTo>
                <a:lnTo>
                  <a:pt x="0" y="20532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endParaRPr lang="en-US"/>
          </a:p>
        </p:txBody>
      </p:sp>
      <p:sp>
        <p:nvSpPr>
          <p:cNvPr id="102" name="Arc 34"/>
          <p:cNvSpPr>
            <a:spLocks/>
          </p:cNvSpPr>
          <p:nvPr/>
        </p:nvSpPr>
        <p:spPr bwMode="auto">
          <a:xfrm rot="9671030">
            <a:off x="8971091" y="904574"/>
            <a:ext cx="958850" cy="1516063"/>
          </a:xfrm>
          <a:custGeom>
            <a:avLst/>
            <a:gdLst>
              <a:gd name="G0" fmla="+- 0 0 0"/>
              <a:gd name="G1" fmla="+- 20346 0 0"/>
              <a:gd name="G2" fmla="+- 21600 0 0"/>
              <a:gd name="T0" fmla="*/ 7251 w 19332"/>
              <a:gd name="T1" fmla="*/ 0 h 20346"/>
              <a:gd name="T2" fmla="*/ 19332 w 19332"/>
              <a:gd name="T3" fmla="*/ 10712 h 20346"/>
              <a:gd name="T4" fmla="*/ 0 w 19332"/>
              <a:gd name="T5" fmla="*/ 20346 h 20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32" h="20346" fill="none" extrusionOk="0">
                <a:moveTo>
                  <a:pt x="7251" y="-1"/>
                </a:moveTo>
                <a:cubicBezTo>
                  <a:pt x="12511" y="1874"/>
                  <a:pt x="16841" y="5713"/>
                  <a:pt x="19332" y="10711"/>
                </a:cubicBezTo>
              </a:path>
              <a:path w="19332" h="20346" stroke="0" extrusionOk="0">
                <a:moveTo>
                  <a:pt x="7251" y="-1"/>
                </a:moveTo>
                <a:cubicBezTo>
                  <a:pt x="12511" y="1874"/>
                  <a:pt x="16841" y="5713"/>
                  <a:pt x="19332" y="10711"/>
                </a:cubicBezTo>
                <a:lnTo>
                  <a:pt x="0" y="20346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endParaRPr lang="en-US"/>
          </a:p>
        </p:txBody>
      </p:sp>
      <p:sp>
        <p:nvSpPr>
          <p:cNvPr id="103" name="Text Box 36"/>
          <p:cNvSpPr txBox="1">
            <a:spLocks noChangeArrowheads="1"/>
          </p:cNvSpPr>
          <p:nvPr/>
        </p:nvSpPr>
        <p:spPr bwMode="auto">
          <a:xfrm>
            <a:off x="9206041" y="2082498"/>
            <a:ext cx="1295399" cy="430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ArialH" pitchFamily="34" charset="0"/>
              </a:rPr>
              <a:t>d</a:t>
            </a:r>
          </a:p>
        </p:txBody>
      </p:sp>
      <p:grpSp>
        <p:nvGrpSpPr>
          <p:cNvPr id="104" name="Group 42"/>
          <p:cNvGrpSpPr>
            <a:grpSpLocks/>
          </p:cNvGrpSpPr>
          <p:nvPr/>
        </p:nvGrpSpPr>
        <p:grpSpPr bwMode="auto">
          <a:xfrm>
            <a:off x="9372727" y="558499"/>
            <a:ext cx="685801" cy="442913"/>
            <a:chOff x="4752" y="2073"/>
            <a:chExt cx="432" cy="279"/>
          </a:xfrm>
        </p:grpSpPr>
        <p:grpSp>
          <p:nvGrpSpPr>
            <p:cNvPr id="105" name="Group 39"/>
            <p:cNvGrpSpPr>
              <a:grpSpLocks/>
            </p:cNvGrpSpPr>
            <p:nvPr/>
          </p:nvGrpSpPr>
          <p:grpSpPr bwMode="auto">
            <a:xfrm>
              <a:off x="4752" y="2256"/>
              <a:ext cx="96" cy="96"/>
              <a:chOff x="4752" y="2256"/>
              <a:chExt cx="96" cy="96"/>
            </a:xfrm>
          </p:grpSpPr>
          <p:sp>
            <p:nvSpPr>
              <p:cNvPr id="107" name="Line 37"/>
              <p:cNvSpPr>
                <a:spLocks noChangeShapeType="1"/>
              </p:cNvSpPr>
              <p:nvPr/>
            </p:nvSpPr>
            <p:spPr bwMode="auto">
              <a:xfrm>
                <a:off x="4752" y="2256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38"/>
              <p:cNvSpPr>
                <a:spLocks noChangeShapeType="1"/>
              </p:cNvSpPr>
              <p:nvPr/>
            </p:nvSpPr>
            <p:spPr bwMode="auto">
              <a:xfrm>
                <a:off x="4848" y="2256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6" name="Text Box 41"/>
            <p:cNvSpPr txBox="1">
              <a:spLocks noChangeArrowheads="1"/>
            </p:cNvSpPr>
            <p:nvPr/>
          </p:nvSpPr>
          <p:spPr bwMode="auto">
            <a:xfrm>
              <a:off x="4848" y="2073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FF33CC"/>
                  </a:solidFill>
                  <a:latin typeface=".VnArialH" pitchFamily="34" charset="0"/>
                </a:rPr>
                <a:t>?</a:t>
              </a:r>
            </a:p>
          </p:txBody>
        </p:sp>
      </p:grpSp>
      <p:grpSp>
        <p:nvGrpSpPr>
          <p:cNvPr id="109" name="Group 67"/>
          <p:cNvGrpSpPr>
            <a:grpSpLocks/>
          </p:cNvGrpSpPr>
          <p:nvPr/>
        </p:nvGrpSpPr>
        <p:grpSpPr bwMode="auto">
          <a:xfrm>
            <a:off x="8534528" y="953786"/>
            <a:ext cx="1635125" cy="1219200"/>
            <a:chOff x="4215" y="1842"/>
            <a:chExt cx="1030" cy="768"/>
          </a:xfrm>
        </p:grpSpPr>
        <p:sp>
          <p:nvSpPr>
            <p:cNvPr id="110" name="Line 63"/>
            <p:cNvSpPr>
              <a:spLocks noChangeShapeType="1"/>
            </p:cNvSpPr>
            <p:nvPr/>
          </p:nvSpPr>
          <p:spPr bwMode="auto">
            <a:xfrm rot="21472872" flipH="1">
              <a:off x="4717" y="1854"/>
              <a:ext cx="528" cy="720"/>
            </a:xfrm>
            <a:prstGeom prst="line">
              <a:avLst/>
            </a:prstGeom>
            <a:noFill/>
            <a:ln w="9525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64"/>
            <p:cNvSpPr>
              <a:spLocks noChangeShapeType="1"/>
            </p:cNvSpPr>
            <p:nvPr/>
          </p:nvSpPr>
          <p:spPr bwMode="auto">
            <a:xfrm>
              <a:off x="4215" y="1842"/>
              <a:ext cx="528" cy="768"/>
            </a:xfrm>
            <a:prstGeom prst="line">
              <a:avLst/>
            </a:prstGeom>
            <a:noFill/>
            <a:ln w="9525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" name="Group 65"/>
          <p:cNvGrpSpPr>
            <a:grpSpLocks/>
          </p:cNvGrpSpPr>
          <p:nvPr/>
        </p:nvGrpSpPr>
        <p:grpSpPr bwMode="auto">
          <a:xfrm>
            <a:off x="8550401" y="429912"/>
            <a:ext cx="1627188" cy="547687"/>
            <a:chOff x="4216" y="1503"/>
            <a:chExt cx="1025" cy="345"/>
          </a:xfrm>
        </p:grpSpPr>
        <p:sp>
          <p:nvSpPr>
            <p:cNvPr id="113" name="Line 59"/>
            <p:cNvSpPr>
              <a:spLocks noChangeShapeType="1"/>
            </p:cNvSpPr>
            <p:nvPr/>
          </p:nvSpPr>
          <p:spPr bwMode="auto">
            <a:xfrm rot="194826">
              <a:off x="4713" y="1512"/>
              <a:ext cx="528" cy="336"/>
            </a:xfrm>
            <a:prstGeom prst="line">
              <a:avLst/>
            </a:prstGeom>
            <a:noFill/>
            <a:ln w="9525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62"/>
            <p:cNvSpPr>
              <a:spLocks noChangeShapeType="1"/>
            </p:cNvSpPr>
            <p:nvPr/>
          </p:nvSpPr>
          <p:spPr bwMode="auto">
            <a:xfrm rot="21453702" flipH="1">
              <a:off x="4216" y="1503"/>
              <a:ext cx="528" cy="336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5" name="Group 171"/>
          <p:cNvGrpSpPr>
            <a:grpSpLocks/>
          </p:cNvGrpSpPr>
          <p:nvPr/>
        </p:nvGrpSpPr>
        <p:grpSpPr bwMode="auto">
          <a:xfrm>
            <a:off x="8867902" y="710898"/>
            <a:ext cx="990601" cy="871538"/>
            <a:chOff x="4416" y="1680"/>
            <a:chExt cx="624" cy="549"/>
          </a:xfrm>
        </p:grpSpPr>
        <p:sp>
          <p:nvSpPr>
            <p:cNvPr id="116" name="Line 162"/>
            <p:cNvSpPr>
              <a:spLocks noChangeShapeType="1"/>
            </p:cNvSpPr>
            <p:nvPr/>
          </p:nvSpPr>
          <p:spPr bwMode="auto">
            <a:xfrm>
              <a:off x="4416" y="1680"/>
              <a:ext cx="48" cy="48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163"/>
            <p:cNvSpPr>
              <a:spLocks noChangeShapeType="1"/>
            </p:cNvSpPr>
            <p:nvPr/>
          </p:nvSpPr>
          <p:spPr bwMode="auto">
            <a:xfrm flipH="1">
              <a:off x="4992" y="1680"/>
              <a:ext cx="48" cy="48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8" name="Group 166"/>
            <p:cNvGrpSpPr>
              <a:grpSpLocks/>
            </p:cNvGrpSpPr>
            <p:nvPr/>
          </p:nvGrpSpPr>
          <p:grpSpPr bwMode="auto">
            <a:xfrm>
              <a:off x="4416" y="2160"/>
              <a:ext cx="69" cy="69"/>
              <a:chOff x="4416" y="2160"/>
              <a:chExt cx="69" cy="69"/>
            </a:xfrm>
          </p:grpSpPr>
          <p:sp>
            <p:nvSpPr>
              <p:cNvPr id="122" name="Line 164"/>
              <p:cNvSpPr>
                <a:spLocks noChangeShapeType="1"/>
              </p:cNvSpPr>
              <p:nvPr/>
            </p:nvSpPr>
            <p:spPr bwMode="auto">
              <a:xfrm flipH="1">
                <a:off x="4416" y="2160"/>
                <a:ext cx="48" cy="48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Line 165"/>
              <p:cNvSpPr>
                <a:spLocks noChangeShapeType="1"/>
              </p:cNvSpPr>
              <p:nvPr/>
            </p:nvSpPr>
            <p:spPr bwMode="auto">
              <a:xfrm flipH="1">
                <a:off x="4437" y="2181"/>
                <a:ext cx="48" cy="48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9" name="Group 169"/>
            <p:cNvGrpSpPr>
              <a:grpSpLocks/>
            </p:cNvGrpSpPr>
            <p:nvPr/>
          </p:nvGrpSpPr>
          <p:grpSpPr bwMode="auto">
            <a:xfrm>
              <a:off x="4944" y="2160"/>
              <a:ext cx="66" cy="69"/>
              <a:chOff x="4944" y="2160"/>
              <a:chExt cx="66" cy="69"/>
            </a:xfrm>
          </p:grpSpPr>
          <p:sp>
            <p:nvSpPr>
              <p:cNvPr id="120" name="Line 167"/>
              <p:cNvSpPr>
                <a:spLocks noChangeShapeType="1"/>
              </p:cNvSpPr>
              <p:nvPr/>
            </p:nvSpPr>
            <p:spPr bwMode="auto">
              <a:xfrm>
                <a:off x="4962" y="2160"/>
                <a:ext cx="48" cy="48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Line 168"/>
              <p:cNvSpPr>
                <a:spLocks noChangeShapeType="1"/>
              </p:cNvSpPr>
              <p:nvPr/>
            </p:nvSpPr>
            <p:spPr bwMode="auto">
              <a:xfrm>
                <a:off x="4944" y="2181"/>
                <a:ext cx="48" cy="48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9346429" y="969443"/>
            <a:ext cx="360988" cy="43088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9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422344" y="509771"/>
            <a:ext cx="1824276" cy="4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 err="1" smtClean="0">
                <a:latin typeface=".VnArialH" pitchFamily="34" charset="0"/>
              </a:rPr>
              <a:t>Giải</a:t>
            </a:r>
            <a:r>
              <a:rPr lang="en-US" b="1" u="sng" dirty="0" smtClean="0">
                <a:latin typeface=".VnArialH" pitchFamily="34" charset="0"/>
              </a:rPr>
              <a:t> </a:t>
            </a:r>
            <a:r>
              <a:rPr lang="en-US" u="sng" dirty="0">
                <a:latin typeface=".VnArialH" pitchFamily="34" charset="0"/>
              </a:rPr>
              <a:t>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1180" y="-25574"/>
            <a:ext cx="3126423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2. </a:t>
            </a:r>
            <a:r>
              <a:rPr lang="en-US" sz="2400" b="1" u="sng" dirty="0" err="1">
                <a:solidFill>
                  <a:srgbClr val="FF0000"/>
                </a:solidFill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tập</a:t>
            </a:r>
            <a:r>
              <a:rPr lang="en-US" sz="2400" b="1" u="sng" dirty="0">
                <a:solidFill>
                  <a:srgbClr val="FF0000"/>
                </a:solidFill>
              </a:rPr>
              <a:t> 69/SGK/141: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37554" y="1503356"/>
            <a:ext cx="2308699" cy="4493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109723" tIns="54862" rIns="109723" bIns="54862" rtlCol="0">
            <a:spAutoFit/>
          </a:bodyPr>
          <a:lstStyle/>
          <a:p>
            <a:r>
              <a:rPr lang="en-US" dirty="0" smtClean="0"/>
              <a:t>SƠ ĐỒ PHÂN TÍCH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46" y="2008913"/>
            <a:ext cx="1361519" cy="3455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478" y="2854812"/>
            <a:ext cx="3555642" cy="593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29" y="5457712"/>
            <a:ext cx="3164691" cy="417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573528" y="924344"/>
            <a:ext cx="4430755" cy="449350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b="1" dirty="0" smtClean="0"/>
              <a:t>TH2: D </a:t>
            </a:r>
            <a:r>
              <a:rPr lang="en-US" b="1" dirty="0" err="1" smtClean="0"/>
              <a:t>và</a:t>
            </a:r>
            <a:r>
              <a:rPr lang="en-US" b="1" dirty="0" smtClean="0"/>
              <a:t> A </a:t>
            </a:r>
            <a:r>
              <a:rPr lang="en-US" b="1" dirty="0" err="1" smtClean="0"/>
              <a:t>nằm</a:t>
            </a:r>
            <a:r>
              <a:rPr lang="en-US" b="1" dirty="0" smtClean="0"/>
              <a:t> </a:t>
            </a:r>
            <a:r>
              <a:rPr lang="en-US" b="1" dirty="0" err="1" smtClean="0"/>
              <a:t>cùng</a:t>
            </a:r>
            <a:r>
              <a:rPr lang="en-US" b="1" dirty="0" smtClean="0"/>
              <a:t> </a:t>
            </a:r>
            <a:r>
              <a:rPr lang="en-US" b="1" dirty="0" err="1" smtClean="0"/>
              <a:t>phía</a:t>
            </a:r>
            <a:r>
              <a:rPr lang="en-US" b="1" dirty="0" smtClean="0"/>
              <a:t> </a:t>
            </a:r>
            <a:r>
              <a:rPr lang="en-US" b="1" dirty="0" err="1" smtClean="0"/>
              <a:t>đối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dirty="0" smtClean="0"/>
              <a:t>a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62" y="3668363"/>
            <a:ext cx="2637265" cy="325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319" y="271722"/>
            <a:ext cx="41148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205119" y="2354423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5" name="Right Arrow 4"/>
          <p:cNvSpPr/>
          <p:nvPr/>
        </p:nvSpPr>
        <p:spPr>
          <a:xfrm rot="16200000">
            <a:off x="2694853" y="2601591"/>
            <a:ext cx="376518" cy="11937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6200000">
            <a:off x="2694854" y="3431259"/>
            <a:ext cx="376518" cy="11937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16200000">
            <a:off x="2670718" y="4153300"/>
            <a:ext cx="376518" cy="11937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6200000">
            <a:off x="2656839" y="4993191"/>
            <a:ext cx="376518" cy="11937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697029" y="2785310"/>
            <a:ext cx="457200" cy="185836"/>
            <a:chOff x="5928519" y="4401245"/>
            <a:chExt cx="457200" cy="185836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5928519" y="4401245"/>
              <a:ext cx="228600" cy="185836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157119" y="4401245"/>
              <a:ext cx="228600" cy="185836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2883112" y="2758281"/>
            <a:ext cx="457200" cy="185836"/>
            <a:chOff x="5928519" y="4401245"/>
            <a:chExt cx="457200" cy="185836"/>
          </a:xfrm>
        </p:grpSpPr>
        <p:cxnSp>
          <p:nvCxnSpPr>
            <p:cNvPr id="39" name="Straight Connector 38"/>
            <p:cNvCxnSpPr/>
            <p:nvPr/>
          </p:nvCxnSpPr>
          <p:spPr>
            <a:xfrm flipV="1">
              <a:off x="5928519" y="4401245"/>
              <a:ext cx="228600" cy="185836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157119" y="4401245"/>
              <a:ext cx="228600" cy="185836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2118519" y="4340812"/>
            <a:ext cx="2971800" cy="523805"/>
            <a:chOff x="7147719" y="4771699"/>
            <a:chExt cx="2971800" cy="523805"/>
          </a:xfrm>
        </p:grpSpPr>
        <p:grpSp>
          <p:nvGrpSpPr>
            <p:cNvPr id="13" name="Group 12"/>
            <p:cNvGrpSpPr/>
            <p:nvPr/>
          </p:nvGrpSpPr>
          <p:grpSpPr>
            <a:xfrm>
              <a:off x="7223919" y="4771699"/>
              <a:ext cx="457200" cy="185836"/>
              <a:chOff x="5928519" y="4401245"/>
              <a:chExt cx="457200" cy="185836"/>
            </a:xfrm>
          </p:grpSpPr>
          <p:cxnSp>
            <p:nvCxnSpPr>
              <p:cNvPr id="7" name="Straight Connector 6"/>
              <p:cNvCxnSpPr/>
              <p:nvPr/>
            </p:nvCxnSpPr>
            <p:spPr>
              <a:xfrm flipV="1">
                <a:off x="5928519" y="4401245"/>
                <a:ext cx="228600" cy="185836"/>
              </a:xfrm>
              <a:prstGeom prst="line">
                <a:avLst/>
              </a:prstGeom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6157119" y="4401245"/>
                <a:ext cx="228600" cy="185836"/>
              </a:xfrm>
              <a:prstGeom prst="line">
                <a:avLst/>
              </a:prstGeom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7147719" y="4864617"/>
              <a:ext cx="2971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HDB  =  HDC</a:t>
              </a:r>
              <a:endParaRPr lang="en-US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8144773" y="4771699"/>
              <a:ext cx="457200" cy="185836"/>
              <a:chOff x="5928519" y="4401245"/>
              <a:chExt cx="457200" cy="185836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flipV="1">
                <a:off x="5928519" y="4401245"/>
                <a:ext cx="228600" cy="185836"/>
              </a:xfrm>
              <a:prstGeom prst="line">
                <a:avLst/>
              </a:prstGeom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6157119" y="4401245"/>
                <a:ext cx="228600" cy="185836"/>
              </a:xfrm>
              <a:prstGeom prst="line">
                <a:avLst/>
              </a:prstGeom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15"/>
          <p:cNvSpPr txBox="1"/>
          <p:nvPr/>
        </p:nvSpPr>
        <p:spPr>
          <a:xfrm>
            <a:off x="4383627" y="3557845"/>
            <a:ext cx="2002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( C.G.C)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9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097" y="674611"/>
            <a:ext cx="6104803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</a:rPr>
              <a:t>III. ÔN TẬP MỘT SỐ DẠNG TAM GIÁC ĐẶC BIỆT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89" y="1209689"/>
            <a:ext cx="10287000" cy="586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30561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097" y="674611"/>
            <a:ext cx="6104803" cy="480127"/>
          </a:xfrm>
          <a:prstGeom prst="rect">
            <a:avLst/>
          </a:prstGeom>
          <a:noFill/>
        </p:spPr>
        <p:txBody>
          <a:bodyPr wrap="none" lIns="109723" tIns="54862" rIns="109723" bIns="54862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50000"/>
                  </a:schemeClr>
                </a:solidFill>
              </a:rPr>
              <a:t>III. ÔN TẬP MỘT SỐ DẠNG TAM GIÁC ĐẶC BIỆT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961939" y="1546103"/>
            <a:ext cx="3040460" cy="4693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9723" tIns="54862" rIns="109723" bIns="54862" anchor="ctr"/>
          <a:lstStyle/>
          <a:p>
            <a:pPr algn="ctr"/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Py</a:t>
            </a:r>
            <a:r>
              <a:rPr lang="en-US" sz="2400" dirty="0"/>
              <a:t> – ta – go 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829366" y="1596350"/>
            <a:ext cx="2029084" cy="1261331"/>
            <a:chOff x="3538" y="1117"/>
            <a:chExt cx="625" cy="570"/>
          </a:xfrm>
          <a:noFill/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3674" y="1207"/>
              <a:ext cx="295" cy="386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923" y="1548"/>
              <a:ext cx="240" cy="13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C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538" y="1502"/>
              <a:ext cx="240" cy="13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A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538" y="1117"/>
              <a:ext cx="240" cy="13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B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674" y="1548"/>
              <a:ext cx="45" cy="4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51249" y="2455632"/>
            <a:ext cx="5878222" cy="480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r>
              <a:rPr lang="en-US" sz="2400" dirty="0">
                <a:sym typeface="Symbol" pitchFamily="18" charset="2"/>
              </a:rPr>
              <a:t>ABC </a:t>
            </a:r>
            <a:r>
              <a:rPr lang="en-US" sz="2400" dirty="0" err="1">
                <a:sym typeface="Symbol" pitchFamily="18" charset="2"/>
              </a:rPr>
              <a:t>vuông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tại</a:t>
            </a:r>
            <a:r>
              <a:rPr lang="en-US" sz="2400" dirty="0">
                <a:sym typeface="Symbol" pitchFamily="18" charset="2"/>
              </a:rPr>
              <a:t> A=&gt; BC</a:t>
            </a:r>
            <a:r>
              <a:rPr lang="en-US" sz="2400" baseline="30000" dirty="0">
                <a:sym typeface="Symbol" pitchFamily="18" charset="2"/>
              </a:rPr>
              <a:t>2 </a:t>
            </a:r>
            <a:r>
              <a:rPr lang="en-US" sz="2400" dirty="0">
                <a:sym typeface="Symbol" pitchFamily="18" charset="2"/>
              </a:rPr>
              <a:t>= AB</a:t>
            </a:r>
            <a:r>
              <a:rPr lang="en-US" sz="2400" baseline="30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 + AC</a:t>
            </a:r>
            <a:r>
              <a:rPr lang="en-US" sz="2400" baseline="30000" dirty="0">
                <a:sym typeface="Symbol" pitchFamily="18" charset="2"/>
              </a:rPr>
              <a:t>2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4607219" y="3728774"/>
            <a:ext cx="3749900" cy="46937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9723" tIns="54862" rIns="109723" bIns="54862" anchor="ctr"/>
          <a:lstStyle/>
          <a:p>
            <a:pPr algn="ctr"/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Py</a:t>
            </a:r>
            <a:r>
              <a:rPr lang="en-US" sz="2400" dirty="0"/>
              <a:t> – ta – go </a:t>
            </a:r>
            <a:r>
              <a:rPr lang="en-US" sz="2400" dirty="0" err="1"/>
              <a:t>đảo</a:t>
            </a:r>
            <a:endParaRPr lang="en-US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2012448" y="3672594"/>
            <a:ext cx="2029084" cy="1261520"/>
            <a:chOff x="2012448" y="3672593"/>
            <a:chExt cx="2029084" cy="1261520"/>
          </a:xfrm>
        </p:grpSpPr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2453977" y="3871750"/>
              <a:ext cx="957728" cy="854165"/>
            </a:xfrm>
            <a:prstGeom prst="rtTriangle">
              <a:avLst/>
            </a:prstGeom>
            <a:noFill/>
            <a:ln>
              <a:solidFill>
                <a:srgbClr val="FF0000"/>
              </a:solidFill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262364" y="4626336"/>
              <a:ext cx="779168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C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2012448" y="4524545"/>
              <a:ext cx="779168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A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012448" y="3672593"/>
              <a:ext cx="779168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B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453977" y="4626336"/>
              <a:ext cx="146094" cy="9957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2"/>
              <p:cNvSpPr>
                <a:spLocks noChangeArrowheads="1"/>
              </p:cNvSpPr>
              <p:nvPr/>
            </p:nvSpPr>
            <p:spPr bwMode="auto">
              <a:xfrm>
                <a:off x="4163741" y="4433746"/>
                <a:ext cx="5253238" cy="480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9723" tIns="54862" rIns="109723" bIns="54862">
                <a:spAutoFit/>
              </a:bodyPr>
              <a:lstStyle/>
              <a:p>
                <a:r>
                  <a:rPr lang="en-US" sz="2400" dirty="0">
                    <a:sym typeface="Symbol" pitchFamily="18" charset="2"/>
                  </a:rPr>
                  <a:t>ABC, </a:t>
                </a:r>
                <a:r>
                  <a:rPr lang="en-US" dirty="0">
                    <a:latin typeface="Arial" charset="0"/>
                    <a:sym typeface="Symbol" pitchFamily="18" charset="2"/>
                  </a:rPr>
                  <a:t>BC</a:t>
                </a:r>
                <a:r>
                  <a:rPr lang="en-US" baseline="30000" dirty="0">
                    <a:latin typeface="Arial" charset="0"/>
                    <a:sym typeface="Symbol" pitchFamily="18" charset="2"/>
                  </a:rPr>
                  <a:t>2</a:t>
                </a:r>
                <a:r>
                  <a:rPr lang="en-US" dirty="0">
                    <a:latin typeface="Arial" charset="0"/>
                    <a:sym typeface="Symbol" pitchFamily="18" charset="2"/>
                  </a:rPr>
                  <a:t> = AB</a:t>
                </a:r>
                <a:r>
                  <a:rPr lang="en-US" baseline="30000" dirty="0">
                    <a:latin typeface="Arial" charset="0"/>
                    <a:sym typeface="Symbol" pitchFamily="18" charset="2"/>
                  </a:rPr>
                  <a:t>2</a:t>
                </a:r>
                <a:r>
                  <a:rPr lang="en-US" dirty="0">
                    <a:latin typeface="Arial" charset="0"/>
                    <a:sym typeface="Symbol" pitchFamily="18" charset="2"/>
                  </a:rPr>
                  <a:t> + AC</a:t>
                </a:r>
                <a:r>
                  <a:rPr lang="en-US" baseline="30000" dirty="0">
                    <a:latin typeface="Arial" charset="0"/>
                    <a:sym typeface="Symbol" pitchFamily="18" charset="2"/>
                  </a:rPr>
                  <a:t>2</a:t>
                </a:r>
                <a:r>
                  <a:rPr lang="en-US" dirty="0">
                    <a:latin typeface="Arial" charset="0"/>
                    <a:sym typeface="Symbol" pitchFamily="18" charset="2"/>
                  </a:rPr>
                  <a:t> =&gt;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sym typeface="Symbol" pitchFamily="18" charset="2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 smtClean="0">
                    <a:latin typeface="Arial" charset="0"/>
                    <a:sym typeface="Symbol" pitchFamily="18" charset="2"/>
                  </a:rPr>
                  <a:t> </a:t>
                </a:r>
                <a:r>
                  <a:rPr lang="en-US" dirty="0">
                    <a:latin typeface="Arial" charset="0"/>
                    <a:sym typeface="Symbol" pitchFamily="18" charset="2"/>
                  </a:rPr>
                  <a:t>= </a:t>
                </a:r>
                <a:r>
                  <a:rPr lang="en-US" dirty="0" smtClean="0">
                    <a:latin typeface="Arial" charset="0"/>
                    <a:sym typeface="Symbol" pitchFamily="18" charset="2"/>
                  </a:rPr>
                  <a:t>90</a:t>
                </a:r>
                <a:r>
                  <a:rPr lang="en-US" baseline="30000" dirty="0" smtClean="0">
                    <a:latin typeface="Arial" charset="0"/>
                    <a:sym typeface="Symbol" pitchFamily="18" charset="2"/>
                  </a:rPr>
                  <a:t>0</a:t>
                </a:r>
                <a:endParaRPr lang="en-US" dirty="0">
                  <a:latin typeface="Arial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1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63741" y="4433745"/>
                <a:ext cx="5253238" cy="480131"/>
              </a:xfrm>
              <a:prstGeom prst="rect">
                <a:avLst/>
              </a:prstGeom>
              <a:blipFill rotWithShape="1">
                <a:blip r:embed="rId2"/>
                <a:stretch>
                  <a:fillRect l="-1392" t="-7595" b="-278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0" y="15081"/>
            <a:ext cx="12161838" cy="603238"/>
          </a:xfrm>
          <a:prstGeom prst="rect">
            <a:avLst/>
          </a:prstGeom>
          <a:solidFill>
            <a:srgbClr val="92D050"/>
          </a:solidFill>
        </p:spPr>
        <p:txBody>
          <a:bodyPr wrap="square" lIns="109723" tIns="54862" rIns="109723" bIns="54862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r>
              <a:rPr lang="en-US" sz="32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ÔN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CHƯƠNG II</a:t>
            </a:r>
          </a:p>
        </p:txBody>
      </p:sp>
    </p:spTree>
    <p:extLst>
      <p:ext uri="{BB962C8B-B14F-4D97-AF65-F5344CB8AC3E}">
        <p14:creationId xmlns:p14="http://schemas.microsoft.com/office/powerpoint/2010/main" val="102647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</TotalTime>
  <Words>1794</Words>
  <Application>Microsoft Office PowerPoint</Application>
  <PresentationFormat>Custom</PresentationFormat>
  <Paragraphs>443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.VnArial</vt:lpstr>
      <vt:lpstr>.VnArialH</vt:lpstr>
      <vt:lpstr>.VnTime</vt:lpstr>
      <vt:lpstr>Arial</vt:lpstr>
      <vt:lpstr>Calibri</vt:lpstr>
      <vt:lpstr>Cambria</vt:lpstr>
      <vt:lpstr>Cambria Math</vt:lpstr>
      <vt:lpstr>Lucida Sans Unicode</vt:lpstr>
      <vt:lpstr>Symbol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 GIÁC</dc:title>
  <dc:creator>BV LAPTOP</dc:creator>
  <cp:lastModifiedBy>Laptop T&amp;T</cp:lastModifiedBy>
  <cp:revision>103</cp:revision>
  <dcterms:created xsi:type="dcterms:W3CDTF">2020-03-29T00:54:33Z</dcterms:created>
  <dcterms:modified xsi:type="dcterms:W3CDTF">2021-03-13T09:45:40Z</dcterms:modified>
</cp:coreProperties>
</file>