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98" r:id="rId3"/>
    <p:sldId id="342" r:id="rId4"/>
    <p:sldId id="376" r:id="rId5"/>
    <p:sldId id="343" r:id="rId6"/>
    <p:sldId id="344" r:id="rId7"/>
    <p:sldId id="345" r:id="rId8"/>
    <p:sldId id="346" r:id="rId9"/>
    <p:sldId id="347" r:id="rId10"/>
    <p:sldId id="348" r:id="rId11"/>
    <p:sldId id="349" r:id="rId12"/>
    <p:sldId id="350" r:id="rId13"/>
    <p:sldId id="351" r:id="rId14"/>
    <p:sldId id="353" r:id="rId15"/>
    <p:sldId id="352" r:id="rId16"/>
    <p:sldId id="360" r:id="rId17"/>
    <p:sldId id="361" r:id="rId18"/>
    <p:sldId id="356" r:id="rId19"/>
    <p:sldId id="357" r:id="rId20"/>
    <p:sldId id="358" r:id="rId21"/>
    <p:sldId id="363" r:id="rId22"/>
    <p:sldId id="364" r:id="rId23"/>
    <p:sldId id="365" r:id="rId24"/>
    <p:sldId id="366" r:id="rId25"/>
    <p:sldId id="367" r:id="rId26"/>
    <p:sldId id="368" r:id="rId27"/>
    <p:sldId id="369" r:id="rId28"/>
    <p:sldId id="370" r:id="rId29"/>
    <p:sldId id="371" r:id="rId30"/>
    <p:sldId id="372" r:id="rId31"/>
    <p:sldId id="373" r:id="rId32"/>
    <p:sldId id="374" r:id="rId33"/>
    <p:sldId id="375"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14F216-0247-4911-8577-90E5388A3B3E}">
          <p14:sldIdLst>
            <p14:sldId id="256"/>
            <p14:sldId id="298"/>
            <p14:sldId id="342"/>
            <p14:sldId id="376"/>
            <p14:sldId id="343"/>
            <p14:sldId id="344"/>
            <p14:sldId id="345"/>
            <p14:sldId id="346"/>
            <p14:sldId id="347"/>
            <p14:sldId id="348"/>
            <p14:sldId id="349"/>
            <p14:sldId id="350"/>
            <p14:sldId id="351"/>
            <p14:sldId id="353"/>
            <p14:sldId id="352"/>
            <p14:sldId id="360"/>
            <p14:sldId id="361"/>
            <p14:sldId id="356"/>
            <p14:sldId id="357"/>
            <p14:sldId id="358"/>
            <p14:sldId id="363"/>
            <p14:sldId id="364"/>
            <p14:sldId id="365"/>
            <p14:sldId id="366"/>
            <p14:sldId id="367"/>
            <p14:sldId id="368"/>
            <p14:sldId id="369"/>
            <p14:sldId id="370"/>
            <p14:sldId id="371"/>
            <p14:sldId id="372"/>
            <p14:sldId id="373"/>
            <p14:sldId id="374"/>
            <p14:sldId id="37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00"/>
    <a:srgbClr val="D00000"/>
    <a:srgbClr val="1EEE28"/>
    <a:srgbClr val="48E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379D98-0F11-4955-B963-E20E6C0EC9B7}" type="datetimeFigureOut">
              <a:rPr lang="en-US" smtClean="0"/>
              <a:pPr/>
              <a:t>27/06/2023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9A775D-DB69-4E78-A1F3-046B6CB79B51}" type="slidenum">
              <a:rPr lang="en-US" smtClean="0"/>
              <a:pPr/>
              <a:t>‹#›</a:t>
            </a:fld>
            <a:endParaRPr lang="en-US"/>
          </a:p>
        </p:txBody>
      </p:sp>
    </p:spTree>
    <p:extLst>
      <p:ext uri="{BB962C8B-B14F-4D97-AF65-F5344CB8AC3E}">
        <p14:creationId xmlns:p14="http://schemas.microsoft.com/office/powerpoint/2010/main" val="78167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27160612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4281420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1672054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295198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4230306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324544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310942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1933758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205293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209716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0B6A0-97DD-403B-9996-FD2FDBE81FA6}" type="datetimeFigureOut">
              <a:rPr lang="en-US" smtClean="0"/>
              <a:pPr/>
              <a:t>27/06/2023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0261B4-EA3D-4857-A0A5-2A47F24821F2}" type="slidenum">
              <a:rPr lang="en-US" smtClean="0"/>
              <a:pPr/>
              <a:t>‹#›</a:t>
            </a:fld>
            <a:endParaRPr lang="en-US"/>
          </a:p>
        </p:txBody>
      </p:sp>
    </p:spTree>
    <p:extLst>
      <p:ext uri="{BB962C8B-B14F-4D97-AF65-F5344CB8AC3E}">
        <p14:creationId xmlns:p14="http://schemas.microsoft.com/office/powerpoint/2010/main" val="39510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820B6A0-97DD-403B-9996-FD2FDBE81FA6}" type="datetimeFigureOut">
              <a:rPr lang="en-US" smtClean="0"/>
              <a:pPr/>
              <a:t>27/06/2023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0261B4-EA3D-4857-A0A5-2A47F24821F2}" type="slidenum">
              <a:rPr lang="en-US" smtClean="0"/>
              <a:pPr/>
              <a:t>‹#›</a:t>
            </a:fld>
            <a:endParaRPr lang="en-US"/>
          </a:p>
        </p:txBody>
      </p:sp>
    </p:spTree>
    <p:extLst>
      <p:ext uri="{BB962C8B-B14F-4D97-AF65-F5344CB8AC3E}">
        <p14:creationId xmlns:p14="http://schemas.microsoft.com/office/powerpoint/2010/main" val="2180593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tmp"/><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13.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1.tmp"/><Relationship Id="rId4" Type="http://schemas.openxmlformats.org/officeDocument/2006/relationships/image" Target="../media/image20.tmp"/></Relationships>
</file>

<file path=ppt/slides/_rels/slide1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tmp"/><Relationship Id="rId5" Type="http://schemas.openxmlformats.org/officeDocument/2006/relationships/image" Target="../media/image24.wmf"/><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tmp"/><Relationship Id="rId7" Type="http://schemas.openxmlformats.org/officeDocument/2006/relationships/image" Target="../media/image32.wmf"/><Relationship Id="rId2" Type="http://schemas.openxmlformats.org/officeDocument/2006/relationships/slideLayout" Target="../slideLayouts/slideLayout5.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31.wmf"/><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slide" Target="slide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8" Type="http://schemas.openxmlformats.org/officeDocument/2006/relationships/slide" Target="slide30.xml"/><Relationship Id="rId13" Type="http://schemas.openxmlformats.org/officeDocument/2006/relationships/image" Target="../media/image46.png"/><Relationship Id="rId3" Type="http://schemas.openxmlformats.org/officeDocument/2006/relationships/image" Target="../media/image43.jpeg"/><Relationship Id="rId7" Type="http://schemas.openxmlformats.org/officeDocument/2006/relationships/slide" Target="slide29.xml"/><Relationship Id="rId12" Type="http://schemas.openxmlformats.org/officeDocument/2006/relationships/slide" Target="slide16.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slide" Target="slide28.xml"/><Relationship Id="rId11" Type="http://schemas.openxmlformats.org/officeDocument/2006/relationships/image" Target="../media/image45.gif"/><Relationship Id="rId5" Type="http://schemas.openxmlformats.org/officeDocument/2006/relationships/slide" Target="slide27.xml"/><Relationship Id="rId10" Type="http://schemas.openxmlformats.org/officeDocument/2006/relationships/slide" Target="slide32.xml"/><Relationship Id="rId4" Type="http://schemas.openxmlformats.org/officeDocument/2006/relationships/image" Target="../media/image44.gif"/><Relationship Id="rId9" Type="http://schemas.openxmlformats.org/officeDocument/2006/relationships/slide" Target="slide31.xml"/><Relationship Id="rId1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audio" Target="../media/audio2.wav"/><Relationship Id="rId7" Type="http://schemas.openxmlformats.org/officeDocument/2006/relationships/slide" Target="slide26.xml"/><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0.tmp"/></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52.tm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slide" Target="slide26.xml"/><Relationship Id="rId4" Type="http://schemas.openxmlformats.org/officeDocument/2006/relationships/image" Target="../media/image47.pn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53.tm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slide" Target="slide26.xml"/><Relationship Id="rId4" Type="http://schemas.openxmlformats.org/officeDocument/2006/relationships/image" Target="../media/image47.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mp"/><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54.tm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slide" Target="slide26.xml"/><Relationship Id="rId4" Type="http://schemas.openxmlformats.org/officeDocument/2006/relationships/image" Target="../media/image47.png"/><Relationship Id="rId9" Type="http://schemas.microsoft.com/office/2007/relationships/hdphoto" Target="../media/hdphoto4.wdp"/></Relationships>
</file>

<file path=ppt/slides/_rels/slide3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55.tm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slide" Target="slide26.xml"/><Relationship Id="rId4" Type="http://schemas.openxmlformats.org/officeDocument/2006/relationships/image" Target="../media/image47.png"/><Relationship Id="rId9" Type="http://schemas.microsoft.com/office/2007/relationships/hdphoto" Target="../media/hdphoto4.wdp"/></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audio" Target="../media/audio2.wav"/><Relationship Id="rId7" Type="http://schemas.openxmlformats.org/officeDocument/2006/relationships/slide" Target="slide4.xml"/><Relationship Id="rId12" Type="http://schemas.openxmlformats.org/officeDocument/2006/relationships/image" Target="../media/image56.tmp"/><Relationship Id="rId2" Type="http://schemas.openxmlformats.org/officeDocument/2006/relationships/audio" Target="../media/audio1.wav"/><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9.jpeg"/><Relationship Id="rId5" Type="http://schemas.openxmlformats.org/officeDocument/2006/relationships/image" Target="../media/image48.png"/><Relationship Id="rId10" Type="http://schemas.openxmlformats.org/officeDocument/2006/relationships/slide" Target="slide26.xml"/><Relationship Id="rId4" Type="http://schemas.openxmlformats.org/officeDocument/2006/relationships/image" Target="../media/image47.png"/><Relationship Id="rId9" Type="http://schemas.microsoft.com/office/2007/relationships/hdphoto" Target="../media/hdphoto4.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wmf"/><Relationship Id="rId9" Type="http://schemas.openxmlformats.org/officeDocument/2006/relationships/oleObject" Target="../embeddings/oleObject4.bin"/><Relationship Id="rId14" Type="http://schemas.openxmlformats.org/officeDocument/2006/relationships/image" Target="../media/image13.wmf"/></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331640" y="1563638"/>
            <a:ext cx="7128792" cy="129614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b="1" kern="1200" cap="all" spc="0" baseline="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latin typeface="Times New Roman" pitchFamily="18" charset="0"/>
                <a:cs typeface="Times New Roman" pitchFamily="18" charset="0"/>
              </a:rPr>
              <a:t>MÔN: </a:t>
            </a:r>
            <a:r>
              <a:rPr lang="en-US" dirty="0" err="1" smtClean="0">
                <a:latin typeface="Times New Roman" pitchFamily="18" charset="0"/>
                <a:cs typeface="Times New Roman" pitchFamily="18" charset="0"/>
              </a:rPr>
              <a:t>toán</a:t>
            </a:r>
            <a:r>
              <a:rPr lang="en-US" dirty="0" smtClean="0">
                <a:latin typeface="Times New Roman" pitchFamily="18" charset="0"/>
                <a:cs typeface="Times New Roman" pitchFamily="18" charset="0"/>
              </a:rPr>
              <a:t> </a:t>
            </a:r>
            <a:r>
              <a:rPr lang="en-US" err="1" smtClean="0">
                <a:latin typeface="Times New Roman" pitchFamily="18" charset="0"/>
                <a:cs typeface="Times New Roman" pitchFamily="18" charset="0"/>
              </a:rPr>
              <a:t>lớp</a:t>
            </a:r>
            <a:r>
              <a:rPr lang="en-US" smtClean="0">
                <a:latin typeface="Times New Roman" pitchFamily="18" charset="0"/>
                <a:cs typeface="Times New Roman" pitchFamily="18" charset="0"/>
              </a:rPr>
              <a:t> 8</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Bộ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sách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trời</a:t>
            </a:r>
            <a:r>
              <a:rPr lang="en-US" dirty="0" smtClean="0">
                <a:latin typeface="Times New Roman" pitchFamily="18" charset="0"/>
                <a:cs typeface="Times New Roman" pitchFamily="18" charset="0"/>
              </a:rPr>
              <a:t> sang </a:t>
            </a:r>
            <a:r>
              <a:rPr lang="en-US" dirty="0" err="1" smtClean="0">
                <a:latin typeface="Times New Roman" pitchFamily="18" charset="0"/>
                <a:cs typeface="Times New Roman" pitchFamily="18" charset="0"/>
              </a:rPr>
              <a:t>tạo</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0985492"/>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applause.wav"/>
          </p:stSnd>
        </p:sndAc>
      </p:transition>
    </mc:Choice>
    <mc:Fallback xmlns="">
      <p:transition spd="slow">
        <p:fad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584633"/>
            <a:ext cx="8424936" cy="2347157"/>
          </a:xfrm>
          <a:prstGeom prst="rect">
            <a:avLst/>
          </a:prstGeom>
        </p:spPr>
      </p:pic>
      <p:sp>
        <p:nvSpPr>
          <p:cNvPr id="5" name="Rounded Rectangle 4"/>
          <p:cNvSpPr/>
          <p:nvPr/>
        </p:nvSpPr>
        <p:spPr>
          <a:xfrm>
            <a:off x="107504" y="123478"/>
            <a:ext cx="16201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HĐKP</a:t>
            </a:r>
            <a:endParaRPr lang="en-US" sz="2800" b="1">
              <a:latin typeface="Times New Roman" panose="02020603050405020304" pitchFamily="18" charset="0"/>
              <a:cs typeface="Times New Roman" panose="02020603050405020304" pitchFamily="18" charset="0"/>
            </a:endParaRPr>
          </a:p>
        </p:txBody>
      </p:sp>
      <p:pic>
        <p:nvPicPr>
          <p:cNvPr id="6" name="Picture 5"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72283" y="3060118"/>
            <a:ext cx="1127579" cy="8585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55524" y="2964556"/>
            <a:ext cx="8244408"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Quan sát kết quả tính XSLT và XSTN khi phép thử càng lớn thì XSTN và XSLT như thế nào với nhau? </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29" y="4083918"/>
            <a:ext cx="994979" cy="983563"/>
          </a:xfrm>
          <a:prstGeom prst="rect">
            <a:avLst/>
          </a:prstGeom>
        </p:spPr>
      </p:pic>
      <p:sp>
        <p:nvSpPr>
          <p:cNvPr id="9" name="TextBox 8"/>
          <p:cNvSpPr txBox="1"/>
          <p:nvPr/>
        </p:nvSpPr>
        <p:spPr>
          <a:xfrm>
            <a:off x="971600" y="4083918"/>
            <a:ext cx="7344816"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Khi </a:t>
            </a:r>
            <a:r>
              <a:rPr lang="en-US" sz="2800">
                <a:latin typeface="Times New Roman" panose="02020603050405020304" pitchFamily="18" charset="0"/>
                <a:cs typeface="Times New Roman" panose="02020603050405020304" pitchFamily="18" charset="0"/>
              </a:rPr>
              <a:t>phép thử càng lớn </a:t>
            </a:r>
            <a:r>
              <a:rPr lang="en-US" sz="2800" smtClean="0">
                <a:latin typeface="Times New Roman" panose="02020603050405020304" pitchFamily="18" charset="0"/>
                <a:cs typeface="Times New Roman" panose="02020603050405020304" pitchFamily="18" charset="0"/>
              </a:rPr>
              <a:t>thì XSTN càng gần XSLT.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4261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699542"/>
            <a:ext cx="8712968" cy="2448272"/>
          </a:xfrm>
          <a:prstGeom prst="rect">
            <a:avLst/>
          </a:prstGeom>
        </p:spPr>
      </p:pic>
    </p:spTree>
    <p:extLst>
      <p:ext uri="{BB962C8B-B14F-4D97-AF65-F5344CB8AC3E}">
        <p14:creationId xmlns:p14="http://schemas.microsoft.com/office/powerpoint/2010/main" val="3625260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23FF4D-11CC-7AC9-038D-6575319273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85" y="123800"/>
            <a:ext cx="693427" cy="647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02746" y="195486"/>
            <a:ext cx="2301102"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Thực hành 1</a:t>
            </a:r>
            <a:endParaRPr lang="en-US" sz="2800" b="1">
              <a:latin typeface="Times New Roman" panose="02020603050405020304" pitchFamily="18" charset="0"/>
              <a:cs typeface="Times New Roman" panose="02020603050405020304" pitchFamily="18" charset="0"/>
            </a:endParaRPr>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245" y="142401"/>
            <a:ext cx="4104456" cy="538218"/>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998" y="771549"/>
            <a:ext cx="7802064" cy="1829055"/>
          </a:xfrm>
          <a:prstGeom prst="rect">
            <a:avLst/>
          </a:prstGeom>
        </p:spPr>
      </p:pic>
      <p:sp>
        <p:nvSpPr>
          <p:cNvPr id="9" name="Rounded Rectangle 8"/>
          <p:cNvSpPr/>
          <p:nvPr/>
        </p:nvSpPr>
        <p:spPr>
          <a:xfrm>
            <a:off x="251520" y="2744619"/>
            <a:ext cx="1080120" cy="16993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Gợi ý</a:t>
            </a:r>
            <a:endParaRPr lang="en-US" sz="2800" b="1">
              <a:latin typeface="Times New Roman" panose="02020603050405020304" pitchFamily="18" charset="0"/>
              <a:cs typeface="Times New Roman" panose="02020603050405020304" pitchFamily="18" charset="0"/>
            </a:endParaRPr>
          </a:p>
        </p:txBody>
      </p:sp>
      <p:sp>
        <p:nvSpPr>
          <p:cNvPr id="10" name="TextBox 9"/>
          <p:cNvSpPr txBox="1"/>
          <p:nvPr/>
        </p:nvSpPr>
        <p:spPr>
          <a:xfrm>
            <a:off x="1331640" y="2822615"/>
            <a:ext cx="6552728" cy="523220"/>
          </a:xfrm>
          <a:prstGeom prst="rect">
            <a:avLst/>
          </a:prstGeom>
          <a:solidFill>
            <a:srgbClr val="FFC000"/>
          </a:solidFill>
        </p:spPr>
        <p:txBody>
          <a:bodyPr wrap="square" rtlCol="0">
            <a:spAutoFit/>
          </a:bodyPr>
          <a:lstStyle/>
          <a:p>
            <a:r>
              <a:rPr lang="en-US" sz="2800" smtClean="0">
                <a:latin typeface="Times New Roman" panose="02020603050405020304" pitchFamily="18" charset="0"/>
                <a:cs typeface="Times New Roman" panose="02020603050405020304" pitchFamily="18" charset="0"/>
              </a:rPr>
              <a:t>Xác suất để xuất hiện mặt sấp là bao nhiêu?</a:t>
            </a:r>
            <a:endParaRPr lang="en-US" sz="2800">
              <a:latin typeface="Times New Roman" panose="02020603050405020304" pitchFamily="18" charset="0"/>
              <a:cs typeface="Times New Roman" panose="02020603050405020304" pitchFamily="18" charset="0"/>
            </a:endParaRPr>
          </a:p>
        </p:txBody>
      </p:sp>
      <p:sp>
        <p:nvSpPr>
          <p:cNvPr id="12" name="TextBox 11"/>
          <p:cNvSpPr txBox="1"/>
          <p:nvPr/>
        </p:nvSpPr>
        <p:spPr>
          <a:xfrm>
            <a:off x="1331640" y="3417843"/>
            <a:ext cx="6552728" cy="954107"/>
          </a:xfrm>
          <a:prstGeom prst="rect">
            <a:avLst/>
          </a:prstGeom>
          <a:solidFill>
            <a:schemeClr val="accent3">
              <a:lumMod val="50000"/>
            </a:schemeClr>
          </a:solidFill>
        </p:spPr>
        <p:txBody>
          <a:bodyPr wrap="square" rtlCol="0">
            <a:spAutoFit/>
          </a:bodyPr>
          <a:lstStyle/>
          <a:p>
            <a:r>
              <a:rPr lang="en-US" sz="2800" smtClean="0">
                <a:latin typeface="Times New Roman" panose="02020603050405020304" pitchFamily="18" charset="0"/>
                <a:cs typeface="Times New Roman" panose="02020603050405020304" pitchFamily="18" charset="0"/>
              </a:rPr>
              <a:t>Khi thực hiện 100 phép thử thì số lần xuất hiện mặt sấp vào khoảng bao nhiêu?</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28559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3C23FF4D-11CC-7AC9-038D-6575319273F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285" y="123800"/>
            <a:ext cx="693427" cy="6477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02746" y="195486"/>
            <a:ext cx="2301102"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Thực hành 1</a:t>
            </a:r>
            <a:endParaRPr lang="en-US" sz="2800" b="1">
              <a:latin typeface="Times New Roman" panose="02020603050405020304" pitchFamily="18" charset="0"/>
              <a:cs typeface="Times New Roman" panose="02020603050405020304" pitchFamily="18" charset="0"/>
            </a:endParaRP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618" y="915566"/>
            <a:ext cx="4636486" cy="864096"/>
          </a:xfrm>
          <a:prstGeom prst="rect">
            <a:avLst/>
          </a:prstGeom>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618" y="1920999"/>
            <a:ext cx="7588814" cy="936394"/>
          </a:xfrm>
          <a:prstGeom prst="rect">
            <a:avLst/>
          </a:prstGeom>
        </p:spPr>
      </p:pic>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619" y="2846308"/>
            <a:ext cx="4610485" cy="589538"/>
          </a:xfrm>
          <a:prstGeom prst="rect">
            <a:avLst/>
          </a:prstGeom>
        </p:spPr>
      </p:pic>
    </p:spTree>
    <p:extLst>
      <p:ext uri="{BB962C8B-B14F-4D97-AF65-F5344CB8AC3E}">
        <p14:creationId xmlns:p14="http://schemas.microsoft.com/office/powerpoint/2010/main" val="24105967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764" y="184469"/>
            <a:ext cx="495498" cy="495498"/>
          </a:xfrm>
          <a:prstGeom prst="rect">
            <a:avLst/>
          </a:prstGeom>
        </p:spPr>
      </p:pic>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856" y="679967"/>
            <a:ext cx="8676456" cy="1830659"/>
          </a:xfrm>
          <a:prstGeom prst="rect">
            <a:avLst/>
          </a:prstGeom>
        </p:spPr>
      </p:pic>
    </p:spTree>
    <p:extLst>
      <p:ext uri="{BB962C8B-B14F-4D97-AF65-F5344CB8AC3E}">
        <p14:creationId xmlns:p14="http://schemas.microsoft.com/office/powerpoint/2010/main" val="15467988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02746" y="195486"/>
            <a:ext cx="2301102" cy="4320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Thực hành 2</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764" y="184469"/>
            <a:ext cx="495498" cy="495498"/>
          </a:xfrm>
          <a:prstGeom prst="rect">
            <a:avLst/>
          </a:prstGeom>
        </p:spPr>
      </p:pic>
      <p:sp>
        <p:nvSpPr>
          <p:cNvPr id="6" name="TextBox 5"/>
          <p:cNvSpPr txBox="1"/>
          <p:nvPr/>
        </p:nvSpPr>
        <p:spPr>
          <a:xfrm>
            <a:off x="643513" y="823019"/>
            <a:ext cx="7816919"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Xác suất thực nghiệm của biến cố “Lấy được bóng xanh” sau 200 lần thử </a:t>
            </a:r>
            <a:r>
              <a:rPr lang="en-US" sz="2800" smtClean="0">
                <a:latin typeface="Times New Roman" panose="02020603050405020304" pitchFamily="18" charset="0"/>
                <a:cs typeface="Times New Roman" panose="02020603050405020304" pitchFamily="18" charset="0"/>
              </a:rPr>
              <a:t>là  </a:t>
            </a:r>
            <a:endParaRPr lang="en-US" sz="2800">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2807918"/>
              </p:ext>
            </p:extLst>
          </p:nvPr>
        </p:nvGraphicFramePr>
        <p:xfrm>
          <a:off x="4355976" y="1265226"/>
          <a:ext cx="1333500" cy="650875"/>
        </p:xfrm>
        <a:graphic>
          <a:graphicData uri="http://schemas.openxmlformats.org/presentationml/2006/ole">
            <mc:AlternateContent xmlns:mc="http://schemas.openxmlformats.org/markup-compatibility/2006">
              <mc:Choice xmlns:v="urn:schemas-microsoft-com:vml" Requires="v">
                <p:oleObj spid="_x0000_s10249" name="Equation" r:id="rId4" imgW="1333440" imgH="672840" progId="Equation.DSMT4">
                  <p:embed/>
                </p:oleObj>
              </mc:Choice>
              <mc:Fallback>
                <p:oleObj name="Equation" r:id="rId4" imgW="1333440" imgH="672840" progId="Equation.DSMT4">
                  <p:embed/>
                  <p:pic>
                    <p:nvPicPr>
                      <p:cNvPr id="0" name="Object 1"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5"/>
                      <a:srcRect/>
                      <a:stretch>
                        <a:fillRect/>
                      </a:stretch>
                    </p:blipFill>
                    <p:spPr bwMode="auto">
                      <a:xfrm>
                        <a:off x="4355976" y="1265226"/>
                        <a:ext cx="1333500" cy="65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643513" y="1955520"/>
            <a:ext cx="7992888" cy="1384995"/>
          </a:xfrm>
          <a:prstGeom prst="rect">
            <a:avLst/>
          </a:prstGeom>
          <a:noFill/>
        </p:spPr>
        <p:txBody>
          <a:bodyPr wrap="square" rtlCol="0">
            <a:spAutoFit/>
          </a:bodyPr>
          <a:lstStyle/>
          <a:p>
            <a:pPr algn="just"/>
            <a:r>
              <a:rPr lang="en-US" sz="2800">
                <a:latin typeface="Times New Roman" panose="02020603050405020304" pitchFamily="18" charset="0"/>
                <a:cs typeface="Times New Roman" panose="02020603050405020304" pitchFamily="18" charset="0"/>
              </a:rPr>
              <a:t>Do số phép thử lớn (200 lần) nên xác suất thực nghiệm và xác suất lí thuyết của biến cố lấy quả bóng xanh là gần bằng nhau. </a:t>
            </a:r>
          </a:p>
        </p:txBody>
      </p:sp>
      <p:pic>
        <p:nvPicPr>
          <p:cNvPr id="11" name="Picture 10"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76" y="3372968"/>
            <a:ext cx="3168352" cy="622392"/>
          </a:xfrm>
          <a:prstGeom prst="rect">
            <a:avLst/>
          </a:prstGeom>
        </p:spPr>
      </p:pic>
      <p:sp>
        <p:nvSpPr>
          <p:cNvPr id="12" name="TextBox 11"/>
          <p:cNvSpPr txBox="1"/>
          <p:nvPr/>
        </p:nvSpPr>
        <p:spPr>
          <a:xfrm>
            <a:off x="755576" y="4083918"/>
            <a:ext cx="748883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Vậy số bóng đỏ có trong hộp là </a:t>
            </a:r>
            <a:r>
              <a:rPr lang="en-US" sz="2800" smtClean="0">
                <a:latin typeface="Times New Roman" panose="02020603050405020304" pitchFamily="18" charset="0"/>
                <a:cs typeface="Times New Roman" panose="02020603050405020304" pitchFamily="18" charset="0"/>
              </a:rPr>
              <a:t>65 </a:t>
            </a:r>
            <a:r>
              <a:rPr lang="en-US" sz="2800">
                <a:latin typeface="Times New Roman" panose="02020603050405020304" pitchFamily="18" charset="0"/>
                <a:cs typeface="Times New Roman" panose="02020603050405020304" pitchFamily="18" charset="0"/>
              </a:rPr>
              <a:t>– 20=45 (quả</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8983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71550"/>
            <a:ext cx="8568952" cy="32796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 y="123478"/>
            <a:ext cx="749999" cy="648072"/>
          </a:xfrm>
          <a:prstGeom prst="rect">
            <a:avLst/>
          </a:prstGeom>
        </p:spPr>
      </p:pic>
    </p:spTree>
    <p:extLst>
      <p:ext uri="{BB962C8B-B14F-4D97-AF65-F5344CB8AC3E}">
        <p14:creationId xmlns:p14="http://schemas.microsoft.com/office/powerpoint/2010/main" val="42882162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627534"/>
            <a:ext cx="8640960"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Vì số lượng hạt đem gieo lớn nên xác suất thực nghiệm gần bằng xác suất lí thuyết (≈0,8).</a:t>
            </a:r>
            <a:endParaRPr lang="en-US" sz="2800">
              <a:latin typeface="Times New Roman" panose="02020603050405020304" pitchFamily="18" charset="0"/>
              <a:cs typeface="Times New Roman" panose="02020603050405020304" pitchFamily="18" charset="0"/>
            </a:endParaRPr>
          </a:p>
        </p:txBody>
      </p:sp>
      <p:sp>
        <p:nvSpPr>
          <p:cNvPr id="5" name="TextBox 4"/>
          <p:cNvSpPr txBox="1"/>
          <p:nvPr/>
        </p:nvSpPr>
        <p:spPr>
          <a:xfrm>
            <a:off x="336935" y="1923678"/>
            <a:ext cx="6408712"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Số hạt nảy mầm là: 1000 . 0,8 = 800 (hạt</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0" y="33469"/>
            <a:ext cx="2376264" cy="50405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atin typeface="Times New Roman" panose="02020603050405020304" pitchFamily="18" charset="0"/>
                <a:cs typeface="Times New Roman" panose="02020603050405020304" pitchFamily="18" charset="0"/>
              </a:rPr>
              <a:t>Vận dụng:</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265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0" y="0"/>
            <a:ext cx="9139490" cy="1943435"/>
          </a:xfrm>
          <a:prstGeom prst="rect">
            <a:avLst/>
          </a:prstGeom>
        </p:spPr>
      </p:pic>
      <p:sp>
        <p:nvSpPr>
          <p:cNvPr id="11" name="TextBox 10"/>
          <p:cNvSpPr txBox="1"/>
          <p:nvPr/>
        </p:nvSpPr>
        <p:spPr>
          <a:xfrm>
            <a:off x="467544" y="2211710"/>
            <a:ext cx="7632848" cy="954107"/>
          </a:xfrm>
          <a:prstGeom prst="rect">
            <a:avLst/>
          </a:prstGeom>
          <a:noFill/>
        </p:spPr>
        <p:txBody>
          <a:bodyPr wrap="square" rtlCol="0">
            <a:spAutoFit/>
          </a:bodyPr>
          <a:lstStyle/>
          <a:p>
            <a:r>
              <a:rPr lang="nl-NL" sz="2800">
                <a:latin typeface="Times New Roman" panose="02020603050405020304" pitchFamily="18" charset="0"/>
                <a:cs typeface="Times New Roman" panose="02020603050405020304" pitchFamily="18" charset="0"/>
              </a:rPr>
              <a:t>Xác suất thực nghiệm của biến cố “Gieo được mặt có số chấm là số lẻ” là </a:t>
            </a:r>
            <a:endParaRPr lang="en-US" sz="2800">
              <a:latin typeface="Times New Roman" panose="02020603050405020304" pitchFamily="18" charset="0"/>
              <a:cs typeface="Times New Roman" panose="02020603050405020304" pitchFamily="18" charset="0"/>
            </a:endParaRPr>
          </a:p>
        </p:txBody>
      </p:sp>
      <p:sp>
        <p:nvSpPr>
          <p:cNvPr id="12" name="Rectangle 2"/>
          <p:cNvSpPr>
            <a:spLocks noChangeArrowheads="1"/>
          </p:cNvSpPr>
          <p:nvPr/>
        </p:nvSpPr>
        <p:spPr bwMode="auto">
          <a:xfrm>
            <a:off x="2267744" y="33638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13454090"/>
              </p:ext>
            </p:extLst>
          </p:nvPr>
        </p:nvGraphicFramePr>
        <p:xfrm>
          <a:off x="2987824" y="3176481"/>
          <a:ext cx="2822575" cy="885105"/>
        </p:xfrm>
        <a:graphic>
          <a:graphicData uri="http://schemas.openxmlformats.org/presentationml/2006/ole">
            <mc:AlternateContent xmlns:mc="http://schemas.openxmlformats.org/markup-compatibility/2006">
              <mc:Choice xmlns:v="urn:schemas-microsoft-com:vml" Requires="v">
                <p:oleObj spid="_x0000_s11273" name="Equation" r:id="rId4" imgW="2158920" imgH="736560" progId="Equation.DSMT4">
                  <p:embed/>
                </p:oleObj>
              </mc:Choice>
              <mc:Fallback>
                <p:oleObj name="Equation" r:id="rId4" imgW="2158920" imgH="736560" progId="Equation.DSMT4">
                  <p:embed/>
                  <p:pic>
                    <p:nvPicPr>
                      <p:cNvPr id="0" name="Object 1"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5"/>
                      <a:srcRect/>
                      <a:stretch>
                        <a:fillRect/>
                      </a:stretch>
                    </p:blipFill>
                    <p:spPr bwMode="auto">
                      <a:xfrm>
                        <a:off x="2987824" y="3176481"/>
                        <a:ext cx="2822575" cy="885105"/>
                      </a:xfrm>
                      <a:prstGeom prst="rect">
                        <a:avLst/>
                      </a:prstGeom>
                      <a:noFill/>
                    </p:spPr>
                  </p:pic>
                </p:oleObj>
              </mc:Fallback>
            </mc:AlternateContent>
          </a:graphicData>
        </a:graphic>
      </p:graphicFrame>
    </p:spTree>
    <p:extLst>
      <p:ext uri="{BB962C8B-B14F-4D97-AF65-F5344CB8AC3E}">
        <p14:creationId xmlns:p14="http://schemas.microsoft.com/office/powerpoint/2010/main" val="3319308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7" y="0"/>
            <a:ext cx="9117983" cy="1306286"/>
          </a:xfrm>
          <a:prstGeom prst="rect">
            <a:avLst/>
          </a:prstGeom>
        </p:spPr>
      </p:pic>
      <p:sp>
        <p:nvSpPr>
          <p:cNvPr id="8" name="TextBox 7"/>
          <p:cNvSpPr txBox="1"/>
          <p:nvPr/>
        </p:nvSpPr>
        <p:spPr>
          <a:xfrm>
            <a:off x="251520" y="1635646"/>
            <a:ext cx="8496944"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Xác suất chuyến bay có người mua vé nhưng không lên máy bay là: 1 - 0,9 = </a:t>
            </a:r>
            <a:r>
              <a:rPr lang="en-US" sz="2800" smtClean="0">
                <a:latin typeface="Times New Roman" panose="02020603050405020304" pitchFamily="18" charset="0"/>
                <a:cs typeface="Times New Roman" panose="02020603050405020304" pitchFamily="18" charset="0"/>
              </a:rPr>
              <a:t>0,1</a:t>
            </a:r>
            <a:endParaRPr lang="en-US" sz="2800">
              <a:latin typeface="Times New Roman" panose="02020603050405020304" pitchFamily="18" charset="0"/>
              <a:cs typeface="Times New Roman" panose="02020603050405020304" pitchFamily="18" charset="0"/>
            </a:endParaRPr>
          </a:p>
        </p:txBody>
      </p:sp>
      <p:sp>
        <p:nvSpPr>
          <p:cNvPr id="9" name="TextBox 8"/>
          <p:cNvSpPr txBox="1"/>
          <p:nvPr/>
        </p:nvSpPr>
        <p:spPr>
          <a:xfrm>
            <a:off x="251520" y="2715766"/>
            <a:ext cx="8640960"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Số chuyến bay trong ngày hôm đó có người mua vé nhưng không lên máy bay là: 0,1 . 120 = 12 (chuyến</a:t>
            </a:r>
            <a:r>
              <a:rPr lang="en-US" sz="2800" smtClean="0">
                <a:latin typeface="Times New Roman" panose="02020603050405020304" pitchFamily="18" charset="0"/>
                <a:cs typeface="Times New Roman" panose="02020603050405020304" pitchFamily="18" charset="0"/>
              </a:rPr>
              <a:t>)</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646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662" y="819150"/>
            <a:ext cx="809738" cy="771633"/>
          </a:xfrm>
          <a:prstGeom prst="rect">
            <a:avLst/>
          </a:prstGeom>
        </p:spPr>
      </p:pic>
      <p:sp>
        <p:nvSpPr>
          <p:cNvPr id="5" name="Title 1"/>
          <p:cNvSpPr>
            <a:spLocks noGrp="1"/>
          </p:cNvSpPr>
          <p:nvPr>
            <p:ph type="title"/>
          </p:nvPr>
        </p:nvSpPr>
        <p:spPr>
          <a:xfrm>
            <a:off x="1828800" y="1733550"/>
            <a:ext cx="5029200" cy="457200"/>
          </a:xfrm>
        </p:spPr>
        <p:txBody>
          <a:bodyPr>
            <a:noAutofit/>
          </a:bodyPr>
          <a:lstStyle/>
          <a:p>
            <a:r>
              <a:rPr lang="en-US" sz="2800" b="1" dirty="0" smtClean="0">
                <a:solidFill>
                  <a:srgbClr val="D00000"/>
                </a:solidFill>
                <a:latin typeface="Times New Roman" pitchFamily="18" charset="0"/>
                <a:cs typeface="Times New Roman" pitchFamily="18" charset="0"/>
              </a:rPr>
              <a:t>KHỞI ĐỘNG</a:t>
            </a:r>
            <a:endParaRPr lang="en-US" sz="2800" b="1" dirty="0">
              <a:solidFill>
                <a:srgbClr val="D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512501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898656"/>
          </a:xfrm>
          <a:prstGeom prst="rect">
            <a:avLst/>
          </a:prstGeom>
        </p:spPr>
      </p:pic>
      <p:sp>
        <p:nvSpPr>
          <p:cNvPr id="8" name="TextBox 7"/>
          <p:cNvSpPr txBox="1"/>
          <p:nvPr/>
        </p:nvSpPr>
        <p:spPr>
          <a:xfrm>
            <a:off x="467544" y="2139702"/>
            <a:ext cx="8424936" cy="954107"/>
          </a:xfrm>
          <a:prstGeom prst="rect">
            <a:avLst/>
          </a:prstGeom>
          <a:noFill/>
        </p:spPr>
        <p:txBody>
          <a:bodyPr wrap="square" rtlCol="0">
            <a:spAutoFit/>
          </a:bodyPr>
          <a:lstStyle/>
          <a:p>
            <a:r>
              <a:rPr lang="nl-NL" sz="2800" smtClean="0">
                <a:latin typeface="Times New Roman" panose="02020603050405020304" pitchFamily="18" charset="0"/>
                <a:cs typeface="Times New Roman" panose="02020603050405020304" pitchFamily="18" charset="0"/>
              </a:rPr>
              <a:t>a) Xác </a:t>
            </a:r>
            <a:r>
              <a:rPr lang="nl-NL" sz="2800">
                <a:latin typeface="Times New Roman" panose="02020603050405020304" pitchFamily="18" charset="0"/>
                <a:cs typeface="Times New Roman" panose="02020603050405020304" pitchFamily="18" charset="0"/>
              </a:rPr>
              <a:t>suất thực nghiệm của biến cố “Lấy được viên bi màu đen” là </a:t>
            </a:r>
            <a:endParaRPr lang="en-US" sz="2800">
              <a:latin typeface="Times New Roman" panose="02020603050405020304" pitchFamily="18" charset="0"/>
              <a:cs typeface="Times New Roman" panose="02020603050405020304" pitchFamily="18" charset="0"/>
            </a:endParaRPr>
          </a:p>
        </p:txBody>
      </p:sp>
      <p:sp>
        <p:nvSpPr>
          <p:cNvPr id="11" name="Rectangle 4"/>
          <p:cNvSpPr>
            <a:spLocks noChangeArrowheads="1"/>
          </p:cNvSpPr>
          <p:nvPr/>
        </p:nvSpPr>
        <p:spPr bwMode="auto">
          <a:xfrm>
            <a:off x="2555776" y="26930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88414836"/>
              </p:ext>
            </p:extLst>
          </p:nvPr>
        </p:nvGraphicFramePr>
        <p:xfrm>
          <a:off x="2555776" y="2612947"/>
          <a:ext cx="2141068" cy="721907"/>
        </p:xfrm>
        <a:graphic>
          <a:graphicData uri="http://schemas.openxmlformats.org/presentationml/2006/ole">
            <mc:AlternateContent xmlns:mc="http://schemas.openxmlformats.org/markup-compatibility/2006">
              <mc:Choice xmlns:v="urn:schemas-microsoft-com:vml" Requires="v">
                <p:oleObj spid="_x0000_s13329" name="Equation" r:id="rId4" imgW="1854000" imgH="787320" progId="Equation.DSMT4">
                  <p:embed/>
                </p:oleObj>
              </mc:Choice>
              <mc:Fallback>
                <p:oleObj name="Equation" r:id="rId4" imgW="1854000" imgH="787320" progId="Equation.DSMT4">
                  <p:embed/>
                  <p:pic>
                    <p:nvPicPr>
                      <p:cNvPr id="0" name="Object 3"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5"/>
                      <a:srcRect/>
                      <a:stretch>
                        <a:fillRect/>
                      </a:stretch>
                    </p:blipFill>
                    <p:spPr bwMode="auto">
                      <a:xfrm>
                        <a:off x="2555776" y="2612947"/>
                        <a:ext cx="2141068" cy="721907"/>
                      </a:xfrm>
                      <a:prstGeom prst="rect">
                        <a:avLst/>
                      </a:prstGeom>
                      <a:noFill/>
                    </p:spPr>
                  </p:pic>
                </p:oleObj>
              </mc:Fallback>
            </mc:AlternateContent>
          </a:graphicData>
        </a:graphic>
      </p:graphicFrame>
      <p:sp>
        <p:nvSpPr>
          <p:cNvPr id="13" name="TextBox 12"/>
          <p:cNvSpPr txBox="1"/>
          <p:nvPr/>
        </p:nvSpPr>
        <p:spPr>
          <a:xfrm>
            <a:off x="503548" y="3331045"/>
            <a:ext cx="835292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a:t>
            </a:r>
            <a:r>
              <a:rPr lang="nl-NL" sz="2800">
                <a:latin typeface="Times New Roman" panose="02020603050405020304" pitchFamily="18" charset="0"/>
                <a:cs typeface="Times New Roman" panose="02020603050405020304" pitchFamily="18" charset="0"/>
              </a:rPr>
              <a:t>Xác suất thực nghiệm của biến cố “Lấy được viên bi màu đen” là </a:t>
            </a:r>
            <a:endParaRPr lang="en-US" sz="2800">
              <a:latin typeface="Times New Roman" panose="02020603050405020304" pitchFamily="18" charset="0"/>
              <a:cs typeface="Times New Roman" panose="02020603050405020304" pitchFamily="18" charset="0"/>
            </a:endParaRPr>
          </a:p>
        </p:txBody>
      </p:sp>
      <p:sp>
        <p:nvSpPr>
          <p:cNvPr id="14" name="Rectangle 6"/>
          <p:cNvSpPr>
            <a:spLocks noChangeArrowheads="1"/>
          </p:cNvSpPr>
          <p:nvPr/>
        </p:nvSpPr>
        <p:spPr bwMode="auto">
          <a:xfrm>
            <a:off x="2627784" y="38882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225386268"/>
              </p:ext>
            </p:extLst>
          </p:nvPr>
        </p:nvGraphicFramePr>
        <p:xfrm>
          <a:off x="2425127" y="3755739"/>
          <a:ext cx="1136650" cy="712787"/>
        </p:xfrm>
        <a:graphic>
          <a:graphicData uri="http://schemas.openxmlformats.org/presentationml/2006/ole">
            <mc:AlternateContent xmlns:mc="http://schemas.openxmlformats.org/markup-compatibility/2006">
              <mc:Choice xmlns:v="urn:schemas-microsoft-com:vml" Requires="v">
                <p:oleObj spid="_x0000_s13330" name="Equation" r:id="rId6" imgW="1155600" imgH="736560" progId="Equation.DSMT4">
                  <p:embed/>
                </p:oleObj>
              </mc:Choice>
              <mc:Fallback>
                <p:oleObj name="Equation" r:id="rId6" imgW="1155600" imgH="736560" progId="Equation.DSMT4">
                  <p:embed/>
                  <p:pic>
                    <p:nvPicPr>
                      <p:cNvPr id="0" name="Object 5"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7"/>
                      <a:srcRect/>
                      <a:stretch>
                        <a:fillRect/>
                      </a:stretch>
                    </p:blipFill>
                    <p:spPr bwMode="auto">
                      <a:xfrm>
                        <a:off x="2425127" y="3755739"/>
                        <a:ext cx="1136650" cy="712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500594" y="4433736"/>
            <a:ext cx="5871605" cy="523220"/>
          </a:xfrm>
          <a:prstGeom prst="rect">
            <a:avLst/>
          </a:prstGeom>
          <a:noFill/>
        </p:spPr>
        <p:txBody>
          <a:bodyPr wrap="square" rtlCol="0">
            <a:spAutoFit/>
          </a:bodyPr>
          <a:lstStyle/>
          <a:p>
            <a:r>
              <a:rPr lang="nl-NL" sz="2800">
                <a:latin typeface="Times New Roman" panose="02020603050405020304" pitchFamily="18" charset="0"/>
                <a:cs typeface="Times New Roman" panose="02020603050405020304" pitchFamily="18" charset="0"/>
              </a:rPr>
              <a:t>Vậy số viên bi trắng </a:t>
            </a:r>
            <a:r>
              <a:rPr lang="nl-NL" sz="2800" smtClean="0">
                <a:latin typeface="Times New Roman" panose="02020603050405020304" pitchFamily="18" charset="0"/>
                <a:cs typeface="Times New Roman" panose="02020603050405020304" pitchFamily="18" charset="0"/>
              </a:rPr>
              <a:t>là 0,3.10=3 (viên) </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07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ien\Downloads\GAME PP\BACH DANG GIANG\Ngo Quyen 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0323" y="3200400"/>
            <a:ext cx="4327851" cy="692497"/>
          </a:xfrm>
          <a:prstGeom prst="rect">
            <a:avLst/>
          </a:prstGeom>
          <a:noFill/>
        </p:spPr>
        <p:txBody>
          <a:bodyPr wrap="none" lIns="68580" tIns="34290" rIns="68580" bIns="34290">
            <a:spAutoFit/>
          </a:bodyPr>
          <a:lstStyle/>
          <a:p>
            <a:pPr algn="ctr"/>
            <a:r>
              <a:rPr lang="en-US" sz="4050" b="1">
                <a:ln w="18000">
                  <a:solidFill>
                    <a:srgbClr val="FF0000"/>
                  </a:solidFill>
                  <a:prstDash val="solid"/>
                  <a:miter lim="800000"/>
                </a:ln>
                <a:solidFill>
                  <a:srgbClr val="FFFF00"/>
                </a:solidFill>
                <a:effectLst>
                  <a:outerShdw blurRad="25500" dist="23000" dir="7020000" algn="tl">
                    <a:srgbClr val="000000">
                      <a:alpha val="50000"/>
                    </a:srgbClr>
                  </a:outerShdw>
                </a:effectLst>
              </a:rPr>
              <a:t>BẠCH ĐẰNG GIANG</a:t>
            </a:r>
          </a:p>
        </p:txBody>
      </p:sp>
    </p:spTree>
    <p:extLst>
      <p:ext uri="{BB962C8B-B14F-4D97-AF65-F5344CB8AC3E}">
        <p14:creationId xmlns:p14="http://schemas.microsoft.com/office/powerpoint/2010/main" val="29101771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solidFill>
                  <a:srgbClr val="0070C0"/>
                </a:solidFill>
              </a:rPr>
              <a:t>TRẬN BẠCH ĐẰNG</a:t>
            </a:r>
            <a:endParaRPr lang="en-US" b="1">
              <a:solidFill>
                <a:srgbClr val="0070C0"/>
              </a:solidFill>
            </a:endParaRPr>
          </a:p>
        </p:txBody>
      </p:sp>
      <p:sp>
        <p:nvSpPr>
          <p:cNvPr id="4" name="TextBox 3"/>
          <p:cNvSpPr txBox="1"/>
          <p:nvPr/>
        </p:nvSpPr>
        <p:spPr>
          <a:xfrm>
            <a:off x="1371600" y="1178764"/>
            <a:ext cx="6400800" cy="3416320"/>
          </a:xfrm>
          <a:prstGeom prst="rect">
            <a:avLst/>
          </a:prstGeom>
          <a:noFill/>
        </p:spPr>
        <p:txBody>
          <a:bodyPr wrap="square" rtlCol="0">
            <a:spAutoFit/>
          </a:bodyPr>
          <a:lstStyle/>
          <a:p>
            <a:pPr algn="just"/>
            <a:r>
              <a:rPr lang="en-US" b="1">
                <a:solidFill>
                  <a:srgbClr val="002060"/>
                </a:solidFill>
                <a:latin typeface="Palatino Linotype" pitchFamily="18" charset="0"/>
              </a:rPr>
              <a:t>Trận Bạch Đằng</a:t>
            </a:r>
            <a:r>
              <a:rPr lang="en-US">
                <a:solidFill>
                  <a:srgbClr val="002060"/>
                </a:solidFill>
                <a:latin typeface="Palatino Linotype" pitchFamily="18" charset="0"/>
              </a:rPr>
              <a:t> (Hán tự: 白藤江之战) năm 938 là một trận đánh giữa quân dân Tĩnh Hải quân (vào thời đó, Việt Nam chưa có quốc hiệu chính thức) do Ngô Quyền lãnh đạo đánh với quân Nam Hán trên sông Bạch Đằng. Kết quả, người Việt giành thắng lợi nhờ kế sách cắm cọc nhọn dưới lòng sông Bạch Đằng của Ngô Quyền. Trước sự chiến đấu dũng mãnh của người Việt, quá nửa quân Nam Hán bị chết đuối và Hoàng tử Nam Hán là Lưu Hoằng Tháo cũng bị Ngô Quyền giết chết. Đây là một trận đánh quan trọng trong lịch sử Việt Nam. Nó đánh dấu cho việc chấm dứt hơn 1000 năm Bắc thuộc của Việt Nam, nối lại quốc thống cho dân tộc Việt.</a:t>
            </a:r>
          </a:p>
        </p:txBody>
      </p:sp>
    </p:spTree>
    <p:extLst>
      <p:ext uri="{BB962C8B-B14F-4D97-AF65-F5344CB8AC3E}">
        <p14:creationId xmlns:p14="http://schemas.microsoft.com/office/powerpoint/2010/main" val="4029531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ráº­n thá»§y chiáº¿n lá»n nháº¥t trong lá»ch sá»­ Viá»t Nam: MuÃ´n dáº·m thuyá»n bÃ¨, tinh ká»³ pháº¥p phá»i - áº¢nh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14300"/>
            <a:ext cx="6515100" cy="4886326"/>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Users\Tien\Downloads\GAME PP\BACH DANG GIANG\Bach Dang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209" y="114300"/>
            <a:ext cx="6621341" cy="490809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Users\Tien\Downloads\GAME PP\BACH DANG GIANG\8-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213" y="114300"/>
            <a:ext cx="7222787" cy="50292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C:\Users\Tien\Downloads\GAME PP\BACH DANG GIANG\tran-danh-mau-tuat-938-ban-hung-ca-bach-ang-giang-54-.10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886"/>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7" descr="Káº¿t quáº£ hÃ¬nh áº£nh cho tÆ°á»£ng ngÃ´ quyá»n"/>
          <p:cNvSpPr>
            <a:spLocks noChangeAspect="1" noChangeArrowheads="1"/>
          </p:cNvSpPr>
          <p:nvPr/>
        </p:nvSpPr>
        <p:spPr bwMode="auto">
          <a:xfrm>
            <a:off x="1259681" y="-108347"/>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16394" name="Picture 10" descr="C:\Users\Tien\Downloads\GAME PP\BACH DANG GIANG\tlx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74952" y="2310489"/>
            <a:ext cx="2126048" cy="283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8996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wipe(down)">
                                      <p:cBhvr>
                                        <p:cTn id="12" dur="500"/>
                                        <p:tgtEl>
                                          <p:spTgt spid="1638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fade">
                                      <p:cBhvr>
                                        <p:cTn id="17" dur="1000"/>
                                        <p:tgtEl>
                                          <p:spTgt spid="16388"/>
                                        </p:tgtEl>
                                      </p:cBhvr>
                                    </p:animEffect>
                                    <p:anim calcmode="lin" valueType="num">
                                      <p:cBhvr>
                                        <p:cTn id="18" dur="1000" fill="hold"/>
                                        <p:tgtEl>
                                          <p:spTgt spid="16388"/>
                                        </p:tgtEl>
                                        <p:attrNameLst>
                                          <p:attrName>ppt_x</p:attrName>
                                        </p:attrNameLst>
                                      </p:cBhvr>
                                      <p:tavLst>
                                        <p:tav tm="0">
                                          <p:val>
                                            <p:strVal val="#ppt_x"/>
                                          </p:val>
                                        </p:tav>
                                        <p:tav tm="100000">
                                          <p:val>
                                            <p:strVal val="#ppt_x"/>
                                          </p:val>
                                        </p:tav>
                                      </p:tavLst>
                                    </p:anim>
                                    <p:anim calcmode="lin" valueType="num">
                                      <p:cBhvr>
                                        <p:cTn id="19" dur="1000" fill="hold"/>
                                        <p:tgtEl>
                                          <p:spTgt spid="1638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389"/>
                                        </p:tgtEl>
                                        <p:attrNameLst>
                                          <p:attrName>style.visibility</p:attrName>
                                        </p:attrNameLst>
                                      </p:cBhvr>
                                      <p:to>
                                        <p:strVal val="visible"/>
                                      </p:to>
                                    </p:set>
                                    <p:animEffect transition="in" filter="barn(inVertical)">
                                      <p:cBhvr>
                                        <p:cTn id="24" dur="500"/>
                                        <p:tgtEl>
                                          <p:spTgt spid="1638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6394"/>
                                        </p:tgtEl>
                                        <p:attrNameLst>
                                          <p:attrName>style.visibility</p:attrName>
                                        </p:attrNameLst>
                                      </p:cBhvr>
                                      <p:to>
                                        <p:strVal val="visible"/>
                                      </p:to>
                                    </p:set>
                                    <p:animEffect transition="in" filter="wipe(down)">
                                      <p:cBhvr>
                                        <p:cTn id="29" dur="500"/>
                                        <p:tgtEl>
                                          <p:spTgt spid="16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Cách chơi</a:t>
            </a:r>
            <a:endParaRPr lang="en-US"/>
          </a:p>
        </p:txBody>
      </p:sp>
      <p:sp>
        <p:nvSpPr>
          <p:cNvPr id="3" name="Content Placeholder 2"/>
          <p:cNvSpPr>
            <a:spLocks noGrp="1"/>
          </p:cNvSpPr>
          <p:nvPr>
            <p:ph sz="quarter" idx="1"/>
          </p:nvPr>
        </p:nvSpPr>
        <p:spPr/>
        <p:txBody>
          <a:bodyPr/>
          <a:lstStyle/>
          <a:p>
            <a:r>
              <a:rPr lang="en-US" smtClean="0"/>
              <a:t>Hãy tiêu diệt các thuyền địch bằng cách lựa chọn các con số và trả lời đúng các câu hỏi tương ứng để giúp Ngô Quyền chiến thắng quân Nam Hán. </a:t>
            </a:r>
            <a:endParaRPr lang="en-US"/>
          </a:p>
        </p:txBody>
      </p:sp>
    </p:spTree>
    <p:extLst>
      <p:ext uri="{BB962C8B-B14F-4D97-AF65-F5344CB8AC3E}">
        <p14:creationId xmlns:p14="http://schemas.microsoft.com/office/powerpoint/2010/main" val="4275906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ien\Downloads\GAME PP\BACH DANG GIANG\Ngo Quyen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DMIN\Desktop\Tai nguyen thiet ke tro choi\Bảng gỗ\49f1b87228eb6bdb68e300357ebeb9ca (2).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371600" y="0"/>
            <a:ext cx="6343650" cy="147612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06656" y="440635"/>
            <a:ext cx="3922870" cy="553998"/>
          </a:xfrm>
          <a:prstGeom prst="rect">
            <a:avLst/>
          </a:prstGeom>
          <a:noFill/>
        </p:spPr>
        <p:txBody>
          <a:bodyPr wrap="none" rtlCol="0">
            <a:spAutoFit/>
          </a:bodyPr>
          <a:lstStyle/>
          <a:p>
            <a:pPr algn="ctr"/>
            <a:r>
              <a:rPr lang="en-US" sz="3000" b="1">
                <a:solidFill>
                  <a:srgbClr val="CC0066"/>
                </a:solidFill>
                <a:latin typeface="UVN Bach Tuyet Nang" pitchFamily="18" charset="0"/>
                <a:cs typeface="Arial" panose="020B0604020202020204" pitchFamily="34" charset="0"/>
              </a:rPr>
              <a:t>BẠCH ĐẰNG GIANG</a:t>
            </a:r>
            <a:endParaRPr lang="en-US" sz="3000" b="1" dirty="0">
              <a:solidFill>
                <a:srgbClr val="CC0066"/>
              </a:solidFill>
              <a:latin typeface="UVN Bach Tuyet Nang" pitchFamily="18" charset="0"/>
              <a:cs typeface="Arial" panose="020B0604020202020204" pitchFamily="34" charset="0"/>
            </a:endParaRPr>
          </a:p>
        </p:txBody>
      </p:sp>
      <p:pic>
        <p:nvPicPr>
          <p:cNvPr id="7" name="Picture 11"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04253" y="1458223"/>
            <a:ext cx="1139248" cy="656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20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ien\Downloads\GAME PP\BACH DANG GIANG\Bach Dang 7.jp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000" y="2228851"/>
            <a:ext cx="1318236" cy="1093649"/>
          </a:xfrm>
          <a:prstGeom prst="rect">
            <a:avLst/>
          </a:prstGeom>
        </p:spPr>
      </p:pic>
      <p:sp>
        <p:nvSpPr>
          <p:cNvPr id="5" name="Oval 4">
            <a:hlinkClick r:id="rId5" action="ppaction://hlinksldjump"/>
          </p:cNvPr>
          <p:cNvSpPr/>
          <p:nvPr/>
        </p:nvSpPr>
        <p:spPr>
          <a:xfrm>
            <a:off x="2460532" y="80010"/>
            <a:ext cx="548640"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ln>
                  <a:solidFill>
                    <a:srgbClr val="FFFF00"/>
                  </a:solidFill>
                </a:ln>
              </a:rPr>
              <a:t>1</a:t>
            </a:r>
          </a:p>
        </p:txBody>
      </p:sp>
      <p:sp>
        <p:nvSpPr>
          <p:cNvPr id="14" name="Oval 13">
            <a:hlinkClick r:id="rId6" action="ppaction://hlinksldjump"/>
          </p:cNvPr>
          <p:cNvSpPr/>
          <p:nvPr/>
        </p:nvSpPr>
        <p:spPr>
          <a:xfrm>
            <a:off x="3137510" y="80010"/>
            <a:ext cx="548640"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ln>
                  <a:solidFill>
                    <a:srgbClr val="FFFF00"/>
                  </a:solidFill>
                </a:ln>
              </a:rPr>
              <a:t>2</a:t>
            </a:r>
          </a:p>
        </p:txBody>
      </p:sp>
      <p:sp>
        <p:nvSpPr>
          <p:cNvPr id="15" name="Oval 14">
            <a:hlinkClick r:id="rId7" action="ppaction://hlinksldjump"/>
          </p:cNvPr>
          <p:cNvSpPr/>
          <p:nvPr/>
        </p:nvSpPr>
        <p:spPr>
          <a:xfrm>
            <a:off x="3789020" y="80010"/>
            <a:ext cx="548640"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ln>
                  <a:solidFill>
                    <a:srgbClr val="FFFF00"/>
                  </a:solidFill>
                </a:ln>
              </a:rPr>
              <a:t>3</a:t>
            </a:r>
          </a:p>
        </p:txBody>
      </p:sp>
      <p:sp>
        <p:nvSpPr>
          <p:cNvPr id="16" name="Oval 15">
            <a:hlinkClick r:id="rId8" action="ppaction://hlinksldjump"/>
          </p:cNvPr>
          <p:cNvSpPr/>
          <p:nvPr/>
        </p:nvSpPr>
        <p:spPr>
          <a:xfrm>
            <a:off x="4417670" y="80010"/>
            <a:ext cx="548640"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ln>
                  <a:solidFill>
                    <a:srgbClr val="FFFF00"/>
                  </a:solidFill>
                </a:ln>
              </a:rPr>
              <a:t>4</a:t>
            </a:r>
          </a:p>
        </p:txBody>
      </p:sp>
      <p:sp>
        <p:nvSpPr>
          <p:cNvPr id="17" name="Oval 16">
            <a:hlinkClick r:id="rId9" action="ppaction://hlinksldjump"/>
          </p:cNvPr>
          <p:cNvSpPr/>
          <p:nvPr/>
        </p:nvSpPr>
        <p:spPr>
          <a:xfrm>
            <a:off x="5137760" y="80010"/>
            <a:ext cx="548640"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ln>
                  <a:solidFill>
                    <a:srgbClr val="FFFF00"/>
                  </a:solidFill>
                </a:ln>
              </a:rPr>
              <a:t>5</a:t>
            </a:r>
          </a:p>
        </p:txBody>
      </p:sp>
      <p:sp>
        <p:nvSpPr>
          <p:cNvPr id="20" name="Oval 19">
            <a:hlinkClick r:id="rId10" action="ppaction://hlinksldjump"/>
          </p:cNvPr>
          <p:cNvSpPr/>
          <p:nvPr/>
        </p:nvSpPr>
        <p:spPr>
          <a:xfrm>
            <a:off x="5823560" y="80010"/>
            <a:ext cx="548640" cy="5486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a:ln>
                  <a:solidFill>
                    <a:srgbClr val="FFFF00"/>
                  </a:solidFill>
                </a:ln>
              </a:rPr>
              <a:t>6</a:t>
            </a:r>
          </a:p>
        </p:txBody>
      </p:sp>
      <p:pic>
        <p:nvPicPr>
          <p:cNvPr id="3080" name="Picture 8" descr="D:\GIAO AN\MAU POWER POINT DEP\ANH DONG PP\6-mau_slide_powerpoint_dep_ctu.vn_(4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1380701"/>
            <a:ext cx="1289349" cy="16962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207" y="2571750"/>
            <a:ext cx="1042693" cy="865049"/>
          </a:xfrm>
          <a:prstGeom prst="rect">
            <a:avLst/>
          </a:prstGeom>
        </p:spPr>
      </p:pic>
      <p:pic>
        <p:nvPicPr>
          <p:cNvPr id="34" name="Picture 8" descr="D:\GIAO AN\MAU POWER POINT DEP\ANH DONG PP\6-mau_slide_powerpoint_dep_ctu.vn_(4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2710036" y="2287324"/>
            <a:ext cx="873710" cy="114947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955" y="3004273"/>
            <a:ext cx="1318236" cy="1093649"/>
          </a:xfrm>
          <a:prstGeom prst="rect">
            <a:avLst/>
          </a:prstGeom>
        </p:spPr>
      </p:pic>
      <p:pic>
        <p:nvPicPr>
          <p:cNvPr id="38" name="Picture 8" descr="D:\GIAO AN\MAU POWER POINT DEP\ANH DONG PP\6-mau_slide_powerpoint_dep_ctu.vn_(4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5263955" y="2156124"/>
            <a:ext cx="1289349" cy="169629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1850" y="3135473"/>
            <a:ext cx="1543669" cy="1280675"/>
          </a:xfrm>
          <a:prstGeom prst="rect">
            <a:avLst/>
          </a:prstGeom>
        </p:spPr>
      </p:pic>
      <p:pic>
        <p:nvPicPr>
          <p:cNvPr id="40" name="Picture 8" descr="D:\GIAO AN\MAU POWER POINT DEP\ANH DONG PP\6-mau_slide_powerpoint_dep_ctu.vn_(4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250553" y="2232574"/>
            <a:ext cx="1517550" cy="199652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5206" y="2536594"/>
            <a:ext cx="817259" cy="678023"/>
          </a:xfrm>
          <a:prstGeom prst="rect">
            <a:avLst/>
          </a:prstGeom>
        </p:spPr>
      </p:pic>
      <p:pic>
        <p:nvPicPr>
          <p:cNvPr id="42" name="Picture 8" descr="D:\GIAO AN\MAU POWER POINT DEP\ANH DONG PP\6-mau_slide_powerpoint_dep_ctu.vn_(4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3842664" y="1820500"/>
            <a:ext cx="1005416" cy="132275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6651" y="3135473"/>
            <a:ext cx="1661070" cy="1378074"/>
          </a:xfrm>
          <a:prstGeom prst="rect">
            <a:avLst/>
          </a:prstGeom>
        </p:spPr>
      </p:pic>
      <p:pic>
        <p:nvPicPr>
          <p:cNvPr id="46" name="Picture 8" descr="D:\GIAO AN\MAU POWER POINT DEP\ANH DONG PP\6-mau_slide_powerpoint_dep_ctu.vn_(46).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626607" y="2367111"/>
            <a:ext cx="1458729" cy="191913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Káº¿t quáº£ hÃ¬nh áº£nh cho icon Äá»ng há»">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0000" b="90000" l="10000" r="900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7472494" y="4581013"/>
            <a:ext cx="585656" cy="592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0412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 calcmode="lin" valueType="num">
                                      <p:cBhvr>
                                        <p:cTn id="7" dur="2000" fill="hold"/>
                                        <p:tgtEl>
                                          <p:spTgt spid="3080"/>
                                        </p:tgtEl>
                                        <p:attrNameLst>
                                          <p:attrName>ppt_w</p:attrName>
                                        </p:attrNameLst>
                                      </p:cBhvr>
                                      <p:tavLst>
                                        <p:tav tm="0">
                                          <p:val>
                                            <p:fltVal val="0"/>
                                          </p:val>
                                        </p:tav>
                                        <p:tav tm="100000">
                                          <p:val>
                                            <p:strVal val="#ppt_w"/>
                                          </p:val>
                                        </p:tav>
                                      </p:tavLst>
                                    </p:anim>
                                    <p:anim calcmode="lin" valueType="num">
                                      <p:cBhvr>
                                        <p:cTn id="8" dur="2000" fill="hold"/>
                                        <p:tgtEl>
                                          <p:spTgt spid="3080"/>
                                        </p:tgtEl>
                                        <p:attrNameLst>
                                          <p:attrName>ppt_h</p:attrName>
                                        </p:attrNameLst>
                                      </p:cBhvr>
                                      <p:tavLst>
                                        <p:tav tm="0">
                                          <p:val>
                                            <p:fltVal val="0"/>
                                          </p:val>
                                        </p:tav>
                                        <p:tav tm="100000">
                                          <p:val>
                                            <p:strVal val="#ppt_h"/>
                                          </p:val>
                                        </p:tav>
                                      </p:tavLst>
                                    </p:anim>
                                    <p:animEffect transition="in" filter="fade">
                                      <p:cBhvr>
                                        <p:cTn id="9" dur="2000"/>
                                        <p:tgtEl>
                                          <p:spTgt spid="3080"/>
                                        </p:tgtEl>
                                      </p:cBhvr>
                                    </p:animEffect>
                                  </p:childTnLst>
                                </p:cTn>
                              </p:par>
                            </p:childTnLst>
                          </p:cTn>
                        </p:par>
                        <p:par>
                          <p:cTn id="10" fill="hold">
                            <p:stCondLst>
                              <p:cond delay="2000"/>
                            </p:stCondLst>
                            <p:childTnLst>
                              <p:par>
                                <p:cTn id="11" presetID="10" presetClass="exit" presetSubtype="0" fill="hold" nodeType="afterEffect">
                                  <p:stCondLst>
                                    <p:cond delay="0"/>
                                  </p:stCondLst>
                                  <p:childTnLst>
                                    <p:animEffect transition="out" filter="fade">
                                      <p:cBhvr>
                                        <p:cTn id="12" dur="500"/>
                                        <p:tgtEl>
                                          <p:spTgt spid="3080"/>
                                        </p:tgtEl>
                                      </p:cBhvr>
                                    </p:animEffect>
                                    <p:set>
                                      <p:cBhvr>
                                        <p:cTn id="13" dur="1" fill="hold">
                                          <p:stCondLst>
                                            <p:cond delay="499"/>
                                          </p:stCondLst>
                                        </p:cTn>
                                        <p:tgtEl>
                                          <p:spTgt spid="3080"/>
                                        </p:tgtEl>
                                        <p:attrNameLst>
                                          <p:attrName>style.visibility</p:attrName>
                                        </p:attrNameLst>
                                      </p:cBhvr>
                                      <p:to>
                                        <p:strVal val="hidden"/>
                                      </p:to>
                                    </p:set>
                                  </p:childTnLst>
                                </p:cTn>
                              </p:par>
                            </p:childTnLst>
                          </p:cTn>
                        </p:par>
                        <p:par>
                          <p:cTn id="14" fill="hold">
                            <p:stCondLst>
                              <p:cond delay="2500"/>
                            </p:stCondLst>
                            <p:childTnLst>
                              <p:par>
                                <p:cTn id="15" presetID="42" presetClass="exit" presetSubtype="0" fill="hold" nodeType="afterEffect">
                                  <p:stCondLst>
                                    <p:cond delay="0"/>
                                  </p:stCondLst>
                                  <p:childTnLst>
                                    <p:animEffect transition="out" filter="fade">
                                      <p:cBhvr>
                                        <p:cTn id="16" dur="1000"/>
                                        <p:tgtEl>
                                          <p:spTgt spid="10"/>
                                        </p:tgtEl>
                                      </p:cBhvr>
                                    </p:animEffect>
                                    <p:anim calcmode="lin" valueType="num">
                                      <p:cBhvr>
                                        <p:cTn id="17" dur="1000"/>
                                        <p:tgtEl>
                                          <p:spTgt spid="10"/>
                                        </p:tgtEl>
                                        <p:attrNameLst>
                                          <p:attrName>ppt_x</p:attrName>
                                        </p:attrNameLst>
                                      </p:cBhvr>
                                      <p:tavLst>
                                        <p:tav tm="0">
                                          <p:val>
                                            <p:strVal val="ppt_x"/>
                                          </p:val>
                                        </p:tav>
                                        <p:tav tm="100000">
                                          <p:val>
                                            <p:strVal val="ppt_x"/>
                                          </p:val>
                                        </p:tav>
                                      </p:tavLst>
                                    </p:anim>
                                    <p:anim calcmode="lin" valueType="num">
                                      <p:cBhvr>
                                        <p:cTn id="18" dur="1000"/>
                                        <p:tgtEl>
                                          <p:spTgt spid="10"/>
                                        </p:tgtEl>
                                        <p:attrNameLst>
                                          <p:attrName>ppt_y</p:attrName>
                                        </p:attrNameLst>
                                      </p:cBhvr>
                                      <p:tavLst>
                                        <p:tav tm="0">
                                          <p:val>
                                            <p:strVal val="ppt_y"/>
                                          </p:val>
                                        </p:tav>
                                        <p:tav tm="100000">
                                          <p:val>
                                            <p:strVal val="ppt_y+.1"/>
                                          </p:val>
                                        </p:tav>
                                      </p:tavLst>
                                    </p:anim>
                                    <p:set>
                                      <p:cBhvr>
                                        <p:cTn id="19"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33"/>
                    </p:tgtEl>
                  </p:cond>
                </p:stCondLst>
                <p:endSync evt="end" delay="0">
                  <p:rtn val="all"/>
                </p:endSync>
                <p:childTnLst>
                  <p:par>
                    <p:cTn id="21" fill="hold">
                      <p:stCondLst>
                        <p:cond delay="0"/>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2000" fill="hold"/>
                                        <p:tgtEl>
                                          <p:spTgt spid="34"/>
                                        </p:tgtEl>
                                        <p:attrNameLst>
                                          <p:attrName>ppt_w</p:attrName>
                                        </p:attrNameLst>
                                      </p:cBhvr>
                                      <p:tavLst>
                                        <p:tav tm="0">
                                          <p:val>
                                            <p:fltVal val="0"/>
                                          </p:val>
                                        </p:tav>
                                        <p:tav tm="100000">
                                          <p:val>
                                            <p:strVal val="#ppt_w"/>
                                          </p:val>
                                        </p:tav>
                                      </p:tavLst>
                                    </p:anim>
                                    <p:anim calcmode="lin" valueType="num">
                                      <p:cBhvr>
                                        <p:cTn id="26" dur="2000" fill="hold"/>
                                        <p:tgtEl>
                                          <p:spTgt spid="34"/>
                                        </p:tgtEl>
                                        <p:attrNameLst>
                                          <p:attrName>ppt_h</p:attrName>
                                        </p:attrNameLst>
                                      </p:cBhvr>
                                      <p:tavLst>
                                        <p:tav tm="0">
                                          <p:val>
                                            <p:fltVal val="0"/>
                                          </p:val>
                                        </p:tav>
                                        <p:tav tm="100000">
                                          <p:val>
                                            <p:strVal val="#ppt_h"/>
                                          </p:val>
                                        </p:tav>
                                      </p:tavLst>
                                    </p:anim>
                                    <p:animEffect transition="in" filter="fade">
                                      <p:cBhvr>
                                        <p:cTn id="27" dur="2000"/>
                                        <p:tgtEl>
                                          <p:spTgt spid="34"/>
                                        </p:tgtEl>
                                      </p:cBhvr>
                                    </p:animEffect>
                                  </p:childTnLst>
                                </p:cTn>
                              </p:par>
                            </p:childTnLst>
                          </p:cTn>
                        </p:par>
                        <p:par>
                          <p:cTn id="28" fill="hold">
                            <p:stCondLst>
                              <p:cond delay="2000"/>
                            </p:stCondLst>
                            <p:childTnLst>
                              <p:par>
                                <p:cTn id="29" presetID="10" presetClass="exit" presetSubtype="0" fill="hold" nodeType="afterEffect">
                                  <p:stCondLst>
                                    <p:cond delay="0"/>
                                  </p:stCondLst>
                                  <p:childTnLst>
                                    <p:animEffect transition="out" filter="fade">
                                      <p:cBhvr>
                                        <p:cTn id="30" dur="500"/>
                                        <p:tgtEl>
                                          <p:spTgt spid="34"/>
                                        </p:tgtEl>
                                      </p:cBhvr>
                                    </p:animEffect>
                                    <p:set>
                                      <p:cBhvr>
                                        <p:cTn id="31" dur="1" fill="hold">
                                          <p:stCondLst>
                                            <p:cond delay="499"/>
                                          </p:stCondLst>
                                        </p:cTn>
                                        <p:tgtEl>
                                          <p:spTgt spid="34"/>
                                        </p:tgtEl>
                                        <p:attrNameLst>
                                          <p:attrName>style.visibility</p:attrName>
                                        </p:attrNameLst>
                                      </p:cBhvr>
                                      <p:to>
                                        <p:strVal val="hidden"/>
                                      </p:to>
                                    </p:set>
                                  </p:childTnLst>
                                </p:cTn>
                              </p:par>
                            </p:childTnLst>
                          </p:cTn>
                        </p:par>
                        <p:par>
                          <p:cTn id="32" fill="hold">
                            <p:stCondLst>
                              <p:cond delay="2500"/>
                            </p:stCondLst>
                            <p:childTnLst>
                              <p:par>
                                <p:cTn id="33" presetID="42" presetClass="exit" presetSubtype="0" fill="hold" nodeType="afterEffect">
                                  <p:stCondLst>
                                    <p:cond delay="0"/>
                                  </p:stCondLst>
                                  <p:childTnLst>
                                    <p:animEffect transition="out" filter="fade">
                                      <p:cBhvr>
                                        <p:cTn id="34" dur="1000"/>
                                        <p:tgtEl>
                                          <p:spTgt spid="33"/>
                                        </p:tgtEl>
                                      </p:cBhvr>
                                    </p:animEffect>
                                    <p:anim calcmode="lin" valueType="num">
                                      <p:cBhvr>
                                        <p:cTn id="35" dur="1000"/>
                                        <p:tgtEl>
                                          <p:spTgt spid="33"/>
                                        </p:tgtEl>
                                        <p:attrNameLst>
                                          <p:attrName>ppt_x</p:attrName>
                                        </p:attrNameLst>
                                      </p:cBhvr>
                                      <p:tavLst>
                                        <p:tav tm="0">
                                          <p:val>
                                            <p:strVal val="ppt_x"/>
                                          </p:val>
                                        </p:tav>
                                        <p:tav tm="100000">
                                          <p:val>
                                            <p:strVal val="ppt_x"/>
                                          </p:val>
                                        </p:tav>
                                      </p:tavLst>
                                    </p:anim>
                                    <p:anim calcmode="lin" valueType="num">
                                      <p:cBhvr>
                                        <p:cTn id="36" dur="1000"/>
                                        <p:tgtEl>
                                          <p:spTgt spid="33"/>
                                        </p:tgtEl>
                                        <p:attrNameLst>
                                          <p:attrName>ppt_y</p:attrName>
                                        </p:attrNameLst>
                                      </p:cBhvr>
                                      <p:tavLst>
                                        <p:tav tm="0">
                                          <p:val>
                                            <p:strVal val="ppt_y"/>
                                          </p:val>
                                        </p:tav>
                                        <p:tav tm="100000">
                                          <p:val>
                                            <p:strVal val="ppt_y+.1"/>
                                          </p:val>
                                        </p:tav>
                                      </p:tavLst>
                                    </p:anim>
                                    <p:set>
                                      <p:cBhvr>
                                        <p:cTn id="37"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38" restart="whenNotActive" fill="hold" evtFilter="cancelBubble" nodeType="interactiveSeq">
                <p:stCondLst>
                  <p:cond evt="onClick" delay="0">
                    <p:tgtEl>
                      <p:spTgt spid="37"/>
                    </p:tgtEl>
                  </p:cond>
                </p:stCondLst>
                <p:endSync evt="end" delay="0">
                  <p:rtn val="all"/>
                </p:endSync>
                <p:childTnLst>
                  <p:par>
                    <p:cTn id="39" fill="hold">
                      <p:stCondLst>
                        <p:cond delay="0"/>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2000" fill="hold"/>
                                        <p:tgtEl>
                                          <p:spTgt spid="38"/>
                                        </p:tgtEl>
                                        <p:attrNameLst>
                                          <p:attrName>ppt_w</p:attrName>
                                        </p:attrNameLst>
                                      </p:cBhvr>
                                      <p:tavLst>
                                        <p:tav tm="0">
                                          <p:val>
                                            <p:fltVal val="0"/>
                                          </p:val>
                                        </p:tav>
                                        <p:tav tm="100000">
                                          <p:val>
                                            <p:strVal val="#ppt_w"/>
                                          </p:val>
                                        </p:tav>
                                      </p:tavLst>
                                    </p:anim>
                                    <p:anim calcmode="lin" valueType="num">
                                      <p:cBhvr>
                                        <p:cTn id="44" dur="2000" fill="hold"/>
                                        <p:tgtEl>
                                          <p:spTgt spid="38"/>
                                        </p:tgtEl>
                                        <p:attrNameLst>
                                          <p:attrName>ppt_h</p:attrName>
                                        </p:attrNameLst>
                                      </p:cBhvr>
                                      <p:tavLst>
                                        <p:tav tm="0">
                                          <p:val>
                                            <p:fltVal val="0"/>
                                          </p:val>
                                        </p:tav>
                                        <p:tav tm="100000">
                                          <p:val>
                                            <p:strVal val="#ppt_h"/>
                                          </p:val>
                                        </p:tav>
                                      </p:tavLst>
                                    </p:anim>
                                    <p:animEffect transition="in" filter="fade">
                                      <p:cBhvr>
                                        <p:cTn id="45" dur="2000"/>
                                        <p:tgtEl>
                                          <p:spTgt spid="38"/>
                                        </p:tgtEl>
                                      </p:cBhvr>
                                    </p:animEffect>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500"/>
                                        <p:tgtEl>
                                          <p:spTgt spid="38"/>
                                        </p:tgtEl>
                                      </p:cBhvr>
                                    </p:animEffect>
                                    <p:set>
                                      <p:cBhvr>
                                        <p:cTn id="49" dur="1" fill="hold">
                                          <p:stCondLst>
                                            <p:cond delay="499"/>
                                          </p:stCondLst>
                                        </p:cTn>
                                        <p:tgtEl>
                                          <p:spTgt spid="38"/>
                                        </p:tgtEl>
                                        <p:attrNameLst>
                                          <p:attrName>style.visibility</p:attrName>
                                        </p:attrNameLst>
                                      </p:cBhvr>
                                      <p:to>
                                        <p:strVal val="hidden"/>
                                      </p:to>
                                    </p:set>
                                  </p:childTnLst>
                                </p:cTn>
                              </p:par>
                            </p:childTnLst>
                          </p:cTn>
                        </p:par>
                        <p:par>
                          <p:cTn id="50" fill="hold">
                            <p:stCondLst>
                              <p:cond delay="2500"/>
                            </p:stCondLst>
                            <p:childTnLst>
                              <p:par>
                                <p:cTn id="51" presetID="42" presetClass="exit" presetSubtype="0" fill="hold" nodeType="afterEffect">
                                  <p:stCondLst>
                                    <p:cond delay="0"/>
                                  </p:stCondLst>
                                  <p:childTnLst>
                                    <p:animEffect transition="out" filter="fade">
                                      <p:cBhvr>
                                        <p:cTn id="52" dur="1000"/>
                                        <p:tgtEl>
                                          <p:spTgt spid="37"/>
                                        </p:tgtEl>
                                      </p:cBhvr>
                                    </p:animEffect>
                                    <p:anim calcmode="lin" valueType="num">
                                      <p:cBhvr>
                                        <p:cTn id="53" dur="1000"/>
                                        <p:tgtEl>
                                          <p:spTgt spid="37"/>
                                        </p:tgtEl>
                                        <p:attrNameLst>
                                          <p:attrName>ppt_x</p:attrName>
                                        </p:attrNameLst>
                                      </p:cBhvr>
                                      <p:tavLst>
                                        <p:tav tm="0">
                                          <p:val>
                                            <p:strVal val="ppt_x"/>
                                          </p:val>
                                        </p:tav>
                                        <p:tav tm="100000">
                                          <p:val>
                                            <p:strVal val="ppt_x"/>
                                          </p:val>
                                        </p:tav>
                                      </p:tavLst>
                                    </p:anim>
                                    <p:anim calcmode="lin" valueType="num">
                                      <p:cBhvr>
                                        <p:cTn id="54" dur="1000"/>
                                        <p:tgtEl>
                                          <p:spTgt spid="37"/>
                                        </p:tgtEl>
                                        <p:attrNameLst>
                                          <p:attrName>ppt_y</p:attrName>
                                        </p:attrNameLst>
                                      </p:cBhvr>
                                      <p:tavLst>
                                        <p:tav tm="0">
                                          <p:val>
                                            <p:strVal val="ppt_y"/>
                                          </p:val>
                                        </p:tav>
                                        <p:tav tm="100000">
                                          <p:val>
                                            <p:strVal val="ppt_y+.1"/>
                                          </p:val>
                                        </p:tav>
                                      </p:tavLst>
                                    </p:anim>
                                    <p:set>
                                      <p:cBhvr>
                                        <p:cTn id="55"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p:stCondLst>
                        <p:cond delay="0"/>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2000" fill="hold"/>
                                        <p:tgtEl>
                                          <p:spTgt spid="40"/>
                                        </p:tgtEl>
                                        <p:attrNameLst>
                                          <p:attrName>ppt_w</p:attrName>
                                        </p:attrNameLst>
                                      </p:cBhvr>
                                      <p:tavLst>
                                        <p:tav tm="0">
                                          <p:val>
                                            <p:fltVal val="0"/>
                                          </p:val>
                                        </p:tav>
                                        <p:tav tm="100000">
                                          <p:val>
                                            <p:strVal val="#ppt_w"/>
                                          </p:val>
                                        </p:tav>
                                      </p:tavLst>
                                    </p:anim>
                                    <p:anim calcmode="lin" valueType="num">
                                      <p:cBhvr>
                                        <p:cTn id="62" dur="2000" fill="hold"/>
                                        <p:tgtEl>
                                          <p:spTgt spid="40"/>
                                        </p:tgtEl>
                                        <p:attrNameLst>
                                          <p:attrName>ppt_h</p:attrName>
                                        </p:attrNameLst>
                                      </p:cBhvr>
                                      <p:tavLst>
                                        <p:tav tm="0">
                                          <p:val>
                                            <p:fltVal val="0"/>
                                          </p:val>
                                        </p:tav>
                                        <p:tav tm="100000">
                                          <p:val>
                                            <p:strVal val="#ppt_h"/>
                                          </p:val>
                                        </p:tav>
                                      </p:tavLst>
                                    </p:anim>
                                    <p:animEffect transition="in" filter="fade">
                                      <p:cBhvr>
                                        <p:cTn id="63" dur="2000"/>
                                        <p:tgtEl>
                                          <p:spTgt spid="40"/>
                                        </p:tgtEl>
                                      </p:cBhvr>
                                    </p:animEffect>
                                  </p:childTnLst>
                                </p:cTn>
                              </p:par>
                            </p:childTnLst>
                          </p:cTn>
                        </p:par>
                        <p:par>
                          <p:cTn id="64" fill="hold">
                            <p:stCondLst>
                              <p:cond delay="2000"/>
                            </p:stCondLst>
                            <p:childTnLst>
                              <p:par>
                                <p:cTn id="65" presetID="10" presetClass="exit" presetSubtype="0" fill="hold" nodeType="afterEffect">
                                  <p:stCondLst>
                                    <p:cond delay="0"/>
                                  </p:stCondLst>
                                  <p:childTnLst>
                                    <p:animEffect transition="out" filter="fade">
                                      <p:cBhvr>
                                        <p:cTn id="66" dur="500"/>
                                        <p:tgtEl>
                                          <p:spTgt spid="40"/>
                                        </p:tgtEl>
                                      </p:cBhvr>
                                    </p:animEffect>
                                    <p:set>
                                      <p:cBhvr>
                                        <p:cTn id="67" dur="1" fill="hold">
                                          <p:stCondLst>
                                            <p:cond delay="499"/>
                                          </p:stCondLst>
                                        </p:cTn>
                                        <p:tgtEl>
                                          <p:spTgt spid="40"/>
                                        </p:tgtEl>
                                        <p:attrNameLst>
                                          <p:attrName>style.visibility</p:attrName>
                                        </p:attrNameLst>
                                      </p:cBhvr>
                                      <p:to>
                                        <p:strVal val="hidden"/>
                                      </p:to>
                                    </p:set>
                                  </p:childTnLst>
                                </p:cTn>
                              </p:par>
                            </p:childTnLst>
                          </p:cTn>
                        </p:par>
                        <p:par>
                          <p:cTn id="68" fill="hold">
                            <p:stCondLst>
                              <p:cond delay="2500"/>
                            </p:stCondLst>
                            <p:childTnLst>
                              <p:par>
                                <p:cTn id="69" presetID="42" presetClass="exit" presetSubtype="0" fill="hold" nodeType="afterEffect">
                                  <p:stCondLst>
                                    <p:cond delay="0"/>
                                  </p:stCondLst>
                                  <p:childTnLst>
                                    <p:animEffect transition="out" filter="fade">
                                      <p:cBhvr>
                                        <p:cTn id="70" dur="1000"/>
                                        <p:tgtEl>
                                          <p:spTgt spid="39"/>
                                        </p:tgtEl>
                                      </p:cBhvr>
                                    </p:animEffect>
                                    <p:anim calcmode="lin" valueType="num">
                                      <p:cBhvr>
                                        <p:cTn id="71" dur="1000"/>
                                        <p:tgtEl>
                                          <p:spTgt spid="39"/>
                                        </p:tgtEl>
                                        <p:attrNameLst>
                                          <p:attrName>ppt_x</p:attrName>
                                        </p:attrNameLst>
                                      </p:cBhvr>
                                      <p:tavLst>
                                        <p:tav tm="0">
                                          <p:val>
                                            <p:strVal val="ppt_x"/>
                                          </p:val>
                                        </p:tav>
                                        <p:tav tm="100000">
                                          <p:val>
                                            <p:strVal val="ppt_x"/>
                                          </p:val>
                                        </p:tav>
                                      </p:tavLst>
                                    </p:anim>
                                    <p:anim calcmode="lin" valueType="num">
                                      <p:cBhvr>
                                        <p:cTn id="72" dur="1000"/>
                                        <p:tgtEl>
                                          <p:spTgt spid="39"/>
                                        </p:tgtEl>
                                        <p:attrNameLst>
                                          <p:attrName>ppt_y</p:attrName>
                                        </p:attrNameLst>
                                      </p:cBhvr>
                                      <p:tavLst>
                                        <p:tav tm="0">
                                          <p:val>
                                            <p:strVal val="ppt_y"/>
                                          </p:val>
                                        </p:tav>
                                        <p:tav tm="100000">
                                          <p:val>
                                            <p:strVal val="ppt_y+.1"/>
                                          </p:val>
                                        </p:tav>
                                      </p:tavLst>
                                    </p:anim>
                                    <p:set>
                                      <p:cBhvr>
                                        <p:cTn id="73"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p:stCondLst>
                        <p:cond delay="0"/>
                      </p:stCondLst>
                      <p:childTnLst>
                        <p:par>
                          <p:cTn id="76" fill="hold">
                            <p:stCondLst>
                              <p:cond delay="0"/>
                            </p:stCondLst>
                            <p:childTnLst>
                              <p:par>
                                <p:cTn id="77" presetID="53" presetClass="entr" presetSubtype="16" fill="hold" nodeType="clickEffect">
                                  <p:stCondLst>
                                    <p:cond delay="0"/>
                                  </p:stCondLst>
                                  <p:childTnLst>
                                    <p:set>
                                      <p:cBhvr>
                                        <p:cTn id="78" dur="1" fill="hold">
                                          <p:stCondLst>
                                            <p:cond delay="0"/>
                                          </p:stCondLst>
                                        </p:cTn>
                                        <p:tgtEl>
                                          <p:spTgt spid="42"/>
                                        </p:tgtEl>
                                        <p:attrNameLst>
                                          <p:attrName>style.visibility</p:attrName>
                                        </p:attrNameLst>
                                      </p:cBhvr>
                                      <p:to>
                                        <p:strVal val="visible"/>
                                      </p:to>
                                    </p:set>
                                    <p:anim calcmode="lin" valueType="num">
                                      <p:cBhvr>
                                        <p:cTn id="79" dur="2000" fill="hold"/>
                                        <p:tgtEl>
                                          <p:spTgt spid="42"/>
                                        </p:tgtEl>
                                        <p:attrNameLst>
                                          <p:attrName>ppt_w</p:attrName>
                                        </p:attrNameLst>
                                      </p:cBhvr>
                                      <p:tavLst>
                                        <p:tav tm="0">
                                          <p:val>
                                            <p:fltVal val="0"/>
                                          </p:val>
                                        </p:tav>
                                        <p:tav tm="100000">
                                          <p:val>
                                            <p:strVal val="#ppt_w"/>
                                          </p:val>
                                        </p:tav>
                                      </p:tavLst>
                                    </p:anim>
                                    <p:anim calcmode="lin" valueType="num">
                                      <p:cBhvr>
                                        <p:cTn id="80" dur="2000" fill="hold"/>
                                        <p:tgtEl>
                                          <p:spTgt spid="42"/>
                                        </p:tgtEl>
                                        <p:attrNameLst>
                                          <p:attrName>ppt_h</p:attrName>
                                        </p:attrNameLst>
                                      </p:cBhvr>
                                      <p:tavLst>
                                        <p:tav tm="0">
                                          <p:val>
                                            <p:fltVal val="0"/>
                                          </p:val>
                                        </p:tav>
                                        <p:tav tm="100000">
                                          <p:val>
                                            <p:strVal val="#ppt_h"/>
                                          </p:val>
                                        </p:tav>
                                      </p:tavLst>
                                    </p:anim>
                                    <p:animEffect transition="in" filter="fade">
                                      <p:cBhvr>
                                        <p:cTn id="81" dur="2000"/>
                                        <p:tgtEl>
                                          <p:spTgt spid="42"/>
                                        </p:tgtEl>
                                      </p:cBhvr>
                                    </p:animEffect>
                                  </p:childTnLst>
                                </p:cTn>
                              </p:par>
                            </p:childTnLst>
                          </p:cTn>
                        </p:par>
                        <p:par>
                          <p:cTn id="82" fill="hold">
                            <p:stCondLst>
                              <p:cond delay="2000"/>
                            </p:stCondLst>
                            <p:childTnLst>
                              <p:par>
                                <p:cTn id="83" presetID="10" presetClass="exit" presetSubtype="0" fill="hold" nodeType="afterEffect">
                                  <p:stCondLst>
                                    <p:cond delay="0"/>
                                  </p:stCondLst>
                                  <p:childTnLst>
                                    <p:animEffect transition="out" filter="fade">
                                      <p:cBhvr>
                                        <p:cTn id="84" dur="500"/>
                                        <p:tgtEl>
                                          <p:spTgt spid="42"/>
                                        </p:tgtEl>
                                      </p:cBhvr>
                                    </p:animEffect>
                                    <p:set>
                                      <p:cBhvr>
                                        <p:cTn id="85" dur="1" fill="hold">
                                          <p:stCondLst>
                                            <p:cond delay="499"/>
                                          </p:stCondLst>
                                        </p:cTn>
                                        <p:tgtEl>
                                          <p:spTgt spid="42"/>
                                        </p:tgtEl>
                                        <p:attrNameLst>
                                          <p:attrName>style.visibility</p:attrName>
                                        </p:attrNameLst>
                                      </p:cBhvr>
                                      <p:to>
                                        <p:strVal val="hidden"/>
                                      </p:to>
                                    </p:set>
                                  </p:childTnLst>
                                </p:cTn>
                              </p:par>
                            </p:childTnLst>
                          </p:cTn>
                        </p:par>
                        <p:par>
                          <p:cTn id="86" fill="hold">
                            <p:stCondLst>
                              <p:cond delay="2500"/>
                            </p:stCondLst>
                            <p:childTnLst>
                              <p:par>
                                <p:cTn id="87" presetID="42" presetClass="exit" presetSubtype="0" fill="hold" nodeType="afterEffect">
                                  <p:stCondLst>
                                    <p:cond delay="0"/>
                                  </p:stCondLst>
                                  <p:childTnLst>
                                    <p:animEffect transition="out" filter="fade">
                                      <p:cBhvr>
                                        <p:cTn id="88" dur="1000"/>
                                        <p:tgtEl>
                                          <p:spTgt spid="41"/>
                                        </p:tgtEl>
                                      </p:cBhvr>
                                    </p:animEffect>
                                    <p:anim calcmode="lin" valueType="num">
                                      <p:cBhvr>
                                        <p:cTn id="89" dur="1000"/>
                                        <p:tgtEl>
                                          <p:spTgt spid="41"/>
                                        </p:tgtEl>
                                        <p:attrNameLst>
                                          <p:attrName>ppt_x</p:attrName>
                                        </p:attrNameLst>
                                      </p:cBhvr>
                                      <p:tavLst>
                                        <p:tav tm="0">
                                          <p:val>
                                            <p:strVal val="ppt_x"/>
                                          </p:val>
                                        </p:tav>
                                        <p:tav tm="100000">
                                          <p:val>
                                            <p:strVal val="ppt_x"/>
                                          </p:val>
                                        </p:tav>
                                      </p:tavLst>
                                    </p:anim>
                                    <p:anim calcmode="lin" valueType="num">
                                      <p:cBhvr>
                                        <p:cTn id="90" dur="1000"/>
                                        <p:tgtEl>
                                          <p:spTgt spid="41"/>
                                        </p:tgtEl>
                                        <p:attrNameLst>
                                          <p:attrName>ppt_y</p:attrName>
                                        </p:attrNameLst>
                                      </p:cBhvr>
                                      <p:tavLst>
                                        <p:tav tm="0">
                                          <p:val>
                                            <p:strVal val="ppt_y"/>
                                          </p:val>
                                        </p:tav>
                                        <p:tav tm="100000">
                                          <p:val>
                                            <p:strVal val="ppt_y+.1"/>
                                          </p:val>
                                        </p:tav>
                                      </p:tavLst>
                                    </p:anim>
                                    <p:set>
                                      <p:cBhvr>
                                        <p:cTn id="91"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92" restart="whenNotActive" fill="hold" evtFilter="cancelBubble" nodeType="interactiveSeq">
                <p:stCondLst>
                  <p:cond evt="onClick" delay="0">
                    <p:tgtEl>
                      <p:spTgt spid="45"/>
                    </p:tgtEl>
                  </p:cond>
                </p:stCondLst>
                <p:endSync evt="end" delay="0">
                  <p:rtn val="all"/>
                </p:endSync>
                <p:childTnLst>
                  <p:par>
                    <p:cTn id="93" fill="hold">
                      <p:stCondLst>
                        <p:cond delay="0"/>
                      </p:stCondLst>
                      <p:childTnLst>
                        <p:par>
                          <p:cTn id="94" fill="hold">
                            <p:stCondLst>
                              <p:cond delay="0"/>
                            </p:stCondLst>
                            <p:childTnLst>
                              <p:par>
                                <p:cTn id="95" presetID="53" presetClass="entr" presetSubtype="16" fill="hold" nodeType="clickEffect">
                                  <p:stCondLst>
                                    <p:cond delay="0"/>
                                  </p:stCondLst>
                                  <p:childTnLst>
                                    <p:set>
                                      <p:cBhvr>
                                        <p:cTn id="96" dur="1" fill="hold">
                                          <p:stCondLst>
                                            <p:cond delay="0"/>
                                          </p:stCondLst>
                                        </p:cTn>
                                        <p:tgtEl>
                                          <p:spTgt spid="46"/>
                                        </p:tgtEl>
                                        <p:attrNameLst>
                                          <p:attrName>style.visibility</p:attrName>
                                        </p:attrNameLst>
                                      </p:cBhvr>
                                      <p:to>
                                        <p:strVal val="visible"/>
                                      </p:to>
                                    </p:set>
                                    <p:anim calcmode="lin" valueType="num">
                                      <p:cBhvr>
                                        <p:cTn id="97" dur="2000" fill="hold"/>
                                        <p:tgtEl>
                                          <p:spTgt spid="46"/>
                                        </p:tgtEl>
                                        <p:attrNameLst>
                                          <p:attrName>ppt_w</p:attrName>
                                        </p:attrNameLst>
                                      </p:cBhvr>
                                      <p:tavLst>
                                        <p:tav tm="0">
                                          <p:val>
                                            <p:fltVal val="0"/>
                                          </p:val>
                                        </p:tav>
                                        <p:tav tm="100000">
                                          <p:val>
                                            <p:strVal val="#ppt_w"/>
                                          </p:val>
                                        </p:tav>
                                      </p:tavLst>
                                    </p:anim>
                                    <p:anim calcmode="lin" valueType="num">
                                      <p:cBhvr>
                                        <p:cTn id="98" dur="2000" fill="hold"/>
                                        <p:tgtEl>
                                          <p:spTgt spid="46"/>
                                        </p:tgtEl>
                                        <p:attrNameLst>
                                          <p:attrName>ppt_h</p:attrName>
                                        </p:attrNameLst>
                                      </p:cBhvr>
                                      <p:tavLst>
                                        <p:tav tm="0">
                                          <p:val>
                                            <p:fltVal val="0"/>
                                          </p:val>
                                        </p:tav>
                                        <p:tav tm="100000">
                                          <p:val>
                                            <p:strVal val="#ppt_h"/>
                                          </p:val>
                                        </p:tav>
                                      </p:tavLst>
                                    </p:anim>
                                    <p:animEffect transition="in" filter="fade">
                                      <p:cBhvr>
                                        <p:cTn id="99" dur="2000"/>
                                        <p:tgtEl>
                                          <p:spTgt spid="46"/>
                                        </p:tgtEl>
                                      </p:cBhvr>
                                    </p:animEffect>
                                  </p:childTnLst>
                                </p:cTn>
                              </p:par>
                            </p:childTnLst>
                          </p:cTn>
                        </p:par>
                        <p:par>
                          <p:cTn id="100" fill="hold">
                            <p:stCondLst>
                              <p:cond delay="2000"/>
                            </p:stCondLst>
                            <p:childTnLst>
                              <p:par>
                                <p:cTn id="101" presetID="10" presetClass="exit" presetSubtype="0" fill="hold" nodeType="afterEffect">
                                  <p:stCondLst>
                                    <p:cond delay="0"/>
                                  </p:stCondLst>
                                  <p:childTnLst>
                                    <p:animEffect transition="out" filter="fade">
                                      <p:cBhvr>
                                        <p:cTn id="102" dur="500"/>
                                        <p:tgtEl>
                                          <p:spTgt spid="46"/>
                                        </p:tgtEl>
                                      </p:cBhvr>
                                    </p:animEffect>
                                    <p:set>
                                      <p:cBhvr>
                                        <p:cTn id="103" dur="1" fill="hold">
                                          <p:stCondLst>
                                            <p:cond delay="499"/>
                                          </p:stCondLst>
                                        </p:cTn>
                                        <p:tgtEl>
                                          <p:spTgt spid="46"/>
                                        </p:tgtEl>
                                        <p:attrNameLst>
                                          <p:attrName>style.visibility</p:attrName>
                                        </p:attrNameLst>
                                      </p:cBhvr>
                                      <p:to>
                                        <p:strVal val="hidden"/>
                                      </p:to>
                                    </p:set>
                                  </p:childTnLst>
                                </p:cTn>
                              </p:par>
                            </p:childTnLst>
                          </p:cTn>
                        </p:par>
                        <p:par>
                          <p:cTn id="104" fill="hold">
                            <p:stCondLst>
                              <p:cond delay="2500"/>
                            </p:stCondLst>
                            <p:childTnLst>
                              <p:par>
                                <p:cTn id="105" presetID="42" presetClass="exit" presetSubtype="0" fill="hold" nodeType="afterEffect">
                                  <p:stCondLst>
                                    <p:cond delay="0"/>
                                  </p:stCondLst>
                                  <p:childTnLst>
                                    <p:animEffect transition="out" filter="fade">
                                      <p:cBhvr>
                                        <p:cTn id="106" dur="1000"/>
                                        <p:tgtEl>
                                          <p:spTgt spid="45"/>
                                        </p:tgtEl>
                                      </p:cBhvr>
                                    </p:animEffect>
                                    <p:anim calcmode="lin" valueType="num">
                                      <p:cBhvr>
                                        <p:cTn id="107" dur="1000"/>
                                        <p:tgtEl>
                                          <p:spTgt spid="45"/>
                                        </p:tgtEl>
                                        <p:attrNameLst>
                                          <p:attrName>ppt_x</p:attrName>
                                        </p:attrNameLst>
                                      </p:cBhvr>
                                      <p:tavLst>
                                        <p:tav tm="0">
                                          <p:val>
                                            <p:strVal val="ppt_x"/>
                                          </p:val>
                                        </p:tav>
                                        <p:tav tm="100000">
                                          <p:val>
                                            <p:strVal val="ppt_x"/>
                                          </p:val>
                                        </p:tav>
                                      </p:tavLst>
                                    </p:anim>
                                    <p:anim calcmode="lin" valueType="num">
                                      <p:cBhvr>
                                        <p:cTn id="108" dur="1000"/>
                                        <p:tgtEl>
                                          <p:spTgt spid="45"/>
                                        </p:tgtEl>
                                        <p:attrNameLst>
                                          <p:attrName>ppt_y</p:attrName>
                                        </p:attrNameLst>
                                      </p:cBhvr>
                                      <p:tavLst>
                                        <p:tav tm="0">
                                          <p:val>
                                            <p:strVal val="ppt_y"/>
                                          </p:val>
                                        </p:tav>
                                        <p:tav tm="100000">
                                          <p:val>
                                            <p:strVal val="ppt_y+.1"/>
                                          </p:val>
                                        </p:tav>
                                      </p:tavLst>
                                    </p:anim>
                                    <p:set>
                                      <p:cBhvr>
                                        <p:cTn id="109"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10" restart="whenNotActive" fill="hold" evtFilter="cancelBubble" nodeType="interactiveSeq">
                <p:stCondLst>
                  <p:cond evt="onClick" delay="0">
                    <p:tgtEl>
                      <p:spTgt spid="5"/>
                    </p:tgtEl>
                  </p:cond>
                </p:stCondLst>
                <p:endSync evt="end" delay="0">
                  <p:rtn val="all"/>
                </p:endSync>
                <p:childTnLst>
                  <p:par>
                    <p:cTn id="111" fill="hold">
                      <p:stCondLst>
                        <p:cond delay="0"/>
                      </p:stCondLst>
                      <p:childTnLst>
                        <p:par>
                          <p:cTn id="112" fill="hold">
                            <p:stCondLst>
                              <p:cond delay="0"/>
                            </p:stCondLst>
                            <p:childTnLst>
                              <p:par>
                                <p:cTn id="113" presetID="10" presetClass="exit" presetSubtype="0" fill="hold" grpId="0" nodeType="clickEffect">
                                  <p:stCondLst>
                                    <p:cond delay="0"/>
                                  </p:stCondLst>
                                  <p:childTnLst>
                                    <p:animEffect transition="out" filter="fade">
                                      <p:cBhvr>
                                        <p:cTn id="114" dur="500"/>
                                        <p:tgtEl>
                                          <p:spTgt spid="5"/>
                                        </p:tgtEl>
                                      </p:cBhvr>
                                    </p:animEffect>
                                    <p:set>
                                      <p:cBhvr>
                                        <p:cTn id="115"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16" restart="whenNotActive" fill="hold" evtFilter="cancelBubble" nodeType="interactiveSeq">
                <p:stCondLst>
                  <p:cond evt="onClick" delay="0">
                    <p:tgtEl>
                      <p:spTgt spid="14"/>
                    </p:tgtEl>
                  </p:cond>
                </p:stCondLst>
                <p:endSync evt="end" delay="0">
                  <p:rtn val="all"/>
                </p:endSync>
                <p:childTnLst>
                  <p:par>
                    <p:cTn id="117" fill="hold">
                      <p:stCondLst>
                        <p:cond delay="0"/>
                      </p:stCondLst>
                      <p:childTnLst>
                        <p:par>
                          <p:cTn id="118" fill="hold">
                            <p:stCondLst>
                              <p:cond delay="0"/>
                            </p:stCondLst>
                            <p:childTnLst>
                              <p:par>
                                <p:cTn id="119" presetID="10" presetClass="exit" presetSubtype="0" fill="hold" grpId="0" nodeType="clickEffect">
                                  <p:stCondLst>
                                    <p:cond delay="0"/>
                                  </p:stCondLst>
                                  <p:childTnLst>
                                    <p:animEffect transition="out" filter="fade">
                                      <p:cBhvr>
                                        <p:cTn id="120" dur="500"/>
                                        <p:tgtEl>
                                          <p:spTgt spid="14"/>
                                        </p:tgtEl>
                                      </p:cBhvr>
                                    </p:animEffect>
                                    <p:set>
                                      <p:cBhvr>
                                        <p:cTn id="12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2" restart="whenNotActive" fill="hold" evtFilter="cancelBubble" nodeType="interactiveSeq">
                <p:stCondLst>
                  <p:cond evt="onClick" delay="0">
                    <p:tgtEl>
                      <p:spTgt spid="15"/>
                    </p:tgtEl>
                  </p:cond>
                </p:stCondLst>
                <p:endSync evt="end" delay="0">
                  <p:rtn val="all"/>
                </p:endSync>
                <p:childTnLst>
                  <p:par>
                    <p:cTn id="123" fill="hold">
                      <p:stCondLst>
                        <p:cond delay="0"/>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28" restart="whenNotActive" fill="hold" evtFilter="cancelBubble" nodeType="interactiveSeq">
                <p:stCondLst>
                  <p:cond evt="onClick" delay="0">
                    <p:tgtEl>
                      <p:spTgt spid="16"/>
                    </p:tgtEl>
                  </p:cond>
                </p:stCondLst>
                <p:endSync evt="end" delay="0">
                  <p:rtn val="all"/>
                </p:endSync>
                <p:childTnLst>
                  <p:par>
                    <p:cTn id="129" fill="hold">
                      <p:stCondLst>
                        <p:cond delay="0"/>
                      </p:stCondLst>
                      <p:childTnLst>
                        <p:par>
                          <p:cTn id="130" fill="hold">
                            <p:stCondLst>
                              <p:cond delay="0"/>
                            </p:stCondLst>
                            <p:childTnLst>
                              <p:par>
                                <p:cTn id="131" presetID="10" presetClass="exit" presetSubtype="0" fill="hold" grpId="0" nodeType="clickEffect">
                                  <p:stCondLst>
                                    <p:cond delay="0"/>
                                  </p:stCondLst>
                                  <p:childTnLst>
                                    <p:animEffect transition="out" filter="fade">
                                      <p:cBhvr>
                                        <p:cTn id="132" dur="500"/>
                                        <p:tgtEl>
                                          <p:spTgt spid="16"/>
                                        </p:tgtEl>
                                      </p:cBhvr>
                                    </p:animEffect>
                                    <p:set>
                                      <p:cBhvr>
                                        <p:cTn id="13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4" restart="whenNotActive" fill="hold" evtFilter="cancelBubble" nodeType="interactiveSeq">
                <p:stCondLst>
                  <p:cond evt="onClick" delay="0">
                    <p:tgtEl>
                      <p:spTgt spid="17"/>
                    </p:tgtEl>
                  </p:cond>
                </p:stCondLst>
                <p:endSync evt="end" delay="0">
                  <p:rtn val="all"/>
                </p:endSync>
                <p:childTnLst>
                  <p:par>
                    <p:cTn id="135" fill="hold">
                      <p:stCondLst>
                        <p:cond delay="0"/>
                      </p:stCondLst>
                      <p:childTnLst>
                        <p:par>
                          <p:cTn id="136" fill="hold">
                            <p:stCondLst>
                              <p:cond delay="0"/>
                            </p:stCondLst>
                            <p:childTnLst>
                              <p:par>
                                <p:cTn id="137" presetID="10" presetClass="exit" presetSubtype="0" fill="hold" grpId="0" nodeType="clickEffect">
                                  <p:stCondLst>
                                    <p:cond delay="0"/>
                                  </p:stCondLst>
                                  <p:childTnLst>
                                    <p:animEffect transition="out" filter="fade">
                                      <p:cBhvr>
                                        <p:cTn id="138" dur="500"/>
                                        <p:tgtEl>
                                          <p:spTgt spid="17"/>
                                        </p:tgtEl>
                                      </p:cBhvr>
                                    </p:animEffect>
                                    <p:set>
                                      <p:cBhvr>
                                        <p:cTn id="13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0" restart="whenNotActive" fill="hold" evtFilter="cancelBubble" nodeType="interactiveSeq">
                <p:stCondLst>
                  <p:cond evt="onClick" delay="0">
                    <p:tgtEl>
                      <p:spTgt spid="20"/>
                    </p:tgtEl>
                  </p:cond>
                </p:stCondLst>
                <p:endSync evt="end" delay="0">
                  <p:rtn val="all"/>
                </p:endSync>
                <p:childTnLst>
                  <p:par>
                    <p:cTn id="141" fill="hold">
                      <p:stCondLst>
                        <p:cond delay="0"/>
                      </p:stCondLst>
                      <p:childTnLst>
                        <p:par>
                          <p:cTn id="142" fill="hold">
                            <p:stCondLst>
                              <p:cond delay="0"/>
                            </p:stCondLst>
                            <p:childTnLst>
                              <p:par>
                                <p:cTn id="143" presetID="10" presetClass="exit" presetSubtype="0" fill="hold" grpId="0" nodeType="clickEffect">
                                  <p:stCondLst>
                                    <p:cond delay="0"/>
                                  </p:stCondLst>
                                  <p:childTnLst>
                                    <p:animEffect transition="out" filter="fade">
                                      <p:cBhvr>
                                        <p:cTn id="144" dur="500"/>
                                        <p:tgtEl>
                                          <p:spTgt spid="20"/>
                                        </p:tgtEl>
                                      </p:cBhvr>
                                    </p:animEffect>
                                    <p:set>
                                      <p:cBhvr>
                                        <p:cTn id="14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5" grpId="0" animBg="1"/>
      <p:bldP spid="14" grpId="0" animBg="1"/>
      <p:bldP spid="15" grpId="0" animBg="1"/>
      <p:bldP spid="16" grpId="0" animBg="1"/>
      <p:bldP spid="17"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Nhóm 11"/>
          <p:cNvGrpSpPr/>
          <p:nvPr/>
        </p:nvGrpSpPr>
        <p:grpSpPr>
          <a:xfrm>
            <a:off x="1257300" y="114300"/>
            <a:ext cx="6572250" cy="2210951"/>
            <a:chOff x="-7257" y="100066"/>
            <a:chExt cx="8473022" cy="2947934"/>
          </a:xfrm>
        </p:grpSpPr>
        <p:sp>
          <p:nvSpPr>
            <p:cNvPr id="37"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b="1">
                  <a:solidFill>
                    <a:srgbClr val="FF0000"/>
                  </a:solidFill>
                </a:rPr>
                <a:t> </a:t>
              </a:r>
              <a:endParaRPr lang="vi-VN" sz="2100" b="1">
                <a:solidFill>
                  <a:srgbClr val="FF0000"/>
                </a:solidFill>
              </a:endParaRPr>
            </a:p>
          </p:txBody>
        </p:sp>
        <p:pic>
          <p:nvPicPr>
            <p:cNvPr id="38"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39" name="Rounded Rectangle 23"/>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00:10</a:t>
            </a:r>
          </a:p>
        </p:txBody>
      </p:sp>
      <p:sp>
        <p:nvSpPr>
          <p:cNvPr id="56" name="Rounded Rectangle 24"/>
          <p:cNvSpPr/>
          <p:nvPr/>
        </p:nvSpPr>
        <p:spPr>
          <a:xfrm>
            <a:off x="5943600" y="24589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00:09</a:t>
            </a:r>
          </a:p>
        </p:txBody>
      </p:sp>
      <p:sp>
        <p:nvSpPr>
          <p:cNvPr id="57" name="Rounded Rectangle 25"/>
          <p:cNvSpPr/>
          <p:nvPr/>
        </p:nvSpPr>
        <p:spPr>
          <a:xfrm>
            <a:off x="5943600" y="246645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00:08</a:t>
            </a:r>
          </a:p>
        </p:txBody>
      </p:sp>
      <p:sp>
        <p:nvSpPr>
          <p:cNvPr id="58" name="Rounded Rectangle 26"/>
          <p:cNvSpPr/>
          <p:nvPr/>
        </p:nvSpPr>
        <p:spPr>
          <a:xfrm>
            <a:off x="5943600" y="24592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00:07</a:t>
            </a:r>
          </a:p>
        </p:txBody>
      </p:sp>
      <p:sp>
        <p:nvSpPr>
          <p:cNvPr id="59" name="Rounded Rectangle 27"/>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00:06</a:t>
            </a:r>
          </a:p>
        </p:txBody>
      </p:sp>
      <p:sp>
        <p:nvSpPr>
          <p:cNvPr id="60" name="Rounded Rectangle 28"/>
          <p:cNvSpPr/>
          <p:nvPr/>
        </p:nvSpPr>
        <p:spPr>
          <a:xfrm>
            <a:off x="5943600" y="246283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00:05</a:t>
            </a:r>
          </a:p>
        </p:txBody>
      </p:sp>
      <p:sp>
        <p:nvSpPr>
          <p:cNvPr id="61" name="Rounded Rectangle 29"/>
          <p:cNvSpPr/>
          <p:nvPr/>
        </p:nvSpPr>
        <p:spPr>
          <a:xfrm>
            <a:off x="5943600" y="245536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00:04</a:t>
            </a:r>
          </a:p>
        </p:txBody>
      </p:sp>
      <p:sp>
        <p:nvSpPr>
          <p:cNvPr id="62" name="Rounded Rectangle 30"/>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00:03</a:t>
            </a:r>
          </a:p>
        </p:txBody>
      </p:sp>
      <p:sp>
        <p:nvSpPr>
          <p:cNvPr id="63" name="Rounded Rectangle 31"/>
          <p:cNvSpPr/>
          <p:nvPr/>
        </p:nvSpPr>
        <p:spPr>
          <a:xfrm>
            <a:off x="5943600" y="243294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00:02</a:t>
            </a:r>
          </a:p>
        </p:txBody>
      </p:sp>
      <p:sp>
        <p:nvSpPr>
          <p:cNvPr id="64" name="Rounded Rectangle 32"/>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00:01</a:t>
            </a:r>
          </a:p>
        </p:txBody>
      </p:sp>
      <p:sp>
        <p:nvSpPr>
          <p:cNvPr id="65" name="Rounded Rectangle 33"/>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00:00</a:t>
            </a:r>
          </a:p>
        </p:txBody>
      </p:sp>
      <p:pic>
        <p:nvPicPr>
          <p:cNvPr id="66"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050" y="2419690"/>
            <a:ext cx="585656" cy="592932"/>
          </a:xfrm>
          <a:prstGeom prst="rect">
            <a:avLst/>
          </a:prstGeom>
          <a:noFill/>
          <a:extLst>
            <a:ext uri="{909E8E84-426E-40DD-AFC4-6F175D3DCCD1}">
              <a14:hiddenFill xmlns:a14="http://schemas.microsoft.com/office/drawing/2010/main">
                <a:solidFill>
                  <a:srgbClr val="FFFFFF"/>
                </a:solidFill>
              </a14:hiddenFill>
            </a:ext>
          </a:extLst>
        </p:spPr>
      </p:pic>
      <p:sp>
        <p:nvSpPr>
          <p:cNvPr id="68" name="A"/>
          <p:cNvSpPr/>
          <p:nvPr/>
        </p:nvSpPr>
        <p:spPr>
          <a:xfrm>
            <a:off x="1314450" y="3412672"/>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A</a:t>
            </a:r>
            <a:r>
              <a:rPr lang="en-US" sz="1350" smtClean="0"/>
              <a:t>. 3/10. </a:t>
            </a:r>
            <a:endParaRPr lang="vi-VN" sz="1350"/>
          </a:p>
        </p:txBody>
      </p:sp>
      <p:sp>
        <p:nvSpPr>
          <p:cNvPr id="69" name="B"/>
          <p:cNvSpPr/>
          <p:nvPr/>
        </p:nvSpPr>
        <p:spPr>
          <a:xfrm>
            <a:off x="1330778"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C. </a:t>
            </a:r>
            <a:r>
              <a:rPr lang="en-US" sz="1350" smtClean="0"/>
              <a:t>2/5</a:t>
            </a:r>
            <a:endParaRPr lang="vi-VN" sz="1350"/>
          </a:p>
        </p:txBody>
      </p:sp>
      <p:sp>
        <p:nvSpPr>
          <p:cNvPr id="70" name="C"/>
          <p:cNvSpPr/>
          <p:nvPr/>
        </p:nvSpPr>
        <p:spPr>
          <a:xfrm flipH="1">
            <a:off x="4705859" y="3412672"/>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B. </a:t>
            </a:r>
            <a:r>
              <a:rPr lang="en-US" sz="1350" smtClean="0"/>
              <a:t>1/5</a:t>
            </a:r>
            <a:endParaRPr lang="vi-VN" sz="1350"/>
          </a:p>
        </p:txBody>
      </p:sp>
      <p:sp>
        <p:nvSpPr>
          <p:cNvPr id="71" name="D"/>
          <p:cNvSpPr/>
          <p:nvPr/>
        </p:nvSpPr>
        <p:spPr>
          <a:xfrm flipH="1">
            <a:off x="4722187" y="4286250"/>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D. </a:t>
            </a:r>
            <a:r>
              <a:rPr lang="en-US" sz="1350" smtClean="0"/>
              <a:t> 1/2</a:t>
            </a:r>
            <a:endParaRPr lang="vi-VN" sz="1350"/>
          </a:p>
        </p:txBody>
      </p:sp>
      <p:pic>
        <p:nvPicPr>
          <p:cNvPr id="72" name="Picture 3" descr="C:\Users\Tien\Downloads\GAME PP\BACH DANG GIANG\Ngo Quyen 5.jp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25" y="2432948"/>
            <a:ext cx="1044407" cy="7856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69295" y="764300"/>
            <a:ext cx="5899050" cy="1266667"/>
          </a:xfrm>
          <a:prstGeom prst="rect">
            <a:avLst/>
          </a:prstGeom>
        </p:spPr>
      </p:pic>
    </p:spTree>
    <p:extLst>
      <p:ext uri="{BB962C8B-B14F-4D97-AF65-F5344CB8AC3E}">
        <p14:creationId xmlns:p14="http://schemas.microsoft.com/office/powerpoint/2010/main" val="4606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6"/>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56"/>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57"/>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58"/>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59"/>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60"/>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61"/>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62"/>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63"/>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64"/>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8"/>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68"/>
                                        </p:tgtEl>
                                        <p:attrNameLst>
                                          <p:attrName>style.color</p:attrName>
                                        </p:attrNameLst>
                                      </p:cBhvr>
                                      <p:by>
                                        <p:hsl h="0" s="12549" l="25098"/>
                                      </p:by>
                                    </p:animClr>
                                    <p:animClr clrSpc="hsl" dir="cw">
                                      <p:cBhvr>
                                        <p:cTn id="61" dur="500" fill="hold"/>
                                        <p:tgtEl>
                                          <p:spTgt spid="68"/>
                                        </p:tgtEl>
                                        <p:attrNameLst>
                                          <p:attrName>fillcolor</p:attrName>
                                        </p:attrNameLst>
                                      </p:cBhvr>
                                      <p:by>
                                        <p:hsl h="0" s="12549" l="25098"/>
                                      </p:by>
                                    </p:animClr>
                                    <p:animClr clrSpc="hsl" dir="cw">
                                      <p:cBhvr>
                                        <p:cTn id="62" dur="500" fill="hold"/>
                                        <p:tgtEl>
                                          <p:spTgt spid="68"/>
                                        </p:tgtEl>
                                        <p:attrNameLst>
                                          <p:attrName>stroke.color</p:attrName>
                                        </p:attrNameLst>
                                      </p:cBhvr>
                                      <p:by>
                                        <p:hsl h="0" s="12549" l="25098"/>
                                      </p:by>
                                    </p:animClr>
                                    <p:set>
                                      <p:cBhvr>
                                        <p:cTn id="63" dur="500" fill="hold"/>
                                        <p:tgtEl>
                                          <p:spTgt spid="68"/>
                                        </p:tgtEl>
                                        <p:attrNameLst>
                                          <p:attrName>fill.type</p:attrName>
                                        </p:attrNameLst>
                                      </p:cBhvr>
                                      <p:to>
                                        <p:strVal val="solid"/>
                                      </p:to>
                                    </p:set>
                                  </p:childTnLst>
                                  <p:subTnLst>
                                    <p:animClr clrSpc="rgb" dir="cw">
                                      <p:cBhvr override="childStyle">
                                        <p:cTn dur="1" fill="hold" display="0" masterRel="nextClick" afterEffect="1"/>
                                        <p:tgtEl>
                                          <p:spTgt spid="68"/>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69"/>
                                        </p:tgtEl>
                                      </p:cBhvr>
                                    </p:animEffect>
                                    <p:animScale>
                                      <p:cBhvr>
                                        <p:cTn id="69" dur="250" autoRev="1" fill="hold"/>
                                        <p:tgtEl>
                                          <p:spTgt spid="69"/>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9"/>
                  </p:tgtEl>
                </p:cond>
              </p:nextCondLst>
            </p:seq>
            <p:seq concurrent="1" nextAc="seek">
              <p:cTn id="70" restart="whenNotActive" fill="hold" evtFilter="cancelBubble" nodeType="interactiveSeq">
                <p:stCondLst>
                  <p:cond evt="onClick" delay="0">
                    <p:tgtEl>
                      <p:spTgt spid="70"/>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70"/>
                                        </p:tgtEl>
                                      </p:cBhvr>
                                    </p:animEffect>
                                    <p:animScale>
                                      <p:cBhvr>
                                        <p:cTn id="75" dur="250" autoRev="1" fill="hold"/>
                                        <p:tgtEl>
                                          <p:spTgt spid="70"/>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0"/>
                  </p:tgtEl>
                </p:cond>
              </p:nextCondLst>
            </p:seq>
            <p:seq concurrent="1" nextAc="seek">
              <p:cTn id="76" restart="whenNotActive" fill="hold" evtFilter="cancelBubble" nodeType="interactiveSeq">
                <p:stCondLst>
                  <p:cond evt="onClick" delay="0">
                    <p:tgtEl>
                      <p:spTgt spid="71"/>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71"/>
                                        </p:tgtEl>
                                      </p:cBhvr>
                                    </p:animEffect>
                                    <p:animScale>
                                      <p:cBhvr>
                                        <p:cTn id="81" dur="250" autoRev="1" fill="hold"/>
                                        <p:tgtEl>
                                          <p:spTgt spid="71"/>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1"/>
                  </p:tgtEl>
                </p:cond>
              </p:nextCondLst>
            </p:seq>
          </p:childTnLst>
        </p:cTn>
      </p:par>
    </p:tnLst>
    <p:bldLst>
      <p:bldP spid="39"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Nhóm 11"/>
          <p:cNvGrpSpPr/>
          <p:nvPr/>
        </p:nvGrpSpPr>
        <p:grpSpPr>
          <a:xfrm>
            <a:off x="1257300" y="114300"/>
            <a:ext cx="6572250" cy="2210951"/>
            <a:chOff x="-7257" y="100066"/>
            <a:chExt cx="8473022" cy="2947934"/>
          </a:xfrm>
        </p:grpSpPr>
        <p:sp>
          <p:nvSpPr>
            <p:cNvPr id="37"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rPr>
                <a:t> </a:t>
              </a:r>
              <a:endParaRPr lang="vi-VN" sz="2100" b="1">
                <a:solidFill>
                  <a:srgbClr val="FF0000"/>
                </a:solidFill>
              </a:endParaRPr>
            </a:p>
          </p:txBody>
        </p:sp>
        <p:pic>
          <p:nvPicPr>
            <p:cNvPr id="38"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39" name="Rounded Rectangle 23"/>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00:10</a:t>
            </a:r>
          </a:p>
        </p:txBody>
      </p:sp>
      <p:sp>
        <p:nvSpPr>
          <p:cNvPr id="56" name="Rounded Rectangle 24"/>
          <p:cNvSpPr/>
          <p:nvPr/>
        </p:nvSpPr>
        <p:spPr>
          <a:xfrm>
            <a:off x="5943600" y="24589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00:09</a:t>
            </a:r>
          </a:p>
        </p:txBody>
      </p:sp>
      <p:sp>
        <p:nvSpPr>
          <p:cNvPr id="57" name="Rounded Rectangle 25"/>
          <p:cNvSpPr/>
          <p:nvPr/>
        </p:nvSpPr>
        <p:spPr>
          <a:xfrm>
            <a:off x="5943600" y="246645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00:08</a:t>
            </a:r>
          </a:p>
        </p:txBody>
      </p:sp>
      <p:sp>
        <p:nvSpPr>
          <p:cNvPr id="58" name="Rounded Rectangle 26"/>
          <p:cNvSpPr/>
          <p:nvPr/>
        </p:nvSpPr>
        <p:spPr>
          <a:xfrm>
            <a:off x="5943600" y="24592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00:07</a:t>
            </a:r>
          </a:p>
        </p:txBody>
      </p:sp>
      <p:sp>
        <p:nvSpPr>
          <p:cNvPr id="59" name="Rounded Rectangle 27"/>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00:06</a:t>
            </a:r>
          </a:p>
        </p:txBody>
      </p:sp>
      <p:sp>
        <p:nvSpPr>
          <p:cNvPr id="60" name="Rounded Rectangle 28"/>
          <p:cNvSpPr/>
          <p:nvPr/>
        </p:nvSpPr>
        <p:spPr>
          <a:xfrm>
            <a:off x="5943600" y="246283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00:05</a:t>
            </a:r>
          </a:p>
        </p:txBody>
      </p:sp>
      <p:sp>
        <p:nvSpPr>
          <p:cNvPr id="61" name="Rounded Rectangle 29"/>
          <p:cNvSpPr/>
          <p:nvPr/>
        </p:nvSpPr>
        <p:spPr>
          <a:xfrm>
            <a:off x="5943600" y="245536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00:04</a:t>
            </a:r>
          </a:p>
        </p:txBody>
      </p:sp>
      <p:sp>
        <p:nvSpPr>
          <p:cNvPr id="62" name="Rounded Rectangle 30"/>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00:03</a:t>
            </a:r>
          </a:p>
        </p:txBody>
      </p:sp>
      <p:sp>
        <p:nvSpPr>
          <p:cNvPr id="63" name="Rounded Rectangle 31"/>
          <p:cNvSpPr/>
          <p:nvPr/>
        </p:nvSpPr>
        <p:spPr>
          <a:xfrm>
            <a:off x="5943600" y="243294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00:02</a:t>
            </a:r>
          </a:p>
        </p:txBody>
      </p:sp>
      <p:sp>
        <p:nvSpPr>
          <p:cNvPr id="64" name="Rounded Rectangle 32"/>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00:01</a:t>
            </a:r>
          </a:p>
        </p:txBody>
      </p:sp>
      <p:sp>
        <p:nvSpPr>
          <p:cNvPr id="65" name="Rounded Rectangle 33"/>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00:00</a:t>
            </a:r>
          </a:p>
        </p:txBody>
      </p:sp>
      <p:pic>
        <p:nvPicPr>
          <p:cNvPr id="66"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050" y="2419690"/>
            <a:ext cx="585656" cy="59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Ảnh 30">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96502" l="1628" r="100000"/>
                    </a14:imgEffect>
                  </a14:imgLayer>
                </a14:imgProps>
              </a:ext>
              <a:ext uri="{28A0092B-C50C-407E-A947-70E740481C1C}">
                <a14:useLocalDpi xmlns:a14="http://schemas.microsoft.com/office/drawing/2010/main" val="0"/>
              </a:ext>
            </a:extLst>
          </a:blip>
          <a:stretch>
            <a:fillRect/>
          </a:stretch>
        </p:blipFill>
        <p:spPr>
          <a:xfrm>
            <a:off x="7315200" y="51464"/>
            <a:ext cx="463251" cy="446552"/>
          </a:xfrm>
          <a:prstGeom prst="rect">
            <a:avLst/>
          </a:prstGeom>
        </p:spPr>
      </p:pic>
      <p:sp>
        <p:nvSpPr>
          <p:cNvPr id="68" name="A"/>
          <p:cNvSpPr/>
          <p:nvPr/>
        </p:nvSpPr>
        <p:spPr>
          <a:xfrm>
            <a:off x="1257300"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C</a:t>
            </a:r>
            <a:r>
              <a:rPr lang="en-US" sz="1350" smtClean="0"/>
              <a:t>. 0,42. </a:t>
            </a:r>
            <a:endParaRPr lang="vi-VN" sz="1350"/>
          </a:p>
        </p:txBody>
      </p:sp>
      <p:sp>
        <p:nvSpPr>
          <p:cNvPr id="69" name="B"/>
          <p:cNvSpPr/>
          <p:nvPr/>
        </p:nvSpPr>
        <p:spPr>
          <a:xfrm>
            <a:off x="1257300" y="3412672"/>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A. </a:t>
            </a:r>
            <a:r>
              <a:rPr lang="en-US" sz="1350" smtClean="0"/>
              <a:t> 0,21.</a:t>
            </a:r>
            <a:endParaRPr lang="vi-VN" sz="1350"/>
          </a:p>
        </p:txBody>
      </p:sp>
      <p:sp>
        <p:nvSpPr>
          <p:cNvPr id="70" name="C"/>
          <p:cNvSpPr/>
          <p:nvPr/>
        </p:nvSpPr>
        <p:spPr>
          <a:xfrm flipH="1">
            <a:off x="4616054" y="3412672"/>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B</a:t>
            </a:r>
            <a:r>
              <a:rPr lang="en-US" sz="1350" smtClean="0"/>
              <a:t>. 0,44. </a:t>
            </a:r>
            <a:endParaRPr lang="vi-VN" sz="1350"/>
          </a:p>
        </p:txBody>
      </p:sp>
      <p:sp>
        <p:nvSpPr>
          <p:cNvPr id="71" name="D"/>
          <p:cNvSpPr/>
          <p:nvPr/>
        </p:nvSpPr>
        <p:spPr>
          <a:xfrm flipH="1">
            <a:off x="4632382" y="4286250"/>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D</a:t>
            </a:r>
            <a:r>
              <a:rPr lang="en-US" sz="1350" smtClean="0"/>
              <a:t>. 0,18. </a:t>
            </a:r>
            <a:endParaRPr lang="vi-VN" sz="1350"/>
          </a:p>
        </p:txBody>
      </p:sp>
      <p:pic>
        <p:nvPicPr>
          <p:cNvPr id="72" name="Picture 3" descr="C:\Users\Tien\Downloads\GAME PP\BACH DANG GIANG\Ngo Quyen 5.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25" y="2432948"/>
            <a:ext cx="1044407" cy="7856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35776" y="515341"/>
            <a:ext cx="6042675" cy="1752845"/>
          </a:xfrm>
          <a:prstGeom prst="rect">
            <a:avLst/>
          </a:prstGeom>
        </p:spPr>
      </p:pic>
    </p:spTree>
    <p:extLst>
      <p:ext uri="{BB962C8B-B14F-4D97-AF65-F5344CB8AC3E}">
        <p14:creationId xmlns:p14="http://schemas.microsoft.com/office/powerpoint/2010/main" val="315904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6"/>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56"/>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57"/>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58"/>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59"/>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60"/>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61"/>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62"/>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63"/>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64"/>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8"/>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68"/>
                                        </p:tgtEl>
                                        <p:attrNameLst>
                                          <p:attrName>style.color</p:attrName>
                                        </p:attrNameLst>
                                      </p:cBhvr>
                                      <p:by>
                                        <p:hsl h="0" s="12549" l="25098"/>
                                      </p:by>
                                    </p:animClr>
                                    <p:animClr clrSpc="hsl" dir="cw">
                                      <p:cBhvr>
                                        <p:cTn id="61" dur="500" fill="hold"/>
                                        <p:tgtEl>
                                          <p:spTgt spid="68"/>
                                        </p:tgtEl>
                                        <p:attrNameLst>
                                          <p:attrName>fillcolor</p:attrName>
                                        </p:attrNameLst>
                                      </p:cBhvr>
                                      <p:by>
                                        <p:hsl h="0" s="12549" l="25098"/>
                                      </p:by>
                                    </p:animClr>
                                    <p:animClr clrSpc="hsl" dir="cw">
                                      <p:cBhvr>
                                        <p:cTn id="62" dur="500" fill="hold"/>
                                        <p:tgtEl>
                                          <p:spTgt spid="68"/>
                                        </p:tgtEl>
                                        <p:attrNameLst>
                                          <p:attrName>stroke.color</p:attrName>
                                        </p:attrNameLst>
                                      </p:cBhvr>
                                      <p:by>
                                        <p:hsl h="0" s="12549" l="25098"/>
                                      </p:by>
                                    </p:animClr>
                                    <p:set>
                                      <p:cBhvr>
                                        <p:cTn id="63" dur="500" fill="hold"/>
                                        <p:tgtEl>
                                          <p:spTgt spid="68"/>
                                        </p:tgtEl>
                                        <p:attrNameLst>
                                          <p:attrName>fill.type</p:attrName>
                                        </p:attrNameLst>
                                      </p:cBhvr>
                                      <p:to>
                                        <p:strVal val="solid"/>
                                      </p:to>
                                    </p:set>
                                  </p:childTnLst>
                                  <p:subTnLst>
                                    <p:animClr clrSpc="rgb" dir="cw">
                                      <p:cBhvr override="childStyle">
                                        <p:cTn dur="1" fill="hold" display="0" masterRel="nextClick" afterEffect="1"/>
                                        <p:tgtEl>
                                          <p:spTgt spid="68"/>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69"/>
                                        </p:tgtEl>
                                      </p:cBhvr>
                                    </p:animEffect>
                                    <p:animScale>
                                      <p:cBhvr>
                                        <p:cTn id="69" dur="250" autoRev="1" fill="hold"/>
                                        <p:tgtEl>
                                          <p:spTgt spid="69"/>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9"/>
                  </p:tgtEl>
                </p:cond>
              </p:nextCondLst>
            </p:seq>
            <p:seq concurrent="1" nextAc="seek">
              <p:cTn id="70" restart="whenNotActive" fill="hold" evtFilter="cancelBubble" nodeType="interactiveSeq">
                <p:stCondLst>
                  <p:cond evt="onClick" delay="0">
                    <p:tgtEl>
                      <p:spTgt spid="70"/>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70"/>
                                        </p:tgtEl>
                                      </p:cBhvr>
                                    </p:animEffect>
                                    <p:animScale>
                                      <p:cBhvr>
                                        <p:cTn id="75" dur="250" autoRev="1" fill="hold"/>
                                        <p:tgtEl>
                                          <p:spTgt spid="70"/>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0"/>
                  </p:tgtEl>
                </p:cond>
              </p:nextCondLst>
            </p:seq>
            <p:seq concurrent="1" nextAc="seek">
              <p:cTn id="76" restart="whenNotActive" fill="hold" evtFilter="cancelBubble" nodeType="interactiveSeq">
                <p:stCondLst>
                  <p:cond evt="onClick" delay="0">
                    <p:tgtEl>
                      <p:spTgt spid="71"/>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71"/>
                                        </p:tgtEl>
                                      </p:cBhvr>
                                    </p:animEffect>
                                    <p:animScale>
                                      <p:cBhvr>
                                        <p:cTn id="81" dur="250" autoRev="1" fill="hold"/>
                                        <p:tgtEl>
                                          <p:spTgt spid="71"/>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1"/>
                  </p:tgtEl>
                </p:cond>
              </p:nextCondLst>
            </p:seq>
          </p:childTnLst>
        </p:cTn>
      </p:par>
    </p:tnLst>
    <p:bldLst>
      <p:bldP spid="39"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Nhóm 11"/>
          <p:cNvGrpSpPr/>
          <p:nvPr/>
        </p:nvGrpSpPr>
        <p:grpSpPr>
          <a:xfrm>
            <a:off x="1257300" y="114300"/>
            <a:ext cx="6572250" cy="2210951"/>
            <a:chOff x="-7257" y="100066"/>
            <a:chExt cx="8473022" cy="2947934"/>
          </a:xfrm>
        </p:grpSpPr>
        <p:sp>
          <p:nvSpPr>
            <p:cNvPr id="37"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b="1">
                <a:solidFill>
                  <a:srgbClr val="FF0000"/>
                </a:solidFill>
              </a:endParaRPr>
            </a:p>
          </p:txBody>
        </p:sp>
        <p:pic>
          <p:nvPicPr>
            <p:cNvPr id="38"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39" name="Rounded Rectangle 23"/>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00:10</a:t>
            </a:r>
          </a:p>
        </p:txBody>
      </p:sp>
      <p:sp>
        <p:nvSpPr>
          <p:cNvPr id="56" name="Rounded Rectangle 24"/>
          <p:cNvSpPr/>
          <p:nvPr/>
        </p:nvSpPr>
        <p:spPr>
          <a:xfrm>
            <a:off x="5943600" y="24589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00:09</a:t>
            </a:r>
          </a:p>
        </p:txBody>
      </p:sp>
      <p:sp>
        <p:nvSpPr>
          <p:cNvPr id="57" name="Rounded Rectangle 25"/>
          <p:cNvSpPr/>
          <p:nvPr/>
        </p:nvSpPr>
        <p:spPr>
          <a:xfrm>
            <a:off x="5943600" y="246645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00:08</a:t>
            </a:r>
          </a:p>
        </p:txBody>
      </p:sp>
      <p:sp>
        <p:nvSpPr>
          <p:cNvPr id="58" name="Rounded Rectangle 26"/>
          <p:cNvSpPr/>
          <p:nvPr/>
        </p:nvSpPr>
        <p:spPr>
          <a:xfrm>
            <a:off x="5943600" y="24592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00:07</a:t>
            </a:r>
          </a:p>
        </p:txBody>
      </p:sp>
      <p:sp>
        <p:nvSpPr>
          <p:cNvPr id="59" name="Rounded Rectangle 27"/>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00:06</a:t>
            </a:r>
          </a:p>
        </p:txBody>
      </p:sp>
      <p:sp>
        <p:nvSpPr>
          <p:cNvPr id="60" name="Rounded Rectangle 28"/>
          <p:cNvSpPr/>
          <p:nvPr/>
        </p:nvSpPr>
        <p:spPr>
          <a:xfrm>
            <a:off x="5943600" y="246283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00:05</a:t>
            </a:r>
          </a:p>
        </p:txBody>
      </p:sp>
      <p:sp>
        <p:nvSpPr>
          <p:cNvPr id="61" name="Rounded Rectangle 29"/>
          <p:cNvSpPr/>
          <p:nvPr/>
        </p:nvSpPr>
        <p:spPr>
          <a:xfrm>
            <a:off x="5943600" y="245536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00:04</a:t>
            </a:r>
          </a:p>
        </p:txBody>
      </p:sp>
      <p:sp>
        <p:nvSpPr>
          <p:cNvPr id="62" name="Rounded Rectangle 30"/>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00:03</a:t>
            </a:r>
          </a:p>
        </p:txBody>
      </p:sp>
      <p:sp>
        <p:nvSpPr>
          <p:cNvPr id="63" name="Rounded Rectangle 31"/>
          <p:cNvSpPr/>
          <p:nvPr/>
        </p:nvSpPr>
        <p:spPr>
          <a:xfrm>
            <a:off x="5943600" y="243294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00:02</a:t>
            </a:r>
          </a:p>
        </p:txBody>
      </p:sp>
      <p:sp>
        <p:nvSpPr>
          <p:cNvPr id="64" name="Rounded Rectangle 32"/>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00:01</a:t>
            </a:r>
          </a:p>
        </p:txBody>
      </p:sp>
      <p:sp>
        <p:nvSpPr>
          <p:cNvPr id="65" name="Rounded Rectangle 33"/>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00:00</a:t>
            </a:r>
          </a:p>
        </p:txBody>
      </p:sp>
      <p:pic>
        <p:nvPicPr>
          <p:cNvPr id="66"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050" y="2419690"/>
            <a:ext cx="585656" cy="59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Ảnh 30">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96502" l="1628" r="100000"/>
                    </a14:imgEffect>
                  </a14:imgLayer>
                </a14:imgProps>
              </a:ext>
              <a:ext uri="{28A0092B-C50C-407E-A947-70E740481C1C}">
                <a14:useLocalDpi xmlns:a14="http://schemas.microsoft.com/office/drawing/2010/main" val="0"/>
              </a:ext>
            </a:extLst>
          </a:blip>
          <a:stretch>
            <a:fillRect/>
          </a:stretch>
        </p:blipFill>
        <p:spPr>
          <a:xfrm>
            <a:off x="7315200" y="51464"/>
            <a:ext cx="463251" cy="446552"/>
          </a:xfrm>
          <a:prstGeom prst="rect">
            <a:avLst/>
          </a:prstGeom>
        </p:spPr>
      </p:pic>
      <p:sp>
        <p:nvSpPr>
          <p:cNvPr id="68" name="A"/>
          <p:cNvSpPr/>
          <p:nvPr/>
        </p:nvSpPr>
        <p:spPr>
          <a:xfrm flipH="1">
            <a:off x="4620986" y="3426485"/>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n-US" sz="1350"/>
              <a:t>    B</a:t>
            </a:r>
            <a:r>
              <a:rPr lang="en-US" sz="1350" smtClean="0"/>
              <a:t>. 0,4. </a:t>
            </a:r>
            <a:endParaRPr lang="vi-VN" sz="1350"/>
          </a:p>
        </p:txBody>
      </p:sp>
      <p:sp>
        <p:nvSpPr>
          <p:cNvPr id="69" name="B"/>
          <p:cNvSpPr/>
          <p:nvPr/>
        </p:nvSpPr>
        <p:spPr>
          <a:xfrm>
            <a:off x="1232808"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C. </a:t>
            </a:r>
            <a:r>
              <a:rPr lang="en-US" sz="1350" smtClean="0"/>
              <a:t>0,6.</a:t>
            </a:r>
            <a:endParaRPr lang="vi-VN" sz="1350"/>
          </a:p>
        </p:txBody>
      </p:sp>
      <p:sp>
        <p:nvSpPr>
          <p:cNvPr id="70" name="C"/>
          <p:cNvSpPr/>
          <p:nvPr/>
        </p:nvSpPr>
        <p:spPr>
          <a:xfrm>
            <a:off x="1232809" y="3426485"/>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A. </a:t>
            </a:r>
            <a:r>
              <a:rPr lang="en-US" sz="1350" smtClean="0"/>
              <a:t> 0,16.</a:t>
            </a:r>
            <a:endParaRPr lang="vi-VN" sz="1350"/>
          </a:p>
        </p:txBody>
      </p:sp>
      <p:sp>
        <p:nvSpPr>
          <p:cNvPr id="71" name="D"/>
          <p:cNvSpPr/>
          <p:nvPr/>
        </p:nvSpPr>
        <p:spPr>
          <a:xfrm flipH="1">
            <a:off x="4624217" y="4286250"/>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D</a:t>
            </a:r>
            <a:r>
              <a:rPr lang="en-US" sz="1350" smtClean="0"/>
              <a:t>. 0,45. </a:t>
            </a:r>
            <a:endParaRPr lang="vi-VN" sz="1350"/>
          </a:p>
        </p:txBody>
      </p:sp>
      <p:pic>
        <p:nvPicPr>
          <p:cNvPr id="72" name="Picture 3" descr="C:\Users\Tien\Downloads\GAME PP\BACH DANG GIANG\Ngo Quyen 5.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25" y="2432948"/>
            <a:ext cx="1044407" cy="78560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4447" y="483209"/>
            <a:ext cx="5925377" cy="1842041"/>
          </a:xfrm>
          <a:prstGeom prst="rect">
            <a:avLst/>
          </a:prstGeom>
        </p:spPr>
      </p:pic>
    </p:spTree>
    <p:extLst>
      <p:ext uri="{BB962C8B-B14F-4D97-AF65-F5344CB8AC3E}">
        <p14:creationId xmlns:p14="http://schemas.microsoft.com/office/powerpoint/2010/main" val="12903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par>
                                <p:cTn id="9" presetID="1" presetClass="entr" presetSubtype="0" fill="hold" grpId="1" nodeType="with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9"/>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6"/>
                    </p:tgtEl>
                  </p:cond>
                </p:stCondLst>
                <p:endSync evt="end" delay="0">
                  <p:rtn val="all"/>
                </p:endSync>
                <p:childTnLst>
                  <p:par>
                    <p:cTn id="18" fill="hold">
                      <p:stCondLst>
                        <p:cond delay="0"/>
                      </p:stCondLst>
                      <p:childTnLst>
                        <p:par>
                          <p:cTn id="19" fill="hold">
                            <p:stCondLst>
                              <p:cond delay="0"/>
                            </p:stCondLst>
                            <p:childTnLst>
                              <p:par>
                                <p:cTn id="20" presetID="11" presetClass="entr" presetSubtype="0" fill="hold" grpId="0" nodeType="afterEffect">
                                  <p:stCondLst>
                                    <p:cond delay="0"/>
                                  </p:stCondLst>
                                  <p:childTnLst>
                                    <p:set>
                                      <p:cBhvr>
                                        <p:cTn id="21" dur="1000">
                                          <p:stCondLst>
                                            <p:cond delay="0"/>
                                          </p:stCondLst>
                                        </p:cTn>
                                        <p:tgtEl>
                                          <p:spTgt spid="39"/>
                                        </p:tgtEl>
                                        <p:attrNameLst>
                                          <p:attrName>style.visibility</p:attrName>
                                        </p:attrNameLst>
                                      </p:cBhvr>
                                      <p:to>
                                        <p:strVal val="visible"/>
                                      </p:to>
                                    </p:set>
                                  </p:childTnLst>
                                </p:cTn>
                              </p:par>
                            </p:childTnLst>
                          </p:cTn>
                        </p:par>
                        <p:par>
                          <p:cTn id="22" fill="hold">
                            <p:stCondLst>
                              <p:cond delay="1000"/>
                            </p:stCondLst>
                            <p:childTnLst>
                              <p:par>
                                <p:cTn id="23" presetID="11" presetClass="entr" presetSubtype="0" fill="hold" grpId="0" nodeType="afterEffect">
                                  <p:stCondLst>
                                    <p:cond delay="0"/>
                                  </p:stCondLst>
                                  <p:childTnLst>
                                    <p:set>
                                      <p:cBhvr>
                                        <p:cTn id="24" dur="1000">
                                          <p:stCondLst>
                                            <p:cond delay="0"/>
                                          </p:stCondLst>
                                        </p:cTn>
                                        <p:tgtEl>
                                          <p:spTgt spid="56"/>
                                        </p:tgtEl>
                                        <p:attrNameLst>
                                          <p:attrName>style.visibility</p:attrName>
                                        </p:attrNameLst>
                                      </p:cBhvr>
                                      <p:to>
                                        <p:strVal val="visible"/>
                                      </p:to>
                                    </p:set>
                                  </p:childTnLst>
                                </p:cTn>
                              </p:par>
                            </p:childTnLst>
                          </p:cTn>
                        </p:par>
                        <p:par>
                          <p:cTn id="25" fill="hold">
                            <p:stCondLst>
                              <p:cond delay="2000"/>
                            </p:stCondLst>
                            <p:childTnLst>
                              <p:par>
                                <p:cTn id="26" presetID="11" presetClass="entr" presetSubtype="0" fill="hold" grpId="0" nodeType="afterEffect">
                                  <p:stCondLst>
                                    <p:cond delay="0"/>
                                  </p:stCondLst>
                                  <p:childTnLst>
                                    <p:set>
                                      <p:cBhvr>
                                        <p:cTn id="27" dur="1000">
                                          <p:stCondLst>
                                            <p:cond delay="0"/>
                                          </p:stCondLst>
                                        </p:cTn>
                                        <p:tgtEl>
                                          <p:spTgt spid="57"/>
                                        </p:tgtEl>
                                        <p:attrNameLst>
                                          <p:attrName>style.visibility</p:attrName>
                                        </p:attrNameLst>
                                      </p:cBhvr>
                                      <p:to>
                                        <p:strVal val="visible"/>
                                      </p:to>
                                    </p:set>
                                  </p:childTnLst>
                                </p:cTn>
                              </p:par>
                            </p:childTnLst>
                          </p:cTn>
                        </p:par>
                        <p:par>
                          <p:cTn id="28" fill="hold">
                            <p:stCondLst>
                              <p:cond delay="3000"/>
                            </p:stCondLst>
                            <p:childTnLst>
                              <p:par>
                                <p:cTn id="29" presetID="11" presetClass="entr" presetSubtype="0" fill="hold" grpId="0" nodeType="afterEffect">
                                  <p:stCondLst>
                                    <p:cond delay="0"/>
                                  </p:stCondLst>
                                  <p:childTnLst>
                                    <p:set>
                                      <p:cBhvr>
                                        <p:cTn id="30" dur="1000">
                                          <p:stCondLst>
                                            <p:cond delay="0"/>
                                          </p:stCondLst>
                                        </p:cTn>
                                        <p:tgtEl>
                                          <p:spTgt spid="58"/>
                                        </p:tgtEl>
                                        <p:attrNameLst>
                                          <p:attrName>style.visibility</p:attrName>
                                        </p:attrNameLst>
                                      </p:cBhvr>
                                      <p:to>
                                        <p:strVal val="visible"/>
                                      </p:to>
                                    </p:set>
                                  </p:childTnLst>
                                </p:cTn>
                              </p:par>
                            </p:childTnLst>
                          </p:cTn>
                        </p:par>
                        <p:par>
                          <p:cTn id="31" fill="hold">
                            <p:stCondLst>
                              <p:cond delay="4000"/>
                            </p:stCondLst>
                            <p:childTnLst>
                              <p:par>
                                <p:cTn id="32" presetID="11" presetClass="entr" presetSubtype="0" fill="hold" grpId="0" nodeType="afterEffect">
                                  <p:stCondLst>
                                    <p:cond delay="0"/>
                                  </p:stCondLst>
                                  <p:childTnLst>
                                    <p:set>
                                      <p:cBhvr>
                                        <p:cTn id="33" dur="1000">
                                          <p:stCondLst>
                                            <p:cond delay="0"/>
                                          </p:stCondLst>
                                        </p:cTn>
                                        <p:tgtEl>
                                          <p:spTgt spid="59"/>
                                        </p:tgtEl>
                                        <p:attrNameLst>
                                          <p:attrName>style.visibility</p:attrName>
                                        </p:attrNameLst>
                                      </p:cBhvr>
                                      <p:to>
                                        <p:strVal val="visible"/>
                                      </p:to>
                                    </p:set>
                                  </p:childTnLst>
                                </p:cTn>
                              </p:par>
                            </p:childTnLst>
                          </p:cTn>
                        </p:par>
                        <p:par>
                          <p:cTn id="34" fill="hold">
                            <p:stCondLst>
                              <p:cond delay="5000"/>
                            </p:stCondLst>
                            <p:childTnLst>
                              <p:par>
                                <p:cTn id="35" presetID="11" presetClass="entr" presetSubtype="0" fill="hold" grpId="0" nodeType="afterEffect">
                                  <p:stCondLst>
                                    <p:cond delay="0"/>
                                  </p:stCondLst>
                                  <p:childTnLst>
                                    <p:set>
                                      <p:cBhvr>
                                        <p:cTn id="36" dur="1000">
                                          <p:stCondLst>
                                            <p:cond delay="0"/>
                                          </p:stCondLst>
                                        </p:cTn>
                                        <p:tgtEl>
                                          <p:spTgt spid="60"/>
                                        </p:tgtEl>
                                        <p:attrNameLst>
                                          <p:attrName>style.visibility</p:attrName>
                                        </p:attrNameLst>
                                      </p:cBhvr>
                                      <p:to>
                                        <p:strVal val="visible"/>
                                      </p:to>
                                    </p:set>
                                  </p:childTnLst>
                                </p:cTn>
                              </p:par>
                            </p:childTnLst>
                          </p:cTn>
                        </p:par>
                        <p:par>
                          <p:cTn id="37" fill="hold">
                            <p:stCondLst>
                              <p:cond delay="6000"/>
                            </p:stCondLst>
                            <p:childTnLst>
                              <p:par>
                                <p:cTn id="38" presetID="11" presetClass="entr" presetSubtype="0" fill="hold" grpId="0" nodeType="afterEffect">
                                  <p:stCondLst>
                                    <p:cond delay="0"/>
                                  </p:stCondLst>
                                  <p:childTnLst>
                                    <p:set>
                                      <p:cBhvr>
                                        <p:cTn id="39" dur="1000">
                                          <p:stCondLst>
                                            <p:cond delay="0"/>
                                          </p:stCondLst>
                                        </p:cTn>
                                        <p:tgtEl>
                                          <p:spTgt spid="61"/>
                                        </p:tgtEl>
                                        <p:attrNameLst>
                                          <p:attrName>style.visibility</p:attrName>
                                        </p:attrNameLst>
                                      </p:cBhvr>
                                      <p:to>
                                        <p:strVal val="visible"/>
                                      </p:to>
                                    </p:set>
                                  </p:childTnLst>
                                </p:cTn>
                              </p:par>
                            </p:childTnLst>
                          </p:cTn>
                        </p:par>
                        <p:par>
                          <p:cTn id="40" fill="hold">
                            <p:stCondLst>
                              <p:cond delay="7000"/>
                            </p:stCondLst>
                            <p:childTnLst>
                              <p:par>
                                <p:cTn id="41" presetID="11" presetClass="entr" presetSubtype="0" fill="hold" grpId="0" nodeType="afterEffect">
                                  <p:stCondLst>
                                    <p:cond delay="0"/>
                                  </p:stCondLst>
                                  <p:childTnLst>
                                    <p:set>
                                      <p:cBhvr>
                                        <p:cTn id="42" dur="1000">
                                          <p:stCondLst>
                                            <p:cond delay="0"/>
                                          </p:stCondLst>
                                        </p:cTn>
                                        <p:tgtEl>
                                          <p:spTgt spid="62"/>
                                        </p:tgtEl>
                                        <p:attrNameLst>
                                          <p:attrName>style.visibility</p:attrName>
                                        </p:attrNameLst>
                                      </p:cBhvr>
                                      <p:to>
                                        <p:strVal val="visible"/>
                                      </p:to>
                                    </p:set>
                                  </p:childTnLst>
                                </p:cTn>
                              </p:par>
                            </p:childTnLst>
                          </p:cTn>
                        </p:par>
                        <p:par>
                          <p:cTn id="43" fill="hold">
                            <p:stCondLst>
                              <p:cond delay="8000"/>
                            </p:stCondLst>
                            <p:childTnLst>
                              <p:par>
                                <p:cTn id="44" presetID="11" presetClass="entr" presetSubtype="0" fill="hold" grpId="0" nodeType="afterEffect">
                                  <p:stCondLst>
                                    <p:cond delay="0"/>
                                  </p:stCondLst>
                                  <p:childTnLst>
                                    <p:set>
                                      <p:cBhvr>
                                        <p:cTn id="45" dur="1000">
                                          <p:stCondLst>
                                            <p:cond delay="0"/>
                                          </p:stCondLst>
                                        </p:cTn>
                                        <p:tgtEl>
                                          <p:spTgt spid="63"/>
                                        </p:tgtEl>
                                        <p:attrNameLst>
                                          <p:attrName>style.visibility</p:attrName>
                                        </p:attrNameLst>
                                      </p:cBhvr>
                                      <p:to>
                                        <p:strVal val="visible"/>
                                      </p:to>
                                    </p:set>
                                  </p:childTnLst>
                                </p:cTn>
                              </p:par>
                            </p:childTnLst>
                          </p:cTn>
                        </p:par>
                        <p:par>
                          <p:cTn id="46" fill="hold">
                            <p:stCondLst>
                              <p:cond delay="9000"/>
                            </p:stCondLst>
                            <p:childTnLst>
                              <p:par>
                                <p:cTn id="47" presetID="11" presetClass="entr" presetSubtype="0" fill="hold" grpId="0" nodeType="afterEffect">
                                  <p:stCondLst>
                                    <p:cond delay="0"/>
                                  </p:stCondLst>
                                  <p:childTnLst>
                                    <p:set>
                                      <p:cBhvr>
                                        <p:cTn id="48" dur="1000">
                                          <p:stCondLst>
                                            <p:cond delay="0"/>
                                          </p:stCondLst>
                                        </p:cTn>
                                        <p:tgtEl>
                                          <p:spTgt spid="64"/>
                                        </p:tgtEl>
                                        <p:attrNameLst>
                                          <p:attrName>style.visibility</p:attrName>
                                        </p:attrNameLst>
                                      </p:cBhvr>
                                      <p:to>
                                        <p:strVal val="visible"/>
                                      </p:to>
                                    </p:set>
                                  </p:childTnLst>
                                </p:cTn>
                              </p:par>
                            </p:childTnLst>
                          </p:cTn>
                        </p:par>
                        <p:par>
                          <p:cTn id="49" fill="hold">
                            <p:stCondLst>
                              <p:cond delay="10000"/>
                            </p:stCondLst>
                            <p:childTnLst>
                              <p:par>
                                <p:cTn id="50" presetID="11" presetClass="entr" presetSubtype="0" fill="hold" grpId="0" nodeType="afterEffect">
                                  <p:stCondLst>
                                    <p:cond delay="0"/>
                                  </p:stCondLst>
                                  <p:childTnLst>
                                    <p:set>
                                      <p:cBhvr>
                                        <p:cTn id="51" dur="1000">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52" restart="whenNotActive" fill="hold" evtFilter="cancelBubble" nodeType="interactiveSeq">
                <p:stCondLst>
                  <p:cond evt="onClick" delay="0">
                    <p:tgtEl>
                      <p:spTgt spid="68"/>
                    </p:tgtEl>
                  </p:cond>
                </p:stCondLst>
                <p:endSync evt="end" delay="0">
                  <p:rtn val="all"/>
                </p:endSync>
                <p:childTnLst>
                  <p:par>
                    <p:cTn id="53" fill="hold">
                      <p:stCondLst>
                        <p:cond delay="0"/>
                      </p:stCondLst>
                      <p:childTnLst>
                        <p:par>
                          <p:cTn id="54" fill="hold">
                            <p:stCondLst>
                              <p:cond delay="0"/>
                            </p:stCondLst>
                            <p:childTnLst>
                              <p:par>
                                <p:cTn id="55" presetID="30" presetClass="emph" presetSubtype="0" fill="hold" grpId="0" nodeType="clickEffect">
                                  <p:stCondLst>
                                    <p:cond delay="0"/>
                                  </p:stCondLst>
                                  <p:childTnLst>
                                    <p:animClr clrSpc="hsl" dir="cw">
                                      <p:cBhvr override="childStyle">
                                        <p:cTn id="56" dur="500" fill="hold"/>
                                        <p:tgtEl>
                                          <p:spTgt spid="68"/>
                                        </p:tgtEl>
                                        <p:attrNameLst>
                                          <p:attrName>style.color</p:attrName>
                                        </p:attrNameLst>
                                      </p:cBhvr>
                                      <p:by>
                                        <p:hsl h="0" s="12549" l="25098"/>
                                      </p:by>
                                    </p:animClr>
                                    <p:animClr clrSpc="hsl" dir="cw">
                                      <p:cBhvr>
                                        <p:cTn id="57" dur="500" fill="hold"/>
                                        <p:tgtEl>
                                          <p:spTgt spid="68"/>
                                        </p:tgtEl>
                                        <p:attrNameLst>
                                          <p:attrName>fillcolor</p:attrName>
                                        </p:attrNameLst>
                                      </p:cBhvr>
                                      <p:by>
                                        <p:hsl h="0" s="12549" l="25098"/>
                                      </p:by>
                                    </p:animClr>
                                    <p:animClr clrSpc="hsl" dir="cw">
                                      <p:cBhvr>
                                        <p:cTn id="58" dur="500" fill="hold"/>
                                        <p:tgtEl>
                                          <p:spTgt spid="68"/>
                                        </p:tgtEl>
                                        <p:attrNameLst>
                                          <p:attrName>stroke.color</p:attrName>
                                        </p:attrNameLst>
                                      </p:cBhvr>
                                      <p:by>
                                        <p:hsl h="0" s="12549" l="25098"/>
                                      </p:by>
                                    </p:animClr>
                                    <p:set>
                                      <p:cBhvr>
                                        <p:cTn id="59" dur="500" fill="hold"/>
                                        <p:tgtEl>
                                          <p:spTgt spid="68"/>
                                        </p:tgtEl>
                                        <p:attrNameLst>
                                          <p:attrName>fill.type</p:attrName>
                                        </p:attrNameLst>
                                      </p:cBhvr>
                                      <p:to>
                                        <p:strVal val="solid"/>
                                      </p:to>
                                    </p:set>
                                  </p:childTnLst>
                                  <p:subTnLst>
                                    <p:animClr clrSpc="rgb" dir="cw">
                                      <p:cBhvr override="childStyle">
                                        <p:cTn dur="1" fill="hold" display="0" masterRel="nextClick" afterEffect="1"/>
                                        <p:tgtEl>
                                          <p:spTgt spid="68"/>
                                        </p:tgtEl>
                                        <p:attrNameLst>
                                          <p:attrName>ppt_c</p:attrName>
                                        </p:attrNameLst>
                                      </p:cBhvr>
                                      <p:to>
                                        <a:schemeClr val="accent2"/>
                                      </p:to>
                                    </p:animClr>
                                    <p:audio>
                                      <p:cMediaNode>
                                        <p:cTn display="0" masterRel="sameClick">
                                          <p:stCondLst>
                                            <p:cond evt="begin" delay="0">
                                              <p:tn val="55"/>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8"/>
                  </p:tgtEl>
                </p:cond>
              </p:nextCondLst>
            </p:seq>
            <p:seq concurrent="1" nextAc="seek">
              <p:cTn id="60" restart="whenNotActive" fill="hold" evtFilter="cancelBubble" nodeType="interactiveSeq">
                <p:stCondLst>
                  <p:cond evt="onClick" delay="0">
                    <p:tgtEl>
                      <p:spTgt spid="69"/>
                    </p:tgtEl>
                  </p:cond>
                </p:stCondLst>
                <p:endSync evt="end" delay="0">
                  <p:rtn val="all"/>
                </p:endSync>
                <p:childTnLst>
                  <p:par>
                    <p:cTn id="61" fill="hold">
                      <p:stCondLst>
                        <p:cond delay="0"/>
                      </p:stCondLst>
                      <p:childTnLst>
                        <p:par>
                          <p:cTn id="62" fill="hold">
                            <p:stCondLst>
                              <p:cond delay="0"/>
                            </p:stCondLst>
                            <p:childTnLst>
                              <p:par>
                                <p:cTn id="63" presetID="26" presetClass="emph" presetSubtype="0" fill="hold" grpId="0" nodeType="clickEffect">
                                  <p:stCondLst>
                                    <p:cond delay="0"/>
                                  </p:stCondLst>
                                  <p:childTnLst>
                                    <p:animEffect transition="out" filter="fade">
                                      <p:cBhvr>
                                        <p:cTn id="64" dur="500" tmFilter="0, 0; .2, .5; .8, .5; 1, 0"/>
                                        <p:tgtEl>
                                          <p:spTgt spid="69"/>
                                        </p:tgtEl>
                                      </p:cBhvr>
                                    </p:animEffect>
                                    <p:animScale>
                                      <p:cBhvr>
                                        <p:cTn id="65" dur="250" autoRev="1" fill="hold"/>
                                        <p:tgtEl>
                                          <p:spTgt spid="69"/>
                                        </p:tgtEl>
                                      </p:cBhvr>
                                      <p:by x="105000" y="105000"/>
                                    </p:animScale>
                                  </p:childTnLst>
                                  <p:subTnLst>
                                    <p:audio>
                                      <p:cMediaNode>
                                        <p:cTn display="0" masterRel="sameClick">
                                          <p:stCondLst>
                                            <p:cond evt="begin" delay="0">
                                              <p:tn val="6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9"/>
                  </p:tgtEl>
                </p:cond>
              </p:nextCondLst>
            </p:seq>
            <p:seq concurrent="1" nextAc="seek">
              <p:cTn id="66" restart="whenNotActive" fill="hold" evtFilter="cancelBubble" nodeType="interactiveSeq">
                <p:stCondLst>
                  <p:cond evt="onClick" delay="0">
                    <p:tgtEl>
                      <p:spTgt spid="70"/>
                    </p:tgtEl>
                  </p:cond>
                </p:stCondLst>
                <p:endSync evt="end" delay="0">
                  <p:rtn val="all"/>
                </p:endSync>
                <p:childTnLst>
                  <p:par>
                    <p:cTn id="67" fill="hold">
                      <p:stCondLst>
                        <p:cond delay="0"/>
                      </p:stCondLst>
                      <p:childTnLst>
                        <p:par>
                          <p:cTn id="68" fill="hold">
                            <p:stCondLst>
                              <p:cond delay="0"/>
                            </p:stCondLst>
                            <p:childTnLst>
                              <p:par>
                                <p:cTn id="69" presetID="26" presetClass="emph" presetSubtype="0" fill="hold" grpId="0" nodeType="clickEffect">
                                  <p:stCondLst>
                                    <p:cond delay="0"/>
                                  </p:stCondLst>
                                  <p:childTnLst>
                                    <p:animEffect transition="out" filter="fade">
                                      <p:cBhvr>
                                        <p:cTn id="70" dur="500" tmFilter="0, 0; .2, .5; .8, .5; 1, 0"/>
                                        <p:tgtEl>
                                          <p:spTgt spid="70"/>
                                        </p:tgtEl>
                                      </p:cBhvr>
                                    </p:animEffect>
                                    <p:animScale>
                                      <p:cBhvr>
                                        <p:cTn id="71" dur="250" autoRev="1" fill="hold"/>
                                        <p:tgtEl>
                                          <p:spTgt spid="70"/>
                                        </p:tgtEl>
                                      </p:cBhvr>
                                      <p:by x="105000" y="105000"/>
                                    </p:animScale>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0"/>
                  </p:tgtEl>
                </p:cond>
              </p:nextCondLst>
            </p:seq>
            <p:seq concurrent="1" nextAc="seek">
              <p:cTn id="72" restart="whenNotActive" fill="hold" evtFilter="cancelBubble" nodeType="interactiveSeq">
                <p:stCondLst>
                  <p:cond evt="onClick" delay="0">
                    <p:tgtEl>
                      <p:spTgt spid="71"/>
                    </p:tgtEl>
                  </p:cond>
                </p:stCondLst>
                <p:endSync evt="end" delay="0">
                  <p:rtn val="all"/>
                </p:endSync>
                <p:childTnLst>
                  <p:par>
                    <p:cTn id="73" fill="hold">
                      <p:stCondLst>
                        <p:cond delay="0"/>
                      </p:stCondLst>
                      <p:childTnLst>
                        <p:par>
                          <p:cTn id="74" fill="hold">
                            <p:stCondLst>
                              <p:cond delay="0"/>
                            </p:stCondLst>
                            <p:childTnLst>
                              <p:par>
                                <p:cTn id="75" presetID="26" presetClass="emph" presetSubtype="0" fill="hold" grpId="0" nodeType="clickEffect">
                                  <p:stCondLst>
                                    <p:cond delay="0"/>
                                  </p:stCondLst>
                                  <p:childTnLst>
                                    <p:animEffect transition="out" filter="fade">
                                      <p:cBhvr>
                                        <p:cTn id="76" dur="500" tmFilter="0, 0; .2, .5; .8, .5; 1, 0"/>
                                        <p:tgtEl>
                                          <p:spTgt spid="71"/>
                                        </p:tgtEl>
                                      </p:cBhvr>
                                    </p:animEffect>
                                    <p:animScale>
                                      <p:cBhvr>
                                        <p:cTn id="77" dur="250" autoRev="1" fill="hold"/>
                                        <p:tgtEl>
                                          <p:spTgt spid="71"/>
                                        </p:tgtEl>
                                      </p:cBhvr>
                                      <p:by x="105000" y="105000"/>
                                    </p:animScale>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1"/>
                  </p:tgtEl>
                </p:cond>
              </p:nextCondLst>
            </p:seq>
          </p:childTnLst>
        </p:cTn>
      </p:par>
    </p:tnLst>
    <p:bldLst>
      <p:bldP spid="39"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915566"/>
            <a:ext cx="7802064" cy="1829055"/>
          </a:xfrm>
          <a:prstGeom prst="rect">
            <a:avLst/>
          </a:prstGeom>
        </p:spPr>
      </p:pic>
      <p:pic>
        <p:nvPicPr>
          <p:cNvPr id="8" name="Picture 7"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3219822"/>
            <a:ext cx="1127579" cy="1127579"/>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115616" y="3032119"/>
            <a:ext cx="7044184" cy="1483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latin typeface="Times New Roman" panose="02020603050405020304" pitchFamily="18" charset="0"/>
                <a:cs typeface="Times New Roman" panose="02020603050405020304" pitchFamily="18" charset="0"/>
              </a:rPr>
              <a:t>Theo em, có phải là Thúy chắc chắn đoán đúng còn Thọ chắc chắn đoán sai hay không?</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61025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Nhóm 11"/>
          <p:cNvGrpSpPr/>
          <p:nvPr/>
        </p:nvGrpSpPr>
        <p:grpSpPr>
          <a:xfrm>
            <a:off x="1257300" y="114300"/>
            <a:ext cx="6572250" cy="2210951"/>
            <a:chOff x="-7257" y="100066"/>
            <a:chExt cx="8473022" cy="2947934"/>
          </a:xfrm>
        </p:grpSpPr>
        <p:sp>
          <p:nvSpPr>
            <p:cNvPr id="37"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b="1">
                <a:solidFill>
                  <a:srgbClr val="FF0000"/>
                </a:solidFill>
              </a:endParaRPr>
            </a:p>
          </p:txBody>
        </p:sp>
        <p:pic>
          <p:nvPicPr>
            <p:cNvPr id="38"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39" name="Rounded Rectangle 23"/>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00:10</a:t>
            </a:r>
          </a:p>
        </p:txBody>
      </p:sp>
      <p:sp>
        <p:nvSpPr>
          <p:cNvPr id="56" name="Rounded Rectangle 24"/>
          <p:cNvSpPr/>
          <p:nvPr/>
        </p:nvSpPr>
        <p:spPr>
          <a:xfrm>
            <a:off x="5943600" y="24589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00:09</a:t>
            </a:r>
          </a:p>
        </p:txBody>
      </p:sp>
      <p:sp>
        <p:nvSpPr>
          <p:cNvPr id="57" name="Rounded Rectangle 25"/>
          <p:cNvSpPr/>
          <p:nvPr/>
        </p:nvSpPr>
        <p:spPr>
          <a:xfrm>
            <a:off x="5943600" y="246645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00:08</a:t>
            </a:r>
          </a:p>
        </p:txBody>
      </p:sp>
      <p:sp>
        <p:nvSpPr>
          <p:cNvPr id="58" name="Rounded Rectangle 26"/>
          <p:cNvSpPr/>
          <p:nvPr/>
        </p:nvSpPr>
        <p:spPr>
          <a:xfrm>
            <a:off x="5943600" y="24592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00:07</a:t>
            </a:r>
          </a:p>
        </p:txBody>
      </p:sp>
      <p:sp>
        <p:nvSpPr>
          <p:cNvPr id="59" name="Rounded Rectangle 27"/>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00:06</a:t>
            </a:r>
          </a:p>
        </p:txBody>
      </p:sp>
      <p:sp>
        <p:nvSpPr>
          <p:cNvPr id="60" name="Rounded Rectangle 28"/>
          <p:cNvSpPr/>
          <p:nvPr/>
        </p:nvSpPr>
        <p:spPr>
          <a:xfrm>
            <a:off x="5943600" y="246283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00:05</a:t>
            </a:r>
          </a:p>
        </p:txBody>
      </p:sp>
      <p:sp>
        <p:nvSpPr>
          <p:cNvPr id="61" name="Rounded Rectangle 29"/>
          <p:cNvSpPr/>
          <p:nvPr/>
        </p:nvSpPr>
        <p:spPr>
          <a:xfrm>
            <a:off x="5943600" y="245536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00:04</a:t>
            </a:r>
          </a:p>
        </p:txBody>
      </p:sp>
      <p:sp>
        <p:nvSpPr>
          <p:cNvPr id="62" name="Rounded Rectangle 30"/>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00:03</a:t>
            </a:r>
          </a:p>
        </p:txBody>
      </p:sp>
      <p:sp>
        <p:nvSpPr>
          <p:cNvPr id="63" name="Rounded Rectangle 31"/>
          <p:cNvSpPr/>
          <p:nvPr/>
        </p:nvSpPr>
        <p:spPr>
          <a:xfrm>
            <a:off x="5943600" y="243294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00:02</a:t>
            </a:r>
          </a:p>
        </p:txBody>
      </p:sp>
      <p:sp>
        <p:nvSpPr>
          <p:cNvPr id="64" name="Rounded Rectangle 32"/>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00:01</a:t>
            </a:r>
          </a:p>
        </p:txBody>
      </p:sp>
      <p:sp>
        <p:nvSpPr>
          <p:cNvPr id="65" name="Rounded Rectangle 33"/>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00:00</a:t>
            </a:r>
          </a:p>
        </p:txBody>
      </p:sp>
      <p:pic>
        <p:nvPicPr>
          <p:cNvPr id="66"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050" y="2419690"/>
            <a:ext cx="585656" cy="59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Ảnh 30">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96502" l="1628" r="100000"/>
                    </a14:imgEffect>
                  </a14:imgLayer>
                </a14:imgProps>
              </a:ext>
              <a:ext uri="{28A0092B-C50C-407E-A947-70E740481C1C}">
                <a14:useLocalDpi xmlns:a14="http://schemas.microsoft.com/office/drawing/2010/main" val="0"/>
              </a:ext>
            </a:extLst>
          </a:blip>
          <a:stretch>
            <a:fillRect/>
          </a:stretch>
        </p:blipFill>
        <p:spPr>
          <a:xfrm>
            <a:off x="7315200" y="51464"/>
            <a:ext cx="463251" cy="446552"/>
          </a:xfrm>
          <a:prstGeom prst="rect">
            <a:avLst/>
          </a:prstGeom>
        </p:spPr>
      </p:pic>
      <p:sp>
        <p:nvSpPr>
          <p:cNvPr id="68" name="A"/>
          <p:cNvSpPr/>
          <p:nvPr/>
        </p:nvSpPr>
        <p:spPr>
          <a:xfrm flipH="1">
            <a:off x="4596494"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D. </a:t>
            </a:r>
            <a:r>
              <a:rPr lang="en-US" sz="1350" smtClean="0"/>
              <a:t>0,1.</a:t>
            </a:r>
            <a:endParaRPr lang="vi-VN" sz="1350"/>
          </a:p>
        </p:txBody>
      </p:sp>
      <p:sp>
        <p:nvSpPr>
          <p:cNvPr id="69" name="B"/>
          <p:cNvSpPr/>
          <p:nvPr/>
        </p:nvSpPr>
        <p:spPr>
          <a:xfrm>
            <a:off x="1232808"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C. </a:t>
            </a:r>
            <a:r>
              <a:rPr lang="en-US" sz="1350" smtClean="0"/>
              <a:t>0,15.</a:t>
            </a:r>
            <a:endParaRPr lang="vi-VN" sz="1350"/>
          </a:p>
        </p:txBody>
      </p:sp>
      <p:sp>
        <p:nvSpPr>
          <p:cNvPr id="70" name="C"/>
          <p:cNvSpPr/>
          <p:nvPr/>
        </p:nvSpPr>
        <p:spPr>
          <a:xfrm>
            <a:off x="1232809" y="3426485"/>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2800">
                <a:latin typeface="Times New Roman" panose="02020603050405020304" pitchFamily="18" charset="0"/>
                <a:cs typeface="Times New Roman" panose="02020603050405020304" pitchFamily="18" charset="0"/>
              </a:rPr>
              <a:t>A. </a:t>
            </a:r>
            <a:r>
              <a:rPr lang="en-US" sz="2800" smtClean="0">
                <a:latin typeface="Times New Roman" panose="02020603050405020304" pitchFamily="18" charset="0"/>
                <a:cs typeface="Times New Roman" panose="02020603050405020304" pitchFamily="18" charset="0"/>
              </a:rPr>
              <a:t>0,125</a:t>
            </a:r>
            <a:r>
              <a:rPr lang="en-US" sz="1350" smtClean="0"/>
              <a:t>.</a:t>
            </a:r>
            <a:endParaRPr lang="vi-VN" sz="1350"/>
          </a:p>
        </p:txBody>
      </p:sp>
      <p:sp>
        <p:nvSpPr>
          <p:cNvPr id="71" name="D"/>
          <p:cNvSpPr/>
          <p:nvPr/>
        </p:nvSpPr>
        <p:spPr>
          <a:xfrm flipH="1">
            <a:off x="4589388" y="3426485"/>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B. </a:t>
            </a:r>
            <a:r>
              <a:rPr lang="en-US" sz="1350" smtClean="0"/>
              <a:t>0,25.</a:t>
            </a:r>
            <a:endParaRPr lang="vi-VN" sz="1350"/>
          </a:p>
        </p:txBody>
      </p:sp>
      <p:pic>
        <p:nvPicPr>
          <p:cNvPr id="72" name="Picture 3" descr="C:\Users\Tien\Downloads\GAME PP\BACH DANG GIANG\Ngo Quyen 5.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25" y="2432948"/>
            <a:ext cx="1044407" cy="785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87023" y="456180"/>
            <a:ext cx="5991427" cy="1768840"/>
          </a:xfrm>
          <a:prstGeom prst="rect">
            <a:avLst/>
          </a:prstGeom>
        </p:spPr>
      </p:pic>
    </p:spTree>
    <p:extLst>
      <p:ext uri="{BB962C8B-B14F-4D97-AF65-F5344CB8AC3E}">
        <p14:creationId xmlns:p14="http://schemas.microsoft.com/office/powerpoint/2010/main" val="279107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6"/>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56"/>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57"/>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58"/>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59"/>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60"/>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61"/>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62"/>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63"/>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64"/>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8"/>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68"/>
                                        </p:tgtEl>
                                        <p:attrNameLst>
                                          <p:attrName>style.color</p:attrName>
                                        </p:attrNameLst>
                                      </p:cBhvr>
                                      <p:by>
                                        <p:hsl h="0" s="12549" l="25098"/>
                                      </p:by>
                                    </p:animClr>
                                    <p:animClr clrSpc="hsl" dir="cw">
                                      <p:cBhvr>
                                        <p:cTn id="61" dur="500" fill="hold"/>
                                        <p:tgtEl>
                                          <p:spTgt spid="68"/>
                                        </p:tgtEl>
                                        <p:attrNameLst>
                                          <p:attrName>fillcolor</p:attrName>
                                        </p:attrNameLst>
                                      </p:cBhvr>
                                      <p:by>
                                        <p:hsl h="0" s="12549" l="25098"/>
                                      </p:by>
                                    </p:animClr>
                                    <p:animClr clrSpc="hsl" dir="cw">
                                      <p:cBhvr>
                                        <p:cTn id="62" dur="500" fill="hold"/>
                                        <p:tgtEl>
                                          <p:spTgt spid="68"/>
                                        </p:tgtEl>
                                        <p:attrNameLst>
                                          <p:attrName>stroke.color</p:attrName>
                                        </p:attrNameLst>
                                      </p:cBhvr>
                                      <p:by>
                                        <p:hsl h="0" s="12549" l="25098"/>
                                      </p:by>
                                    </p:animClr>
                                    <p:set>
                                      <p:cBhvr>
                                        <p:cTn id="63" dur="500" fill="hold"/>
                                        <p:tgtEl>
                                          <p:spTgt spid="68"/>
                                        </p:tgtEl>
                                        <p:attrNameLst>
                                          <p:attrName>fill.type</p:attrName>
                                        </p:attrNameLst>
                                      </p:cBhvr>
                                      <p:to>
                                        <p:strVal val="solid"/>
                                      </p:to>
                                    </p:set>
                                  </p:childTnLst>
                                  <p:subTnLst>
                                    <p:animClr clrSpc="rgb" dir="cw">
                                      <p:cBhvr override="childStyle">
                                        <p:cTn dur="1" fill="hold" display="0" masterRel="nextClick" afterEffect="1"/>
                                        <p:tgtEl>
                                          <p:spTgt spid="68"/>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69"/>
                                        </p:tgtEl>
                                      </p:cBhvr>
                                    </p:animEffect>
                                    <p:animScale>
                                      <p:cBhvr>
                                        <p:cTn id="69" dur="250" autoRev="1" fill="hold"/>
                                        <p:tgtEl>
                                          <p:spTgt spid="69"/>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9"/>
                  </p:tgtEl>
                </p:cond>
              </p:nextCondLst>
            </p:seq>
            <p:seq concurrent="1" nextAc="seek">
              <p:cTn id="70" restart="whenNotActive" fill="hold" evtFilter="cancelBubble" nodeType="interactiveSeq">
                <p:stCondLst>
                  <p:cond evt="onClick" delay="0">
                    <p:tgtEl>
                      <p:spTgt spid="70"/>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70"/>
                                        </p:tgtEl>
                                      </p:cBhvr>
                                    </p:animEffect>
                                    <p:animScale>
                                      <p:cBhvr>
                                        <p:cTn id="75" dur="250" autoRev="1" fill="hold"/>
                                        <p:tgtEl>
                                          <p:spTgt spid="70"/>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0"/>
                  </p:tgtEl>
                </p:cond>
              </p:nextCondLst>
            </p:seq>
            <p:seq concurrent="1" nextAc="seek">
              <p:cTn id="76" restart="whenNotActive" fill="hold" evtFilter="cancelBubble" nodeType="interactiveSeq">
                <p:stCondLst>
                  <p:cond evt="onClick" delay="0">
                    <p:tgtEl>
                      <p:spTgt spid="71"/>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71"/>
                                        </p:tgtEl>
                                      </p:cBhvr>
                                    </p:animEffect>
                                    <p:animScale>
                                      <p:cBhvr>
                                        <p:cTn id="81" dur="250" autoRev="1" fill="hold"/>
                                        <p:tgtEl>
                                          <p:spTgt spid="71"/>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1"/>
                  </p:tgtEl>
                </p:cond>
              </p:nextCondLst>
            </p:seq>
          </p:childTnLst>
        </p:cTn>
      </p:par>
    </p:tnLst>
    <p:bldLst>
      <p:bldP spid="39"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Nhóm 11"/>
          <p:cNvGrpSpPr/>
          <p:nvPr/>
        </p:nvGrpSpPr>
        <p:grpSpPr>
          <a:xfrm>
            <a:off x="1257300" y="114300"/>
            <a:ext cx="6572250" cy="2210951"/>
            <a:chOff x="-7257" y="100066"/>
            <a:chExt cx="8473022" cy="2947934"/>
          </a:xfrm>
        </p:grpSpPr>
        <p:sp>
          <p:nvSpPr>
            <p:cNvPr id="37"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100" b="1">
                <a:solidFill>
                  <a:srgbClr val="FF0000"/>
                </a:solidFill>
              </a:endParaRPr>
            </a:p>
          </p:txBody>
        </p:sp>
        <p:pic>
          <p:nvPicPr>
            <p:cNvPr id="38"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39" name="Rounded Rectangle 23"/>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00:10</a:t>
            </a:r>
          </a:p>
        </p:txBody>
      </p:sp>
      <p:sp>
        <p:nvSpPr>
          <p:cNvPr id="56" name="Rounded Rectangle 24"/>
          <p:cNvSpPr/>
          <p:nvPr/>
        </p:nvSpPr>
        <p:spPr>
          <a:xfrm>
            <a:off x="5943600" y="24589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00:09</a:t>
            </a:r>
          </a:p>
        </p:txBody>
      </p:sp>
      <p:sp>
        <p:nvSpPr>
          <p:cNvPr id="57" name="Rounded Rectangle 25"/>
          <p:cNvSpPr/>
          <p:nvPr/>
        </p:nvSpPr>
        <p:spPr>
          <a:xfrm>
            <a:off x="5943600" y="246645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00:08</a:t>
            </a:r>
          </a:p>
        </p:txBody>
      </p:sp>
      <p:sp>
        <p:nvSpPr>
          <p:cNvPr id="58" name="Rounded Rectangle 26"/>
          <p:cNvSpPr/>
          <p:nvPr/>
        </p:nvSpPr>
        <p:spPr>
          <a:xfrm>
            <a:off x="5943600" y="24592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00:07</a:t>
            </a:r>
          </a:p>
        </p:txBody>
      </p:sp>
      <p:sp>
        <p:nvSpPr>
          <p:cNvPr id="59" name="Rounded Rectangle 27"/>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00:06</a:t>
            </a:r>
          </a:p>
        </p:txBody>
      </p:sp>
      <p:sp>
        <p:nvSpPr>
          <p:cNvPr id="60" name="Rounded Rectangle 28"/>
          <p:cNvSpPr/>
          <p:nvPr/>
        </p:nvSpPr>
        <p:spPr>
          <a:xfrm>
            <a:off x="5943600" y="246283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00:05</a:t>
            </a:r>
          </a:p>
        </p:txBody>
      </p:sp>
      <p:sp>
        <p:nvSpPr>
          <p:cNvPr id="61" name="Rounded Rectangle 29"/>
          <p:cNvSpPr/>
          <p:nvPr/>
        </p:nvSpPr>
        <p:spPr>
          <a:xfrm>
            <a:off x="5943600" y="245536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00:04</a:t>
            </a:r>
          </a:p>
        </p:txBody>
      </p:sp>
      <p:sp>
        <p:nvSpPr>
          <p:cNvPr id="62" name="Rounded Rectangle 30"/>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00:03</a:t>
            </a:r>
          </a:p>
        </p:txBody>
      </p:sp>
      <p:sp>
        <p:nvSpPr>
          <p:cNvPr id="63" name="Rounded Rectangle 31"/>
          <p:cNvSpPr/>
          <p:nvPr/>
        </p:nvSpPr>
        <p:spPr>
          <a:xfrm>
            <a:off x="5943600" y="243294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00:02</a:t>
            </a:r>
          </a:p>
        </p:txBody>
      </p:sp>
      <p:sp>
        <p:nvSpPr>
          <p:cNvPr id="64" name="Rounded Rectangle 32"/>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00:01</a:t>
            </a:r>
          </a:p>
        </p:txBody>
      </p:sp>
      <p:sp>
        <p:nvSpPr>
          <p:cNvPr id="65" name="Rounded Rectangle 33"/>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00:00</a:t>
            </a:r>
          </a:p>
        </p:txBody>
      </p:sp>
      <p:pic>
        <p:nvPicPr>
          <p:cNvPr id="66"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050" y="2419690"/>
            <a:ext cx="585656" cy="59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Ảnh 30">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96502" l="1628" r="100000"/>
                    </a14:imgEffect>
                  </a14:imgLayer>
                </a14:imgProps>
              </a:ext>
              <a:ext uri="{28A0092B-C50C-407E-A947-70E740481C1C}">
                <a14:useLocalDpi xmlns:a14="http://schemas.microsoft.com/office/drawing/2010/main" val="0"/>
              </a:ext>
            </a:extLst>
          </a:blip>
          <a:stretch>
            <a:fillRect/>
          </a:stretch>
        </p:blipFill>
        <p:spPr>
          <a:xfrm>
            <a:off x="7315200" y="51464"/>
            <a:ext cx="463251" cy="446552"/>
          </a:xfrm>
          <a:prstGeom prst="rect">
            <a:avLst/>
          </a:prstGeom>
        </p:spPr>
      </p:pic>
      <p:sp>
        <p:nvSpPr>
          <p:cNvPr id="68" name="A"/>
          <p:cNvSpPr/>
          <p:nvPr/>
        </p:nvSpPr>
        <p:spPr>
          <a:xfrm>
            <a:off x="1314450" y="3412672"/>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A</a:t>
            </a:r>
            <a:r>
              <a:rPr lang="en-US" sz="1350" smtClean="0"/>
              <a:t>. 0,25</a:t>
            </a:r>
            <a:endParaRPr lang="vi-VN" sz="1350"/>
          </a:p>
        </p:txBody>
      </p:sp>
      <p:sp>
        <p:nvSpPr>
          <p:cNvPr id="69" name="B"/>
          <p:cNvSpPr/>
          <p:nvPr/>
        </p:nvSpPr>
        <p:spPr>
          <a:xfrm>
            <a:off x="1330778"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C</a:t>
            </a:r>
            <a:r>
              <a:rPr lang="en-US" sz="1350" smtClean="0"/>
              <a:t>. 5 </a:t>
            </a:r>
            <a:endParaRPr lang="vi-VN" sz="1350"/>
          </a:p>
        </p:txBody>
      </p:sp>
      <p:sp>
        <p:nvSpPr>
          <p:cNvPr id="70" name="C"/>
          <p:cNvSpPr/>
          <p:nvPr/>
        </p:nvSpPr>
        <p:spPr>
          <a:xfrm flipH="1">
            <a:off x="4722187" y="3412672"/>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B</a:t>
            </a:r>
            <a:r>
              <a:rPr lang="en-US" sz="1350" smtClean="0"/>
              <a:t>. 0,05.</a:t>
            </a:r>
            <a:endParaRPr lang="vi-VN" sz="1350"/>
          </a:p>
        </p:txBody>
      </p:sp>
      <p:sp>
        <p:nvSpPr>
          <p:cNvPr id="71" name="D"/>
          <p:cNvSpPr/>
          <p:nvPr/>
        </p:nvSpPr>
        <p:spPr>
          <a:xfrm flipH="1">
            <a:off x="4722187" y="4286250"/>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D</a:t>
            </a:r>
            <a:r>
              <a:rPr lang="en-US" sz="1350" smtClean="0"/>
              <a:t>. 0,2.</a:t>
            </a:r>
            <a:endParaRPr lang="vi-VN" sz="1350"/>
          </a:p>
        </p:txBody>
      </p:sp>
      <p:pic>
        <p:nvPicPr>
          <p:cNvPr id="72" name="Picture 3" descr="C:\Users\Tien\Downloads\GAME PP\BACH DANG GIANG\Ngo Quyen 5.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25" y="2432948"/>
            <a:ext cx="1044407" cy="785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735776" y="498016"/>
            <a:ext cx="6042675" cy="1834707"/>
          </a:xfrm>
          <a:prstGeom prst="rect">
            <a:avLst/>
          </a:prstGeom>
        </p:spPr>
      </p:pic>
    </p:spTree>
    <p:extLst>
      <p:ext uri="{BB962C8B-B14F-4D97-AF65-F5344CB8AC3E}">
        <p14:creationId xmlns:p14="http://schemas.microsoft.com/office/powerpoint/2010/main" val="384416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6"/>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56"/>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57"/>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58"/>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59"/>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60"/>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61"/>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62"/>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63"/>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64"/>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8"/>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68"/>
                                        </p:tgtEl>
                                        <p:attrNameLst>
                                          <p:attrName>style.color</p:attrName>
                                        </p:attrNameLst>
                                      </p:cBhvr>
                                      <p:by>
                                        <p:hsl h="0" s="12549" l="25098"/>
                                      </p:by>
                                    </p:animClr>
                                    <p:animClr clrSpc="hsl" dir="cw">
                                      <p:cBhvr>
                                        <p:cTn id="61" dur="500" fill="hold"/>
                                        <p:tgtEl>
                                          <p:spTgt spid="68"/>
                                        </p:tgtEl>
                                        <p:attrNameLst>
                                          <p:attrName>fillcolor</p:attrName>
                                        </p:attrNameLst>
                                      </p:cBhvr>
                                      <p:by>
                                        <p:hsl h="0" s="12549" l="25098"/>
                                      </p:by>
                                    </p:animClr>
                                    <p:animClr clrSpc="hsl" dir="cw">
                                      <p:cBhvr>
                                        <p:cTn id="62" dur="500" fill="hold"/>
                                        <p:tgtEl>
                                          <p:spTgt spid="68"/>
                                        </p:tgtEl>
                                        <p:attrNameLst>
                                          <p:attrName>stroke.color</p:attrName>
                                        </p:attrNameLst>
                                      </p:cBhvr>
                                      <p:by>
                                        <p:hsl h="0" s="12549" l="25098"/>
                                      </p:by>
                                    </p:animClr>
                                    <p:set>
                                      <p:cBhvr>
                                        <p:cTn id="63" dur="500" fill="hold"/>
                                        <p:tgtEl>
                                          <p:spTgt spid="68"/>
                                        </p:tgtEl>
                                        <p:attrNameLst>
                                          <p:attrName>fill.type</p:attrName>
                                        </p:attrNameLst>
                                      </p:cBhvr>
                                      <p:to>
                                        <p:strVal val="solid"/>
                                      </p:to>
                                    </p:set>
                                  </p:childTnLst>
                                  <p:subTnLst>
                                    <p:animClr clrSpc="rgb" dir="cw">
                                      <p:cBhvr override="childStyle">
                                        <p:cTn dur="1" fill="hold" display="0" masterRel="nextClick" afterEffect="1"/>
                                        <p:tgtEl>
                                          <p:spTgt spid="68"/>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69"/>
                                        </p:tgtEl>
                                      </p:cBhvr>
                                    </p:animEffect>
                                    <p:animScale>
                                      <p:cBhvr>
                                        <p:cTn id="69" dur="250" autoRev="1" fill="hold"/>
                                        <p:tgtEl>
                                          <p:spTgt spid="69"/>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9"/>
                  </p:tgtEl>
                </p:cond>
              </p:nextCondLst>
            </p:seq>
            <p:seq concurrent="1" nextAc="seek">
              <p:cTn id="70" restart="whenNotActive" fill="hold" evtFilter="cancelBubble" nodeType="interactiveSeq">
                <p:stCondLst>
                  <p:cond evt="onClick" delay="0">
                    <p:tgtEl>
                      <p:spTgt spid="70"/>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70"/>
                                        </p:tgtEl>
                                      </p:cBhvr>
                                    </p:animEffect>
                                    <p:animScale>
                                      <p:cBhvr>
                                        <p:cTn id="75" dur="250" autoRev="1" fill="hold"/>
                                        <p:tgtEl>
                                          <p:spTgt spid="70"/>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0"/>
                  </p:tgtEl>
                </p:cond>
              </p:nextCondLst>
            </p:seq>
            <p:seq concurrent="1" nextAc="seek">
              <p:cTn id="76" restart="whenNotActive" fill="hold" evtFilter="cancelBubble" nodeType="interactiveSeq">
                <p:stCondLst>
                  <p:cond evt="onClick" delay="0">
                    <p:tgtEl>
                      <p:spTgt spid="71"/>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71"/>
                                        </p:tgtEl>
                                      </p:cBhvr>
                                    </p:animEffect>
                                    <p:animScale>
                                      <p:cBhvr>
                                        <p:cTn id="81" dur="250" autoRev="1" fill="hold"/>
                                        <p:tgtEl>
                                          <p:spTgt spid="71"/>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1"/>
                  </p:tgtEl>
                </p:cond>
              </p:nextCondLst>
            </p:seq>
          </p:childTnLst>
        </p:cTn>
      </p:par>
    </p:tnLst>
    <p:bldLst>
      <p:bldP spid="39"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Nhóm 11"/>
          <p:cNvGrpSpPr/>
          <p:nvPr/>
        </p:nvGrpSpPr>
        <p:grpSpPr>
          <a:xfrm>
            <a:off x="1257300" y="114300"/>
            <a:ext cx="6572250" cy="2210951"/>
            <a:chOff x="-7257" y="100066"/>
            <a:chExt cx="8473022" cy="2947934"/>
          </a:xfrm>
        </p:grpSpPr>
        <p:sp>
          <p:nvSpPr>
            <p:cNvPr id="37" name="Hình chữ nhật 12"/>
            <p:cNvSpPr/>
            <p:nvPr/>
          </p:nvSpPr>
          <p:spPr>
            <a:xfrm>
              <a:off x="609600" y="533400"/>
              <a:ext cx="7856165" cy="2514600"/>
            </a:xfrm>
            <a:prstGeom prst="rect">
              <a:avLst/>
            </a:prstGeom>
            <a:solidFill>
              <a:schemeClr val="bg1"/>
            </a:solidFill>
            <a:ln w="762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a:solidFill>
                    <a:srgbClr val="FF0000"/>
                  </a:solidFill>
                </a:rPr>
                <a:t> </a:t>
              </a:r>
              <a:endParaRPr lang="vi-VN" sz="2100" b="1">
                <a:solidFill>
                  <a:srgbClr val="FF0000"/>
                </a:solidFill>
              </a:endParaRPr>
            </a:p>
          </p:txBody>
        </p:sp>
        <p:pic>
          <p:nvPicPr>
            <p:cNvPr id="38" name="Ảnh 13"/>
            <p:cNvPicPr>
              <a:picLocks noChangeAspect="1"/>
            </p:cNvPicPr>
            <p:nvPr/>
          </p:nvPicPr>
          <p:blipFill>
            <a:blip r:embed="rId4">
              <a:clrChange>
                <a:clrFrom>
                  <a:srgbClr val="FFFFFF"/>
                </a:clrFrom>
                <a:clrTo>
                  <a:srgbClr val="FFFFFF">
                    <a:alpha val="0"/>
                  </a:srgbClr>
                </a:clrTo>
              </a:clrChange>
              <a:duotone>
                <a:prstClr val="black"/>
                <a:schemeClr val="accent2">
                  <a:tint val="45000"/>
                  <a:satMod val="400000"/>
                </a:schemeClr>
              </a:duotone>
            </a:blip>
            <a:stretch>
              <a:fillRect/>
            </a:stretch>
          </p:blipFill>
          <p:spPr>
            <a:xfrm>
              <a:off x="-7257" y="100066"/>
              <a:ext cx="1704762" cy="866667"/>
            </a:xfrm>
            <a:prstGeom prst="rect">
              <a:avLst/>
            </a:prstGeom>
          </p:spPr>
        </p:pic>
      </p:grpSp>
      <p:sp>
        <p:nvSpPr>
          <p:cNvPr id="39" name="Rounded Rectangle 23"/>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00:10</a:t>
            </a:r>
          </a:p>
        </p:txBody>
      </p:sp>
      <p:sp>
        <p:nvSpPr>
          <p:cNvPr id="56" name="Rounded Rectangle 24"/>
          <p:cNvSpPr/>
          <p:nvPr/>
        </p:nvSpPr>
        <p:spPr>
          <a:xfrm>
            <a:off x="5943600" y="2458981"/>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00:09</a:t>
            </a:r>
          </a:p>
        </p:txBody>
      </p:sp>
      <p:sp>
        <p:nvSpPr>
          <p:cNvPr id="57" name="Rounded Rectangle 25"/>
          <p:cNvSpPr/>
          <p:nvPr/>
        </p:nvSpPr>
        <p:spPr>
          <a:xfrm>
            <a:off x="5943600" y="2466453"/>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00:08</a:t>
            </a:r>
          </a:p>
        </p:txBody>
      </p:sp>
      <p:sp>
        <p:nvSpPr>
          <p:cNvPr id="58" name="Rounded Rectangle 26"/>
          <p:cNvSpPr/>
          <p:nvPr/>
        </p:nvSpPr>
        <p:spPr>
          <a:xfrm>
            <a:off x="5943600" y="24592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00:07</a:t>
            </a:r>
          </a:p>
        </p:txBody>
      </p:sp>
      <p:sp>
        <p:nvSpPr>
          <p:cNvPr id="59" name="Rounded Rectangle 27"/>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00:06</a:t>
            </a:r>
          </a:p>
        </p:txBody>
      </p:sp>
      <p:sp>
        <p:nvSpPr>
          <p:cNvPr id="60" name="Rounded Rectangle 28"/>
          <p:cNvSpPr/>
          <p:nvPr/>
        </p:nvSpPr>
        <p:spPr>
          <a:xfrm>
            <a:off x="5943600" y="2462837"/>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00:05</a:t>
            </a:r>
          </a:p>
        </p:txBody>
      </p:sp>
      <p:sp>
        <p:nvSpPr>
          <p:cNvPr id="61" name="Rounded Rectangle 29"/>
          <p:cNvSpPr/>
          <p:nvPr/>
        </p:nvSpPr>
        <p:spPr>
          <a:xfrm>
            <a:off x="5943600" y="2455364"/>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00:04</a:t>
            </a:r>
          </a:p>
        </p:txBody>
      </p:sp>
      <p:sp>
        <p:nvSpPr>
          <p:cNvPr id="62" name="Rounded Rectangle 30"/>
          <p:cNvSpPr/>
          <p:nvPr/>
        </p:nvSpPr>
        <p:spPr>
          <a:xfrm>
            <a:off x="5943600" y="2447892"/>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00:03</a:t>
            </a:r>
          </a:p>
        </p:txBody>
      </p:sp>
      <p:sp>
        <p:nvSpPr>
          <p:cNvPr id="63" name="Rounded Rectangle 31"/>
          <p:cNvSpPr/>
          <p:nvPr/>
        </p:nvSpPr>
        <p:spPr>
          <a:xfrm>
            <a:off x="5943600" y="2432948"/>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00:02</a:t>
            </a:r>
          </a:p>
        </p:txBody>
      </p:sp>
      <p:sp>
        <p:nvSpPr>
          <p:cNvPr id="64" name="Rounded Rectangle 32"/>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00:01</a:t>
            </a:r>
          </a:p>
        </p:txBody>
      </p:sp>
      <p:sp>
        <p:nvSpPr>
          <p:cNvPr id="65" name="Rounded Rectangle 33"/>
          <p:cNvSpPr/>
          <p:nvPr/>
        </p:nvSpPr>
        <p:spPr>
          <a:xfrm>
            <a:off x="5943600" y="2440420"/>
            <a:ext cx="1143000" cy="51435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00:00</a:t>
            </a:r>
          </a:p>
        </p:txBody>
      </p:sp>
      <p:pic>
        <p:nvPicPr>
          <p:cNvPr id="66" name="Picture 2" descr="Káº¿t quáº£ hÃ¬nh áº£nh cho icon Äá»ng há»"/>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258050" y="2419690"/>
            <a:ext cx="585656" cy="592932"/>
          </a:xfrm>
          <a:prstGeom prst="rect">
            <a:avLst/>
          </a:prstGeom>
          <a:noFill/>
          <a:extLst>
            <a:ext uri="{909E8E84-426E-40DD-AFC4-6F175D3DCCD1}">
              <a14:hiddenFill xmlns:a14="http://schemas.microsoft.com/office/drawing/2010/main">
                <a:solidFill>
                  <a:srgbClr val="FFFFFF"/>
                </a:solidFill>
              </a14:hiddenFill>
            </a:ext>
          </a:extLst>
        </p:spPr>
      </p:pic>
      <p:pic>
        <p:nvPicPr>
          <p:cNvPr id="67" name="Ảnh 30">
            <a:hlinkClick r:id="rId7" action="ppaction://hlinksldjump"/>
          </p:cNvPr>
          <p:cNvPicPr>
            <a:picLocks noChangeAspect="1"/>
          </p:cNvPicPr>
          <p:nvPr/>
        </p:nvPicPr>
        <p:blipFill>
          <a:blip r:embed="rId8" cstate="print">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0" b="96502" l="1628" r="100000"/>
                    </a14:imgEffect>
                  </a14:imgLayer>
                </a14:imgProps>
              </a:ext>
              <a:ext uri="{28A0092B-C50C-407E-A947-70E740481C1C}">
                <a14:useLocalDpi xmlns:a14="http://schemas.microsoft.com/office/drawing/2010/main" val="0"/>
              </a:ext>
            </a:extLst>
          </a:blip>
          <a:stretch>
            <a:fillRect/>
          </a:stretch>
        </p:blipFill>
        <p:spPr>
          <a:xfrm>
            <a:off x="7315200" y="51464"/>
            <a:ext cx="463251" cy="446552"/>
          </a:xfrm>
          <a:prstGeom prst="rect">
            <a:avLst/>
          </a:prstGeom>
        </p:spPr>
      </p:pic>
      <p:sp>
        <p:nvSpPr>
          <p:cNvPr id="68" name="A"/>
          <p:cNvSpPr/>
          <p:nvPr/>
        </p:nvSpPr>
        <p:spPr>
          <a:xfrm>
            <a:off x="1257300" y="4286250"/>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C. </a:t>
            </a:r>
            <a:r>
              <a:rPr lang="en-US" sz="1350" smtClean="0"/>
              <a:t>3/5.                           </a:t>
            </a:r>
            <a:endParaRPr lang="vi-VN" sz="1350"/>
          </a:p>
        </p:txBody>
      </p:sp>
      <p:sp>
        <p:nvSpPr>
          <p:cNvPr id="69" name="B"/>
          <p:cNvSpPr/>
          <p:nvPr/>
        </p:nvSpPr>
        <p:spPr>
          <a:xfrm>
            <a:off x="1257300" y="3412672"/>
            <a:ext cx="3257549"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A</a:t>
            </a:r>
            <a:r>
              <a:rPr lang="en-US" sz="1350" smtClean="0"/>
              <a:t>. 2/5. </a:t>
            </a:r>
            <a:endParaRPr lang="vi-VN" sz="1350"/>
          </a:p>
        </p:txBody>
      </p:sp>
      <p:sp>
        <p:nvSpPr>
          <p:cNvPr id="70" name="C"/>
          <p:cNvSpPr/>
          <p:nvPr/>
        </p:nvSpPr>
        <p:spPr>
          <a:xfrm flipH="1">
            <a:off x="4616054" y="3412672"/>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B</a:t>
            </a:r>
            <a:r>
              <a:rPr lang="en-US" sz="1350" smtClean="0"/>
              <a:t>. 1/5  </a:t>
            </a:r>
            <a:endParaRPr lang="vi-VN" sz="1350"/>
          </a:p>
        </p:txBody>
      </p:sp>
      <p:sp>
        <p:nvSpPr>
          <p:cNvPr id="71" name="D"/>
          <p:cNvSpPr/>
          <p:nvPr/>
        </p:nvSpPr>
        <p:spPr>
          <a:xfrm flipH="1">
            <a:off x="4632382" y="4286250"/>
            <a:ext cx="3254318" cy="595995"/>
          </a:xfrm>
          <a:custGeom>
            <a:avLst/>
            <a:gdLst>
              <a:gd name="connsiteX0" fmla="*/ 0 w 4056063"/>
              <a:gd name="connsiteY0" fmla="*/ 0 h 794660"/>
              <a:gd name="connsiteX1" fmla="*/ 3642405 w 4056063"/>
              <a:gd name="connsiteY1" fmla="*/ 0 h 794660"/>
              <a:gd name="connsiteX2" fmla="*/ 3642405 w 4056063"/>
              <a:gd name="connsiteY2" fmla="*/ 1 h 794660"/>
              <a:gd name="connsiteX3" fmla="*/ 4056063 w 4056063"/>
              <a:gd name="connsiteY3" fmla="*/ 397331 h 794660"/>
              <a:gd name="connsiteX4" fmla="*/ 3642405 w 4056063"/>
              <a:gd name="connsiteY4" fmla="*/ 794660 h 794660"/>
              <a:gd name="connsiteX5" fmla="*/ 3642405 w 4056063"/>
              <a:gd name="connsiteY5" fmla="*/ 794658 h 794660"/>
              <a:gd name="connsiteX6" fmla="*/ 0 w 4056063"/>
              <a:gd name="connsiteY6" fmla="*/ 794658 h 79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6063" h="794660">
                <a:moveTo>
                  <a:pt x="0" y="0"/>
                </a:moveTo>
                <a:lnTo>
                  <a:pt x="3642405" y="0"/>
                </a:lnTo>
                <a:lnTo>
                  <a:pt x="3642405" y="1"/>
                </a:lnTo>
                <a:lnTo>
                  <a:pt x="4056063" y="397331"/>
                </a:lnTo>
                <a:lnTo>
                  <a:pt x="3642405" y="794660"/>
                </a:lnTo>
                <a:lnTo>
                  <a:pt x="3642405" y="794658"/>
                </a:lnTo>
                <a:lnTo>
                  <a:pt x="0" y="794658"/>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sz="1350"/>
              <a:t>   D. </a:t>
            </a:r>
            <a:r>
              <a:rPr lang="en-US" sz="1350" smtClean="0"/>
              <a:t>3/4.                                </a:t>
            </a:r>
            <a:endParaRPr lang="vi-VN" sz="1350"/>
          </a:p>
        </p:txBody>
      </p:sp>
      <p:pic>
        <p:nvPicPr>
          <p:cNvPr id="72" name="Picture 3" descr="C:\Users\Tien\Downloads\GAME PP\BACH DANG GIANG\Ngo Quyen 5.jpg">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7425" y="2432948"/>
            <a:ext cx="1044407" cy="7856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47289" y="732790"/>
            <a:ext cx="5870747" cy="1298178"/>
          </a:xfrm>
          <a:prstGeom prst="rect">
            <a:avLst/>
          </a:prstGeom>
        </p:spPr>
      </p:pic>
    </p:spTree>
    <p:extLst>
      <p:ext uri="{BB962C8B-B14F-4D97-AF65-F5344CB8AC3E}">
        <p14:creationId xmlns:p14="http://schemas.microsoft.com/office/powerpoint/2010/main" val="1102946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ppt_x"/>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1" nodeType="afterEffect">
                                  <p:stCondLst>
                                    <p:cond delay="0"/>
                                  </p:stCondLst>
                                  <p:childTnLst>
                                    <p:set>
                                      <p:cBhvr>
                                        <p:cTn id="11" dur="1" fill="hold">
                                          <p:stCondLst>
                                            <p:cond delay="0"/>
                                          </p:stCondLst>
                                        </p:cTn>
                                        <p:tgtEl>
                                          <p:spTgt spid="68"/>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1" nodeType="after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1" nodeType="afterEffect">
                                  <p:stCondLst>
                                    <p:cond delay="0"/>
                                  </p:stCondLst>
                                  <p:childTnLst>
                                    <p:set>
                                      <p:cBhvr>
                                        <p:cTn id="17" dur="1" fill="hold">
                                          <p:stCondLst>
                                            <p:cond delay="0"/>
                                          </p:stCondLst>
                                        </p:cTn>
                                        <p:tgtEl>
                                          <p:spTgt spid="70"/>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1" nodeType="after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66"/>
                    </p:tgtEl>
                  </p:cond>
                </p:stCondLst>
                <p:endSync evt="end" delay="0">
                  <p:rtn val="all"/>
                </p:endSync>
                <p:childTnLst>
                  <p:par>
                    <p:cTn id="22" fill="hold">
                      <p:stCondLst>
                        <p:cond delay="0"/>
                      </p:stCondLst>
                      <p:childTnLst>
                        <p:par>
                          <p:cTn id="23" fill="hold">
                            <p:stCondLst>
                              <p:cond delay="0"/>
                            </p:stCondLst>
                            <p:childTnLst>
                              <p:par>
                                <p:cTn id="24" presetID="11" presetClass="entr" presetSubtype="0" fill="hold" grpId="0" nodeType="afterEffect">
                                  <p:stCondLst>
                                    <p:cond delay="0"/>
                                  </p:stCondLst>
                                  <p:childTnLst>
                                    <p:set>
                                      <p:cBhvr>
                                        <p:cTn id="25" dur="1000">
                                          <p:stCondLst>
                                            <p:cond delay="0"/>
                                          </p:stCondLst>
                                        </p:cTn>
                                        <p:tgtEl>
                                          <p:spTgt spid="39"/>
                                        </p:tgtEl>
                                        <p:attrNameLst>
                                          <p:attrName>style.visibility</p:attrName>
                                        </p:attrNameLst>
                                      </p:cBhvr>
                                      <p:to>
                                        <p:strVal val="visible"/>
                                      </p:to>
                                    </p:set>
                                  </p:childTnLst>
                                </p:cTn>
                              </p:par>
                            </p:childTnLst>
                          </p:cTn>
                        </p:par>
                        <p:par>
                          <p:cTn id="26" fill="hold">
                            <p:stCondLst>
                              <p:cond delay="1000"/>
                            </p:stCondLst>
                            <p:childTnLst>
                              <p:par>
                                <p:cTn id="27" presetID="11" presetClass="entr" presetSubtype="0" fill="hold" grpId="0" nodeType="afterEffect">
                                  <p:stCondLst>
                                    <p:cond delay="0"/>
                                  </p:stCondLst>
                                  <p:childTnLst>
                                    <p:set>
                                      <p:cBhvr>
                                        <p:cTn id="28" dur="1000">
                                          <p:stCondLst>
                                            <p:cond delay="0"/>
                                          </p:stCondLst>
                                        </p:cTn>
                                        <p:tgtEl>
                                          <p:spTgt spid="56"/>
                                        </p:tgtEl>
                                        <p:attrNameLst>
                                          <p:attrName>style.visibility</p:attrName>
                                        </p:attrNameLst>
                                      </p:cBhvr>
                                      <p:to>
                                        <p:strVal val="visible"/>
                                      </p:to>
                                    </p:set>
                                  </p:childTnLst>
                                </p:cTn>
                              </p:par>
                            </p:childTnLst>
                          </p:cTn>
                        </p:par>
                        <p:par>
                          <p:cTn id="29" fill="hold">
                            <p:stCondLst>
                              <p:cond delay="2000"/>
                            </p:stCondLst>
                            <p:childTnLst>
                              <p:par>
                                <p:cTn id="30" presetID="11" presetClass="entr" presetSubtype="0" fill="hold" grpId="0" nodeType="afterEffect">
                                  <p:stCondLst>
                                    <p:cond delay="0"/>
                                  </p:stCondLst>
                                  <p:childTnLst>
                                    <p:set>
                                      <p:cBhvr>
                                        <p:cTn id="31" dur="1000">
                                          <p:stCondLst>
                                            <p:cond delay="0"/>
                                          </p:stCondLst>
                                        </p:cTn>
                                        <p:tgtEl>
                                          <p:spTgt spid="57"/>
                                        </p:tgtEl>
                                        <p:attrNameLst>
                                          <p:attrName>style.visibility</p:attrName>
                                        </p:attrNameLst>
                                      </p:cBhvr>
                                      <p:to>
                                        <p:strVal val="visible"/>
                                      </p:to>
                                    </p:set>
                                  </p:childTnLst>
                                </p:cTn>
                              </p:par>
                            </p:childTnLst>
                          </p:cTn>
                        </p:par>
                        <p:par>
                          <p:cTn id="32" fill="hold">
                            <p:stCondLst>
                              <p:cond delay="3000"/>
                            </p:stCondLst>
                            <p:childTnLst>
                              <p:par>
                                <p:cTn id="33" presetID="11" presetClass="entr" presetSubtype="0" fill="hold" grpId="0" nodeType="afterEffect">
                                  <p:stCondLst>
                                    <p:cond delay="0"/>
                                  </p:stCondLst>
                                  <p:childTnLst>
                                    <p:set>
                                      <p:cBhvr>
                                        <p:cTn id="34" dur="1000">
                                          <p:stCondLst>
                                            <p:cond delay="0"/>
                                          </p:stCondLst>
                                        </p:cTn>
                                        <p:tgtEl>
                                          <p:spTgt spid="58"/>
                                        </p:tgtEl>
                                        <p:attrNameLst>
                                          <p:attrName>style.visibility</p:attrName>
                                        </p:attrNameLst>
                                      </p:cBhvr>
                                      <p:to>
                                        <p:strVal val="visible"/>
                                      </p:to>
                                    </p:set>
                                  </p:childTnLst>
                                </p:cTn>
                              </p:par>
                            </p:childTnLst>
                          </p:cTn>
                        </p:par>
                        <p:par>
                          <p:cTn id="35" fill="hold">
                            <p:stCondLst>
                              <p:cond delay="4000"/>
                            </p:stCondLst>
                            <p:childTnLst>
                              <p:par>
                                <p:cTn id="36" presetID="11" presetClass="entr" presetSubtype="0" fill="hold" grpId="0" nodeType="afterEffect">
                                  <p:stCondLst>
                                    <p:cond delay="0"/>
                                  </p:stCondLst>
                                  <p:childTnLst>
                                    <p:set>
                                      <p:cBhvr>
                                        <p:cTn id="37" dur="1000">
                                          <p:stCondLst>
                                            <p:cond delay="0"/>
                                          </p:stCondLst>
                                        </p:cTn>
                                        <p:tgtEl>
                                          <p:spTgt spid="59"/>
                                        </p:tgtEl>
                                        <p:attrNameLst>
                                          <p:attrName>style.visibility</p:attrName>
                                        </p:attrNameLst>
                                      </p:cBhvr>
                                      <p:to>
                                        <p:strVal val="visible"/>
                                      </p:to>
                                    </p:set>
                                  </p:childTnLst>
                                </p:cTn>
                              </p:par>
                            </p:childTnLst>
                          </p:cTn>
                        </p:par>
                        <p:par>
                          <p:cTn id="38" fill="hold">
                            <p:stCondLst>
                              <p:cond delay="5000"/>
                            </p:stCondLst>
                            <p:childTnLst>
                              <p:par>
                                <p:cTn id="39" presetID="11" presetClass="entr" presetSubtype="0" fill="hold" grpId="0" nodeType="afterEffect">
                                  <p:stCondLst>
                                    <p:cond delay="0"/>
                                  </p:stCondLst>
                                  <p:childTnLst>
                                    <p:set>
                                      <p:cBhvr>
                                        <p:cTn id="40" dur="1000">
                                          <p:stCondLst>
                                            <p:cond delay="0"/>
                                          </p:stCondLst>
                                        </p:cTn>
                                        <p:tgtEl>
                                          <p:spTgt spid="60"/>
                                        </p:tgtEl>
                                        <p:attrNameLst>
                                          <p:attrName>style.visibility</p:attrName>
                                        </p:attrNameLst>
                                      </p:cBhvr>
                                      <p:to>
                                        <p:strVal val="visible"/>
                                      </p:to>
                                    </p:set>
                                  </p:childTnLst>
                                </p:cTn>
                              </p:par>
                            </p:childTnLst>
                          </p:cTn>
                        </p:par>
                        <p:par>
                          <p:cTn id="41" fill="hold">
                            <p:stCondLst>
                              <p:cond delay="6000"/>
                            </p:stCondLst>
                            <p:childTnLst>
                              <p:par>
                                <p:cTn id="42" presetID="11" presetClass="entr" presetSubtype="0" fill="hold" grpId="0" nodeType="afterEffect">
                                  <p:stCondLst>
                                    <p:cond delay="0"/>
                                  </p:stCondLst>
                                  <p:childTnLst>
                                    <p:set>
                                      <p:cBhvr>
                                        <p:cTn id="43" dur="1000">
                                          <p:stCondLst>
                                            <p:cond delay="0"/>
                                          </p:stCondLst>
                                        </p:cTn>
                                        <p:tgtEl>
                                          <p:spTgt spid="61"/>
                                        </p:tgtEl>
                                        <p:attrNameLst>
                                          <p:attrName>style.visibility</p:attrName>
                                        </p:attrNameLst>
                                      </p:cBhvr>
                                      <p:to>
                                        <p:strVal val="visible"/>
                                      </p:to>
                                    </p:set>
                                  </p:childTnLst>
                                </p:cTn>
                              </p:par>
                            </p:childTnLst>
                          </p:cTn>
                        </p:par>
                        <p:par>
                          <p:cTn id="44" fill="hold">
                            <p:stCondLst>
                              <p:cond delay="7000"/>
                            </p:stCondLst>
                            <p:childTnLst>
                              <p:par>
                                <p:cTn id="45" presetID="11" presetClass="entr" presetSubtype="0" fill="hold" grpId="0" nodeType="afterEffect">
                                  <p:stCondLst>
                                    <p:cond delay="0"/>
                                  </p:stCondLst>
                                  <p:childTnLst>
                                    <p:set>
                                      <p:cBhvr>
                                        <p:cTn id="46" dur="1000">
                                          <p:stCondLst>
                                            <p:cond delay="0"/>
                                          </p:stCondLst>
                                        </p:cTn>
                                        <p:tgtEl>
                                          <p:spTgt spid="62"/>
                                        </p:tgtEl>
                                        <p:attrNameLst>
                                          <p:attrName>style.visibility</p:attrName>
                                        </p:attrNameLst>
                                      </p:cBhvr>
                                      <p:to>
                                        <p:strVal val="visible"/>
                                      </p:to>
                                    </p:set>
                                  </p:childTnLst>
                                </p:cTn>
                              </p:par>
                            </p:childTnLst>
                          </p:cTn>
                        </p:par>
                        <p:par>
                          <p:cTn id="47" fill="hold">
                            <p:stCondLst>
                              <p:cond delay="8000"/>
                            </p:stCondLst>
                            <p:childTnLst>
                              <p:par>
                                <p:cTn id="48" presetID="11" presetClass="entr" presetSubtype="0" fill="hold" grpId="0" nodeType="afterEffect">
                                  <p:stCondLst>
                                    <p:cond delay="0"/>
                                  </p:stCondLst>
                                  <p:childTnLst>
                                    <p:set>
                                      <p:cBhvr>
                                        <p:cTn id="49" dur="1000">
                                          <p:stCondLst>
                                            <p:cond delay="0"/>
                                          </p:stCondLst>
                                        </p:cTn>
                                        <p:tgtEl>
                                          <p:spTgt spid="63"/>
                                        </p:tgtEl>
                                        <p:attrNameLst>
                                          <p:attrName>style.visibility</p:attrName>
                                        </p:attrNameLst>
                                      </p:cBhvr>
                                      <p:to>
                                        <p:strVal val="visible"/>
                                      </p:to>
                                    </p:set>
                                  </p:childTnLst>
                                </p:cTn>
                              </p:par>
                            </p:childTnLst>
                          </p:cTn>
                        </p:par>
                        <p:par>
                          <p:cTn id="50" fill="hold">
                            <p:stCondLst>
                              <p:cond delay="9000"/>
                            </p:stCondLst>
                            <p:childTnLst>
                              <p:par>
                                <p:cTn id="51" presetID="11" presetClass="entr" presetSubtype="0" fill="hold" grpId="0" nodeType="afterEffect">
                                  <p:stCondLst>
                                    <p:cond delay="0"/>
                                  </p:stCondLst>
                                  <p:childTnLst>
                                    <p:set>
                                      <p:cBhvr>
                                        <p:cTn id="52" dur="1000">
                                          <p:stCondLst>
                                            <p:cond delay="0"/>
                                          </p:stCondLst>
                                        </p:cTn>
                                        <p:tgtEl>
                                          <p:spTgt spid="64"/>
                                        </p:tgtEl>
                                        <p:attrNameLst>
                                          <p:attrName>style.visibility</p:attrName>
                                        </p:attrNameLst>
                                      </p:cBhvr>
                                      <p:to>
                                        <p:strVal val="visible"/>
                                      </p:to>
                                    </p:set>
                                  </p:childTnLst>
                                </p:cTn>
                              </p:par>
                            </p:childTnLst>
                          </p:cTn>
                        </p:par>
                        <p:par>
                          <p:cTn id="53" fill="hold">
                            <p:stCondLst>
                              <p:cond delay="10000"/>
                            </p:stCondLst>
                            <p:childTnLst>
                              <p:par>
                                <p:cTn id="54" presetID="11" presetClass="entr" presetSubtype="0" fill="hold" grpId="0" nodeType="afterEffect">
                                  <p:stCondLst>
                                    <p:cond delay="0"/>
                                  </p:stCondLst>
                                  <p:childTnLst>
                                    <p:set>
                                      <p:cBhvr>
                                        <p:cTn id="55" dur="1000">
                                          <p:stCondLst>
                                            <p:cond delay="0"/>
                                          </p:stCondLst>
                                        </p:cTn>
                                        <p:tgtEl>
                                          <p:spTgt spid="65"/>
                                        </p:tgtEl>
                                        <p:attrNameLst>
                                          <p:attrName>style.visibility</p:attrName>
                                        </p:attrNameLst>
                                      </p:cBhvr>
                                      <p:to>
                                        <p:strVal val="visible"/>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8"/>
                    </p:tgtEl>
                  </p:cond>
                </p:stCondLst>
                <p:endSync evt="end" delay="0">
                  <p:rtn val="all"/>
                </p:endSync>
                <p:childTnLst>
                  <p:par>
                    <p:cTn id="57" fill="hold">
                      <p:stCondLst>
                        <p:cond delay="0"/>
                      </p:stCondLst>
                      <p:childTnLst>
                        <p:par>
                          <p:cTn id="58" fill="hold">
                            <p:stCondLst>
                              <p:cond delay="0"/>
                            </p:stCondLst>
                            <p:childTnLst>
                              <p:par>
                                <p:cTn id="59" presetID="30" presetClass="emph" presetSubtype="0" fill="hold" grpId="0" nodeType="clickEffect">
                                  <p:stCondLst>
                                    <p:cond delay="0"/>
                                  </p:stCondLst>
                                  <p:childTnLst>
                                    <p:animClr clrSpc="hsl" dir="cw">
                                      <p:cBhvr override="childStyle">
                                        <p:cTn id="60" dur="500" fill="hold"/>
                                        <p:tgtEl>
                                          <p:spTgt spid="68"/>
                                        </p:tgtEl>
                                        <p:attrNameLst>
                                          <p:attrName>style.color</p:attrName>
                                        </p:attrNameLst>
                                      </p:cBhvr>
                                      <p:by>
                                        <p:hsl h="0" s="12549" l="25098"/>
                                      </p:by>
                                    </p:animClr>
                                    <p:animClr clrSpc="hsl" dir="cw">
                                      <p:cBhvr>
                                        <p:cTn id="61" dur="500" fill="hold"/>
                                        <p:tgtEl>
                                          <p:spTgt spid="68"/>
                                        </p:tgtEl>
                                        <p:attrNameLst>
                                          <p:attrName>fillcolor</p:attrName>
                                        </p:attrNameLst>
                                      </p:cBhvr>
                                      <p:by>
                                        <p:hsl h="0" s="12549" l="25098"/>
                                      </p:by>
                                    </p:animClr>
                                    <p:animClr clrSpc="hsl" dir="cw">
                                      <p:cBhvr>
                                        <p:cTn id="62" dur="500" fill="hold"/>
                                        <p:tgtEl>
                                          <p:spTgt spid="68"/>
                                        </p:tgtEl>
                                        <p:attrNameLst>
                                          <p:attrName>stroke.color</p:attrName>
                                        </p:attrNameLst>
                                      </p:cBhvr>
                                      <p:by>
                                        <p:hsl h="0" s="12549" l="25098"/>
                                      </p:by>
                                    </p:animClr>
                                    <p:set>
                                      <p:cBhvr>
                                        <p:cTn id="63" dur="500" fill="hold"/>
                                        <p:tgtEl>
                                          <p:spTgt spid="68"/>
                                        </p:tgtEl>
                                        <p:attrNameLst>
                                          <p:attrName>fill.type</p:attrName>
                                        </p:attrNameLst>
                                      </p:cBhvr>
                                      <p:to>
                                        <p:strVal val="solid"/>
                                      </p:to>
                                    </p:set>
                                  </p:childTnLst>
                                  <p:subTnLst>
                                    <p:animClr clrSpc="rgb" dir="cw">
                                      <p:cBhvr override="childStyle">
                                        <p:cTn dur="1" fill="hold" display="0" masterRel="nextClick" afterEffect="1"/>
                                        <p:tgtEl>
                                          <p:spTgt spid="68"/>
                                        </p:tgtEl>
                                        <p:attrNameLst>
                                          <p:attrName>ppt_c</p:attrName>
                                        </p:attrNameLst>
                                      </p:cBhvr>
                                      <p:to>
                                        <a:schemeClr val="accent2"/>
                                      </p:to>
                                    </p:animClr>
                                    <p:audio>
                                      <p:cMediaNode>
                                        <p:cTn display="0" masterRel="sameClick">
                                          <p:stCondLst>
                                            <p:cond evt="begin" delay="0">
                                              <p:tn val="5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68"/>
                  </p:tgtEl>
                </p:cond>
              </p:nextCondLst>
            </p:seq>
            <p:seq concurrent="1" nextAc="seek">
              <p:cTn id="64" restart="whenNotActive" fill="hold" evtFilter="cancelBubble" nodeType="interactiveSeq">
                <p:stCondLst>
                  <p:cond evt="onClick" delay="0">
                    <p:tgtEl>
                      <p:spTgt spid="69"/>
                    </p:tgtEl>
                  </p:cond>
                </p:stCondLst>
                <p:endSync evt="end" delay="0">
                  <p:rtn val="all"/>
                </p:endSync>
                <p:childTnLst>
                  <p:par>
                    <p:cTn id="65" fill="hold">
                      <p:stCondLst>
                        <p:cond delay="0"/>
                      </p:stCondLst>
                      <p:childTnLst>
                        <p:par>
                          <p:cTn id="66" fill="hold">
                            <p:stCondLst>
                              <p:cond delay="0"/>
                            </p:stCondLst>
                            <p:childTnLst>
                              <p:par>
                                <p:cTn id="67" presetID="26" presetClass="emph" presetSubtype="0" fill="hold" grpId="0" nodeType="clickEffect">
                                  <p:stCondLst>
                                    <p:cond delay="0"/>
                                  </p:stCondLst>
                                  <p:childTnLst>
                                    <p:animEffect transition="out" filter="fade">
                                      <p:cBhvr>
                                        <p:cTn id="68" dur="500" tmFilter="0, 0; .2, .5; .8, .5; 1, 0"/>
                                        <p:tgtEl>
                                          <p:spTgt spid="69"/>
                                        </p:tgtEl>
                                      </p:cBhvr>
                                    </p:animEffect>
                                    <p:animScale>
                                      <p:cBhvr>
                                        <p:cTn id="69" dur="250" autoRev="1" fill="hold"/>
                                        <p:tgtEl>
                                          <p:spTgt spid="69"/>
                                        </p:tgtEl>
                                      </p:cBhvr>
                                      <p:by x="105000" y="105000"/>
                                    </p:animScale>
                                  </p:childTnLst>
                                  <p:subTnLst>
                                    <p:audio>
                                      <p:cMediaNode>
                                        <p:cTn display="0" masterRel="sameClick">
                                          <p:stCondLst>
                                            <p:cond evt="begin" delay="0">
                                              <p:tn val="67"/>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69"/>
                  </p:tgtEl>
                </p:cond>
              </p:nextCondLst>
            </p:seq>
            <p:seq concurrent="1" nextAc="seek">
              <p:cTn id="70" restart="whenNotActive" fill="hold" evtFilter="cancelBubble" nodeType="interactiveSeq">
                <p:stCondLst>
                  <p:cond evt="onClick" delay="0">
                    <p:tgtEl>
                      <p:spTgt spid="70"/>
                    </p:tgtEl>
                  </p:cond>
                </p:stCondLst>
                <p:endSync evt="end" delay="0">
                  <p:rtn val="all"/>
                </p:endSync>
                <p:childTnLst>
                  <p:par>
                    <p:cTn id="71" fill="hold">
                      <p:stCondLst>
                        <p:cond delay="0"/>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70"/>
                                        </p:tgtEl>
                                      </p:cBhvr>
                                    </p:animEffect>
                                    <p:animScale>
                                      <p:cBhvr>
                                        <p:cTn id="75" dur="250" autoRev="1" fill="hold"/>
                                        <p:tgtEl>
                                          <p:spTgt spid="70"/>
                                        </p:tgtEl>
                                      </p:cBhvr>
                                      <p:by x="105000" y="105000"/>
                                    </p:animScale>
                                  </p:childTnLst>
                                  <p:subTnLst>
                                    <p:audio>
                                      <p:cMediaNode>
                                        <p:cTn display="0" masterRel="sameClick">
                                          <p:stCondLst>
                                            <p:cond evt="begin" delay="0">
                                              <p:tn val="73"/>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0"/>
                  </p:tgtEl>
                </p:cond>
              </p:nextCondLst>
            </p:seq>
            <p:seq concurrent="1" nextAc="seek">
              <p:cTn id="76" restart="whenNotActive" fill="hold" evtFilter="cancelBubble" nodeType="interactiveSeq">
                <p:stCondLst>
                  <p:cond evt="onClick" delay="0">
                    <p:tgtEl>
                      <p:spTgt spid="71"/>
                    </p:tgtEl>
                  </p:cond>
                </p:stCondLst>
                <p:endSync evt="end" delay="0">
                  <p:rtn val="all"/>
                </p:endSync>
                <p:childTnLst>
                  <p:par>
                    <p:cTn id="77" fill="hold">
                      <p:stCondLst>
                        <p:cond delay="0"/>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71"/>
                                        </p:tgtEl>
                                      </p:cBhvr>
                                    </p:animEffect>
                                    <p:animScale>
                                      <p:cBhvr>
                                        <p:cTn id="81" dur="250" autoRev="1" fill="hold"/>
                                        <p:tgtEl>
                                          <p:spTgt spid="71"/>
                                        </p:tgtEl>
                                      </p:cBhvr>
                                      <p:by x="105000" y="105000"/>
                                    </p:animScale>
                                  </p:childTnLst>
                                  <p:subTnLst>
                                    <p:audio>
                                      <p:cMediaNode>
                                        <p:cTn display="0" masterRel="sameClick">
                                          <p:stCondLst>
                                            <p:cond evt="begin" delay="0">
                                              <p:tn val="79"/>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71"/>
                  </p:tgtEl>
                </p:cond>
              </p:nextCondLst>
            </p:seq>
          </p:childTnLst>
        </p:cTn>
      </p:par>
    </p:tnLst>
    <p:bldLst>
      <p:bldP spid="39"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8" grpId="0" animBg="1"/>
      <p:bldP spid="68" grpId="1" animBg="1"/>
      <p:bldP spid="69" grpId="0" animBg="1"/>
      <p:bldP spid="69" grpId="1" animBg="1"/>
      <p:bldP spid="70" grpId="0" animBg="1"/>
      <p:bldP spid="70" grpId="1" animBg="1"/>
      <p:bldP spid="71" grpId="0" animBg="1"/>
      <p:bldP spid="71"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9709"/>
            <a:ext cx="8908473" cy="707886"/>
          </a:xfrm>
          <a:prstGeom prst="rect">
            <a:avLst/>
          </a:prstGeom>
          <a:solidFill>
            <a:srgbClr val="FFC000"/>
          </a:solidFill>
        </p:spPr>
        <p:txBody>
          <a:bodyPr wrap="square" rtlCol="0">
            <a:spAutoFit/>
          </a:bodyPr>
          <a:lstStyle/>
          <a:p>
            <a:pPr algn="l"/>
            <a:r>
              <a:rPr lang="en-US" sz="4000" spc="300" dirty="0">
                <a:ln w="18415" cmpd="sng">
                  <a:solidFill>
                    <a:srgbClr val="FFFFFF"/>
                  </a:solidFill>
                  <a:prstDash val="solid"/>
                </a:ln>
                <a:solidFill>
                  <a:srgbClr val="FFFFFF"/>
                </a:solidFill>
                <a:effectLst>
                  <a:outerShdw blurRad="63500" dir="3600000" algn="tl" rotWithShape="0">
                    <a:srgbClr val="000000">
                      <a:alpha val="70000"/>
                    </a:srgbClr>
                  </a:outerShdw>
                  <a:reflection blurRad="6350" stA="50000" endA="300" endPos="50000" dist="29997" dir="5400000" sy="-100000" algn="bl" rotWithShape="0"/>
                </a:effectLst>
                <a:latin typeface="Times New Roman" panose="02020603050405020304" pitchFamily="18" charset="0"/>
                <a:cs typeface="Times New Roman" panose="02020603050405020304" pitchFamily="18" charset="0"/>
              </a:rPr>
              <a:t>HƯỚNG DẪN VỀ NHÀ</a:t>
            </a:r>
          </a:p>
        </p:txBody>
      </p:sp>
      <p:sp>
        <p:nvSpPr>
          <p:cNvPr id="5" name="TextBox 4"/>
          <p:cNvSpPr txBox="1"/>
          <p:nvPr/>
        </p:nvSpPr>
        <p:spPr>
          <a:xfrm>
            <a:off x="145473" y="1504950"/>
            <a:ext cx="8991600" cy="1823576"/>
          </a:xfrm>
          <a:prstGeom prst="rect">
            <a:avLst/>
          </a:prstGeom>
          <a:noFill/>
        </p:spPr>
        <p:txBody>
          <a:bodyPr wrap="square" rtlCol="0">
            <a:spAutoFit/>
          </a:bodyPr>
          <a:lstStyle/>
          <a:p>
            <a:pPr marL="342900" indent="-342900" algn="l">
              <a:lnSpc>
                <a:spcPts val="4500"/>
              </a:lnSpc>
              <a:buFont typeface="Wingdings" pitchFamily="2" charset="2"/>
              <a:buChar char="v"/>
            </a:pPr>
            <a:r>
              <a:rPr lang="en-US" sz="3200" b="0" dirty="0" err="1" smtClean="0">
                <a:solidFill>
                  <a:srgbClr val="000066"/>
                </a:solidFill>
                <a:latin typeface="Times New Roman" panose="02020603050405020304" pitchFamily="18" charset="0"/>
                <a:cs typeface="Times New Roman" panose="02020603050405020304" pitchFamily="18" charset="0"/>
              </a:rPr>
              <a:t>Xem</a:t>
            </a:r>
            <a:r>
              <a:rPr lang="en-US" sz="3200" b="0" dirty="0" smtClean="0">
                <a:solidFill>
                  <a:srgbClr val="000066"/>
                </a:solidFill>
                <a:latin typeface="Times New Roman" panose="02020603050405020304" pitchFamily="18" charset="0"/>
                <a:cs typeface="Times New Roman" panose="02020603050405020304" pitchFamily="18" charset="0"/>
              </a:rPr>
              <a:t> </a:t>
            </a:r>
            <a:r>
              <a:rPr lang="en-US" sz="3200" b="0" dirty="0" err="1" smtClean="0">
                <a:solidFill>
                  <a:srgbClr val="000066"/>
                </a:solidFill>
                <a:latin typeface="Times New Roman" panose="02020603050405020304" pitchFamily="18" charset="0"/>
                <a:cs typeface="Times New Roman" panose="02020603050405020304" pitchFamily="18" charset="0"/>
              </a:rPr>
              <a:t>kỹ</a:t>
            </a:r>
            <a:r>
              <a:rPr lang="en-US" sz="3200" b="0" dirty="0" smtClean="0">
                <a:solidFill>
                  <a:srgbClr val="000066"/>
                </a:solidFill>
                <a:latin typeface="Times New Roman" panose="02020603050405020304" pitchFamily="18" charset="0"/>
                <a:cs typeface="Times New Roman" panose="02020603050405020304" pitchFamily="18" charset="0"/>
              </a:rPr>
              <a:t> </a:t>
            </a:r>
            <a:r>
              <a:rPr lang="en-US" sz="3200" b="0" dirty="0" err="1" smtClean="0">
                <a:solidFill>
                  <a:srgbClr val="000066"/>
                </a:solidFill>
                <a:latin typeface="Times New Roman" panose="02020603050405020304" pitchFamily="18" charset="0"/>
                <a:cs typeface="Times New Roman" panose="02020603050405020304" pitchFamily="18" charset="0"/>
              </a:rPr>
              <a:t>lại</a:t>
            </a:r>
            <a:r>
              <a:rPr lang="en-US" sz="3200" b="0" dirty="0" smtClean="0">
                <a:solidFill>
                  <a:srgbClr val="000066"/>
                </a:solidFill>
                <a:latin typeface="Times New Roman" panose="02020603050405020304" pitchFamily="18" charset="0"/>
                <a:cs typeface="Times New Roman" panose="02020603050405020304" pitchFamily="18" charset="0"/>
              </a:rPr>
              <a:t> </a:t>
            </a:r>
            <a:r>
              <a:rPr lang="en-US" sz="3200" b="0" err="1" smtClean="0">
                <a:solidFill>
                  <a:srgbClr val="000066"/>
                </a:solidFill>
                <a:latin typeface="Times New Roman" panose="02020603050405020304" pitchFamily="18" charset="0"/>
                <a:cs typeface="Times New Roman" panose="02020603050405020304" pitchFamily="18" charset="0"/>
              </a:rPr>
              <a:t>phần</a:t>
            </a:r>
            <a:r>
              <a:rPr lang="en-US" sz="3200" b="0" smtClean="0">
                <a:solidFill>
                  <a:srgbClr val="000066"/>
                </a:solidFill>
                <a:latin typeface="Times New Roman" panose="02020603050405020304" pitchFamily="18" charset="0"/>
                <a:cs typeface="Times New Roman" panose="02020603050405020304" pitchFamily="18" charset="0"/>
              </a:rPr>
              <a:t> bài học.</a:t>
            </a:r>
            <a:endParaRPr lang="en-US" sz="3200" b="0" dirty="0" smtClean="0">
              <a:solidFill>
                <a:srgbClr val="000066"/>
              </a:solidFill>
              <a:latin typeface="Times New Roman" panose="02020603050405020304" pitchFamily="18" charset="0"/>
              <a:cs typeface="Times New Roman" panose="02020603050405020304" pitchFamily="18" charset="0"/>
            </a:endParaRPr>
          </a:p>
          <a:p>
            <a:pPr marL="342900" indent="-342900" algn="l">
              <a:lnSpc>
                <a:spcPts val="4500"/>
              </a:lnSpc>
              <a:buFont typeface="Wingdings" pitchFamily="2" charset="2"/>
              <a:buChar char="v"/>
            </a:pPr>
            <a:r>
              <a:rPr lang="en-US" sz="3200" b="0" dirty="0" err="1" smtClean="0">
                <a:solidFill>
                  <a:srgbClr val="000066"/>
                </a:solidFill>
                <a:latin typeface="Times New Roman" panose="02020603050405020304" pitchFamily="18" charset="0"/>
                <a:cs typeface="Times New Roman" panose="02020603050405020304" pitchFamily="18" charset="0"/>
              </a:rPr>
              <a:t>Bài</a:t>
            </a:r>
            <a:r>
              <a:rPr lang="en-US" sz="3200" b="0" dirty="0" smtClean="0">
                <a:solidFill>
                  <a:srgbClr val="000066"/>
                </a:solidFill>
                <a:latin typeface="Times New Roman" panose="02020603050405020304" pitchFamily="18" charset="0"/>
                <a:cs typeface="Times New Roman" panose="02020603050405020304" pitchFamily="18" charset="0"/>
              </a:rPr>
              <a:t> </a:t>
            </a:r>
            <a:r>
              <a:rPr lang="en-US" sz="3200" b="0" dirty="0" err="1" smtClean="0">
                <a:solidFill>
                  <a:srgbClr val="000066"/>
                </a:solidFill>
                <a:latin typeface="Times New Roman" panose="02020603050405020304" pitchFamily="18" charset="0"/>
                <a:cs typeface="Times New Roman" panose="02020603050405020304" pitchFamily="18" charset="0"/>
              </a:rPr>
              <a:t>tập</a:t>
            </a:r>
            <a:r>
              <a:rPr lang="en-US" sz="3200" b="0" dirty="0" smtClean="0">
                <a:solidFill>
                  <a:srgbClr val="000066"/>
                </a:solidFill>
                <a:latin typeface="Times New Roman" panose="02020603050405020304" pitchFamily="18" charset="0"/>
                <a:cs typeface="Times New Roman" panose="02020603050405020304" pitchFamily="18" charset="0"/>
              </a:rPr>
              <a:t> </a:t>
            </a:r>
            <a:r>
              <a:rPr lang="en-US" sz="3200" b="0" dirty="0" err="1" smtClean="0">
                <a:solidFill>
                  <a:srgbClr val="000066"/>
                </a:solidFill>
                <a:latin typeface="Times New Roman" panose="02020603050405020304" pitchFamily="18" charset="0"/>
                <a:cs typeface="Times New Roman" panose="02020603050405020304" pitchFamily="18" charset="0"/>
              </a:rPr>
              <a:t>về</a:t>
            </a:r>
            <a:r>
              <a:rPr lang="en-US" sz="3200" b="0" dirty="0" smtClean="0">
                <a:solidFill>
                  <a:srgbClr val="000066"/>
                </a:solidFill>
                <a:latin typeface="Times New Roman" panose="02020603050405020304" pitchFamily="18" charset="0"/>
                <a:cs typeface="Times New Roman" panose="02020603050405020304" pitchFamily="18" charset="0"/>
              </a:rPr>
              <a:t> </a:t>
            </a:r>
            <a:r>
              <a:rPr lang="en-US" sz="3200" b="0" dirty="0" err="1" smtClean="0">
                <a:solidFill>
                  <a:srgbClr val="000066"/>
                </a:solidFill>
                <a:latin typeface="Times New Roman" panose="02020603050405020304" pitchFamily="18" charset="0"/>
                <a:cs typeface="Times New Roman" panose="02020603050405020304" pitchFamily="18" charset="0"/>
              </a:rPr>
              <a:t>nhà</a:t>
            </a:r>
            <a:r>
              <a:rPr lang="en-US" sz="3200" b="0" smtClean="0">
                <a:solidFill>
                  <a:srgbClr val="000066"/>
                </a:solidFill>
                <a:latin typeface="Times New Roman" panose="02020603050405020304" pitchFamily="18" charset="0"/>
                <a:cs typeface="Times New Roman" panose="02020603050405020304" pitchFamily="18" charset="0"/>
              </a:rPr>
              <a:t>: </a:t>
            </a:r>
            <a:r>
              <a:rPr lang="en-US" sz="3200" smtClean="0">
                <a:solidFill>
                  <a:srgbClr val="000066"/>
                </a:solidFill>
                <a:latin typeface="Times New Roman" panose="02020603050405020304" pitchFamily="18" charset="0"/>
                <a:cs typeface="Times New Roman" panose="02020603050405020304" pitchFamily="18" charset="0"/>
              </a:rPr>
              <a:t>Bài tập 4 SGK.</a:t>
            </a:r>
          </a:p>
          <a:p>
            <a:pPr marL="342900" indent="-342900" algn="l">
              <a:lnSpc>
                <a:spcPts val="4500"/>
              </a:lnSpc>
              <a:buFont typeface="Wingdings" pitchFamily="2" charset="2"/>
              <a:buChar char="v"/>
            </a:pPr>
            <a:r>
              <a:rPr lang="en-US" sz="3200" smtClean="0">
                <a:solidFill>
                  <a:srgbClr val="000066"/>
                </a:solidFill>
                <a:latin typeface="Times New Roman" panose="02020603050405020304" pitchFamily="18" charset="0"/>
                <a:cs typeface="Times New Roman" panose="02020603050405020304" pitchFamily="18" charset="0"/>
              </a:rPr>
              <a:t>Chuẩn bị trước: “Bài tập cuối chương 9”.</a:t>
            </a:r>
            <a:endParaRPr lang="en-US" sz="3200" b="0" dirty="0" smtClean="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6312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Tree>
    <p:extLst>
      <p:ext uri="{BB962C8B-B14F-4D97-AF65-F5344CB8AC3E}">
        <p14:creationId xmlns:p14="http://schemas.microsoft.com/office/powerpoint/2010/main" val="40007961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23478"/>
            <a:ext cx="567506" cy="841697"/>
          </a:xfrm>
          <a:prstGeom prst="rect">
            <a:avLst/>
          </a:prstGeom>
        </p:spPr>
      </p:pic>
      <p:pic>
        <p:nvPicPr>
          <p:cNvPr id="5" name="Picture 4" descr="Screen Clipping"/>
          <p:cNvPicPr>
            <a:picLocks noChangeAspect="1"/>
          </p:cNvPicPr>
          <p:nvPr/>
        </p:nvPicPr>
        <p:blipFill rotWithShape="1">
          <a:blip r:embed="rId3">
            <a:extLst>
              <a:ext uri="{28A0092B-C50C-407E-A947-70E740481C1C}">
                <a14:useLocalDpi xmlns:a14="http://schemas.microsoft.com/office/drawing/2010/main" val="0"/>
              </a:ext>
            </a:extLst>
          </a:blip>
          <a:srcRect t="1695"/>
          <a:stretch/>
        </p:blipFill>
        <p:spPr>
          <a:xfrm>
            <a:off x="827584" y="521535"/>
            <a:ext cx="8104900" cy="399443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1945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5925" y="782795"/>
            <a:ext cx="628700"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a)  </a:t>
            </a:r>
            <a:endParaRPr lang="en-US" sz="2800">
              <a:latin typeface="Times New Roman" panose="02020603050405020304" pitchFamily="18" charset="0"/>
              <a:cs typeface="Times New Roman" panose="02020603050405020304" pitchFamily="18" charset="0"/>
            </a:endParaRPr>
          </a:p>
        </p:txBody>
      </p:sp>
      <p:graphicFrame>
        <p:nvGraphicFramePr>
          <p:cNvPr id="6" name="Object 5"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841117481"/>
              </p:ext>
            </p:extLst>
          </p:nvPr>
        </p:nvGraphicFramePr>
        <p:xfrm>
          <a:off x="971600" y="772859"/>
          <a:ext cx="1658938" cy="588963"/>
        </p:xfrm>
        <a:graphic>
          <a:graphicData uri="http://schemas.openxmlformats.org/presentationml/2006/ole">
            <mc:AlternateContent xmlns:mc="http://schemas.openxmlformats.org/markup-compatibility/2006">
              <mc:Choice xmlns:v="urn:schemas-microsoft-com:vml" Requires="v">
                <p:oleObj spid="_x0000_s4164" name="Equation" r:id="rId3" imgW="1612800" imgH="609480" progId="Equation.DSMT4">
                  <p:embed/>
                </p:oleObj>
              </mc:Choice>
              <mc:Fallback>
                <p:oleObj name="Equation" r:id="rId3" imgW="1612800" imgH="609480" progId="Equation.DSMT4">
                  <p:embed/>
                  <p:pic>
                    <p:nvPicPr>
                      <p:cNvPr id="0" name="Object 1"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4"/>
                      <a:srcRect/>
                      <a:stretch>
                        <a:fillRect/>
                      </a:stretch>
                    </p:blipFill>
                    <p:spPr bwMode="auto">
                      <a:xfrm>
                        <a:off x="971600" y="772859"/>
                        <a:ext cx="1658938" cy="588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le 6"/>
          <p:cNvGraphicFramePr>
            <a:graphicFrameLocks noGrp="1"/>
          </p:cNvGraphicFramePr>
          <p:nvPr>
            <p:extLst>
              <p:ext uri="{D42A27DB-BD31-4B8C-83A1-F6EECF244321}">
                <p14:modId xmlns:p14="http://schemas.microsoft.com/office/powerpoint/2010/main" val="658400114"/>
              </p:ext>
            </p:extLst>
          </p:nvPr>
        </p:nvGraphicFramePr>
        <p:xfrm>
          <a:off x="342900" y="2144246"/>
          <a:ext cx="7973514" cy="2011680"/>
        </p:xfrm>
        <a:graphic>
          <a:graphicData uri="http://schemas.openxmlformats.org/drawingml/2006/table">
            <a:tbl>
              <a:tblPr firstRow="1" bandRow="1">
                <a:tableStyleId>{5C22544A-7EE6-4342-B048-85BDC9FD1C3A}</a:tableStyleId>
              </a:tblPr>
              <a:tblGrid>
                <a:gridCol w="1276772">
                  <a:extLst>
                    <a:ext uri="{9D8B030D-6E8A-4147-A177-3AD203B41FA5}">
                      <a16:colId xmlns:a16="http://schemas.microsoft.com/office/drawing/2014/main" val="2489840104"/>
                    </a:ext>
                  </a:extLst>
                </a:gridCol>
                <a:gridCol w="1381066">
                  <a:extLst>
                    <a:ext uri="{9D8B030D-6E8A-4147-A177-3AD203B41FA5}">
                      <a16:colId xmlns:a16="http://schemas.microsoft.com/office/drawing/2014/main" val="3619503433"/>
                    </a:ext>
                  </a:extLst>
                </a:gridCol>
                <a:gridCol w="1328919">
                  <a:extLst>
                    <a:ext uri="{9D8B030D-6E8A-4147-A177-3AD203B41FA5}">
                      <a16:colId xmlns:a16="http://schemas.microsoft.com/office/drawing/2014/main" val="244495252"/>
                    </a:ext>
                  </a:extLst>
                </a:gridCol>
                <a:gridCol w="1328919">
                  <a:extLst>
                    <a:ext uri="{9D8B030D-6E8A-4147-A177-3AD203B41FA5}">
                      <a16:colId xmlns:a16="http://schemas.microsoft.com/office/drawing/2014/main" val="3085240573"/>
                    </a:ext>
                  </a:extLst>
                </a:gridCol>
                <a:gridCol w="1289688">
                  <a:extLst>
                    <a:ext uri="{9D8B030D-6E8A-4147-A177-3AD203B41FA5}">
                      <a16:colId xmlns:a16="http://schemas.microsoft.com/office/drawing/2014/main" val="1324885536"/>
                    </a:ext>
                  </a:extLst>
                </a:gridCol>
                <a:gridCol w="1368150">
                  <a:extLst>
                    <a:ext uri="{9D8B030D-6E8A-4147-A177-3AD203B41FA5}">
                      <a16:colId xmlns:a16="http://schemas.microsoft.com/office/drawing/2014/main" val="4148542044"/>
                    </a:ext>
                  </a:extLst>
                </a:gridCol>
              </a:tblGrid>
              <a:tr h="563357">
                <a:tc>
                  <a:txBody>
                    <a:bodyPr/>
                    <a:lstStyle/>
                    <a:p>
                      <a:pPr algn="ctr"/>
                      <a:r>
                        <a:rPr lang="en-US" sz="2400" smtClean="0">
                          <a:latin typeface="Times New Roman" panose="02020603050405020304" pitchFamily="18" charset="0"/>
                          <a:cs typeface="Times New Roman" panose="02020603050405020304" pitchFamily="18" charset="0"/>
                        </a:rPr>
                        <a:t>Số</a:t>
                      </a:r>
                      <a:r>
                        <a:rPr lang="en-US" sz="2400" baseline="0" smtClean="0">
                          <a:latin typeface="Times New Roman" panose="02020603050405020304" pitchFamily="18" charset="0"/>
                          <a:cs typeface="Times New Roman" panose="02020603050405020304" pitchFamily="18" charset="0"/>
                        </a:rPr>
                        <a:t> phép thử</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20 </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40</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60</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80</a:t>
                      </a:r>
                      <a:endParaRPr lang="en-US" sz="2800">
                        <a:latin typeface="Times New Roman" panose="02020603050405020304" pitchFamily="18" charset="0"/>
                        <a:cs typeface="Times New Roman" panose="02020603050405020304" pitchFamily="18" charset="0"/>
                      </a:endParaRPr>
                    </a:p>
                  </a:txBody>
                  <a:tcPr/>
                </a:tc>
                <a:tc>
                  <a:txBody>
                    <a:bodyPr/>
                    <a:lstStyle/>
                    <a:p>
                      <a:pPr algn="ctr"/>
                      <a:r>
                        <a:rPr lang="en-US" sz="2800" smtClean="0">
                          <a:latin typeface="Times New Roman" panose="02020603050405020304" pitchFamily="18" charset="0"/>
                          <a:cs typeface="Times New Roman" panose="02020603050405020304" pitchFamily="18" charset="0"/>
                        </a:rPr>
                        <a:t>100</a:t>
                      </a:r>
                      <a:endParaRPr lang="en-US" sz="28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64636648"/>
                  </a:ext>
                </a:extLst>
              </a:tr>
              <a:tr h="804795">
                <a:tc>
                  <a:txBody>
                    <a:bodyPr/>
                    <a:lstStyle/>
                    <a:p>
                      <a:pPr algn="ctr"/>
                      <a:r>
                        <a:rPr lang="en-US" sz="2400" smtClean="0">
                          <a:latin typeface="Times New Roman" panose="02020603050405020304" pitchFamily="18" charset="0"/>
                          <a:cs typeface="Times New Roman" panose="02020603050405020304" pitchFamily="18" charset="0"/>
                        </a:rPr>
                        <a:t>Xác</a:t>
                      </a:r>
                      <a:r>
                        <a:rPr lang="en-US" sz="2400" baseline="0" smtClean="0">
                          <a:latin typeface="Times New Roman" panose="02020603050405020304" pitchFamily="18" charset="0"/>
                          <a:cs typeface="Times New Roman" panose="02020603050405020304" pitchFamily="18" charset="0"/>
                        </a:rPr>
                        <a:t> suất thực nghiệm</a:t>
                      </a:r>
                      <a:endParaRPr lang="en-US" sz="2400">
                        <a:latin typeface="Times New Roman" panose="02020603050405020304" pitchFamily="18" charset="0"/>
                        <a:cs typeface="Times New Roman" panose="02020603050405020304" pitchFamily="18" charset="0"/>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96195889"/>
                  </a:ext>
                </a:extLst>
              </a:tr>
            </a:tbl>
          </a:graphicData>
        </a:graphic>
      </p:graphicFrame>
      <p:graphicFrame>
        <p:nvGraphicFramePr>
          <p:cNvPr id="9" name="Object 8"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91501120"/>
              </p:ext>
            </p:extLst>
          </p:nvPr>
        </p:nvGraphicFramePr>
        <p:xfrm>
          <a:off x="1801069" y="3224366"/>
          <a:ext cx="1054100" cy="588962"/>
        </p:xfrm>
        <a:graphic>
          <a:graphicData uri="http://schemas.openxmlformats.org/presentationml/2006/ole">
            <mc:AlternateContent xmlns:mc="http://schemas.openxmlformats.org/markup-compatibility/2006">
              <mc:Choice xmlns:v="urn:schemas-microsoft-com:vml" Requires="v">
                <p:oleObj spid="_x0000_s4165" name="Equation" r:id="rId5" imgW="1054080" imgH="609480" progId="Equation.DSMT4">
                  <p:embed/>
                </p:oleObj>
              </mc:Choice>
              <mc:Fallback>
                <p:oleObj name="Equation" r:id="rId5" imgW="1054080" imgH="609480" progId="Equation.DSMT4">
                  <p:embed/>
                  <p:pic>
                    <p:nvPicPr>
                      <p:cNvPr id="0" name="Object 4"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6"/>
                      <a:srcRect/>
                      <a:stretch>
                        <a:fillRect/>
                      </a:stretch>
                    </p:blipFill>
                    <p:spPr bwMode="auto">
                      <a:xfrm>
                        <a:off x="1801069" y="3224366"/>
                        <a:ext cx="1054100"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666861259"/>
              </p:ext>
            </p:extLst>
          </p:nvPr>
        </p:nvGraphicFramePr>
        <p:xfrm>
          <a:off x="3203848" y="3224366"/>
          <a:ext cx="928687" cy="588962"/>
        </p:xfrm>
        <a:graphic>
          <a:graphicData uri="http://schemas.openxmlformats.org/presentationml/2006/ole">
            <mc:AlternateContent xmlns:mc="http://schemas.openxmlformats.org/markup-compatibility/2006">
              <mc:Choice xmlns:v="urn:schemas-microsoft-com:vml" Requires="v">
                <p:oleObj spid="_x0000_s4166" name="Equation" r:id="rId7" imgW="914400" imgH="609480" progId="Equation.DSMT4">
                  <p:embed/>
                </p:oleObj>
              </mc:Choice>
              <mc:Fallback>
                <p:oleObj name="Equation" r:id="rId7" imgW="914400" imgH="609480" progId="Equation.DSMT4">
                  <p:embed/>
                  <p:pic>
                    <p:nvPicPr>
                      <p:cNvPr id="0" name="Object 6"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8"/>
                      <a:srcRect/>
                      <a:stretch>
                        <a:fillRect/>
                      </a:stretch>
                    </p:blipFill>
                    <p:spPr bwMode="auto">
                      <a:xfrm>
                        <a:off x="3203848" y="3224366"/>
                        <a:ext cx="928687"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9"/>
          <p:cNvSpPr>
            <a:spLocks noChangeArrowheads="1"/>
          </p:cNvSpPr>
          <p:nvPr/>
        </p:nvSpPr>
        <p:spPr bwMode="auto">
          <a:xfrm>
            <a:off x="4397540" y="303113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3" name="Object 12"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8590902"/>
              </p:ext>
            </p:extLst>
          </p:nvPr>
        </p:nvGraphicFramePr>
        <p:xfrm>
          <a:off x="4481214" y="3224366"/>
          <a:ext cx="1028700" cy="588962"/>
        </p:xfrm>
        <a:graphic>
          <a:graphicData uri="http://schemas.openxmlformats.org/presentationml/2006/ole">
            <mc:AlternateContent xmlns:mc="http://schemas.openxmlformats.org/markup-compatibility/2006">
              <mc:Choice xmlns:v="urn:schemas-microsoft-com:vml" Requires="v">
                <p:oleObj spid="_x0000_s4167" name="Equation" r:id="rId9" imgW="1028520" imgH="609480" progId="Equation.DSMT4">
                  <p:embed/>
                </p:oleObj>
              </mc:Choice>
              <mc:Fallback>
                <p:oleObj name="Equation" r:id="rId9" imgW="1028520" imgH="609480" progId="Equation.DSMT4">
                  <p:embed/>
                  <p:pic>
                    <p:nvPicPr>
                      <p:cNvPr id="0" name="Object 8"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10"/>
                      <a:srcRect/>
                      <a:stretch>
                        <a:fillRect/>
                      </a:stretch>
                    </p:blipFill>
                    <p:spPr bwMode="auto">
                      <a:xfrm>
                        <a:off x="4481214" y="3224366"/>
                        <a:ext cx="1028700"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24622557"/>
              </p:ext>
            </p:extLst>
          </p:nvPr>
        </p:nvGraphicFramePr>
        <p:xfrm>
          <a:off x="5710808" y="3250256"/>
          <a:ext cx="1182687" cy="588962"/>
        </p:xfrm>
        <a:graphic>
          <a:graphicData uri="http://schemas.openxmlformats.org/presentationml/2006/ole">
            <mc:AlternateContent xmlns:mc="http://schemas.openxmlformats.org/markup-compatibility/2006">
              <mc:Choice xmlns:v="urn:schemas-microsoft-com:vml" Requires="v">
                <p:oleObj spid="_x0000_s4168" name="Equation" r:id="rId11" imgW="1168200" imgH="609480" progId="Equation.DSMT4">
                  <p:embed/>
                </p:oleObj>
              </mc:Choice>
              <mc:Fallback>
                <p:oleObj name="Equation" r:id="rId11" imgW="1168200" imgH="609480" progId="Equation.DSMT4">
                  <p:embed/>
                  <p:pic>
                    <p:nvPicPr>
                      <p:cNvPr id="0" name="Object 10"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12"/>
                      <a:srcRect/>
                      <a:stretch>
                        <a:fillRect/>
                      </a:stretch>
                    </p:blipFill>
                    <p:spPr bwMode="auto">
                      <a:xfrm>
                        <a:off x="5710808" y="3250256"/>
                        <a:ext cx="1182687"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Rectangle 13"/>
          <p:cNvSpPr>
            <a:spLocks noChangeArrowheads="1"/>
          </p:cNvSpPr>
          <p:nvPr/>
        </p:nvSpPr>
        <p:spPr bwMode="auto">
          <a:xfrm>
            <a:off x="6916188" y="302785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 name="Object 16" descr="OPL20U25GSXzBJYl68kk8uQGfFKzs7yb1M4KJWUiLk6ZEvGF+qCIPSnY57AbBFCvTW25.2022.4343+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991916775"/>
              </p:ext>
            </p:extLst>
          </p:nvPr>
        </p:nvGraphicFramePr>
        <p:xfrm>
          <a:off x="6988174" y="3224366"/>
          <a:ext cx="1150937" cy="588962"/>
        </p:xfrm>
        <a:graphic>
          <a:graphicData uri="http://schemas.openxmlformats.org/presentationml/2006/ole">
            <mc:AlternateContent xmlns:mc="http://schemas.openxmlformats.org/markup-compatibility/2006">
              <mc:Choice xmlns:v="urn:schemas-microsoft-com:vml" Requires="v">
                <p:oleObj spid="_x0000_s4169" name="Equation" r:id="rId13" imgW="1143000" imgH="609480" progId="Equation.DSMT4">
                  <p:embed/>
                </p:oleObj>
              </mc:Choice>
              <mc:Fallback>
                <p:oleObj name="Equation" r:id="rId13" imgW="1143000" imgH="609480" progId="Equation.DSMT4">
                  <p:embed/>
                  <p:pic>
                    <p:nvPicPr>
                      <p:cNvPr id="0" name="Object 12" descr="OPL20U25GSXzBJYl68kk8uQGfFKzs7yb1M4KJWUiLk6ZEvGF+qCIPSnY57AbBFCvTW25.2022.4343+K4lPs7H94VUqPe2XwIsfPRnrXQE//QTEXxb8/8N4CNc6FpgZahzpTjFhMzSA7T/nHJa11DE8Ng2TP3iAmRczFlmslSuUNOgUeb6yRvs0="/>
                      <p:cNvPicPr>
                        <a:picLocks noChangeAspect="1" noChangeArrowheads="1"/>
                      </p:cNvPicPr>
                      <p:nvPr/>
                    </p:nvPicPr>
                    <p:blipFill>
                      <a:blip r:embed="rId14"/>
                      <a:srcRect/>
                      <a:stretch>
                        <a:fillRect/>
                      </a:stretch>
                    </p:blipFill>
                    <p:spPr bwMode="auto">
                      <a:xfrm>
                        <a:off x="6988174" y="3224366"/>
                        <a:ext cx="1150937" cy="588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414908" y="1203598"/>
            <a:ext cx="8352928"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a:t>
            </a:r>
            <a:r>
              <a:rPr lang="en-US" sz="2800" smtClean="0">
                <a:latin typeface="Times New Roman" panose="02020603050405020304" pitchFamily="18" charset="0"/>
                <a:cs typeface="Times New Roman" panose="02020603050405020304" pitchFamily="18" charset="0"/>
              </a:rPr>
              <a:t>) Tính xác suất thực nghiệm của sự kiện “An lấy được bóng xanh”: </a:t>
            </a:r>
            <a:endParaRPr lang="en-US" sz="2800">
              <a:latin typeface="Times New Roman" panose="02020603050405020304" pitchFamily="18" charset="0"/>
              <a:cs typeface="Times New Roman" panose="02020603050405020304" pitchFamily="18" charset="0"/>
            </a:endParaRPr>
          </a:p>
        </p:txBody>
      </p:sp>
      <p:sp>
        <p:nvSpPr>
          <p:cNvPr id="19" name="Rounded Rectangle 18"/>
          <p:cNvSpPr/>
          <p:nvPr/>
        </p:nvSpPr>
        <p:spPr>
          <a:xfrm>
            <a:off x="71500" y="199608"/>
            <a:ext cx="16201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HĐKP</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155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500" y="199608"/>
            <a:ext cx="16201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HĐKP</a:t>
            </a:r>
            <a:endParaRPr lang="en-US" sz="2800" b="1">
              <a:latin typeface="Times New Roman" panose="02020603050405020304" pitchFamily="18" charset="0"/>
              <a:cs typeface="Times New Roman" panose="02020603050405020304" pitchFamily="18" charset="0"/>
            </a:endParaRPr>
          </a:p>
        </p:txBody>
      </p:sp>
      <p:pic>
        <p:nvPicPr>
          <p:cNvPr id="5" name="Picture 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987574"/>
            <a:ext cx="1127579" cy="1127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5616" y="1203598"/>
            <a:ext cx="6192688"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Xác suất thực nghiệm được tính khi nào?</a:t>
            </a:r>
            <a:endParaRPr lang="en-US" sz="280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58" y="2327207"/>
            <a:ext cx="1127579" cy="1127579"/>
          </a:xfrm>
          <a:prstGeom prst="rect">
            <a:avLst/>
          </a:prstGeom>
        </p:spPr>
      </p:pic>
      <p:sp>
        <p:nvSpPr>
          <p:cNvPr id="9" name="TextBox 8"/>
          <p:cNvSpPr txBox="1"/>
          <p:nvPr/>
        </p:nvSpPr>
        <p:spPr>
          <a:xfrm>
            <a:off x="1307091" y="2413942"/>
            <a:ext cx="7344816"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Xác suất thực nghiệm được tính khi thực hiện các phép thử.</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372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500" y="199608"/>
            <a:ext cx="16201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HĐKP</a:t>
            </a:r>
            <a:endParaRPr lang="en-US" sz="2800" b="1">
              <a:latin typeface="Times New Roman" panose="02020603050405020304" pitchFamily="18" charset="0"/>
              <a:cs typeface="Times New Roman" panose="02020603050405020304" pitchFamily="18" charset="0"/>
            </a:endParaRPr>
          </a:p>
        </p:txBody>
      </p:sp>
      <p:pic>
        <p:nvPicPr>
          <p:cNvPr id="5" name="Picture 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987574"/>
            <a:ext cx="1127579" cy="1127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5615" y="987574"/>
            <a:ext cx="753629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Xác suất thực nghiệm có được phụ thuộc vào đâu và chỉ được xác định khi nào?</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58" y="2327207"/>
            <a:ext cx="1127579" cy="1127579"/>
          </a:xfrm>
          <a:prstGeom prst="rect">
            <a:avLst/>
          </a:prstGeom>
        </p:spPr>
      </p:pic>
      <p:sp>
        <p:nvSpPr>
          <p:cNvPr id="8" name="TextBox 7"/>
          <p:cNvSpPr txBox="1"/>
          <p:nvPr/>
        </p:nvSpPr>
        <p:spPr>
          <a:xfrm>
            <a:off x="1307091" y="2413942"/>
            <a:ext cx="7344816"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Xác suất thực nghiệm có được phụ thuộc vào </a:t>
            </a:r>
            <a:r>
              <a:rPr lang="en-US" sz="2800" smtClean="0">
                <a:latin typeface="Times New Roman" panose="02020603050405020304" pitchFamily="18" charset="0"/>
                <a:cs typeface="Times New Roman" panose="02020603050405020304" pitchFamily="18" charset="0"/>
              </a:rPr>
              <a:t>kết quả của dãy phép thử </a:t>
            </a:r>
            <a:r>
              <a:rPr lang="en-US" sz="2800">
                <a:latin typeface="Times New Roman" panose="02020603050405020304" pitchFamily="18" charset="0"/>
                <a:cs typeface="Times New Roman" panose="02020603050405020304" pitchFamily="18" charset="0"/>
              </a:rPr>
              <a:t>và chỉ được xác định khi </a:t>
            </a:r>
            <a:r>
              <a:rPr lang="en-US" sz="2800" smtClean="0">
                <a:latin typeface="Times New Roman" panose="02020603050405020304" pitchFamily="18" charset="0"/>
                <a:cs typeface="Times New Roman" panose="02020603050405020304" pitchFamily="18" charset="0"/>
              </a:rPr>
              <a:t>đã thực hiện dãy phép thử.</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873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500" y="199608"/>
            <a:ext cx="1620180" cy="4320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latin typeface="Times New Roman" panose="02020603050405020304" pitchFamily="18" charset="0"/>
                <a:cs typeface="Times New Roman" panose="02020603050405020304" pitchFamily="18" charset="0"/>
              </a:rPr>
              <a:t>HĐKP</a:t>
            </a:r>
            <a:endParaRPr lang="en-US" sz="2800" b="1">
              <a:latin typeface="Times New Roman" panose="02020603050405020304" pitchFamily="18" charset="0"/>
              <a:cs typeface="Times New Roman" panose="02020603050405020304" pitchFamily="18" charset="0"/>
            </a:endParaRPr>
          </a:p>
        </p:txBody>
      </p:sp>
      <p:pic>
        <p:nvPicPr>
          <p:cNvPr id="5" name="Picture 4" descr="Hình ảnh Dấu Chấm Hỏi, Câu Hỏi Clipart, Dấu Hỏi Sáng Tạo, Nghi Ngờ miễn phí  tải tập tin PNG PSDComment và Vector">
            <a:extLst>
              <a:ext uri="{FF2B5EF4-FFF2-40B4-BE49-F238E27FC236}">
                <a16:creationId xmlns:a16="http://schemas.microsoft.com/office/drawing/2014/main" id="{8984FC2B-CDC9-47B3-A98D-F9D12162F8FA}"/>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091" b="89807" l="9917" r="89807">
                        <a14:foregroundMark x1="54545" y1="76033" x2="54545" y2="76033"/>
                        <a14:foregroundMark x1="40771" y1="76033" x2="40771" y2="76033"/>
                        <a14:foregroundMark x1="38017" y1="74380" x2="38017" y2="74380"/>
                        <a14:foregroundMark x1="49036" y1="71625" x2="49036" y2="71625"/>
                        <a14:foregroundMark x1="56749" y1="68871" x2="56749" y2="68871"/>
                        <a14:foregroundMark x1="45730" y1="73278" x2="45730" y2="73278"/>
                        <a14:foregroundMark x1="39669" y1="72727" x2="39669" y2="72727"/>
                        <a14:foregroundMark x1="38017" y1="78788" x2="38017" y2="78788"/>
                        <a14:foregroundMark x1="67218" y1="78237" x2="67218" y2="78237"/>
                        <a14:foregroundMark x1="63361" y1="84848" x2="63361" y2="84848"/>
                        <a14:foregroundMark x1="51240" y1="9091" x2="51240" y2="9091"/>
                        <a14:foregroundMark x1="56198" y1="68871" x2="56198" y2="68871"/>
                        <a14:foregroundMark x1="56198" y1="69421" x2="56198" y2="69421"/>
                        <a14:foregroundMark x1="55647" y1="67218" x2="55647" y2="67218"/>
                      </a14:backgroundRemoval>
                    </a14:imgEffect>
                  </a14:imgLayer>
                </a14:imgProps>
              </a:ext>
              <a:ext uri="{28A0092B-C50C-407E-A947-70E740481C1C}">
                <a14:useLocalDpi xmlns:a14="http://schemas.microsoft.com/office/drawing/2010/main" val="0"/>
              </a:ext>
            </a:extLst>
          </a:blip>
          <a:srcRect/>
          <a:stretch>
            <a:fillRect/>
          </a:stretch>
        </p:blipFill>
        <p:spPr bwMode="auto">
          <a:xfrm>
            <a:off x="179512" y="987574"/>
            <a:ext cx="1127579" cy="11275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5615" y="987574"/>
            <a:ext cx="7536291"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Xác suất lí thuyết có thể xác định trước hay sau khi thực hiện phép thử?</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58" y="2327207"/>
            <a:ext cx="1127579" cy="1127579"/>
          </a:xfrm>
          <a:prstGeom prst="rect">
            <a:avLst/>
          </a:prstGeom>
        </p:spPr>
      </p:pic>
      <p:sp>
        <p:nvSpPr>
          <p:cNvPr id="8" name="TextBox 7"/>
          <p:cNvSpPr txBox="1"/>
          <p:nvPr/>
        </p:nvSpPr>
        <p:spPr>
          <a:xfrm>
            <a:off x="1211352" y="2500679"/>
            <a:ext cx="7344816" cy="954107"/>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Xác suất lí thuyết có thể xác định trước </a:t>
            </a:r>
            <a:r>
              <a:rPr lang="en-US" sz="2800" smtClean="0">
                <a:latin typeface="Times New Roman" panose="02020603050405020304" pitchFamily="18" charset="0"/>
                <a:cs typeface="Times New Roman" panose="02020603050405020304" pitchFamily="18" charset="0"/>
              </a:rPr>
              <a:t>khi </a:t>
            </a:r>
            <a:r>
              <a:rPr lang="en-US" sz="2800">
                <a:latin typeface="Times New Roman" panose="02020603050405020304" pitchFamily="18" charset="0"/>
                <a:cs typeface="Times New Roman" panose="02020603050405020304" pitchFamily="18" charset="0"/>
              </a:rPr>
              <a:t>thực hiện phép </a:t>
            </a:r>
            <a:r>
              <a:rPr lang="en-US" sz="2800" smtClean="0">
                <a:latin typeface="Times New Roman" panose="02020603050405020304" pitchFamily="18" charset="0"/>
                <a:cs typeface="Times New Roman" panose="02020603050405020304" pitchFamily="18" charset="0"/>
              </a:rPr>
              <a:t>thử.</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8978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3232</TotalTime>
  <Words>711</Words>
  <PresentationFormat>On-screen Show (16:9)</PresentationFormat>
  <Paragraphs>153</Paragraphs>
  <Slides>33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Calibri</vt:lpstr>
      <vt:lpstr>Palatino Linotype</vt:lpstr>
      <vt:lpstr>Times New Roman</vt:lpstr>
      <vt:lpstr>UVN Bach Tuyet Nang</vt:lpstr>
      <vt:lpstr>Wingdings</vt:lpstr>
      <vt:lpstr>Office Theme</vt:lpstr>
      <vt:lpstr>Equation</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TRẬN BẠCH ĐẰNG</vt:lpstr>
      <vt:lpstr>PowerPoint Presentation</vt:lpstr>
      <vt:lpstr>Cách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2017-04-24T14:51:00Z</dcterms:created>
  <dcterms:modified xsi:type="dcterms:W3CDTF">2023-06-27T06:23:32Z</dcterms:modified>
</cp:coreProperties>
</file>