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6" r:id="rId2"/>
    <p:sldId id="296" r:id="rId3"/>
    <p:sldId id="257" r:id="rId4"/>
    <p:sldId id="264" r:id="rId5"/>
    <p:sldId id="297" r:id="rId6"/>
    <p:sldId id="298" r:id="rId7"/>
    <p:sldId id="299" r:id="rId8"/>
    <p:sldId id="300" r:id="rId9"/>
    <p:sldId id="301" r:id="rId10"/>
    <p:sldId id="293" r:id="rId11"/>
    <p:sldId id="260" r:id="rId12"/>
    <p:sldId id="302" r:id="rId13"/>
    <p:sldId id="261" r:id="rId14"/>
    <p:sldId id="294" r:id="rId15"/>
    <p:sldId id="262" r:id="rId16"/>
    <p:sldId id="295" r:id="rId17"/>
    <p:sldId id="303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62C8CE"/>
    <a:srgbClr val="C0E6EA"/>
    <a:srgbClr val="CB2027"/>
    <a:srgbClr val="97E4FF"/>
    <a:srgbClr val="00A1DA"/>
    <a:srgbClr val="00B0F0"/>
    <a:srgbClr val="B7ECFF"/>
    <a:srgbClr val="61D6FF"/>
    <a:srgbClr val="1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586" y="72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1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032" y="3352800"/>
            <a:ext cx="8629936" cy="1641382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180752" y="1833511"/>
            <a:ext cx="4460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Should / shouldn’t </a:t>
            </a:r>
            <a:r>
              <a:rPr lang="en-US" sz="2800" b="1"/>
              <a:t>for advice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7323" y="3558194"/>
            <a:ext cx="7307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/>
              <a:t>We use </a:t>
            </a:r>
            <a:r>
              <a:rPr lang="en-US" sz="2600" i="1"/>
              <a:t>should</a:t>
            </a:r>
            <a:r>
              <a:rPr lang="en-US" sz="2600"/>
              <a:t> for things that are good to do.</a:t>
            </a:r>
          </a:p>
          <a:p>
            <a:pPr algn="just">
              <a:lnSpc>
                <a:spcPct val="150000"/>
              </a:lnSpc>
            </a:pPr>
            <a:r>
              <a:rPr lang="en-US" sz="2600"/>
              <a:t>We use </a:t>
            </a:r>
            <a:r>
              <a:rPr lang="en-US" sz="2600" i="1"/>
              <a:t>shouldn’t</a:t>
            </a:r>
            <a:r>
              <a:rPr lang="en-US" sz="2600"/>
              <a:t> for things that are not good to do.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26" y="2610400"/>
            <a:ext cx="3703791" cy="9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776" y="67133"/>
            <a:ext cx="8120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61832" y="1152802"/>
            <a:ext cx="2963014" cy="2888407"/>
            <a:chOff x="561832" y="1251955"/>
            <a:chExt cx="2963014" cy="2888407"/>
          </a:xfrm>
        </p:grpSpPr>
        <p:grpSp>
          <p:nvGrpSpPr>
            <p:cNvPr id="5" name="Group 4"/>
            <p:cNvGrpSpPr/>
            <p:nvPr/>
          </p:nvGrpSpPr>
          <p:grpSpPr>
            <a:xfrm>
              <a:off x="561832" y="1251955"/>
              <a:ext cx="2754217" cy="2306493"/>
              <a:chOff x="627961" y="1251955"/>
              <a:chExt cx="2754217" cy="230649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9" t="14111" r="14324" b="17645"/>
              <a:stretch/>
            </p:blipFill>
            <p:spPr>
              <a:xfrm>
                <a:off x="627961" y="1516758"/>
                <a:ext cx="2754217" cy="2041690"/>
              </a:xfrm>
              <a:prstGeom prst="roundRect">
                <a:avLst>
                  <a:gd name="adj" fmla="val 7695"/>
                </a:avLst>
              </a:prstGeom>
              <a:ln>
                <a:solidFill>
                  <a:srgbClr val="F16649"/>
                </a:solidFill>
                <a:prstDash val="dash"/>
              </a:ln>
            </p:spPr>
          </p:pic>
          <p:sp>
            <p:nvSpPr>
              <p:cNvPr id="3" name="Oval Callout 2"/>
              <p:cNvSpPr/>
              <p:nvPr/>
            </p:nvSpPr>
            <p:spPr>
              <a:xfrm>
                <a:off x="1784733" y="1251955"/>
                <a:ext cx="1453675" cy="479631"/>
              </a:xfrm>
              <a:prstGeom prst="wedgeEllipseCallout">
                <a:avLst>
                  <a:gd name="adj1" fmla="val 9419"/>
                  <a:gd name="adj2" fmla="val 9326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817784" y="1308977"/>
                <a:ext cx="1471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002060"/>
                    </a:solidFill>
                    <a:latin typeface="Comic Sans MS" panose="030F0702030302020204" pitchFamily="66" charset="0"/>
                  </a:rPr>
                  <a:t>Thank you.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behave well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5126457" y="1417605"/>
            <a:ext cx="3092123" cy="2623604"/>
            <a:chOff x="600360" y="1516758"/>
            <a:chExt cx="3092123" cy="262360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3" t="-540" r="-6078" b="540"/>
            <a:stretch/>
          </p:blipFill>
          <p:spPr>
            <a:xfrm>
              <a:off x="670117" y="1516758"/>
              <a:ext cx="2779998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3188833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00360" y="3670568"/>
              <a:ext cx="3092123" cy="469794"/>
              <a:chOff x="286380" y="3670568"/>
              <a:chExt cx="3092123" cy="469794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286380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61210" y="3670568"/>
                <a:ext cx="2617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eat lots of sweets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71661" y="4234396"/>
            <a:ext cx="2853185" cy="2623604"/>
            <a:chOff x="671661" y="1516758"/>
            <a:chExt cx="2853185" cy="262360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plant trees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197758" y="4234396"/>
            <a:ext cx="2853185" cy="2623604"/>
            <a:chOff x="671661" y="1516758"/>
            <a:chExt cx="2853185" cy="262360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break things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D03BB2-D0F5-4ECA-90FD-03612CD038D4}"/>
              </a:ext>
            </a:extLst>
          </p:cNvPr>
          <p:cNvSpPr txBox="1"/>
          <p:nvPr/>
        </p:nvSpPr>
        <p:spPr>
          <a:xfrm>
            <a:off x="3027348" y="310535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F20EE9-9F4B-4CBF-BF32-41ABC5AA1046}"/>
              </a:ext>
            </a:extLst>
          </p:cNvPr>
          <p:cNvSpPr txBox="1"/>
          <p:nvPr/>
        </p:nvSpPr>
        <p:spPr>
          <a:xfrm>
            <a:off x="7703695" y="3058468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CC8804-DA42-4799-BCBB-4E8CB3DCB8E5}"/>
              </a:ext>
            </a:extLst>
          </p:cNvPr>
          <p:cNvSpPr txBox="1"/>
          <p:nvPr/>
        </p:nvSpPr>
        <p:spPr>
          <a:xfrm>
            <a:off x="3038551" y="592229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C95A52-41C7-44A1-96E0-E4D5192F1C33}"/>
              </a:ext>
            </a:extLst>
          </p:cNvPr>
          <p:cNvSpPr txBox="1"/>
          <p:nvPr/>
        </p:nvSpPr>
        <p:spPr>
          <a:xfrm>
            <a:off x="7563307" y="5878552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776" y="67133"/>
            <a:ext cx="8120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01207" y="1543620"/>
            <a:ext cx="3024186" cy="2497589"/>
            <a:chOff x="501207" y="1642773"/>
            <a:chExt cx="3024186" cy="24975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32" y="1642773"/>
              <a:ext cx="2754217" cy="178965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01207" y="3670568"/>
              <a:ext cx="3024186" cy="469794"/>
              <a:chOff x="187227" y="3670568"/>
              <a:chExt cx="3024186" cy="469794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87227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29007" y="3670568"/>
                <a:ext cx="25824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go out with friends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5316848" y="1417605"/>
            <a:ext cx="2855282" cy="2623604"/>
            <a:chOff x="790751" y="1516758"/>
            <a:chExt cx="2855282" cy="262360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51" y="1516758"/>
              <a:ext cx="2538730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3188833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052056" y="3670568"/>
              <a:ext cx="2302580" cy="469794"/>
              <a:chOff x="738076" y="3670568"/>
              <a:chExt cx="2302580" cy="469794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738076" y="3678697"/>
                <a:ext cx="4748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179856" y="3670568"/>
                <a:ext cx="1860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make a wish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71661" y="4234396"/>
            <a:ext cx="2853185" cy="2623604"/>
            <a:chOff x="671661" y="1516758"/>
            <a:chExt cx="2853185" cy="262360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8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173241" y="3670568"/>
              <a:ext cx="1393690" cy="469794"/>
              <a:chOff x="859261" y="3670568"/>
              <a:chExt cx="1393690" cy="46979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859261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334092" y="3670568"/>
                <a:ext cx="918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fight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4851036" y="4234396"/>
            <a:ext cx="3422629" cy="2623604"/>
            <a:chOff x="324939" y="1516758"/>
            <a:chExt cx="3422629" cy="262360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r="2745"/>
            <a:stretch/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24939" y="3670568"/>
              <a:ext cx="3422629" cy="469794"/>
              <a:chOff x="10959" y="3670568"/>
              <a:chExt cx="3422629" cy="469794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10959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85789" y="3670568"/>
                <a:ext cx="2947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help with housework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2B1D02-1CC6-46DD-827A-093D798A5399}"/>
              </a:ext>
            </a:extLst>
          </p:cNvPr>
          <p:cNvSpPr txBox="1"/>
          <p:nvPr/>
        </p:nvSpPr>
        <p:spPr>
          <a:xfrm>
            <a:off x="3027348" y="310535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3E6392-E9E1-42FC-8976-E361DF881704}"/>
              </a:ext>
            </a:extLst>
          </p:cNvPr>
          <p:cNvSpPr txBox="1"/>
          <p:nvPr/>
        </p:nvSpPr>
        <p:spPr>
          <a:xfrm>
            <a:off x="7664367" y="308796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2EC358-B040-43BF-86AA-FDF3190C176D}"/>
              </a:ext>
            </a:extLst>
          </p:cNvPr>
          <p:cNvSpPr txBox="1"/>
          <p:nvPr/>
        </p:nvSpPr>
        <p:spPr>
          <a:xfrm>
            <a:off x="3038551" y="5922292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5FCFD8-DA6D-4C85-A421-2D1CAFF108ED}"/>
              </a:ext>
            </a:extLst>
          </p:cNvPr>
          <p:cNvSpPr txBox="1"/>
          <p:nvPr/>
        </p:nvSpPr>
        <p:spPr>
          <a:xfrm>
            <a:off x="7553475" y="590804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187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9297"/>
            <a:ext cx="83365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activities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Take turns to say what you think children should / shouldn’t do.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5721" y="2319132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3210" y="2842352"/>
            <a:ext cx="614741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/>
              <a:t>Children should behave well.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/>
              <a:t>Children shouldn’t eat lots of sweets.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70126"/>
            <a:ext cx="9144000" cy="2996786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5326" y="993670"/>
            <a:ext cx="3708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Some / any </a:t>
            </a:r>
            <a:r>
              <a:rPr lang="en-US" sz="2800" b="1"/>
              <a:t>for amount </a:t>
            </a:r>
            <a:endParaRPr lang="en-US" sz="2800" b="1" i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7" y="1443970"/>
            <a:ext cx="3703791" cy="9477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810" y="2644048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Some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2644048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any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07" y="3619718"/>
            <a:ext cx="456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(+) My mother bought </a:t>
            </a:r>
            <a:r>
              <a:rPr lang="en-US" sz="2400" b="1"/>
              <a:t>some fruits</a:t>
            </a:r>
            <a:r>
              <a:rPr lang="en-US" sz="2400"/>
              <a:t>. </a:t>
            </a:r>
          </a:p>
          <a:p>
            <a:pPr>
              <a:lnSpc>
                <a:spcPct val="150000"/>
              </a:lnSpc>
            </a:pPr>
            <a:r>
              <a:rPr lang="en-US" sz="2400"/>
              <a:t>(+) I need </a:t>
            </a:r>
            <a:r>
              <a:rPr lang="en-US" sz="2400" b="1"/>
              <a:t>some milk </a:t>
            </a:r>
            <a:r>
              <a:rPr lang="en-US" sz="2400"/>
              <a:t>for the cake.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54693" y="3619718"/>
            <a:ext cx="456517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(-) I can’t answer </a:t>
            </a:r>
            <a:r>
              <a:rPr lang="en-US" sz="2400" b="1"/>
              <a:t>any questions</a:t>
            </a:r>
            <a:r>
              <a:rPr lang="en-US" sz="2400"/>
              <a:t>.</a:t>
            </a:r>
          </a:p>
          <a:p>
            <a:pPr>
              <a:lnSpc>
                <a:spcPct val="150000"/>
              </a:lnSpc>
            </a:pPr>
            <a:r>
              <a:rPr lang="en-US" sz="2400"/>
              <a:t>(?) Do you have </a:t>
            </a:r>
            <a:r>
              <a:rPr lang="en-US" sz="2400" b="1"/>
              <a:t>any sugar</a:t>
            </a:r>
            <a:r>
              <a:rPr lang="en-US" sz="2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47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6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745" y="225326"/>
            <a:ext cx="7896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8937" r="5400" b="9831"/>
          <a:stretch/>
        </p:blipFill>
        <p:spPr>
          <a:xfrm rot="497610">
            <a:off x="6385027" y="4653757"/>
            <a:ext cx="2448570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0265" r="5742" b="8501"/>
          <a:stretch/>
        </p:blipFill>
        <p:spPr>
          <a:xfrm rot="20700000">
            <a:off x="6271677" y="2585019"/>
            <a:ext cx="2486828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132146" y="17300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976" y="1710952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What do you need to decorate your room?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 need             </a:t>
            </a:r>
            <a:r>
              <a:rPr lang="en-US" sz="2400" dirty="0" err="1"/>
              <a:t>colour</a:t>
            </a:r>
            <a:r>
              <a:rPr lang="en-US" sz="2400" dirty="0"/>
              <a:t> paper and             pictures.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825767" y="2419795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38524" y="2414043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437" y="30279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0267" y="3008781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Do you have             free time for </a:t>
            </a:r>
            <a:r>
              <a:rPr lang="en-US" sz="2400" dirty="0" err="1"/>
              <a:t>spotrs</a:t>
            </a:r>
            <a:r>
              <a:rPr lang="en-US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Yes, I do.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592272" y="3365084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5437" y="436989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0266" y="4350750"/>
            <a:ext cx="551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Are there             interesting activities here during Tet?</a:t>
            </a:r>
          </a:p>
          <a:p>
            <a:pPr marL="342900" indent="-342900">
              <a:buFontTx/>
              <a:buChar char="-"/>
            </a:pPr>
            <a:r>
              <a:rPr lang="en-US" sz="2400"/>
              <a:t>Yes, there are              traditional games like human chess, running and cooking.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206679" y="4696036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771113" y="543233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13E253-A895-4392-9552-FC539351E60E}"/>
              </a:ext>
            </a:extLst>
          </p:cNvPr>
          <p:cNvSpPr txBox="1"/>
          <p:nvPr/>
        </p:nvSpPr>
        <p:spPr>
          <a:xfrm>
            <a:off x="1825767" y="208046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445152-0260-42A2-8A99-B4F0237120BB}"/>
              </a:ext>
            </a:extLst>
          </p:cNvPr>
          <p:cNvSpPr txBox="1"/>
          <p:nvPr/>
        </p:nvSpPr>
        <p:spPr>
          <a:xfrm>
            <a:off x="2689851" y="3005981"/>
            <a:ext cx="62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F9973A-BA19-4D4D-A324-9DB4BCAD98A3}"/>
              </a:ext>
            </a:extLst>
          </p:cNvPr>
          <p:cNvSpPr txBox="1"/>
          <p:nvPr/>
        </p:nvSpPr>
        <p:spPr>
          <a:xfrm>
            <a:off x="4817032" y="208046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B59EC4-4F79-4B1D-AA5D-79A2C7588FC3}"/>
              </a:ext>
            </a:extLst>
          </p:cNvPr>
          <p:cNvSpPr txBox="1"/>
          <p:nvPr/>
        </p:nvSpPr>
        <p:spPr>
          <a:xfrm>
            <a:off x="2278371" y="4354672"/>
            <a:ext cx="62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93BF6F-9D37-4DA4-B24F-C1C9003F998C}"/>
              </a:ext>
            </a:extLst>
          </p:cNvPr>
          <p:cNvSpPr txBox="1"/>
          <p:nvPr/>
        </p:nvSpPr>
        <p:spPr>
          <a:xfrm>
            <a:off x="2749621" y="5075866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6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42229"/>
            <a:ext cx="8052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fridge. Make sentences with the words / phrases provided, using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49" y="1670978"/>
            <a:ext cx="4745751" cy="51870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9994" y="1670978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392" y="2280492"/>
            <a:ext cx="142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6649"/>
                </a:solidFill>
              </a:rPr>
              <a:t>ice cream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9995" y="2897436"/>
            <a:ext cx="374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is not any ice cream.</a:t>
            </a:r>
          </a:p>
        </p:txBody>
      </p:sp>
      <p:cxnSp>
        <p:nvCxnSpPr>
          <p:cNvPr id="10" name="Straight Arrow Connector 9"/>
          <p:cNvCxnSpPr>
            <a:endCxn id="4" idx="1"/>
          </p:cNvCxnSpPr>
          <p:nvPr/>
        </p:nvCxnSpPr>
        <p:spPr>
          <a:xfrm flipV="1">
            <a:off x="315392" y="3128269"/>
            <a:ext cx="3346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5392" y="3824694"/>
            <a:ext cx="167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6649"/>
                </a:solidFill>
              </a:rPr>
              <a:t>cucumbers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995" y="4441638"/>
            <a:ext cx="374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some cucumbers.</a:t>
            </a:r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 flipV="1">
            <a:off x="315392" y="4672471"/>
            <a:ext cx="3346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50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04" y="1420197"/>
            <a:ext cx="4975198" cy="54378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153" y="423178"/>
            <a:ext cx="1388339" cy="470318"/>
            <a:chOff x="363373" y="1262747"/>
            <a:chExt cx="1388339" cy="470318"/>
          </a:xfrm>
        </p:grpSpPr>
        <p:sp>
          <p:nvSpPr>
            <p:cNvPr id="7" name="TextBox 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7313" y="1271400"/>
              <a:ext cx="924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eggs</a:t>
              </a:r>
              <a:endParaRPr lang="en-US" sz="2400" i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0153" y="1420197"/>
            <a:ext cx="2122117" cy="461665"/>
            <a:chOff x="369902" y="2142097"/>
            <a:chExt cx="2122117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4732" y="2142097"/>
              <a:ext cx="1647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fruit juice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153" y="2408563"/>
            <a:ext cx="1670563" cy="470318"/>
            <a:chOff x="363373" y="4026312"/>
            <a:chExt cx="1670563" cy="470318"/>
          </a:xfrm>
        </p:grpSpPr>
        <p:sp>
          <p:nvSpPr>
            <p:cNvPr id="13" name="TextBox 12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204" y="4026312"/>
              <a:ext cx="1195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apples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153" y="3396929"/>
            <a:ext cx="1896339" cy="470318"/>
            <a:chOff x="363373" y="3312302"/>
            <a:chExt cx="1896339" cy="470318"/>
          </a:xfrm>
        </p:grpSpPr>
        <p:sp>
          <p:nvSpPr>
            <p:cNvPr id="16" name="TextBox 15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8204" y="3312302"/>
              <a:ext cx="1421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bread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351114" y="12613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1505" y="23281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65630" y="3335801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65630" y="4236345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9959" y="4499532"/>
            <a:ext cx="2032000" cy="470318"/>
            <a:chOff x="363373" y="3312302"/>
            <a:chExt cx="2032000" cy="470318"/>
          </a:xfrm>
        </p:grpSpPr>
        <p:sp>
          <p:nvSpPr>
            <p:cNvPr id="23" name="TextBox 2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bananas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 flipV="1">
            <a:off x="365436" y="5338948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42107" y="5500830"/>
            <a:ext cx="2032000" cy="470318"/>
            <a:chOff x="363373" y="3312302"/>
            <a:chExt cx="2032000" cy="470318"/>
          </a:xfrm>
        </p:grpSpPr>
        <p:sp>
          <p:nvSpPr>
            <p:cNvPr id="27" name="TextBox 26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cheese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357584" y="6340246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F4C9E3-58E0-45BD-AA96-93B69FE7213F}"/>
              </a:ext>
            </a:extLst>
          </p:cNvPr>
          <p:cNvCxnSpPr/>
          <p:nvPr/>
        </p:nvCxnSpPr>
        <p:spPr>
          <a:xfrm flipV="1">
            <a:off x="342107" y="113232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EED7C5-C692-44F2-A0BC-F7F475035123}"/>
              </a:ext>
            </a:extLst>
          </p:cNvPr>
          <p:cNvCxnSpPr/>
          <p:nvPr/>
        </p:nvCxnSpPr>
        <p:spPr>
          <a:xfrm flipV="1">
            <a:off x="342107" y="221387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15BC88-CF7F-4C72-90EF-72EBEBE67829}"/>
              </a:ext>
            </a:extLst>
          </p:cNvPr>
          <p:cNvCxnSpPr/>
          <p:nvPr/>
        </p:nvCxnSpPr>
        <p:spPr>
          <a:xfrm flipV="1">
            <a:off x="342107" y="321676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1B6B8C-51C7-4E3E-B913-F6AD857A3260}"/>
              </a:ext>
            </a:extLst>
          </p:cNvPr>
          <p:cNvCxnSpPr/>
          <p:nvPr/>
        </p:nvCxnSpPr>
        <p:spPr>
          <a:xfrm flipV="1">
            <a:off x="342107" y="414099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1524E2-DAA5-4074-A9D4-7029B2ED8248}"/>
              </a:ext>
            </a:extLst>
          </p:cNvPr>
          <p:cNvCxnSpPr/>
          <p:nvPr/>
        </p:nvCxnSpPr>
        <p:spPr>
          <a:xfrm flipV="1">
            <a:off x="342107" y="522254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E5E4BC-CAF2-4D8D-829A-3A0ABB04556E}"/>
              </a:ext>
            </a:extLst>
          </p:cNvPr>
          <p:cNvCxnSpPr/>
          <p:nvPr/>
        </p:nvCxnSpPr>
        <p:spPr>
          <a:xfrm flipV="1">
            <a:off x="342107" y="624510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78486D-6089-4B47-A3E8-599211BE31B9}"/>
              </a:ext>
            </a:extLst>
          </p:cNvPr>
          <p:cNvSpPr txBox="1"/>
          <p:nvPr/>
        </p:nvSpPr>
        <p:spPr>
          <a:xfrm>
            <a:off x="676710" y="856859"/>
            <a:ext cx="461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 some eggs (in the fridge).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2CFE52-CF5F-4ABF-90DD-C297FED066D8}"/>
              </a:ext>
            </a:extLst>
          </p:cNvPr>
          <p:cNvSpPr txBox="1"/>
          <p:nvPr/>
        </p:nvSpPr>
        <p:spPr>
          <a:xfrm>
            <a:off x="676710" y="1925412"/>
            <a:ext cx="325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 some fruit juice.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B79989-34CB-45A7-A14E-94BB486773DE}"/>
              </a:ext>
            </a:extLst>
          </p:cNvPr>
          <p:cNvSpPr txBox="1"/>
          <p:nvPr/>
        </p:nvSpPr>
        <p:spPr>
          <a:xfrm>
            <a:off x="676710" y="2951356"/>
            <a:ext cx="319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aren’t any apples.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250D2F-1AD3-4B03-A0BF-06A1DC8F15A6}"/>
              </a:ext>
            </a:extLst>
          </p:cNvPr>
          <p:cNvSpPr txBox="1"/>
          <p:nvPr/>
        </p:nvSpPr>
        <p:spPr>
          <a:xfrm>
            <a:off x="676710" y="3854411"/>
            <a:ext cx="289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isn’t any bread.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6D9D5A-1959-40B4-9A9C-00A212FFB126}"/>
              </a:ext>
            </a:extLst>
          </p:cNvPr>
          <p:cNvSpPr txBox="1"/>
          <p:nvPr/>
        </p:nvSpPr>
        <p:spPr>
          <a:xfrm>
            <a:off x="676710" y="4953898"/>
            <a:ext cx="332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 some bananas.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2E7B6D-F2BE-463D-914D-011E99CDD8F5}"/>
              </a:ext>
            </a:extLst>
          </p:cNvPr>
          <p:cNvSpPr txBox="1"/>
          <p:nvPr/>
        </p:nvSpPr>
        <p:spPr>
          <a:xfrm>
            <a:off x="676710" y="5957279"/>
            <a:ext cx="2937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 some cheese.</a:t>
            </a:r>
          </a:p>
        </p:txBody>
      </p:sp>
    </p:spTree>
    <p:extLst>
      <p:ext uri="{BB962C8B-B14F-4D97-AF65-F5344CB8AC3E}">
        <p14:creationId xmlns:p14="http://schemas.microsoft.com/office/powerpoint/2010/main" val="6721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3364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51409"/>
            <a:ext cx="4176100" cy="72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" y="400943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" y="4947062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871394"/>
            <a:ext cx="369047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9" y="4353053"/>
            <a:ext cx="351213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065" y="4000662"/>
            <a:ext cx="3926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signs at the library and complete the sentences with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shouldn’t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4188" y="4893662"/>
            <a:ext cx="389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865" y="5871394"/>
            <a:ext cx="4150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Look at the activities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Take turns to say what you think children should / shouldn’t do.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0562" y="4353053"/>
            <a:ext cx="393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78152" y="2669269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121" y="3475921"/>
            <a:ext cx="387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/>
              <a:t>Should / shouldn’t </a:t>
            </a:r>
            <a:r>
              <a:rPr lang="en-US" sz="2400" b="1"/>
              <a:t>for advice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5" y="5311335"/>
            <a:ext cx="351213" cy="3311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87538" y="5296234"/>
            <a:ext cx="3691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Look at the fridge. Make sentences with the words / phrases provided,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37695" y="3489339"/>
            <a:ext cx="3206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/>
              <a:t>Some / any </a:t>
            </a:r>
            <a:r>
              <a:rPr lang="en-US" sz="2400" b="1"/>
              <a:t>for amount </a:t>
            </a:r>
            <a:endParaRPr lang="en-US" sz="2400" b="1" i="1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0752" y="1021832"/>
            <a:ext cx="4492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Should / shouldn’t </a:t>
            </a:r>
            <a:r>
              <a:rPr lang="en-US" sz="2800" b="1"/>
              <a:t>for advice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5118" r="1170" b="11468"/>
          <a:stretch/>
        </p:blipFill>
        <p:spPr>
          <a:xfrm>
            <a:off x="1170961" y="2455649"/>
            <a:ext cx="7006728" cy="448469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842352" y="2236424"/>
            <a:ext cx="3459296" cy="1337061"/>
          </a:xfrm>
          <a:prstGeom prst="wedgeEllipseCallout">
            <a:avLst>
              <a:gd name="adj1" fmla="val 21591"/>
              <a:gd name="adj2" fmla="val 91508"/>
            </a:avLst>
          </a:prstGeom>
          <a:solidFill>
            <a:schemeClr val="bg1"/>
          </a:solidFill>
          <a:ln>
            <a:solidFill>
              <a:srgbClr val="97E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24758" y="2406041"/>
            <a:ext cx="2699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002060"/>
                </a:solidFill>
                <a:latin typeface="Comic Sans MS" panose="030F0702030302020204" pitchFamily="66" charset="0"/>
              </a:rPr>
              <a:t>Nam, you shouldn't come in with your  raincoat on.</a:t>
            </a:r>
          </a:p>
        </p:txBody>
      </p: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9291" y="74839"/>
            <a:ext cx="82547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signs at the library and complete the sentences with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>
          <a:xfrm>
            <a:off x="2068096" y="1751682"/>
            <a:ext cx="2080994" cy="2080985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49" y="1751682"/>
            <a:ext cx="2145362" cy="214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7475" r="7131" b="7414"/>
          <a:stretch/>
        </p:blipFill>
        <p:spPr>
          <a:xfrm>
            <a:off x="2068096" y="4320886"/>
            <a:ext cx="2050031" cy="1983037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4814370" y="4320886"/>
            <a:ext cx="2127317" cy="2058864"/>
            <a:chOff x="4814370" y="4320886"/>
            <a:chExt cx="2127317" cy="20588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-11602" r="-10665" b="-4059"/>
            <a:stretch/>
          </p:blipFill>
          <p:spPr>
            <a:xfrm>
              <a:off x="4814370" y="4320886"/>
              <a:ext cx="2127317" cy="2058864"/>
            </a:xfrm>
            <a:prstGeom prst="ellipse">
              <a:avLst/>
            </a:prstGeom>
            <a:ln w="139700">
              <a:solidFill>
                <a:srgbClr val="CB2027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03874" y="4611383"/>
              <a:ext cx="1536192" cy="1455836"/>
            </a:xfrm>
            <a:prstGeom prst="line">
              <a:avLst/>
            </a:prstGeom>
            <a:ln w="152400">
              <a:solidFill>
                <a:srgbClr val="CB2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807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>
          <a:xfrm>
            <a:off x="2820310" y="440675"/>
            <a:ext cx="3503379" cy="3503364"/>
          </a:xfrm>
          <a:prstGeom prst="ellipse">
            <a:avLst/>
          </a:prstGeom>
          <a:ln w="127000">
            <a:solidFill>
              <a:srgbClr val="CB2027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77890" y="4866650"/>
            <a:ext cx="51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2720" y="4857997"/>
            <a:ext cx="442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              keep quiet.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82914" y="5249363"/>
            <a:ext cx="11959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3EF860-517A-45A0-ADAE-A15FE9D04833}"/>
              </a:ext>
            </a:extLst>
          </p:cNvPr>
          <p:cNvSpPr txBox="1"/>
          <p:nvPr/>
        </p:nvSpPr>
        <p:spPr>
          <a:xfrm>
            <a:off x="3782914" y="4857996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</a:t>
            </a:r>
          </a:p>
        </p:txBody>
      </p:sp>
    </p:spTree>
    <p:extLst>
      <p:ext uri="{BB962C8B-B14F-4D97-AF65-F5344CB8AC3E}">
        <p14:creationId xmlns:p14="http://schemas.microsoft.com/office/powerpoint/2010/main" val="11180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4688" y="4866650"/>
            <a:ext cx="51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9518" y="4857997"/>
            <a:ext cx="1343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77250" y="5278859"/>
            <a:ext cx="1193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36" y="433703"/>
            <a:ext cx="3716729" cy="3716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7B7B90-3300-449B-90A5-22D49C8B4C93}"/>
              </a:ext>
            </a:extLst>
          </p:cNvPr>
          <p:cNvSpPr txBox="1"/>
          <p:nvPr/>
        </p:nvSpPr>
        <p:spPr>
          <a:xfrm>
            <a:off x="3294177" y="4866650"/>
            <a:ext cx="3895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shouldn’t </a:t>
            </a:r>
            <a:r>
              <a:rPr lang="en-US" sz="3200" dirty="0"/>
              <a:t>eat or drink.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0F6F7-0A4E-444F-9DCA-7FC1F4EFF932}"/>
              </a:ext>
            </a:extLst>
          </p:cNvPr>
          <p:cNvSpPr txBox="1"/>
          <p:nvPr/>
        </p:nvSpPr>
        <p:spPr>
          <a:xfrm>
            <a:off x="4570543" y="4866650"/>
            <a:ext cx="2284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eat or drink.</a:t>
            </a:r>
          </a:p>
        </p:txBody>
      </p:sp>
    </p:spTree>
    <p:extLst>
      <p:ext uri="{BB962C8B-B14F-4D97-AF65-F5344CB8AC3E}">
        <p14:creationId xmlns:p14="http://schemas.microsoft.com/office/powerpoint/2010/main" val="31221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3111" y="4866650"/>
            <a:ext cx="542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7941" y="4857997"/>
            <a:ext cx="616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              knock before you enter.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492871" y="5249363"/>
            <a:ext cx="1252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7475" r="7131" b="7414"/>
          <a:stretch/>
        </p:blipFill>
        <p:spPr>
          <a:xfrm>
            <a:off x="2761767" y="512791"/>
            <a:ext cx="3620467" cy="3502152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AED75E-4720-4A87-9B2F-E00526AB3F54}"/>
              </a:ext>
            </a:extLst>
          </p:cNvPr>
          <p:cNvSpPr txBox="1"/>
          <p:nvPr/>
        </p:nvSpPr>
        <p:spPr>
          <a:xfrm>
            <a:off x="2460207" y="4857996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</a:t>
            </a:r>
          </a:p>
        </p:txBody>
      </p:sp>
    </p:spTree>
    <p:extLst>
      <p:ext uri="{BB962C8B-B14F-4D97-AF65-F5344CB8AC3E}">
        <p14:creationId xmlns:p14="http://schemas.microsoft.com/office/powerpoint/2010/main" val="9571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05304" y="4866650"/>
            <a:ext cx="53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7579" y="4857997"/>
            <a:ext cx="131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You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007617" y="5249363"/>
            <a:ext cx="12284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736053" y="608200"/>
            <a:ext cx="3671894" cy="3553740"/>
            <a:chOff x="4814370" y="4320886"/>
            <a:chExt cx="2127317" cy="2058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-11602" r="-10665" b="-4059"/>
            <a:stretch/>
          </p:blipFill>
          <p:spPr>
            <a:xfrm>
              <a:off x="4814370" y="4320886"/>
              <a:ext cx="2127317" cy="2058864"/>
            </a:xfrm>
            <a:prstGeom prst="ellipse">
              <a:avLst/>
            </a:prstGeom>
            <a:ln w="139700">
              <a:solidFill>
                <a:srgbClr val="CB2027"/>
              </a:solidFill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5103874" y="4611383"/>
              <a:ext cx="1536192" cy="1455836"/>
            </a:xfrm>
            <a:prstGeom prst="line">
              <a:avLst/>
            </a:prstGeom>
            <a:ln w="152400">
              <a:solidFill>
                <a:srgbClr val="CB2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1C885D4-3DAD-4646-8302-5A548E713127}"/>
              </a:ext>
            </a:extLst>
          </p:cNvPr>
          <p:cNvSpPr txBox="1"/>
          <p:nvPr/>
        </p:nvSpPr>
        <p:spPr>
          <a:xfrm>
            <a:off x="5189552" y="4857996"/>
            <a:ext cx="1050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run.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009E30-DB1B-4A31-A182-EA5F12EFDF23}"/>
              </a:ext>
            </a:extLst>
          </p:cNvPr>
          <p:cNvSpPr txBox="1"/>
          <p:nvPr/>
        </p:nvSpPr>
        <p:spPr>
          <a:xfrm>
            <a:off x="3968732" y="4857996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shouldn’t </a:t>
            </a:r>
            <a:r>
              <a:rPr lang="en-US" sz="3200" dirty="0"/>
              <a:t>run.</a:t>
            </a:r>
          </a:p>
        </p:txBody>
      </p:sp>
    </p:spTree>
    <p:extLst>
      <p:ext uri="{BB962C8B-B14F-4D97-AF65-F5344CB8AC3E}">
        <p14:creationId xmlns:p14="http://schemas.microsoft.com/office/powerpoint/2010/main" val="304629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1882</TotalTime>
  <Words>529</Words>
  <Application>Microsoft Office PowerPoint</Application>
  <PresentationFormat>On-screen Show (4:3)</PresentationFormat>
  <Paragraphs>112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101</cp:revision>
  <dcterms:created xsi:type="dcterms:W3CDTF">2020-12-09T02:04:09Z</dcterms:created>
  <dcterms:modified xsi:type="dcterms:W3CDTF">2021-06-02T18:48:43Z</dcterms:modified>
</cp:coreProperties>
</file>