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76" r:id="rId3"/>
    <p:sldId id="278" r:id="rId4"/>
    <p:sldId id="279" r:id="rId5"/>
    <p:sldId id="313" r:id="rId6"/>
    <p:sldId id="274" r:id="rId7"/>
    <p:sldId id="317" r:id="rId8"/>
    <p:sldId id="318" r:id="rId9"/>
    <p:sldId id="319" r:id="rId10"/>
    <p:sldId id="321" r:id="rId11"/>
    <p:sldId id="322" r:id="rId12"/>
    <p:sldId id="314" r:id="rId13"/>
    <p:sldId id="283" r:id="rId14"/>
    <p:sldId id="301" r:id="rId15"/>
    <p:sldId id="302" r:id="rId16"/>
    <p:sldId id="323" r:id="rId17"/>
    <p:sldId id="285" r:id="rId18"/>
    <p:sldId id="315" r:id="rId19"/>
    <p:sldId id="287" r:id="rId20"/>
    <p:sldId id="324" r:id="rId21"/>
    <p:sldId id="260" r:id="rId22"/>
    <p:sldId id="261" r:id="rId23"/>
    <p:sldId id="263" r:id="rId24"/>
    <p:sldId id="325" r:id="rId25"/>
    <p:sldId id="292" r:id="rId26"/>
    <p:sldId id="293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A3DBE1"/>
    <a:srgbClr val="F26532"/>
    <a:srgbClr val="E26714"/>
    <a:srgbClr val="EE8640"/>
    <a:srgbClr val="048DA4"/>
    <a:srgbClr val="05788C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187" autoAdjust="0"/>
  </p:normalViewPr>
  <p:slideViewPr>
    <p:cSldViewPr snapToGrid="0" showGuides="1">
      <p:cViewPr varScale="1">
        <p:scale>
          <a:sx n="73" d="100"/>
          <a:sy n="73" d="100"/>
        </p:scale>
        <p:origin x="727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16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0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F0C71-99C0-430F-9867-BC0BF4EDD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bg1">
              <a:alpha val="66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Nurse</a:t>
            </a:r>
          </a:p>
        </p:txBody>
      </p:sp>
    </p:spTree>
    <p:extLst>
      <p:ext uri="{BB962C8B-B14F-4D97-AF65-F5344CB8AC3E}">
        <p14:creationId xmlns:p14="http://schemas.microsoft.com/office/powerpoint/2010/main" val="31385155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F0C71-99C0-430F-9867-BC0BF4EDD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  <a:solidFill>
            <a:schemeClr val="bg1">
              <a:alpha val="66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Teacher</a:t>
            </a:r>
          </a:p>
        </p:txBody>
      </p:sp>
    </p:spTree>
    <p:extLst>
      <p:ext uri="{BB962C8B-B14F-4D97-AF65-F5344CB8AC3E}">
        <p14:creationId xmlns:p14="http://schemas.microsoft.com/office/powerpoint/2010/main" val="38288259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E6B8ED0-963A-46AD-A29B-29B24A65C1A6}"/>
              </a:ext>
            </a:extLst>
          </p:cNvPr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7075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76118" y="2568247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663684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Charades!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553122"/>
            <a:ext cx="39621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364904" y="1950241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48508845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085108" y="1754327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kindergarten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7672" y="4433674"/>
            <a:ext cx="5800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</a:rPr>
              <a:t>a school for children between the ages of about three and five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209037" y="2744823"/>
            <a:ext cx="2606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/ˈ</a:t>
            </a:r>
            <a:r>
              <a:rPr lang="en-US" sz="2800" b="1" dirty="0" err="1">
                <a:solidFill>
                  <a:srgbClr val="0FB7BD"/>
                </a:solidFill>
              </a:rPr>
              <a:t>kɪndəɡɑ</a:t>
            </a:r>
            <a:r>
              <a:rPr lang="en-US" sz="2800" b="1" dirty="0">
                <a:solidFill>
                  <a:srgbClr val="0FB7BD"/>
                </a:solidFill>
              </a:rPr>
              <a:t>ː(r)</a:t>
            </a:r>
            <a:r>
              <a:rPr lang="en-US" sz="2800" b="1" dirty="0" err="1">
                <a:solidFill>
                  <a:srgbClr val="0FB7BD"/>
                </a:solidFill>
              </a:rPr>
              <a:t>tn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4" name="kindergarten__gb_4">
            <a:hlinkClick r:id="" action="ppaction://media"/>
            <a:extLst>
              <a:ext uri="{FF2B5EF4-FFF2-40B4-BE49-F238E27FC236}">
                <a16:creationId xmlns:a16="http://schemas.microsoft.com/office/drawing/2014/main" id="{907CFC31-E9CC-4061-B170-443F64E0C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3135" y="3432475"/>
            <a:ext cx="738607" cy="738607"/>
          </a:xfrm>
          <a:prstGeom prst="rect">
            <a:avLst/>
          </a:prstGeom>
        </p:spPr>
      </p:pic>
      <p:pic>
        <p:nvPicPr>
          <p:cNvPr id="4100" name="Picture 4" descr="man in red and black striped long sleeve shirt writing on white paper">
            <a:extLst>
              <a:ext uri="{FF2B5EF4-FFF2-40B4-BE49-F238E27FC236}">
                <a16:creationId xmlns:a16="http://schemas.microsoft.com/office/drawing/2014/main" id="{2BBDBF3C-46FC-479D-8982-D086CFFED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60" y="846907"/>
            <a:ext cx="4815840" cy="603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DC020C-C4CD-4DA1-BC06-9215733FA080}"/>
              </a:ext>
            </a:extLst>
          </p:cNvPr>
          <p:cNvSpPr txBox="1"/>
          <p:nvPr/>
        </p:nvSpPr>
        <p:spPr>
          <a:xfrm>
            <a:off x="1036319" y="52505"/>
            <a:ext cx="4569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6319" y="52505"/>
            <a:ext cx="4569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surgeon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2500" y="4403194"/>
            <a:ext cx="6362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doctor who is trained to perform surgery</a:t>
            </a:r>
          </a:p>
        </p:txBody>
      </p:sp>
      <p:sp>
        <p:nvSpPr>
          <p:cNvPr id="2" name="Rectangle 1"/>
          <p:cNvSpPr/>
          <p:nvPr/>
        </p:nvSpPr>
        <p:spPr>
          <a:xfrm>
            <a:off x="2956346" y="2771761"/>
            <a:ext cx="2074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/ˈ</a:t>
            </a:r>
            <a:r>
              <a:rPr lang="en-US" sz="2800" b="1" dirty="0" err="1">
                <a:solidFill>
                  <a:srgbClr val="0FB7BD"/>
                </a:solidFill>
              </a:rPr>
              <a:t>sɜ</a:t>
            </a:r>
            <a:r>
              <a:rPr lang="en-US" sz="2800" b="1" dirty="0">
                <a:solidFill>
                  <a:srgbClr val="0FB7BD"/>
                </a:solidFill>
              </a:rPr>
              <a:t>ː(r)</a:t>
            </a:r>
            <a:r>
              <a:rPr lang="en-US" sz="2800" b="1" dirty="0" err="1">
                <a:solidFill>
                  <a:srgbClr val="0FB7BD"/>
                </a:solidFill>
              </a:rPr>
              <a:t>dʒən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1BAA916-1DAE-4E87-9B60-CC5AC2DC7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475" y="880278"/>
            <a:ext cx="4004526" cy="600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rgeon__gb_1">
            <a:hlinkClick r:id="" action="ppaction://media"/>
            <a:extLst>
              <a:ext uri="{FF2B5EF4-FFF2-40B4-BE49-F238E27FC236}">
                <a16:creationId xmlns:a16="http://schemas.microsoft.com/office/drawing/2014/main" id="{42F53F8C-CD29-419F-BC98-A91B82C8B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6299" y="3505529"/>
            <a:ext cx="636454" cy="63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medical school (n) 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3992" y="4372714"/>
            <a:ext cx="5165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 college or a department of a university where students study to obtain a degree in medicine</a:t>
            </a:r>
          </a:p>
        </p:txBody>
      </p:sp>
      <p:sp>
        <p:nvSpPr>
          <p:cNvPr id="2" name="Rectangle 1"/>
          <p:cNvSpPr/>
          <p:nvPr/>
        </p:nvSpPr>
        <p:spPr>
          <a:xfrm>
            <a:off x="2696435" y="2771761"/>
            <a:ext cx="2500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/ˈ</a:t>
            </a:r>
            <a:r>
              <a:rPr lang="en-US" sz="2800" b="1" dirty="0" err="1">
                <a:solidFill>
                  <a:srgbClr val="0FB7BD"/>
                </a:solidFill>
              </a:rPr>
              <a:t>medɪkl</a:t>
            </a:r>
            <a:r>
              <a:rPr lang="en-US" sz="2800" b="1" dirty="0">
                <a:solidFill>
                  <a:srgbClr val="0FB7BD"/>
                </a:solidFill>
              </a:rPr>
              <a:t> </a:t>
            </a:r>
            <a:r>
              <a:rPr lang="en-US" sz="2800" b="1" dirty="0" err="1">
                <a:solidFill>
                  <a:srgbClr val="0FB7BD"/>
                </a:solidFill>
              </a:rPr>
              <a:t>skuːl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medical_school_1_gb_1">
            <a:hlinkClick r:id="" action="ppaction://media"/>
            <a:extLst>
              <a:ext uri="{FF2B5EF4-FFF2-40B4-BE49-F238E27FC236}">
                <a16:creationId xmlns:a16="http://schemas.microsoft.com/office/drawing/2014/main" id="{A1903FFA-D46C-4A18-B887-7D82F67D1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4792" y="3475333"/>
            <a:ext cx="663689" cy="663689"/>
          </a:xfrm>
          <a:prstGeom prst="rect">
            <a:avLst/>
          </a:prstGeom>
        </p:spPr>
      </p:pic>
      <p:pic>
        <p:nvPicPr>
          <p:cNvPr id="8194" name="Picture 2" descr="human heart illustration">
            <a:extLst>
              <a:ext uri="{FF2B5EF4-FFF2-40B4-BE49-F238E27FC236}">
                <a16:creationId xmlns:a16="http://schemas.microsoft.com/office/drawing/2014/main" id="{E97543C1-DD7B-4921-88EE-D89A38607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3"/>
          <a:stretch/>
        </p:blipFill>
        <p:spPr bwMode="auto">
          <a:xfrm>
            <a:off x="7444740" y="880278"/>
            <a:ext cx="4747260" cy="283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roup of fresh graduates students throwing their academic hat in the air">
            <a:extLst>
              <a:ext uri="{FF2B5EF4-FFF2-40B4-BE49-F238E27FC236}">
                <a16:creationId xmlns:a16="http://schemas.microsoft.com/office/drawing/2014/main" id="{AB9B8955-C017-4F4F-AC7B-C4FB9FFF7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740" y="3691576"/>
            <a:ext cx="4747260" cy="316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84408" y="1734395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pilot (n) 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2007" y="4380334"/>
            <a:ext cx="5495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 person who operates the controls of an aircraft, especially as a job</a:t>
            </a:r>
          </a:p>
        </p:txBody>
      </p:sp>
      <p:sp>
        <p:nvSpPr>
          <p:cNvPr id="2" name="Rectangle 1"/>
          <p:cNvSpPr/>
          <p:nvPr/>
        </p:nvSpPr>
        <p:spPr>
          <a:xfrm>
            <a:off x="2849769" y="2765037"/>
            <a:ext cx="2500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/ˈ</a:t>
            </a:r>
            <a:r>
              <a:rPr lang="en-US" sz="2800" b="1" dirty="0" err="1">
                <a:solidFill>
                  <a:srgbClr val="0FB7BD"/>
                </a:solidFill>
              </a:rPr>
              <a:t>paɪlət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lot__gb_1">
            <a:hlinkClick r:id="" action="ppaction://media"/>
            <a:extLst>
              <a:ext uri="{FF2B5EF4-FFF2-40B4-BE49-F238E27FC236}">
                <a16:creationId xmlns:a16="http://schemas.microsoft.com/office/drawing/2014/main" id="{8CA30E31-6638-4D32-B1C0-91982E2FF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0283" y="3597697"/>
            <a:ext cx="539376" cy="539376"/>
          </a:xfrm>
          <a:prstGeom prst="rect">
            <a:avLst/>
          </a:prstGeom>
        </p:spPr>
      </p:pic>
      <p:pic>
        <p:nvPicPr>
          <p:cNvPr id="9218" name="Picture 2" descr="man in blue shirt driving car during daytime">
            <a:extLst>
              <a:ext uri="{FF2B5EF4-FFF2-40B4-BE49-F238E27FC236}">
                <a16:creationId xmlns:a16="http://schemas.microsoft.com/office/drawing/2014/main" id="{B64AE3EA-2C72-4D05-A3FB-EB6E940E0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944" y="880278"/>
            <a:ext cx="4010994" cy="601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635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502904"/>
              </p:ext>
            </p:extLst>
          </p:nvPr>
        </p:nvGraphicFramePr>
        <p:xfrm>
          <a:off x="1033349" y="1371599"/>
          <a:ext cx="9966960" cy="47015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491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6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832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New words</a:t>
                      </a:r>
                      <a:endParaRPr lang="en-US" sz="24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Pronunciation</a:t>
                      </a:r>
                      <a:endParaRPr lang="en-US" sz="24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Meaning</a:t>
                      </a:r>
                      <a:endParaRPr lang="en-US" sz="24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1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kindergarten (n)</a:t>
                      </a:r>
                      <a:endParaRPr lang="en-US" sz="24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/ˈkɪndəɡɑː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(r)</a:t>
                      </a:r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tn/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en-US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333333"/>
                          </a:solidFill>
                          <a:latin typeface="+mn-lt"/>
                        </a:rPr>
                        <a:t>a school for children between the ages of about two and five</a:t>
                      </a:r>
                      <a:endParaRPr lang="en-US" sz="24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36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dirty="0">
                          <a:latin typeface="+mn-lt"/>
                        </a:rPr>
                        <a:t>surgeon (n)</a:t>
                      </a:r>
                      <a:endParaRPr lang="en-US" sz="24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0" dirty="0">
                          <a:latin typeface="+mn-lt"/>
                        </a:rPr>
                        <a:t>/ˈsɜː(r)dʒən/</a:t>
                      </a:r>
                      <a:endParaRPr lang="en-US" sz="24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+mn-lt"/>
                        </a:rPr>
                        <a:t>a doctor who is trained to perform surgery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95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+mn-lt"/>
                        </a:rPr>
                        <a:t>medical school (n)</a:t>
                      </a:r>
                      <a:endParaRPr lang="en-US" sz="24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</a:rPr>
                        <a:t>/ˈ</a:t>
                      </a:r>
                      <a:r>
                        <a:rPr lang="en-US" sz="2400" b="0" dirty="0" err="1">
                          <a:latin typeface="+mn-lt"/>
                        </a:rPr>
                        <a:t>medɪkl</a:t>
                      </a:r>
                      <a:r>
                        <a:rPr lang="en-US" sz="2400" b="0" dirty="0">
                          <a:latin typeface="+mn-lt"/>
                        </a:rPr>
                        <a:t> </a:t>
                      </a:r>
                      <a:r>
                        <a:rPr lang="en-US" sz="2400" b="0" dirty="0" err="1">
                          <a:latin typeface="+mn-lt"/>
                        </a:rPr>
                        <a:t>skuːl</a:t>
                      </a:r>
                      <a:r>
                        <a:rPr lang="en-US" sz="2400" b="0" dirty="0">
                          <a:latin typeface="+mn-lt"/>
                        </a:rPr>
                        <a:t>/</a:t>
                      </a:r>
                      <a:endParaRPr lang="en-US" sz="24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</a:rPr>
                        <a:t>a college or a department of a university where students study to obtain a degree in medicine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0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2C524E"/>
                          </a:solidFill>
                          <a:latin typeface="+mn-lt"/>
                        </a:rPr>
                        <a:t>pilot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2C524E"/>
                          </a:solidFill>
                          <a:latin typeface="+mn-lt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2C524E"/>
                          </a:solidFill>
                          <a:latin typeface="+mn-lt"/>
                        </a:rPr>
                        <a:t>paɪlət</a:t>
                      </a:r>
                      <a:r>
                        <a:rPr lang="en-US" sz="2400" b="0" dirty="0">
                          <a:solidFill>
                            <a:srgbClr val="2C524E"/>
                          </a:solidFill>
                          <a:latin typeface="+mn-lt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n-lt"/>
                        </a:rPr>
                        <a:t>a person who operates the controls of an aircraft, especially as a job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78545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7075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76118" y="2568247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21976" y="385886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364904" y="1950241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456356" y="28685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C854CB-A4A2-498B-989B-0EE0EFBDF48E}"/>
              </a:ext>
            </a:extLst>
          </p:cNvPr>
          <p:cNvSpPr/>
          <p:nvPr/>
        </p:nvSpPr>
        <p:spPr>
          <a:xfrm>
            <a:off x="6512318" y="1663684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Charades!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0D10A6-6A2F-4377-B3CF-146C87886D46}"/>
              </a:ext>
            </a:extLst>
          </p:cNvPr>
          <p:cNvSpPr/>
          <p:nvPr/>
        </p:nvSpPr>
        <p:spPr>
          <a:xfrm>
            <a:off x="6515470" y="2553122"/>
            <a:ext cx="39621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BD790A-5746-44B8-B7F0-73040157D150}"/>
              </a:ext>
            </a:extLst>
          </p:cNvPr>
          <p:cNvSpPr/>
          <p:nvPr/>
        </p:nvSpPr>
        <p:spPr>
          <a:xfrm>
            <a:off x="6512317" y="3523960"/>
            <a:ext cx="3965330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again and tick (✔) T (True) or F (False).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Match the words to make meaningful phrases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summary.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7058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963512" y="2399039"/>
            <a:ext cx="10794148" cy="3894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i="1" dirty="0"/>
              <a:t>At an international summer camp: Lan is talking with Mark and Linda about jobs.</a:t>
            </a:r>
          </a:p>
          <a:p>
            <a:pPr>
              <a:lnSpc>
                <a:spcPct val="130000"/>
              </a:lnSpc>
            </a:pPr>
            <a:r>
              <a:rPr lang="en-US" sz="2400" b="1" i="1" dirty="0"/>
              <a:t>Lan: </a:t>
            </a:r>
            <a:r>
              <a:rPr lang="en-US" sz="2400" dirty="0"/>
              <a:t>It’s great to have another week full of activities and trips at the camp. </a:t>
            </a:r>
          </a:p>
          <a:p>
            <a:pPr>
              <a:lnSpc>
                <a:spcPct val="130000"/>
              </a:lnSpc>
            </a:pPr>
            <a:r>
              <a:rPr lang="en-US" sz="2400" b="1" i="1" dirty="0"/>
              <a:t>Mark: </a:t>
            </a:r>
            <a:r>
              <a:rPr lang="en-US" sz="2400" dirty="0"/>
              <a:t>Oh, yeah. I like the trip to the kindergarten most. The kids were adorable and the teachers were great. I think I’ll be a kindergarten teacher. </a:t>
            </a:r>
          </a:p>
          <a:p>
            <a:pPr>
              <a:lnSpc>
                <a:spcPct val="130000"/>
              </a:lnSpc>
            </a:pPr>
            <a:r>
              <a:rPr lang="en-US" sz="2400" b="1" i="1" dirty="0"/>
              <a:t>Lan: </a:t>
            </a:r>
            <a:r>
              <a:rPr lang="en-US" sz="2400" dirty="0"/>
              <a:t>That’s fantastic. My cousin works at a kindergarten and the children love being in his class. By the way, what do you want to be in the future, Linda? </a:t>
            </a:r>
          </a:p>
          <a:p>
            <a:pPr>
              <a:lnSpc>
                <a:spcPct val="130000"/>
              </a:lnSpc>
            </a:pPr>
            <a:r>
              <a:rPr lang="en-US" sz="2400" b="1" i="1" dirty="0"/>
              <a:t>Linda: </a:t>
            </a:r>
            <a:r>
              <a:rPr lang="en-US" sz="2400" dirty="0"/>
              <a:t>Oh, I’ve always wanted to be a surgeon, so I’ll go to medical school. What about you, Lan?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251078" y="1655613"/>
            <a:ext cx="5689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Equal job opportunities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044">
            <a:hlinkClick r:id="" action="ppaction://media"/>
            <a:extLst>
              <a:ext uri="{FF2B5EF4-FFF2-40B4-BE49-F238E27FC236}">
                <a16:creationId xmlns:a16="http://schemas.microsoft.com/office/drawing/2014/main" id="{C9B989B9-CBB3-4D77-ADA2-8BE3F20AF9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0586" y="135555"/>
            <a:ext cx="535732" cy="5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45116" y="2786581"/>
            <a:ext cx="4425284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3362498" y="3695897"/>
            <a:ext cx="5467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Equal job opportunities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-74951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GENDER EQUALITY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555273" y="2784422"/>
            <a:ext cx="339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87619" y="2790376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122515" y="2767704"/>
            <a:ext cx="320824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632460" y="2489409"/>
            <a:ext cx="11102340" cy="3894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1" dirty="0"/>
              <a:t>Lan:</a:t>
            </a:r>
            <a:r>
              <a:rPr lang="en-US" sz="2400" dirty="0"/>
              <a:t> Me? My dream is to become an airline pilot. That’s why I’m focusing on </a:t>
            </a:r>
            <a:r>
              <a:rPr lang="en-US" sz="2400" dirty="0" err="1"/>
              <a:t>maths</a:t>
            </a:r>
            <a:r>
              <a:rPr lang="en-US" sz="2400" dirty="0"/>
              <a:t> and physics, and exercising more to improve my fitness. </a:t>
            </a:r>
            <a:endParaRPr lang="en-US" sz="2400" b="1" i="1" dirty="0"/>
          </a:p>
          <a:p>
            <a:pPr>
              <a:lnSpc>
                <a:spcPct val="130000"/>
              </a:lnSpc>
            </a:pPr>
            <a:r>
              <a:rPr lang="en-US" sz="2400" b="1" i="1" dirty="0"/>
              <a:t>Linda: </a:t>
            </a:r>
            <a:r>
              <a:rPr lang="en-US" sz="2400" dirty="0"/>
              <a:t>Cool! I hope your dream will come true. In some countries girls may not be allowed to be pilots. </a:t>
            </a:r>
          </a:p>
          <a:p>
            <a:pPr>
              <a:lnSpc>
                <a:spcPct val="130000"/>
              </a:lnSpc>
            </a:pPr>
            <a:r>
              <a:rPr lang="en-US" sz="2400" b="1" i="1" dirty="0"/>
              <a:t>Lan:</a:t>
            </a:r>
            <a:r>
              <a:rPr lang="en-US" sz="2400" dirty="0"/>
              <a:t> That’s true, Linda. We’re lucky to live in a country where boys and girls are encouraged to do the jobs they want. </a:t>
            </a:r>
          </a:p>
          <a:p>
            <a:pPr>
              <a:lnSpc>
                <a:spcPct val="130000"/>
              </a:lnSpc>
            </a:pPr>
            <a:r>
              <a:rPr lang="en-US" sz="2400" b="1" i="1" dirty="0"/>
              <a:t>Mark: </a:t>
            </a:r>
            <a:r>
              <a:rPr lang="en-US" sz="2400" dirty="0"/>
              <a:t>I couldn’t agree more. Girls mustn’t be kept home in today’s world. Boys and girls should be treated equally and given the same job opportunities.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251078" y="1655613"/>
            <a:ext cx="5689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Equal job opportunities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E1F0F9-8D7B-4E10-AA5A-6894DD8FE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095" t="-1531" r="-13396" b="53764"/>
          <a:stretch/>
        </p:blipFill>
        <p:spPr>
          <a:xfrm>
            <a:off x="7981987" y="-41710"/>
            <a:ext cx="1940730" cy="1697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0EB56E-1C2E-4B1A-AA1B-A0E01DB7F7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7" t="1128" b="49043"/>
          <a:stretch/>
        </p:blipFill>
        <p:spPr>
          <a:xfrm>
            <a:off x="9267009" y="31427"/>
            <a:ext cx="2947851" cy="165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92987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734986"/>
              </p:ext>
            </p:extLst>
          </p:nvPr>
        </p:nvGraphicFramePr>
        <p:xfrm>
          <a:off x="1783976" y="1916043"/>
          <a:ext cx="8943164" cy="41487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1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3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7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135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3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FB7BD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Linda would like to be a kindergarten teacher.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384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FB7BD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Lan wants to be a teacher of </a:t>
                      </a:r>
                      <a:r>
                        <a:rPr lang="en-US" sz="2800" dirty="0" err="1"/>
                        <a:t>maths</a:t>
                      </a:r>
                      <a:r>
                        <a:rPr lang="en-US" sz="2800" dirty="0"/>
                        <a:t> and physics in the future.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25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FB7BD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Mark says that girls mustn’t be kept home in today’s world.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91EAEBF-7396-4196-88B0-5213DF3E15F7}"/>
              </a:ext>
            </a:extLst>
          </p:cNvPr>
          <p:cNvSpPr txBox="1"/>
          <p:nvPr/>
        </p:nvSpPr>
        <p:spPr>
          <a:xfrm>
            <a:off x="9935283" y="2766019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" name="Action Button: Return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00976BD-450E-4178-BD01-042476F50413}"/>
              </a:ext>
            </a:extLst>
          </p:cNvPr>
          <p:cNvSpPr/>
          <p:nvPr/>
        </p:nvSpPr>
        <p:spPr>
          <a:xfrm>
            <a:off x="5781368" y="6351640"/>
            <a:ext cx="629265" cy="405086"/>
          </a:xfrm>
          <a:prstGeom prst="actionButtonReturn">
            <a:avLst/>
          </a:prstGeom>
          <a:solidFill>
            <a:srgbClr val="10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E867E5-59A2-40A5-9665-16A96DACA2FC}"/>
              </a:ext>
            </a:extLst>
          </p:cNvPr>
          <p:cNvSpPr txBox="1"/>
          <p:nvPr/>
        </p:nvSpPr>
        <p:spPr>
          <a:xfrm>
            <a:off x="9935284" y="3893437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2129CA-9952-4701-919A-2B90552783B1}"/>
              </a:ext>
            </a:extLst>
          </p:cNvPr>
          <p:cNvSpPr txBox="1"/>
          <p:nvPr/>
        </p:nvSpPr>
        <p:spPr>
          <a:xfrm>
            <a:off x="8840704" y="507313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) T (True) or F (False).</a:t>
            </a: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542318" y="1112057"/>
            <a:ext cx="9962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the words to make meaningful phrases in activity 1.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6F35855-32D8-4374-8130-E918CA7AD2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916805"/>
              </p:ext>
            </p:extLst>
          </p:nvPr>
        </p:nvGraphicFramePr>
        <p:xfrm>
          <a:off x="1188422" y="2540846"/>
          <a:ext cx="3926840" cy="245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840">
                  <a:extLst>
                    <a:ext uri="{9D8B030D-6E8A-4147-A177-3AD203B41FA5}">
                      <a16:colId xmlns:a16="http://schemas.microsoft.com/office/drawing/2014/main" val="81071626"/>
                    </a:ext>
                  </a:extLst>
                </a:gridCol>
              </a:tblGrid>
              <a:tr h="61256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Column A</a:t>
                      </a:r>
                    </a:p>
                  </a:txBody>
                  <a:tcPr marL="151043" marR="151043" marT="75522" marB="75522"/>
                </a:tc>
                <a:extLst>
                  <a:ext uri="{0D108BD9-81ED-4DB2-BD59-A6C34878D82A}">
                    <a16:rowId xmlns:a16="http://schemas.microsoft.com/office/drawing/2014/main" val="65936317"/>
                  </a:ext>
                </a:extLst>
              </a:tr>
              <a:tr h="61256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treated</a:t>
                      </a:r>
                    </a:p>
                  </a:txBody>
                  <a:tcPr marL="151043" marR="151043" marT="75522" marB="75522"/>
                </a:tc>
                <a:extLst>
                  <a:ext uri="{0D108BD9-81ED-4DB2-BD59-A6C34878D82A}">
                    <a16:rowId xmlns:a16="http://schemas.microsoft.com/office/drawing/2014/main" val="2082892833"/>
                  </a:ext>
                </a:extLst>
              </a:tr>
              <a:tr h="61256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medical</a:t>
                      </a:r>
                    </a:p>
                  </a:txBody>
                  <a:tcPr marL="151043" marR="151043" marT="75522" marB="75522"/>
                </a:tc>
                <a:extLst>
                  <a:ext uri="{0D108BD9-81ED-4DB2-BD59-A6C34878D82A}">
                    <a16:rowId xmlns:a16="http://schemas.microsoft.com/office/drawing/2014/main" val="346965035"/>
                  </a:ext>
                </a:extLst>
              </a:tr>
              <a:tr h="61256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job</a:t>
                      </a:r>
                    </a:p>
                  </a:txBody>
                  <a:tcPr marL="151043" marR="151043" marT="75522" marB="75522"/>
                </a:tc>
                <a:extLst>
                  <a:ext uri="{0D108BD9-81ED-4DB2-BD59-A6C34878D82A}">
                    <a16:rowId xmlns:a16="http://schemas.microsoft.com/office/drawing/2014/main" val="2294378038"/>
                  </a:ext>
                </a:extLst>
              </a:tr>
            </a:tbl>
          </a:graphicData>
        </a:graphic>
      </p:graphicFrame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62756B3B-441E-43D8-8D64-171D502AE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961822"/>
              </p:ext>
            </p:extLst>
          </p:nvPr>
        </p:nvGraphicFramePr>
        <p:xfrm>
          <a:off x="6990932" y="2540846"/>
          <a:ext cx="3926840" cy="245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840">
                  <a:extLst>
                    <a:ext uri="{9D8B030D-6E8A-4147-A177-3AD203B41FA5}">
                      <a16:colId xmlns:a16="http://schemas.microsoft.com/office/drawing/2014/main" val="81071626"/>
                    </a:ext>
                  </a:extLst>
                </a:gridCol>
              </a:tblGrid>
              <a:tr h="61256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Column B</a:t>
                      </a:r>
                    </a:p>
                  </a:txBody>
                  <a:tcPr marL="151043" marR="151043" marT="75522" marB="75522"/>
                </a:tc>
                <a:extLst>
                  <a:ext uri="{0D108BD9-81ED-4DB2-BD59-A6C34878D82A}">
                    <a16:rowId xmlns:a16="http://schemas.microsoft.com/office/drawing/2014/main" val="65936317"/>
                  </a:ext>
                </a:extLst>
              </a:tr>
              <a:tr h="61256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school</a:t>
                      </a:r>
                    </a:p>
                  </a:txBody>
                  <a:tcPr marL="151043" marR="151043" marT="75522" marB="75522"/>
                </a:tc>
                <a:extLst>
                  <a:ext uri="{0D108BD9-81ED-4DB2-BD59-A6C34878D82A}">
                    <a16:rowId xmlns:a16="http://schemas.microsoft.com/office/drawing/2014/main" val="2082892833"/>
                  </a:ext>
                </a:extLst>
              </a:tr>
              <a:tr h="61256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opportunities</a:t>
                      </a:r>
                    </a:p>
                  </a:txBody>
                  <a:tcPr marL="151043" marR="151043" marT="75522" marB="75522"/>
                </a:tc>
                <a:extLst>
                  <a:ext uri="{0D108BD9-81ED-4DB2-BD59-A6C34878D82A}">
                    <a16:rowId xmlns:a16="http://schemas.microsoft.com/office/drawing/2014/main" val="346965035"/>
                  </a:ext>
                </a:extLst>
              </a:tr>
              <a:tr h="61256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equally</a:t>
                      </a:r>
                    </a:p>
                  </a:txBody>
                  <a:tcPr marL="151043" marR="151043" marT="75522" marB="75522"/>
                </a:tc>
                <a:extLst>
                  <a:ext uri="{0D108BD9-81ED-4DB2-BD59-A6C34878D82A}">
                    <a16:rowId xmlns:a16="http://schemas.microsoft.com/office/drawing/2014/main" val="2294378038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AA4240-64EE-4889-B9D8-899FBC74DA32}"/>
              </a:ext>
            </a:extLst>
          </p:cNvPr>
          <p:cNvCxnSpPr/>
          <p:nvPr/>
        </p:nvCxnSpPr>
        <p:spPr>
          <a:xfrm>
            <a:off x="5115262" y="3429000"/>
            <a:ext cx="1875670" cy="12649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641D7EF-ACB7-4297-BCAE-4F5D0D823C0B}"/>
              </a:ext>
            </a:extLst>
          </p:cNvPr>
          <p:cNvCxnSpPr>
            <a:cxnSpLocks/>
          </p:cNvCxnSpPr>
          <p:nvPr/>
        </p:nvCxnSpPr>
        <p:spPr>
          <a:xfrm flipV="1">
            <a:off x="5115262" y="3429000"/>
            <a:ext cx="1875670" cy="6477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98286E-B66C-4E4F-BD83-D92CF5E0C361}"/>
              </a:ext>
            </a:extLst>
          </p:cNvPr>
          <p:cNvCxnSpPr>
            <a:cxnSpLocks/>
          </p:cNvCxnSpPr>
          <p:nvPr/>
        </p:nvCxnSpPr>
        <p:spPr>
          <a:xfrm flipV="1">
            <a:off x="5115262" y="4076700"/>
            <a:ext cx="1961478" cy="6172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933401" y="2647526"/>
            <a:ext cx="982603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/>
              <a:t>Three students are talking about future jobs. While Mark wants to work as a kindergarten teacher, Linda wants to be a surgeon. Lan dreams to be an airline pilot. Linda says that in some countries girls (1)______________ to be pilots. Mark thinks girls (2)___________ home in today’s world. He says that boys and girls (3) _____________ equally and given the same job opportunities.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007929"/>
            <a:ext cx="9356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summary below. Use the verb phrases from the conversation in activity 1.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B3AD7-7E05-4CEB-8673-B5D028C20473}"/>
              </a:ext>
            </a:extLst>
          </p:cNvPr>
          <p:cNvSpPr txBox="1"/>
          <p:nvPr/>
        </p:nvSpPr>
        <p:spPr>
          <a:xfrm>
            <a:off x="4587240" y="4023175"/>
            <a:ext cx="278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may not be allowed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A87036-8E6B-4855-831B-6596E1D06F6F}"/>
              </a:ext>
            </a:extLst>
          </p:cNvPr>
          <p:cNvSpPr txBox="1"/>
          <p:nvPr/>
        </p:nvSpPr>
        <p:spPr>
          <a:xfrm>
            <a:off x="3126080" y="4484840"/>
            <a:ext cx="278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mustn’t be kept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56F7C0-4E34-4A6F-8B0C-D2301A58CD33}"/>
              </a:ext>
            </a:extLst>
          </p:cNvPr>
          <p:cNvSpPr txBox="1"/>
          <p:nvPr/>
        </p:nvSpPr>
        <p:spPr>
          <a:xfrm>
            <a:off x="4451960" y="4946505"/>
            <a:ext cx="278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should be treated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7075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76118" y="2568247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21976" y="385886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663684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Charades!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553122"/>
            <a:ext cx="39621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523960"/>
            <a:ext cx="3965330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again and tick (✔) T (True) or F (False).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Match the words to make meaningful phrases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summary.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364904" y="1950241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456356" y="28685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372709" y="4245652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9984" y="538216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5363349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731407" y="379733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6062026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936628" y="2123749"/>
            <a:ext cx="85840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600" dirty="0"/>
              <a:t>Some words and phrases related to Gender Equality </a:t>
            </a:r>
          </a:p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600" dirty="0"/>
              <a:t>Reading for specific information</a:t>
            </a:r>
          </a:p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600" dirty="0"/>
              <a:t>Scanning skills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Tx/>
              <a:buChar char="-"/>
            </a:pPr>
            <a:r>
              <a:rPr lang="en-US" sz="3600" dirty="0"/>
              <a:t>Do exercises in the workbook</a:t>
            </a:r>
          </a:p>
          <a:p>
            <a:pPr marL="571500" lvl="0" indent="-571500">
              <a:buFontTx/>
              <a:buChar char="-"/>
            </a:pPr>
            <a:r>
              <a:rPr lang="en-US" sz="3600" dirty="0"/>
              <a:t>Project preparation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926236" y="2383436"/>
            <a:ext cx="7904501" cy="1862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Gain an overview about the topic </a:t>
            </a:r>
            <a:r>
              <a:rPr lang="en-US" sz="2800" i="1" dirty="0"/>
              <a:t>Gender Equality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Identify and use words and phrases related to the topic </a:t>
            </a:r>
            <a:r>
              <a:rPr lang="en-US" sz="2800" i="1" dirty="0"/>
              <a:t>Gender Equality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Identify and use the passive voice with modals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7075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76118" y="2568247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21976" y="385886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663684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Charades!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553122"/>
            <a:ext cx="39621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523960"/>
            <a:ext cx="3965330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again and tick (✔) T (True) or F (False).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Match the words to make meaningful phrases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summary.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364904" y="1950241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456356" y="28685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372709" y="4245652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9984" y="538216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5363349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731407" y="379733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38B7343-FF24-40C4-8A5A-E4648249CBC1}"/>
              </a:ext>
            </a:extLst>
          </p:cNvPr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7075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663684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Charades!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C38EB3-3BE1-42B4-9C6E-76515DCB12ED}"/>
              </a:ext>
            </a:extLst>
          </p:cNvPr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222E85-C4EE-4988-848D-509F432A371A}"/>
              </a:ext>
            </a:extLst>
          </p:cNvPr>
          <p:cNvSpPr/>
          <p:nvPr/>
        </p:nvSpPr>
        <p:spPr>
          <a:xfrm>
            <a:off x="5731407" y="379733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83621081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Charades – Rules: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934D6-11D1-4803-B8B5-48132FDBADDF}"/>
              </a:ext>
            </a:extLst>
          </p:cNvPr>
          <p:cNvSpPr txBox="1"/>
          <p:nvPr/>
        </p:nvSpPr>
        <p:spPr>
          <a:xfrm>
            <a:off x="1310640" y="2273770"/>
            <a:ext cx="97764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Play in two teams.</a:t>
            </a:r>
            <a:endParaRPr lang="en-US" sz="2800" i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Each team sends one student to the board, facing the class. They </a:t>
            </a:r>
            <a:r>
              <a:rPr lang="en-US" sz="2800" b="1" dirty="0"/>
              <a:t>MUST NOT turn around</a:t>
            </a:r>
            <a:r>
              <a:rPr lang="en-US" sz="2800" dirty="0"/>
              <a:t>!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When a word appears on the screen: Everyone must describe the word to the guesser of your team. </a:t>
            </a:r>
            <a:r>
              <a:rPr lang="en-US" sz="2800" b="1" dirty="0"/>
              <a:t>No talking!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Whoever guesses the word </a:t>
            </a:r>
            <a:r>
              <a:rPr lang="en-US" sz="2800" b="1" dirty="0"/>
              <a:t>faster</a:t>
            </a:r>
            <a:r>
              <a:rPr lang="en-US" sz="2800" dirty="0"/>
              <a:t> wins </a:t>
            </a:r>
            <a:r>
              <a:rPr lang="en-US" sz="2800" b="1" dirty="0"/>
              <a:t>1 point.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Both teams change the guesser after each word.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F0C71-99C0-430F-9867-BC0BF4EDD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bg1">
              <a:alpha val="66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Surgeon</a:t>
            </a:r>
          </a:p>
        </p:txBody>
      </p:sp>
    </p:spTree>
    <p:extLst>
      <p:ext uri="{BB962C8B-B14F-4D97-AF65-F5344CB8AC3E}">
        <p14:creationId xmlns:p14="http://schemas.microsoft.com/office/powerpoint/2010/main" val="364447288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F0C71-99C0-430F-9867-BC0BF4EDD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bg1">
              <a:alpha val="66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Pilot</a:t>
            </a:r>
          </a:p>
        </p:txBody>
      </p:sp>
    </p:spTree>
    <p:extLst>
      <p:ext uri="{BB962C8B-B14F-4D97-AF65-F5344CB8AC3E}">
        <p14:creationId xmlns:p14="http://schemas.microsoft.com/office/powerpoint/2010/main" val="69628899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F0C71-99C0-430F-9867-BC0BF4EDD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bg1">
              <a:alpha val="66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Firefighter</a:t>
            </a:r>
          </a:p>
        </p:txBody>
      </p:sp>
    </p:spTree>
    <p:extLst>
      <p:ext uri="{BB962C8B-B14F-4D97-AF65-F5344CB8AC3E}">
        <p14:creationId xmlns:p14="http://schemas.microsoft.com/office/powerpoint/2010/main" val="352881994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2163</TotalTime>
  <Words>1017</Words>
  <PresentationFormat>Widescreen</PresentationFormat>
  <Paragraphs>189</Paragraphs>
  <Slides>27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Bookman Old Style</vt:lpstr>
      <vt:lpstr>Calibri</vt:lpstr>
      <vt:lpstr>Calibri Light</vt:lpstr>
      <vt:lpstr>Courier New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Surgeon</vt:lpstr>
      <vt:lpstr>Pilot</vt:lpstr>
      <vt:lpstr>Firefighter</vt:lpstr>
      <vt:lpstr>Nurse</vt:lpstr>
      <vt:lpstr>Teacher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2022-01-10T18:53:44Z</dcterms:modified>
</cp:coreProperties>
</file>