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6" r:id="rId22"/>
    <p:sldId id="277" r:id="rId23"/>
    <p:sldId id="278" r:id="rId24"/>
    <p:sldId id="279" r:id="rId25"/>
    <p:sldId id="280" r:id="rId26"/>
    <p:sldId id="307" r:id="rId27"/>
    <p:sldId id="282" r:id="rId28"/>
    <p:sldId id="284" r:id="rId29"/>
    <p:sldId id="285" r:id="rId30"/>
    <p:sldId id="286" r:id="rId31"/>
    <p:sldId id="308" r:id="rId32"/>
    <p:sldId id="288" r:id="rId33"/>
    <p:sldId id="289" r:id="rId34"/>
    <p:sldId id="290" r:id="rId35"/>
    <p:sldId id="304" r:id="rId36"/>
    <p:sldId id="291" r:id="rId37"/>
    <p:sldId id="309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5" r:id="rId46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F9"/>
    <a:srgbClr val="014FA1"/>
    <a:srgbClr val="DE9636"/>
    <a:srgbClr val="B37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C9C8-3ACB-48C7-9E56-D875EFB40553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6CF7F-8EF7-4225-B82A-6B85474046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8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66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16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49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0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20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99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63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27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89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21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70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85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774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499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677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439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469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58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54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78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188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1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0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433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91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1867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52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205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12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9234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002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73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66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342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038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290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9134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7842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8738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19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58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1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738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3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42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07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26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641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81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314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91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13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44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61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90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2017/8/2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84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" r="9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2551173"/>
            <a:ext cx="6651626" cy="125882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7974" y="1714500"/>
            <a:ext cx="8191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014F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小学生防溺水讲座</a:t>
            </a:r>
          </a:p>
        </p:txBody>
      </p:sp>
      <p:sp>
        <p:nvSpPr>
          <p:cNvPr id="6" name="矩形 5"/>
          <p:cNvSpPr/>
          <p:nvPr/>
        </p:nvSpPr>
        <p:spPr>
          <a:xfrm>
            <a:off x="5767832" y="3042165"/>
            <a:ext cx="6064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汇报人：千库网     日期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:201X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0471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0"/>
    </mc:Choice>
    <mc:Fallback xmlns="">
      <p:transition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c:\documents and settings\administrator\application data\360se6\User Data\temp\001e90b61f3b114fb58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2517071"/>
            <a:ext cx="5705475" cy="332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532" name="矩形 7"/>
          <p:cNvSpPr>
            <a:spLocks noChangeArrowheads="1"/>
          </p:cNvSpPr>
          <p:nvPr/>
        </p:nvSpPr>
        <p:spPr bwMode="auto">
          <a:xfrm>
            <a:off x="7179398" y="2473404"/>
            <a:ext cx="3883024" cy="3416320"/>
          </a:xfrm>
          <a:prstGeom prst="rect">
            <a:avLst/>
          </a:prstGeom>
          <a:solidFill>
            <a:srgbClr val="014FA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哈尔滨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名男孩村中深水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坑戏水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人溺水身亡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064808" y="9742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水坑</a:t>
              </a:r>
              <a:endParaRPr lang="zh-CN" altLang="en-US" sz="5400" spc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9416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c:\documents and settings\administrator\application data\360se6\User Data\temp\001e90b61f3b114fb58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577270"/>
            <a:ext cx="5092699" cy="3872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5" name="组合 4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064808" y="9742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河流</a:t>
              </a:r>
              <a:endParaRPr lang="zh-CN" altLang="en-US" sz="5400" spc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882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c:\documents and settings\administrator\application data\360se6\User Data\temp\001e90b61f3b114fb58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1" y="2871926"/>
            <a:ext cx="3965169" cy="3060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80" name="Picture 2" descr="c:\documents and settings\administrator\application data\360se6\User Data\temp\001e90b61f3b114fb57d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55">
            <a:off x="1628971" y="2892943"/>
            <a:ext cx="4270323" cy="2974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6" name="组合 5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064808" y="9742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溪边</a:t>
              </a:r>
              <a:endParaRPr lang="zh-CN" altLang="en-US" sz="5400" spc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945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istrator\application data\360se6\User Data\temp\001855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2358">
            <a:off x="881976" y="2597325"/>
            <a:ext cx="5134292" cy="3582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3" name="Picture 4" descr="c:\documents and settings\administrator\application data\360se6\User Data\temp\U662P1T1D7376364F21DT20050801072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0739">
            <a:off x="6521220" y="2582490"/>
            <a:ext cx="4524405" cy="360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5" name="组合 4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064808" y="9742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溪边</a:t>
              </a:r>
              <a:endParaRPr lang="zh-CN" altLang="en-US" sz="5400" spc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963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>
            <a:spLocks noChangeArrowheads="1"/>
          </p:cNvSpPr>
          <p:nvPr/>
        </p:nvSpPr>
        <p:spPr bwMode="auto">
          <a:xfrm>
            <a:off x="2098913" y="2900365"/>
            <a:ext cx="5183187" cy="28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/>
              <a:t>“在人们惯性思维里，都觉得在河里或水库里游泳比较危险。其实从最近几年的经验看，游泳池里出意外的案例也特别多，而且有增多的趋势。”</a:t>
            </a:r>
            <a:endParaRPr lang="zh-CN" altLang="en-US" sz="2400" dirty="0">
              <a:latin typeface="Calibri" pitchFamily="34" charset="0"/>
              <a:ea typeface="微软雅黑" pitchFamily="34" charset="-122"/>
              <a:sym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  <a:defRPr/>
            </a:pPr>
            <a:endParaRPr lang="en-US" altLang="zh-CN" sz="2400" b="1" dirty="0">
              <a:latin typeface="Calibri" pitchFamily="34" charset="0"/>
              <a:ea typeface="微软雅黑" pitchFamily="34" charset="-122"/>
              <a:sym typeface="Calibri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538701" y="1346111"/>
              <a:ext cx="5186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为什么游泳池也会发生溺水呢</a:t>
              </a:r>
              <a:endParaRPr lang="zh-CN" altLang="en-US" sz="2400" spc="600" dirty="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00" y="2557465"/>
            <a:ext cx="4300536" cy="43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31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矩形 6"/>
          <p:cNvSpPr>
            <a:spLocks noChangeArrowheads="1"/>
          </p:cNvSpPr>
          <p:nvPr/>
        </p:nvSpPr>
        <p:spPr bwMode="auto">
          <a:xfrm>
            <a:off x="1379538" y="1666339"/>
            <a:ext cx="338296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日，一名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岁孩子在三亚某酒店游泳时不幸溺亡；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岁男孩在海口市现代花园小区游泳池溺亡；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r="15251"/>
          <a:stretch/>
        </p:blipFill>
        <p:spPr bwMode="auto">
          <a:xfrm>
            <a:off x="5096145" y="1666339"/>
            <a:ext cx="6149706" cy="406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6341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1"/>
          <p:cNvSpPr>
            <a:spLocks noChangeArrowheads="1"/>
          </p:cNvSpPr>
          <p:nvPr/>
        </p:nvSpPr>
        <p:spPr bwMode="auto">
          <a:xfrm>
            <a:off x="6159500" y="2700786"/>
            <a:ext cx="5786438" cy="22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人在溺水后，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分钟后将失去意识；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4-6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分钟身体将遭受不可避免的伤害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如果在野外落水，很难被及时营救，从而溺水死亡。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756167" y="0"/>
            <a:ext cx="6059943" cy="2405798"/>
            <a:chOff x="3060967" y="0"/>
            <a:chExt cx="6059943" cy="24057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470351" y="1142999"/>
              <a:ext cx="295465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你知道吗</a:t>
              </a:r>
              <a:endParaRPr lang="zh-CN" altLang="en-US" sz="4800" spc="600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6" y="2874928"/>
            <a:ext cx="4881134" cy="41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9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矩形 5"/>
          <p:cNvSpPr>
            <a:spLocks noChangeArrowheads="1"/>
          </p:cNvSpPr>
          <p:nvPr/>
        </p:nvSpPr>
        <p:spPr bwMode="auto">
          <a:xfrm>
            <a:off x="6435725" y="1172043"/>
            <a:ext cx="526097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所以，不管是野外的小溪河流水库，还是游泳池，都可能会发生溺水危险，同学们不仅要远离野外危险水域，在正规游泳池，也要牢记游泳安全。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b="11667"/>
          <a:stretch/>
        </p:blipFill>
        <p:spPr>
          <a:xfrm>
            <a:off x="0" y="2895135"/>
            <a:ext cx="9969273" cy="40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19800" y="2622698"/>
            <a:ext cx="5687636" cy="1311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说说他们做得对不对，你会这样做吗？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9" y="1968499"/>
            <a:ext cx="4643805" cy="302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 rot="5400000">
            <a:off x="2929732" y="4326733"/>
            <a:ext cx="1714500" cy="928687"/>
          </a:xfrm>
          <a:prstGeom prst="line">
            <a:avLst/>
          </a:prstGeom>
          <a:noFill/>
          <a:ln w="57150" algn="ctr">
            <a:solidFill>
              <a:srgbClr val="01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连接符 10"/>
          <p:cNvCxnSpPr>
            <a:cxnSpLocks noChangeShapeType="1"/>
          </p:cNvCxnSpPr>
          <p:nvPr/>
        </p:nvCxnSpPr>
        <p:spPr bwMode="auto">
          <a:xfrm>
            <a:off x="3036889" y="4291014"/>
            <a:ext cx="1500187" cy="1143000"/>
          </a:xfrm>
          <a:prstGeom prst="line">
            <a:avLst/>
          </a:prstGeom>
          <a:noFill/>
          <a:ln w="57150" algn="ctr">
            <a:solidFill>
              <a:srgbClr val="01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1865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593727"/>
            <a:ext cx="6172200" cy="3336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cxnSp>
        <p:nvCxnSpPr>
          <p:cNvPr id="7" name="直接连接符 6"/>
          <p:cNvCxnSpPr>
            <a:cxnSpLocks noChangeShapeType="1"/>
          </p:cNvCxnSpPr>
          <p:nvPr/>
        </p:nvCxnSpPr>
        <p:spPr bwMode="auto">
          <a:xfrm rot="5400000">
            <a:off x="7898607" y="1415257"/>
            <a:ext cx="1714500" cy="928687"/>
          </a:xfrm>
          <a:prstGeom prst="line">
            <a:avLst/>
          </a:prstGeom>
          <a:noFill/>
          <a:ln w="57150" algn="ctr">
            <a:solidFill>
              <a:srgbClr val="01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/>
          <p:cNvCxnSpPr>
            <a:cxnSpLocks noChangeShapeType="1"/>
          </p:cNvCxnSpPr>
          <p:nvPr/>
        </p:nvCxnSpPr>
        <p:spPr bwMode="auto">
          <a:xfrm>
            <a:off x="8005764" y="1379538"/>
            <a:ext cx="1500187" cy="1143000"/>
          </a:xfrm>
          <a:prstGeom prst="line">
            <a:avLst/>
          </a:prstGeom>
          <a:noFill/>
          <a:ln w="57150" algn="ctr">
            <a:solidFill>
              <a:srgbClr val="01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287481"/>
            <a:ext cx="3571875" cy="2266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247437"/>
            <a:ext cx="185737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1580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76787" y="1470025"/>
            <a:ext cx="6953250" cy="3105150"/>
          </a:xfrm>
          <a:prstGeom prst="rect">
            <a:avLst/>
          </a:prstGeom>
          <a:solidFill>
            <a:srgbClr val="014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b="33426"/>
          <a:stretch/>
        </p:blipFill>
        <p:spPr>
          <a:xfrm>
            <a:off x="0" y="2292351"/>
            <a:ext cx="6286500" cy="4565649"/>
          </a:xfrm>
          <a:prstGeom prst="rect">
            <a:avLst/>
          </a:prstGeom>
        </p:spPr>
      </p:pic>
      <p:sp>
        <p:nvSpPr>
          <p:cNvPr id="15363" name="矩形 5"/>
          <p:cNvSpPr>
            <a:spLocks noChangeArrowheads="1"/>
          </p:cNvSpPr>
          <p:nvPr/>
        </p:nvSpPr>
        <p:spPr bwMode="auto">
          <a:xfrm>
            <a:off x="5029200" y="1835151"/>
            <a:ext cx="64484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随着夏季来临，中小学生游泳溺水事故进入高发期。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教育局发出紧急通知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，明确要求中小学生不准私自下水游泳；不到无安全保障的水域游泳。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56869"/>
            <a:ext cx="3581400" cy="65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3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矩形 6"/>
          <p:cNvSpPr>
            <a:spLocks noChangeArrowheads="1"/>
          </p:cNvSpPr>
          <p:nvPr/>
        </p:nvSpPr>
        <p:spPr bwMode="auto">
          <a:xfrm>
            <a:off x="2095500" y="500063"/>
            <a:ext cx="66436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75" y="927100"/>
            <a:ext cx="8388325" cy="5930900"/>
          </a:xfrm>
          <a:prstGeom prst="rect">
            <a:avLst/>
          </a:prstGeom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5584505" y="1933928"/>
            <a:ext cx="61452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记住：如果没有大人陪同，</a:t>
            </a:r>
            <a:endParaRPr lang="en-US" altLang="zh-CN" sz="32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defTabSz="685800"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去野外水边游泳、玩水、捉鱼等</a:t>
            </a:r>
            <a:endParaRPr lang="en-US" altLang="zh-CN" sz="32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defTabSz="685800"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都是非常危险的！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5012" r="17697" b="8962"/>
          <a:stretch/>
        </p:blipFill>
        <p:spPr>
          <a:xfrm>
            <a:off x="392115" y="580101"/>
            <a:ext cx="4191000" cy="6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1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55408" y="564634"/>
            <a:ext cx="8594892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39908" y="1107956"/>
            <a:ext cx="171713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02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699849" y="2802295"/>
            <a:ext cx="48013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游泳注意事项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30" y="990600"/>
            <a:ext cx="3276419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500">
        <p15:prstTrans prst="curtains"/>
      </p:transition>
    </mc:Choice>
    <mc:Fallback xmlns="">
      <p:transition spd="slow" advTm="5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\\192.168.1.28\g\编辑\漫画素材\jpg-小图\溺水、急救\3-20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 b="6030"/>
          <a:stretch/>
        </p:blipFill>
        <p:spPr bwMode="auto">
          <a:xfrm>
            <a:off x="-140299" y="-2665"/>
            <a:ext cx="12424426" cy="698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282967" y="0"/>
            <a:ext cx="6059943" cy="2405798"/>
            <a:chOff x="1587767" y="0"/>
            <a:chExt cx="6059943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152515" y="1304499"/>
              <a:ext cx="5109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选择正规、安全的游泳场所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158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矩形 8"/>
          <p:cNvSpPr>
            <a:spLocks noChangeArrowheads="1"/>
          </p:cNvSpPr>
          <p:nvPr/>
        </p:nvSpPr>
        <p:spPr bwMode="auto">
          <a:xfrm>
            <a:off x="1809751" y="3143250"/>
            <a:ext cx="3071813" cy="130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小朋友，去游泳一定要有成人陪同哦。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845" name="Picture 7" descr="E:\12\漫画素材分类\溺水、急救\3-19(1)-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9" y="2514600"/>
            <a:ext cx="5665787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9" name="组合 8"/>
          <p:cNvGrpSpPr/>
          <p:nvPr/>
        </p:nvGrpSpPr>
        <p:grpSpPr>
          <a:xfrm>
            <a:off x="2806967" y="-114300"/>
            <a:ext cx="6059943" cy="2405798"/>
            <a:chOff x="1587767" y="0"/>
            <a:chExt cx="6059943" cy="240579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268377" y="1138881"/>
              <a:ext cx="4698722" cy="743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必须在成人的陪同下游泳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29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8"/>
          <p:cNvSpPr>
            <a:spLocks noChangeArrowheads="1"/>
          </p:cNvSpPr>
          <p:nvPr/>
        </p:nvSpPr>
        <p:spPr bwMode="auto">
          <a:xfrm>
            <a:off x="3484660" y="2572781"/>
            <a:ext cx="470455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做好准备活动，  下水前应先热身，但不宜太剧烈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2800" dirty="0"/>
          </a:p>
        </p:txBody>
      </p:sp>
      <p:grpSp>
        <p:nvGrpSpPr>
          <p:cNvPr id="5" name="组合 4"/>
          <p:cNvGrpSpPr/>
          <p:nvPr/>
        </p:nvGrpSpPr>
        <p:grpSpPr>
          <a:xfrm>
            <a:off x="2806967" y="-114300"/>
            <a:ext cx="6059943" cy="2405798"/>
            <a:chOff x="1587767" y="0"/>
            <a:chExt cx="6059943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986522" y="973781"/>
              <a:ext cx="3262432" cy="906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做好准备活动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30066" r="72771" b="39093"/>
          <a:stretch/>
        </p:blipFill>
        <p:spPr>
          <a:xfrm>
            <a:off x="2695106" y="3729484"/>
            <a:ext cx="3021232" cy="32813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3329" r="8306" b="4867"/>
          <a:stretch/>
        </p:blipFill>
        <p:spPr>
          <a:xfrm>
            <a:off x="9327356" y="3729484"/>
            <a:ext cx="2603500" cy="31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8"/>
          <p:cNvSpPr>
            <a:spLocks noChangeArrowheads="1"/>
          </p:cNvSpPr>
          <p:nvPr/>
        </p:nvSpPr>
        <p:spPr bwMode="auto">
          <a:xfrm>
            <a:off x="7681913" y="3160654"/>
            <a:ext cx="431958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不要贸然跳水和潜泳，不要在水下憋气。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31838" y="2795462"/>
            <a:ext cx="6651960" cy="3171825"/>
            <a:chOff x="1595438" y="2276476"/>
            <a:chExt cx="9282112" cy="4425949"/>
          </a:xfrm>
        </p:grpSpPr>
        <p:pic>
          <p:nvPicPr>
            <p:cNvPr id="37892" name="图片 5" descr="图片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438" y="2786063"/>
              <a:ext cx="3643312" cy="39163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7893" name="图片 6" descr="图片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60444">
              <a:off x="5519738" y="2276476"/>
              <a:ext cx="5357812" cy="3667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7894" name="Picture 3" descr="C:\Documents and Settings\Administrator\桌面\下载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26" y="2643188"/>
              <a:ext cx="1643063" cy="164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3" descr="C:\Documents and Settings\Administrator\桌面\下载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825" y="4941888"/>
              <a:ext cx="1644650" cy="164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2806967" y="-114300"/>
            <a:ext cx="6059943" cy="2405798"/>
            <a:chOff x="1587767" y="0"/>
            <a:chExt cx="6059943" cy="240579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217081" y="986252"/>
              <a:ext cx="4801314" cy="906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不要贸然跳水和潜泳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09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55408" y="564634"/>
            <a:ext cx="8594892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39908" y="1107956"/>
            <a:ext cx="175881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03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699849" y="2802295"/>
            <a:ext cx="48013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不要错误施救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30" y="990600"/>
            <a:ext cx="3276419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1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500">
        <p15:prstTrans prst="curtains"/>
      </p:transition>
    </mc:Choice>
    <mc:Fallback xmlns="">
      <p:transition spd="slow" advTm="5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75" y="927100"/>
            <a:ext cx="8388325" cy="5930900"/>
          </a:xfrm>
          <a:prstGeom prst="rect">
            <a:avLst/>
          </a:prstGeom>
        </p:spPr>
      </p:pic>
      <p:sp>
        <p:nvSpPr>
          <p:cNvPr id="39939" name="Text Box 3"/>
          <p:cNvSpPr>
            <a:spLocks noChangeArrowheads="1"/>
          </p:cNvSpPr>
          <p:nvPr/>
        </p:nvSpPr>
        <p:spPr bwMode="auto">
          <a:xfrm>
            <a:off x="4886325" y="1154114"/>
            <a:ext cx="71437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如果你看到小伙伴落水了，首先你会怎么做呢？</a:t>
            </a:r>
          </a:p>
          <a:p>
            <a:endParaRPr lang="zh-CN" altLang="en-US" sz="3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5012" r="17697" b="8962"/>
          <a:stretch/>
        </p:blipFill>
        <p:spPr>
          <a:xfrm>
            <a:off x="392115" y="580101"/>
            <a:ext cx="4191000" cy="6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1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4" descr="C:\Documents and Settings\Administrator\桌面\图片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3">
            <a:off x="5853200" y="2637687"/>
            <a:ext cx="5476732" cy="387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988" name="矩形 11"/>
          <p:cNvSpPr>
            <a:spLocks noChangeArrowheads="1"/>
          </p:cNvSpPr>
          <p:nvPr/>
        </p:nvSpPr>
        <p:spPr bwMode="auto">
          <a:xfrm>
            <a:off x="1650343" y="3326963"/>
            <a:ext cx="35718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落水者力大无比，稍不留神就会被溺水者拉下水，造成连环溺水的悲剧。</a:t>
            </a:r>
            <a:endParaRPr lang="zh-CN" altLang="en-US" sz="1600" dirty="0"/>
          </a:p>
        </p:txBody>
      </p:sp>
      <p:grpSp>
        <p:nvGrpSpPr>
          <p:cNvPr id="8" name="组合 7"/>
          <p:cNvGrpSpPr/>
          <p:nvPr/>
        </p:nvGrpSpPr>
        <p:grpSpPr>
          <a:xfrm>
            <a:off x="2806967" y="-114300"/>
            <a:ext cx="6059943" cy="2405798"/>
            <a:chOff x="1587767" y="0"/>
            <a:chExt cx="6059943" cy="240579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217081" y="986252"/>
              <a:ext cx="464422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不能手拉手施救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9842500" y="5359400"/>
            <a:ext cx="927100" cy="965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9715500" y="5359400"/>
            <a:ext cx="1054100" cy="79457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51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C:\Documents and Settings\Administrator\桌面\图片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3">
            <a:off x="1316039" y="2607469"/>
            <a:ext cx="5102225" cy="3554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3012" name="矩形 11"/>
          <p:cNvSpPr>
            <a:spLocks noChangeArrowheads="1"/>
          </p:cNvSpPr>
          <p:nvPr/>
        </p:nvSpPr>
        <p:spPr bwMode="auto">
          <a:xfrm>
            <a:off x="7405689" y="2890904"/>
            <a:ext cx="360521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小学生没有足够的能力入水救溺水者，千万不能下水救人，以免发生更多的悲剧。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2806967" y="-114300"/>
            <a:ext cx="6059943" cy="2405798"/>
            <a:chOff x="1587767" y="0"/>
            <a:chExt cx="6059943" cy="24057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217081" y="986252"/>
              <a:ext cx="407996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不能入水施救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69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10238"/>
          <a:stretch/>
        </p:blipFill>
        <p:spPr>
          <a:xfrm>
            <a:off x="0" y="5503728"/>
            <a:ext cx="12192000" cy="1477178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834855" y="-330747"/>
            <a:ext cx="6059943" cy="2405798"/>
            <a:chOff x="3060967" y="0"/>
            <a:chExt cx="6059943" cy="24057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5229163" y="1025959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目录</a:t>
              </a:r>
              <a:endParaRPr lang="zh-CN" altLang="en-US" sz="5400" spc="600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627790" y="2339723"/>
            <a:ext cx="4465935" cy="733425"/>
            <a:chOff x="1302963" y="2752840"/>
            <a:chExt cx="4465935" cy="733425"/>
          </a:xfrm>
        </p:grpSpPr>
        <p:sp>
          <p:nvSpPr>
            <p:cNvPr id="32" name="矩形: 圆角 31"/>
            <p:cNvSpPr/>
            <p:nvPr/>
          </p:nvSpPr>
          <p:spPr>
            <a:xfrm>
              <a:off x="2451100" y="2819400"/>
              <a:ext cx="3317798" cy="600307"/>
            </a:xfrm>
            <a:prstGeom prst="roundRect">
              <a:avLst/>
            </a:prstGeom>
            <a:solidFill>
              <a:srgbClr val="014F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692400" y="2895025"/>
              <a:ext cx="27559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远离野外危险水域</a:t>
              </a:r>
            </a:p>
          </p:txBody>
        </p:sp>
        <p:sp>
          <p:nvSpPr>
            <p:cNvPr id="34" name="椭圆 33"/>
            <p:cNvSpPr/>
            <p:nvPr/>
          </p:nvSpPr>
          <p:spPr>
            <a:xfrm>
              <a:off x="1302963" y="2752840"/>
              <a:ext cx="733425" cy="733425"/>
            </a:xfrm>
            <a:prstGeom prst="ellipse">
              <a:avLst/>
            </a:prstGeom>
            <a:solidFill>
              <a:srgbClr val="014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399282" y="2895025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627790" y="3127386"/>
            <a:ext cx="4465935" cy="733425"/>
            <a:chOff x="1302963" y="2752840"/>
            <a:chExt cx="4465935" cy="733425"/>
          </a:xfrm>
        </p:grpSpPr>
        <p:sp>
          <p:nvSpPr>
            <p:cNvPr id="43" name="矩形: 圆角 42"/>
            <p:cNvSpPr/>
            <p:nvPr/>
          </p:nvSpPr>
          <p:spPr>
            <a:xfrm>
              <a:off x="2451100" y="2819400"/>
              <a:ext cx="3317798" cy="600307"/>
            </a:xfrm>
            <a:prstGeom prst="roundRect">
              <a:avLst/>
            </a:prstGeom>
            <a:solidFill>
              <a:srgbClr val="014F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692400" y="2895025"/>
              <a:ext cx="27559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游泳的注意事项</a:t>
              </a:r>
            </a:p>
          </p:txBody>
        </p:sp>
        <p:sp>
          <p:nvSpPr>
            <p:cNvPr id="45" name="椭圆 44"/>
            <p:cNvSpPr/>
            <p:nvPr/>
          </p:nvSpPr>
          <p:spPr>
            <a:xfrm>
              <a:off x="1302963" y="2752840"/>
              <a:ext cx="733425" cy="733425"/>
            </a:xfrm>
            <a:prstGeom prst="ellipse">
              <a:avLst/>
            </a:prstGeom>
            <a:solidFill>
              <a:srgbClr val="014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1399282" y="2895025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627790" y="3900334"/>
            <a:ext cx="4593479" cy="733425"/>
            <a:chOff x="1302963" y="2752840"/>
            <a:chExt cx="4593479" cy="733425"/>
          </a:xfrm>
        </p:grpSpPr>
        <p:sp>
          <p:nvSpPr>
            <p:cNvPr id="48" name="矩形: 圆角 47"/>
            <p:cNvSpPr/>
            <p:nvPr/>
          </p:nvSpPr>
          <p:spPr>
            <a:xfrm>
              <a:off x="2451100" y="2819400"/>
              <a:ext cx="3317798" cy="600307"/>
            </a:xfrm>
            <a:prstGeom prst="roundRect">
              <a:avLst/>
            </a:prstGeom>
            <a:solidFill>
              <a:srgbClr val="014F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540000" y="2895025"/>
              <a:ext cx="33564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同伴落水不要错误施救</a:t>
              </a:r>
            </a:p>
          </p:txBody>
        </p:sp>
        <p:sp>
          <p:nvSpPr>
            <p:cNvPr id="50" name="椭圆 49"/>
            <p:cNvSpPr/>
            <p:nvPr/>
          </p:nvSpPr>
          <p:spPr>
            <a:xfrm>
              <a:off x="1302963" y="2752840"/>
              <a:ext cx="733425" cy="733425"/>
            </a:xfrm>
            <a:prstGeom prst="ellipse">
              <a:avLst/>
            </a:prstGeom>
            <a:solidFill>
              <a:srgbClr val="014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1399282" y="2895025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b="1" dirty="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627790" y="4723898"/>
            <a:ext cx="4834779" cy="733425"/>
            <a:chOff x="1302963" y="2752840"/>
            <a:chExt cx="4834779" cy="733425"/>
          </a:xfrm>
        </p:grpSpPr>
        <p:sp>
          <p:nvSpPr>
            <p:cNvPr id="53" name="矩形: 圆角 52"/>
            <p:cNvSpPr/>
            <p:nvPr/>
          </p:nvSpPr>
          <p:spPr>
            <a:xfrm>
              <a:off x="2451100" y="2819400"/>
              <a:ext cx="3317798" cy="600307"/>
            </a:xfrm>
            <a:prstGeom prst="roundRect">
              <a:avLst/>
            </a:prstGeom>
            <a:solidFill>
              <a:srgbClr val="014F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451100" y="2878868"/>
              <a:ext cx="36866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同伴落水，如何正确施救</a:t>
              </a:r>
            </a:p>
          </p:txBody>
        </p:sp>
        <p:sp>
          <p:nvSpPr>
            <p:cNvPr id="55" name="椭圆 54"/>
            <p:cNvSpPr/>
            <p:nvPr/>
          </p:nvSpPr>
          <p:spPr>
            <a:xfrm>
              <a:off x="1302963" y="2752840"/>
              <a:ext cx="733425" cy="733425"/>
            </a:xfrm>
            <a:prstGeom prst="ellipse">
              <a:avLst/>
            </a:prstGeom>
            <a:solidFill>
              <a:srgbClr val="014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399282" y="2895025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 b="1" dirty="0"/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9555"/>
          <a:stretch/>
        </p:blipFill>
        <p:spPr>
          <a:xfrm>
            <a:off x="694402" y="1514475"/>
            <a:ext cx="3933388" cy="5648325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4603459" y="5516227"/>
            <a:ext cx="4834779" cy="733425"/>
            <a:chOff x="1302963" y="2752840"/>
            <a:chExt cx="4834779" cy="733425"/>
          </a:xfrm>
        </p:grpSpPr>
        <p:sp>
          <p:nvSpPr>
            <p:cNvPr id="59" name="矩形: 圆角 58"/>
            <p:cNvSpPr/>
            <p:nvPr/>
          </p:nvSpPr>
          <p:spPr>
            <a:xfrm>
              <a:off x="2451100" y="2819400"/>
              <a:ext cx="3317798" cy="600307"/>
            </a:xfrm>
            <a:prstGeom prst="roundRect">
              <a:avLst/>
            </a:prstGeom>
            <a:solidFill>
              <a:srgbClr val="014F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451100" y="2878868"/>
              <a:ext cx="36866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不慎落水，如何自救</a:t>
              </a:r>
            </a:p>
          </p:txBody>
        </p:sp>
        <p:sp>
          <p:nvSpPr>
            <p:cNvPr id="61" name="椭圆 60"/>
            <p:cNvSpPr/>
            <p:nvPr/>
          </p:nvSpPr>
          <p:spPr>
            <a:xfrm>
              <a:off x="1302963" y="2752840"/>
              <a:ext cx="733425" cy="733425"/>
            </a:xfrm>
            <a:prstGeom prst="ellipse">
              <a:avLst/>
            </a:prstGeom>
            <a:solidFill>
              <a:srgbClr val="014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1399282" y="2895025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3729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C:\Documents and Settings\Administrator\桌面\图片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6" y="1942235"/>
            <a:ext cx="8235950" cy="50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060967" y="-26638"/>
            <a:ext cx="6059943" cy="2405798"/>
            <a:chOff x="1587767" y="0"/>
            <a:chExt cx="6059943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217081" y="986252"/>
              <a:ext cx="464422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3.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要保证自身安全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5575300" y="2816085"/>
            <a:ext cx="6096000" cy="19552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救援的第一要务是保证自身安全，不然就是添乱，甚至可能引发更大的悲剧！</a:t>
            </a:r>
          </a:p>
        </p:txBody>
      </p:sp>
    </p:spTree>
    <p:extLst>
      <p:ext uri="{BB962C8B-B14F-4D97-AF65-F5344CB8AC3E}">
        <p14:creationId xmlns:p14="http://schemas.microsoft.com/office/powerpoint/2010/main" val="119229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55408" y="564634"/>
            <a:ext cx="8594892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39908" y="1107956"/>
            <a:ext cx="171393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04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699849" y="2802295"/>
            <a:ext cx="48013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如何正确施救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30" y="990600"/>
            <a:ext cx="3276419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83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500">
        <p15:prstTrans prst="curtains"/>
      </p:transition>
    </mc:Choice>
    <mc:Fallback xmlns="">
      <p:transition spd="slow" advTm="5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699293" y="2821246"/>
            <a:ext cx="6500813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碰到有人溺水，第一时间要大声呼叫，派出一人去寻求成人的帮助（如果有多个同伴在一起的话）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629167" y="0"/>
            <a:ext cx="6059943" cy="2405798"/>
            <a:chOff x="1587767" y="0"/>
            <a:chExt cx="6059943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217081" y="986252"/>
              <a:ext cx="520847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第一时间大声呼叫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18462" r="66146" b="61755"/>
          <a:stretch/>
        </p:blipFill>
        <p:spPr>
          <a:xfrm>
            <a:off x="815530" y="3988190"/>
            <a:ext cx="3282682" cy="21332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1" t="38328" r="36979" b="11070"/>
          <a:stretch/>
        </p:blipFill>
        <p:spPr>
          <a:xfrm>
            <a:off x="5697618" y="3132796"/>
            <a:ext cx="3205081" cy="3725204"/>
          </a:xfrm>
          <a:prstGeom prst="rect">
            <a:avLst/>
          </a:prstGeom>
        </p:spPr>
      </p:pic>
      <p:sp>
        <p:nvSpPr>
          <p:cNvPr id="4" name="对话气泡: 椭圆形 3"/>
          <p:cNvSpPr/>
          <p:nvPr/>
        </p:nvSpPr>
        <p:spPr>
          <a:xfrm>
            <a:off x="8879608" y="2776518"/>
            <a:ext cx="2266076" cy="1518271"/>
          </a:xfrm>
          <a:prstGeom prst="wedgeEllipseCallout">
            <a:avLst/>
          </a:prstGeom>
          <a:solidFill>
            <a:srgbClr val="014F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701015" y="3043871"/>
            <a:ext cx="24446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有人落水啦</a:t>
            </a:r>
          </a:p>
        </p:txBody>
      </p:sp>
    </p:spTree>
    <p:extLst>
      <p:ext uri="{BB962C8B-B14F-4D97-AF65-F5344CB8AC3E}">
        <p14:creationId xmlns:p14="http://schemas.microsoft.com/office/powerpoint/2010/main" val="246681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8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Administrator\桌面\图片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6" y="1942235"/>
            <a:ext cx="8235950" cy="50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060967" y="-26638"/>
            <a:ext cx="6059943" cy="2405798"/>
            <a:chOff x="1587767" y="0"/>
            <a:chExt cx="6059943" cy="24057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87767" y="0"/>
              <a:ext cx="6059943" cy="2405798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217081" y="986252"/>
              <a:ext cx="520847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高年级同学还可以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6090938" y="3050231"/>
            <a:ext cx="3390900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Arial" pitchFamily="34" charset="0"/>
              </a:rPr>
              <a:t>高年级同学和在有条件的情况下，除了呼叫大人，还可以这样做：</a:t>
            </a:r>
          </a:p>
        </p:txBody>
      </p:sp>
    </p:spTree>
    <p:extLst>
      <p:ext uri="{BB962C8B-B14F-4D97-AF65-F5344CB8AC3E}">
        <p14:creationId xmlns:p14="http://schemas.microsoft.com/office/powerpoint/2010/main" val="373790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6" descr="E:\12\漫画素材分类\溺水、急救\2-14(5)-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5">
            <a:off x="4695789" y="1107683"/>
            <a:ext cx="7103101" cy="501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8135" name="矩形 1"/>
          <p:cNvSpPr>
            <a:spLocks noChangeArrowheads="1"/>
          </p:cNvSpPr>
          <p:nvPr/>
        </p:nvSpPr>
        <p:spPr bwMode="auto">
          <a:xfrm>
            <a:off x="763589" y="2686050"/>
            <a:ext cx="37861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寻找竹竿、树枝等，俯身趴下来，慢慢将溺水者拉上岸。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80617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Administrator\桌面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7" y="1333499"/>
            <a:ext cx="5977548" cy="469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942263" y="2937706"/>
            <a:ext cx="2921000" cy="14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在周边寻找漂浮物给落水者</a:t>
            </a:r>
          </a:p>
        </p:txBody>
      </p:sp>
    </p:spTree>
    <p:extLst>
      <p:ext uri="{BB962C8B-B14F-4D97-AF65-F5344CB8AC3E}">
        <p14:creationId xmlns:p14="http://schemas.microsoft.com/office/powerpoint/2010/main" val="98109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矩形 1"/>
          <p:cNvSpPr>
            <a:spLocks noChangeArrowheads="1"/>
          </p:cNvSpPr>
          <p:nvPr/>
        </p:nvSpPr>
        <p:spPr bwMode="auto">
          <a:xfrm>
            <a:off x="7634289" y="2301876"/>
            <a:ext cx="340201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当周围没有漂浮物或者竹竿时，可以用衣服打绳结抛向溺水者。</a:t>
            </a:r>
          </a:p>
        </p:txBody>
      </p:sp>
      <p:pic>
        <p:nvPicPr>
          <p:cNvPr id="49156" name="Picture 5" descr="E:\12\漫画素材分类\溺水、急救\1-3-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6" y="1235076"/>
            <a:ext cx="5667375" cy="479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453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55408" y="564634"/>
            <a:ext cx="8594892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39908" y="1107956"/>
            <a:ext cx="176843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05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699849" y="2802295"/>
            <a:ext cx="48013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如何正确自救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30" y="990600"/>
            <a:ext cx="3276419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500">
        <p15:prstTrans prst="curtains"/>
      </p:transition>
    </mc:Choice>
    <mc:Fallback xmlns="">
      <p:transition spd="slow" advTm="5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1"/>
          <p:cNvSpPr>
            <a:spLocks noChangeArrowheads="1"/>
          </p:cNvSpPr>
          <p:nvPr/>
        </p:nvSpPr>
        <p:spPr bwMode="auto">
          <a:xfrm>
            <a:off x="5117307" y="2739170"/>
            <a:ext cx="6624637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不慎落入水中，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千万不要惊慌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，要采取正确的措施自救，以便争取获救的机会。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35567" y="-21093"/>
            <a:ext cx="6059943" cy="2405798"/>
            <a:chOff x="1562367" y="5545"/>
            <a:chExt cx="6059943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62367" y="5545"/>
              <a:ext cx="6059943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686981" y="927538"/>
              <a:ext cx="3570208" cy="988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千万不要惊慌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18462" r="66146" b="61755"/>
          <a:stretch/>
        </p:blipFill>
        <p:spPr>
          <a:xfrm>
            <a:off x="815530" y="2811240"/>
            <a:ext cx="5093826" cy="33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58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E:\12\漫画素材分类\溺水、急救\2-14(4)-副本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40967" r="7270"/>
          <a:stretch/>
        </p:blipFill>
        <p:spPr bwMode="auto">
          <a:xfrm rot="4265">
            <a:off x="446003" y="1777310"/>
            <a:ext cx="6565864" cy="403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2227" name="TextBox 2"/>
          <p:cNvSpPr>
            <a:spLocks noChangeArrowheads="1"/>
          </p:cNvSpPr>
          <p:nvPr/>
        </p:nvSpPr>
        <p:spPr bwMode="auto">
          <a:xfrm>
            <a:off x="7743825" y="2344738"/>
            <a:ext cx="40925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如果你不习水性，应迅速把头向后仰，口向上，尽量使口鼻露出水面，不能将手上举或挣扎，以免使身体下沉。</a:t>
            </a:r>
          </a:p>
        </p:txBody>
      </p:sp>
    </p:spTree>
    <p:extLst>
      <p:ext uri="{BB962C8B-B14F-4D97-AF65-F5344CB8AC3E}">
        <p14:creationId xmlns:p14="http://schemas.microsoft.com/office/powerpoint/2010/main" val="283629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/>
          <a:stretch/>
        </p:blipFill>
        <p:spPr>
          <a:xfrm>
            <a:off x="0" y="2070100"/>
            <a:ext cx="9969273" cy="45868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905783" y="1278618"/>
            <a:ext cx="3894331" cy="5579382"/>
          </a:xfrm>
          <a:prstGeom prst="rect">
            <a:avLst/>
          </a:prstGeom>
          <a:solidFill>
            <a:srgbClr val="014FA1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88" name="Text Box 3"/>
          <p:cNvSpPr>
            <a:spLocks noChangeArrowheads="1"/>
          </p:cNvSpPr>
          <p:nvPr/>
        </p:nvSpPr>
        <p:spPr bwMode="auto">
          <a:xfrm>
            <a:off x="8326211" y="1721757"/>
            <a:ext cx="32861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b="1" dirty="0">
                <a:solidFill>
                  <a:schemeClr val="bg1"/>
                </a:solidFill>
                <a:latin typeface="华康海报体W12(P)" pitchFamily="2" charset="-122"/>
                <a:ea typeface="微软雅黑" panose="020B0503020204020204" pitchFamily="34" charset="-122"/>
                <a:sym typeface="华康海报体W12(P)" pitchFamily="2" charset="-122"/>
              </a:rPr>
              <a:t>天气渐热，小学生溺水事件不断！</a:t>
            </a:r>
          </a:p>
        </p:txBody>
      </p:sp>
    </p:spTree>
    <p:extLst>
      <p:ext uri="{BB962C8B-B14F-4D97-AF65-F5344CB8AC3E}">
        <p14:creationId xmlns:p14="http://schemas.microsoft.com/office/powerpoint/2010/main" val="162746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E:\12\漫画素材分类\溺水、急救\2-14(2)-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53">
            <a:off x="5543410" y="1329519"/>
            <a:ext cx="5737095" cy="459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3251" name="TextBox 2"/>
          <p:cNvSpPr>
            <a:spLocks noChangeArrowheads="1"/>
          </p:cNvSpPr>
          <p:nvPr/>
        </p:nvSpPr>
        <p:spPr bwMode="auto">
          <a:xfrm>
            <a:off x="920750" y="2300288"/>
            <a:ext cx="3981450" cy="22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及时甩掉鞋子和口袋里的重物，但不要脱掉衣服，因为它会产生一定的浮力，对你有很大帮助。</a:t>
            </a:r>
          </a:p>
        </p:txBody>
      </p:sp>
    </p:spTree>
    <p:extLst>
      <p:ext uri="{BB962C8B-B14F-4D97-AF65-F5344CB8AC3E}">
        <p14:creationId xmlns:p14="http://schemas.microsoft.com/office/powerpoint/2010/main" val="3069107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C:\Documents and Settings\Administrator\桌面\图片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4"/>
          <a:stretch/>
        </p:blipFill>
        <p:spPr bwMode="auto">
          <a:xfrm rot="45471">
            <a:off x="631990" y="2087087"/>
            <a:ext cx="6982125" cy="3344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4275" name="TextBox 2"/>
          <p:cNvSpPr>
            <a:spLocks noChangeArrowheads="1"/>
          </p:cNvSpPr>
          <p:nvPr/>
        </p:nvSpPr>
        <p:spPr bwMode="auto">
          <a:xfrm>
            <a:off x="8204200" y="2678570"/>
            <a:ext cx="3236914" cy="216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假如周围有木板，应抓住，借用木板的浮力使自己的身体尽量往上浮。</a:t>
            </a: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029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3" descr="E:\新\插图（网络使用）\五年级\2-17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6195">
            <a:off x="1092201" y="1240633"/>
            <a:ext cx="5891213" cy="4984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5300" name="TextBox 2"/>
          <p:cNvSpPr>
            <a:spLocks noChangeArrowheads="1"/>
          </p:cNvSpPr>
          <p:nvPr/>
        </p:nvSpPr>
        <p:spPr bwMode="auto">
          <a:xfrm>
            <a:off x="7751764" y="1747839"/>
            <a:ext cx="2928937" cy="279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如果有人跳水相救，千万不可死死抱住救助者不放，而应尽量放松，配合救助者把你带到岸边。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2161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>
            <a:spLocks noChangeArrowheads="1"/>
          </p:cNvSpPr>
          <p:nvPr/>
        </p:nvSpPr>
        <p:spPr bwMode="auto">
          <a:xfrm>
            <a:off x="1639888" y="993775"/>
            <a:ext cx="87868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生命可贵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请远离危险水域，安全游泳！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不私自下水游泳；不擅自与他人结伴游泳；不在无家长或教师带领的情况下游泳；不到无安全设施、无救援人员的水域游泳；不到不熟悉的水域游泳；不擅自下水施救。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 b="24212"/>
          <a:stretch/>
        </p:blipFill>
        <p:spPr>
          <a:xfrm>
            <a:off x="4533900" y="2882900"/>
            <a:ext cx="7658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1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35567" y="-21093"/>
            <a:ext cx="6059943" cy="2405798"/>
            <a:chOff x="1562367" y="5545"/>
            <a:chExt cx="6059943" cy="240579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1562367" y="5545"/>
              <a:ext cx="6059943" cy="240579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686981" y="927538"/>
              <a:ext cx="41344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遇到危险怎么办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2198646" y="2697828"/>
            <a:ext cx="6096000" cy="30839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、保持镇静，趋利避害。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、学会自救、保护自己。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、想方设法，不断求救。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、记住四个电话。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119”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火警电话。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报警电话。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急救电话。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交通事故报警电话。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打电话要说清地点、相关情况、显著的特征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46" y="2209800"/>
            <a:ext cx="265655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8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" r="9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2551173"/>
            <a:ext cx="6651626" cy="125882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7974" y="1714500"/>
            <a:ext cx="8191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014F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汇报完毕 谢谢大家</a:t>
            </a:r>
          </a:p>
        </p:txBody>
      </p:sp>
    </p:spTree>
    <p:extLst>
      <p:ext uri="{BB962C8B-B14F-4D97-AF65-F5344CB8AC3E}">
        <p14:creationId xmlns:p14="http://schemas.microsoft.com/office/powerpoint/2010/main" val="1144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0"/>
    </mc:Choice>
    <mc:Fallback xmlns="">
      <p:transition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75" y="927100"/>
            <a:ext cx="8388325" cy="5930900"/>
          </a:xfrm>
          <a:prstGeom prst="rect">
            <a:avLst/>
          </a:prstGeom>
        </p:spPr>
      </p:pic>
      <p:sp>
        <p:nvSpPr>
          <p:cNvPr id="17411" name="Text Box 3"/>
          <p:cNvSpPr>
            <a:spLocks noChangeArrowheads="1"/>
          </p:cNvSpPr>
          <p:nvPr/>
        </p:nvSpPr>
        <p:spPr bwMode="auto">
          <a:xfrm>
            <a:off x="5137151" y="1241425"/>
            <a:ext cx="65008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同学们，请说说你身边的哪些地方容易发生溺水？</a:t>
            </a:r>
            <a:endParaRPr lang="zh-CN" altLang="en-US" sz="3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5012" r="17697" b="8962"/>
          <a:stretch/>
        </p:blipFill>
        <p:spPr>
          <a:xfrm>
            <a:off x="392115" y="580101"/>
            <a:ext cx="4191000" cy="6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0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55408" y="564634"/>
            <a:ext cx="8594892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39908" y="1107956"/>
            <a:ext cx="15392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01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776049" y="2709505"/>
            <a:ext cx="46987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远离野外危险水域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30" y="990600"/>
            <a:ext cx="3276419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500">
        <p15:prstTrans prst="curtains"/>
      </p:transition>
    </mc:Choice>
    <mc:Fallback xmlns="">
      <p:transition spd="slow" advTm="55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75" y="927100"/>
            <a:ext cx="8388325" cy="5930900"/>
          </a:xfrm>
          <a:prstGeom prst="rect">
            <a:avLst/>
          </a:prstGeom>
        </p:spPr>
      </p:pic>
      <p:sp>
        <p:nvSpPr>
          <p:cNvPr id="19459" name="矩形 2"/>
          <p:cNvSpPr>
            <a:spLocks noChangeArrowheads="1"/>
          </p:cNvSpPr>
          <p:nvPr/>
        </p:nvSpPr>
        <p:spPr bwMode="auto">
          <a:xfrm>
            <a:off x="5576889" y="1768892"/>
            <a:ext cx="614521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一般发生溺水的地点在：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楷体" panose="02010609060101010101" pitchFamily="49" charset="-122"/>
              </a:rPr>
              <a:t>水库、水坑、河流、溪边，游泳池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楷体" panose="02010609060101010101" pitchFamily="49" charset="-122"/>
              </a:rPr>
              <a:t>……</a:t>
            </a:r>
            <a:endParaRPr lang="zh-CN" altLang="en-US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endParaRPr lang="zh-CN" altLang="en-US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\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5012" r="17697" b="8962"/>
          <a:stretch/>
        </p:blipFill>
        <p:spPr>
          <a:xfrm>
            <a:off x="392115" y="580101"/>
            <a:ext cx="4191000" cy="6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r="22517"/>
          <a:stretch/>
        </p:blipFill>
        <p:spPr bwMode="auto">
          <a:xfrm>
            <a:off x="1343790" y="3100526"/>
            <a:ext cx="5604257" cy="3000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6" name="组合 5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306108" y="10885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水库</a:t>
              </a:r>
              <a:endParaRPr lang="zh-CN" altLang="en-US" sz="5400" spc="600" dirty="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47" y="4383396"/>
            <a:ext cx="5243953" cy="26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9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documents and settings\administrator\application data\360se6\User Data\temp\001e90b61f3b114fb583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/>
          <a:stretch/>
        </p:blipFill>
        <p:spPr bwMode="auto">
          <a:xfrm>
            <a:off x="821499" y="2959099"/>
            <a:ext cx="4825992" cy="2889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6090938" y="3380096"/>
            <a:ext cx="2476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水库水深，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经常发生儿童溺水事件！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064808" y="9742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水库</a:t>
              </a:r>
              <a:endParaRPr lang="zh-CN" altLang="en-US" sz="5400" spc="6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34" y="3222757"/>
            <a:ext cx="4093466" cy="3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3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961</Words>
  <PresentationFormat>宽屏</PresentationFormat>
  <Paragraphs>144</Paragraphs>
  <Slides>45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6" baseType="lpstr">
      <vt:lpstr>等线</vt:lpstr>
      <vt:lpstr>等线 Light</vt:lpstr>
      <vt:lpstr>华康海报体W12(P)</vt:lpstr>
      <vt:lpstr>楷体</vt:lpstr>
      <vt:lpstr>宋体</vt:lpstr>
      <vt:lpstr>微软雅黑</vt:lpstr>
      <vt:lpstr>Arial</vt:lpstr>
      <vt:lpstr>Calibri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说说他们做得对不对，你会这样做吗？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2017-04-18T00:14:58Z</dcterms:created>
  <dcterms:modified xsi:type="dcterms:W3CDTF">2017-08-02T11:00:43Z</dcterms:modified>
</cp:coreProperties>
</file>