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1" r:id="rId3"/>
    <p:sldId id="304" r:id="rId4"/>
    <p:sldId id="307" r:id="rId5"/>
    <p:sldId id="305" r:id="rId6"/>
    <p:sldId id="306" r:id="rId7"/>
    <p:sldId id="309" r:id="rId8"/>
    <p:sldId id="310" r:id="rId9"/>
    <p:sldId id="313" r:id="rId10"/>
    <p:sldId id="258" r:id="rId11"/>
    <p:sldId id="315" r:id="rId12"/>
    <p:sldId id="260" r:id="rId13"/>
    <p:sldId id="316" r:id="rId14"/>
    <p:sldId id="308" r:id="rId15"/>
    <p:sldId id="314" r:id="rId16"/>
    <p:sldId id="318" r:id="rId17"/>
    <p:sldId id="319" r:id="rId18"/>
    <p:sldId id="320" r:id="rId19"/>
    <p:sldId id="321" r:id="rId20"/>
    <p:sldId id="317" r:id="rId21"/>
    <p:sldId id="322" r:id="rId22"/>
    <p:sldId id="325" r:id="rId23"/>
    <p:sldId id="347" r:id="rId24"/>
    <p:sldId id="346" r:id="rId25"/>
    <p:sldId id="327" r:id="rId26"/>
    <p:sldId id="349" r:id="rId27"/>
    <p:sldId id="348" r:id="rId28"/>
    <p:sldId id="330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43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D9"/>
    <a:srgbClr val="B0D696"/>
    <a:srgbClr val="FFE26D"/>
    <a:srgbClr val="3333FF"/>
    <a:srgbClr val="0000FF"/>
    <a:srgbClr val="135F82"/>
    <a:srgbClr val="FFA700"/>
    <a:srgbClr val="242452"/>
    <a:srgbClr val="270F6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27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570.png"/><Relationship Id="rId5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620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67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2.pn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7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15" Type="http://schemas.openxmlformats.org/officeDocument/2006/relationships/image" Target="../media/image123.png"/><Relationship Id="rId14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7" Type="http://schemas.openxmlformats.org/officeDocument/2006/relationships/image" Target="../media/image113.png"/><Relationship Id="rId12" Type="http://schemas.openxmlformats.org/officeDocument/2006/relationships/image" Target="../media/image12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15" Type="http://schemas.openxmlformats.org/officeDocument/2006/relationships/image" Target="../media/image128.png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5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4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4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50.emf"/><Relationship Id="rId5" Type="http://schemas.openxmlformats.org/officeDocument/2006/relationships/image" Target="../media/image158.png"/><Relationship Id="rId10" Type="http://schemas.openxmlformats.org/officeDocument/2006/relationships/image" Target="../media/image162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48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54.png"/><Relationship Id="rId5" Type="http://schemas.openxmlformats.org/officeDocument/2006/relationships/image" Target="../media/image164.png"/><Relationship Id="rId10" Type="http://schemas.openxmlformats.org/officeDocument/2006/relationships/image" Target="../media/image153.png"/><Relationship Id="rId4" Type="http://schemas.openxmlformats.org/officeDocument/2006/relationships/image" Target="../media/image163.png"/><Relationship Id="rId9" Type="http://schemas.openxmlformats.org/officeDocument/2006/relationships/image" Target="../media/image15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3" Type="http://schemas.openxmlformats.org/officeDocument/2006/relationships/image" Target="../media/image173.png"/><Relationship Id="rId7" Type="http://schemas.openxmlformats.org/officeDocument/2006/relationships/image" Target="../media/image148.png"/><Relationship Id="rId12" Type="http://schemas.openxmlformats.org/officeDocument/2006/relationships/image" Target="../media/image15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5" Type="http://schemas.openxmlformats.org/officeDocument/2006/relationships/image" Target="../media/image175.png"/><Relationship Id="rId10" Type="http://schemas.openxmlformats.org/officeDocument/2006/relationships/image" Target="../media/image179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3.png"/><Relationship Id="rId7" Type="http://schemas.openxmlformats.org/officeDocument/2006/relationships/image" Target="../media/image14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4.png"/><Relationship Id="rId5" Type="http://schemas.openxmlformats.org/officeDocument/2006/relationships/image" Target="../media/image175.png"/><Relationship Id="rId10" Type="http://schemas.openxmlformats.org/officeDocument/2006/relationships/image" Target="../media/image182.png"/><Relationship Id="rId4" Type="http://schemas.openxmlformats.org/officeDocument/2006/relationships/image" Target="../media/image174.png"/><Relationship Id="rId9" Type="http://schemas.openxmlformats.org/officeDocument/2006/relationships/image" Target="../media/image15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48.png"/><Relationship Id="rId7" Type="http://schemas.openxmlformats.org/officeDocument/2006/relationships/image" Target="../media/image18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65.png"/><Relationship Id="rId9" Type="http://schemas.openxmlformats.org/officeDocument/2006/relationships/image" Target="../media/image16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48.png"/><Relationship Id="rId7" Type="http://schemas.openxmlformats.org/officeDocument/2006/relationships/image" Target="../media/image17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69.png"/><Relationship Id="rId10" Type="http://schemas.openxmlformats.org/officeDocument/2006/relationships/image" Target="../media/image185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48.png"/><Relationship Id="rId7" Type="http://schemas.openxmlformats.org/officeDocument/2006/relationships/image" Target="../media/image19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69.png"/><Relationship Id="rId4" Type="http://schemas.openxmlformats.org/officeDocument/2006/relationships/image" Target="../media/image191.png"/><Relationship Id="rId9" Type="http://schemas.openxmlformats.org/officeDocument/2006/relationships/image" Target="../media/image2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48.png"/><Relationship Id="rId7" Type="http://schemas.openxmlformats.org/officeDocument/2006/relationships/image" Target="../media/image20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186.emf"/><Relationship Id="rId4" Type="http://schemas.openxmlformats.org/officeDocument/2006/relationships/image" Target="../media/image202.png"/><Relationship Id="rId9" Type="http://schemas.openxmlformats.org/officeDocument/2006/relationships/image" Target="../media/image1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48.png"/><Relationship Id="rId7" Type="http://schemas.openxmlformats.org/officeDocument/2006/relationships/image" Target="../media/image2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Relationship Id="rId9" Type="http://schemas.openxmlformats.org/officeDocument/2006/relationships/image" Target="../media/image2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3" Type="http://schemas.openxmlformats.org/officeDocument/2006/relationships/image" Target="../media/image148.png"/><Relationship Id="rId7" Type="http://schemas.openxmlformats.org/officeDocument/2006/relationships/image" Target="../media/image19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2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9.jpeg"/><Relationship Id="rId19" Type="http://schemas.openxmlformats.org/officeDocument/2006/relationships/image" Target="../media/image23.png"/><Relationship Id="rId4" Type="http://schemas.openxmlformats.org/officeDocument/2006/relationships/image" Target="../media/image1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1.png"/><Relationship Id="rId3" Type="http://schemas.openxmlformats.org/officeDocument/2006/relationships/image" Target="../media/image221.png"/><Relationship Id="rId7" Type="http://schemas.openxmlformats.org/officeDocument/2006/relationships/image" Target="../media/image148.png"/><Relationship Id="rId12" Type="http://schemas.openxmlformats.org/officeDocument/2006/relationships/image" Target="../media/image2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8.png"/><Relationship Id="rId5" Type="http://schemas.openxmlformats.org/officeDocument/2006/relationships/image" Target="../media/image223.png"/><Relationship Id="rId10" Type="http://schemas.openxmlformats.org/officeDocument/2006/relationships/image" Target="../media/image227.png"/><Relationship Id="rId4" Type="http://schemas.openxmlformats.org/officeDocument/2006/relationships/image" Target="../media/image222.png"/><Relationship Id="rId9" Type="http://schemas.openxmlformats.org/officeDocument/2006/relationships/image" Target="../media/image197.emf"/><Relationship Id="rId14" Type="http://schemas.openxmlformats.org/officeDocument/2006/relationships/image" Target="../media/image2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35.png"/><Relationship Id="rId3" Type="http://schemas.openxmlformats.org/officeDocument/2006/relationships/image" Target="../media/image207.png"/><Relationship Id="rId7" Type="http://schemas.openxmlformats.org/officeDocument/2006/relationships/image" Target="../media/image217.png"/><Relationship Id="rId12" Type="http://schemas.openxmlformats.org/officeDocument/2006/relationships/image" Target="../media/image23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33.png"/><Relationship Id="rId5" Type="http://schemas.openxmlformats.org/officeDocument/2006/relationships/image" Target="../media/image215.png"/><Relationship Id="rId10" Type="http://schemas.openxmlformats.org/officeDocument/2006/relationships/image" Target="../media/image226.png"/><Relationship Id="rId4" Type="http://schemas.openxmlformats.org/officeDocument/2006/relationships/image" Target="../media/image210.png"/><Relationship Id="rId9" Type="http://schemas.openxmlformats.org/officeDocument/2006/relationships/image" Target="../media/image2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5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30.png"/><Relationship Id="rId3" Type="http://schemas.openxmlformats.org/officeDocument/2006/relationships/image" Target="../media/image16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9.png"/><Relationship Id="rId10" Type="http://schemas.openxmlformats.org/officeDocument/2006/relationships/image" Target="../media/image140.png"/><Relationship Id="rId9" Type="http://schemas.openxmlformats.org/officeDocument/2006/relationships/image" Target="../media/image240.png"/><Relationship Id="rId1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5" y="5521659"/>
            <a:ext cx="19862698" cy="81943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409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229482"/>
            <a:ext cx="24400495" cy="17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ĐƯỜNG THẲNG VÀ MẶT PHẲNG TRONG KHÔNG GIAN.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HỆ SONG </a:t>
            </a: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29813" y="5158056"/>
            <a:ext cx="21663242" cy="861744"/>
            <a:chOff x="1800771" y="4446051"/>
            <a:chExt cx="2166324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00771" y="4446051"/>
              <a:ext cx="2166324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ĐƯỜNG THẲNG VÀ MẶT PHẲNG SONG </a:t>
              </a: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068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6253346"/>
            <a:ext cx="18783446" cy="907184"/>
            <a:chOff x="7459670" y="7086600"/>
            <a:chExt cx="1878562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15283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ĐƯỜNG THẲNG VÀ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27315" y="746760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06153" y="866322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98918" y="100584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5544" y="12372450"/>
            <a:ext cx="10253661" cy="886350"/>
            <a:chOff x="644526" y="2795826"/>
            <a:chExt cx="10253661" cy="886350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85117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34000" y="11277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059153" y="9863608"/>
            <a:ext cx="1388771" cy="92553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440400" y="8610600"/>
            <a:ext cx="820179" cy="1631216"/>
            <a:chOff x="18690978" y="10335508"/>
            <a:chExt cx="954622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8690978" y="10858990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066718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140936" y="9493984"/>
            <a:ext cx="1118865" cy="1631216"/>
            <a:chOff x="19094806" y="10249021"/>
            <a:chExt cx="1302268" cy="1898603"/>
          </a:xfrm>
        </p:grpSpPr>
        <p:sp>
          <p:nvSpPr>
            <p:cNvPr id="110" name="TextBox 109"/>
            <p:cNvSpPr txBox="1"/>
            <p:nvPr/>
          </p:nvSpPr>
          <p:spPr>
            <a:xfrm>
              <a:off x="19442452" y="1105772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3200400" y="907507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075074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3200400" y="10136969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 dirty="0" smtClean="0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0136969"/>
                <a:ext cx="1219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200400" y="1119886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1198864"/>
                <a:ext cx="121920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200400" y="12260759"/>
                <a:ext cx="4908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260759"/>
                <a:ext cx="490820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969" t="-16535" r="-397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00400" y="8013179"/>
                <a:ext cx="78336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8013179"/>
                <a:ext cx="7833683" cy="769441"/>
              </a:xfrm>
              <a:prstGeom prst="rect">
                <a:avLst/>
              </a:prstGeom>
              <a:blipFill>
                <a:blip r:embed="rId8"/>
                <a:stretch>
                  <a:fillRect l="-3113" t="-16535" r="-217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7" name="TextBox 11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20878808" y="8534402"/>
            <a:ext cx="1069299" cy="1631215"/>
            <a:chOff x="19108892" y="10238003"/>
            <a:chExt cx="1244578" cy="1898602"/>
          </a:xfrm>
        </p:grpSpPr>
        <p:sp>
          <p:nvSpPr>
            <p:cNvPr id="120" name="TextBox 119"/>
            <p:cNvSpPr txBox="1"/>
            <p:nvPr/>
          </p:nvSpPr>
          <p:spPr>
            <a:xfrm>
              <a:off x="19398848" y="10907095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2" grpId="0"/>
      <p:bldP spid="113" grpId="0"/>
      <p:bldP spid="114" grpId="0"/>
      <p:bldP spid="11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0447926" y="9982200"/>
            <a:ext cx="985750" cy="8069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31534" y="8763000"/>
            <a:ext cx="1122323" cy="1631216"/>
            <a:chOff x="19162517" y="10335508"/>
            <a:chExt cx="1306293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9514188" y="11032259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62517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140935" y="9493984"/>
            <a:ext cx="1160019" cy="1865374"/>
            <a:chOff x="19094806" y="10249021"/>
            <a:chExt cx="1350168" cy="2171144"/>
          </a:xfrm>
        </p:grpSpPr>
        <p:sp>
          <p:nvSpPr>
            <p:cNvPr id="110" name="TextBox 109"/>
            <p:cNvSpPr txBox="1"/>
            <p:nvPr/>
          </p:nvSpPr>
          <p:spPr>
            <a:xfrm>
              <a:off x="19490352" y="11524598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59845" y="12379035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2379035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59845" y="8317844"/>
                <a:ext cx="77070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8317844"/>
                <a:ext cx="7707046" cy="769441"/>
              </a:xfrm>
              <a:prstGeom prst="rect">
                <a:avLst/>
              </a:prstGeom>
              <a:blipFill>
                <a:blip r:embed="rId5"/>
                <a:stretch>
                  <a:fillRect l="-3244" t="-16535" r="-2294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59845" y="9333142"/>
                <a:ext cx="107163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9333142"/>
                <a:ext cx="10716395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332" t="-16667" r="-130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9845" y="10348440"/>
                <a:ext cx="38243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0348440"/>
                <a:ext cx="3824317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539" t="-16667" r="-54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59845" y="11363738"/>
                <a:ext cx="87356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1363738"/>
                <a:ext cx="873566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861" t="-16667" r="-18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7" name="TextBox 11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18312130" y="8534400"/>
            <a:ext cx="890270" cy="1701399"/>
            <a:chOff x="18576745" y="10238003"/>
            <a:chExt cx="1036203" cy="1980291"/>
          </a:xfrm>
        </p:grpSpPr>
        <p:sp>
          <p:nvSpPr>
            <p:cNvPr id="120" name="TextBox 119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8897600" y="9982200"/>
            <a:ext cx="2536076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31534" y="8763000"/>
            <a:ext cx="1122323" cy="1631216"/>
            <a:chOff x="19162517" y="10335508"/>
            <a:chExt cx="1306293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9514188" y="11032259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62517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059396" y="8726426"/>
            <a:ext cx="1025655" cy="1631216"/>
            <a:chOff x="18405083" y="10249021"/>
            <a:chExt cx="1193779" cy="1898603"/>
          </a:xfrm>
        </p:grpSpPr>
        <p:sp>
          <p:nvSpPr>
            <p:cNvPr id="110" name="TextBox 109"/>
            <p:cNvSpPr txBox="1"/>
            <p:nvPr/>
          </p:nvSpPr>
          <p:spPr>
            <a:xfrm>
              <a:off x="18405083" y="11081145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2975" y="10746018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10746018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92975" y="8153400"/>
                <a:ext cx="76284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8153400"/>
                <a:ext cx="7628499" cy="769441"/>
              </a:xfrm>
              <a:prstGeom prst="rect">
                <a:avLst/>
              </a:prstGeom>
              <a:blipFill>
                <a:blip r:embed="rId5"/>
                <a:stretch>
                  <a:fillRect l="-3195" t="-17460" r="-231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92975" y="9017606"/>
                <a:ext cx="108574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9017606"/>
                <a:ext cx="1085745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46" t="-16667" r="-13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92975" y="9881812"/>
                <a:ext cx="3965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9881812"/>
                <a:ext cx="396538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144" t="-16667" r="-5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92975" y="11610223"/>
                <a:ext cx="54500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11610223"/>
                <a:ext cx="5450018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474" t="-16667" r="-369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3" name="TextBox 11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5" name="Group 116"/>
          <p:cNvGrpSpPr/>
          <p:nvPr/>
        </p:nvGrpSpPr>
        <p:grpSpPr>
          <a:xfrm>
            <a:off x="19683730" y="9423801"/>
            <a:ext cx="890270" cy="1701399"/>
            <a:chOff x="18576745" y="10238003"/>
            <a:chExt cx="1036203" cy="1980291"/>
          </a:xfrm>
        </p:grpSpPr>
        <p:sp>
          <p:nvSpPr>
            <p:cNvPr id="116" name="TextBox 11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8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6324600"/>
            <a:chOff x="1076414" y="4334859"/>
            <a:chExt cx="22325581" cy="63246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5988368"/>
              <a:chOff x="637542" y="1083939"/>
              <a:chExt cx="8611674" cy="235764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35764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03647" y="9816570"/>
            <a:ext cx="22400899" cy="3800376"/>
            <a:chOff x="1405233" y="4038600"/>
            <a:chExt cx="22400899" cy="3800376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2400899" cy="3762935"/>
              <a:chOff x="1247578" y="2495616"/>
              <a:chExt cx="22400899" cy="3762935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338798" y="2835430"/>
                <a:ext cx="22309679" cy="342312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1608752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157353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yếu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16535400" y="7523848"/>
            <a:ext cx="6477000" cy="1828800"/>
          </a:xfrm>
          <a:prstGeom prst="flowChartInputOutput">
            <a:avLst/>
          </a:prstGeom>
          <a:solidFill>
            <a:srgbClr val="FFC000"/>
          </a:solidFill>
          <a:ln w="9525">
            <a:solidFill>
              <a:srgbClr val="FFA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583113" y="8666848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113" y="8666848"/>
                <a:ext cx="942887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16764000" y="8666848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62600" y="5711602"/>
            <a:ext cx="6477000" cy="3219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26432" y="5851023"/>
                <a:ext cx="19527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()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32" y="5851023"/>
                <a:ext cx="195277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2461" t="-16667" r="-1183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486400" y="7934886"/>
                <a:ext cx="36419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()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b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934886"/>
                <a:ext cx="364195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70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86400" y="6913654"/>
                <a:ext cx="20886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⊃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913654"/>
                <a:ext cx="208864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166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449060" y="6881065"/>
                <a:ext cx="22754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b</m:t>
                      </m:r>
                      <m:r>
                        <a:rPr lang="en-US" sz="4400" i="1" smtClean="0">
                          <a:latin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060" y="6881065"/>
                <a:ext cx="227543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Brace 54"/>
          <p:cNvSpPr/>
          <p:nvPr/>
        </p:nvSpPr>
        <p:spPr>
          <a:xfrm>
            <a:off x="8950920" y="5851023"/>
            <a:ext cx="497880" cy="28379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Parallelogram 55"/>
          <p:cNvSpPr/>
          <p:nvPr/>
        </p:nvSpPr>
        <p:spPr>
          <a:xfrm>
            <a:off x="18211800" y="5161648"/>
            <a:ext cx="4572000" cy="304800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35"/>
          <p:cNvGrpSpPr>
            <a:grpSpLocks/>
          </p:cNvGrpSpPr>
          <p:nvPr/>
        </p:nvGrpSpPr>
        <p:grpSpPr bwMode="auto">
          <a:xfrm>
            <a:off x="18775446" y="5797691"/>
            <a:ext cx="3398754" cy="854075"/>
            <a:chOff x="1776" y="1430"/>
            <a:chExt cx="2976" cy="538"/>
          </a:xfrm>
        </p:grpSpPr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1776" y="1968"/>
              <a:ext cx="29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32"/>
                <p:cNvSpPr>
                  <a:spLocks noChangeArrowheads="1"/>
                </p:cNvSpPr>
                <p:nvPr/>
              </p:nvSpPr>
              <p:spPr bwMode="auto">
                <a:xfrm>
                  <a:off x="4206" y="1430"/>
                  <a:ext cx="38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6" y="1430"/>
                  <a:ext cx="384" cy="4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4"/>
          <p:cNvGrpSpPr>
            <a:grpSpLocks/>
          </p:cNvGrpSpPr>
          <p:nvPr/>
        </p:nvGrpSpPr>
        <p:grpSpPr bwMode="auto">
          <a:xfrm>
            <a:off x="18211800" y="7523848"/>
            <a:ext cx="3810000" cy="707736"/>
            <a:chOff x="1728" y="3093"/>
            <a:chExt cx="2784" cy="171"/>
          </a:xfrm>
        </p:grpSpPr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728" y="3264"/>
              <a:ext cx="27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728" y="3093"/>
              <a:ext cx="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370148" y="7455595"/>
                <a:ext cx="6779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𝑏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48" y="7455595"/>
                <a:ext cx="677941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24740" y="4177778"/>
                <a:ext cx="2088765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Nếu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giao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40" y="4177778"/>
                <a:ext cx="20887659" cy="1446550"/>
              </a:xfrm>
              <a:prstGeom prst="rect">
                <a:avLst/>
              </a:prstGeom>
              <a:blipFill>
                <a:blip r:embed="rId10"/>
                <a:stretch>
                  <a:fillRect l="-119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301446" y="10793549"/>
            <a:ext cx="3200447" cy="935760"/>
            <a:chOff x="4021456" y="5125279"/>
            <a:chExt cx="3200817" cy="935868"/>
          </a:xfrm>
        </p:grpSpPr>
        <p:grpSp>
          <p:nvGrpSpPr>
            <p:cNvPr id="66" name="Group 21"/>
            <p:cNvGrpSpPr/>
            <p:nvPr/>
          </p:nvGrpSpPr>
          <p:grpSpPr>
            <a:xfrm>
              <a:off x="4021456" y="5125279"/>
              <a:ext cx="3118514" cy="935868"/>
              <a:chOff x="1039717" y="4274403"/>
              <a:chExt cx="3118514" cy="935868"/>
            </a:xfrm>
          </p:grpSpPr>
          <p:sp>
            <p:nvSpPr>
              <p:cNvPr id="68" name="Right Triangle 67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Same Side Corner Rectangle 23"/>
              <p:cNvSpPr/>
              <p:nvPr/>
            </p:nvSpPr>
            <p:spPr>
              <a:xfrm rot="5400000">
                <a:off x="2250010" y="3163149"/>
                <a:ext cx="720083" cy="309635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4701739" y="51815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1: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9"/>
          <p:cNvGrpSpPr/>
          <p:nvPr/>
        </p:nvGrpSpPr>
        <p:grpSpPr>
          <a:xfrm>
            <a:off x="1295401" y="11713440"/>
            <a:ext cx="3371564" cy="935760"/>
            <a:chOff x="4015409" y="6397488"/>
            <a:chExt cx="3206864" cy="935868"/>
          </a:xfrm>
        </p:grpSpPr>
        <p:grpSp>
          <p:nvGrpSpPr>
            <p:cNvPr id="72" name="Group 25"/>
            <p:cNvGrpSpPr/>
            <p:nvPr/>
          </p:nvGrpSpPr>
          <p:grpSpPr>
            <a:xfrm>
              <a:off x="4015409" y="6397488"/>
              <a:ext cx="2996578" cy="935868"/>
              <a:chOff x="1033670" y="4274403"/>
              <a:chExt cx="2996578" cy="935868"/>
            </a:xfrm>
          </p:grpSpPr>
          <p:sp>
            <p:nvSpPr>
              <p:cNvPr id="74" name="Right Triangle 73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Round Same Side Corner Rectangle 74"/>
              <p:cNvSpPr/>
              <p:nvPr/>
            </p:nvSpPr>
            <p:spPr>
              <a:xfrm rot="5400000">
                <a:off x="2193000" y="3191957"/>
                <a:ext cx="677917" cy="299657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4701739" y="64769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2: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1295399" y="12704040"/>
            <a:ext cx="3371566" cy="935760"/>
            <a:chOff x="4015408" y="7689575"/>
            <a:chExt cx="3206865" cy="935868"/>
          </a:xfrm>
        </p:grpSpPr>
        <p:grpSp>
          <p:nvGrpSpPr>
            <p:cNvPr id="78" name="Group 30"/>
            <p:cNvGrpSpPr/>
            <p:nvPr/>
          </p:nvGrpSpPr>
          <p:grpSpPr>
            <a:xfrm>
              <a:off x="4015408" y="7689575"/>
              <a:ext cx="2996578" cy="935868"/>
              <a:chOff x="1033669" y="4274403"/>
              <a:chExt cx="2996578" cy="935868"/>
            </a:xfrm>
          </p:grpSpPr>
          <p:sp>
            <p:nvSpPr>
              <p:cNvPr id="80" name="Right Triangle 79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ound Same Side Corner Rectangle 80"/>
              <p:cNvSpPr/>
              <p:nvPr/>
            </p:nvSpPr>
            <p:spPr>
              <a:xfrm rot="5400000">
                <a:off x="2193000" y="3191956"/>
                <a:ext cx="677916" cy="299657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4701739" y="77723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 3: </a:t>
              </a:r>
              <a:endParaRPr lang="en-US" sz="44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495800" y="10943493"/>
            <a:ext cx="18368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32003" y="11842256"/>
            <a:ext cx="18968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23486" y="12780240"/>
            <a:ext cx="19098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27333" y="3989493"/>
            <a:ext cx="1237633" cy="2410057"/>
            <a:chOff x="21527333" y="3989493"/>
            <a:chExt cx="1237633" cy="2410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1869400" y="4953000"/>
                  <a:ext cx="895566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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9400" y="4953000"/>
                  <a:ext cx="895566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 85"/>
            <p:cNvSpPr/>
            <p:nvPr/>
          </p:nvSpPr>
          <p:spPr>
            <a:xfrm rot="8571449">
              <a:off x="21527333" y="3989493"/>
              <a:ext cx="1196996" cy="1793130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63" grpId="0"/>
      <p:bldP spid="11" grpId="0"/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130159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2405741"/>
            <a:chOff x="1268078" y="3405486"/>
            <a:chExt cx="21841827" cy="24057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0202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83438" y="4443959"/>
                <a:ext cx="2075276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𝑴𝑵𝑰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38" y="4443959"/>
                <a:ext cx="20752762" cy="1446550"/>
              </a:xfrm>
              <a:prstGeom prst="rect">
                <a:avLst/>
              </a:prstGeom>
              <a:blipFill>
                <a:blip r:embed="rId3"/>
                <a:stretch>
                  <a:fillRect l="-1175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18235495" y="11077165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059153" y="9416731"/>
            <a:ext cx="1388771" cy="92553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0884892" y="11061925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19832489" y="7566302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7566302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8285818" y="7521059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2180450" y="9809107"/>
            <a:ext cx="1155044" cy="1631216"/>
            <a:chOff x="19066718" y="10240053"/>
            <a:chExt cx="1344378" cy="1898602"/>
          </a:xfrm>
        </p:grpSpPr>
        <p:sp>
          <p:nvSpPr>
            <p:cNvPr id="96" name="TextBox 95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0674332" y="11409307"/>
            <a:ext cx="1273773" cy="1631215"/>
            <a:chOff x="19092819" y="10273709"/>
            <a:chExt cx="1482569" cy="1898603"/>
          </a:xfrm>
        </p:grpSpPr>
        <p:sp>
          <p:nvSpPr>
            <p:cNvPr id="99" name="TextBox 98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18342362" y="11055180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10"/>
          <p:cNvGrpSpPr/>
          <p:nvPr/>
        </p:nvGrpSpPr>
        <p:grpSpPr>
          <a:xfrm>
            <a:off x="17696421" y="9840123"/>
            <a:ext cx="820179" cy="1631216"/>
            <a:chOff x="18715062" y="10276155"/>
            <a:chExt cx="954622" cy="1898602"/>
          </a:xfrm>
        </p:grpSpPr>
        <p:sp>
          <p:nvSpPr>
            <p:cNvPr id="103" name="TextBox 102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19126191" y="6334920"/>
            <a:ext cx="890270" cy="1701399"/>
            <a:chOff x="18576745" y="10238003"/>
            <a:chExt cx="1036203" cy="1980291"/>
          </a:xfrm>
        </p:grpSpPr>
        <p:sp>
          <p:nvSpPr>
            <p:cNvPr id="106" name="TextBox 10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8440400" y="8163723"/>
            <a:ext cx="820179" cy="1631216"/>
            <a:chOff x="18690978" y="10335508"/>
            <a:chExt cx="954622" cy="1898602"/>
          </a:xfrm>
        </p:grpSpPr>
        <p:sp>
          <p:nvSpPr>
            <p:cNvPr id="109" name="TextBox 108"/>
            <p:cNvSpPr txBox="1"/>
            <p:nvPr/>
          </p:nvSpPr>
          <p:spPr>
            <a:xfrm>
              <a:off x="18690978" y="10858990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066718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0140936" y="9047107"/>
            <a:ext cx="1118865" cy="1631216"/>
            <a:chOff x="19094806" y="10249021"/>
            <a:chExt cx="1302268" cy="1898603"/>
          </a:xfrm>
        </p:grpSpPr>
        <p:sp>
          <p:nvSpPr>
            <p:cNvPr id="112" name="TextBox 111"/>
            <p:cNvSpPr txBox="1"/>
            <p:nvPr/>
          </p:nvSpPr>
          <p:spPr>
            <a:xfrm>
              <a:off x="19442452" y="1105772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862364" y="10049093"/>
                <a:ext cx="1411975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Vậy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𝑴𝑵𝑰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ohama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ohama"/>
                  </a:rPr>
                  <a:t>  </a:t>
                </a:r>
                <a:r>
                  <a:rPr lang="en-US" sz="4400" b="1" dirty="0" err="1">
                    <a:latin typeface="Tohama"/>
                  </a:rPr>
                  <a:t>là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đường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thẳng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đi</a:t>
                </a:r>
                <a:r>
                  <a:rPr lang="en-US" sz="4400" b="1" dirty="0">
                    <a:latin typeface="Tohama"/>
                  </a:rPr>
                  <a:t> qua </a:t>
                </a:r>
                <a:r>
                  <a:rPr lang="en-US" sz="4400" b="1" dirty="0" err="1">
                    <a:latin typeface="Tohama"/>
                  </a:rPr>
                  <a:t>điểm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và</a:t>
                </a:r>
                <a:r>
                  <a:rPr lang="en-US" sz="4400" b="1" dirty="0">
                    <a:latin typeface="Tohama"/>
                  </a:rPr>
                  <a:t> song </a:t>
                </a:r>
                <a:r>
                  <a:rPr lang="en-US" sz="4400" b="1" dirty="0" err="1">
                    <a:latin typeface="Tohama"/>
                  </a:rPr>
                  <a:t>song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với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64" y="10049093"/>
                <a:ext cx="14119757" cy="1446550"/>
              </a:xfrm>
              <a:prstGeom prst="rect">
                <a:avLst/>
              </a:prstGeom>
              <a:blipFill>
                <a:blip r:embed="rId4"/>
                <a:stretch>
                  <a:fillRect l="-1770"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862364" y="7315200"/>
                <a:ext cx="104820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là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điểm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chung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của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𝑴𝑵𝑰</m:t>
                        </m:r>
                      </m:e>
                    </m:d>
                  </m:oMath>
                </a14:m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và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64" y="7315200"/>
                <a:ext cx="10482037" cy="769441"/>
              </a:xfrm>
              <a:prstGeom prst="rect">
                <a:avLst/>
              </a:prstGeom>
              <a:blipFill>
                <a:blip r:embed="rId5"/>
                <a:stretch>
                  <a:fillRect l="-2385" t="-15873" r="-14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862364" y="8354589"/>
                <a:ext cx="765626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latin typeface="Tohama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𝑴𝑵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𝑴𝑵𝑰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𝑴𝑵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∥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𝑩𝑪𝑫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𝒕𝒉𝒆𝒐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𝑽𝑫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64" y="8354589"/>
                <a:ext cx="7656263" cy="1602683"/>
              </a:xfrm>
              <a:prstGeom prst="rect">
                <a:avLst/>
              </a:prstGeom>
              <a:blipFill>
                <a:blip r:embed="rId6"/>
                <a:stretch>
                  <a:fillRect l="-3267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/>
          <p:cNvGrpSpPr/>
          <p:nvPr/>
        </p:nvGrpSpPr>
        <p:grpSpPr>
          <a:xfrm>
            <a:off x="19449022" y="9829796"/>
            <a:ext cx="820178" cy="1981202"/>
            <a:chOff x="18952494" y="10238003"/>
            <a:chExt cx="954622" cy="2305960"/>
          </a:xfrm>
        </p:grpSpPr>
        <p:sp>
          <p:nvSpPr>
            <p:cNvPr id="118" name="TextBox 117"/>
            <p:cNvSpPr txBox="1"/>
            <p:nvPr/>
          </p:nvSpPr>
          <p:spPr>
            <a:xfrm>
              <a:off x="18952494" y="11648395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19059153" y="9382923"/>
            <a:ext cx="799958" cy="1679002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9946369" y="10393904"/>
            <a:ext cx="493253" cy="66802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17068800" y="9372600"/>
            <a:ext cx="5617790" cy="3505200"/>
            <a:chOff x="17166010" y="9382923"/>
            <a:chExt cx="5617790" cy="35052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18516600" y="10210800"/>
              <a:ext cx="3021415" cy="1878154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7166010" y="9382923"/>
              <a:ext cx="1350589" cy="8056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1538015" y="12088954"/>
              <a:ext cx="1245785" cy="7991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17203178" y="8907959"/>
            <a:ext cx="1084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ohama"/>
              </a:rPr>
              <a:t>d</a:t>
            </a:r>
          </a:p>
        </p:txBody>
      </p:sp>
      <p:sp>
        <p:nvSpPr>
          <p:cNvPr id="127" name="Right Triangle 126"/>
          <p:cNvSpPr/>
          <p:nvPr/>
        </p:nvSpPr>
        <p:spPr>
          <a:xfrm rot="12856600">
            <a:off x="18774982" y="9873324"/>
            <a:ext cx="1476109" cy="831557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4" grpId="0"/>
      <p:bldP spid="115" grpId="0"/>
      <p:bldP spid="116" grpId="0"/>
      <p:bldP spid="126" grpId="0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4600" y="11814973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𝑭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814973"/>
                <a:ext cx="12192000" cy="769441"/>
              </a:xfrm>
              <a:prstGeom prst="rect">
                <a:avLst/>
              </a:prstGeom>
              <a:blipFill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4600" y="7924800"/>
                <a:ext cx="114414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924800"/>
                <a:ext cx="11441465" cy="769441"/>
              </a:xfrm>
              <a:prstGeom prst="rect">
                <a:avLst/>
              </a:prstGeom>
              <a:blipFill>
                <a:blip r:embed="rId5"/>
                <a:stretch>
                  <a:fillRect l="-2186" t="-16667" r="-127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4600" y="9016041"/>
                <a:ext cx="4697055" cy="14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𝑨𝑩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𝑨𝑩𝑪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𝑨𝑩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016041"/>
                <a:ext cx="4697055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4600" y="10723732"/>
                <a:ext cx="118441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𝒅</m:t>
                    </m:r>
                    <m:r>
                      <a:rPr lang="vi-VN" sz="4400" b="1" i="1">
                        <a:latin typeface="Cambria Math"/>
                      </a:rPr>
                      <m:t>∥</m:t>
                    </m:r>
                    <m:r>
                      <a:rPr lang="vi-VN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723732"/>
                <a:ext cx="11844140" cy="769441"/>
              </a:xfrm>
              <a:prstGeom prst="rect">
                <a:avLst/>
              </a:prstGeom>
              <a:blipFill>
                <a:blip r:embed="rId7"/>
                <a:stretch>
                  <a:fillRect l="-2111" t="-16667" r="-11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5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46" name="TextBox 14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8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49" name="TextBox 14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52" name="TextBox 151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4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55" name="TextBox 154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7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58" name="TextBox 15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0" name="Group 116"/>
          <p:cNvGrpSpPr/>
          <p:nvPr/>
        </p:nvGrpSpPr>
        <p:grpSpPr>
          <a:xfrm>
            <a:off x="17467814" y="8731985"/>
            <a:ext cx="972586" cy="1631215"/>
            <a:chOff x="19108892" y="10238003"/>
            <a:chExt cx="1132013" cy="1898602"/>
          </a:xfrm>
        </p:grpSpPr>
        <p:sp>
          <p:nvSpPr>
            <p:cNvPr id="161" name="TextBox 160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3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64" name="TextBox 163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2" name="Arc 171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2" grpId="0" animBg="1"/>
      <p:bldP spid="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5600" y="1034868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𝑬𝑯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 </m:t>
                    </m:r>
                    <m:r>
                      <a:rPr lang="vi-VN" sz="4400" b="1" i="1">
                        <a:latin typeface="Cambria Math"/>
                      </a:rPr>
                      <m:t>𝑬𝑯</m:t>
                    </m:r>
                    <m:r>
                      <a:rPr lang="vi-VN" sz="4400" b="1" i="1">
                        <a:latin typeface="Cambria Math"/>
                      </a:rPr>
                      <m:t>∥</m:t>
                    </m:r>
                    <m:r>
                      <a:rPr lang="vi-VN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𝑯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348681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95600" y="8001000"/>
                <a:ext cx="111401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001000"/>
                <a:ext cx="1114010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189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95600" y="8866615"/>
                <a:ext cx="4706673" cy="14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𝑪𝑫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𝑨𝑪𝑫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866615"/>
                <a:ext cx="4706673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 bwMode="auto">
          <a:xfrm flipH="1">
            <a:off x="17678400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oup 116"/>
          <p:cNvGrpSpPr/>
          <p:nvPr/>
        </p:nvGrpSpPr>
        <p:grpSpPr>
          <a:xfrm>
            <a:off x="18745200" y="8305800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2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73" name="TextBox 17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5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76" name="TextBox 17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8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79" name="TextBox 17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1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82" name="TextBox 181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4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85" name="TextBox 184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7" name="Group 116"/>
          <p:cNvGrpSpPr/>
          <p:nvPr/>
        </p:nvGrpSpPr>
        <p:grpSpPr>
          <a:xfrm>
            <a:off x="17467814" y="8731985"/>
            <a:ext cx="972586" cy="1631215"/>
            <a:chOff x="19108892" y="10238003"/>
            <a:chExt cx="1132013" cy="1898602"/>
          </a:xfrm>
        </p:grpSpPr>
        <p:sp>
          <p:nvSpPr>
            <p:cNvPr id="188" name="TextBox 187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0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91" name="TextBox 190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3" name="Arc 192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61509" y="10625379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𝑭𝑮</m:t>
                    </m:r>
                  </m:oMath>
                </a14:m>
                <a:r>
                  <a:rPr lang="vi-VN" b="1" dirty="0"/>
                  <a:t>,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𝑭𝑮</m:t>
                    </m:r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vi-VN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𝑮</m:t>
                        </m:r>
                        <m:r>
                          <a:rPr lang="en-US" b="1" i="1"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latin typeface="Cambria Math"/>
                          </a:rPr>
                          <m:t>𝑩𝑫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0625379"/>
                <a:ext cx="12192000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5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61509" y="8069253"/>
                <a:ext cx="10785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Ta </a:t>
                </a:r>
                <a:r>
                  <a:rPr lang="en-US" b="1" dirty="0" err="1"/>
                  <a:t>thấy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𝑭</m:t>
                    </m:r>
                  </m:oMath>
                </a14:m>
                <a:r>
                  <a:rPr lang="vi-VN" b="1" dirty="0"/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8069253"/>
                <a:ext cx="10785004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205" t="-17886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61509" y="9039091"/>
                <a:ext cx="4567019" cy="137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Mà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𝑪𝑫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𝑩𝑪𝑫</m:t>
                                </m:r>
                              </m:e>
                            </m:d>
                          </m:e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9039091"/>
                <a:ext cx="4567019" cy="1370503"/>
              </a:xfrm>
              <a:prstGeom prst="rect">
                <a:avLst/>
              </a:prstGeom>
              <a:blipFill rotWithShape="1">
                <a:blip r:embed="rId6"/>
                <a:stretch>
                  <a:fillRect l="-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61509" y="12565053"/>
                <a:ext cx="82060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Vậy thiết diện là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2565053"/>
                <a:ext cx="82060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897" t="-17742" r="-200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61509" y="11595217"/>
                <a:ext cx="666086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𝑨𝑩𝑫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𝑮𝑯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1595217"/>
                <a:ext cx="6660862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568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 bwMode="auto">
          <a:xfrm flipH="1">
            <a:off x="17611411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18346177" y="9546278"/>
            <a:ext cx="609600" cy="19050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" name="Group 116"/>
          <p:cNvGrpSpPr/>
          <p:nvPr/>
        </p:nvGrpSpPr>
        <p:grpSpPr>
          <a:xfrm>
            <a:off x="18059400" y="10210800"/>
            <a:ext cx="838207" cy="2034272"/>
            <a:chOff x="19108892" y="10238003"/>
            <a:chExt cx="975606" cy="2367728"/>
          </a:xfrm>
        </p:grpSpPr>
        <p:sp>
          <p:nvSpPr>
            <p:cNvPr id="123" name="TextBox 122"/>
            <p:cNvSpPr txBox="1"/>
            <p:nvPr/>
          </p:nvSpPr>
          <p:spPr>
            <a:xfrm>
              <a:off x="19129876" y="1171016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5" name="Group 116"/>
          <p:cNvGrpSpPr/>
          <p:nvPr/>
        </p:nvGrpSpPr>
        <p:grpSpPr>
          <a:xfrm>
            <a:off x="18669000" y="8274785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0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41" name="TextBox 140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3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44" name="TextBox 143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6" name="Group 116"/>
          <p:cNvGrpSpPr/>
          <p:nvPr/>
        </p:nvGrpSpPr>
        <p:grpSpPr>
          <a:xfrm>
            <a:off x="17702518" y="11786001"/>
            <a:ext cx="890278" cy="1701398"/>
            <a:chOff x="18576745" y="10238004"/>
            <a:chExt cx="1036213" cy="1980290"/>
          </a:xfrm>
        </p:grpSpPr>
        <p:sp>
          <p:nvSpPr>
            <p:cNvPr id="147" name="TextBox 14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108901" y="10238004"/>
              <a:ext cx="504057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9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50" name="TextBox 149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2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53" name="TextBox 15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5" name="Group 116"/>
          <p:cNvGrpSpPr/>
          <p:nvPr/>
        </p:nvGrpSpPr>
        <p:grpSpPr>
          <a:xfrm>
            <a:off x="17373591" y="8661803"/>
            <a:ext cx="972586" cy="1631215"/>
            <a:chOff x="19108892" y="10238003"/>
            <a:chExt cx="1132013" cy="1898602"/>
          </a:xfrm>
        </p:grpSpPr>
        <p:sp>
          <p:nvSpPr>
            <p:cNvPr id="156" name="TextBox 155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8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59" name="TextBox 158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1" name="Arc 160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Connector 162"/>
          <p:cNvCxnSpPr/>
          <p:nvPr/>
        </p:nvCxnSpPr>
        <p:spPr bwMode="auto">
          <a:xfrm flipH="1">
            <a:off x="16963511" y="11430000"/>
            <a:ext cx="1382666" cy="548869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17321157" y="9297209"/>
            <a:ext cx="1371991" cy="2907161"/>
            <a:chOff x="17321157" y="9297209"/>
            <a:chExt cx="1371991" cy="2907161"/>
          </a:xfrm>
        </p:grpSpPr>
        <p:sp>
          <p:nvSpPr>
            <p:cNvPr id="26" name="Isosceles Triangle 25"/>
            <p:cNvSpPr/>
            <p:nvPr/>
          </p:nvSpPr>
          <p:spPr>
            <a:xfrm rot="17414130">
              <a:off x="17203490" y="9680982"/>
              <a:ext cx="1873431" cy="1105885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6513942">
              <a:off x="16816013" y="10539326"/>
              <a:ext cx="2170188" cy="1159900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3" name="Straight Connector 132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0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53951" y="11963400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Do đó thiết diện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 là hình bình hành.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11963400"/>
                <a:ext cx="12192000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50" t="-17886" b="-35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53951" y="8077200"/>
                <a:ext cx="121010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Vì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vi-VN" b="1" dirty="0"/>
                  <a:t> 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𝑨𝑩𝑫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𝑮𝑯</m:t>
                    </m:r>
                  </m:oMath>
                </a14:m>
                <a:r>
                  <a:rPr lang="vi-VN" b="1" dirty="0"/>
                  <a:t> nên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𝑮𝑯</m:t>
                    </m:r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8077200"/>
                <a:ext cx="12101070" cy="754053"/>
              </a:xfrm>
              <a:prstGeom prst="rect">
                <a:avLst/>
              </a:prstGeom>
              <a:blipFill>
                <a:blip r:embed="rId5"/>
                <a:stretch>
                  <a:fillRect l="-1965" t="-17742" r="-1008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3951" y="9712075"/>
                <a:ext cx="11259621" cy="137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Như vậy,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 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𝑮𝑯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m:rPr>
                                <m:nor/>
                              </m:rPr>
                              <a:rPr lang="vi-VN" b="1" i="1"/>
                              <m:t>EF</m:t>
                            </m:r>
                            <m:r>
                              <m:rPr>
                                <m:nor/>
                              </m:rPr>
                              <a:rPr lang="en-US" b="1" i="1" smtClean="0"/>
                              <m:t>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∥</m:t>
                                </m:r>
                                <m:r>
                                  <a:rPr lang="vi-VN" b="1" i="1">
                                    <a:latin typeface="Cambria Math"/>
                                  </a:rPr>
                                  <m:t>𝑨𝑩</m:t>
                                </m:r>
                              </m:e>
                            </m:d>
                          </m:e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𝑬𝑯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𝑭𝑮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∥</m:t>
                                </m:r>
                                <m:r>
                                  <a:rPr lang="vi-VN" b="1" i="1">
                                    <a:latin typeface="Cambria Math"/>
                                  </a:rPr>
                                  <m:t>𝑪𝑫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9712075"/>
                <a:ext cx="11259621" cy="1370503"/>
              </a:xfrm>
              <a:prstGeom prst="rect">
                <a:avLst/>
              </a:prstGeom>
              <a:blipFill rotWithShape="1">
                <a:blip r:embed="rId6"/>
                <a:stretch>
                  <a:fillRect l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17678400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16840200" y="11430000"/>
            <a:ext cx="1600200" cy="5334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05" name="TextBox 104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7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08" name="TextBox 10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0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11" name="TextBox 110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14" name="TextBox 113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7373591" y="8661803"/>
            <a:ext cx="972586" cy="1631215"/>
            <a:chOff x="19108892" y="10238003"/>
            <a:chExt cx="1132013" cy="1898602"/>
          </a:xfrm>
        </p:grpSpPr>
        <p:sp>
          <p:nvSpPr>
            <p:cNvPr id="117" name="TextBox 116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20" name="TextBox 119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2" name="Group 116"/>
          <p:cNvGrpSpPr/>
          <p:nvPr/>
        </p:nvGrpSpPr>
        <p:grpSpPr>
          <a:xfrm>
            <a:off x="18211799" y="10165170"/>
            <a:ext cx="838207" cy="2034272"/>
            <a:chOff x="19108892" y="10238003"/>
            <a:chExt cx="975606" cy="2367728"/>
          </a:xfrm>
        </p:grpSpPr>
        <p:sp>
          <p:nvSpPr>
            <p:cNvPr id="123" name="TextBox 122"/>
            <p:cNvSpPr txBox="1"/>
            <p:nvPr/>
          </p:nvSpPr>
          <p:spPr>
            <a:xfrm>
              <a:off x="19129876" y="1171016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5" name="Group 116"/>
          <p:cNvGrpSpPr/>
          <p:nvPr/>
        </p:nvGrpSpPr>
        <p:grpSpPr>
          <a:xfrm>
            <a:off x="18821404" y="8280803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9" name="Arc 128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9402513" y="83070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307050"/>
                <a:ext cx="942887" cy="1446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17321157" y="9276857"/>
            <a:ext cx="1476268" cy="2927513"/>
            <a:chOff x="17321157" y="9276857"/>
            <a:chExt cx="1476268" cy="2927513"/>
          </a:xfrm>
        </p:grpSpPr>
        <p:sp>
          <p:nvSpPr>
            <p:cNvPr id="132" name="Isosceles Triangle 131"/>
            <p:cNvSpPr/>
            <p:nvPr/>
          </p:nvSpPr>
          <p:spPr>
            <a:xfrm rot="17414130">
              <a:off x="17274076" y="9604611"/>
              <a:ext cx="1851103" cy="1195595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 rot="6513942">
              <a:off x="16816013" y="10539326"/>
              <a:ext cx="2170188" cy="1159900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 bwMode="auto">
          <a:xfrm flipH="1">
            <a:off x="18440400" y="9525000"/>
            <a:ext cx="609600" cy="19050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50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7924800"/>
            <a:chOff x="1076414" y="4334859"/>
            <a:chExt cx="22325581" cy="79248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7588568"/>
              <a:chOff x="637542" y="1083939"/>
              <a:chExt cx="8611674" cy="29876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98765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3528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124740" y="4177778"/>
            <a:ext cx="2088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Nếu hai mặt phẳng phân biệt cùng song song với một đường thẳng thì giao tuyến của chúng (nếu có) cũng song song với đường thẳng đó.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25D3803-7B17-4DF3-9260-E16F8CF107E9}"/>
                  </a:ext>
                </a:extLst>
              </p:cNvPr>
              <p:cNvSpPr txBox="1"/>
              <p:nvPr/>
            </p:nvSpPr>
            <p:spPr>
              <a:xfrm>
                <a:off x="5257226" y="6103352"/>
                <a:ext cx="7163374" cy="2839239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)≠(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)∩(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5D3803-7B17-4DF3-9260-E16F8CF1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26" y="6103352"/>
                <a:ext cx="7163374" cy="28392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AD9359-95F7-44F5-9675-9F8D19202AFB}"/>
                  </a:ext>
                </a:extLst>
              </p:cNvPr>
              <p:cNvSpPr txBox="1"/>
              <p:nvPr/>
            </p:nvSpPr>
            <p:spPr>
              <a:xfrm>
                <a:off x="13563600" y="7522971"/>
                <a:ext cx="36108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400" b="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AD9359-95F7-44F5-9675-9F8D19202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7522971"/>
                <a:ext cx="3610841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15694935" y="6728611"/>
            <a:ext cx="3309938" cy="26922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22"/>
          <p:cNvSpPr>
            <a:spLocks/>
          </p:cNvSpPr>
          <p:nvPr/>
        </p:nvSpPr>
        <p:spPr bwMode="auto">
          <a:xfrm>
            <a:off x="15672898" y="6672958"/>
            <a:ext cx="1955872" cy="3926194"/>
          </a:xfrm>
          <a:custGeom>
            <a:avLst/>
            <a:gdLst>
              <a:gd name="T0" fmla="*/ 0 w 624"/>
              <a:gd name="T1" fmla="*/ 0 h 1680"/>
              <a:gd name="T2" fmla="*/ 2147483647 w 624"/>
              <a:gd name="T3" fmla="*/ 2147483647 h 1680"/>
              <a:gd name="T4" fmla="*/ 2147483647 w 624"/>
              <a:gd name="T5" fmla="*/ 2147483647 h 1680"/>
              <a:gd name="T6" fmla="*/ 0 w 624"/>
              <a:gd name="T7" fmla="*/ 2147483647 h 1680"/>
              <a:gd name="T8" fmla="*/ 0 w 624"/>
              <a:gd name="T9" fmla="*/ 0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4" h="1680">
                <a:moveTo>
                  <a:pt x="0" y="0"/>
                </a:moveTo>
                <a:lnTo>
                  <a:pt x="624" y="576"/>
                </a:lnTo>
                <a:lnTo>
                  <a:pt x="624" y="168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3"/>
          <p:cNvSpPr>
            <a:spLocks noChangeShapeType="1"/>
          </p:cNvSpPr>
          <p:nvPr/>
        </p:nvSpPr>
        <p:spPr bwMode="auto">
          <a:xfrm>
            <a:off x="15663862" y="9409546"/>
            <a:ext cx="195587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>
            <a:off x="15663862" y="6697062"/>
            <a:ext cx="0" cy="275534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Arc 94"/>
          <p:cNvSpPr/>
          <p:nvPr/>
        </p:nvSpPr>
        <p:spPr>
          <a:xfrm rot="18658263">
            <a:off x="16614987" y="10031986"/>
            <a:ext cx="1194216" cy="601807"/>
          </a:xfrm>
          <a:prstGeom prst="arc">
            <a:avLst>
              <a:gd name="adj1" fmla="val 16200000"/>
              <a:gd name="adj2" fmla="val 18681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Arc 95"/>
          <p:cNvSpPr/>
          <p:nvPr/>
        </p:nvSpPr>
        <p:spPr>
          <a:xfrm rot="19058708">
            <a:off x="18055398" y="8868401"/>
            <a:ext cx="1225554" cy="640344"/>
          </a:xfrm>
          <a:prstGeom prst="arc">
            <a:avLst>
              <a:gd name="adj1" fmla="val 11933143"/>
              <a:gd name="adj2" fmla="val 20855096"/>
            </a:avLst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497800" y="6697062"/>
            <a:ext cx="675185" cy="3140955"/>
            <a:chOff x="20497800" y="6697062"/>
            <a:chExt cx="675185" cy="3140955"/>
          </a:xfrm>
        </p:grpSpPr>
        <p:sp>
          <p:nvSpPr>
            <p:cNvPr id="93" name="Line 26"/>
            <p:cNvSpPr>
              <a:spLocks noChangeShapeType="1"/>
            </p:cNvSpPr>
            <p:nvPr/>
          </p:nvSpPr>
          <p:spPr bwMode="auto">
            <a:xfrm>
              <a:off x="20574000" y="6697062"/>
              <a:ext cx="0" cy="314095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20497800" y="6881460"/>
                  <a:ext cx="675185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7800" y="6881460"/>
                  <a:ext cx="675185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8330582" y="8744522"/>
                <a:ext cx="6714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𝛽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582" y="8744522"/>
                <a:ext cx="671466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7081938" y="9712446"/>
                <a:ext cx="6682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938" y="9712446"/>
                <a:ext cx="66826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4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" grpId="0" animBg="1"/>
      <p:bldP spid="88" grpId="0"/>
      <p:bldP spid="90" grpId="0" animBg="1"/>
      <p:bldP spid="91" grpId="0" animBg="1"/>
      <p:bldP spid="92" grpId="0" animBg="1"/>
      <p:bldP spid="94" grpId="0" animBg="1"/>
      <p:bldP spid="94" grpId="1" animBg="1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pic>
        <p:nvPicPr>
          <p:cNvPr id="69" name="Picture 68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3400" y="3737408"/>
            <a:ext cx="6862429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roup 74"/>
          <p:cNvGrpSpPr/>
          <p:nvPr/>
        </p:nvGrpSpPr>
        <p:grpSpPr>
          <a:xfrm>
            <a:off x="13335000" y="3657600"/>
            <a:ext cx="4343400" cy="4833547"/>
            <a:chOff x="201930" y="-462333"/>
            <a:chExt cx="4343400" cy="1806953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01930" y="-301034"/>
              <a:ext cx="4343400" cy="1645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933"/>
            <p:cNvSpPr txBox="1"/>
            <p:nvPr/>
          </p:nvSpPr>
          <p:spPr>
            <a:xfrm>
              <a:off x="3813810" y="-462333"/>
              <a:ext cx="198120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715000" y="9372600"/>
                <a:ext cx="12039600" cy="3810000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372600"/>
                <a:ext cx="12039600" cy="3810000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6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9371350"/>
            <a:chOff x="1076414" y="4334859"/>
            <a:chExt cx="22325581" cy="93713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035118"/>
              <a:chOff x="637542" y="1083939"/>
              <a:chExt cx="8611674" cy="355716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5571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124740" y="4177778"/>
            <a:ext cx="2088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>
            <a:off x="8001000" y="8488740"/>
            <a:ext cx="7848600" cy="362706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A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61627" y="1127760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627" y="11277600"/>
                <a:ext cx="942887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9907819" y="6545472"/>
            <a:ext cx="5103841" cy="769938"/>
            <a:chOff x="817" y="923"/>
            <a:chExt cx="4469" cy="485"/>
          </a:xfrm>
        </p:grpSpPr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817" y="1408"/>
              <a:ext cx="446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4727" y="923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10313835" y="9008976"/>
            <a:ext cx="3903061" cy="2582617"/>
            <a:chOff x="1728" y="3093"/>
            <a:chExt cx="2852" cy="624"/>
          </a:xfrm>
        </p:grpSpPr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1728" y="3168"/>
              <a:ext cx="2852" cy="54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1728" y="3093"/>
              <a:ext cx="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955100" y="10584359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9654544" y="9982200"/>
            <a:ext cx="5204456" cy="337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249400" y="9212759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212759"/>
                <a:ext cx="6858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6607" t="-16535" r="-14286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1277600" y="89154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25200" y="1005095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432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animBg="1"/>
      <p:bldP spid="45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4964" y="6324600"/>
            <a:ext cx="22057773" cy="7086599"/>
            <a:chOff x="1154199" y="6924473"/>
            <a:chExt cx="22060326" cy="7526939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2060326" cy="6873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78214" y="8836103"/>
                <a:ext cx="125507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trung bình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14" y="8836103"/>
                <a:ext cx="12550780" cy="769441"/>
              </a:xfrm>
              <a:prstGeom prst="rect">
                <a:avLst/>
              </a:prstGeom>
              <a:blipFill>
                <a:blip r:embed="rId3"/>
                <a:stretch>
                  <a:fillRect l="-194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D72C05-BAB7-4373-8E24-2BEC462B1C22}"/>
                  </a:ext>
                </a:extLst>
              </p:cNvPr>
              <p:cNvSpPr txBox="1"/>
              <p:nvPr/>
            </p:nvSpPr>
            <p:spPr>
              <a:xfrm>
                <a:off x="1869631" y="10928585"/>
                <a:ext cx="11084369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𝑫𝑭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𝑨𝑫𝑭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𝑫𝑭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𝑨𝑫𝑭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𝑨𝑫𝑭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D72C05-BAB7-4373-8E24-2BEC462B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31" y="10928585"/>
                <a:ext cx="11084369" cy="2254015"/>
              </a:xfrm>
              <a:prstGeom prst="rect">
                <a:avLst/>
              </a:prstGeom>
              <a:blipFill>
                <a:blip r:embed="rId4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9"/>
          <p:cNvGrpSpPr/>
          <p:nvPr/>
        </p:nvGrpSpPr>
        <p:grpSpPr>
          <a:xfrm>
            <a:off x="1066800" y="2382151"/>
            <a:ext cx="22122428" cy="3713849"/>
            <a:chOff x="1175570" y="3048677"/>
            <a:chExt cx="22124988" cy="3714279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8"/>
              <a:ext cx="22124988" cy="322952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  <a:blipFill>
                <a:blip r:embed="rId5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blipFill>
                <a:blip r:embed="rId6"/>
                <a:stretch>
                  <a:fillRect l="-1136" t="-9283" r="-116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6871" y="9713703"/>
                <a:ext cx="33270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9713703"/>
                <a:ext cx="3327001" cy="769441"/>
              </a:xfrm>
              <a:prstGeom prst="rect">
                <a:avLst/>
              </a:prstGeom>
              <a:blipFill>
                <a:blip r:embed="rId7"/>
                <a:stretch>
                  <a:fillRect t="-16535" r="-677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9" name="TextBox 5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2" name="TextBox 61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5" name="TextBox 64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8" name="TextBox 6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1" name="TextBox 70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4" name="TextBox 73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1196388" y="7837533"/>
            <a:ext cx="1054016" cy="192255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5832517" y="7837533"/>
            <a:ext cx="6353740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98" name="TextBox 9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784397" y="7547873"/>
                <a:ext cx="79523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𝑨𝑫𝑭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97" y="7547873"/>
                <a:ext cx="7952305" cy="769441"/>
              </a:xfrm>
              <a:prstGeom prst="rect">
                <a:avLst/>
              </a:prstGeom>
              <a:blipFill>
                <a:blip r:embed="rId9"/>
                <a:stretch>
                  <a:fillRect t="-16667" r="-153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29" grpId="0"/>
      <p:bldP spid="30" grpId="0"/>
      <p:bldP spid="2" grpId="0"/>
      <p:bldP spid="1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4964" y="6324600"/>
            <a:ext cx="22057773" cy="7086599"/>
            <a:chOff x="1154199" y="6924473"/>
            <a:chExt cx="22060326" cy="7526939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2060326" cy="6873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1066800" y="2382151"/>
            <a:ext cx="22122428" cy="3713849"/>
            <a:chOff x="1175570" y="3048677"/>
            <a:chExt cx="22124988" cy="3714279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8"/>
              <a:ext cx="22124988" cy="322952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  <a:blipFill>
                <a:blip r:embed="rId3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blipFill>
                <a:blip r:embed="rId4"/>
                <a:stretch>
                  <a:fillRect l="-1136" t="-9283" r="-116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58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9" name="TextBox 5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2" name="TextBox 61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5" name="TextBox 64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8" name="TextBox 6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1" name="TextBox 70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4" name="TextBox 73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1196388" y="7910013"/>
            <a:ext cx="989869" cy="185007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5832517" y="7837533"/>
            <a:ext cx="6417887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98" name="TextBox 9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78213" y="7547873"/>
                <a:ext cx="7570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𝑩𝑪𝑬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13" y="7547873"/>
                <a:ext cx="7570790" cy="769441"/>
              </a:xfrm>
              <a:prstGeom prst="rect">
                <a:avLst/>
              </a:prstGeom>
              <a:blipFill>
                <a:blip r:embed="rId6"/>
                <a:stretch>
                  <a:fillRect t="-16667" r="-209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18646" y="8683079"/>
                <a:ext cx="177930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trung bình của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𝑨𝑪𝑬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8683079"/>
                <a:ext cx="17793044" cy="769441"/>
              </a:xfrm>
              <a:prstGeom prst="rect">
                <a:avLst/>
              </a:prstGeom>
              <a:blipFill>
                <a:blip r:embed="rId7"/>
                <a:stretch>
                  <a:fillRect l="-140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6E65B9-48C8-41D4-B350-7B2A4D20E6B7}"/>
                  </a:ext>
                </a:extLst>
              </p:cNvPr>
              <p:cNvSpPr txBox="1"/>
              <p:nvPr/>
            </p:nvSpPr>
            <p:spPr>
              <a:xfrm>
                <a:off x="1918646" y="10740328"/>
                <a:ext cx="15355228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𝑪𝑬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𝑩𝑪𝑬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𝑪𝑬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𝑩𝑪𝑬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𝑩𝑪𝑬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6E65B9-48C8-41D4-B350-7B2A4D20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10740328"/>
                <a:ext cx="15355228" cy="2254015"/>
              </a:xfrm>
              <a:prstGeom prst="rect">
                <a:avLst/>
              </a:prstGeom>
              <a:blipFill>
                <a:blip r:embed="rId8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918646" y="9711703"/>
                <a:ext cx="39798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9711703"/>
                <a:ext cx="3979807" cy="769441"/>
              </a:xfrm>
              <a:prstGeom prst="rect">
                <a:avLst/>
              </a:prstGeom>
              <a:blipFill>
                <a:blip r:embed="rId9"/>
                <a:stretch>
                  <a:fillRect l="-6279" t="-16667" r="-505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 flipH="1" flipV="1">
            <a:off x="22252919" y="7924800"/>
            <a:ext cx="302281" cy="370442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17" grpId="0"/>
      <p:bldP spid="79" grpId="0"/>
      <p:bldP spid="80" grpId="0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3400" y="5029200"/>
            <a:ext cx="23155730" cy="8610598"/>
            <a:chOff x="1154199" y="6924473"/>
            <a:chExt cx="23158410" cy="9145635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3158410" cy="84925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685800" y="2382151"/>
            <a:ext cx="23003330" cy="2341000"/>
            <a:chOff x="1175570" y="3048677"/>
            <a:chExt cx="23005992" cy="2341271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9"/>
              <a:ext cx="23005992" cy="185651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524CCE-5CED-4365-BC9D-E30D4EB0F096}"/>
                  </a:ext>
                </a:extLst>
              </p:cNvPr>
              <p:cNvSpPr txBox="1"/>
              <p:nvPr/>
            </p:nvSpPr>
            <p:spPr>
              <a:xfrm>
                <a:off x="1365808" y="3276600"/>
                <a:ext cx="212655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524CCE-5CED-4365-BC9D-E30D4EB0F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276600"/>
                <a:ext cx="21265592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8861" r="-1146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8" name="TextBox 5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1" name="TextBox 60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4" name="TextBox 63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7" name="TextBox 66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0" name="TextBox 69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3" name="TextBox 72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1196388" y="7910013"/>
            <a:ext cx="989869" cy="185007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5832517" y="7837533"/>
            <a:ext cx="6417887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84" name="TextBox 83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252919" y="7924800"/>
            <a:ext cx="302281" cy="370442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912516" y="5844564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5844564"/>
                <a:ext cx="12411306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201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912516" y="6766206"/>
                <a:ext cx="89172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6766206"/>
                <a:ext cx="891728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/>
              <p:nvPr/>
            </p:nvSpPr>
            <p:spPr>
              <a:xfrm>
                <a:off x="912516" y="7941379"/>
                <a:ext cx="861248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𝑨𝑩𝑬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7941379"/>
                <a:ext cx="8612484" cy="759375"/>
              </a:xfrm>
              <a:prstGeom prst="rect">
                <a:avLst/>
              </a:prstGeom>
              <a:blipFill>
                <a:blip r:embed="rId7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912516" y="9185032"/>
                <a:ext cx="12368526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𝑰𝑴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𝑰𝑫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𝑰𝑵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𝑰𝑬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9185032"/>
                <a:ext cx="12368526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2021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/>
              <p:nvPr/>
            </p:nvSpPr>
            <p:spPr>
              <a:xfrm>
                <a:off x="912517" y="10360205"/>
                <a:ext cx="10669884" cy="240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𝑬𝑫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𝑪𝑬𝑭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𝑫𝑬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𝑪𝑬𝑭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𝑪𝑬𝑭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A23EFE-05C1-4252-BE3F-92A35880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7" y="10360205"/>
                <a:ext cx="10669884" cy="24053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3AC2F35-C287-4532-B85D-6C2EDDC2EEEA}"/>
                  </a:ext>
                </a:extLst>
              </p:cNvPr>
              <p:cNvSpPr txBox="1"/>
              <p:nvPr/>
            </p:nvSpPr>
            <p:spPr>
              <a:xfrm>
                <a:off x="794116" y="12870359"/>
                <a:ext cx="155888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(Do t</a:t>
                </a:r>
                <a:r>
                  <a:rPr lang="vi-VN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𝑪𝑫𝑭𝑬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CEF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AC2F35-C287-4532-B85D-6C2EDDC2E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" y="12870359"/>
                <a:ext cx="1558888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56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16"/>
          <p:cNvGrpSpPr/>
          <p:nvPr/>
        </p:nvGrpSpPr>
        <p:grpSpPr>
          <a:xfrm>
            <a:off x="18229822" y="8458195"/>
            <a:ext cx="820178" cy="1981203"/>
            <a:chOff x="19101790" y="10238003"/>
            <a:chExt cx="954622" cy="2305961"/>
          </a:xfrm>
        </p:grpSpPr>
        <p:sp>
          <p:nvSpPr>
            <p:cNvPr id="103" name="TextBox 102"/>
            <p:cNvSpPr txBox="1"/>
            <p:nvPr/>
          </p:nvSpPr>
          <p:spPr>
            <a:xfrm>
              <a:off x="19101790" y="1164839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H="1" flipV="1">
            <a:off x="16864325" y="7836564"/>
            <a:ext cx="1628149" cy="1853968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16"/>
          <p:cNvGrpSpPr/>
          <p:nvPr/>
        </p:nvGrpSpPr>
        <p:grpSpPr>
          <a:xfrm>
            <a:off x="17620222" y="7772396"/>
            <a:ext cx="820178" cy="1880180"/>
            <a:chOff x="19013099" y="10238003"/>
            <a:chExt cx="954622" cy="2188378"/>
          </a:xfrm>
        </p:grpSpPr>
        <p:sp>
          <p:nvSpPr>
            <p:cNvPr id="107" name="TextBox 106"/>
            <p:cNvSpPr txBox="1"/>
            <p:nvPr/>
          </p:nvSpPr>
          <p:spPr>
            <a:xfrm>
              <a:off x="19013099" y="11745750"/>
              <a:ext cx="954622" cy="68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H="1" flipV="1">
            <a:off x="18537754" y="9696946"/>
            <a:ext cx="4035476" cy="2015625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16"/>
          <p:cNvGrpSpPr/>
          <p:nvPr/>
        </p:nvGrpSpPr>
        <p:grpSpPr>
          <a:xfrm>
            <a:off x="19583400" y="9168820"/>
            <a:ext cx="820178" cy="1880180"/>
            <a:chOff x="19013099" y="10238003"/>
            <a:chExt cx="954622" cy="2188378"/>
          </a:xfrm>
        </p:grpSpPr>
        <p:sp>
          <p:nvSpPr>
            <p:cNvPr id="111" name="TextBox 110"/>
            <p:cNvSpPr txBox="1"/>
            <p:nvPr/>
          </p:nvSpPr>
          <p:spPr>
            <a:xfrm>
              <a:off x="19013099" y="11745750"/>
              <a:ext cx="954622" cy="68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 flipH="1" flipV="1">
            <a:off x="16963511" y="7837534"/>
            <a:ext cx="5609719" cy="3875037"/>
          </a:xfrm>
          <a:prstGeom prst="line">
            <a:avLst/>
          </a:prstGeom>
          <a:ln w="88900">
            <a:solidFill>
              <a:srgbClr val="F50B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17919057" y="9067801"/>
            <a:ext cx="1963178" cy="1254295"/>
          </a:xfrm>
          <a:prstGeom prst="line">
            <a:avLst/>
          </a:prstGeom>
          <a:ln w="88900">
            <a:solidFill>
              <a:srgbClr val="F50B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86431" y="6570063"/>
                <a:ext cx="258699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𝑰𝑴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𝑰𝑫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31" y="6570063"/>
                <a:ext cx="2586990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3457" y="7676220"/>
                <a:ext cx="2679964" cy="1432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𝑰𝑵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𝑰𝑬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 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57" y="7676220"/>
                <a:ext cx="2679964" cy="1432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6" grpId="0"/>
      <p:bldP spid="97" grpId="0"/>
      <p:bldP spid="98" grpId="0"/>
      <p:bldP spid="99" grpId="0"/>
      <p:bldP spid="100" grpId="0"/>
      <p:bldP spid="101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379090"/>
            <a:chOff x="1270511" y="5867400"/>
            <a:chExt cx="22631956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151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245193" y="8001000"/>
                <a:ext cx="125228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8001000"/>
                <a:ext cx="12522818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946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590EB2F-1872-4026-8592-62DA0BEB91B9}"/>
                  </a:ext>
                </a:extLst>
              </p:cNvPr>
              <p:cNvSpPr txBox="1"/>
              <p:nvPr/>
            </p:nvSpPr>
            <p:spPr>
              <a:xfrm>
                <a:off x="838200" y="9833896"/>
                <a:ext cx="149352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với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90EB2F-1872-4026-8592-62DA0BEB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33896"/>
                <a:ext cx="14935200" cy="816827"/>
              </a:xfrm>
              <a:prstGeom prst="rect">
                <a:avLst/>
              </a:prstGeom>
              <a:blipFill rotWithShape="1">
                <a:blip r:embed="rId4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1CCEE2-0911-4C5A-AB36-884CF0FEAB58}"/>
                  </a:ext>
                </a:extLst>
              </p:cNvPr>
              <p:cNvSpPr txBox="1"/>
              <p:nvPr/>
            </p:nvSpPr>
            <p:spPr>
              <a:xfrm>
                <a:off x="1245193" y="10797730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1CCEE2-0911-4C5A-AB36-884CF0FEA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0797730"/>
                <a:ext cx="12411306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96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5193" y="8917448"/>
                <a:ext cx="67939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8917448"/>
                <a:ext cx="679391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3587" t="-16667" r="-278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245193" y="11761564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1761564"/>
                <a:ext cx="12411306" cy="816827"/>
              </a:xfrm>
              <a:prstGeom prst="rect">
                <a:avLst/>
              </a:prstGeom>
              <a:blipFill rotWithShape="1">
                <a:blip r:embed="rId9"/>
                <a:stretch>
                  <a:fillRect l="-196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245193" y="12725400"/>
                <a:ext cx="1490528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với 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2725400"/>
                <a:ext cx="14905286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636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7" grpId="0"/>
      <p:bldP spid="101" grpId="0"/>
      <p:bldP spid="102" grpId="0"/>
      <p:bldP spid="2" grpId="0"/>
      <p:bldP spid="3" grpId="0"/>
      <p:bldP spid="4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379090"/>
            <a:chOff x="1270511" y="5867400"/>
            <a:chExt cx="22631956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151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1245193" y="8001000"/>
            <a:ext cx="888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/>
              <p:nvPr/>
            </p:nvSpPr>
            <p:spPr>
              <a:xfrm>
                <a:off x="2254216" y="8077200"/>
                <a:ext cx="1572898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16" y="8077200"/>
                <a:ext cx="15728984" cy="759375"/>
              </a:xfrm>
              <a:prstGeom prst="rect">
                <a:avLst/>
              </a:prstGeom>
              <a:blipFill>
                <a:blip r:embed="rId12"/>
                <a:stretch>
                  <a:fillRect l="-158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1150186" y="9170493"/>
                <a:ext cx="8451014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9170493"/>
                <a:ext cx="8451014" cy="816827"/>
              </a:xfrm>
              <a:prstGeom prst="rect">
                <a:avLst/>
              </a:prstGeom>
              <a:blipFill rotWithShape="1">
                <a:blip r:embed="rId1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1EB83E-7C39-4125-BA20-18B15A850CF1}"/>
                  </a:ext>
                </a:extLst>
              </p:cNvPr>
              <p:cNvSpPr txBox="1"/>
              <p:nvPr/>
            </p:nvSpPr>
            <p:spPr>
              <a:xfrm>
                <a:off x="1150186" y="11414530"/>
                <a:ext cx="2205777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 ràng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hai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1EB83E-7C39-4125-BA20-18B15A850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1414530"/>
                <a:ext cx="22057772" cy="759375"/>
              </a:xfrm>
              <a:prstGeom prst="rect">
                <a:avLst/>
              </a:prstGeom>
              <a:blipFill>
                <a:blip r:embed="rId14"/>
                <a:stretch>
                  <a:fillRect l="-113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/>
              <p:nvPr/>
            </p:nvSpPr>
            <p:spPr>
              <a:xfrm>
                <a:off x="1150186" y="10321238"/>
                <a:ext cx="1439461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𝐀𝐂𝐃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𝐏𝐐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0321238"/>
                <a:ext cx="14394614" cy="759375"/>
              </a:xfrm>
              <a:prstGeom prst="rect">
                <a:avLst/>
              </a:prstGeom>
              <a:blipFill>
                <a:blip r:embed="rId1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0186" y="12507822"/>
                <a:ext cx="558390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𝐀𝐁𝐃</m:t>
                        </m:r>
                      </m:e>
                    </m:d>
                    <m:r>
                      <a:rPr lang="vi-VN" sz="4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</m:oMath>
                </a14:m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2507822"/>
                <a:ext cx="5583901" cy="698653"/>
              </a:xfrm>
              <a:prstGeom prst="rect">
                <a:avLst/>
              </a:prstGeom>
              <a:blipFill>
                <a:blip r:embed="rId16"/>
                <a:stretch>
                  <a:fillRect l="-3930" t="-184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V="1">
            <a:off x="21031201" y="9799910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294190" y="98298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16"/>
          <p:cNvGrpSpPr/>
          <p:nvPr/>
        </p:nvGrpSpPr>
        <p:grpSpPr>
          <a:xfrm>
            <a:off x="20996675" y="8534400"/>
            <a:ext cx="1101324" cy="1631214"/>
            <a:chOff x="19108892" y="10238003"/>
            <a:chExt cx="1281854" cy="1898602"/>
          </a:xfrm>
        </p:grpSpPr>
        <p:sp>
          <p:nvSpPr>
            <p:cNvPr id="110" name="TextBox 109"/>
            <p:cNvSpPr txBox="1"/>
            <p:nvPr/>
          </p:nvSpPr>
          <p:spPr>
            <a:xfrm>
              <a:off x="19436123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7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/>
      <p:bldP spid="75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607690"/>
            <a:chOff x="1270511" y="5867400"/>
            <a:chExt cx="22631956" cy="768895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417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21031201" y="9799910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294190" y="98298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16"/>
          <p:cNvGrpSpPr/>
          <p:nvPr/>
        </p:nvGrpSpPr>
        <p:grpSpPr>
          <a:xfrm>
            <a:off x="20996675" y="8534400"/>
            <a:ext cx="1101324" cy="1631214"/>
            <a:chOff x="19108892" y="10238003"/>
            <a:chExt cx="1281854" cy="1898602"/>
          </a:xfrm>
        </p:grpSpPr>
        <p:sp>
          <p:nvSpPr>
            <p:cNvPr id="110" name="TextBox 109"/>
            <p:cNvSpPr txBox="1"/>
            <p:nvPr/>
          </p:nvSpPr>
          <p:spPr>
            <a:xfrm>
              <a:off x="19436123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146464" y="8149679"/>
                <a:ext cx="16086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Thiết diện của tứ diện khi cắt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8149679"/>
                <a:ext cx="16086643" cy="769441"/>
              </a:xfrm>
              <a:prstGeom prst="rect">
                <a:avLst/>
              </a:prstGeom>
              <a:blipFill>
                <a:blip r:embed="rId12"/>
                <a:stretch>
                  <a:fillRect l="-1516" t="-17460" r="-106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146464" y="8718926"/>
                <a:ext cx="10628231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𝑨𝑩𝑫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𝑸𝑴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8718926"/>
                <a:ext cx="10628231" cy="2599558"/>
              </a:xfrm>
              <a:prstGeom prst="rect">
                <a:avLst/>
              </a:prstGeom>
              <a:blipFill>
                <a:blip r:embed="rId13"/>
                <a:stretch>
                  <a:fillRect l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1146465" y="11125200"/>
                <a:ext cx="12112336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𝑸𝑴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∥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∥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5" y="11125200"/>
                <a:ext cx="12112336" cy="17084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6464" y="12752959"/>
                <a:ext cx="1062823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thiết diện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12752959"/>
                <a:ext cx="10628231" cy="698653"/>
              </a:xfrm>
              <a:prstGeom prst="rect">
                <a:avLst/>
              </a:prstGeom>
              <a:blipFill>
                <a:blip r:embed="rId15"/>
                <a:stretch>
                  <a:fillRect t="-18261" r="-19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/>
          <p:cNvSpPr/>
          <p:nvPr/>
        </p:nvSpPr>
        <p:spPr>
          <a:xfrm>
            <a:off x="17147622" y="9836002"/>
            <a:ext cx="4065586" cy="1593997"/>
          </a:xfrm>
          <a:prstGeom prst="parallelogram">
            <a:avLst>
              <a:gd name="adj" fmla="val 169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12" grpId="0"/>
      <p:bldP spid="4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6268576"/>
            <a:ext cx="22857937" cy="6988690"/>
            <a:chOff x="1270511" y="5867400"/>
            <a:chExt cx="22860582" cy="742294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1"/>
              <a:ext cx="2285888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8200" y="2550500"/>
            <a:ext cx="22629337" cy="3240700"/>
            <a:chOff x="1175569" y="3048677"/>
            <a:chExt cx="22631956" cy="3241075"/>
          </a:xfrm>
        </p:grpSpPr>
        <p:sp>
          <p:nvSpPr>
            <p:cNvPr id="43" name="Rounded Rectangle 42"/>
            <p:cNvSpPr/>
            <p:nvPr/>
          </p:nvSpPr>
          <p:spPr>
            <a:xfrm>
              <a:off x="1175569" y="3533428"/>
              <a:ext cx="22631956" cy="275632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532676" y="3667542"/>
                <a:ext cx="2140352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76" y="3667542"/>
                <a:ext cx="21403524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39" t="-6034" r="-113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4AAFF58-8011-4C10-AF55-0F6EA4D0E8BA}"/>
                  </a:ext>
                </a:extLst>
              </p:cNvPr>
              <p:cNvSpPr txBox="1"/>
              <p:nvPr/>
            </p:nvSpPr>
            <p:spPr>
              <a:xfrm>
                <a:off x="1143000" y="7239000"/>
                <a:ext cx="1628029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AAFF58-8011-4C10-AF55-0F6EA4D0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239000"/>
                <a:ext cx="16280294" cy="768031"/>
              </a:xfrm>
              <a:prstGeom prst="rect">
                <a:avLst/>
              </a:prstGeom>
              <a:blipFill rotWithShape="1">
                <a:blip r:embed="rId3"/>
                <a:stretch>
                  <a:fillRect l="-524" t="-18400" r="-899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524000" y="8229600"/>
                <a:ext cx="1521077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229600"/>
                <a:ext cx="1521077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603" t="-8861" r="-156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990601" y="9906000"/>
                <a:ext cx="9220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9906000"/>
                <a:ext cx="9220200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16"/>
          <p:cNvGrpSpPr/>
          <p:nvPr/>
        </p:nvGrpSpPr>
        <p:grpSpPr>
          <a:xfrm>
            <a:off x="18458421" y="6400800"/>
            <a:ext cx="820179" cy="1631214"/>
            <a:chOff x="18726587" y="10238003"/>
            <a:chExt cx="954623" cy="1898602"/>
          </a:xfrm>
        </p:grpSpPr>
        <p:sp>
          <p:nvSpPr>
            <p:cNvPr id="35" name="TextBox 34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15849600" y="8839200"/>
            <a:ext cx="820179" cy="1631214"/>
            <a:chOff x="18726587" y="10238003"/>
            <a:chExt cx="954623" cy="1898602"/>
          </a:xfrm>
        </p:grpSpPr>
        <p:sp>
          <p:nvSpPr>
            <p:cNvPr id="38" name="TextBox 37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6916400" y="10134599"/>
            <a:ext cx="820179" cy="1752601"/>
            <a:chOff x="18726587" y="10238003"/>
            <a:chExt cx="954623" cy="2039887"/>
          </a:xfrm>
        </p:grpSpPr>
        <p:sp>
          <p:nvSpPr>
            <p:cNvPr id="41" name="TextBox 40"/>
            <p:cNvSpPr txBox="1"/>
            <p:nvPr/>
          </p:nvSpPr>
          <p:spPr>
            <a:xfrm>
              <a:off x="18726587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116"/>
          <p:cNvGrpSpPr/>
          <p:nvPr/>
        </p:nvGrpSpPr>
        <p:grpSpPr>
          <a:xfrm>
            <a:off x="20445257" y="10896600"/>
            <a:ext cx="966937" cy="1981202"/>
            <a:chOff x="19108892" y="10238003"/>
            <a:chExt cx="1125438" cy="2305960"/>
          </a:xfrm>
        </p:grpSpPr>
        <p:sp>
          <p:nvSpPr>
            <p:cNvPr id="63" name="TextBox 62"/>
            <p:cNvSpPr txBox="1"/>
            <p:nvPr/>
          </p:nvSpPr>
          <p:spPr>
            <a:xfrm>
              <a:off x="19279707" y="11648398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22350254" y="8839200"/>
            <a:ext cx="1101324" cy="1631214"/>
            <a:chOff x="19108892" y="10238003"/>
            <a:chExt cx="1281854" cy="1898602"/>
          </a:xfrm>
        </p:grpSpPr>
        <p:sp>
          <p:nvSpPr>
            <p:cNvPr id="66" name="TextBox 65"/>
            <p:cNvSpPr txBox="1"/>
            <p:nvPr/>
          </p:nvSpPr>
          <p:spPr>
            <a:xfrm>
              <a:off x="19436125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16"/>
          <p:cNvGrpSpPr/>
          <p:nvPr/>
        </p:nvGrpSpPr>
        <p:grpSpPr>
          <a:xfrm>
            <a:off x="18763221" y="10591798"/>
            <a:ext cx="820179" cy="1905003"/>
            <a:chOff x="18924944" y="10238003"/>
            <a:chExt cx="954623" cy="2217271"/>
          </a:xfrm>
        </p:grpSpPr>
        <p:sp>
          <p:nvSpPr>
            <p:cNvPr id="69" name="TextBox 68"/>
            <p:cNvSpPr txBox="1"/>
            <p:nvPr/>
          </p:nvSpPr>
          <p:spPr>
            <a:xfrm>
              <a:off x="18924944" y="11559709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116"/>
          <p:cNvGrpSpPr/>
          <p:nvPr/>
        </p:nvGrpSpPr>
        <p:grpSpPr>
          <a:xfrm>
            <a:off x="17145000" y="8884386"/>
            <a:ext cx="820179" cy="1631214"/>
            <a:chOff x="18726587" y="10238003"/>
            <a:chExt cx="954623" cy="1898602"/>
          </a:xfrm>
        </p:grpSpPr>
        <p:sp>
          <p:nvSpPr>
            <p:cNvPr id="72" name="TextBox 71"/>
            <p:cNvSpPr txBox="1"/>
            <p:nvPr/>
          </p:nvSpPr>
          <p:spPr>
            <a:xfrm>
              <a:off x="18726587" y="10894936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116"/>
          <p:cNvGrpSpPr/>
          <p:nvPr/>
        </p:nvGrpSpPr>
        <p:grpSpPr>
          <a:xfrm>
            <a:off x="18306022" y="9905995"/>
            <a:ext cx="820178" cy="1828803"/>
            <a:chOff x="19041180" y="10238003"/>
            <a:chExt cx="954624" cy="2128581"/>
          </a:xfrm>
        </p:grpSpPr>
        <p:sp>
          <p:nvSpPr>
            <p:cNvPr id="75" name="TextBox 74"/>
            <p:cNvSpPr txBox="1"/>
            <p:nvPr/>
          </p:nvSpPr>
          <p:spPr>
            <a:xfrm>
              <a:off x="19041180" y="11542661"/>
              <a:ext cx="954624" cy="8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16394596" y="7623015"/>
            <a:ext cx="2608821" cy="251158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52814" y="10134599"/>
            <a:ext cx="1813973" cy="199683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469394" y="7623015"/>
            <a:ext cx="1534023" cy="381008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9003417" y="7623015"/>
            <a:ext cx="1658373" cy="453602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9003417" y="7623015"/>
            <a:ext cx="3563371" cy="251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6394596" y="9978479"/>
            <a:ext cx="1074800" cy="137532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466712" y="11411834"/>
            <a:ext cx="3286102" cy="71140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394596" y="10134599"/>
            <a:ext cx="6236805" cy="1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7469396" y="10142042"/>
            <a:ext cx="5162005" cy="1265363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394596" y="10134599"/>
            <a:ext cx="4358218" cy="2024442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784217" y="10134599"/>
            <a:ext cx="1265783" cy="163293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505200"/>
            <a:ext cx="22857937" cy="10210800"/>
            <a:chOff x="1270511" y="5867400"/>
            <a:chExt cx="22860582" cy="10845271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858883" cy="105736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8200" y="2438400"/>
            <a:ext cx="22629337" cy="969395"/>
            <a:chOff x="1175569" y="3048677"/>
            <a:chExt cx="22631956" cy="969507"/>
          </a:xfrm>
        </p:grpSpPr>
        <p:sp>
          <p:nvSpPr>
            <p:cNvPr id="43" name="Rounded Rectangle 42"/>
            <p:cNvSpPr/>
            <p:nvPr/>
          </p:nvSpPr>
          <p:spPr>
            <a:xfrm>
              <a:off x="1175569" y="3533428"/>
              <a:ext cx="22631956" cy="48475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34" name="Group 116"/>
          <p:cNvGrpSpPr/>
          <p:nvPr/>
        </p:nvGrpSpPr>
        <p:grpSpPr>
          <a:xfrm>
            <a:off x="18458421" y="6400800"/>
            <a:ext cx="820179" cy="1631214"/>
            <a:chOff x="18726587" y="10238003"/>
            <a:chExt cx="954623" cy="1898602"/>
          </a:xfrm>
        </p:grpSpPr>
        <p:sp>
          <p:nvSpPr>
            <p:cNvPr id="35" name="TextBox 34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15849600" y="8839200"/>
            <a:ext cx="820179" cy="1631214"/>
            <a:chOff x="18726587" y="10238003"/>
            <a:chExt cx="954623" cy="1898602"/>
          </a:xfrm>
        </p:grpSpPr>
        <p:sp>
          <p:nvSpPr>
            <p:cNvPr id="38" name="TextBox 37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6916400" y="10134599"/>
            <a:ext cx="820179" cy="1752601"/>
            <a:chOff x="18726587" y="10238003"/>
            <a:chExt cx="954623" cy="2039887"/>
          </a:xfrm>
        </p:grpSpPr>
        <p:sp>
          <p:nvSpPr>
            <p:cNvPr id="41" name="TextBox 40"/>
            <p:cNvSpPr txBox="1"/>
            <p:nvPr/>
          </p:nvSpPr>
          <p:spPr>
            <a:xfrm>
              <a:off x="18726587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116"/>
          <p:cNvGrpSpPr/>
          <p:nvPr/>
        </p:nvGrpSpPr>
        <p:grpSpPr>
          <a:xfrm>
            <a:off x="20445257" y="10896600"/>
            <a:ext cx="966937" cy="1981202"/>
            <a:chOff x="19108892" y="10238003"/>
            <a:chExt cx="1125438" cy="2305960"/>
          </a:xfrm>
        </p:grpSpPr>
        <p:sp>
          <p:nvSpPr>
            <p:cNvPr id="63" name="TextBox 62"/>
            <p:cNvSpPr txBox="1"/>
            <p:nvPr/>
          </p:nvSpPr>
          <p:spPr>
            <a:xfrm>
              <a:off x="19279707" y="11648398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22350254" y="8839200"/>
            <a:ext cx="1101324" cy="1631214"/>
            <a:chOff x="19108892" y="10238003"/>
            <a:chExt cx="1281854" cy="1898602"/>
          </a:xfrm>
        </p:grpSpPr>
        <p:sp>
          <p:nvSpPr>
            <p:cNvPr id="66" name="TextBox 65"/>
            <p:cNvSpPr txBox="1"/>
            <p:nvPr/>
          </p:nvSpPr>
          <p:spPr>
            <a:xfrm>
              <a:off x="19436125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16"/>
          <p:cNvGrpSpPr/>
          <p:nvPr/>
        </p:nvGrpSpPr>
        <p:grpSpPr>
          <a:xfrm>
            <a:off x="18763221" y="10591798"/>
            <a:ext cx="820179" cy="1905003"/>
            <a:chOff x="18924944" y="10238003"/>
            <a:chExt cx="954623" cy="2217271"/>
          </a:xfrm>
        </p:grpSpPr>
        <p:sp>
          <p:nvSpPr>
            <p:cNvPr id="69" name="TextBox 68"/>
            <p:cNvSpPr txBox="1"/>
            <p:nvPr/>
          </p:nvSpPr>
          <p:spPr>
            <a:xfrm>
              <a:off x="18924944" y="11559709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116"/>
          <p:cNvGrpSpPr/>
          <p:nvPr/>
        </p:nvGrpSpPr>
        <p:grpSpPr>
          <a:xfrm>
            <a:off x="17145000" y="8884386"/>
            <a:ext cx="820179" cy="1631214"/>
            <a:chOff x="18726587" y="10238003"/>
            <a:chExt cx="954623" cy="1898602"/>
          </a:xfrm>
        </p:grpSpPr>
        <p:sp>
          <p:nvSpPr>
            <p:cNvPr id="72" name="TextBox 71"/>
            <p:cNvSpPr txBox="1"/>
            <p:nvPr/>
          </p:nvSpPr>
          <p:spPr>
            <a:xfrm>
              <a:off x="18726587" y="10894936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116"/>
          <p:cNvGrpSpPr/>
          <p:nvPr/>
        </p:nvGrpSpPr>
        <p:grpSpPr>
          <a:xfrm>
            <a:off x="18306022" y="9905995"/>
            <a:ext cx="820178" cy="1828803"/>
            <a:chOff x="19041180" y="10238003"/>
            <a:chExt cx="954624" cy="2128581"/>
          </a:xfrm>
        </p:grpSpPr>
        <p:sp>
          <p:nvSpPr>
            <p:cNvPr id="75" name="TextBox 74"/>
            <p:cNvSpPr txBox="1"/>
            <p:nvPr/>
          </p:nvSpPr>
          <p:spPr>
            <a:xfrm>
              <a:off x="19041180" y="11542661"/>
              <a:ext cx="954624" cy="8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16394596" y="7623015"/>
            <a:ext cx="2608821" cy="251158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52814" y="10134599"/>
            <a:ext cx="1813973" cy="199683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469394" y="7623015"/>
            <a:ext cx="1534023" cy="381008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9003417" y="7623015"/>
            <a:ext cx="1658373" cy="453602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9003417" y="7623015"/>
            <a:ext cx="3563371" cy="251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6394596" y="9978479"/>
            <a:ext cx="1074800" cy="137532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466712" y="11411834"/>
            <a:ext cx="3286102" cy="71140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394596" y="10134599"/>
            <a:ext cx="6236805" cy="1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7469396" y="10142042"/>
            <a:ext cx="5162005" cy="1265363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394596" y="10134599"/>
            <a:ext cx="4358218" cy="2024442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784217" y="10134599"/>
            <a:ext cx="1265783" cy="163293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143000" y="5257800"/>
                <a:ext cx="5330106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𝑺𝑪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𝑺𝑩𝑪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57800"/>
                <a:ext cx="5330106" cy="1400192"/>
              </a:xfrm>
              <a:prstGeom prst="rect">
                <a:avLst/>
              </a:prstGeom>
              <a:blipFill rotWithShape="1">
                <a:blip r:embed="rId2"/>
                <a:stretch>
                  <a:fillRect l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096713" y="6705600"/>
                <a:ext cx="1421948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13" y="6705600"/>
                <a:ext cx="14219487" cy="769441"/>
              </a:xfrm>
              <a:prstGeom prst="rect">
                <a:avLst/>
              </a:prstGeom>
              <a:blipFill>
                <a:blip r:embed="rId3"/>
                <a:stretch>
                  <a:fillRect l="-175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A833F18-8782-45D5-9878-90EABB3E5A8D}"/>
                  </a:ext>
                </a:extLst>
              </p:cNvPr>
              <p:cNvSpPr txBox="1"/>
              <p:nvPr/>
            </p:nvSpPr>
            <p:spPr>
              <a:xfrm>
                <a:off x="533400" y="4419600"/>
                <a:ext cx="15087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A833F18-8782-45D5-9878-90EABB3E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5087600" cy="769441"/>
              </a:xfrm>
              <a:prstGeom prst="rect">
                <a:avLst/>
              </a:prstGeom>
              <a:blipFill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533400" y="7620000"/>
                <a:ext cx="14782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0000"/>
                <a:ext cx="14782800" cy="759375"/>
              </a:xfrm>
              <a:prstGeom prst="rect">
                <a:avLst/>
              </a:prstGeom>
              <a:blipFill>
                <a:blip r:embed="rId5"/>
                <a:stretch>
                  <a:fillRect t="-18400" r="-136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533400" y="8534400"/>
                <a:ext cx="6469814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534400"/>
                <a:ext cx="6469814" cy="1400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8A632A6-0691-4A0A-9049-C4D922046613}"/>
                  </a:ext>
                </a:extLst>
              </p:cNvPr>
              <p:cNvSpPr txBox="1"/>
              <p:nvPr/>
            </p:nvSpPr>
            <p:spPr>
              <a:xfrm>
                <a:off x="533400" y="10058400"/>
                <a:ext cx="141418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𝑸𝑷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𝑸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632A6-0691-4A0A-9049-C4D922046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058400"/>
                <a:ext cx="14141873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H="1" flipV="1">
            <a:off x="18236405" y="9593759"/>
            <a:ext cx="902540" cy="217377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699006" y="8839200"/>
            <a:ext cx="537399" cy="81560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533400" y="11049000"/>
                <a:ext cx="900909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𝑵𝑷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0"/>
                <a:ext cx="9009093" cy="759375"/>
              </a:xfrm>
              <a:prstGeom prst="rect">
                <a:avLst/>
              </a:prstGeom>
              <a:blipFill>
                <a:blip r:embed="rId8"/>
                <a:stretch>
                  <a:fillRect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07B2B46-1E4F-4C00-A308-A5FDBBC8863C}"/>
                  </a:ext>
                </a:extLst>
              </p:cNvPr>
              <p:cNvSpPr txBox="1"/>
              <p:nvPr/>
            </p:nvSpPr>
            <p:spPr>
              <a:xfrm>
                <a:off x="916270" y="11887200"/>
                <a:ext cx="167621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7B2B46-1E4F-4C00-A308-A5FDBBC88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70" y="11887200"/>
                <a:ext cx="1676213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4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/>
          <p:cNvCxnSpPr>
            <a:cxnSpLocks/>
          </p:cNvCxnSpPr>
          <p:nvPr/>
        </p:nvCxnSpPr>
        <p:spPr>
          <a:xfrm flipH="1" flipV="1">
            <a:off x="17699007" y="8839202"/>
            <a:ext cx="85210" cy="1139277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16"/>
          <p:cNvGrpSpPr/>
          <p:nvPr/>
        </p:nvGrpSpPr>
        <p:grpSpPr>
          <a:xfrm>
            <a:off x="18006848" y="8382000"/>
            <a:ext cx="1119348" cy="1631214"/>
            <a:chOff x="19108892" y="10238003"/>
            <a:chExt cx="1302833" cy="1898602"/>
          </a:xfrm>
        </p:grpSpPr>
        <p:sp>
          <p:nvSpPr>
            <p:cNvPr id="109" name="TextBox 108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1" name="Group 116"/>
          <p:cNvGrpSpPr/>
          <p:nvPr/>
        </p:nvGrpSpPr>
        <p:grpSpPr>
          <a:xfrm>
            <a:off x="17163021" y="7665186"/>
            <a:ext cx="820179" cy="1631214"/>
            <a:chOff x="18726587" y="10238003"/>
            <a:chExt cx="954623" cy="1898602"/>
          </a:xfrm>
        </p:grpSpPr>
        <p:sp>
          <p:nvSpPr>
            <p:cNvPr id="112" name="TextBox 111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533400" y="12725400"/>
                <a:ext cx="185094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725400"/>
                <a:ext cx="18509414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5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  <p:bldP spid="101" grpId="0"/>
      <p:bldP spid="104" grpId="0"/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94951"/>
            <a:ext cx="15936860" cy="6021049"/>
            <a:chOff x="48567" y="4381499"/>
            <a:chExt cx="15373447" cy="60210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036702" cy="54609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1900640" y="4876800"/>
            <a:ext cx="20578360" cy="2589552"/>
            <a:chOff x="241306" y="2243792"/>
            <a:chExt cx="10289180" cy="129477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929852" y="2243792"/>
                  <a:ext cx="256203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𝐎𝐈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𝑺𝑨𝑫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9852" y="2243792"/>
                  <a:ext cx="2562034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62778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48286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𝐎𝐈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86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85634" y="2921300"/>
                  <a:ext cx="9944852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𝑰𝑩𝑫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cắt hình chóp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theo thiết diện là một tứ giác.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34" y="2921300"/>
                  <a:ext cx="994485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95089" y="29805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506331" y="2243792"/>
                  <a:ext cx="302415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𝑰𝑩𝑫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331" y="2243792"/>
                  <a:ext cx="3024155" cy="617268"/>
                </a:xfrm>
                <a:prstGeom prst="rect">
                  <a:avLst/>
                </a:prstGeom>
                <a:blipFill>
                  <a:blip r:embed="rId6"/>
                  <a:stretch>
                    <a:fillRect r="-2398"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721578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049296" y="635032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0868" y="3166408"/>
                <a:ext cx="1950353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</a:t>
                </a:r>
                <a:r>
                  <a:rPr lang="pt-B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8" y="3166408"/>
                <a:ext cx="19503532" cy="1446550"/>
              </a:xfrm>
              <a:prstGeom prst="rect">
                <a:avLst/>
              </a:prstGeom>
              <a:blipFill>
                <a:blip r:embed="rId8"/>
                <a:stretch>
                  <a:fillRect l="-1282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173359" y="8774425"/>
                <a:ext cx="12390241" cy="14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A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59" y="8774425"/>
                <a:ext cx="12390241" cy="1402885"/>
              </a:xfrm>
              <a:prstGeom prst="rect">
                <a:avLst/>
              </a:prstGeom>
              <a:blipFill>
                <a:blip r:embed="rId9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762000" y="12489359"/>
                <a:ext cx="155177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hình chóp theo thiết diện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489359"/>
                <a:ext cx="1551775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31912" y="10379576"/>
                <a:ext cx="10129120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𝑶𝑰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B đúng.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12" y="10379576"/>
                <a:ext cx="10129120" cy="1283813"/>
              </a:xfrm>
              <a:prstGeom prst="rect">
                <a:avLst/>
              </a:prstGeom>
              <a:blipFill>
                <a:blip r:embed="rId11"/>
                <a:stretch>
                  <a:fillRect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559" y="7386377"/>
            <a:ext cx="8415641" cy="663442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1712714"/>
                <a:ext cx="93750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/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𝑰𝑩𝑫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𝑰𝑶</m:t>
                    </m:r>
                    <m:r>
                      <a:rPr lang="en-US" sz="4000" b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C là đúng.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712714"/>
                <a:ext cx="9375002" cy="707886"/>
              </a:xfrm>
              <a:prstGeom prst="rect">
                <a:avLst/>
              </a:prstGeom>
              <a:blipFill rotWithShape="1">
                <a:blip r:embed="rId13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3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pic>
        <p:nvPicPr>
          <p:cNvPr id="69" name="Picture 68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0" y="4419600"/>
            <a:ext cx="6862429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52" y="4267200"/>
            <a:ext cx="73152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4267200"/>
            <a:ext cx="7010400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273099" y="4508545"/>
            <a:ext cx="5950662" cy="648100"/>
            <a:chOff x="0" y="-178554"/>
            <a:chExt cx="1876868" cy="50621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0" y="32766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934"/>
            <p:cNvSpPr txBox="1"/>
            <p:nvPr/>
          </p:nvSpPr>
          <p:spPr>
            <a:xfrm>
              <a:off x="1610168" y="-178554"/>
              <a:ext cx="266700" cy="228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20595526">
            <a:off x="8874734" y="4512794"/>
            <a:ext cx="476250" cy="4038600"/>
            <a:chOff x="-274320" y="-165153"/>
            <a:chExt cx="476250" cy="150977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4310" y="-42220"/>
              <a:ext cx="7620" cy="1386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933"/>
            <p:cNvSpPr txBox="1"/>
            <p:nvPr/>
          </p:nvSpPr>
          <p:spPr>
            <a:xfrm>
              <a:off x="-274320" y="-165153"/>
              <a:ext cx="198120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542460" y="6400798"/>
            <a:ext cx="6469939" cy="685802"/>
            <a:chOff x="-367845" y="-259106"/>
            <a:chExt cx="2511531" cy="45645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-367845" y="197343"/>
              <a:ext cx="246058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948"/>
            <p:cNvSpPr txBox="1"/>
            <p:nvPr/>
          </p:nvSpPr>
          <p:spPr>
            <a:xfrm>
              <a:off x="1876986" y="-259106"/>
              <a:ext cx="26670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295400" y="85344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372600" y="86106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954500" y="8527774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525000" y="716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 animBg="1"/>
      <p:bldP spid="4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5716249"/>
            <a:chOff x="48567" y="4381499"/>
            <a:chExt cx="15226435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∥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𝒎𝒑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𝑨𝑩𝑪𝑫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𝑺𝑪𝑫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580382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4800" y="3121256"/>
                <a:ext cx="1988891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1256"/>
                <a:ext cx="19888914" cy="1446550"/>
              </a:xfrm>
              <a:prstGeom prst="rect">
                <a:avLst/>
              </a:prstGeom>
              <a:blipFill rotWithShape="1">
                <a:blip r:embed="rId8"/>
                <a:stretch>
                  <a:fillRect l="-122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2315229" y="8858300"/>
                <a:ext cx="210284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29" y="8858300"/>
                <a:ext cx="21028461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1614966" y="9877217"/>
                <a:ext cx="10939819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966" y="9877217"/>
                <a:ext cx="10939819" cy="22540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492" y="7176683"/>
            <a:ext cx="71628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103094" y="16836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7540" y="7010400"/>
            <a:ext cx="16089259" cy="6172199"/>
            <a:chOff x="92784" y="4402711"/>
            <a:chExt cx="15520457" cy="61721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3" y="4838699"/>
              <a:ext cx="15018198" cy="57362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2784" y="4402711"/>
              <a:ext cx="3947723" cy="1079473"/>
              <a:chOff x="454734" y="4669411"/>
              <a:chExt cx="3947723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34331" y="3646414"/>
                <a:ext cx="93984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67833" y="4674693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4734" y="4669411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17540" y="2625856"/>
            <a:ext cx="23851062" cy="2040523"/>
            <a:chOff x="923003" y="3917552"/>
            <a:chExt cx="23851062" cy="204052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9"/>
              <a:ext cx="23501855" cy="153121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6ABB05-FDBA-4E10-BB56-DBF36CD243EC}"/>
              </a:ext>
            </a:extLst>
          </p:cNvPr>
          <p:cNvGrpSpPr/>
          <p:nvPr/>
        </p:nvGrpSpPr>
        <p:grpSpPr>
          <a:xfrm>
            <a:off x="605241" y="49216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411F59-2A17-4342-9C14-2EAE7B0BAC5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9E344BC-6A28-4313-BD58-56EFA5A3065B}"/>
                </a:ext>
              </a:extLst>
            </p:cNvPr>
            <p:cNvSpPr/>
            <p:nvPr/>
          </p:nvSpPr>
          <p:spPr>
            <a:xfrm>
              <a:off x="241306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9FF0986-C5B4-4453-AA29-966C42225095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𝑪𝑫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đồng qui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9FF0986-C5B4-4453-AA29-966C422250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2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B35B062-A31E-482A-957B-0392926DB030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3568B80-BB0B-4248-B365-6201E83C442B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3568B80-BB0B-4248-B365-6201E83C4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CE2EF11-8F9D-49F3-A83A-C00CCE56BFD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93B62B2E-B091-4DE9-9B63-CCF1D7A0807F}"/>
              </a:ext>
            </a:extLst>
          </p:cNvPr>
          <p:cNvSpPr/>
          <p:nvPr/>
        </p:nvSpPr>
        <p:spPr>
          <a:xfrm>
            <a:off x="18665591" y="534984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A09651-1AA1-458F-ADC2-AF0F046CE3CA}"/>
                  </a:ext>
                </a:extLst>
              </p:cNvPr>
              <p:cNvSpPr txBox="1"/>
              <p:nvPr/>
            </p:nvSpPr>
            <p:spPr>
              <a:xfrm>
                <a:off x="4245893" y="3016696"/>
                <a:ext cx="1957136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87475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trọng tâm các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sai?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A09651-1AA1-458F-ADC2-AF0F046C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93" y="3016696"/>
                <a:ext cx="19571360" cy="1649682"/>
              </a:xfrm>
              <a:prstGeom prst="rect">
                <a:avLst/>
              </a:prstGeom>
              <a:blipFill rotWithShape="1">
                <a:blip r:embed="rId8"/>
                <a:stretch>
                  <a:fillRect l="-966" t="-5926" r="-1277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C8A95B52-AC75-474A-8B80-FDE2C78ED697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941" y="6736904"/>
            <a:ext cx="8363459" cy="690289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221939" y="8001000"/>
                <a:ext cx="1508486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qui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39" y="8001000"/>
                <a:ext cx="15084861" cy="2123658"/>
              </a:xfrm>
              <a:prstGeom prst="rect">
                <a:avLst/>
              </a:prstGeom>
              <a:blipFill>
                <a:blip r:embed="rId10"/>
                <a:stretch>
                  <a:fillRect l="-1616" t="-718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964952" y="10011671"/>
                <a:ext cx="13080380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A và B là khẳng định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2" y="10011671"/>
                <a:ext cx="13080380" cy="1541319"/>
              </a:xfrm>
              <a:prstGeom prst="rect">
                <a:avLst/>
              </a:prstGeom>
              <a:blipFill>
                <a:blip r:embed="rId11"/>
                <a:stretch>
                  <a:fillRect l="-1864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14F2091-2605-4FC6-A6E6-E32288B7917B}"/>
                  </a:ext>
                </a:extLst>
              </p:cNvPr>
              <p:cNvSpPr txBox="1"/>
              <p:nvPr/>
            </p:nvSpPr>
            <p:spPr>
              <a:xfrm>
                <a:off x="802854" y="11429941"/>
                <a:ext cx="15089459" cy="1965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Arial" charset="0"/>
                  <a:buChar char="•"/>
                  <a:tabLst>
                    <a:tab pos="180340" algn="l"/>
                    <a:tab pos="3420745" algn="l"/>
                    <a:tab pos="5029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D là khẳng định sai.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Đáp án D.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4F2091-2605-4FC6-A6E6-E32288B7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54" y="11429941"/>
                <a:ext cx="15089459" cy="1965923"/>
              </a:xfrm>
              <a:prstGeom prst="rect">
                <a:avLst/>
              </a:prstGeom>
              <a:blipFill rotWithShape="1">
                <a:blip r:embed="rId12"/>
                <a:stretch>
                  <a:fillRect l="-165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1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6219691"/>
            <a:chOff x="48567" y="4381499"/>
            <a:chExt cx="15226435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  <a:blipFill rotWithShape="1">
                <a:blip r:embed="rId8"/>
                <a:stretch>
                  <a:fillRect l="-1046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19501" y="8305800"/>
                <a:ext cx="1401569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1" y="8305800"/>
                <a:ext cx="14015699" cy="1446550"/>
              </a:xfrm>
              <a:prstGeom prst="rect">
                <a:avLst/>
              </a:prstGeom>
              <a:blipFill rotWithShape="1">
                <a:blip r:embed="rId9"/>
                <a:stretch>
                  <a:fillRect l="-1783"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838201" y="9680025"/>
                <a:ext cx="144018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𝑶𝑲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9680025"/>
                <a:ext cx="14401800" cy="816827"/>
              </a:xfrm>
              <a:prstGeom prst="rect">
                <a:avLst/>
              </a:prstGeom>
              <a:blipFill rotWithShape="1">
                <a:blip r:embed="rId10"/>
                <a:stretch>
                  <a:fillRect l="-173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4F2091-2605-4FC6-A6E6-E32288B7917B}"/>
                  </a:ext>
                </a:extLst>
              </p:cNvPr>
              <p:cNvSpPr txBox="1"/>
              <p:nvPr/>
            </p:nvSpPr>
            <p:spPr>
              <a:xfrm>
                <a:off x="925077" y="10167662"/>
                <a:ext cx="15089459" cy="240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4F2091-2605-4FC6-A6E6-E32288B7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77" y="10167662"/>
                <a:ext cx="15089459" cy="2405338"/>
              </a:xfrm>
              <a:prstGeom prst="rect">
                <a:avLst/>
              </a:prstGeom>
              <a:blipFill rotWithShape="1">
                <a:blip r:embed="rId11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3553B4A3-73E2-47AF-8118-D04AE911FF6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31" y="7267708"/>
            <a:ext cx="7343489" cy="5615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919501" y="12566969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1" y="12566969"/>
                <a:ext cx="12645482" cy="768031"/>
              </a:xfrm>
              <a:prstGeom prst="rect">
                <a:avLst/>
              </a:prstGeom>
              <a:blipFill>
                <a:blip r:embed="rId13"/>
                <a:stretch>
                  <a:fillRect l="-1977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6219691"/>
            <a:chOff x="48567" y="4381499"/>
            <a:chExt cx="15226435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636000" y="5181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  <a:blipFill rotWithShape="1">
                <a:blip r:embed="rId8"/>
                <a:stretch>
                  <a:fillRect l="-1046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3553B4A3-73E2-47AF-8118-D04AE911FF6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31" y="7267708"/>
            <a:ext cx="7343489" cy="5615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912" y="8815917"/>
                <a:ext cx="13720687" cy="223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Trong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𝑺𝑨𝑪</m:t>
                    </m:r>
                  </m:oMath>
                </a14:m>
                <a:r>
                  <a:rPr lang="vi-VN" b="1" dirty="0"/>
                  <a:t> ta có </a:t>
                </a:r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𝑶𝑲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∥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𝑺𝑨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𝑶𝑨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𝑶𝑪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𝑶𝑲</m:t>
                    </m:r>
                  </m:oMath>
                </a14:m>
                <a:r>
                  <a:rPr lang="vi-VN" b="1" dirty="0"/>
                  <a:t> là đường trung bình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𝑺𝑨𝑪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12" y="8815917"/>
                <a:ext cx="13720687" cy="2230098"/>
              </a:xfrm>
              <a:prstGeom prst="rect">
                <a:avLst/>
              </a:prstGeom>
              <a:blipFill>
                <a:blip r:embed="rId10"/>
                <a:stretch>
                  <a:fillRect l="-1778" t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6878" y="11125200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78" y="11125200"/>
                <a:ext cx="12192000" cy="754053"/>
              </a:xfrm>
              <a:prstGeom prst="rect">
                <a:avLst/>
              </a:prstGeom>
              <a:blipFill rotWithShape="1">
                <a:blip r:embed="rId11"/>
                <a:stretch>
                  <a:fillRect l="-195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9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bình hành.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175646" y="22855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44629" y="5855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chữ nhật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phẳng</a:t>
                </a: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Thiết diện của hình chóp với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  <a:blipFill>
                <a:blip r:embed="rId4"/>
                <a:stretch>
                  <a:fillRect l="-1046" t="-4330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279114" y="8347183"/>
                <a:ext cx="7226935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14" y="8347183"/>
                <a:ext cx="7226935" cy="1400192"/>
              </a:xfrm>
              <a:prstGeom prst="rect">
                <a:avLst/>
              </a:prstGeom>
              <a:blipFill rotWithShape="1">
                <a:blip r:embed="rId5"/>
                <a:stretch>
                  <a:fillRect l="-3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609600" y="9747375"/>
                <a:ext cx="1499238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𝑬𝑭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𝑬𝑭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747375"/>
                <a:ext cx="14992382" cy="919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1324629" y="10624045"/>
                <a:ext cx="16048971" cy="1491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29" y="10624045"/>
                <a:ext cx="16048971" cy="1491755"/>
              </a:xfrm>
              <a:prstGeom prst="rect">
                <a:avLst/>
              </a:prstGeom>
              <a:blipFill rotWithShape="1">
                <a:blip r:embed="rId7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/>
              <p:nvPr/>
            </p:nvSpPr>
            <p:spPr>
              <a:xfrm>
                <a:off x="1141571" y="12184266"/>
                <a:ext cx="1283505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𝑵𝑬𝑭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71" y="12184266"/>
                <a:ext cx="12835054" cy="768031"/>
              </a:xfrm>
              <a:prstGeom prst="rect">
                <a:avLst/>
              </a:prstGeom>
              <a:blipFill>
                <a:blip r:embed="rId8"/>
                <a:stretch>
                  <a:fillRect l="-1899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8D592B7D-F308-47CC-9D42-31858F47EC2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470" y="7819574"/>
            <a:ext cx="7353530" cy="520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6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thoi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song song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thiết diện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51B44902-C474-4CE2-B342-0F72DC5903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84" y="7351573"/>
            <a:ext cx="6532236" cy="61434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2057400" y="8229600"/>
                <a:ext cx="86990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29600"/>
                <a:ext cx="869907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87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2057400" y="8839200"/>
                <a:ext cx="1501140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effectLst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839200"/>
                <a:ext cx="15011400" cy="1708416"/>
              </a:xfrm>
              <a:prstGeom prst="rect">
                <a:avLst/>
              </a:prstGeom>
              <a:blipFill>
                <a:blip r:embed="rId7"/>
                <a:stretch>
                  <a:fillRect l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/>
              <p:nvPr/>
            </p:nvSpPr>
            <p:spPr>
              <a:xfrm>
                <a:off x="1879171" y="10972800"/>
                <a:ext cx="14656229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71" y="10972800"/>
                <a:ext cx="14656229" cy="1708416"/>
              </a:xfrm>
              <a:prstGeom prst="rect">
                <a:avLst/>
              </a:prstGeom>
              <a:blipFill>
                <a:blip r:embed="rId8"/>
                <a:stretch>
                  <a:fillRect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DE025B-2172-4082-B973-66CBBA75D13B}"/>
                  </a:ext>
                </a:extLst>
              </p:cNvPr>
              <p:cNvSpPr txBox="1"/>
              <p:nvPr/>
            </p:nvSpPr>
            <p:spPr>
              <a:xfrm>
                <a:off x="2233929" y="10287000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DE025B-2172-4082-B973-66CBBA75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929" y="10287000"/>
                <a:ext cx="12645482" cy="768031"/>
              </a:xfrm>
              <a:prstGeom prst="rect">
                <a:avLst/>
              </a:prstGeom>
              <a:blipFill rotWithShape="1">
                <a:blip r:embed="rId9"/>
                <a:stretch>
                  <a:fillRect l="-1928" t="-184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982312" y="12717959"/>
                <a:ext cx="86856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12" y="12717959"/>
                <a:ext cx="8685688" cy="769441"/>
              </a:xfrm>
              <a:prstGeom prst="rect">
                <a:avLst/>
              </a:prstGeom>
              <a:blipFill>
                <a:blip r:embed="rId10"/>
                <a:stretch>
                  <a:fillRect l="-280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/>
      <p:bldP spid="52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thoi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287884" y="5855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song song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thiết diện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51B44902-C474-4CE2-B342-0F72DC5903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84" y="7351573"/>
            <a:ext cx="6532236" cy="61434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809690" y="8234619"/>
                <a:ext cx="15420910" cy="2077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𝑩𝑫𝑨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𝑩𝑫𝑨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90" y="8234619"/>
                <a:ext cx="15420910" cy="2077300"/>
              </a:xfrm>
              <a:prstGeom prst="rect">
                <a:avLst/>
              </a:prstGeom>
              <a:blipFill rotWithShape="1">
                <a:blip r:embed="rId6"/>
                <a:stretch>
                  <a:fillRect l="-1621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316237" y="10250947"/>
                <a:ext cx="10627170" cy="1497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𝑴𝑸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7" y="10250947"/>
                <a:ext cx="10627170" cy="14975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381000" y="11894927"/>
                <a:ext cx="105846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894927"/>
                <a:ext cx="10584614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75E116-61F1-4CCB-ADCB-DD770B44BD31}"/>
                  </a:ext>
                </a:extLst>
              </p:cNvPr>
              <p:cNvSpPr txBox="1"/>
              <p:nvPr/>
            </p:nvSpPr>
            <p:spPr>
              <a:xfrm>
                <a:off x="696749" y="12749982"/>
                <a:ext cx="1287965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thiết diện cần tìm là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75E116-61F1-4CCB-ADCB-DD770B44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9" y="12749982"/>
                <a:ext cx="12879658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89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7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6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000"/>
            <a:ext cx="17765660" cy="6629399"/>
            <a:chOff x="48567" y="4381499"/>
            <a:chExt cx="17137594" cy="66293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6069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410200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282562" y="55657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  <a:blipFill rotWithShape="1">
                <a:blip r:embed="rId4"/>
                <a:stretch>
                  <a:fillRect l="-1046" t="-4330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DBAB3DF7-1E69-44FC-8438-652FF30400A3}"/>
              </a:ext>
            </a:extLst>
          </p:cNvPr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783" y="7937474"/>
            <a:ext cx="5846437" cy="545917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65777" y="7772400"/>
                <a:ext cx="11381189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7" y="7772400"/>
                <a:ext cx="11381189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731601" y="9317773"/>
                <a:ext cx="1542279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1" y="9317773"/>
                <a:ext cx="15422799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581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B3AF5C-A669-4CA8-BC53-52151908F21A}"/>
                  </a:ext>
                </a:extLst>
              </p:cNvPr>
              <p:cNvSpPr txBox="1"/>
              <p:nvPr/>
            </p:nvSpPr>
            <p:spPr>
              <a:xfrm>
                <a:off x="731601" y="10508159"/>
                <a:ext cx="154227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𝑩𝑪𝑵𝑴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B3AF5C-A669-4CA8-BC53-52151908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1" y="10508159"/>
                <a:ext cx="15422799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58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8E62260-CDF5-456E-B056-3C33EDC98F56}"/>
                  </a:ext>
                </a:extLst>
              </p:cNvPr>
              <p:cNvSpPr txBox="1"/>
              <p:nvPr/>
            </p:nvSpPr>
            <p:spPr>
              <a:xfrm>
                <a:off x="609601" y="11748540"/>
                <a:ext cx="1653539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𝑩𝑪𝑵𝑴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8E62260-CDF5-456E-B056-3C33EDC9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748540"/>
                <a:ext cx="16535399" cy="759375"/>
              </a:xfrm>
              <a:prstGeom prst="rect">
                <a:avLst/>
              </a:prstGeom>
              <a:blipFill>
                <a:blip r:embed="rId9"/>
                <a:stretch>
                  <a:fillRect l="-1474" t="-18400" r="-110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8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248400"/>
            <a:ext cx="17765660" cy="7467600"/>
            <a:chOff x="48567" y="4381499"/>
            <a:chExt cx="17137594" cy="74676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690754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4876800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282562" y="50323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643912"/>
              </a:xfrm>
              <a:prstGeom prst="rect">
                <a:avLst/>
              </a:prstGeom>
              <a:blipFill rotWithShape="1">
                <a:blip r:embed="rId4"/>
                <a:stretch>
                  <a:fillRect t="-8519" r="-96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373871B-D925-4572-A446-13BC8B4B40AD}"/>
              </a:ext>
            </a:extLst>
          </p:cNvPr>
          <p:cNvGrpSpPr>
            <a:grpSpLocks/>
          </p:cNvGrpSpPr>
          <p:nvPr/>
        </p:nvGrpSpPr>
        <p:grpSpPr bwMode="auto">
          <a:xfrm>
            <a:off x="18305183" y="6970452"/>
            <a:ext cx="5668188" cy="6026087"/>
            <a:chOff x="0" y="0"/>
            <a:chExt cx="16950" cy="20664"/>
          </a:xfrm>
        </p:grpSpPr>
        <p:cxnSp>
          <p:nvCxnSpPr>
            <p:cNvPr id="37" name="AutoShape 3">
              <a:extLst>
                <a:ext uri="{FF2B5EF4-FFF2-40B4-BE49-F238E27FC236}">
                  <a16:creationId xmlns:a16="http://schemas.microsoft.com/office/drawing/2014/main" id="{3288EA7D-D8C0-4083-8443-C0FCBCF8E0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17" y="11273"/>
              <a:ext cx="4238" cy="75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4">
              <a:extLst>
                <a:ext uri="{FF2B5EF4-FFF2-40B4-BE49-F238E27FC236}">
                  <a16:creationId xmlns:a16="http://schemas.microsoft.com/office/drawing/2014/main" id="{F99EAB23-CBD7-4142-A5B6-C7718A640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1267"/>
              <a:ext cx="7880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5">
              <a:extLst>
                <a:ext uri="{FF2B5EF4-FFF2-40B4-BE49-F238E27FC236}">
                  <a16:creationId xmlns:a16="http://schemas.microsoft.com/office/drawing/2014/main" id="{D47FCA85-D9B6-47B5-930B-A9E243DA07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235" y="11267"/>
              <a:ext cx="3" cy="3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73F24685-6595-4DBB-8309-2A15BB2FB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17" y="15028"/>
              <a:ext cx="12009" cy="3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">
              <a:extLst>
                <a:ext uri="{FF2B5EF4-FFF2-40B4-BE49-F238E27FC236}">
                  <a16:creationId xmlns:a16="http://schemas.microsoft.com/office/drawing/2014/main" id="{30EF633E-AAB2-4C57-BA88-D9C8991B71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879"/>
              <a:ext cx="0" cy="93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8">
              <a:extLst>
                <a:ext uri="{FF2B5EF4-FFF2-40B4-BE49-F238E27FC236}">
                  <a16:creationId xmlns:a16="http://schemas.microsoft.com/office/drawing/2014/main" id="{E69E4C53-A35B-4705-A8AF-BE5FAC88D9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17" y="1879"/>
              <a:ext cx="4238" cy="16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9">
              <a:extLst>
                <a:ext uri="{FF2B5EF4-FFF2-40B4-BE49-F238E27FC236}">
                  <a16:creationId xmlns:a16="http://schemas.microsoft.com/office/drawing/2014/main" id="{3D404AED-D0F3-4E6F-BBCB-44E6E37D0C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879"/>
              <a:ext cx="7880" cy="93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0">
              <a:extLst>
                <a:ext uri="{FF2B5EF4-FFF2-40B4-BE49-F238E27FC236}">
                  <a16:creationId xmlns:a16="http://schemas.microsoft.com/office/drawing/2014/main" id="{CD8B0EB2-E8FC-4A9A-89AC-725C6ECF82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879"/>
              <a:ext cx="7770" cy="13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1C7139EA-D85A-4D40-927B-908635E20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0"/>
              <a:ext cx="2824" cy="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65185F4C-BEBF-463B-8459-D179F4E86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9007"/>
              <a:ext cx="2824" cy="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F908A4C7-5044-4347-A933-66518CEDD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6" y="8451"/>
              <a:ext cx="2824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4" name="Text Box 14">
              <a:extLst>
                <a:ext uri="{FF2B5EF4-FFF2-40B4-BE49-F238E27FC236}">
                  <a16:creationId xmlns:a16="http://schemas.microsoft.com/office/drawing/2014/main" id="{9323D82A-D480-4E09-A5A7-AC98DBFC4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6" y="14088"/>
              <a:ext cx="2824" cy="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5" name="Text Box 15">
              <a:extLst>
                <a:ext uri="{FF2B5EF4-FFF2-40B4-BE49-F238E27FC236}">
                  <a16:creationId xmlns:a16="http://schemas.microsoft.com/office/drawing/2014/main" id="{86C58963-23CC-4A86-8ECD-E628E4712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903"/>
              <a:ext cx="2823" cy="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cxnSp>
          <p:nvCxnSpPr>
            <p:cNvPr id="66" name="AutoShape 16">
              <a:extLst>
                <a:ext uri="{FF2B5EF4-FFF2-40B4-BE49-F238E27FC236}">
                  <a16:creationId xmlns:a16="http://schemas.microsoft.com/office/drawing/2014/main" id="{1F8FFEDD-D81F-48BE-9F6E-B10CEBF9DC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68" y="6570"/>
              <a:ext cx="7766" cy="4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7">
              <a:extLst>
                <a:ext uri="{FF2B5EF4-FFF2-40B4-BE49-F238E27FC236}">
                  <a16:creationId xmlns:a16="http://schemas.microsoft.com/office/drawing/2014/main" id="{27F07CE4-CCDF-4F8F-A291-3F7B4E684B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41" y="6570"/>
              <a:ext cx="2027" cy="28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18">
              <a:extLst>
                <a:ext uri="{FF2B5EF4-FFF2-40B4-BE49-F238E27FC236}">
                  <a16:creationId xmlns:a16="http://schemas.microsoft.com/office/drawing/2014/main" id="{67D45982-CE27-4A0D-9AD0-854FE5927F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88" y="9397"/>
              <a:ext cx="9747" cy="5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19">
              <a:extLst>
                <a:ext uri="{FF2B5EF4-FFF2-40B4-BE49-F238E27FC236}">
                  <a16:creationId xmlns:a16="http://schemas.microsoft.com/office/drawing/2014/main" id="{1582878A-B99B-4356-9EC4-F9D348320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" y="3755"/>
              <a:ext cx="2828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6BF0B54C-860C-48D0-A701-725E8C172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6570"/>
              <a:ext cx="2824" cy="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52715" y="7762541"/>
                <a:ext cx="161643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ĐL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 đường giao 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vi-VN" sz="4400" b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7762541"/>
                <a:ext cx="1616435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952715" y="8915400"/>
                <a:ext cx="16497085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𝑨𝑴𝑵𝑫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8915400"/>
                <a:ext cx="16497085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478" t="-17293" b="-2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09C693B-91C8-48C6-825C-AB976B19C037}"/>
                  </a:ext>
                </a:extLst>
              </p:cNvPr>
              <p:cNvSpPr txBox="1"/>
              <p:nvPr/>
            </p:nvSpPr>
            <p:spPr>
              <a:xfrm>
                <a:off x="952715" y="10058402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9C693B-91C8-48C6-825C-AB976B19C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10058402"/>
                <a:ext cx="12645482" cy="768031"/>
              </a:xfrm>
              <a:prstGeom prst="rect">
                <a:avLst/>
              </a:prstGeom>
              <a:blipFill rotWithShape="1">
                <a:blip r:embed="rId7"/>
                <a:stretch>
                  <a:fillRect l="-1928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E4AC95-4702-49F6-ABF0-35DF66A5B854}"/>
                  </a:ext>
                </a:extLst>
              </p:cNvPr>
              <p:cNvSpPr txBox="1"/>
              <p:nvPr/>
            </p:nvSpPr>
            <p:spPr>
              <a:xfrm>
                <a:off x="952715" y="10896602"/>
                <a:ext cx="1264548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E4AC95-4702-49F6-ABF0-35DF66A5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10896602"/>
                <a:ext cx="12645482" cy="1067152"/>
              </a:xfrm>
              <a:prstGeom prst="rect">
                <a:avLst/>
              </a:prstGeom>
              <a:blipFill rotWithShape="1">
                <a:blip r:embed="rId8"/>
                <a:stretch>
                  <a:fillRect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8E62260-CDF5-456E-B056-3C33EDC98F56}"/>
                  </a:ext>
                </a:extLst>
              </p:cNvPr>
              <p:cNvSpPr txBox="1"/>
              <p:nvPr/>
            </p:nvSpPr>
            <p:spPr>
              <a:xfrm>
                <a:off x="1066800" y="12344400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𝑴𝑵𝑪𝑩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E62260-CDF5-456E-B056-3C33EDC9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344400"/>
                <a:ext cx="12645482" cy="768031"/>
              </a:xfrm>
              <a:prstGeom prst="rect">
                <a:avLst/>
              </a:prstGeom>
              <a:blipFill rotWithShape="1">
                <a:blip r:embed="rId9"/>
                <a:stretch>
                  <a:fillRect l="-192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2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71" grpId="0"/>
      <p:bldP spid="73" grpId="0"/>
      <p:bldP spid="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683"/>
            <a:ext cx="17765660" cy="6400117"/>
            <a:chOff x="48567" y="4381499"/>
            <a:chExt cx="17137594" cy="6400117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58400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164596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70275" y="52831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  <a:blipFill>
                <a:blip r:embed="rId4"/>
                <a:stretch>
                  <a:fillRect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08600" y="10279559"/>
                <a:ext cx="15150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00" y="10279559"/>
                <a:ext cx="15150600" cy="769441"/>
              </a:xfrm>
              <a:prstGeom prst="rect">
                <a:avLst/>
              </a:prstGeom>
              <a:blipFill>
                <a:blip r:embed="rId5"/>
                <a:stretch>
                  <a:fillRect l="-5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10038" y="8153400"/>
                <a:ext cx="64345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38" y="8153400"/>
                <a:ext cx="6434517" cy="769441"/>
              </a:xfrm>
              <a:prstGeom prst="rect">
                <a:avLst/>
              </a:prstGeom>
              <a:blipFill>
                <a:blip r:embed="rId6"/>
                <a:stretch>
                  <a:fillRect t="-17460" r="-350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76141" y="9197481"/>
                <a:ext cx="11324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𝑴𝑷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41" y="9197481"/>
                <a:ext cx="11324190" cy="769441"/>
              </a:xfrm>
              <a:prstGeom prst="rect">
                <a:avLst/>
              </a:prstGeom>
              <a:blipFill>
                <a:blip r:embed="rId7"/>
                <a:stretch>
                  <a:fillRect t="-17460" r="-123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07000" y="6712582"/>
            <a:ext cx="6172200" cy="59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97773"/>
              </p:ext>
            </p:extLst>
          </p:nvPr>
        </p:nvGraphicFramePr>
        <p:xfrm>
          <a:off x="457200" y="2549356"/>
          <a:ext cx="23393400" cy="1102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4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Hình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điểm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chung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Kí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trí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tương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đối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07418" y="5576473"/>
            <a:ext cx="3655782" cy="1430537"/>
            <a:chOff x="-14" y="647405"/>
            <a:chExt cx="6759375" cy="3440155"/>
          </a:xfrm>
        </p:grpSpPr>
        <p:sp>
          <p:nvSpPr>
            <p:cNvPr id="51" name="Parallelogram 50"/>
            <p:cNvSpPr/>
            <p:nvPr/>
          </p:nvSpPr>
          <p:spPr bwMode="auto">
            <a:xfrm>
              <a:off x="-14" y="647405"/>
              <a:ext cx="6759375" cy="2326735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373549" y="1134199"/>
                  <a:ext cx="3286225" cy="2953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l-GR" sz="44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𝜶</m:t>
                      </m:r>
                    </m:oMath>
                  </a14:m>
                  <a:r>
                    <a:rPr lang="vi-VN" sz="4400" kern="1200" dirty="0">
                      <a:solidFill>
                        <a:srgbClr val="000000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</a:t>
                  </a:r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549" y="1134199"/>
                  <a:ext cx="3286225" cy="29533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4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480604" y="4559699"/>
            <a:ext cx="2481835" cy="847127"/>
            <a:chOff x="7480604" y="4559699"/>
            <a:chExt cx="2481835" cy="847127"/>
          </a:xfrm>
        </p:grpSpPr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7480604" y="5237328"/>
              <a:ext cx="239555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9110903" y="4559699"/>
                  <a:ext cx="851536" cy="8471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0903" y="4559699"/>
                  <a:ext cx="851536" cy="8471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95999" y="8871299"/>
            <a:ext cx="4648200" cy="1479600"/>
            <a:chOff x="-1463080" y="-218464"/>
            <a:chExt cx="7305407" cy="3287820"/>
          </a:xfrm>
        </p:grpSpPr>
        <p:sp>
          <p:nvSpPr>
            <p:cNvPr id="61" name="Parallelogram 60"/>
            <p:cNvSpPr/>
            <p:nvPr/>
          </p:nvSpPr>
          <p:spPr bwMode="auto">
            <a:xfrm>
              <a:off x="-518917" y="-218464"/>
              <a:ext cx="6361244" cy="2407535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-1463080" y="585212"/>
                  <a:ext cx="3595863" cy="2484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463080" y="585212"/>
                  <a:ext cx="3595863" cy="24841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8311348" y="8768057"/>
            <a:ext cx="1100947" cy="158171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7874901" y="8141099"/>
            <a:ext cx="888098" cy="1271924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9138923" y="9948050"/>
            <a:ext cx="273372" cy="4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92"/>
              <p:cNvSpPr txBox="1">
                <a:spLocks noChangeArrowheads="1"/>
              </p:cNvSpPr>
              <p:nvPr/>
            </p:nvSpPr>
            <p:spPr bwMode="auto">
              <a:xfrm>
                <a:off x="7620000" y="7988699"/>
                <a:ext cx="1700583" cy="108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7988699"/>
                <a:ext cx="1700583" cy="10832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610599" y="8871298"/>
            <a:ext cx="845051" cy="972406"/>
            <a:chOff x="8610599" y="8871298"/>
            <a:chExt cx="845051" cy="972406"/>
          </a:xfrm>
        </p:grpSpPr>
        <p:sp>
          <p:nvSpPr>
            <p:cNvPr id="59" name="TextBox 93"/>
            <p:cNvSpPr txBox="1">
              <a:spLocks noChangeArrowheads="1"/>
            </p:cNvSpPr>
            <p:nvPr/>
          </p:nvSpPr>
          <p:spPr bwMode="auto">
            <a:xfrm>
              <a:off x="8610599" y="8903099"/>
              <a:ext cx="845051" cy="43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94"/>
            <p:cNvSpPr txBox="1">
              <a:spLocks noChangeArrowheads="1"/>
            </p:cNvSpPr>
            <p:nvPr/>
          </p:nvSpPr>
          <p:spPr bwMode="auto">
            <a:xfrm>
              <a:off x="8633698" y="8871298"/>
              <a:ext cx="401697" cy="97240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i="1" kern="1200" dirty="0">
                  <a:solidFill>
                    <a:srgbClr val="00FF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781799" y="11836591"/>
            <a:ext cx="3714401" cy="1586910"/>
            <a:chOff x="-161665" y="562184"/>
            <a:chExt cx="6498369" cy="2107267"/>
          </a:xfrm>
        </p:grpSpPr>
        <p:sp>
          <p:nvSpPr>
            <p:cNvPr id="67" name="Parallelogram 66"/>
            <p:cNvSpPr/>
            <p:nvPr/>
          </p:nvSpPr>
          <p:spPr>
            <a:xfrm>
              <a:off x="0" y="562184"/>
              <a:ext cx="6336704" cy="1584152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-161665" y="1135320"/>
                  <a:ext cx="2662555" cy="1534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61665" y="1135320"/>
                  <a:ext cx="2662555" cy="15341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846906" y="11658600"/>
            <a:ext cx="2658981" cy="980712"/>
            <a:chOff x="7846906" y="11658600"/>
            <a:chExt cx="2658981" cy="980712"/>
          </a:xfrm>
        </p:grpSpPr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flipV="1">
              <a:off x="7846906" y="12357172"/>
              <a:ext cx="1913633" cy="2821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8702483" y="11658600"/>
                  <a:ext cx="1803404" cy="86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02483" y="11658600"/>
                  <a:ext cx="1803404" cy="8664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9" name="Picture 68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0" y="4114800"/>
            <a:ext cx="452060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772400"/>
            <a:ext cx="452060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3" y="11091662"/>
            <a:ext cx="4520609" cy="2331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141240" y="4035047"/>
            <a:ext cx="3969462" cy="648100"/>
            <a:chOff x="0" y="-178554"/>
            <a:chExt cx="1828800" cy="50621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0" y="32766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934"/>
                <p:cNvSpPr txBox="1"/>
                <p:nvPr/>
              </p:nvSpPr>
              <p:spPr>
                <a:xfrm>
                  <a:off x="1493520" y="-178554"/>
                  <a:ext cx="266700" cy="2286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Text Box 9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520" y="-178554"/>
                  <a:ext cx="266700" cy="2286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08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 rot="20677900">
            <a:off x="1050214" y="7801689"/>
            <a:ext cx="476250" cy="2379825"/>
            <a:chOff x="-274320" y="-165153"/>
            <a:chExt cx="476250" cy="150977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4310" y="-42220"/>
              <a:ext cx="7620" cy="1386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933"/>
                <p:cNvSpPr txBox="1"/>
                <p:nvPr/>
              </p:nvSpPr>
              <p:spPr>
                <a:xfrm>
                  <a:off x="-274320" y="-165153"/>
                  <a:ext cx="198120" cy="29718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7" name="Text Box 9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4320" y="-165153"/>
                  <a:ext cx="198120" cy="297180"/>
                </a:xfrm>
                <a:prstGeom prst="rect">
                  <a:avLst/>
                </a:prstGeom>
                <a:blipFill>
                  <a:blip r:embed="rId12"/>
                  <a:stretch>
                    <a:fillRect r="-75472" b="-1309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1371599" y="12268200"/>
            <a:ext cx="3581400" cy="685802"/>
            <a:chOff x="-367845" y="-259106"/>
            <a:chExt cx="2511531" cy="45645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-367845" y="197343"/>
              <a:ext cx="246058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948"/>
                <p:cNvSpPr txBox="1"/>
                <p:nvPr/>
              </p:nvSpPr>
              <p:spPr>
                <a:xfrm>
                  <a:off x="1876986" y="-259106"/>
                  <a:ext cx="266700" cy="25908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Text Box 9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86" y="-259106"/>
                  <a:ext cx="266700" cy="25908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6129" b="-5238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30399" y="4495800"/>
                <a:ext cx="4038600" cy="26793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∥(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∥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99" y="4495800"/>
                <a:ext cx="4038600" cy="267930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9354799" y="4495800"/>
            <a:ext cx="4038600" cy="26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9126200" y="4940699"/>
                <a:ext cx="4648200" cy="26793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200" y="4940699"/>
                <a:ext cx="4648200" cy="26793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4325599" y="6048436"/>
            <a:ext cx="4038600" cy="26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325599" y="8634140"/>
                <a:ext cx="4572000" cy="2110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∩(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)={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∩(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99" y="8634140"/>
                <a:ext cx="4572000" cy="2110060"/>
              </a:xfrm>
              <a:prstGeom prst="rect">
                <a:avLst/>
              </a:prstGeom>
              <a:blipFill rotWithShape="1">
                <a:blip r:embed="rId16"/>
                <a:stretch>
                  <a:fillRect l="-37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54799" y="8240839"/>
                <a:ext cx="4191000" cy="250336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799" y="8240839"/>
                <a:ext cx="4191000" cy="25033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77999" y="11353800"/>
                <a:ext cx="4267200" cy="213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⊂(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)⊃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9" y="11353800"/>
                <a:ext cx="4267200" cy="21336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126199" y="11353800"/>
                <a:ext cx="4648200" cy="213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199" y="11353800"/>
                <a:ext cx="4648200" cy="213360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2CA60E6B-0ACE-46D1-8ED0-2A7836D7E3C1}"/>
              </a:ext>
            </a:extLst>
          </p:cNvPr>
          <p:cNvSpPr/>
          <p:nvPr/>
        </p:nvSpPr>
        <p:spPr>
          <a:xfrm>
            <a:off x="11592738" y="5039755"/>
            <a:ext cx="2521564" cy="21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082C20C-64AF-4287-AA54-9C41FC3CE3C1}"/>
              </a:ext>
            </a:extLst>
          </p:cNvPr>
          <p:cNvSpPr/>
          <p:nvPr/>
        </p:nvSpPr>
        <p:spPr>
          <a:xfrm>
            <a:off x="11427135" y="8727737"/>
            <a:ext cx="2521564" cy="21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D6764C-09A3-4F6E-A58B-3EFA0D934388}"/>
              </a:ext>
            </a:extLst>
          </p:cNvPr>
          <p:cNvSpPr/>
          <p:nvPr/>
        </p:nvSpPr>
        <p:spPr>
          <a:xfrm>
            <a:off x="11488558" y="11610677"/>
            <a:ext cx="2521564" cy="181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45" grpId="0"/>
      <p:bldP spid="7" grpId="0"/>
      <p:bldP spid="8" grpId="0"/>
      <p:bldP spid="9" grpId="0"/>
      <p:bldP spid="11" grpId="0"/>
      <p:bldP spid="49" grpId="0"/>
      <p:bldP spid="53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683"/>
            <a:ext cx="17765660" cy="6400117"/>
            <a:chOff x="48567" y="4381499"/>
            <a:chExt cx="17137594" cy="6400117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58400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164596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5824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82441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∥(</m:t>
                      </m:r>
                      <m:r>
                        <a:rPr lang="en-US" sz="4400" b="1" i="1" smtClean="0">
                          <a:latin typeface="Cambria Math"/>
                        </a:rPr>
                        <m:t>𝑨𝑩𝑪</m:t>
                      </m:r>
                      <m:r>
                        <a:rPr lang="en-US" sz="4400" b="1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/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9986" y="2243792"/>
                  <a:ext cx="285532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986" y="2243792"/>
                  <a:ext cx="2855320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73647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𝑴𝑵</m:t>
                      </m:r>
                      <m:r>
                        <a:rPr lang="en-US" sz="4800" b="1" i="1">
                          <a:latin typeface="Cambria Math"/>
                        </a:rPr>
                        <m:t>⊂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𝑰𝑩𝑪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471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222"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252049" y="524186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  <a:blipFill rotWithShape="1">
                <a:blip r:embed="rId8"/>
                <a:stretch>
                  <a:fillRect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46" y="7442688"/>
            <a:ext cx="6260445" cy="58590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0218" y="12123747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2123747"/>
                <a:ext cx="121920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0218" y="7938157"/>
                <a:ext cx="79544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7938157"/>
                <a:ext cx="7954422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3065" t="-16667" r="-214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0218" y="8740048"/>
                <a:ext cx="16226182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𝑨𝑩𝑫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𝑰𝑩𝑪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𝑰𝑴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𝑰𝑩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𝑰𝑵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𝑰𝑪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8740048"/>
                <a:ext cx="16226182" cy="1747466"/>
              </a:xfrm>
              <a:prstGeom prst="rect">
                <a:avLst/>
              </a:prstGeom>
              <a:blipFill rotWithShape="1">
                <a:blip r:embed="rId12"/>
                <a:stretch>
                  <a:fillRect l="-1503" t="-734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0218" y="10519964"/>
                <a:ext cx="884171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Talet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0519964"/>
                <a:ext cx="8841716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2757" t="-16667" r="-179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0218" y="11321855"/>
                <a:ext cx="78326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1321855"/>
                <a:ext cx="7832657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3113" t="-16667" r="-22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69" y="8867776"/>
            <a:ext cx="3429000" cy="6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88076"/>
            <a:ext cx="5664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2" y="6115051"/>
            <a:ext cx="560070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36" y="6486526"/>
            <a:ext cx="2967565" cy="29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69" y="4044951"/>
            <a:ext cx="5664200" cy="19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2" y="4537077"/>
            <a:ext cx="253576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436" y="6619877"/>
            <a:ext cx="3797299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01" y="6473826"/>
            <a:ext cx="39412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03" y="6464300"/>
            <a:ext cx="371686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901" y="4848226"/>
            <a:ext cx="3924299" cy="19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436" y="6007101"/>
            <a:ext cx="5490632" cy="12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969" y="5673726"/>
            <a:ext cx="4931832" cy="25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70685" y="2057400"/>
            <a:ext cx="616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1632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207254"/>
                  </p:ext>
                </p:extLst>
              </p:nvPr>
            </p:nvGraphicFramePr>
            <p:xfrm>
              <a:off x="2514600" y="2910267"/>
              <a:ext cx="18821400" cy="103426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34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735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7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71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Hình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4400" baseline="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diễn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chung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hiệu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đối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84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Không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∥(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)∥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song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song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1641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Một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∩(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)={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∩(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)=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𝑴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cắt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14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 số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⊂(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)⊃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nằm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trong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207254"/>
                  </p:ext>
                </p:extLst>
              </p:nvPr>
            </p:nvGraphicFramePr>
            <p:xfrm>
              <a:off x="2514600" y="2910267"/>
              <a:ext cx="18821400" cy="104375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3470"/>
                    <a:gridCol w="4873529"/>
                    <a:gridCol w="3657601"/>
                    <a:gridCol w="4876800"/>
                  </a:tblGrid>
                  <a:tr h="7174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Hình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4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diễn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chung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hiệu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đối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890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Không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24463" r="-133333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24463" b="-163636"/>
                          </a:stretch>
                        </a:blipFill>
                      </a:tcPr>
                    </a:tc>
                  </a:tr>
                  <a:tr h="351641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Một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130503" r="-133333" b="-71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130503" b="-71577"/>
                          </a:stretch>
                        </a:blipFill>
                      </a:tcPr>
                    </a:tc>
                  </a:tr>
                  <a:tr h="2514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 số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322034" r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3220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1" name="Group 40"/>
          <p:cNvGrpSpPr/>
          <p:nvPr/>
        </p:nvGrpSpPr>
        <p:grpSpPr bwMode="auto">
          <a:xfrm>
            <a:off x="3354618" y="4191000"/>
            <a:ext cx="3655782" cy="2447311"/>
            <a:chOff x="-5" y="-151686"/>
            <a:chExt cx="2672168" cy="1923838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-5" y="647603"/>
              <a:ext cx="2672168" cy="1124549"/>
              <a:chOff x="-14" y="647405"/>
              <a:chExt cx="6759375" cy="3440155"/>
            </a:xfrm>
          </p:grpSpPr>
          <p:sp>
            <p:nvSpPr>
              <p:cNvPr id="51" name="Parallelogram 50"/>
              <p:cNvSpPr/>
              <p:nvPr/>
            </p:nvSpPr>
            <p:spPr bwMode="auto">
              <a:xfrm>
                <a:off x="-14" y="647405"/>
                <a:ext cx="6759375" cy="2326735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549" y="1134199"/>
                    <a:ext cx="3286225" cy="2953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</m:oMath>
                    </a14:m>
                    <a:r>
                      <a:rPr lang="vi-VN" sz="4400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)</a:t>
                    </a:r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549" y="1134199"/>
                    <a:ext cx="3286225" cy="295336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4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565150" y="381000"/>
              <a:ext cx="175101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1756805" y="-151686"/>
                  <a:ext cx="622424" cy="665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6805" y="-151686"/>
                  <a:ext cx="622424" cy="6659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 bwMode="auto">
          <a:xfrm>
            <a:off x="2819400" y="7988699"/>
            <a:ext cx="4648200" cy="2362200"/>
            <a:chOff x="-595990" y="-482752"/>
            <a:chExt cx="2975879" cy="1925118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-595990" y="236539"/>
              <a:ext cx="2975879" cy="1205827"/>
              <a:chOff x="-1463080" y="-218464"/>
              <a:chExt cx="7305407" cy="3287820"/>
            </a:xfrm>
          </p:grpSpPr>
          <p:sp>
            <p:nvSpPr>
              <p:cNvPr id="61" name="Parallelogram 60"/>
              <p:cNvSpPr/>
              <p:nvPr/>
            </p:nvSpPr>
            <p:spPr bwMode="auto">
              <a:xfrm>
                <a:off x="-518917" y="-218464"/>
                <a:ext cx="6361244" cy="2407535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63080" y="585212"/>
                    <a:ext cx="3595863" cy="2484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4400" b="1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vi-VN" sz="4400" i="1" kern="1200" dirty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463080" y="585212"/>
                    <a:ext cx="3595863" cy="248414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822325" y="152400"/>
              <a:ext cx="704850" cy="128905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542902" y="-358551"/>
              <a:ext cx="568580" cy="103657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>
              <a:off x="1352156" y="1114057"/>
              <a:ext cx="175019" cy="3273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428493" y="-482752"/>
                  <a:ext cx="1088750" cy="882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493" y="-482752"/>
                  <a:ext cx="1088750" cy="8828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93"/>
            <p:cNvSpPr txBox="1">
              <a:spLocks noChangeArrowheads="1"/>
            </p:cNvSpPr>
            <p:nvPr/>
          </p:nvSpPr>
          <p:spPr bwMode="auto">
            <a:xfrm>
              <a:off x="1013912" y="262455"/>
              <a:ext cx="541020" cy="35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94"/>
            <p:cNvSpPr txBox="1">
              <a:spLocks noChangeArrowheads="1"/>
            </p:cNvSpPr>
            <p:nvPr/>
          </p:nvSpPr>
          <p:spPr bwMode="auto">
            <a:xfrm>
              <a:off x="1028700" y="236538"/>
              <a:ext cx="257175" cy="7924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i="1" kern="1200" dirty="0">
                  <a:solidFill>
                    <a:srgbClr val="00FF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3505200" y="11658600"/>
            <a:ext cx="3724088" cy="1764901"/>
            <a:chOff x="-60035" y="333913"/>
            <a:chExt cx="2419002" cy="804371"/>
          </a:xfrm>
        </p:grpSpPr>
        <p:grpSp>
          <p:nvGrpSpPr>
            <p:cNvPr id="64" name="Group 63"/>
            <p:cNvGrpSpPr>
              <a:grpSpLocks/>
            </p:cNvGrpSpPr>
            <p:nvPr/>
          </p:nvGrpSpPr>
          <p:grpSpPr bwMode="auto">
            <a:xfrm>
              <a:off x="-60035" y="415034"/>
              <a:ext cx="2412710" cy="723250"/>
              <a:chOff x="-161665" y="562184"/>
              <a:chExt cx="6498369" cy="2107267"/>
            </a:xfrm>
          </p:grpSpPr>
          <p:sp>
            <p:nvSpPr>
              <p:cNvPr id="67" name="Parallelogram 66"/>
              <p:cNvSpPr/>
              <p:nvPr/>
            </p:nvSpPr>
            <p:spPr>
              <a:xfrm>
                <a:off x="0" y="562184"/>
                <a:ext cx="6336704" cy="1584152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1665" y="1135320"/>
                    <a:ext cx="2662555" cy="1534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4400" b="1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vi-VN" sz="4400" i="1" kern="1200" dirty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61665" y="1135320"/>
                    <a:ext cx="2662555" cy="153413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flipV="1">
              <a:off x="631811" y="652294"/>
              <a:ext cx="1243011" cy="128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1187556" y="333913"/>
                  <a:ext cx="1171411" cy="394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7556" y="333913"/>
                  <a:ext cx="1171411" cy="394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13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11353800"/>
            <a:ext cx="21819676" cy="1981200"/>
            <a:chOff x="1270511" y="5867400"/>
            <a:chExt cx="21819676" cy="219186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91909"/>
              <a:ext cx="21817977" cy="16673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590800"/>
            <a:ext cx="21841827" cy="84582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1620558" y="3582026"/>
                <a:ext cx="21239442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′.</m:t>
                    </m:r>
                  </m:oMath>
                </a14:m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′; 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𝑩𝑩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′;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558" y="3582026"/>
                <a:ext cx="21239442" cy="1446550"/>
              </a:xfrm>
              <a:prstGeom prst="rect">
                <a:avLst/>
              </a:prstGeom>
              <a:blipFill>
                <a:blip r:embed="rId3"/>
                <a:stretch>
                  <a:fillRect l="-1177" t="-8861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220200" y="8130808"/>
            <a:ext cx="1524000" cy="1927592"/>
            <a:chOff x="9220200" y="7826008"/>
            <a:chExt cx="1524000" cy="1927592"/>
          </a:xfrm>
        </p:grpSpPr>
        <p:sp>
          <p:nvSpPr>
            <p:cNvPr id="57" name="TextBox 56"/>
            <p:cNvSpPr txBox="1"/>
            <p:nvPr/>
          </p:nvSpPr>
          <p:spPr>
            <a:xfrm>
              <a:off x="9386963" y="7826008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220200" y="89841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144000" y="6019800"/>
            <a:ext cx="1600200" cy="1631216"/>
            <a:chOff x="9144000" y="5715000"/>
            <a:chExt cx="1600200" cy="1631216"/>
          </a:xfrm>
        </p:grpSpPr>
        <p:sp>
          <p:nvSpPr>
            <p:cNvPr id="94" name="TextBox 93"/>
            <p:cNvSpPr txBox="1"/>
            <p:nvPr/>
          </p:nvSpPr>
          <p:spPr>
            <a:xfrm>
              <a:off x="9386963" y="57150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9144000" y="6149545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0" y="6149545"/>
                  <a:ext cx="1143000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277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>
            <a:off x="13730363" y="8163465"/>
            <a:ext cx="1357237" cy="1894935"/>
            <a:chOff x="13730363" y="7858665"/>
            <a:chExt cx="1357237" cy="1894935"/>
          </a:xfrm>
        </p:grpSpPr>
        <p:sp>
          <p:nvSpPr>
            <p:cNvPr id="97" name="TextBox 96"/>
            <p:cNvSpPr txBox="1"/>
            <p:nvPr/>
          </p:nvSpPr>
          <p:spPr>
            <a:xfrm>
              <a:off x="13730363" y="7858665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792200" y="89841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087600" y="7315200"/>
            <a:ext cx="1371600" cy="1663873"/>
            <a:chOff x="15087600" y="7010400"/>
            <a:chExt cx="1371600" cy="1663873"/>
          </a:xfrm>
        </p:grpSpPr>
        <p:sp>
          <p:nvSpPr>
            <p:cNvPr id="100" name="TextBox 99"/>
            <p:cNvSpPr txBox="1"/>
            <p:nvPr/>
          </p:nvSpPr>
          <p:spPr>
            <a:xfrm>
              <a:off x="15087600" y="70104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316200" y="7904832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439400" y="7239000"/>
            <a:ext cx="1676400" cy="1631216"/>
            <a:chOff x="10439400" y="6934200"/>
            <a:chExt cx="1676400" cy="1631216"/>
          </a:xfrm>
        </p:grpSpPr>
        <p:sp>
          <p:nvSpPr>
            <p:cNvPr id="103" name="TextBox 102"/>
            <p:cNvSpPr txBox="1"/>
            <p:nvPr/>
          </p:nvSpPr>
          <p:spPr>
            <a:xfrm>
              <a:off x="10758563" y="69342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439400" y="7612559"/>
              <a:ext cx="8901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3730363" y="6064984"/>
            <a:ext cx="1424884" cy="1852375"/>
            <a:chOff x="13730363" y="5760184"/>
            <a:chExt cx="1424884" cy="1852375"/>
          </a:xfrm>
        </p:grpSpPr>
        <p:sp>
          <p:nvSpPr>
            <p:cNvPr id="106" name="TextBox 105"/>
            <p:cNvSpPr txBox="1"/>
            <p:nvPr/>
          </p:nvSpPr>
          <p:spPr>
            <a:xfrm>
              <a:off x="13730363" y="5760184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4012247" y="6843118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2247" y="6843118"/>
                  <a:ext cx="1143000" cy="76944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1925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/>
          <p:cNvGrpSpPr/>
          <p:nvPr/>
        </p:nvGrpSpPr>
        <p:grpSpPr>
          <a:xfrm>
            <a:off x="15087600" y="5150584"/>
            <a:ext cx="1371600" cy="1631216"/>
            <a:chOff x="15087600" y="4845784"/>
            <a:chExt cx="1371600" cy="1631216"/>
          </a:xfrm>
        </p:grpSpPr>
        <p:sp>
          <p:nvSpPr>
            <p:cNvPr id="109" name="TextBox 108"/>
            <p:cNvSpPr txBox="1"/>
            <p:nvPr/>
          </p:nvSpPr>
          <p:spPr>
            <a:xfrm>
              <a:off x="15087600" y="4845784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15316200" y="54789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6200" y="5478959"/>
                  <a:ext cx="1143000" cy="7694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1925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0744200" y="5181600"/>
            <a:ext cx="1371600" cy="1631216"/>
            <a:chOff x="10744200" y="4876800"/>
            <a:chExt cx="1371600" cy="1631216"/>
          </a:xfrm>
        </p:grpSpPr>
        <p:sp>
          <p:nvSpPr>
            <p:cNvPr id="112" name="TextBox 111"/>
            <p:cNvSpPr txBox="1"/>
            <p:nvPr/>
          </p:nvSpPr>
          <p:spPr>
            <a:xfrm>
              <a:off x="10744200" y="48768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0972800" y="53265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0" y="5326559"/>
                  <a:ext cx="1143000" cy="76944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1277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Straight Connector 113"/>
          <p:cNvCxnSpPr>
            <a:stCxn id="92" idx="0"/>
          </p:cNvCxnSpPr>
          <p:nvPr/>
        </p:nvCxnSpPr>
        <p:spPr>
          <a:xfrm flipV="1">
            <a:off x="9791700" y="8458200"/>
            <a:ext cx="1181100" cy="8307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72800" y="8458200"/>
            <a:ext cx="42672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9647853" y="9357386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9647853" y="7191466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9601200" y="6357932"/>
            <a:ext cx="1371600" cy="8658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9647853" y="7223786"/>
            <a:ext cx="0" cy="20651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5288597" y="6357931"/>
            <a:ext cx="0" cy="2100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0924203" y="6357931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3965205" y="8458201"/>
            <a:ext cx="1323392" cy="8794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4012247" y="6352381"/>
            <a:ext cx="1324558" cy="8542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10933068" y="6352381"/>
            <a:ext cx="39732" cy="210581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4039073" y="7199073"/>
            <a:ext cx="0" cy="2100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24800" y="9357386"/>
            <a:ext cx="731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772400" y="7223786"/>
            <a:ext cx="731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10972800" y="5329671"/>
            <a:ext cx="0" cy="5338329"/>
            <a:chOff x="10972800" y="4735285"/>
            <a:chExt cx="0" cy="5338329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0972800" y="4735285"/>
              <a:ext cx="0" cy="5338329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0972800" y="4735285"/>
              <a:ext cx="0" cy="10559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0972800" y="8686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5486400" y="12279792"/>
                <a:ext cx="40545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</a:rPr>
                      <m:t>′</m:t>
                    </m:r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′//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279792"/>
                <a:ext cx="4054571" cy="769441"/>
              </a:xfrm>
              <a:prstGeom prst="rect">
                <a:avLst/>
              </a:prstGeom>
              <a:blipFill rotWithShape="1">
                <a:blip r:embed="rId12"/>
                <a:stretch>
                  <a:fillRect t="-16535" r="-511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0972800" y="12268199"/>
                <a:ext cx="5543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𝑩𝑩</m:t>
                    </m:r>
                    <m:r>
                      <a:rPr lang="en-US" sz="4400" b="1" i="1">
                        <a:latin typeface="Cambria Math"/>
                      </a:rPr>
                      <m:t>′∩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2268199"/>
                <a:ext cx="5543056" cy="769441"/>
              </a:xfrm>
              <a:prstGeom prst="rect">
                <a:avLst/>
              </a:prstGeom>
              <a:blipFill rotWithShape="1">
                <a:blip r:embed="rId13"/>
                <a:stretch>
                  <a:fillRect t="-15748" r="-440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17983200" y="12348668"/>
                <a:ext cx="39880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𝑨𝑫</m:t>
                      </m:r>
                      <m:r>
                        <a:rPr lang="en-US" sz="4400" b="1" i="1" smtClean="0">
                          <a:latin typeface="Cambria Math"/>
                        </a:rPr>
                        <m:t>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𝑨𝑩𝑪𝑫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12348668"/>
                <a:ext cx="3988078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0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2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590800"/>
            <a:ext cx="21841827" cy="108204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o.rada.vn/data/image/2020/10/12/doan-van-tieng-an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71945"/>
            <a:ext cx="15524466" cy="81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3622" y="3810000"/>
            <a:ext cx="20477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phòng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9525000" y="5271946"/>
            <a:ext cx="0" cy="463405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11125200" y="8777146"/>
            <a:ext cx="0" cy="463405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7162800" y="5943600"/>
            <a:ext cx="5943600" cy="7620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1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590800"/>
            <a:ext cx="21841827" cy="108204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2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3622" y="3810000"/>
            <a:ext cx="20477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Hãy tìm những hình ảnh trong cuộc sống về đường thẳng song song với mặt phẳng.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2" descr="F:\thao giảng\nem-nhay-cao-3-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01" y="5787541"/>
            <a:ext cx="7345748" cy="73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667000" y="8686800"/>
            <a:ext cx="5867251" cy="40488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Description: F:\thao giảng\image-4741235-20352046a4ed21f604d8accdfa099dcd-pro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5787542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14097000" y="6781800"/>
            <a:ext cx="67056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888199" y="6019801"/>
            <a:ext cx="228600" cy="693419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505200"/>
            <a:ext cx="22325581" cy="6387569"/>
            <a:chOff x="1076414" y="4334859"/>
            <a:chExt cx="22325581" cy="63875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605133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0354" y="4513722"/>
                <a:ext cx="2094824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nằm trong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nằm 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54" y="4513722"/>
                <a:ext cx="20948246" cy="1446550"/>
              </a:xfrm>
              <a:prstGeom prst="rect">
                <a:avLst/>
              </a:prstGeom>
              <a:blipFill>
                <a:blip r:embed="rId3"/>
                <a:stretch>
                  <a:fillRect l="-1164" t="-8824" r="-116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4800" y="7109017"/>
                <a:ext cx="5323893" cy="22048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⊄</m:t>
                              </m:r>
                              <m:d>
                                <m:dPr>
                                  <m:ctrlP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∥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′⊂</m:t>
                              </m:r>
                              <m:d>
                                <m:dPr>
                                  <m:ctrlP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109017"/>
                <a:ext cx="5323893" cy="2204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0889002" y="7964832"/>
            <a:ext cx="6104910" cy="1623135"/>
            <a:chOff x="-956506" y="647405"/>
            <a:chExt cx="7293196" cy="2849670"/>
          </a:xfrm>
        </p:grpSpPr>
        <p:sp>
          <p:nvSpPr>
            <p:cNvPr id="53" name="Parallelogram 52"/>
            <p:cNvSpPr/>
            <p:nvPr/>
          </p:nvSpPr>
          <p:spPr bwMode="auto">
            <a:xfrm>
              <a:off x="-14" y="647405"/>
              <a:ext cx="6336704" cy="2326736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-956506" y="1771595"/>
                  <a:ext cx="3286226" cy="1725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56506" y="1771595"/>
                  <a:ext cx="3286226" cy="17254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2361932" y="6311369"/>
            <a:ext cx="4365525" cy="1398553"/>
            <a:chOff x="12361932" y="6311369"/>
            <a:chExt cx="4365525" cy="1398553"/>
          </a:xfrm>
        </p:grpSpPr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flipV="1">
              <a:off x="12361932" y="7070104"/>
              <a:ext cx="3959743" cy="63981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15409532" y="6311369"/>
                  <a:ext cx="1317925" cy="1160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09532" y="6311369"/>
                  <a:ext cx="1317925" cy="11603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516238" y="8177637"/>
            <a:ext cx="4009456" cy="800732"/>
            <a:chOff x="12516238" y="8177637"/>
            <a:chExt cx="4009456" cy="800732"/>
          </a:xfrm>
        </p:grpSpPr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12516238" y="8177637"/>
              <a:ext cx="3958506" cy="638786"/>
            </a:xfrm>
            <a:prstGeom prst="line">
              <a:avLst/>
            </a:prstGeom>
            <a:noFill/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15611294" y="8191261"/>
                  <a:ext cx="914400" cy="78710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rtlCol="0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kern="1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𝒅</m:t>
                        </m:r>
                        <m:r>
                          <a:rPr lang="en-US" sz="4400" b="1" i="1" kern="1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oMath>
                    </m:oMathPara>
                  </a14:m>
                  <a:endParaRPr lang="en-US" sz="4400" b="1" i="1" kern="12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11294" y="8191261"/>
                  <a:ext cx="914400" cy="7871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482492" y="10071054"/>
            <a:ext cx="21987107" cy="3568746"/>
            <a:chOff x="1957257" y="3352800"/>
            <a:chExt cx="20941821" cy="4434845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7" y="4337460"/>
              <a:ext cx="20941821" cy="34501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0" y="3352800"/>
              <a:ext cx="20920547" cy="984664"/>
              <a:chOff x="1978530" y="3352800"/>
              <a:chExt cx="20920547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0" y="3352800"/>
                <a:ext cx="20920547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49988" y="3424481"/>
                <a:ext cx="19757174" cy="839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endParaRPr lang="en-US" sz="4400" b="1" spc="-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777364" y="11142997"/>
                <a:ext cx="2162304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4" y="11142997"/>
                <a:ext cx="21623045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156" t="-6034" r="-1128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12700" algn="ctr">
          <a:solidFill>
            <a:schemeClr val="tx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38100">
          <a:solidFill>
            <a:schemeClr val="bg1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>
        <a:noAutofit/>
      </a:bodyPr>
      <a:lstStyle>
        <a:defPPr marL="0" marR="0" fontAlgn="base">
          <a:spcBef>
            <a:spcPts val="0"/>
          </a:spcBef>
          <a:spcAft>
            <a:spcPts val="0"/>
          </a:spcAft>
          <a:defRPr sz="4800" i="1" kern="1200">
            <a:solidFill>
              <a:srgbClr val="00FF00"/>
            </a:solidFill>
            <a:effectLst/>
            <a:latin typeface="Times New Roman"/>
            <a:ea typeface="Times New Roman"/>
            <a:cs typeface="Times New Rom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2425</TotalTime>
  <Words>4305</Words>
  <PresentationFormat>Custom</PresentationFormat>
  <Paragraphs>938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Tahoma</vt:lpstr>
      <vt:lpstr>Times New Roman</vt:lpstr>
      <vt:lpstr>Tohama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2021-08-30T00:28:11Z</dcterms:modified>
</cp:coreProperties>
</file>