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  <p:sldId id="259" r:id="rId9"/>
    <p:sldId id="277" r:id="rId10"/>
    <p:sldId id="270" r:id="rId11"/>
    <p:sldId id="278" r:id="rId12"/>
    <p:sldId id="279" r:id="rId13"/>
    <p:sldId id="280" r:id="rId14"/>
    <p:sldId id="281" r:id="rId15"/>
    <p:sldId id="282" r:id="rId16"/>
    <p:sldId id="284" r:id="rId17"/>
    <p:sldId id="271" r:id="rId18"/>
    <p:sldId id="274" r:id="rId19"/>
  </p:sldIdLst>
  <p:sldSz cx="18288000" cy="10287000"/>
  <p:notesSz cx="6858000" cy="9144000"/>
  <p:embeddedFontLst>
    <p:embeddedFont>
      <p:font typeface="Palatino Linotype" panose="020405020505050303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re Sugar Thin" panose="020B0604020202020204" charset="0"/>
      <p:regular r:id="rId29"/>
    </p:embeddedFont>
    <p:embeddedFont>
      <p:font typeface="Rokkitt Bold" panose="020B0604020202020204" charset="0"/>
      <p:regular r:id="rId30"/>
    </p:embeddedFont>
    <p:embeddedFont>
      <p:font typeface="Sriracha" panose="020B0604020202020204" charset="-34"/>
      <p:regular r:id="rId31"/>
    </p:embeddedFont>
    <p:embeddedFont>
      <p:font typeface="Josefin Sans Regular" panose="020B0604020202020204" charset="0"/>
      <p:regular r:id="rId32"/>
    </p:embeddedFont>
    <p:embeddedFont>
      <p:font typeface="Bakerie Bold" panose="020B0604020202020204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Baloo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9E9A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556A9-4CB9-4911-9E65-8947AA8DA3E2}" type="datetimeFigureOut">
              <a:rPr lang="en-US" smtClean="0"/>
              <a:t>23/6/2023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8715-D6E7-4CEB-9B03-D8D293A0D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0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8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6.emf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openxmlformats.org/officeDocument/2006/relationships/audio" Target="NULL"/><Relationship Id="rId10" Type="http://schemas.openxmlformats.org/officeDocument/2006/relationships/image" Target="../media/image33.emf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audi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6.emf"/><Relationship Id="rId18" Type="http://schemas.openxmlformats.org/officeDocument/2006/relationships/image" Target="../media/image40.png"/><Relationship Id="rId3" Type="http://schemas.openxmlformats.org/officeDocument/2006/relationships/audio" Target="../media/media2.mp3"/><Relationship Id="rId21" Type="http://schemas.openxmlformats.org/officeDocument/2006/relationships/oleObject" Target="../embeddings/oleObject3.bin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4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10" Type="http://schemas.openxmlformats.org/officeDocument/2006/relationships/image" Target="../media/image33.emf"/><Relationship Id="rId19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NULL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55" b="570"/>
          <a:stretch>
            <a:fillRect/>
          </a:stretch>
        </p:blipFill>
        <p:spPr>
          <a:xfrm>
            <a:off x="479479" y="155753"/>
            <a:ext cx="17329041" cy="91025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47330" y="2662351"/>
            <a:ext cx="14191770" cy="487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9"/>
              </a:lnSpc>
            </a:pPr>
            <a:r>
              <a:rPr lang="en-US" sz="14999" spc="-209" dirty="0">
                <a:solidFill>
                  <a:srgbClr val="FFFFFF"/>
                </a:solidFill>
                <a:latin typeface="Sriracha"/>
              </a:rPr>
              <a:t>CHÀO MỪNG  </a:t>
            </a:r>
            <a:r>
              <a:rPr lang="en-US" sz="14999" spc="-209" dirty="0" smtClean="0">
                <a:solidFill>
                  <a:srgbClr val="FFFFFF"/>
                </a:solidFill>
                <a:latin typeface="Sriracha"/>
              </a:rPr>
              <a:t>QUÝ THẦY CÔ</a:t>
            </a:r>
            <a:endParaRPr lang="en-US" sz="14999" spc="-209" dirty="0">
              <a:solidFill>
                <a:srgbClr val="FFFFFF"/>
              </a:solidFill>
              <a:latin typeface="Srirach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154412"/>
            <a:ext cx="2578061" cy="57290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5171464" y="7357622"/>
            <a:ext cx="8500984" cy="1465058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5" cy="1325840"/>
            </a:xfrm>
            <a:custGeom>
              <a:avLst/>
              <a:gdLst/>
              <a:ahLst/>
              <a:cxnLst/>
              <a:rect l="l" t="t" r="r" b="b"/>
              <a:pathLst>
                <a:path w="7663285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8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1" y="300683"/>
                    <a:pt x="7663285" y="425358"/>
                    <a:pt x="7654145" y="628876"/>
                  </a:cubicBezTo>
                  <a:lnTo>
                    <a:pt x="7654145" y="628879"/>
                  </a:ln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95211" y="729994"/>
            <a:ext cx="5554474" cy="206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762" y="952500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1582" b="36736"/>
          <a:stretch>
            <a:fillRect/>
          </a:stretch>
        </p:blipFill>
        <p:spPr>
          <a:xfrm>
            <a:off x="6019800" y="558273"/>
            <a:ext cx="5127769" cy="1259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328729" y="755199"/>
            <a:ext cx="450991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 dirty="0" err="1" smtClean="0">
                <a:solidFill>
                  <a:srgbClr val="FFF2F9"/>
                </a:solidFill>
                <a:latin typeface="Rokkitt Bold"/>
              </a:rPr>
              <a:t>Thực</a:t>
            </a:r>
            <a:r>
              <a:rPr lang="en-US" sz="6761" dirty="0">
                <a:solidFill>
                  <a:srgbClr val="FFF2F9"/>
                </a:solidFill>
                <a:latin typeface="Rokkitt Bold"/>
              </a:rPr>
              <a:t> </a:t>
            </a:r>
            <a:r>
              <a:rPr lang="en-US" sz="6761" dirty="0" err="1" smtClean="0">
                <a:solidFill>
                  <a:srgbClr val="FFF2F9"/>
                </a:solidFill>
                <a:latin typeface="Rokkitt Bold"/>
              </a:rPr>
              <a:t>hành</a:t>
            </a:r>
            <a:r>
              <a:rPr lang="en-US" sz="6761" dirty="0" smtClean="0">
                <a:solidFill>
                  <a:srgbClr val="FFF2F9"/>
                </a:solidFill>
                <a:latin typeface="Rokkitt Bold"/>
              </a:rPr>
              <a:t> 1</a:t>
            </a:r>
            <a:endParaRPr lang="en-US" sz="6761" dirty="0">
              <a:solidFill>
                <a:srgbClr val="FFF2F9"/>
              </a:solidFill>
              <a:latin typeface="Rokkitt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182280"/>
            <a:ext cx="14630400" cy="32115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0" y="5372100"/>
            <a:ext cx="1425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1140" y="6067286"/>
            <a:ext cx="143300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 lương cơ bản mỗi tháng của anh Minh : x (triệu đồng)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a.Biểu thức biểu thị tiền lương mỗi tháng của anh Minh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+3 500 000  (đ)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b.Biểu thức biểu thị số tiền anh Minh được nhận ở tháng Tết.</a:t>
            </a:r>
            <a:endParaRPr lang="en-US" sz="32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+ 3500 000 + x + 3500 000 +60%.3 500 </a:t>
            </a:r>
            <a:r>
              <a:rPr lang="nl-NL" sz="32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000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 2x </a:t>
            </a:r>
            <a:r>
              <a:rPr lang="nl-NL" sz="3200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+ 9 100 000 </a:t>
            </a:r>
            <a:r>
              <a:rPr lang="nl-NL" sz="3200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(đ)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146" y="1895750"/>
            <a:ext cx="2201144" cy="806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696195" y="4321023"/>
            <a:ext cx="2817449" cy="1032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284451" y="1445756"/>
            <a:ext cx="5357236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100" b="1" dirty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5977" y="1885952"/>
            <a:ext cx="3257832" cy="11933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364019" y="1453949"/>
            <a:ext cx="4437144" cy="1625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605" y="4200754"/>
            <a:ext cx="1607909" cy="5890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283" y="2977847"/>
            <a:ext cx="3882287" cy="2098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9929" y="3000377"/>
            <a:ext cx="3661941" cy="19984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7227" y="5184459"/>
            <a:ext cx="9173547" cy="2187891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88323" y="1285875"/>
            <a:ext cx="932082" cy="93208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4628" y="7520213"/>
            <a:ext cx="2373074" cy="8710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960003" y="2421723"/>
            <a:ext cx="13272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50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667000" y="227693"/>
            <a:ext cx="15621000" cy="1753474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85251" y="513130"/>
              <a:ext cx="8811813" cy="22346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4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lang="nl-NL" sz="4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</a:t>
              </a:r>
              <a:r>
                <a:rPr lang="nl-NL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là x (m), chiều dài hơn chiều rộng 10m. Biểu thức biểu thị chiều rộng mảnh vườn là :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962" y="1359041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901" y="2628901"/>
            <a:ext cx="1822157" cy="5729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7929" y="6569900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487" y="6670221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697" y="6538901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455000" y="5143500"/>
            <a:ext cx="5262395" cy="174366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86789" y="3989902"/>
              <a:ext cx="27913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4500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+ 10 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1072201" y="4964799"/>
            <a:ext cx="5138342" cy="1888074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29071" y="3989903"/>
              <a:ext cx="232257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nl-NL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10.x 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422948" y="7056054"/>
            <a:ext cx="5294447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00065" y="5635627"/>
              <a:ext cx="256480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nl-NL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10 - x (m)</a:t>
              </a:r>
              <a:r>
                <a:rPr lang="nl-NL" dirty="0" smtClean="0"/>
                <a:t> 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1047004" y="6917800"/>
            <a:ext cx="5163539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116559" y="5635627"/>
              <a:ext cx="3147585" cy="6565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5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nl-NL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-  10 (m)</a:t>
              </a:r>
              <a:r>
                <a:rPr lang="nl-NL" sz="4800" dirty="0"/>
                <a:t> </a:t>
              </a:r>
              <a:endParaRPr lang="vi-VN" sz="45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498606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058461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0636959" y="10674764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7903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-45645"/>
            <a:ext cx="18288000" cy="10286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3942" y="1371600"/>
            <a:ext cx="15281658" cy="2462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847" y="1686638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86" y="2956498"/>
            <a:ext cx="1822157" cy="5729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3814" y="6897497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373" y="6997818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583" y="6866498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973339" y="5461268"/>
            <a:ext cx="5289942" cy="1743663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42435" y="3903890"/>
              <a:ext cx="3515535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42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+ 1,30 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403091" y="5377001"/>
            <a:ext cx="5138342" cy="188807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85228" y="3740142"/>
              <a:ext cx="2539156" cy="6018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x.1,30 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968833" y="7383651"/>
            <a:ext cx="5294446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88700" y="5483727"/>
              <a:ext cx="2527757" cy="5745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4200" b="1" noProof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4200" noProof="1" smtClean="0">
                  <a:latin typeface="Palatino Linotype" panose="02040502050505030304" pitchFamily="18" charset="0"/>
                </a:rPr>
                <a:t>(m)</a:t>
              </a:r>
              <a:endParaRPr lang="vi-VN" sz="42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377892" y="7329997"/>
            <a:ext cx="5163540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544612" y="5317063"/>
              <a:ext cx="2620375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1,5 </a:t>
              </a:r>
              <a:r>
                <a:rPr lang="nl-NL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.x 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952721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4604346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0182845" y="11002361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823698" y="5059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7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3280707" y="1782590"/>
            <a:ext cx="145094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khởi hành từ thành phố A đến thành phố B với vận tốc x km/h hết 1h30 phút.Biểu thức biểu thị quãng đường từ A đến B là: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364114"/>
              </p:ext>
            </p:extLst>
          </p:nvPr>
        </p:nvGraphicFramePr>
        <p:xfrm>
          <a:off x="5398323" y="7431126"/>
          <a:ext cx="879386" cy="1547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21" imgW="241195" imgH="418918" progId="Equation.DSMT4">
                  <p:embed/>
                </p:oleObj>
              </mc:Choice>
              <mc:Fallback>
                <p:oleObj name="Equation" r:id="rId21" imgW="241195" imgH="418918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8323" y="7431126"/>
                        <a:ext cx="879386" cy="1547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19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6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4818693" y="101416"/>
            <a:ext cx="13505089" cy="2348177"/>
            <a:chOff x="2361289" y="-1911667"/>
            <a:chExt cx="10440582" cy="35027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1289" y="-1911667"/>
              <a:ext cx="10440582" cy="350277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6576" y="-1509082"/>
              <a:ext cx="9557555" cy="27546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3: Tiền lương cơ bản 1 ngày là x (đồng) nếu tăng ca thì thêm 30 000 đ/giờ. Biểu thức biểu thị tiền lương của anh An khi làm 1 ngày và tăng ca thêm 4 giờ là: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074" y="997484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483" y="2286002"/>
            <a:ext cx="1822157" cy="607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7511" y="6569901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070" y="6670223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280" y="6538902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4824582" y="5143502"/>
            <a:ext cx="5995817" cy="1743663"/>
            <a:chOff x="2256516" y="3433557"/>
            <a:chExt cx="4840997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077894" y="3950814"/>
              <a:ext cx="4019619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x+30 000 + 4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2046025" y="5076201"/>
            <a:ext cx="5517503" cy="1888074"/>
            <a:chOff x="7167386" y="3353692"/>
            <a:chExt cx="4617953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04845" y="3946257"/>
              <a:ext cx="3680494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+ 120 000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4792531" y="7056056"/>
            <a:ext cx="5825597" cy="174366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17484" y="5603072"/>
              <a:ext cx="3426864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42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30 000.4.x (đ)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2020830" y="7029202"/>
            <a:ext cx="5542698" cy="1742090"/>
            <a:chOff x="7144988" y="5089690"/>
            <a:chExt cx="4648990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31097" y="5355841"/>
              <a:ext cx="3862881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4.x + 30 000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870977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6428043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006542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2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" y="-15057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509094" y="164272"/>
            <a:ext cx="14245506" cy="2545685"/>
            <a:chOff x="1351503" y="-98082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1503" y="-98082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1638848" y="193195"/>
              <a:ext cx="9029102" cy="2166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l-NL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4: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Mai gửi 200 000 000 đồngvào 1 ngân hàng với lãi suất x kì hạn 1 năm. Biểu thức biểu thị số tiền vốn lẫn lãi bác nhận được sau 1 năm là :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849327"/>
            <a:ext cx="2057400" cy="16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29" y="2286002"/>
            <a:ext cx="1822157" cy="6072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3857" y="6569901"/>
            <a:ext cx="1665629" cy="1714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9416" y="6670223"/>
            <a:ext cx="1523372" cy="1682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9626" y="6538902"/>
            <a:ext cx="1522952" cy="18255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9831" y="2814537"/>
            <a:ext cx="548283" cy="5482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5846497" y="2867321"/>
            <a:ext cx="6904500" cy="1743663"/>
            <a:chOff x="2104960" y="1561434"/>
            <a:chExt cx="4705591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256676" y="1693647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960" y="1561434"/>
              <a:ext cx="908359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604271" y="2035459"/>
              <a:ext cx="4206280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200 000 000.x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5884129" y="4687671"/>
            <a:ext cx="6578358" cy="1888074"/>
            <a:chOff x="6528902" y="3398029"/>
            <a:chExt cx="584742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6794664" y="3696573"/>
              <a:ext cx="5581666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28902" y="3398029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7643181" y="4129398"/>
              <a:ext cx="4588150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200 000 000 + x (đ)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5260745" y="6739994"/>
            <a:ext cx="11038263" cy="1743663"/>
            <a:chOff x="2128565" y="5129048"/>
            <a:chExt cx="6997641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654259" y="5233078"/>
              <a:ext cx="5619405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30626" y="5129048"/>
              <a:ext cx="6267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128565" y="5479393"/>
              <a:ext cx="6997641" cy="60187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200 000 000+ 200 000 000x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5846497" y="8454630"/>
            <a:ext cx="9850703" cy="1742090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432255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581516" y="5566676"/>
              <a:ext cx="3620717" cy="6018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noProof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nl-NL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200 000 000 .200 000 000.x (đ)</a:t>
              </a:r>
              <a:endParaRPr lang="vi-VN" sz="4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870977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Khi đến mỗi Slide, thầy cô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nhấp chuột trái 1 lần hoặc</a:t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6428043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12006542" y="10674765"/>
            <a:ext cx="5400675" cy="222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3150">
                <a:solidFill>
                  <a:schemeClr val="tx1"/>
                </a:solidFill>
              </a:rPr>
            </a:br>
            <a:r>
              <a:rPr lang="en-US" sz="315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8352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01" y="3924300"/>
            <a:ext cx="4777481" cy="45434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495800" y="1562100"/>
            <a:ext cx="12877800" cy="3086101"/>
            <a:chOff x="4114800" y="685800"/>
            <a:chExt cx="8250022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792822" cy="14773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</a:t>
              </a:r>
              <a:r>
                <a:rPr lang="en-US" sz="5400" b="1" dirty="0" smtClean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ĐÃ </a:t>
              </a:r>
              <a:r>
                <a:rPr lang="en-US" sz="54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0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529"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55671" y="1670734"/>
            <a:ext cx="10964735" cy="2104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5"/>
              </a:lnSpc>
            </a:pPr>
            <a:r>
              <a:rPr lang="en-US" sz="7200" b="1" spc="5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VIỆC VỀ NHÀ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66038" y="3916144"/>
            <a:ext cx="9144000" cy="3123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fr-FR" sz="4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47170" y="1028700"/>
            <a:ext cx="12271087" cy="66263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47170" y="3945873"/>
            <a:ext cx="12050369" cy="261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19"/>
              </a:lnSpc>
            </a:pPr>
            <a:r>
              <a:rPr lang="en-US" sz="21133" spc="422">
                <a:solidFill>
                  <a:srgbClr val="FFFFFF"/>
                </a:solidFill>
                <a:latin typeface="Baloo"/>
              </a:rPr>
              <a:t>Cảm ơn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49495" y="8215666"/>
            <a:ext cx="7189010" cy="4142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1170">
            <a:off x="2513208" y="1296854"/>
            <a:ext cx="4324917" cy="1146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776"/>
          <a:stretch>
            <a:fillRect/>
          </a:stretch>
        </p:blipFill>
        <p:spPr>
          <a:xfrm>
            <a:off x="10518430" y="5972383"/>
            <a:ext cx="5209516" cy="1919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77815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1408" y="2115917"/>
            <a:ext cx="15685547" cy="343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 BẬC NHẤT</a:t>
            </a:r>
            <a:endParaRPr lang="en-US" sz="6600" spc="72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 rot="-61847">
            <a:off x="3126001" y="795035"/>
            <a:ext cx="559982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6"/>
              </a:lnSpc>
            </a:pPr>
            <a:r>
              <a:rPr lang="en-US" sz="6803" dirty="0" err="1" smtClean="0">
                <a:solidFill>
                  <a:srgbClr val="000000"/>
                </a:solidFill>
                <a:latin typeface="Josefin Sans Regular"/>
              </a:rPr>
              <a:t>Bài</a:t>
            </a:r>
            <a:r>
              <a:rPr lang="en-US" sz="6803" dirty="0" smtClean="0">
                <a:solidFill>
                  <a:srgbClr val="000000"/>
                </a:solidFill>
                <a:latin typeface="Josefin Sans Regular"/>
              </a:rPr>
              <a:t> 2</a:t>
            </a:r>
            <a:endParaRPr lang="en-US" sz="6803" dirty="0">
              <a:solidFill>
                <a:srgbClr val="000000"/>
              </a:solidFill>
              <a:latin typeface="Josefin Sans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799860">
            <a:off x="15685840" y="1003274"/>
            <a:ext cx="2348424" cy="76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16752" y="8727699"/>
            <a:ext cx="1061203" cy="1061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1161">
            <a:off x="652126" y="238832"/>
            <a:ext cx="862233" cy="1931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4539">
            <a:off x="1321586" y="679949"/>
            <a:ext cx="15027691" cy="9105410"/>
            <a:chOff x="0" y="0"/>
            <a:chExt cx="1913890" cy="1159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159643"/>
            </a:xfrm>
            <a:custGeom>
              <a:avLst/>
              <a:gdLst/>
              <a:ahLst/>
              <a:cxnLst/>
              <a:rect l="l" t="t" r="r" b="b"/>
              <a:pathLst>
                <a:path w="1913890" h="1159643">
                  <a:moveTo>
                    <a:pt x="0" y="0"/>
                  </a:moveTo>
                  <a:lnTo>
                    <a:pt x="1913890" y="0"/>
                  </a:lnTo>
                  <a:lnTo>
                    <a:pt x="1913890" y="1159643"/>
                  </a:lnTo>
                  <a:lnTo>
                    <a:pt x="0" y="11596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AutoShape 5"/>
          <p:cNvSpPr/>
          <p:nvPr/>
        </p:nvSpPr>
        <p:spPr>
          <a:xfrm rot="-5660620">
            <a:off x="851530" y="6415355"/>
            <a:ext cx="4394215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 rot="-234539">
            <a:off x="2407563" y="4585052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1 </a:t>
            </a:r>
          </a:p>
        </p:txBody>
      </p:sp>
      <p:sp>
        <p:nvSpPr>
          <p:cNvPr id="7" name="TextBox 7"/>
          <p:cNvSpPr txBox="1"/>
          <p:nvPr/>
        </p:nvSpPr>
        <p:spPr>
          <a:xfrm rot="-234539">
            <a:off x="2735181" y="7390728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 rot="-234539">
            <a:off x="3220854" y="4280089"/>
            <a:ext cx="1192667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 rot="-234539">
            <a:off x="3667254" y="6361086"/>
            <a:ext cx="1167683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18478" b="18295"/>
          <a:stretch>
            <a:fillRect/>
          </a:stretch>
        </p:blipFill>
        <p:spPr>
          <a:xfrm rot="-389145">
            <a:off x="8325501" y="1343493"/>
            <a:ext cx="3760928" cy="12840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261110">
            <a:off x="8569116" y="1617623"/>
            <a:ext cx="3275893" cy="85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</a:pPr>
            <a:r>
              <a:rPr lang="en-US" sz="6456">
                <a:solidFill>
                  <a:srgbClr val="FFF2F9"/>
                </a:solidFill>
                <a:latin typeface="Bakerie Bold"/>
              </a:rPr>
              <a:t>Mục tiêu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80609">
            <a:off x="11971671" y="7845361"/>
            <a:ext cx="6217779" cy="15933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17569">
            <a:off x="74034" y="822080"/>
            <a:ext cx="5949208" cy="157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529"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67594" y="2793940"/>
            <a:ext cx="10964735" cy="37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6"/>
              </a:lnSpc>
            </a:pPr>
            <a:r>
              <a:rPr lang="en-US" sz="10854" spc="445" dirty="0">
                <a:solidFill>
                  <a:srgbClr val="FFFFFF"/>
                </a:solidFill>
                <a:latin typeface="Baloo"/>
              </a:rPr>
              <a:t>HOẠT ĐỘNG 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1582" b="36736"/>
          <a:stretch>
            <a:fillRect/>
          </a:stretch>
        </p:blipFill>
        <p:spPr>
          <a:xfrm>
            <a:off x="4343400" y="709548"/>
            <a:ext cx="8549639" cy="15991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5955" y="1250057"/>
            <a:ext cx="15875165" cy="5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5"/>
              </a:lnSpc>
            </a:pPr>
            <a:r>
              <a:rPr lang="en-US" sz="5400" spc="12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spc="1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2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spc="1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2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spc="1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2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5400" spc="1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99187" y="6570570"/>
            <a:ext cx="1252419" cy="2657653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42" y="1966347"/>
            <a:ext cx="12867158" cy="50632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44164" y="6864499"/>
            <a:ext cx="1425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8676" y="7218442"/>
            <a:ext cx="9144000" cy="13619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1 275 000 : 85% = 1500 000 (đ)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529"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640385" y="3797746"/>
            <a:ext cx="10964735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7"/>
              </a:lnSpc>
            </a:pPr>
            <a:r>
              <a:rPr lang="en-US" sz="7955" spc="326" dirty="0" err="1" smtClean="0">
                <a:solidFill>
                  <a:srgbClr val="FFFFFF"/>
                </a:solidFill>
                <a:latin typeface="Baloo"/>
              </a:rPr>
              <a:t>Hình</a:t>
            </a:r>
            <a:r>
              <a:rPr lang="en-US" sz="7955" spc="32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 smtClean="0">
                <a:solidFill>
                  <a:srgbClr val="FFFFFF"/>
                </a:solidFill>
                <a:latin typeface="Baloo"/>
              </a:rPr>
              <a:t>thành</a:t>
            </a:r>
            <a:r>
              <a:rPr lang="en-US" sz="7955" spc="32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 smtClean="0">
                <a:solidFill>
                  <a:srgbClr val="FFFFFF"/>
                </a:solidFill>
                <a:latin typeface="Baloo"/>
              </a:rPr>
              <a:t>kiến</a:t>
            </a:r>
            <a:r>
              <a:rPr lang="en-US" sz="7955" spc="326" dirty="0" smtClean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 smtClean="0">
                <a:solidFill>
                  <a:srgbClr val="FFFFFF"/>
                </a:solidFill>
                <a:latin typeface="Baloo"/>
              </a:rPr>
              <a:t>thức</a:t>
            </a:r>
            <a:endParaRPr lang="en-US" sz="7955" spc="326" dirty="0">
              <a:solidFill>
                <a:srgbClr val="FFFFFF"/>
              </a:solidFill>
              <a:latin typeface="Baloo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838" t="1512" b="1499"/>
          <a:stretch>
            <a:fillRect/>
          </a:stretch>
        </p:blipFill>
        <p:spPr>
          <a:xfrm>
            <a:off x="1231757" y="854196"/>
            <a:ext cx="4619626" cy="17261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9082" y="7316450"/>
            <a:ext cx="3733800" cy="175021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157130" y="1090180"/>
            <a:ext cx="117006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spc="120" dirty="0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spc="120" dirty="0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spc="120" dirty="0">
              <a:solidFill>
                <a:srgbClr val="9B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15"/>
              </a:lnSpc>
            </a:pPr>
            <a:endParaRPr lang="en-US" sz="3600" spc="120" dirty="0">
              <a:solidFill>
                <a:srgbClr val="9B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66781" y="1300494"/>
            <a:ext cx="465777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 dirty="0" err="1" smtClean="0">
                <a:solidFill>
                  <a:srgbClr val="FFF2F9"/>
                </a:solidFill>
                <a:latin typeface="Sriracha"/>
              </a:rPr>
              <a:t>Khám</a:t>
            </a:r>
            <a:r>
              <a:rPr lang="en-US" sz="6461" dirty="0" smtClean="0">
                <a:solidFill>
                  <a:srgbClr val="FFF2F9"/>
                </a:solidFill>
                <a:latin typeface="Sriracha"/>
              </a:rPr>
              <a:t> </a:t>
            </a:r>
            <a:r>
              <a:rPr lang="en-US" sz="6461" dirty="0" err="1" smtClean="0">
                <a:solidFill>
                  <a:srgbClr val="FFF2F9"/>
                </a:solidFill>
                <a:latin typeface="Sriracha"/>
              </a:rPr>
              <a:t>phá</a:t>
            </a:r>
            <a:r>
              <a:rPr lang="en-US" sz="6461" dirty="0" smtClean="0">
                <a:solidFill>
                  <a:srgbClr val="FFF2F9"/>
                </a:solidFill>
                <a:latin typeface="Sriracha"/>
              </a:rPr>
              <a:t> 1</a:t>
            </a:r>
            <a:endParaRPr lang="en-US" sz="6461" dirty="0">
              <a:solidFill>
                <a:srgbClr val="FFF2F9"/>
              </a:solidFill>
              <a:latin typeface="Srirach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000" y="2303832"/>
            <a:ext cx="15664479" cy="33903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7800" y="5666286"/>
            <a:ext cx="1425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4600" y="6566086"/>
            <a:ext cx="9144000" cy="21159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:x (m)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lphaLcPeriod"/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 dài : x + 20 (m)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 vi : (x + x + 20).2 = 4x + 40 (m)</a:t>
            </a:r>
            <a:endParaRPr lang="en-US" sz="32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x (x+ 20) = x</a:t>
            </a:r>
            <a:r>
              <a:rPr lang="en-US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+ 20x (m</a:t>
            </a:r>
            <a:r>
              <a:rPr lang="en-US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621000" y="5999380"/>
            <a:ext cx="929094" cy="152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7048500"/>
            <a:ext cx="1471603" cy="2559309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9100"/>
            <a:ext cx="17254538" cy="169819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2120" y="2861289"/>
            <a:ext cx="144305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1.Biểu </a:t>
            </a: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một đại lượng bởi biểu thức chứa ẩn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0782" y="636354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838" t="1512" b="1499"/>
          <a:stretch>
            <a:fillRect/>
          </a:stretch>
        </p:blipFill>
        <p:spPr>
          <a:xfrm>
            <a:off x="1091216" y="255931"/>
            <a:ext cx="4619626" cy="17261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0782" y="8337937"/>
            <a:ext cx="3733800" cy="175021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157130" y="1090180"/>
            <a:ext cx="117006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0" dirty="0" err="1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spc="120" dirty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spc="120" dirty="0" smtClean="0">
                <a:solidFill>
                  <a:srgbClr val="9B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spc="120" dirty="0">
              <a:solidFill>
                <a:srgbClr val="9B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15"/>
              </a:lnSpc>
            </a:pPr>
            <a:endParaRPr lang="en-US" sz="3600" spc="120" dirty="0">
              <a:solidFill>
                <a:srgbClr val="9B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1498" y="673399"/>
            <a:ext cx="465777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 dirty="0" err="1" smtClean="0">
                <a:solidFill>
                  <a:srgbClr val="FFF2F9"/>
                </a:solidFill>
                <a:latin typeface="Sriracha"/>
              </a:rPr>
              <a:t>Ví</a:t>
            </a:r>
            <a:r>
              <a:rPr lang="en-US" sz="6461" dirty="0" smtClean="0">
                <a:solidFill>
                  <a:srgbClr val="FFF2F9"/>
                </a:solidFill>
                <a:latin typeface="Sriracha"/>
              </a:rPr>
              <a:t> </a:t>
            </a:r>
            <a:r>
              <a:rPr lang="en-US" sz="6461" dirty="0" err="1" smtClean="0">
                <a:solidFill>
                  <a:srgbClr val="FFF2F9"/>
                </a:solidFill>
                <a:latin typeface="Sriracha"/>
              </a:rPr>
              <a:t>dụ</a:t>
            </a:r>
            <a:r>
              <a:rPr lang="en-US" sz="6461" dirty="0" smtClean="0">
                <a:solidFill>
                  <a:srgbClr val="FFF2F9"/>
                </a:solidFill>
                <a:latin typeface="Sriracha"/>
              </a:rPr>
              <a:t>  1</a:t>
            </a:r>
            <a:endParaRPr lang="en-US" sz="6461" dirty="0">
              <a:solidFill>
                <a:srgbClr val="FFF2F9"/>
              </a:solidFill>
              <a:latin typeface="Srirach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0" y="5671539"/>
            <a:ext cx="14253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2331954"/>
            <a:ext cx="15392855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Một ô tô khởi hành từ thành phố A đến thành phố B với vận tốc 30km/h. Khi từ B về A xe chạy với tốc độ 45km/h. Gọi x (km) là chiều dài quãng đường AB. Viết biểu thức biểu thị: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0"/>
              </a:spcAft>
              <a:buFont typeface="+mj-lt"/>
              <a:buAutoNum type="alphaLcPeriod"/>
            </a:pPr>
            <a:r>
              <a:rPr lang="nl-NL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 gian ô tô đi từ A đến B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nl-NL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 thời gian ô tô đi từ A đến B và từ B về A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40013" y="7277100"/>
            <a:ext cx="655338" cy="1191523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092231"/>
              </p:ext>
            </p:extLst>
          </p:nvPr>
        </p:nvGraphicFramePr>
        <p:xfrm>
          <a:off x="12668849" y="6379425"/>
          <a:ext cx="752475" cy="134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6" imgW="215713" imgH="393359" progId="Equation.DSMT4">
                  <p:embed/>
                </p:oleObj>
              </mc:Choice>
              <mc:Fallback>
                <p:oleObj name="Equation" r:id="rId6" imgW="215713" imgH="39335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849" y="6379425"/>
                        <a:ext cx="752475" cy="13413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662007"/>
              </p:ext>
            </p:extLst>
          </p:nvPr>
        </p:nvGraphicFramePr>
        <p:xfrm>
          <a:off x="15163800" y="7693682"/>
          <a:ext cx="1828800" cy="1338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8" imgW="533169" imgH="393529" progId="Equation.DSMT4">
                  <p:embed/>
                </p:oleObj>
              </mc:Choice>
              <mc:Fallback>
                <p:oleObj name="Equation" r:id="rId8" imgW="533169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3800" y="7693682"/>
                        <a:ext cx="1828800" cy="13389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739195" y="6586363"/>
            <a:ext cx="89398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a.Thời gian ô tô đi từ A đến B là           (h) </a:t>
            </a:r>
            <a:endParaRPr kumimoji="0" lang="nl-NL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724400" y="7920083"/>
            <a:ext cx="1356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b.Tổng thời gian ô tô đi từ A đến B và từ B về A là                 (h)</a:t>
            </a:r>
            <a:endParaRPr kumimoji="0" lang="nl-NL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8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899</Words>
  <PresentationFormat>Custom</PresentationFormat>
  <Paragraphs>78</Paragraphs>
  <Slides>18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Palatino Linotype</vt:lpstr>
      <vt:lpstr>Times New Roman</vt:lpstr>
      <vt:lpstr>Calibri</vt:lpstr>
      <vt:lpstr>More Sugar Thin</vt:lpstr>
      <vt:lpstr>Rokkitt Bold</vt:lpstr>
      <vt:lpstr>Sriracha</vt:lpstr>
      <vt:lpstr>Josefin Sans Regular</vt:lpstr>
      <vt:lpstr>Arial</vt:lpstr>
      <vt:lpstr>Bakerie Bold</vt:lpstr>
      <vt:lpstr>Tahoma</vt:lpstr>
      <vt:lpstr>Baloo</vt:lpstr>
      <vt:lpstr>Office Theme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2023-06-23T14:25:50Z</dcterms:modified>
  <dc:identifier>DAFHJGTgahw</dc:identifier>
</cp:coreProperties>
</file>