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40"/>
  </p:notesMasterIdLst>
  <p:sldIdLst>
    <p:sldId id="313" r:id="rId3"/>
    <p:sldId id="301" r:id="rId4"/>
    <p:sldId id="315" r:id="rId5"/>
    <p:sldId id="317" r:id="rId6"/>
    <p:sldId id="318" r:id="rId7"/>
    <p:sldId id="319" r:id="rId8"/>
    <p:sldId id="320" r:id="rId9"/>
    <p:sldId id="321" r:id="rId10"/>
    <p:sldId id="322" r:id="rId11"/>
    <p:sldId id="323" r:id="rId12"/>
    <p:sldId id="324" r:id="rId13"/>
    <p:sldId id="325" r:id="rId14"/>
    <p:sldId id="326" r:id="rId15"/>
    <p:sldId id="327" r:id="rId16"/>
    <p:sldId id="328" r:id="rId17"/>
    <p:sldId id="330" r:id="rId18"/>
    <p:sldId id="331" r:id="rId19"/>
    <p:sldId id="332" r:id="rId20"/>
    <p:sldId id="333" r:id="rId21"/>
    <p:sldId id="334" r:id="rId22"/>
    <p:sldId id="335" r:id="rId23"/>
    <p:sldId id="336" r:id="rId24"/>
    <p:sldId id="337" r:id="rId25"/>
    <p:sldId id="338" r:id="rId26"/>
    <p:sldId id="339" r:id="rId27"/>
    <p:sldId id="340" r:id="rId28"/>
    <p:sldId id="341" r:id="rId29"/>
    <p:sldId id="342" r:id="rId30"/>
    <p:sldId id="347" r:id="rId31"/>
    <p:sldId id="343" r:id="rId32"/>
    <p:sldId id="348" r:id="rId33"/>
    <p:sldId id="349" r:id="rId34"/>
    <p:sldId id="350" r:id="rId35"/>
    <p:sldId id="351" r:id="rId36"/>
    <p:sldId id="352" r:id="rId37"/>
    <p:sldId id="353" r:id="rId38"/>
    <p:sldId id="354" r:id="rId39"/>
  </p:sldIdLst>
  <p:sldSz cx="24384000" cy="13716000"/>
  <p:notesSz cx="6858000" cy="9144000"/>
  <p:custDataLst>
    <p:tags r:id="rId41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F7FF"/>
    <a:srgbClr val="D6F7FE"/>
    <a:srgbClr val="EEF7E9"/>
    <a:srgbClr val="0000FF"/>
    <a:srgbClr val="135F82"/>
    <a:srgbClr val="FFFFFF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2" autoAdjust="0"/>
    <p:restoredTop sz="94139" autoAdjust="0"/>
  </p:normalViewPr>
  <p:slideViewPr>
    <p:cSldViewPr>
      <p:cViewPr>
        <p:scale>
          <a:sx n="25" d="100"/>
          <a:sy n="25" d="100"/>
        </p:scale>
        <p:origin x="18" y="1398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presProps" Target="pres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20" Type="http://schemas.openxmlformats.org/officeDocument/2006/relationships/slide" Target="slides/slide18.xml"/><Relationship Id="rId41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6041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399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57593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03199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93563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09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27829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36634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43770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965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7535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7132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97973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010593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50179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68500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0547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937393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3202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7867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0964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51514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36717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0031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680717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82162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728223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9573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602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12417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033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1059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2343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81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5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.bin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26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8.bin"/><Relationship Id="rId7" Type="http://schemas.openxmlformats.org/officeDocument/2006/relationships/oleObject" Target="../embeddings/oleObject30.bin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29.bin"/><Relationship Id="rId10" Type="http://schemas.openxmlformats.org/officeDocument/2006/relationships/image" Target="../media/image31.wmf"/><Relationship Id="rId4" Type="http://schemas.openxmlformats.org/officeDocument/2006/relationships/image" Target="../media/image29.wmf"/><Relationship Id="rId9" Type="http://schemas.openxmlformats.org/officeDocument/2006/relationships/oleObject" Target="../embeddings/oleObject31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wmf"/><Relationship Id="rId3" Type="http://schemas.openxmlformats.org/officeDocument/2006/relationships/oleObject" Target="../embeddings/oleObject32.bin"/><Relationship Id="rId7" Type="http://schemas.openxmlformats.org/officeDocument/2006/relationships/oleObject" Target="../embeddings/oleObject34.bin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3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35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w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8.wmf"/><Relationship Id="rId5" Type="http://schemas.openxmlformats.org/officeDocument/2006/relationships/oleObject" Target="../embeddings/oleObject38.bin"/><Relationship Id="rId10" Type="http://schemas.openxmlformats.org/officeDocument/2006/relationships/image" Target="../media/image34.wmf"/><Relationship Id="rId4" Type="http://schemas.openxmlformats.org/officeDocument/2006/relationships/image" Target="../media/image37.wmf"/><Relationship Id="rId9" Type="http://schemas.openxmlformats.org/officeDocument/2006/relationships/oleObject" Target="../embeddings/oleObject40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13" Type="http://schemas.openxmlformats.org/officeDocument/2006/relationships/oleObject" Target="../embeddings/oleObject46.bin"/><Relationship Id="rId3" Type="http://schemas.openxmlformats.org/officeDocument/2006/relationships/oleObject" Target="../embeddings/oleObject41.bin"/><Relationship Id="rId7" Type="http://schemas.openxmlformats.org/officeDocument/2006/relationships/oleObject" Target="../embeddings/oleObject43.bin"/><Relationship Id="rId12" Type="http://schemas.openxmlformats.org/officeDocument/2006/relationships/image" Target="../media/image4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wmf"/><Relationship Id="rId11" Type="http://schemas.openxmlformats.org/officeDocument/2006/relationships/oleObject" Target="../embeddings/oleObject45.bin"/><Relationship Id="rId5" Type="http://schemas.openxmlformats.org/officeDocument/2006/relationships/oleObject" Target="../embeddings/oleObject42.bin"/><Relationship Id="rId10" Type="http://schemas.openxmlformats.org/officeDocument/2006/relationships/image" Target="../media/image43.wmf"/><Relationship Id="rId4" Type="http://schemas.openxmlformats.org/officeDocument/2006/relationships/image" Target="../media/image40.wmf"/><Relationship Id="rId9" Type="http://schemas.openxmlformats.org/officeDocument/2006/relationships/oleObject" Target="../embeddings/oleObject44.bin"/><Relationship Id="rId14" Type="http://schemas.openxmlformats.org/officeDocument/2006/relationships/image" Target="../media/image45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46.png"/><Relationship Id="rId4" Type="http://schemas.openxmlformats.org/officeDocument/2006/relationships/image" Target="../media/image40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wmf"/><Relationship Id="rId13" Type="http://schemas.openxmlformats.org/officeDocument/2006/relationships/oleObject" Target="../embeddings/oleObject53.bin"/><Relationship Id="rId3" Type="http://schemas.openxmlformats.org/officeDocument/2006/relationships/oleObject" Target="../embeddings/oleObject48.bin"/><Relationship Id="rId7" Type="http://schemas.openxmlformats.org/officeDocument/2006/relationships/oleObject" Target="../embeddings/oleObject50.bin"/><Relationship Id="rId12" Type="http://schemas.openxmlformats.org/officeDocument/2006/relationships/image" Target="../media/image51.wmf"/><Relationship Id="rId2" Type="http://schemas.openxmlformats.org/officeDocument/2006/relationships/notesSlide" Target="../notesSlides/notesSlide17.xml"/><Relationship Id="rId16" Type="http://schemas.openxmlformats.org/officeDocument/2006/relationships/image" Target="../media/image53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8.wmf"/><Relationship Id="rId11" Type="http://schemas.openxmlformats.org/officeDocument/2006/relationships/oleObject" Target="../embeddings/oleObject52.bin"/><Relationship Id="rId5" Type="http://schemas.openxmlformats.org/officeDocument/2006/relationships/oleObject" Target="../embeddings/oleObject49.bin"/><Relationship Id="rId15" Type="http://schemas.openxmlformats.org/officeDocument/2006/relationships/oleObject" Target="../embeddings/oleObject54.bin"/><Relationship Id="rId10" Type="http://schemas.openxmlformats.org/officeDocument/2006/relationships/image" Target="../media/image50.wmf"/><Relationship Id="rId4" Type="http://schemas.openxmlformats.org/officeDocument/2006/relationships/image" Target="../media/image47.wmf"/><Relationship Id="rId9" Type="http://schemas.openxmlformats.org/officeDocument/2006/relationships/oleObject" Target="../embeddings/oleObject51.bin"/><Relationship Id="rId14" Type="http://schemas.openxmlformats.org/officeDocument/2006/relationships/image" Target="../media/image52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13" Type="http://schemas.openxmlformats.org/officeDocument/2006/relationships/oleObject" Target="../embeddings/oleObject60.bin"/><Relationship Id="rId3" Type="http://schemas.openxmlformats.org/officeDocument/2006/relationships/oleObject" Target="../embeddings/oleObject55.bin"/><Relationship Id="rId7" Type="http://schemas.openxmlformats.org/officeDocument/2006/relationships/oleObject" Target="../embeddings/oleObject57.bin"/><Relationship Id="rId12" Type="http://schemas.openxmlformats.org/officeDocument/2006/relationships/image" Target="../media/image58.wmf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60.w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5.wmf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6.bin"/><Relationship Id="rId15" Type="http://schemas.openxmlformats.org/officeDocument/2006/relationships/oleObject" Target="../embeddings/oleObject61.bin"/><Relationship Id="rId10" Type="http://schemas.openxmlformats.org/officeDocument/2006/relationships/image" Target="../media/image57.wmf"/><Relationship Id="rId4" Type="http://schemas.openxmlformats.org/officeDocument/2006/relationships/image" Target="../media/image54.wmf"/><Relationship Id="rId9" Type="http://schemas.openxmlformats.org/officeDocument/2006/relationships/oleObject" Target="../embeddings/oleObject58.bin"/><Relationship Id="rId14" Type="http://schemas.openxmlformats.org/officeDocument/2006/relationships/image" Target="../media/image59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3.bin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61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4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63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6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68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70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0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4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wmf"/><Relationship Id="rId13" Type="http://schemas.openxmlformats.org/officeDocument/2006/relationships/oleObject" Target="../embeddings/oleObject80.bin"/><Relationship Id="rId3" Type="http://schemas.openxmlformats.org/officeDocument/2006/relationships/oleObject" Target="../embeddings/oleObject75.bin"/><Relationship Id="rId7" Type="http://schemas.openxmlformats.org/officeDocument/2006/relationships/oleObject" Target="../embeddings/oleObject77.bin"/><Relationship Id="rId12" Type="http://schemas.openxmlformats.org/officeDocument/2006/relationships/image" Target="../media/image73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79.bin"/><Relationship Id="rId5" Type="http://schemas.openxmlformats.org/officeDocument/2006/relationships/oleObject" Target="../embeddings/oleObject76.bin"/><Relationship Id="rId10" Type="http://schemas.openxmlformats.org/officeDocument/2006/relationships/image" Target="../media/image72.wmf"/><Relationship Id="rId4" Type="http://schemas.openxmlformats.org/officeDocument/2006/relationships/image" Target="../media/image69.wmf"/><Relationship Id="rId9" Type="http://schemas.openxmlformats.org/officeDocument/2006/relationships/oleObject" Target="../embeddings/oleObject78.bin"/><Relationship Id="rId14" Type="http://schemas.openxmlformats.org/officeDocument/2006/relationships/image" Target="../media/image74.wmf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wmf"/><Relationship Id="rId3" Type="http://schemas.openxmlformats.org/officeDocument/2006/relationships/oleObject" Target="../embeddings/oleObject81.bin"/><Relationship Id="rId7" Type="http://schemas.openxmlformats.org/officeDocument/2006/relationships/oleObject" Target="../embeddings/oleObject83.bin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2.wmf"/><Relationship Id="rId11" Type="http://schemas.openxmlformats.org/officeDocument/2006/relationships/image" Target="../media/image75.png"/><Relationship Id="rId5" Type="http://schemas.openxmlformats.org/officeDocument/2006/relationships/oleObject" Target="../embeddings/oleObject82.bin"/><Relationship Id="rId10" Type="http://schemas.openxmlformats.org/officeDocument/2006/relationships/image" Target="../media/image74.wmf"/><Relationship Id="rId4" Type="http://schemas.openxmlformats.org/officeDocument/2006/relationships/image" Target="../media/image71.wmf"/><Relationship Id="rId9" Type="http://schemas.openxmlformats.org/officeDocument/2006/relationships/oleObject" Target="../embeddings/oleObject84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5.bin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7.wmf"/><Relationship Id="rId5" Type="http://schemas.openxmlformats.org/officeDocument/2006/relationships/oleObject" Target="../embeddings/oleObject86.bin"/><Relationship Id="rId4" Type="http://schemas.openxmlformats.org/officeDocument/2006/relationships/image" Target="../media/image76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87.bin"/><Relationship Id="rId7" Type="http://schemas.openxmlformats.org/officeDocument/2006/relationships/oleObject" Target="../embeddings/oleObject89.bin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88.bin"/><Relationship Id="rId4" Type="http://schemas.openxmlformats.org/officeDocument/2006/relationships/image" Target="../media/image77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4.bin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wmf"/><Relationship Id="rId3" Type="http://schemas.openxmlformats.org/officeDocument/2006/relationships/oleObject" Target="../embeddings/oleObject90.bin"/><Relationship Id="rId7" Type="http://schemas.openxmlformats.org/officeDocument/2006/relationships/oleObject" Target="../embeddings/oleObject92.bin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78.wmf"/><Relationship Id="rId5" Type="http://schemas.openxmlformats.org/officeDocument/2006/relationships/oleObject" Target="../embeddings/oleObject91.bin"/><Relationship Id="rId10" Type="http://schemas.openxmlformats.org/officeDocument/2006/relationships/image" Target="../media/image81.wmf"/><Relationship Id="rId4" Type="http://schemas.openxmlformats.org/officeDocument/2006/relationships/image" Target="../media/image80.wmf"/><Relationship Id="rId9" Type="http://schemas.openxmlformats.org/officeDocument/2006/relationships/oleObject" Target="../embeddings/oleObject93.bin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wmf"/><Relationship Id="rId3" Type="http://schemas.openxmlformats.org/officeDocument/2006/relationships/oleObject" Target="../embeddings/oleObject94.bin"/><Relationship Id="rId7" Type="http://schemas.openxmlformats.org/officeDocument/2006/relationships/oleObject" Target="../embeddings/oleObject96.bin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2.wmf"/><Relationship Id="rId5" Type="http://schemas.openxmlformats.org/officeDocument/2006/relationships/oleObject" Target="../embeddings/oleObject95.bin"/><Relationship Id="rId4" Type="http://schemas.openxmlformats.org/officeDocument/2006/relationships/image" Target="../media/image80.wmf"/><Relationship Id="rId9" Type="http://schemas.openxmlformats.org/officeDocument/2006/relationships/image" Target="../media/image8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6.wmf"/><Relationship Id="rId5" Type="http://schemas.openxmlformats.org/officeDocument/2006/relationships/oleObject" Target="../embeddings/oleObject98.bin"/><Relationship Id="rId4" Type="http://schemas.openxmlformats.org/officeDocument/2006/relationships/image" Target="../media/image85.w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3" Type="http://schemas.openxmlformats.org/officeDocument/2006/relationships/oleObject" Target="../embeddings/oleObject99.bin"/><Relationship Id="rId7" Type="http://schemas.openxmlformats.org/officeDocument/2006/relationships/oleObject" Target="../embeddings/oleObject101.bin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88.wmf"/><Relationship Id="rId5" Type="http://schemas.openxmlformats.org/officeDocument/2006/relationships/oleObject" Target="../embeddings/oleObject100.bin"/><Relationship Id="rId4" Type="http://schemas.openxmlformats.org/officeDocument/2006/relationships/image" Target="../media/image87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wmf"/><Relationship Id="rId3" Type="http://schemas.openxmlformats.org/officeDocument/2006/relationships/oleObject" Target="../embeddings/oleObject102.bin"/><Relationship Id="rId7" Type="http://schemas.openxmlformats.org/officeDocument/2006/relationships/oleObject" Target="../embeddings/oleObject104.bin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1.wmf"/><Relationship Id="rId5" Type="http://schemas.openxmlformats.org/officeDocument/2006/relationships/oleObject" Target="../embeddings/oleObject103.bin"/><Relationship Id="rId10" Type="http://schemas.openxmlformats.org/officeDocument/2006/relationships/image" Target="../media/image93.wmf"/><Relationship Id="rId4" Type="http://schemas.openxmlformats.org/officeDocument/2006/relationships/image" Target="../media/image90.wmf"/><Relationship Id="rId9" Type="http://schemas.openxmlformats.org/officeDocument/2006/relationships/oleObject" Target="../embeddings/oleObject105.bin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wmf"/><Relationship Id="rId3" Type="http://schemas.openxmlformats.org/officeDocument/2006/relationships/oleObject" Target="../embeddings/oleObject106.bin"/><Relationship Id="rId7" Type="http://schemas.openxmlformats.org/officeDocument/2006/relationships/oleObject" Target="../embeddings/oleObject108.bin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5.wmf"/><Relationship Id="rId5" Type="http://schemas.openxmlformats.org/officeDocument/2006/relationships/oleObject" Target="../embeddings/oleObject107.bin"/><Relationship Id="rId4" Type="http://schemas.openxmlformats.org/officeDocument/2006/relationships/image" Target="../media/image9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9.bin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7.png"/><Relationship Id="rId4" Type="http://schemas.openxmlformats.org/officeDocument/2006/relationships/image" Target="../media/image96.w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wmf"/><Relationship Id="rId3" Type="http://schemas.openxmlformats.org/officeDocument/2006/relationships/oleObject" Target="../embeddings/oleObject110.bin"/><Relationship Id="rId7" Type="http://schemas.openxmlformats.org/officeDocument/2006/relationships/oleObject" Target="../embeddings/oleObject112.bin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8.wmf"/><Relationship Id="rId5" Type="http://schemas.openxmlformats.org/officeDocument/2006/relationships/oleObject" Target="../embeddings/oleObject111.bin"/><Relationship Id="rId10" Type="http://schemas.openxmlformats.org/officeDocument/2006/relationships/image" Target="../media/image100.wmf"/><Relationship Id="rId4" Type="http://schemas.openxmlformats.org/officeDocument/2006/relationships/image" Target="../media/image96.wmf"/><Relationship Id="rId9" Type="http://schemas.openxmlformats.org/officeDocument/2006/relationships/oleObject" Target="../embeddings/oleObject113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3" Type="http://schemas.openxmlformats.org/officeDocument/2006/relationships/oleObject" Target="../embeddings/oleObject5.bin"/><Relationship Id="rId7" Type="http://schemas.openxmlformats.org/officeDocument/2006/relationships/oleObject" Target="../embeddings/oleObject7.bin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11.wmf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1.wmf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11.bin"/><Relationship Id="rId7" Type="http://schemas.openxmlformats.org/officeDocument/2006/relationships/oleObject" Target="../embeddings/oleObject13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12.bin"/><Relationship Id="rId4" Type="http://schemas.openxmlformats.org/officeDocument/2006/relationships/image" Target="../media/image11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4.bin"/><Relationship Id="rId7" Type="http://schemas.openxmlformats.org/officeDocument/2006/relationships/oleObject" Target="../embeddings/oleObject16.bin"/><Relationship Id="rId12" Type="http://schemas.openxmlformats.org/officeDocument/2006/relationships/image" Target="../media/image21.w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0.wmf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7.bin"/><Relationship Id="rId14" Type="http://schemas.openxmlformats.org/officeDocument/2006/relationships/image" Target="../media/image22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20.bin"/><Relationship Id="rId7" Type="http://schemas.openxmlformats.org/officeDocument/2006/relationships/oleObject" Target="../embeddings/oleObject22.bin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3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3FF6797-9084-4088-B03C-F68BB0D6D29D}"/>
              </a:ext>
            </a:extLst>
          </p:cNvPr>
          <p:cNvGrpSpPr/>
          <p:nvPr/>
        </p:nvGrpSpPr>
        <p:grpSpPr>
          <a:xfrm>
            <a:off x="9677400" y="1676400"/>
            <a:ext cx="13944600" cy="11181523"/>
            <a:chOff x="9851187" y="2126503"/>
            <a:chExt cx="13944600" cy="11181523"/>
          </a:xfrm>
        </p:grpSpPr>
        <p:grpSp>
          <p:nvGrpSpPr>
            <p:cNvPr id="8" name="Group 7"/>
            <p:cNvGrpSpPr/>
            <p:nvPr/>
          </p:nvGrpSpPr>
          <p:grpSpPr>
            <a:xfrm>
              <a:off x="9851187" y="2126503"/>
              <a:ext cx="13944600" cy="11181523"/>
              <a:chOff x="1339699" y="3448230"/>
              <a:chExt cx="13944600" cy="11181523"/>
            </a:xfrm>
          </p:grpSpPr>
          <p:sp>
            <p:nvSpPr>
              <p:cNvPr id="10" name="Right Triangle 9"/>
              <p:cNvSpPr/>
              <p:nvPr/>
            </p:nvSpPr>
            <p:spPr>
              <a:xfrm flipH="1">
                <a:off x="8958821" y="3486542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39699" y="3448230"/>
                <a:ext cx="13944600" cy="11181523"/>
                <a:chOff x="1339699" y="3448230"/>
                <a:chExt cx="13944600" cy="11181523"/>
              </a:xfrm>
            </p:grpSpPr>
            <p:sp>
              <p:nvSpPr>
                <p:cNvPr id="12" name="Rounded Rectangle 11"/>
                <p:cNvSpPr/>
                <p:nvPr/>
              </p:nvSpPr>
              <p:spPr>
                <a:xfrm>
                  <a:off x="1339699" y="3696072"/>
                  <a:ext cx="13944600" cy="10933681"/>
                </a:xfrm>
                <a:prstGeom prst="roundRect">
                  <a:avLst>
                    <a:gd name="adj" fmla="val 2374"/>
                  </a:avLst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28575">
                  <a:solidFill>
                    <a:srgbClr val="0999C8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36000" tIns="18000" rIns="36000" bIns="18000" rtlCol="0" anchor="ctr"/>
                <a:lstStyle/>
                <a:p>
                  <a:pPr algn="ctr"/>
                  <a:endParaRPr lang="en-US" sz="4600">
                    <a:latin typeface="Tahoma" pitchFamily="34" charset="0"/>
                    <a:ea typeface="Tahoma" pitchFamily="34" charset="0"/>
                    <a:cs typeface="Tahoma" pitchFamily="34" charset="0"/>
                  </a:endParaRPr>
                </a:p>
              </p:txBody>
            </p:sp>
            <p:sp>
              <p:nvSpPr>
                <p:cNvPr id="14" name="TextBox 13"/>
                <p:cNvSpPr txBox="1"/>
                <p:nvPr/>
              </p:nvSpPr>
              <p:spPr>
                <a:xfrm>
                  <a:off x="5759299" y="3448230"/>
                  <a:ext cx="3890809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 fontAlgn="auto">
                    <a:spcBef>
                      <a:spcPct val="50000"/>
                    </a:spcBef>
                    <a:spcAft>
                      <a:spcPts val="0"/>
                    </a:spcAft>
                    <a:defRPr/>
                  </a:pPr>
                  <a:r>
                    <a:rPr lang="en-US" sz="5400" b="1" cap="all" dirty="0">
                      <a:ln w="0"/>
                      <a:solidFill>
                        <a:schemeClr val="bg1"/>
                      </a:solidFill>
                      <a:effectLst>
                        <a:reflection blurRad="12700" stA="50000" endPos="50000" dist="5000" dir="5400000" sy="-100000" rotWithShape="0"/>
                      </a:effectLst>
                      <a:latin typeface="Tahoma" pitchFamily="34" charset="0"/>
                      <a:ea typeface="Tahoma" pitchFamily="34" charset="0"/>
                      <a:cs typeface="Tahoma" pitchFamily="34" charset="0"/>
                    </a:rPr>
                    <a:t>CHƯƠNG I</a:t>
                  </a:r>
                </a:p>
              </p:txBody>
            </p:sp>
          </p:grpSp>
        </p:grpSp>
        <p:sp>
          <p:nvSpPr>
            <p:cNvPr id="15" name="Right Triangle 14"/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ound Same Side Corner Rectangle 15"/>
            <p:cNvSpPr/>
            <p:nvPr/>
          </p:nvSpPr>
          <p:spPr>
            <a:xfrm flipV="1">
              <a:off x="10613187" y="2164810"/>
              <a:ext cx="12496800" cy="2552492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0232187" y="6009564"/>
              <a:ext cx="13563600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Ứng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dụng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của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hệ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phương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trình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bậc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nhất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ba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ẩn</a:t>
              </a:r>
              <a:endParaRPr lang="en-US" sz="54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§3.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Bài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cuối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chuyên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54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r>
                <a:rPr lang="en-US" sz="54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1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10917987" y="2428363"/>
              <a:ext cx="1188720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CHUYÊN ĐỀ I. </a:t>
              </a:r>
            </a:p>
            <a:p>
              <a:pPr algn="ctr"/>
              <a:r>
                <a:rPr lang="vi-VN" sz="4800" b="1" dirty="0">
                  <a:solidFill>
                    <a:schemeClr val="bg1"/>
                  </a:solidFill>
                  <a:latin typeface="+mj-lt"/>
                </a:rPr>
                <a:t>HỆ PHƯƠNG TRÌNH BẬC NHẤT BA ẨN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1295400" y="2816957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4095390"/>
              </p:ext>
            </p:extLst>
          </p:nvPr>
        </p:nvGraphicFramePr>
        <p:xfrm>
          <a:off x="554038" y="5946775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253800" progId="Equation.DSMT4">
                  <p:embed/>
                </p:oleObj>
              </mc:Choice>
              <mc:Fallback>
                <p:oleObj name="Equation" r:id="rId3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038" y="5946775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227388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bậc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5741835"/>
              </p:ext>
            </p:extLst>
          </p:nvPr>
        </p:nvGraphicFramePr>
        <p:xfrm>
          <a:off x="1606550" y="730885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87240" imgH="736560" progId="Equation.DSMT4">
                  <p:embed/>
                </p:oleObj>
              </mc:Choice>
              <mc:Fallback>
                <p:oleObj name="Equation" r:id="rId5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6550" y="730885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5901711"/>
              </p:ext>
            </p:extLst>
          </p:nvPr>
        </p:nvGraphicFramePr>
        <p:xfrm>
          <a:off x="12033250" y="7304088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47560" imgH="711000" progId="Equation.DSMT4">
                  <p:embed/>
                </p:oleObj>
              </mc:Choice>
              <mc:Fallback>
                <p:oleObj name="Equation" r:id="rId7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33250" y="7304088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550324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0596643"/>
              </p:ext>
            </p:extLst>
          </p:nvPr>
        </p:nvGraphicFramePr>
        <p:xfrm>
          <a:off x="1411322" y="7074770"/>
          <a:ext cx="8432800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587240" imgH="736560" progId="Equation.DSMT4">
                  <p:embed/>
                </p:oleObj>
              </mc:Choice>
              <mc:Fallback>
                <p:oleObj name="Equation" r:id="rId3" imgW="15872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1322" y="7074770"/>
                        <a:ext cx="8432800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13268"/>
              </p:ext>
            </p:extLst>
          </p:nvPr>
        </p:nvGraphicFramePr>
        <p:xfrm>
          <a:off x="15697200" y="9296400"/>
          <a:ext cx="8699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77480" imgH="190440" progId="Equation.DSMT4">
                  <p:embed/>
                </p:oleObj>
              </mc:Choice>
              <mc:Fallback>
                <p:oleObj name="Equation" r:id="rId5" imgW="177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96400"/>
                        <a:ext cx="869950" cy="8429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60719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8428410"/>
              </p:ext>
            </p:extLst>
          </p:nvPr>
        </p:nvGraphicFramePr>
        <p:xfrm>
          <a:off x="13411200" y="7010400"/>
          <a:ext cx="5654675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55600" imgH="203040" progId="Equation.DSMT4">
                  <p:embed/>
                </p:oleObj>
              </mc:Choice>
              <mc:Fallback>
                <p:oleObj name="Equation" r:id="rId3" imgW="11556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11200" y="7010400"/>
                        <a:ext cx="5654675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75955349"/>
              </p:ext>
            </p:extLst>
          </p:nvPr>
        </p:nvGraphicFramePr>
        <p:xfrm>
          <a:off x="1191695" y="6794159"/>
          <a:ext cx="769143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447560" imgH="711000" progId="Equation.DSMT4">
                  <p:embed/>
                </p:oleObj>
              </mc:Choice>
              <mc:Fallback>
                <p:oleObj name="Equation" r:id="rId5" imgW="144756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1695" y="6794159"/>
                        <a:ext cx="769143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vào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ta </a:t>
            </a:r>
            <a:r>
              <a:rPr lang="en-US" sz="4800" dirty="0" err="1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7071602"/>
              </p:ext>
            </p:extLst>
          </p:nvPr>
        </p:nvGraphicFramePr>
        <p:xfrm>
          <a:off x="12535970" y="9014057"/>
          <a:ext cx="310356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83920" imgH="711000" progId="Equation.DSMT4">
                  <p:embed/>
                </p:oleObj>
              </mc:Choice>
              <mc:Fallback>
                <p:oleObj name="Equation" r:id="rId7" imgW="5839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35970" y="9014057"/>
                        <a:ext cx="310356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Do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6863875"/>
              </p:ext>
            </p:extLst>
          </p:nvPr>
        </p:nvGraphicFramePr>
        <p:xfrm>
          <a:off x="18514476" y="9466262"/>
          <a:ext cx="2673350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45760" imgH="253800" progId="Equation.DSMT4">
                  <p:embed/>
                </p:oleObj>
              </mc:Choice>
              <mc:Fallback>
                <p:oleObj name="Equation" r:id="rId9" imgW="5457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14476" y="9466262"/>
                        <a:ext cx="2673350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787477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4419600"/>
            <a:ext cx="23164800" cy="79248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nào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?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số</a:t>
            </a:r>
            <a:endParaRPr lang="en-US" dirty="0"/>
          </a:p>
          <a:p>
            <a:pPr>
              <a:lnSpc>
                <a:spcPct val="150000"/>
              </a:lnSpc>
            </a:pP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44" name="Object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8026828"/>
              </p:ext>
            </p:extLst>
          </p:nvPr>
        </p:nvGraphicFramePr>
        <p:xfrm>
          <a:off x="306388" y="5946775"/>
          <a:ext cx="3170237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647640" imgH="253800" progId="Equation.DSMT4">
                  <p:embed/>
                </p:oleObj>
              </mc:Choice>
              <mc:Fallback>
                <p:oleObj name="Equation" r:id="rId3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6388" y="5946775"/>
                        <a:ext cx="3170237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3497677" y="5996079"/>
            <a:ext cx="192099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bậc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?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47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1239801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736560" progId="Equation.DSMT4">
                  <p:embed/>
                </p:oleObj>
              </mc:Choice>
              <mc:Fallback>
                <p:oleObj name="Equation" r:id="rId5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55583841"/>
              </p:ext>
            </p:extLst>
          </p:nvPr>
        </p:nvGraphicFramePr>
        <p:xfrm>
          <a:off x="12176125" y="7551738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98320" imgH="711000" progId="Equation.DSMT4">
                  <p:embed/>
                </p:oleObj>
              </mc:Choice>
              <mc:Fallback>
                <p:oleObj name="Equation" r:id="rId7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76125" y="7551738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73174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4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a) </a:t>
            </a:r>
            <a:r>
              <a:rPr lang="en-US" dirty="0" err="1"/>
              <a:t>không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vì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chứa</a:t>
            </a:r>
            <a:r>
              <a:rPr lang="en-US" b="1" dirty="0"/>
              <a:t> </a:t>
            </a: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7352385"/>
              </p:ext>
            </p:extLst>
          </p:nvPr>
        </p:nvGraphicFramePr>
        <p:xfrm>
          <a:off x="15697200" y="9267825"/>
          <a:ext cx="86995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480" imgH="203040" progId="Equation.DSMT4">
                  <p:embed/>
                </p:oleObj>
              </mc:Choice>
              <mc:Fallback>
                <p:oleObj name="Equation" r:id="rId3" imgW="1774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697200" y="9267825"/>
                        <a:ext cx="86995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Box 33"/>
          <p:cNvSpPr txBox="1"/>
          <p:nvPr/>
        </p:nvSpPr>
        <p:spPr>
          <a:xfrm>
            <a:off x="590518" y="455516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74836638"/>
              </p:ext>
            </p:extLst>
          </p:nvPr>
        </p:nvGraphicFramePr>
        <p:xfrm>
          <a:off x="1639888" y="7308850"/>
          <a:ext cx="8364537" cy="386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574640" imgH="736560" progId="Equation.DSMT4">
                  <p:embed/>
                </p:oleObj>
              </mc:Choice>
              <mc:Fallback>
                <p:oleObj name="Equation" r:id="rId5" imgW="1574640" imgH="736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9888" y="7308850"/>
                        <a:ext cx="8364537" cy="3867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0" name="Group 29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1" name="Group 30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33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32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0778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267200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267200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b)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5795182"/>
              </p:ext>
            </p:extLst>
          </p:nvPr>
        </p:nvGraphicFramePr>
        <p:xfrm>
          <a:off x="13163550" y="7010400"/>
          <a:ext cx="6151563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57120" imgH="203040" progId="Equation.DSMT4">
                  <p:embed/>
                </p:oleObj>
              </mc:Choice>
              <mc:Fallback>
                <p:oleObj name="Equation" r:id="rId3" imgW="1257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63550" y="7010400"/>
                        <a:ext cx="6151563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1788426" y="7961041"/>
            <a:ext cx="11353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vào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ta </a:t>
            </a:r>
            <a:r>
              <a:rPr lang="en-US" sz="4800" dirty="0" err="1">
                <a:latin typeface="Tomaho"/>
              </a:rPr>
              <a:t>được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72574"/>
              </p:ext>
            </p:extLst>
          </p:nvPr>
        </p:nvGraphicFramePr>
        <p:xfrm>
          <a:off x="12301538" y="9013825"/>
          <a:ext cx="35750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672840" imgH="711000" progId="Equation.DSMT4">
                  <p:embed/>
                </p:oleObj>
              </mc:Choice>
              <mc:Fallback>
                <p:oleObj name="Equation" r:id="rId5" imgW="6728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301538" y="9013825"/>
                        <a:ext cx="35750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Box 29"/>
          <p:cNvSpPr txBox="1"/>
          <p:nvPr/>
        </p:nvSpPr>
        <p:spPr>
          <a:xfrm>
            <a:off x="16200437" y="9536332"/>
            <a:ext cx="216217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Do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6202793"/>
              </p:ext>
            </p:extLst>
          </p:nvPr>
        </p:nvGraphicFramePr>
        <p:xfrm>
          <a:off x="18267363" y="9466263"/>
          <a:ext cx="3170237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47640" imgH="253800" progId="Equation.DSMT4">
                  <p:embed/>
                </p:oleObj>
              </mc:Choice>
              <mc:Fallback>
                <p:oleObj name="Equation" r:id="rId7" imgW="6476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67363" y="9466263"/>
                        <a:ext cx="3170237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16238537" y="10812638"/>
            <a:ext cx="6817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nghiệm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 </a:t>
            </a:r>
            <a:endParaRPr lang="vi-VN" sz="4800" dirty="0">
              <a:latin typeface="Tomaho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90519" y="4555168"/>
            <a:ext cx="29908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b="1" u="sng" dirty="0">
                <a:solidFill>
                  <a:srgbClr val="FF0000"/>
                </a:solidFill>
                <a:latin typeface="Tomaho"/>
              </a:rPr>
              <a:t>LỜI GIẢI</a:t>
            </a:r>
            <a:endParaRPr lang="vi-VN" sz="4800" b="1" u="sng" dirty="0">
              <a:solidFill>
                <a:srgbClr val="FF0000"/>
              </a:solidFill>
              <a:latin typeface="Tomaho"/>
            </a:endParaRP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4262376"/>
              </p:ext>
            </p:extLst>
          </p:nvPr>
        </p:nvGraphicFramePr>
        <p:xfrm>
          <a:off x="1597210" y="7074770"/>
          <a:ext cx="795972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498320" imgH="711000" progId="Equation.DSMT4">
                  <p:embed/>
                </p:oleObj>
              </mc:Choice>
              <mc:Fallback>
                <p:oleObj name="Equation" r:id="rId9" imgW="14983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7210" y="7074770"/>
                        <a:ext cx="795972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6" name="Group 35"/>
          <p:cNvGrpSpPr/>
          <p:nvPr/>
        </p:nvGrpSpPr>
        <p:grpSpPr>
          <a:xfrm>
            <a:off x="990600" y="2473745"/>
            <a:ext cx="6629400" cy="1231091"/>
            <a:chOff x="22440" y="41566"/>
            <a:chExt cx="850471" cy="230002"/>
          </a:xfrm>
        </p:grpSpPr>
        <p:grpSp>
          <p:nvGrpSpPr>
            <p:cNvPr id="37" name="Group 36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5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6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4" name="TextBox 56"/>
            <p:cNvSpPr txBox="1"/>
            <p:nvPr/>
          </p:nvSpPr>
          <p:spPr>
            <a:xfrm>
              <a:off x="257964" y="41566"/>
              <a:ext cx="614947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1.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795807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  <p:bldP spid="3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-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đủ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khuyết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bên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được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gọi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dạng</a:t>
            </a:r>
            <a:r>
              <a:rPr lang="en-US" dirty="0">
                <a:solidFill>
                  <a:srgbClr val="FF0000"/>
                </a:solidFill>
              </a:rPr>
              <a:t> tam </a:t>
            </a:r>
            <a:r>
              <a:rPr lang="en-US" dirty="0" err="1">
                <a:solidFill>
                  <a:srgbClr val="FF0000"/>
                </a:solidFill>
              </a:rPr>
              <a:t>giác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890360"/>
              </p:ext>
            </p:extLst>
          </p:nvPr>
        </p:nvGraphicFramePr>
        <p:xfrm>
          <a:off x="3327400" y="726916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726916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6386710"/>
              </p:ext>
            </p:extLst>
          </p:nvPr>
        </p:nvGraphicFramePr>
        <p:xfrm>
          <a:off x="21077237" y="5183662"/>
          <a:ext cx="2239963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57200" imgH="164880" progId="Equation.DSMT4">
                  <p:embed/>
                </p:oleObj>
              </mc:Choice>
              <mc:Fallback>
                <p:oleObj name="Equation" r:id="rId5" imgW="45720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77237" y="5183662"/>
                        <a:ext cx="2239963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3761374"/>
              </p:ext>
            </p:extLst>
          </p:nvPr>
        </p:nvGraphicFramePr>
        <p:xfrm>
          <a:off x="20075892" y="6453817"/>
          <a:ext cx="1493838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04560" imgH="164880" progId="Equation.DSMT4">
                  <p:embed/>
                </p:oleObj>
              </mc:Choice>
              <mc:Fallback>
                <p:oleObj name="Equation" r:id="rId7" imgW="3045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75892" y="6453817"/>
                        <a:ext cx="1493838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6769466"/>
              </p:ext>
            </p:extLst>
          </p:nvPr>
        </p:nvGraphicFramePr>
        <p:xfrm>
          <a:off x="15087600" y="7848600"/>
          <a:ext cx="747713" cy="619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52280" imgH="139680" progId="Equation.DSMT4">
                  <p:embed/>
                </p:oleObj>
              </mc:Choice>
              <mc:Fallback>
                <p:oleObj name="Equation" r:id="rId9" imgW="1522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7600" y="7848600"/>
                        <a:ext cx="747713" cy="619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9815717"/>
              </p:ext>
            </p:extLst>
          </p:nvPr>
        </p:nvGraphicFramePr>
        <p:xfrm>
          <a:off x="20180300" y="9144000"/>
          <a:ext cx="622300" cy="563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126720" imgH="126720" progId="Equation.DSMT4">
                  <p:embed/>
                </p:oleObj>
              </mc:Choice>
              <mc:Fallback>
                <p:oleObj name="Equation" r:id="rId11" imgW="126720" imgH="1267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80300" y="9144000"/>
                        <a:ext cx="622300" cy="56356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9380829"/>
              </p:ext>
            </p:extLst>
          </p:nvPr>
        </p:nvGraphicFramePr>
        <p:xfrm>
          <a:off x="16078200" y="10545763"/>
          <a:ext cx="1431925" cy="731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291960" imgH="164880" progId="Equation.DSMT4">
                  <p:embed/>
                </p:oleObj>
              </mc:Choice>
              <mc:Fallback>
                <p:oleObj name="Equation" r:id="rId13" imgW="2919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78200" y="10545763"/>
                        <a:ext cx="1431925" cy="7318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3173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HĐ2: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có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dạng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tam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giác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881186"/>
              </p:ext>
            </p:extLst>
          </p:nvPr>
        </p:nvGraphicFramePr>
        <p:xfrm>
          <a:off x="1060840" y="6318253"/>
          <a:ext cx="49911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39600" imgH="711000" progId="Equation.DSMT4">
                  <p:embed/>
                </p:oleObj>
              </mc:Choice>
              <mc:Fallback>
                <p:oleObj name="Equation" r:id="rId3" imgW="939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840" y="6318253"/>
                        <a:ext cx="49911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 descr="Graphical user interface, text, application, chat or text messag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6653645" y="5583625"/>
            <a:ext cx="5004955" cy="50081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2260305" y="5410200"/>
            <a:ext cx="11285495" cy="72019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hết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ta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chứa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</a:p>
          <a:p>
            <a:pPr marL="571500" indent="-571500">
              <a:lnSpc>
                <a:spcPct val="150000"/>
              </a:lnSpc>
              <a:buFontTx/>
              <a:buChar char="-"/>
            </a:pP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thay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còn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lại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ẩn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thứ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ba</a:t>
            </a:r>
            <a:r>
              <a:rPr lang="en-US" sz="4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46737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2.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8406248"/>
              </p:ext>
            </p:extLst>
          </p:nvPr>
        </p:nvGraphicFramePr>
        <p:xfrm>
          <a:off x="1952895" y="5235575"/>
          <a:ext cx="56673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066680" imgH="711000" progId="Equation.DSMT4">
                  <p:embed/>
                </p:oleObj>
              </mc:Choice>
              <mc:Fallback>
                <p:oleObj name="Equation" r:id="rId3" imgW="106668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52895" y="5235575"/>
                        <a:ext cx="56673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/>
              <a:t>có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Với</a:t>
            </a:r>
            <a:r>
              <a:rPr lang="en-US" dirty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003308"/>
              </p:ext>
            </p:extLst>
          </p:nvPr>
        </p:nvGraphicFramePr>
        <p:xfrm>
          <a:off x="20124738" y="43434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419040" imgH="164880" progId="Equation.DSMT4">
                  <p:embed/>
                </p:oleObj>
              </mc:Choice>
              <mc:Fallback>
                <p:oleObj name="Equation" r:id="rId5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124738" y="43434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818432"/>
              </p:ext>
            </p:extLst>
          </p:nvPr>
        </p:nvGraphicFramePr>
        <p:xfrm>
          <a:off x="13495338" y="5715000"/>
          <a:ext cx="2049462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19040" imgH="164880" progId="Equation.DSMT4">
                  <p:embed/>
                </p:oleObj>
              </mc:Choice>
              <mc:Fallback>
                <p:oleObj name="Equation" r:id="rId7" imgW="41904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95338" y="5715000"/>
                        <a:ext cx="2049462" cy="7302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52490"/>
              </p:ext>
            </p:extLst>
          </p:nvPr>
        </p:nvGraphicFramePr>
        <p:xfrm>
          <a:off x="13504863" y="8253412"/>
          <a:ext cx="55276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130040" imgH="203040" progId="Equation.DSMT4">
                  <p:embed/>
                </p:oleObj>
              </mc:Choice>
              <mc:Fallback>
                <p:oleObj name="Equation" r:id="rId9" imgW="113004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04863" y="8253412"/>
                        <a:ext cx="55276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9771067"/>
              </p:ext>
            </p:extLst>
          </p:nvPr>
        </p:nvGraphicFramePr>
        <p:xfrm>
          <a:off x="13192125" y="9753600"/>
          <a:ext cx="3724275" cy="898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61760" imgH="203040" progId="Equation.DSMT4">
                  <p:embed/>
                </p:oleObj>
              </mc:Choice>
              <mc:Fallback>
                <p:oleObj name="Equation" r:id="rId11" imgW="7617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92125" y="9753600"/>
                        <a:ext cx="3724275" cy="898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008726"/>
              </p:ext>
            </p:extLst>
          </p:nvPr>
        </p:nvGraphicFramePr>
        <p:xfrm>
          <a:off x="14340236" y="12053888"/>
          <a:ext cx="6143625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257120" imgH="177480" progId="Equation.DSMT4">
                  <p:embed/>
                </p:oleObj>
              </mc:Choice>
              <mc:Fallback>
                <p:oleObj name="Equation" r:id="rId13" imgW="1257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340236" y="12053888"/>
                        <a:ext cx="6143625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6746505"/>
              </p:ext>
            </p:extLst>
          </p:nvPr>
        </p:nvGraphicFramePr>
        <p:xfrm>
          <a:off x="1101725" y="10896600"/>
          <a:ext cx="5522913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130040" imgH="253800" progId="Equation.DSMT4">
                  <p:embed/>
                </p:oleObj>
              </mc:Choice>
              <mc:Fallback>
                <p:oleObj name="Equation" r:id="rId15" imgW="11300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1725" y="10896600"/>
                        <a:ext cx="5522913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490150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8" y="2033679"/>
            <a:ext cx="6841981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LUYỆN TẬP 2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4459089"/>
              </p:ext>
            </p:extLst>
          </p:nvPr>
        </p:nvGraphicFramePr>
        <p:xfrm>
          <a:off x="1412875" y="5235575"/>
          <a:ext cx="6746875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269720" imgH="711000" progId="Equation.DSMT4">
                  <p:embed/>
                </p:oleObj>
              </mc:Choice>
              <mc:Fallback>
                <p:oleObj name="Equation" r:id="rId3" imgW="126972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12875" y="5235575"/>
                        <a:ext cx="6746875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có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Thay</a:t>
            </a:r>
            <a:r>
              <a:rPr lang="en-US" dirty="0"/>
              <a:t>        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889160"/>
              </p:ext>
            </p:extLst>
          </p:nvPr>
        </p:nvGraphicFramePr>
        <p:xfrm>
          <a:off x="20650200" y="3962400"/>
          <a:ext cx="1862138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80880" imgH="393480" progId="Equation.DSMT4">
                  <p:embed/>
                </p:oleObj>
              </mc:Choice>
              <mc:Fallback>
                <p:oleObj name="Equation" r:id="rId5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50200" y="3962400"/>
                        <a:ext cx="1862138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94386662"/>
              </p:ext>
            </p:extLst>
          </p:nvPr>
        </p:nvGraphicFramePr>
        <p:xfrm>
          <a:off x="13487400" y="5268912"/>
          <a:ext cx="1863725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80880" imgH="393480" progId="Equation.DSMT4">
                  <p:embed/>
                </p:oleObj>
              </mc:Choice>
              <mc:Fallback>
                <p:oleObj name="Equation" r:id="rId7" imgW="3808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87400" y="5268912"/>
                        <a:ext cx="1863725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23105"/>
              </p:ext>
            </p:extLst>
          </p:nvPr>
        </p:nvGraphicFramePr>
        <p:xfrm>
          <a:off x="20586701" y="6640512"/>
          <a:ext cx="1925637" cy="174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93480" imgH="393480" progId="Equation.DSMT4">
                  <p:embed/>
                </p:oleObj>
              </mc:Choice>
              <mc:Fallback>
                <p:oleObj name="Equation" r:id="rId9" imgW="39348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86701" y="6640512"/>
                        <a:ext cx="1925637" cy="17414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0472833"/>
              </p:ext>
            </p:extLst>
          </p:nvPr>
        </p:nvGraphicFramePr>
        <p:xfrm>
          <a:off x="13462000" y="8001000"/>
          <a:ext cx="3911600" cy="174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799920" imgH="393480" progId="Equation.DSMT4">
                  <p:embed/>
                </p:oleObj>
              </mc:Choice>
              <mc:Fallback>
                <p:oleObj name="Equation" r:id="rId11" imgW="799920" imgH="393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2000" y="8001000"/>
                        <a:ext cx="3911600" cy="17414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6380410"/>
              </p:ext>
            </p:extLst>
          </p:nvPr>
        </p:nvGraphicFramePr>
        <p:xfrm>
          <a:off x="16162338" y="11064875"/>
          <a:ext cx="2109787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431640" imgH="177480" progId="Equation.DSMT4">
                  <p:embed/>
                </p:oleObj>
              </mc:Choice>
              <mc:Fallback>
                <p:oleObj name="Equation" r:id="rId13" imgW="4316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62338" y="11064875"/>
                        <a:ext cx="2109787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03750568"/>
              </p:ext>
            </p:extLst>
          </p:nvPr>
        </p:nvGraphicFramePr>
        <p:xfrm>
          <a:off x="1457325" y="10515600"/>
          <a:ext cx="6391275" cy="190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307880" imgH="431640" progId="Equation.DSMT4">
                  <p:embed/>
                </p:oleObj>
              </mc:Choice>
              <mc:Fallback>
                <p:oleObj name="Equation" r:id="rId15" imgW="1307880" imgH="431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7325" y="10515600"/>
                        <a:ext cx="6391275" cy="190976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4893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914400" y="1905000"/>
            <a:ext cx="22680054" cy="11529786"/>
            <a:chOff x="1447799" y="1691391"/>
            <a:chExt cx="22680054" cy="1152978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447799" y="1691391"/>
              <a:ext cx="22680054" cy="11529786"/>
              <a:chOff x="1447799" y="1691391"/>
              <a:chExt cx="22680054" cy="1152978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447799" y="1691391"/>
                <a:ext cx="22680054" cy="11529786"/>
                <a:chOff x="-3667029" y="3342494"/>
                <a:chExt cx="22680054" cy="11529786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667029" y="3342494"/>
                  <a:ext cx="22680054" cy="11529786"/>
                  <a:chOff x="-3667029" y="3342494"/>
                  <a:chExt cx="22680054" cy="11529786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667029" y="3342494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4353739" y="1793809"/>
                <a:ext cx="1728138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4850021" y="1987115"/>
                <a:ext cx="1653539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vi-VN" sz="4800" b="1" dirty="0">
                    <a:solidFill>
                      <a:srgbClr val="C00000"/>
                    </a:solidFill>
                    <a:latin typeface="+mj-lt"/>
                  </a:rPr>
                  <a:t>CHUYÊN ĐỀ  I. HỆ PHƯƠNG TRÌNH BẬC NHẤT BA ẨN</a:t>
                </a: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2" name="TextBox 61"/>
              <p:cNvSpPr txBox="1"/>
              <p:nvPr/>
            </p:nvSpPr>
            <p:spPr>
              <a:xfrm>
                <a:off x="1951027" y="5409588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951041" y="8958980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87" name="TextBox 86"/>
              <p:cNvSpPr txBox="1"/>
              <p:nvPr/>
            </p:nvSpPr>
            <p:spPr>
              <a:xfrm>
                <a:off x="1951043" y="11270142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4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91" name="TextBox 90"/>
              <p:cNvSpPr txBox="1"/>
              <p:nvPr/>
            </p:nvSpPr>
            <p:spPr>
              <a:xfrm>
                <a:off x="3844753" y="64861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</a:p>
            </p:txBody>
          </p:sp>
          <p:sp>
            <p:nvSpPr>
              <p:cNvPr id="95" name="TextBox 94"/>
              <p:cNvSpPr txBox="1"/>
              <p:nvPr/>
            </p:nvSpPr>
            <p:spPr>
              <a:xfrm>
                <a:off x="3809999" y="7688223"/>
                <a:ext cx="543740" cy="76944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4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1951026" y="10163804"/>
                <a:ext cx="511679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</a:p>
            </p:txBody>
          </p:sp>
          <p:sp>
            <p:nvSpPr>
              <p:cNvPr id="68" name="TextBox 67"/>
              <p:cNvSpPr txBox="1"/>
              <p:nvPr/>
            </p:nvSpPr>
            <p:spPr>
              <a:xfrm>
                <a:off x="1941414" y="12402780"/>
                <a:ext cx="530915" cy="70788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4000" b="1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5</a:t>
                </a:r>
                <a:endParaRPr lang="en-US" sz="40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5337042" y="4099101"/>
            <a:ext cx="17659865" cy="1275969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dirty="0">
                  <a:solidFill>
                    <a:srgbClr val="FCFFE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HỆ PHƯƠNG TRÌNH BẬC NHẤT BA ẨN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kern="12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scadia Mono" panose="020B0609020000020004" pitchFamily="49" charset="0"/>
                  <a:cs typeface="Times New Roman" panose="02020603050405020304" pitchFamily="18" charset="0"/>
                </a:rPr>
                <a:t>1</a:t>
              </a:r>
              <a:endParaRPr lang="en-US" sz="60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507764" y="5539014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Thuật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ngữ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endParaRPr lang="en-US" dirty="0"/>
          </a:p>
          <a:p>
            <a:pPr lvl="0"/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endParaRPr lang="en-US" dirty="0"/>
          </a:p>
          <a:p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</a:t>
            </a:r>
          </a:p>
        </p:txBody>
      </p:sp>
      <p:sp>
        <p:nvSpPr>
          <p:cNvPr id="6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12257253" y="5544855"/>
            <a:ext cx="10774372" cy="785034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en-US" dirty="0" err="1">
                <a:solidFill>
                  <a:srgbClr val="FF0000"/>
                </a:solidFill>
              </a:rPr>
              <a:t>Kiến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thức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kĩ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năng</a:t>
            </a:r>
            <a:endParaRPr lang="en-US" dirty="0">
              <a:solidFill>
                <a:srgbClr val="FF0000"/>
              </a:solidFill>
            </a:endParaRPr>
          </a:p>
          <a:p>
            <a:pPr marL="0" indent="0" algn="ctr">
              <a:buNone/>
            </a:pPr>
            <a:endParaRPr lang="en-US" dirty="0">
              <a:solidFill>
                <a:srgbClr val="FF0000"/>
              </a:solidFill>
            </a:endParaRPr>
          </a:p>
          <a:p>
            <a:pPr lvl="0"/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biết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</a:t>
            </a:r>
            <a:endParaRPr lang="vi-VN" dirty="0"/>
          </a:p>
          <a:p>
            <a:pPr lvl="0"/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Gauss.</a:t>
            </a:r>
            <a:endParaRPr lang="vi-VN" dirty="0"/>
          </a:p>
          <a:p>
            <a:r>
              <a:rPr lang="en-US" dirty="0" err="1"/>
              <a:t>Tìm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máy</a:t>
            </a:r>
            <a:r>
              <a:rPr lang="en-US" dirty="0"/>
              <a:t> </a:t>
            </a:r>
            <a:r>
              <a:rPr lang="en-US" dirty="0" err="1"/>
              <a:t>tính</a:t>
            </a:r>
            <a:r>
              <a:rPr lang="en-US" dirty="0"/>
              <a:t> </a:t>
            </a:r>
            <a:r>
              <a:rPr lang="en-US" dirty="0" err="1"/>
              <a:t>cầm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6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ta </a:t>
            </a:r>
            <a:r>
              <a:rPr lang="en-US" dirty="0" err="1"/>
              <a:t>đưa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đơn</a:t>
            </a:r>
            <a:r>
              <a:rPr lang="en-US" dirty="0"/>
              <a:t> </a:t>
            </a:r>
            <a:r>
              <a:rPr lang="en-US" dirty="0" err="1"/>
              <a:t>giản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(</a:t>
            </a:r>
            <a:r>
              <a:rPr lang="en-US" dirty="0" err="1"/>
              <a:t>thường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),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sử</a:t>
            </a:r>
            <a:r>
              <a:rPr lang="en-US" dirty="0"/>
              <a:t> </a:t>
            </a:r>
            <a:r>
              <a:rPr lang="en-US" dirty="0" err="1"/>
              <a:t>dụng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phép</a:t>
            </a:r>
            <a:r>
              <a:rPr lang="en-US" dirty="0"/>
              <a:t> </a:t>
            </a:r>
            <a:r>
              <a:rPr lang="en-US" dirty="0" err="1"/>
              <a:t>biến</a:t>
            </a:r>
            <a:r>
              <a:rPr lang="en-US" dirty="0"/>
              <a:t> </a:t>
            </a: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đây</a:t>
            </a:r>
            <a:r>
              <a:rPr lang="en-US" dirty="0"/>
              <a:t>:</a:t>
            </a:r>
            <a:endParaRPr lang="vi-VN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0.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vị</a:t>
            </a:r>
            <a:r>
              <a:rPr lang="en-US" dirty="0"/>
              <a:t> </a:t>
            </a:r>
            <a:r>
              <a:rPr lang="en-US" dirty="0" err="1"/>
              <a:t>trí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endParaRPr lang="en-US" dirty="0"/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564814"/>
              </p:ext>
            </p:extLst>
          </p:nvPr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711000" progId="Equation.DSMT4">
                  <p:embed/>
                </p:oleObj>
              </mc:Choice>
              <mc:Fallback>
                <p:oleObj name="Equation" r:id="rId3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1295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sz="4800" b="1" dirty="0"/>
              <a:t>2. GIẢI HỆ PHƯƠNG TRÌNH BẬC NHẤT BA ẨN BẰNG PHƯƠNG PHÁP GAUSS</a:t>
            </a:r>
            <a:endParaRPr lang="vi-VN" sz="4800" dirty="0"/>
          </a:p>
          <a:p>
            <a:endParaRPr lang="en-US" sz="4800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376511"/>
            <a:ext cx="11353800" cy="9034688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Cho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endParaRPr lang="en-US" dirty="0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376510"/>
            <a:ext cx="11630891" cy="903468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0)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mới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ít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thể</a:t>
            </a:r>
            <a:r>
              <a:rPr lang="en-US" dirty="0"/>
              <a:t> </a:t>
            </a: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.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pháp</a:t>
            </a:r>
            <a:r>
              <a:rPr lang="en-US" dirty="0">
                <a:solidFill>
                  <a:srgbClr val="FF0000"/>
                </a:solidFill>
              </a:rPr>
              <a:t> Gauss.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070243"/>
            <a:ext cx="23832477" cy="1284937"/>
            <a:chOff x="0" y="22602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22602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HĐ3: </a:t>
              </a:r>
              <a:r>
                <a:rPr lang="en-US" sz="6000" b="1" dirty="0" err="1"/>
                <a:t>Giải</a:t>
              </a:r>
              <a:r>
                <a:rPr lang="en-US" sz="6000" b="1" dirty="0"/>
                <a:t> </a:t>
              </a:r>
              <a:r>
                <a:rPr lang="en-US" sz="6000" b="1" dirty="0" err="1"/>
                <a:t>hệ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trình</a:t>
              </a:r>
              <a:r>
                <a:rPr lang="en-US" sz="6000" b="1" dirty="0"/>
                <a:t> </a:t>
              </a:r>
              <a:r>
                <a:rPr lang="en-US" sz="6000" b="1" dirty="0" err="1"/>
                <a:t>sau</a:t>
              </a:r>
              <a:r>
                <a:rPr lang="en-US" sz="6000" b="1" dirty="0"/>
                <a:t> </a:t>
              </a:r>
              <a:r>
                <a:rPr lang="en-US" sz="6000" b="1" dirty="0" err="1"/>
                <a:t>bằng</a:t>
              </a:r>
              <a:r>
                <a:rPr lang="en-US" sz="6000" b="1" dirty="0"/>
                <a:t> </a:t>
              </a:r>
              <a:r>
                <a:rPr lang="en-US" sz="6000" b="1" dirty="0" err="1"/>
                <a:t>phương</a:t>
              </a:r>
              <a:r>
                <a:rPr lang="en-US" sz="6000" b="1" dirty="0"/>
                <a:t> </a:t>
              </a:r>
              <a:r>
                <a:rPr lang="en-US" sz="6000" b="1" dirty="0" err="1"/>
                <a:t>pháp</a:t>
              </a:r>
              <a:r>
                <a:rPr lang="en-US" sz="6000" b="1" dirty="0"/>
                <a:t> Gauss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687638" y="7269163"/>
          <a:ext cx="6272212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80800" imgH="711000" progId="Equation.DSMT4">
                  <p:embed/>
                </p:oleObj>
              </mc:Choice>
              <mc:Fallback>
                <p:oleObj name="Equation" r:id="rId3" imgW="1180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7638" y="7269163"/>
                        <a:ext cx="6272212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572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16" name="Picture 15"/>
          <p:cNvPicPr/>
          <p:nvPr/>
        </p:nvPicPr>
        <p:blipFill>
          <a:blip r:embed="rId3"/>
          <a:stretch>
            <a:fillRect/>
          </a:stretch>
        </p:blipFill>
        <p:spPr>
          <a:xfrm>
            <a:off x="2849195" y="2209800"/>
            <a:ext cx="8534400" cy="10773309"/>
          </a:xfrm>
          <a:prstGeom prst="rect">
            <a:avLst/>
          </a:prstGeom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2268200" y="4472254"/>
            <a:ext cx="9144000" cy="62484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no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Johann Carl Friedrich Gauss (1977-1855),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vật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lí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Đức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nhà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toán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học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vĩ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đại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nhất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lịch</a:t>
            </a:r>
            <a:r>
              <a:rPr lang="en-US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sử</a:t>
            </a:r>
            <a:r>
              <a:rPr lang="vi-VN" sz="6000" dirty="0">
                <a:effectLst/>
                <a:latin typeface="Tomaho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86704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5573265"/>
              </p:ext>
            </p:extLst>
          </p:nvPr>
        </p:nvGraphicFramePr>
        <p:xfrm>
          <a:off x="65088" y="5514975"/>
          <a:ext cx="944245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777680" imgH="787320" progId="Equation.DSMT4">
                  <p:embed/>
                </p:oleObj>
              </mc:Choice>
              <mc:Fallback>
                <p:oleObj name="Equation" r:id="rId3" imgW="17776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088" y="5514975"/>
                        <a:ext cx="944245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707581"/>
              </p:ext>
            </p:extLst>
          </p:nvPr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53800" progId="Equation.DSMT4">
                  <p:embed/>
                </p:oleObj>
              </mc:Choice>
              <mc:Fallback>
                <p:oleObj name="Equation" r:id="rId5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0933230"/>
              </p:ext>
            </p:extLst>
          </p:nvPr>
        </p:nvGraphicFramePr>
        <p:xfrm>
          <a:off x="11498263" y="7937500"/>
          <a:ext cx="10523537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81080" imgH="787320" progId="Equation.DSMT4">
                  <p:embed/>
                </p:oleObj>
              </mc:Choice>
              <mc:Fallback>
                <p:oleObj name="Equation" r:id="rId7" imgW="19810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98263" y="7937500"/>
                        <a:ext cx="10523537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3F92C08C-666B-A7F3-D321-3D4954A71D1C}"/>
              </a:ext>
            </a:extLst>
          </p:cNvPr>
          <p:cNvSpPr txBox="1"/>
          <p:nvPr/>
        </p:nvSpPr>
        <p:spPr>
          <a:xfrm>
            <a:off x="4267200" y="2142335"/>
            <a:ext cx="15240000" cy="7540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1577095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0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22390100" y="4267200"/>
          <a:ext cx="16129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30120" imgH="253800" progId="Equation.DSMT4">
                  <p:embed/>
                </p:oleObj>
              </mc:Choice>
              <mc:Fallback>
                <p:oleObj name="Equation" r:id="rId3" imgW="33012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390100" y="4267200"/>
                        <a:ext cx="16129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896564"/>
              </p:ext>
            </p:extLst>
          </p:nvPr>
        </p:nvGraphicFramePr>
        <p:xfrm>
          <a:off x="11861800" y="7937500"/>
          <a:ext cx="10388600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955520" imgH="787320" progId="Equation.DSMT4">
                  <p:embed/>
                </p:oleObj>
              </mc:Choice>
              <mc:Fallback>
                <p:oleObj name="Equation" r:id="rId5" imgW="195552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61800" y="7937500"/>
                        <a:ext cx="10388600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76999460"/>
              </p:ext>
            </p:extLst>
          </p:nvPr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4120" imgH="177480" progId="Equation.DSMT4">
                  <p:embed/>
                </p:oleObj>
              </mc:Choice>
              <mc:Fallback>
                <p:oleObj name="Equation" r:id="rId7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4699292"/>
              </p:ext>
            </p:extLst>
          </p:nvPr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06280" imgH="787320" progId="Equation.DSMT4">
                  <p:embed/>
                </p:oleObj>
              </mc:Choice>
              <mc:Fallback>
                <p:oleObj name="Equation" r:id="rId9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834389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278086"/>
              </p:ext>
            </p:extLst>
          </p:nvPr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39370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20" imgH="177480" progId="Equation.DSMT4">
                  <p:embed/>
                </p:oleObj>
              </mc:Choice>
              <mc:Fallback>
                <p:oleObj name="Equation" r:id="rId5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70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93663" y="8896350"/>
          <a:ext cx="106584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06280" imgH="787320" progId="Equation.DSMT4">
                  <p:embed/>
                </p:oleObj>
              </mc:Choice>
              <mc:Fallback>
                <p:oleObj name="Equation" r:id="rId7" imgW="200628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663" y="8896350"/>
                        <a:ext cx="106584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2107903"/>
              </p:ext>
            </p:extLst>
          </p:nvPr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044440" imgH="787320" progId="Equation.DSMT4">
                  <p:embed/>
                </p:oleObj>
              </mc:Choice>
              <mc:Fallback>
                <p:oleObj name="Equation" r:id="rId9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54744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được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được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(I)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(III)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tam </a:t>
            </a:r>
            <a:r>
              <a:rPr lang="en-US" dirty="0" err="1"/>
              <a:t>giác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/>
        </p:nvGraphicFramePr>
        <p:xfrm>
          <a:off x="14554200" y="5486400"/>
          <a:ext cx="558800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554200" y="5486400"/>
                        <a:ext cx="558800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5075447"/>
              </p:ext>
            </p:extLst>
          </p:nvPr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164880" progId="Equation.DSMT4">
                  <p:embed/>
                </p:oleObj>
              </mc:Choice>
              <mc:Fallback>
                <p:oleObj name="Equation" r:id="rId5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24"/>
          <p:cNvGraphicFramePr>
            <a:graphicFrameLocks noChangeAspect="1"/>
          </p:cNvGraphicFramePr>
          <p:nvPr/>
        </p:nvGraphicFramePr>
        <p:xfrm>
          <a:off x="11706225" y="8809038"/>
          <a:ext cx="10861675" cy="413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044440" imgH="787320" progId="Equation.DSMT4">
                  <p:embed/>
                </p:oleObj>
              </mc:Choice>
              <mc:Fallback>
                <p:oleObj name="Equation" r:id="rId7" imgW="2044440" imgH="78732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06225" y="8809038"/>
                        <a:ext cx="10861675" cy="413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7618101"/>
              </p:ext>
            </p:extLst>
          </p:nvPr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30120" imgH="203040" progId="Equation.DSMT4">
                  <p:embed/>
                </p:oleObj>
              </mc:Choice>
              <mc:Fallback>
                <p:oleObj name="Equation" r:id="rId9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0090953"/>
              </p:ext>
            </p:extLst>
          </p:nvPr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55320" imgH="177480" progId="Equation.DSMT4">
                  <p:embed/>
                </p:oleObj>
              </mc:Choice>
              <mc:Fallback>
                <p:oleObj name="Equation" r:id="rId11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2434192"/>
              </p:ext>
            </p:extLst>
          </p:nvPr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066680" imgH="253800" progId="Equation.DSMT4">
                  <p:embed/>
                </p:oleObj>
              </mc:Choice>
              <mc:Fallback>
                <p:oleObj name="Equation" r:id="rId13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8197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(3) </a:t>
            </a:r>
            <a:r>
              <a:rPr lang="en-US" dirty="0" err="1"/>
              <a:t>có</a:t>
            </a:r>
            <a:r>
              <a:rPr lang="en-US" dirty="0"/>
              <a:t> </a:t>
            </a:r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(2) </a:t>
            </a:r>
            <a:r>
              <a:rPr lang="en-US" dirty="0" err="1"/>
              <a:t>được</a:t>
            </a:r>
            <a:endParaRPr lang="en-US" dirty="0"/>
          </a:p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Cuối</a:t>
            </a:r>
            <a:r>
              <a:rPr lang="en-US" dirty="0"/>
              <a:t> </a:t>
            </a:r>
            <a:r>
              <a:rPr lang="en-US" dirty="0" err="1"/>
              <a:t>cùng</a:t>
            </a:r>
            <a:r>
              <a:rPr lang="en-US" dirty="0"/>
              <a:t> 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(1) </a:t>
            </a:r>
            <a:r>
              <a:rPr lang="en-US" dirty="0" err="1"/>
              <a:t>được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của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(I) </a:t>
            </a:r>
            <a:r>
              <a:rPr lang="en-US" dirty="0" err="1">
                <a:solidFill>
                  <a:srgbClr val="FF0000"/>
                </a:solidFill>
              </a:rPr>
              <a:t>là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FF0000"/>
                </a:solidFill>
              </a:rPr>
              <a:t> 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/>
        </p:nvGraphicFramePr>
        <p:xfrm>
          <a:off x="7515225" y="4373562"/>
          <a:ext cx="1552575" cy="731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164880" progId="Equation.DSMT4">
                  <p:embed/>
                </p:oleObj>
              </mc:Choice>
              <mc:Fallback>
                <p:oleObj name="Equation" r:id="rId3" imgW="31716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15225" y="4373562"/>
                        <a:ext cx="1552575" cy="7318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/>
        </p:nvGraphicFramePr>
        <p:xfrm>
          <a:off x="9815513" y="5727700"/>
          <a:ext cx="1614487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30120" imgH="203040" progId="Equation.DSMT4">
                  <p:embed/>
                </p:oleObj>
              </mc:Choice>
              <mc:Fallback>
                <p:oleObj name="Equation" r:id="rId5" imgW="33012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15513" y="5727700"/>
                        <a:ext cx="1614487" cy="901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/>
        </p:nvGraphicFramePr>
        <p:xfrm>
          <a:off x="2743200" y="8202613"/>
          <a:ext cx="1738312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355320" imgH="177480" progId="Equation.DSMT4">
                  <p:embed/>
                </p:oleObj>
              </mc:Choice>
              <mc:Fallback>
                <p:oleObj name="Equation" r:id="rId7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8202613"/>
                        <a:ext cx="1738312" cy="7889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2286000" y="10726738"/>
          <a:ext cx="5214938" cy="1127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066680" imgH="253800" progId="Equation.DSMT4">
                  <p:embed/>
                </p:oleObj>
              </mc:Choice>
              <mc:Fallback>
                <p:oleObj name="Equation" r:id="rId9" imgW="1066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10726738"/>
                        <a:ext cx="5214938" cy="11271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8" name="Picture 27"/>
          <p:cNvPicPr/>
          <p:nvPr/>
        </p:nvPicPr>
        <p:blipFill>
          <a:blip r:embed="rId11"/>
          <a:stretch>
            <a:fillRect/>
          </a:stretch>
        </p:blipFill>
        <p:spPr>
          <a:xfrm>
            <a:off x="14509052" y="5718175"/>
            <a:ext cx="6660261" cy="6135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3708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2600911"/>
              </p:ext>
            </p:extLst>
          </p:nvPr>
        </p:nvGraphicFramePr>
        <p:xfrm>
          <a:off x="1177925" y="5715000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7925" y="5715000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0726965"/>
              </p:ext>
            </p:extLst>
          </p:nvPr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58640" imgH="711000" progId="Equation.DSMT4">
                  <p:embed/>
                </p:oleObj>
              </mc:Choice>
              <mc:Fallback>
                <p:oleObj name="Equation" r:id="rId5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18682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12649200" y="8061325"/>
          <a:ext cx="7215188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49200" y="8061325"/>
                        <a:ext cx="7215188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789139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97685891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6346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571500" y="1792288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i="1" dirty="0" err="1">
                <a:solidFill>
                  <a:srgbClr val="FF0000"/>
                </a:solidFill>
              </a:rPr>
              <a:t>Tình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huống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mở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đầu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3400" y="3200400"/>
            <a:ext cx="231648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240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: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tệ</a:t>
            </a:r>
            <a:r>
              <a:rPr lang="en-US" dirty="0"/>
              <a:t> (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thị</a:t>
            </a:r>
            <a:r>
              <a:rPr lang="en-US" dirty="0"/>
              <a:t> </a:t>
            </a:r>
            <a:r>
              <a:rPr lang="en-US" dirty="0" err="1"/>
              <a:t>trường</a:t>
            </a:r>
            <a:r>
              <a:rPr lang="en-US" dirty="0"/>
              <a:t>,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trung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sản</a:t>
            </a:r>
            <a:r>
              <a:rPr lang="en-US" dirty="0"/>
              <a:t> </a:t>
            </a:r>
            <a:r>
              <a:rPr lang="en-US" dirty="0" err="1"/>
              <a:t>phẩm</a:t>
            </a:r>
            <a:r>
              <a:rPr lang="en-US" dirty="0"/>
              <a:t> </a:t>
            </a:r>
            <a:r>
              <a:rPr lang="en-US" dirty="0" err="1"/>
              <a:t>tài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 </a:t>
            </a:r>
            <a:r>
              <a:rPr lang="en-US" dirty="0" err="1"/>
              <a:t>như</a:t>
            </a:r>
            <a:r>
              <a:rPr lang="en-US" dirty="0"/>
              <a:t> </a:t>
            </a:r>
            <a:r>
              <a:rPr lang="en-US" dirty="0" err="1"/>
              <a:t>tín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kho</a:t>
            </a:r>
            <a:r>
              <a:rPr lang="en-US" dirty="0"/>
              <a:t> </a:t>
            </a:r>
            <a:r>
              <a:rPr lang="en-US" dirty="0" err="1"/>
              <a:t>bạc</a:t>
            </a:r>
            <a:r>
              <a:rPr lang="en-US" dirty="0"/>
              <a:t>,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ngắn</a:t>
            </a:r>
            <a:r>
              <a:rPr lang="en-US" dirty="0"/>
              <a:t> </a:t>
            </a:r>
            <a:r>
              <a:rPr lang="en-US" dirty="0" err="1"/>
              <a:t>hạn</a:t>
            </a:r>
            <a:r>
              <a:rPr lang="en-US" dirty="0"/>
              <a:t>, </a:t>
            </a:r>
            <a:r>
              <a:rPr lang="en-US" dirty="0" err="1"/>
              <a:t>chứng</a:t>
            </a:r>
            <a:r>
              <a:rPr lang="en-US" dirty="0"/>
              <a:t>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gửi</a:t>
            </a:r>
            <a:r>
              <a:rPr lang="en-US" dirty="0"/>
              <a:t>,…)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,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phần</a:t>
            </a:r>
            <a:r>
              <a:rPr lang="en-US" dirty="0"/>
              <a:t> </a:t>
            </a:r>
            <a:r>
              <a:rPr lang="en-US" dirty="0" err="1"/>
              <a:t>còn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.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ngân</a:t>
            </a:r>
            <a:r>
              <a:rPr lang="en-US" dirty="0"/>
              <a:t> </a:t>
            </a:r>
            <a:r>
              <a:rPr lang="en-US" dirty="0" err="1"/>
              <a:t>hàng</a:t>
            </a:r>
            <a:r>
              <a:rPr lang="en-US" dirty="0"/>
              <a:t> </a:t>
            </a:r>
            <a:r>
              <a:rPr lang="en-US" dirty="0" err="1"/>
              <a:t>nhiều</a:t>
            </a:r>
            <a:r>
              <a:rPr lang="en-US" dirty="0"/>
              <a:t> </a:t>
            </a:r>
            <a:r>
              <a:rPr lang="en-US" dirty="0" err="1"/>
              <a:t>hơn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trái</a:t>
            </a:r>
            <a:r>
              <a:rPr lang="en-US" dirty="0"/>
              <a:t> </a:t>
            </a:r>
            <a:r>
              <a:rPr lang="en-US" dirty="0" err="1"/>
              <a:t>phiếu</a:t>
            </a:r>
            <a:r>
              <a:rPr lang="en-US" dirty="0"/>
              <a:t> </a:t>
            </a:r>
            <a:r>
              <a:rPr lang="en-US" dirty="0" err="1"/>
              <a:t>Chính</a:t>
            </a:r>
            <a:r>
              <a:rPr lang="en-US" dirty="0"/>
              <a:t> </a:t>
            </a:r>
            <a:r>
              <a:rPr lang="en-US" dirty="0" err="1"/>
              <a:t>phủ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80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lãi</a:t>
            </a:r>
            <a:r>
              <a:rPr lang="en-US" dirty="0"/>
              <a:t> </a:t>
            </a:r>
            <a:r>
              <a:rPr lang="en-US" dirty="0" err="1"/>
              <a:t>thu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</a:t>
            </a:r>
            <a:r>
              <a:rPr lang="en-US" dirty="0" err="1"/>
              <a:t>năm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tiên</a:t>
            </a:r>
            <a:r>
              <a:rPr lang="en-US" dirty="0"/>
              <a:t> ở </a:t>
            </a:r>
            <a:r>
              <a:rPr lang="en-US" dirty="0" err="1"/>
              <a:t>cả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         </a:t>
            </a:r>
            <a:r>
              <a:rPr lang="en-US" dirty="0" err="1"/>
              <a:t>triệu</a:t>
            </a:r>
            <a:r>
              <a:rPr lang="en-US" dirty="0"/>
              <a:t> </a:t>
            </a:r>
            <a:r>
              <a:rPr lang="en-US" dirty="0" err="1"/>
              <a:t>đồng</a:t>
            </a:r>
            <a:r>
              <a:rPr lang="en-US" dirty="0"/>
              <a:t>.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ông</a:t>
            </a:r>
            <a:r>
              <a:rPr lang="en-US" dirty="0"/>
              <a:t> An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đầu</a:t>
            </a:r>
            <a:r>
              <a:rPr lang="en-US" dirty="0"/>
              <a:t> </a:t>
            </a:r>
            <a:r>
              <a:rPr lang="en-US" dirty="0" err="1"/>
              <a:t>tư</a:t>
            </a:r>
            <a:r>
              <a:rPr lang="en-US" dirty="0"/>
              <a:t> </a:t>
            </a:r>
            <a:r>
              <a:rPr lang="en-US" dirty="0" err="1"/>
              <a:t>bao</a:t>
            </a:r>
            <a:r>
              <a:rPr lang="en-US" dirty="0"/>
              <a:t> </a:t>
            </a:r>
            <a:r>
              <a:rPr lang="en-US" dirty="0" err="1"/>
              <a:t>nhiêu</a:t>
            </a:r>
            <a:r>
              <a:rPr lang="en-US" dirty="0"/>
              <a:t> </a:t>
            </a:r>
            <a:r>
              <a:rPr lang="en-US" dirty="0" err="1"/>
              <a:t>tiền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loại</a:t>
            </a:r>
            <a:r>
              <a:rPr lang="en-US" dirty="0"/>
              <a:t> </a:t>
            </a:r>
            <a:r>
              <a:rPr lang="en-US" dirty="0" err="1"/>
              <a:t>quỹ</a:t>
            </a:r>
            <a:r>
              <a:rPr lang="en-US" dirty="0"/>
              <a:t>?	</a:t>
            </a:r>
            <a:endParaRPr lang="vi-VN" dirty="0"/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3353948"/>
              </p:ext>
            </p:extLst>
          </p:nvPr>
        </p:nvGraphicFramePr>
        <p:xfrm>
          <a:off x="7010400" y="6781800"/>
          <a:ext cx="1142999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241200" imgH="177480" progId="Equation.DSMT4">
                  <p:embed/>
                </p:oleObj>
              </mc:Choice>
              <mc:Fallback>
                <p:oleObj name="Equation" r:id="rId3" imgW="241200" imgH="177480" progId="Equation.DSMT4">
                  <p:embed/>
                  <p:pic>
                    <p:nvPicPr>
                      <p:cNvPr id="0" name="Object 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10400" y="6781800"/>
                        <a:ext cx="1142999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468816"/>
              </p:ext>
            </p:extLst>
          </p:nvPr>
        </p:nvGraphicFramePr>
        <p:xfrm>
          <a:off x="5105400" y="78867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53800" imgH="177480" progId="Equation.DSMT4">
                  <p:embed/>
                </p:oleObj>
              </mc:Choice>
              <mc:Fallback>
                <p:oleObj name="Equation" r:id="rId5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78867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0730077"/>
              </p:ext>
            </p:extLst>
          </p:nvPr>
        </p:nvGraphicFramePr>
        <p:xfrm>
          <a:off x="3505200" y="8991600"/>
          <a:ext cx="1203325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253800" imgH="177480" progId="Equation.DSMT4">
                  <p:embed/>
                </p:oleObj>
              </mc:Choice>
              <mc:Fallback>
                <p:oleObj name="Equation" r:id="rId7" imgW="2538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8991600"/>
                        <a:ext cx="1203325" cy="762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63924"/>
              </p:ext>
            </p:extLst>
          </p:nvPr>
        </p:nvGraphicFramePr>
        <p:xfrm>
          <a:off x="5140325" y="11147425"/>
          <a:ext cx="1443038" cy="869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04560" imgH="203040" progId="Equation.DSMT4">
                  <p:embed/>
                </p:oleObj>
              </mc:Choice>
              <mc:Fallback>
                <p:oleObj name="Equation" r:id="rId9" imgW="304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40325" y="11147425"/>
                        <a:ext cx="1443038" cy="869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328277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11407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0519523"/>
              </p:ext>
            </p:extLst>
          </p:nvPr>
        </p:nvGraphicFramePr>
        <p:xfrm>
          <a:off x="1544638" y="9085263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4638" y="9085263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7345807"/>
              </p:ext>
            </p:extLst>
          </p:nvPr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71600" imgH="711000" progId="Equation.DSMT4">
                  <p:embed/>
                </p:oleObj>
              </mc:Choice>
              <mc:Fallback>
                <p:oleObj name="Equation" r:id="rId9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087323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4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1905176"/>
              </p:ext>
            </p:extLst>
          </p:nvPr>
        </p:nvGraphicFramePr>
        <p:xfrm>
          <a:off x="13466763" y="52578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2578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cuối</a:t>
            </a:r>
            <a:r>
              <a:rPr lang="en-US" dirty="0"/>
              <a:t> ta </a:t>
            </a:r>
            <a:r>
              <a:rPr lang="en-US" dirty="0" err="1"/>
              <a:t>suy</a:t>
            </a:r>
            <a:r>
              <a:rPr lang="en-US" dirty="0"/>
              <a:t> </a:t>
            </a:r>
            <a:r>
              <a:rPr lang="en-US" dirty="0" err="1"/>
              <a:t>ra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594099"/>
              </p:ext>
            </p:extLst>
          </p:nvPr>
        </p:nvGraphicFramePr>
        <p:xfrm>
          <a:off x="2411826" y="5445125"/>
          <a:ext cx="2481263" cy="78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07960" imgH="177480" progId="Equation.DSMT4">
                  <p:embed/>
                </p:oleObj>
              </mc:Choice>
              <mc:Fallback>
                <p:oleObj name="Equation" r:id="rId5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11826" y="5445125"/>
                        <a:ext cx="2481263" cy="787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30"/>
          <p:cNvGraphicFramePr>
            <a:graphicFrameLocks noChangeAspect="1"/>
          </p:cNvGraphicFramePr>
          <p:nvPr/>
        </p:nvGraphicFramePr>
        <p:xfrm>
          <a:off x="13317189" y="9075737"/>
          <a:ext cx="728345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71600" imgH="711000" progId="Equation.DSMT4">
                  <p:embed/>
                </p:oleObj>
              </mc:Choice>
              <mc:Fallback>
                <p:oleObj name="Equation" r:id="rId7" imgW="13716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7189" y="9075737"/>
                        <a:ext cx="728345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4984052" y="5365442"/>
            <a:ext cx="2559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>
                <a:latin typeface="Tomaho"/>
              </a:rPr>
              <a:t>(</a:t>
            </a:r>
            <a:r>
              <a:rPr lang="en-US" sz="4800" dirty="0" err="1">
                <a:latin typeface="Tomaho"/>
              </a:rPr>
              <a:t>Vô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lý</a:t>
            </a:r>
            <a:r>
              <a:rPr lang="en-US" sz="4800" dirty="0">
                <a:latin typeface="Tomaho"/>
              </a:rPr>
              <a:t>)</a:t>
            </a:r>
            <a:endParaRPr lang="vi-VN" sz="4800" b="1" dirty="0">
              <a:latin typeface="Tomaho"/>
            </a:endParaRPr>
          </a:p>
        </p:txBody>
      </p:sp>
      <p:pic>
        <p:nvPicPr>
          <p:cNvPr id="28" name="Picture 27"/>
          <p:cNvPicPr/>
          <p:nvPr/>
        </p:nvPicPr>
        <p:blipFill>
          <a:blip r:embed="rId9"/>
          <a:stretch>
            <a:fillRect/>
          </a:stretch>
        </p:blipFill>
        <p:spPr>
          <a:xfrm>
            <a:off x="2819400" y="8210572"/>
            <a:ext cx="5261983" cy="4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034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Giải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pháp</a:t>
            </a:r>
            <a:r>
              <a:rPr lang="en-US" dirty="0"/>
              <a:t> Gauss: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9107603"/>
              </p:ext>
            </p:extLst>
          </p:nvPr>
        </p:nvGraphicFramePr>
        <p:xfrm>
          <a:off x="1077913" y="5715000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96800" imgH="711000" progId="Equation.DSMT4">
                  <p:embed/>
                </p:oleObj>
              </mc:Choice>
              <mc:Fallback>
                <p:oleObj name="Equation" r:id="rId3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7913" y="5715000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4765273"/>
              </p:ext>
            </p:extLst>
          </p:nvPr>
        </p:nvGraphicFramePr>
        <p:xfrm>
          <a:off x="12192000" y="8417718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0" y="8417718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2687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Đổi</a:t>
            </a:r>
            <a:r>
              <a:rPr lang="en-US" dirty="0"/>
              <a:t> </a:t>
            </a:r>
            <a:r>
              <a:rPr lang="en-US" dirty="0" err="1"/>
              <a:t>chỗ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:  </a:t>
            </a: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2853820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9056893"/>
              </p:ext>
            </p:extLst>
          </p:nvPr>
        </p:nvGraphicFramePr>
        <p:xfrm>
          <a:off x="12907963" y="8339296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07963" y="8339296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5155616"/>
              </p:ext>
            </p:extLst>
          </p:nvPr>
        </p:nvGraphicFramePr>
        <p:xfrm>
          <a:off x="1401797" y="88706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711000" progId="Equation.DSMT4">
                  <p:embed/>
                </p:oleObj>
              </mc:Choice>
              <mc:Fallback>
                <p:oleObj name="Equation" r:id="rId7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1797" y="88706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302849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3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28301159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</p:txBody>
      </p: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6790567"/>
              </p:ext>
            </p:extLst>
          </p:nvPr>
        </p:nvGraphicFramePr>
        <p:xfrm>
          <a:off x="2106612" y="5334000"/>
          <a:ext cx="15509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17160" imgH="253800" progId="Equation.DSMT4">
                  <p:embed/>
                </p:oleObj>
              </mc:Choice>
              <mc:Fallback>
                <p:oleObj name="Equation" r:id="rId5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06612" y="5334000"/>
                        <a:ext cx="1550988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1848557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396800" imgH="711000" progId="Equation.DSMT4">
                  <p:embed/>
                </p:oleObj>
              </mc:Choice>
              <mc:Fallback>
                <p:oleObj name="Equation" r:id="rId7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4777157"/>
              </p:ext>
            </p:extLst>
          </p:nvPr>
        </p:nvGraphicFramePr>
        <p:xfrm>
          <a:off x="1554197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396800" imgH="711000" progId="Equation.DSMT4">
                  <p:embed/>
                </p:oleObj>
              </mc:Choice>
              <mc:Fallback>
                <p:oleObj name="Equation" r:id="rId9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54197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7309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Nhân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 </a:t>
            </a:r>
            <a:r>
              <a:rPr lang="en-US" dirty="0" err="1"/>
              <a:t>với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rồi</a:t>
            </a:r>
            <a:r>
              <a:rPr lang="en-US" dirty="0"/>
              <a:t> </a:t>
            </a:r>
            <a:r>
              <a:rPr lang="en-US" dirty="0" err="1"/>
              <a:t>cộng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theo</a:t>
            </a:r>
            <a:r>
              <a:rPr lang="en-US" dirty="0"/>
              <a:t> </a:t>
            </a:r>
            <a:r>
              <a:rPr lang="en-US" dirty="0" err="1"/>
              <a:t>từng</a:t>
            </a:r>
            <a:r>
              <a:rPr lang="en-US" dirty="0"/>
              <a:t> </a:t>
            </a:r>
            <a:r>
              <a:rPr lang="en-US" dirty="0" err="1"/>
              <a:t>vế</a:t>
            </a:r>
            <a:r>
              <a:rPr lang="en-US" dirty="0"/>
              <a:t> </a:t>
            </a:r>
            <a:r>
              <a:rPr lang="en-US" dirty="0" err="1"/>
              <a:t>tương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32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6281616"/>
              </p:ext>
            </p:extLst>
          </p:nvPr>
        </p:nvGraphicFramePr>
        <p:xfrm>
          <a:off x="13466763" y="5334000"/>
          <a:ext cx="154940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317160" imgH="253800" progId="Equation.DSMT4">
                  <p:embed/>
                </p:oleObj>
              </mc:Choice>
              <mc:Fallback>
                <p:oleObj name="Equation" r:id="rId3" imgW="3171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466763" y="5334000"/>
                        <a:ext cx="1549400" cy="11239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10451"/>
              </p:ext>
            </p:extLst>
          </p:nvPr>
        </p:nvGraphicFramePr>
        <p:xfrm>
          <a:off x="13393423" y="9023031"/>
          <a:ext cx="7416800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396800" imgH="711000" progId="Equation.DSMT4">
                  <p:embed/>
                </p:oleObj>
              </mc:Choice>
              <mc:Fallback>
                <p:oleObj name="Equation" r:id="rId5" imgW="139680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93423" y="9023031"/>
                        <a:ext cx="7416800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1015771"/>
              </p:ext>
            </p:extLst>
          </p:nvPr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434960" imgH="457200" progId="Equation.DSMT4">
                  <p:embed/>
                </p:oleObj>
              </mc:Choice>
              <mc:Fallback>
                <p:oleObj name="Equation" r:id="rId7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26012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endParaRPr lang="en-US" dirty="0"/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4" name="Picture 23" descr="Graphical user interface, text, application, chat or text message&#10;&#10;Description automatically generated"/>
          <p:cNvPicPr/>
          <p:nvPr/>
        </p:nvPicPr>
        <p:blipFill>
          <a:blip r:embed="rId5"/>
          <a:stretch>
            <a:fillRect/>
          </a:stretch>
        </p:blipFill>
        <p:spPr>
          <a:xfrm>
            <a:off x="13487400" y="5257800"/>
            <a:ext cx="7369016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68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38" name="Group 37"/>
          <p:cNvGrpSpPr/>
          <p:nvPr/>
        </p:nvGrpSpPr>
        <p:grpSpPr>
          <a:xfrm>
            <a:off x="778289" y="2033679"/>
            <a:ext cx="4114800" cy="1231091"/>
            <a:chOff x="22440" y="41566"/>
            <a:chExt cx="850471" cy="230002"/>
          </a:xfrm>
        </p:grpSpPr>
        <p:grpSp>
          <p:nvGrpSpPr>
            <p:cNvPr id="39" name="Group 38"/>
            <p:cNvGrpSpPr/>
            <p:nvPr/>
          </p:nvGrpSpPr>
          <p:grpSpPr>
            <a:xfrm>
              <a:off x="22440" y="59287"/>
              <a:ext cx="850471" cy="159855"/>
              <a:chOff x="31572" y="60276"/>
              <a:chExt cx="1196628" cy="197828"/>
            </a:xfrm>
          </p:grpSpPr>
          <p:sp>
            <p:nvSpPr>
              <p:cNvPr id="41" name="Arrow: Pentagon 153"/>
              <p:cNvSpPr/>
              <p:nvPr/>
            </p:nvSpPr>
            <p:spPr>
              <a:xfrm>
                <a:off x="204585" y="62042"/>
                <a:ext cx="1023615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vi-VN" sz="10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vi-VN" sz="12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2" name="Arrow: Chevron 154"/>
              <p:cNvSpPr/>
              <p:nvPr/>
            </p:nvSpPr>
            <p:spPr>
              <a:xfrm>
                <a:off x="31572" y="60341"/>
                <a:ext cx="162630" cy="196062"/>
              </a:xfrm>
              <a:prstGeom prst="chevron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Arrow: Chevron 155"/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  <p:sp>
          <p:nvSpPr>
            <p:cNvPr id="40" name="TextBox 56"/>
            <p:cNvSpPr txBox="1"/>
            <p:nvPr/>
          </p:nvSpPr>
          <p:spPr>
            <a:xfrm>
              <a:off x="257964" y="41566"/>
              <a:ext cx="557380" cy="230002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Ví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dụ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6000" b="1" dirty="0">
                  <a:solidFill>
                    <a:srgbClr val="0000CC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5</a:t>
              </a:r>
              <a:r>
                <a:rPr lang="en-US" sz="6000" b="1" kern="1200" dirty="0">
                  <a:solidFill>
                    <a:srgbClr val="0000CC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434626" y="4138612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Nhận</a:t>
            </a:r>
            <a:r>
              <a:rPr lang="en-US" dirty="0"/>
              <a:t> </a:t>
            </a:r>
            <a:r>
              <a:rPr lang="en-US" dirty="0" err="1"/>
              <a:t>thấy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giống</a:t>
            </a:r>
            <a:r>
              <a:rPr lang="en-US" dirty="0"/>
              <a:t> </a:t>
            </a:r>
            <a:r>
              <a:rPr lang="en-US" dirty="0" err="1"/>
              <a:t>nhau</a:t>
            </a:r>
            <a:r>
              <a:rPr lang="en-US" dirty="0"/>
              <a:t>.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/>
              <a:t>Vậy</a:t>
            </a:r>
            <a:r>
              <a:rPr lang="en-US" dirty="0"/>
              <a:t> ta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hình</a:t>
            </a:r>
            <a:r>
              <a:rPr lang="en-US" dirty="0"/>
              <a:t> </a:t>
            </a:r>
            <a:r>
              <a:rPr lang="en-US" dirty="0" err="1"/>
              <a:t>thang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/>
          </a:p>
          <a:p>
            <a:pPr marL="0" indent="0">
              <a:lnSpc>
                <a:spcPct val="150000"/>
              </a:lnSpc>
              <a:buNone/>
            </a:pPr>
            <a:endParaRPr lang="en-US" dirty="0">
              <a:solidFill>
                <a:srgbClr val="FF000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err="1">
                <a:solidFill>
                  <a:srgbClr val="FF0000"/>
                </a:solidFill>
              </a:rPr>
              <a:t>Vậy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hệ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ban </a:t>
            </a:r>
            <a:r>
              <a:rPr lang="en-US" dirty="0" err="1">
                <a:solidFill>
                  <a:srgbClr val="FF0000"/>
                </a:solidFill>
              </a:rPr>
              <a:t>đầu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vô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số</a:t>
            </a:r>
            <a:r>
              <a:rPr lang="en-US" dirty="0">
                <a:solidFill>
                  <a:srgbClr val="FF0000"/>
                </a:solidFill>
              </a:rPr>
              <a:t>  </a:t>
            </a:r>
            <a:r>
              <a:rPr lang="en-US" dirty="0" err="1">
                <a:solidFill>
                  <a:srgbClr val="FF0000"/>
                </a:solidFill>
              </a:rPr>
              <a:t>nghiệm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1788426" y="4138612"/>
            <a:ext cx="12138374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Tx/>
              <a:buChar char="-"/>
            </a:pPr>
            <a:r>
              <a:rPr lang="en-US" dirty="0" err="1"/>
              <a:t>Từ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:</a:t>
            </a:r>
          </a:p>
          <a:p>
            <a:pPr marL="0" indent="0">
              <a:lnSpc>
                <a:spcPct val="200000"/>
              </a:lnSpc>
              <a:buNone/>
            </a:pPr>
            <a:r>
              <a:rPr lang="en-US" dirty="0"/>
              <a:t>- </a:t>
            </a:r>
            <a:r>
              <a:rPr lang="en-US" dirty="0" err="1"/>
              <a:t>Thế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thứ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ta </a:t>
            </a:r>
            <a:r>
              <a:rPr lang="en-US" dirty="0" err="1"/>
              <a:t>được</a:t>
            </a:r>
            <a:r>
              <a:rPr lang="en-US" dirty="0"/>
              <a:t>:</a:t>
            </a:r>
          </a:p>
          <a:p>
            <a:pPr marL="0" indent="0">
              <a:lnSpc>
                <a:spcPct val="150000"/>
              </a:lnSpc>
              <a:spcBef>
                <a:spcPts val="5400"/>
              </a:spcBef>
              <a:buNone/>
            </a:pPr>
            <a:r>
              <a:rPr lang="en-US" dirty="0"/>
              <a:t>- </a:t>
            </a:r>
            <a:r>
              <a:rPr lang="en-US" dirty="0" err="1"/>
              <a:t>Vậy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đã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vô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tập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</a:p>
        </p:txBody>
      </p:sp>
      <p:graphicFrame>
        <p:nvGraphicFramePr>
          <p:cNvPr id="35" name="Object 34"/>
          <p:cNvGraphicFramePr>
            <a:graphicFrameLocks noChangeAspect="1"/>
          </p:cNvGraphicFramePr>
          <p:nvPr/>
        </p:nvGraphicFramePr>
        <p:xfrm>
          <a:off x="1884204" y="7822881"/>
          <a:ext cx="761841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434960" imgH="457200" progId="Equation.DSMT4">
                  <p:embed/>
                </p:oleObj>
              </mc:Choice>
              <mc:Fallback>
                <p:oleObj name="Equation" r:id="rId3" imgW="143496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84204" y="7822881"/>
                        <a:ext cx="7618412" cy="2400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762192"/>
              </p:ext>
            </p:extLst>
          </p:nvPr>
        </p:nvGraphicFramePr>
        <p:xfrm>
          <a:off x="15316200" y="5413664"/>
          <a:ext cx="3148012" cy="8585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736560" imgH="203040" progId="Equation.DSMT4">
                  <p:embed/>
                </p:oleObj>
              </mc:Choice>
              <mc:Fallback>
                <p:oleObj name="Equation" r:id="rId5" imgW="7365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5413664"/>
                        <a:ext cx="3148012" cy="8585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904263"/>
              </p:ext>
            </p:extLst>
          </p:nvPr>
        </p:nvGraphicFramePr>
        <p:xfrm>
          <a:off x="15316200" y="7033259"/>
          <a:ext cx="3452812" cy="895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774360" imgH="203040" progId="Equation.DSMT4">
                  <p:embed/>
                </p:oleObj>
              </mc:Choice>
              <mc:Fallback>
                <p:oleObj name="Equation" r:id="rId7" imgW="774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316200" y="7033259"/>
                        <a:ext cx="3452812" cy="895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37731164"/>
              </p:ext>
            </p:extLst>
          </p:nvPr>
        </p:nvGraphicFramePr>
        <p:xfrm>
          <a:off x="13147596" y="10439853"/>
          <a:ext cx="9291637" cy="1170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1993680" imgH="253800" progId="Equation.DSMT4">
                  <p:embed/>
                </p:oleObj>
              </mc:Choice>
              <mc:Fallback>
                <p:oleObj name="Equation" r:id="rId9" imgW="199368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47596" y="10439853"/>
                        <a:ext cx="9291637" cy="11703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11085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87379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a)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trên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mấy</a:t>
            </a:r>
            <a:r>
              <a:rPr lang="en-US" dirty="0"/>
              <a:t> </a:t>
            </a:r>
            <a:r>
              <a:rPr lang="en-US" dirty="0" err="1"/>
              <a:t>đối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0580240"/>
              </p:ext>
            </p:extLst>
          </p:nvPr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Object 2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6575664"/>
              </p:ext>
            </p:extLst>
          </p:nvPr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378460"/>
              </p:ext>
            </p:extLst>
          </p:nvPr>
        </p:nvGraphicFramePr>
        <p:xfrm>
          <a:off x="17754600" y="6110287"/>
          <a:ext cx="2425700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95000" imgH="203040" progId="Equation.DSMT4">
                  <p:embed/>
                </p:oleObj>
              </mc:Choice>
              <mc:Fallback>
                <p:oleObj name="Equation" r:id="rId7" imgW="49500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54600" y="6110287"/>
                        <a:ext cx="2425700" cy="9001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1" name="Picture 20"/>
          <p:cNvPicPr/>
          <p:nvPr/>
        </p:nvPicPr>
        <p:blipFill>
          <a:blip r:embed="rId9"/>
          <a:stretch>
            <a:fillRect/>
          </a:stretch>
        </p:blipFill>
        <p:spPr>
          <a:xfrm>
            <a:off x="14163533" y="7111733"/>
            <a:ext cx="7098399" cy="6240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06500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b) </a:t>
            </a:r>
            <a:r>
              <a:rPr lang="en-US" dirty="0" err="1"/>
              <a:t>Thử</a:t>
            </a:r>
            <a:r>
              <a:rPr lang="en-US" dirty="0"/>
              <a:t> </a:t>
            </a:r>
            <a:r>
              <a:rPr lang="en-US" dirty="0" err="1"/>
              <a:t>lại</a:t>
            </a:r>
            <a:r>
              <a:rPr lang="en-US" dirty="0"/>
              <a:t> </a:t>
            </a:r>
            <a:r>
              <a:rPr lang="en-US" dirty="0" err="1"/>
              <a:t>rằng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930631"/>
              </p:ext>
            </p:extLst>
          </p:nvPr>
        </p:nvGraphicFramePr>
        <p:xfrm>
          <a:off x="14852057" y="5890856"/>
          <a:ext cx="5721350" cy="1125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68200" imgH="253800" progId="Equation.DSMT4">
                  <p:embed/>
                </p:oleObj>
              </mc:Choice>
              <mc:Fallback>
                <p:oleObj name="Equation" r:id="rId7" imgW="11682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52057" y="5890856"/>
                        <a:ext cx="5721350" cy="112553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845052" y="7044413"/>
            <a:ext cx="107007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của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  <p:pic>
        <p:nvPicPr>
          <p:cNvPr id="32" name="Picture 31"/>
          <p:cNvPicPr/>
          <p:nvPr/>
        </p:nvPicPr>
        <p:blipFill>
          <a:blip r:embed="rId9"/>
          <a:stretch>
            <a:fillRect/>
          </a:stretch>
        </p:blipFill>
        <p:spPr>
          <a:xfrm>
            <a:off x="14630400" y="8011557"/>
            <a:ext cx="6248400" cy="5407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7180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838200" y="1879601"/>
            <a:ext cx="23164800" cy="1092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r>
              <a:rPr lang="en-US" b="1" dirty="0"/>
              <a:t>1. KHÁI NIỆM HỆ PHƯƠNG TRÌNH BẬC NHẤT BA ẨN</a:t>
            </a:r>
            <a:endParaRPr lang="vi-VN" dirty="0"/>
          </a:p>
          <a:p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838200" y="4716464"/>
            <a:ext cx="11353800" cy="878681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với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8B49A2E-2A9D-46FD-AE9C-29462A33F0E6}"/>
              </a:ext>
            </a:extLst>
          </p:cNvPr>
          <p:cNvSpPr txBox="1">
            <a:spLocks/>
          </p:cNvSpPr>
          <p:nvPr/>
        </p:nvSpPr>
        <p:spPr>
          <a:xfrm>
            <a:off x="12192000" y="4716464"/>
            <a:ext cx="11630891" cy="870267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en-US" dirty="0"/>
              <a:t>c)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cách</a:t>
            </a:r>
            <a:r>
              <a:rPr lang="en-US" dirty="0"/>
              <a:t>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trực</a:t>
            </a:r>
            <a:r>
              <a:rPr lang="en-US" dirty="0"/>
              <a:t> </a:t>
            </a:r>
            <a:r>
              <a:rPr lang="en-US" dirty="0" err="1"/>
              <a:t>tiếp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, </a:t>
            </a:r>
            <a:r>
              <a:rPr lang="en-US" dirty="0" err="1"/>
              <a:t>hãy</a:t>
            </a:r>
            <a:r>
              <a:rPr lang="en-US" dirty="0"/>
              <a:t> </a:t>
            </a:r>
            <a:r>
              <a:rPr lang="en-US" dirty="0" err="1"/>
              <a:t>kiểm</a:t>
            </a:r>
            <a:r>
              <a:rPr lang="en-US" dirty="0"/>
              <a:t> </a:t>
            </a:r>
            <a:r>
              <a:rPr lang="en-US" dirty="0" err="1"/>
              <a:t>tra</a:t>
            </a:r>
            <a:r>
              <a:rPr lang="en-US" dirty="0"/>
              <a:t> </a:t>
            </a:r>
            <a:r>
              <a:rPr lang="en-US" dirty="0" err="1"/>
              <a:t>bộ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838200" y="3350347"/>
            <a:ext cx="23832477" cy="1284937"/>
            <a:chOff x="0" y="12490"/>
            <a:chExt cx="9367729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779221" y="12490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HĐ1: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Khái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niệm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hệ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phương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trình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bậc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nhất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ba</a:t>
              </a:r>
              <a:r>
                <a:rPr lang="en-US" sz="6000" b="1" kern="1200" dirty="0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 </a:t>
              </a:r>
              <a:r>
                <a:rPr lang="en-US" sz="6000" b="1" kern="1200" dirty="0" err="1">
                  <a:effectLst/>
                  <a:latin typeface="Times New Roman" panose="02020603050405020304" pitchFamily="18" charset="0"/>
                  <a:ea typeface="Cascadia Mono"/>
                  <a:cs typeface="Times New Roman" panose="02020603050405020304" pitchFamily="18" charset="0"/>
                </a:rPr>
                <a:t>ẩn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0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0" name="Arrow: Chevron 15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  <p:sp>
              <p:nvSpPr>
                <p:cNvPr id="31" name="Arrow: Chevron 19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 sz="6000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 sz="6000"/>
              </a:p>
            </p:txBody>
          </p:sp>
        </p:grpSp>
      </p:grpSp>
      <p:sp>
        <p:nvSpPr>
          <p:cNvPr id="103" name="Rectangle 28"/>
          <p:cNvSpPr>
            <a:spLocks noChangeArrowheads="1"/>
          </p:cNvSpPr>
          <p:nvPr/>
        </p:nvSpPr>
        <p:spPr bwMode="auto">
          <a:xfrm>
            <a:off x="2820620" y="6858000"/>
            <a:ext cx="124557574" cy="502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04" name="Object 103"/>
          <p:cNvGraphicFramePr>
            <a:graphicFrameLocks noChangeAspect="1"/>
          </p:cNvGraphicFramePr>
          <p:nvPr/>
        </p:nvGraphicFramePr>
        <p:xfrm>
          <a:off x="2820619" y="7375240"/>
          <a:ext cx="600435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29810" imgH="710891" progId="Equation.DSMT4">
                  <p:embed/>
                </p:oleObj>
              </mc:Choice>
              <mc:Fallback>
                <p:oleObj name="Equation" r:id="rId3" imgW="1129810" imgH="710891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0619" y="7375240"/>
                        <a:ext cx="600435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524000" y="571755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571755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4895" y="5570915"/>
            <a:ext cx="144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sau</a:t>
            </a:r>
            <a:r>
              <a:rPr lang="en-US" sz="4800" dirty="0">
                <a:latin typeface="Tomaho"/>
              </a:rPr>
              <a:t>: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0" name="Object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1835031"/>
              </p:ext>
            </p:extLst>
          </p:nvPr>
        </p:nvGraphicFramePr>
        <p:xfrm>
          <a:off x="16383000" y="7303169"/>
          <a:ext cx="2300288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469800" imgH="253800" progId="Equation.DSMT4">
                  <p:embed/>
                </p:oleObj>
              </mc:Choice>
              <mc:Fallback>
                <p:oleObj name="Equation" r:id="rId7" imgW="46980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383000" y="7303169"/>
                        <a:ext cx="2300288" cy="112553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689728" y="8823610"/>
            <a:ext cx="107007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aomaho"/>
              </a:rPr>
              <a:t>có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thỏa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mãn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hệ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phương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trình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đã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cho</a:t>
            </a:r>
            <a:r>
              <a:rPr lang="en-US" sz="4800" dirty="0">
                <a:latin typeface="Taomaho"/>
              </a:rPr>
              <a:t> </a:t>
            </a:r>
            <a:r>
              <a:rPr lang="en-US" sz="4800" dirty="0" err="1">
                <a:latin typeface="Taomaho"/>
              </a:rPr>
              <a:t>không</a:t>
            </a:r>
            <a:r>
              <a:rPr lang="en-US" sz="4800" dirty="0">
                <a:latin typeface="Taomaho"/>
              </a:rPr>
              <a:t>.</a:t>
            </a:r>
            <a:endParaRPr lang="vi-VN" sz="4800" dirty="0">
              <a:latin typeface="Taomaho"/>
            </a:endParaRPr>
          </a:p>
        </p:txBody>
      </p:sp>
    </p:spTree>
    <p:extLst>
      <p:ext uri="{BB962C8B-B14F-4D97-AF65-F5344CB8AC3E}">
        <p14:creationId xmlns:p14="http://schemas.microsoft.com/office/powerpoint/2010/main" val="35853836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89901" y="2538514"/>
            <a:ext cx="23164800" cy="989391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en-US" dirty="0" err="1">
                <a:solidFill>
                  <a:srgbClr val="FF0000"/>
                </a:solidFill>
              </a:rPr>
              <a:t>Phương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bậc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nhất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:</a:t>
            </a:r>
            <a:endParaRPr lang="vi-VN" dirty="0"/>
          </a:p>
          <a:p>
            <a:pPr marL="0" lvl="0" indent="0" algn="just">
              <a:buNone/>
            </a:pPr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2428731"/>
              </p:ext>
            </p:extLst>
          </p:nvPr>
        </p:nvGraphicFramePr>
        <p:xfrm>
          <a:off x="8131175" y="3683000"/>
          <a:ext cx="6838102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990360" imgH="203040" progId="Equation.DSMT4">
                  <p:embed/>
                </p:oleObj>
              </mc:Choice>
              <mc:Fallback>
                <p:oleObj name="Equation" r:id="rId3" imgW="9903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31175" y="3683000"/>
                        <a:ext cx="6838102" cy="12700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958351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9045088"/>
              </p:ext>
            </p:extLst>
          </p:nvPr>
        </p:nvGraphicFramePr>
        <p:xfrm>
          <a:off x="3607761" y="5221487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7761" y="5221487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861844" y="5100351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;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4689823"/>
              </p:ext>
            </p:extLst>
          </p:nvPr>
        </p:nvGraphicFramePr>
        <p:xfrm>
          <a:off x="892175" y="6458359"/>
          <a:ext cx="2982912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33160" imgH="203040" progId="Equation.DSMT4">
                  <p:embed/>
                </p:oleObj>
              </mc:Choice>
              <mc:Fallback>
                <p:oleObj name="Equation" r:id="rId7" imgW="53316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2175" y="6458359"/>
                        <a:ext cx="2982912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4070257" y="6530580"/>
            <a:ext cx="447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và</a:t>
            </a:r>
            <a:r>
              <a:rPr lang="en-US" sz="4800" dirty="0">
                <a:latin typeface="Tomaho"/>
              </a:rPr>
              <a:t> 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7311565"/>
              </p:ext>
            </p:extLst>
          </p:nvPr>
        </p:nvGraphicFramePr>
        <p:xfrm>
          <a:off x="8748712" y="6477000"/>
          <a:ext cx="2130425" cy="1027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380880" imgH="203040" progId="Equation.DSMT4">
                  <p:embed/>
                </p:oleObj>
              </mc:Choice>
              <mc:Fallback>
                <p:oleObj name="Equation" r:id="rId9" imgW="380880" imgH="2030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748712" y="6477000"/>
                        <a:ext cx="2130425" cy="1027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TextBox 22"/>
          <p:cNvSpPr txBox="1"/>
          <p:nvPr/>
        </p:nvSpPr>
        <p:spPr>
          <a:xfrm>
            <a:off x="11256776" y="6530580"/>
            <a:ext cx="76408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không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đồng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thời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bằng</a:t>
            </a:r>
            <a:r>
              <a:rPr lang="en-US" sz="4800" dirty="0">
                <a:latin typeface="Tomaho"/>
              </a:rPr>
              <a:t> 0.  </a:t>
            </a:r>
            <a:endParaRPr lang="vi-VN" sz="4800" dirty="0">
              <a:latin typeface="Tomaho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92175" y="7934870"/>
            <a:ext cx="39846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Mỗi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bộ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ba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841082"/>
              </p:ext>
            </p:extLst>
          </p:nvPr>
        </p:nvGraphicFramePr>
        <p:xfrm>
          <a:off x="4618038" y="7696200"/>
          <a:ext cx="3763962" cy="1284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672840" imgH="253800" progId="Equation.DSMT4">
                  <p:embed/>
                </p:oleObj>
              </mc:Choice>
              <mc:Fallback>
                <p:oleObj name="Equation" r:id="rId11" imgW="6728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8038" y="7696200"/>
                        <a:ext cx="3763962" cy="128428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" name="TextBox 25"/>
          <p:cNvSpPr txBox="1"/>
          <p:nvPr/>
        </p:nvSpPr>
        <p:spPr>
          <a:xfrm>
            <a:off x="8651875" y="7922844"/>
            <a:ext cx="30067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thỏa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mãn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27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5273802"/>
              </p:ext>
            </p:extLst>
          </p:nvPr>
        </p:nvGraphicFramePr>
        <p:xfrm>
          <a:off x="11512126" y="7823199"/>
          <a:ext cx="6462713" cy="1157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3" imgW="1155600" imgH="228600" progId="Equation.DSMT4">
                  <p:embed/>
                </p:oleObj>
              </mc:Choice>
              <mc:Fallback>
                <p:oleObj name="Equation" r:id="rId13" imgW="11556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12126" y="7823199"/>
                        <a:ext cx="6462713" cy="11572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789901" y="9361692"/>
            <a:ext cx="215206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atin typeface="Tomaho"/>
              </a:rPr>
              <a:t>gọi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nghiệm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của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phương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trình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bậc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nhất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ba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b="1" i="1" dirty="0" err="1">
                <a:latin typeface="Tomaho"/>
              </a:rPr>
              <a:t>ẩn</a:t>
            </a:r>
            <a:r>
              <a:rPr lang="en-US" sz="4800" b="1" i="1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đã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cho</a:t>
            </a:r>
            <a:r>
              <a:rPr lang="en-US" sz="4800" dirty="0">
                <a:latin typeface="Tomaho"/>
              </a:rPr>
              <a:t>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1916304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500"/>
                            </p:stCondLst>
                            <p:childTnLst>
                              <p:par>
                                <p:cTn id="6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11" grpId="0"/>
      <p:bldP spid="14" grpId="0"/>
      <p:bldP spid="18" grpId="0"/>
      <p:bldP spid="23" grpId="0"/>
      <p:bldP spid="24" grpId="0"/>
      <p:bldP spid="26" grpId="0"/>
      <p:bldP spid="2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81000" y="1988819"/>
            <a:ext cx="23469600" cy="1013460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>
              <a:lnSpc>
                <a:spcPct val="150000"/>
              </a:lnSpc>
            </a:pP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bậc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nhất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ba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ẩn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gồm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. </a:t>
            </a:r>
            <a:r>
              <a:rPr lang="en-US" dirty="0" err="1"/>
              <a:t>Mỗi</a:t>
            </a:r>
            <a:r>
              <a:rPr lang="en-US" dirty="0"/>
              <a:t> </a:t>
            </a:r>
            <a:r>
              <a:rPr lang="en-US" dirty="0" err="1"/>
              <a:t>nghiệm</a:t>
            </a:r>
            <a:r>
              <a:rPr lang="en-US" dirty="0"/>
              <a:t> </a:t>
            </a:r>
            <a:r>
              <a:rPr lang="en-US" dirty="0" err="1"/>
              <a:t>chung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đó</a:t>
            </a:r>
            <a:r>
              <a:rPr lang="en-US" dirty="0"/>
              <a:t> </a:t>
            </a:r>
            <a:r>
              <a:rPr lang="en-US" dirty="0" err="1"/>
              <a:t>được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một</a:t>
            </a:r>
            <a:r>
              <a:rPr lang="en-US" dirty="0"/>
              <a:t> </a:t>
            </a:r>
            <a:r>
              <a:rPr lang="en-US" b="1" i="1" dirty="0" err="1">
                <a:solidFill>
                  <a:srgbClr val="FF0000"/>
                </a:solidFill>
              </a:rPr>
              <a:t>nghiệm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của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hệ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phương</a:t>
            </a:r>
            <a:r>
              <a:rPr lang="en-US" b="1" i="1" dirty="0">
                <a:solidFill>
                  <a:srgbClr val="FF0000"/>
                </a:solidFill>
              </a:rPr>
              <a:t> </a:t>
            </a:r>
            <a:r>
              <a:rPr lang="en-US" b="1" i="1" dirty="0" err="1">
                <a:solidFill>
                  <a:srgbClr val="FF0000"/>
                </a:solidFill>
              </a:rPr>
              <a:t>trình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đã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cho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dirty="0" err="1"/>
              <a:t>Nói</a:t>
            </a:r>
            <a:r>
              <a:rPr lang="en-US" dirty="0"/>
              <a:t> </a:t>
            </a:r>
            <a:r>
              <a:rPr lang="en-US" dirty="0" err="1"/>
              <a:t>riêng</a:t>
            </a:r>
            <a:r>
              <a:rPr lang="en-US" dirty="0"/>
              <a:t>,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vi-VN" dirty="0"/>
              <a:t>ba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dạng</a:t>
            </a:r>
            <a:r>
              <a:rPr lang="en-US" dirty="0"/>
              <a:t> </a:t>
            </a:r>
            <a:r>
              <a:rPr lang="en-US" dirty="0" err="1"/>
              <a:t>tổng</a:t>
            </a:r>
            <a:r>
              <a:rPr lang="en-US" dirty="0"/>
              <a:t> </a:t>
            </a:r>
            <a:r>
              <a:rPr lang="en-US" dirty="0" err="1"/>
              <a:t>quát</a:t>
            </a:r>
            <a:r>
              <a:rPr lang="en-US" dirty="0"/>
              <a:t> </a:t>
            </a:r>
            <a:r>
              <a:rPr lang="en-US" dirty="0" err="1"/>
              <a:t>là</a:t>
            </a:r>
            <a:endParaRPr lang="vi-VN" dirty="0"/>
          </a:p>
          <a:p>
            <a:pPr lvl="0" algn="just"/>
            <a:endParaRPr lang="vi-VN" dirty="0">
              <a:solidFill>
                <a:srgbClr val="FF0000"/>
              </a:solidFill>
            </a:endParaRPr>
          </a:p>
          <a:p>
            <a:pPr algn="just"/>
            <a:endParaRPr lang="en-US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4412371"/>
              </p:ext>
            </p:extLst>
          </p:nvPr>
        </p:nvGraphicFramePr>
        <p:xfrm>
          <a:off x="1527175" y="7056438"/>
          <a:ext cx="7218363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358640" imgH="711000" progId="Equation.DSMT4">
                  <p:embed/>
                </p:oleObj>
              </mc:Choice>
              <mc:Fallback>
                <p:oleObj name="Equation" r:id="rId3" imgW="1358640" imgH="71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7175" y="7056438"/>
                        <a:ext cx="7218363" cy="3733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9805912" y="7092664"/>
            <a:ext cx="2546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đó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1267663"/>
              </p:ext>
            </p:extLst>
          </p:nvPr>
        </p:nvGraphicFramePr>
        <p:xfrm>
          <a:off x="12455322" y="7213800"/>
          <a:ext cx="2201527" cy="83564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393480" imgH="164880" progId="Equation.DSMT4">
                  <p:embed/>
                </p:oleObj>
              </mc:Choice>
              <mc:Fallback>
                <p:oleObj name="Equation" r:id="rId5" imgW="393480" imgH="164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455322" y="7213800"/>
                        <a:ext cx="2201527" cy="83564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4709405" y="7092664"/>
            <a:ext cx="3657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ba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ẩn</a:t>
            </a:r>
            <a:r>
              <a:rPr lang="en-US" sz="4800" dirty="0">
                <a:latin typeface="Tomaho"/>
              </a:rPr>
              <a:t>, </a:t>
            </a:r>
            <a:endParaRPr lang="vi-VN" sz="4800" dirty="0">
              <a:latin typeface="Tomaho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713172" y="8157315"/>
            <a:ext cx="98839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chữ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còn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lại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là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hệ</a:t>
            </a:r>
            <a:r>
              <a:rPr lang="en-US" sz="4800" b="1" dirty="0">
                <a:latin typeface="Tomaho"/>
              </a:rPr>
              <a:t> </a:t>
            </a:r>
            <a:r>
              <a:rPr lang="en-US" sz="4800" b="1" dirty="0" err="1">
                <a:latin typeface="Tomaho"/>
              </a:rPr>
              <a:t>số</a:t>
            </a:r>
            <a:r>
              <a:rPr lang="en-US" sz="4800" b="1" dirty="0">
                <a:latin typeface="Tomaho"/>
              </a:rPr>
              <a:t>.</a:t>
            </a:r>
            <a:endParaRPr lang="vi-VN" sz="4800" b="1" dirty="0">
              <a:latin typeface="Tomaho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0455260"/>
              </p:ext>
            </p:extLst>
          </p:nvPr>
        </p:nvGraphicFramePr>
        <p:xfrm>
          <a:off x="11530158" y="10148888"/>
          <a:ext cx="6249987" cy="1282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117440" imgH="253800" progId="Equation.DSMT4">
                  <p:embed/>
                </p:oleObj>
              </mc:Choice>
              <mc:Fallback>
                <p:oleObj name="Equation" r:id="rId7" imgW="111744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0158" y="10148888"/>
                        <a:ext cx="6249987" cy="12827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9713172" y="8983104"/>
            <a:ext cx="13044064" cy="2171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</a:pP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mỗi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phương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trình</a:t>
            </a:r>
            <a:r>
              <a:rPr lang="en-US" sz="4800" dirty="0">
                <a:latin typeface="Tomaho"/>
              </a:rPr>
              <a:t>, </a:t>
            </a:r>
            <a:r>
              <a:rPr lang="en-US" sz="4800" dirty="0" err="1">
                <a:latin typeface="Tomaho"/>
              </a:rPr>
              <a:t>ít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nhất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một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trong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các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hệ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số</a:t>
            </a:r>
            <a:r>
              <a:rPr lang="en-US" sz="4800" dirty="0">
                <a:latin typeface="Tomaho"/>
              </a:rPr>
              <a:t> </a:t>
            </a:r>
            <a:endParaRPr lang="vi-VN" sz="4800" dirty="0">
              <a:latin typeface="Tomaho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658198" y="10323535"/>
            <a:ext cx="37730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800" dirty="0" err="1">
                <a:latin typeface="Tomaho"/>
              </a:rPr>
              <a:t>phải</a:t>
            </a:r>
            <a:r>
              <a:rPr lang="en-US" sz="4800" dirty="0">
                <a:latin typeface="Tomaho"/>
              </a:rPr>
              <a:t> </a:t>
            </a:r>
            <a:r>
              <a:rPr lang="en-US" sz="4800" dirty="0" err="1">
                <a:latin typeface="Tomaho"/>
              </a:rPr>
              <a:t>khác</a:t>
            </a:r>
            <a:r>
              <a:rPr lang="en-US" sz="4800" dirty="0">
                <a:latin typeface="Tomaho"/>
              </a:rPr>
              <a:t>  0.</a:t>
            </a:r>
            <a:endParaRPr lang="vi-VN" sz="4800" dirty="0">
              <a:latin typeface="Tomaho"/>
            </a:endParaRPr>
          </a:p>
        </p:txBody>
      </p:sp>
    </p:spTree>
    <p:extLst>
      <p:ext uri="{BB962C8B-B14F-4D97-AF65-F5344CB8AC3E}">
        <p14:creationId xmlns:p14="http://schemas.microsoft.com/office/powerpoint/2010/main" val="35708024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  <p:bldP spid="9" grpId="0"/>
      <p:bldP spid="11" grpId="0"/>
      <p:bldP spid="13" grpId="0"/>
      <p:bldP spid="17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392062" y="5567384"/>
            <a:ext cx="23164800" cy="388141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US" dirty="0" err="1"/>
              <a:t>Trong</a:t>
            </a:r>
            <a:r>
              <a:rPr lang="en-US" dirty="0"/>
              <a:t> </a:t>
            </a:r>
            <a:r>
              <a:rPr lang="en-US" dirty="0" err="1"/>
              <a:t>sách</a:t>
            </a:r>
            <a:r>
              <a:rPr lang="en-US" dirty="0"/>
              <a:t> </a:t>
            </a:r>
            <a:r>
              <a:rPr lang="en-US" dirty="0" err="1"/>
              <a:t>này</a:t>
            </a:r>
            <a:r>
              <a:rPr lang="en-US" dirty="0"/>
              <a:t> ta </a:t>
            </a:r>
            <a:r>
              <a:rPr lang="en-US" dirty="0" err="1"/>
              <a:t>chỉ</a:t>
            </a:r>
            <a:r>
              <a:rPr lang="en-US" dirty="0"/>
              <a:t> </a:t>
            </a:r>
            <a:r>
              <a:rPr lang="en-US" dirty="0" err="1"/>
              <a:t>xét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phương</a:t>
            </a:r>
            <a:r>
              <a:rPr lang="en-US" dirty="0"/>
              <a:t> </a:t>
            </a:r>
            <a:r>
              <a:rPr lang="en-US" dirty="0" err="1"/>
              <a:t>trình</a:t>
            </a:r>
            <a:r>
              <a:rPr lang="en-US" dirty="0"/>
              <a:t> </a:t>
            </a:r>
            <a:r>
              <a:rPr lang="en-US" dirty="0" err="1"/>
              <a:t>bằng</a:t>
            </a:r>
            <a:r>
              <a:rPr lang="en-US" dirty="0"/>
              <a:t> </a:t>
            </a:r>
            <a:r>
              <a:rPr lang="en-US" dirty="0" err="1"/>
              <a:t>đúng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, </a:t>
            </a:r>
            <a:r>
              <a:rPr lang="en-US" dirty="0" err="1"/>
              <a:t>nên</a:t>
            </a:r>
            <a:r>
              <a:rPr lang="en-US" dirty="0"/>
              <a:t> </a:t>
            </a:r>
            <a:r>
              <a:rPr lang="en-US" dirty="0" err="1"/>
              <a:t>từ</a:t>
            </a:r>
            <a:r>
              <a:rPr lang="en-US" dirty="0"/>
              <a:t> nay </a:t>
            </a:r>
            <a:r>
              <a:rPr lang="en-US" dirty="0" err="1"/>
              <a:t>về</a:t>
            </a:r>
            <a:r>
              <a:rPr lang="en-US" dirty="0"/>
              <a:t> </a:t>
            </a:r>
            <a:r>
              <a:rPr lang="en-US" dirty="0" err="1"/>
              <a:t>sau</a:t>
            </a:r>
            <a:r>
              <a:rPr lang="en-US" dirty="0"/>
              <a:t> ta </a:t>
            </a:r>
            <a:r>
              <a:rPr lang="en-US" dirty="0" err="1"/>
              <a:t>sẽ</a:t>
            </a:r>
            <a:r>
              <a:rPr lang="en-US" dirty="0"/>
              <a:t> </a:t>
            </a:r>
            <a:r>
              <a:rPr lang="en-US" dirty="0" err="1"/>
              <a:t>gọi</a:t>
            </a:r>
            <a:r>
              <a:rPr lang="en-US" dirty="0"/>
              <a:t> </a:t>
            </a:r>
            <a:r>
              <a:rPr lang="en-US" dirty="0" err="1"/>
              <a:t>tắt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 (hay </a:t>
            </a:r>
            <a:r>
              <a:rPr lang="en-US" dirty="0" err="1"/>
              <a:t>hệ</a:t>
            </a:r>
            <a:r>
              <a:rPr lang="en-US" dirty="0"/>
              <a:t> </a:t>
            </a:r>
            <a:r>
              <a:rPr lang="en-US" dirty="0" err="1"/>
              <a:t>bậc</a:t>
            </a:r>
            <a:r>
              <a:rPr lang="en-US" dirty="0"/>
              <a:t> </a:t>
            </a:r>
            <a:r>
              <a:rPr lang="en-US" dirty="0" err="1"/>
              <a:t>nhất</a:t>
            </a:r>
            <a:r>
              <a:rPr lang="en-US" dirty="0"/>
              <a:t> </a:t>
            </a:r>
            <a:r>
              <a:rPr lang="en-US" dirty="0" err="1"/>
              <a:t>ba</a:t>
            </a:r>
            <a:r>
              <a:rPr lang="en-US" dirty="0"/>
              <a:t> </a:t>
            </a:r>
            <a:r>
              <a:rPr lang="en-US" dirty="0" err="1"/>
              <a:t>ẩn</a:t>
            </a:r>
            <a:r>
              <a:rPr lang="en-US" dirty="0"/>
              <a:t>) </a:t>
            </a:r>
            <a:r>
              <a:rPr lang="en-US" dirty="0" err="1"/>
              <a:t>thay</a:t>
            </a:r>
            <a:r>
              <a:rPr lang="en-US" dirty="0"/>
              <a:t> </a:t>
            </a:r>
            <a:r>
              <a:rPr lang="en-US" dirty="0" err="1"/>
              <a:t>cho</a:t>
            </a:r>
            <a:r>
              <a:rPr lang="en-US" dirty="0"/>
              <a:t> </a:t>
            </a:r>
            <a:r>
              <a:rPr lang="en-US" i="1" dirty="0" err="1"/>
              <a:t>hệ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phương</a:t>
            </a:r>
            <a:r>
              <a:rPr lang="en-US" i="1" dirty="0"/>
              <a:t> </a:t>
            </a:r>
            <a:r>
              <a:rPr lang="en-US" i="1" dirty="0" err="1"/>
              <a:t>trình</a:t>
            </a:r>
            <a:r>
              <a:rPr lang="en-US" i="1" dirty="0"/>
              <a:t> </a:t>
            </a:r>
            <a:r>
              <a:rPr lang="en-US" i="1" dirty="0" err="1"/>
              <a:t>bậc</a:t>
            </a:r>
            <a:r>
              <a:rPr lang="en-US" i="1" dirty="0"/>
              <a:t> </a:t>
            </a:r>
            <a:r>
              <a:rPr lang="en-US" i="1" dirty="0" err="1"/>
              <a:t>nhất</a:t>
            </a:r>
            <a:r>
              <a:rPr lang="en-US" i="1" dirty="0"/>
              <a:t> </a:t>
            </a:r>
            <a:r>
              <a:rPr lang="en-US" i="1" dirty="0" err="1"/>
              <a:t>ba</a:t>
            </a:r>
            <a:r>
              <a:rPr lang="en-US" i="1" dirty="0"/>
              <a:t> </a:t>
            </a:r>
            <a:r>
              <a:rPr lang="en-US" i="1" dirty="0" err="1"/>
              <a:t>ẩn</a:t>
            </a:r>
            <a:r>
              <a:rPr lang="en-US" dirty="0"/>
              <a:t>.</a:t>
            </a:r>
            <a:endParaRPr lang="vi-VN" dirty="0"/>
          </a:p>
        </p:txBody>
      </p:sp>
      <p:sp>
        <p:nvSpPr>
          <p:cNvPr id="15" name="Rectangle 15"/>
          <p:cNvSpPr>
            <a:spLocks noChangeArrowheads="1"/>
          </p:cNvSpPr>
          <p:nvPr/>
        </p:nvSpPr>
        <p:spPr bwMode="auto">
          <a:xfrm>
            <a:off x="7239000" y="7010400"/>
            <a:ext cx="79473778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0" y="0"/>
            <a:ext cx="2438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5693410" cy="263525"/>
            <a:chOff x="0" y="-45827"/>
            <a:chExt cx="9105288" cy="451406"/>
          </a:xfrm>
        </p:grpSpPr>
        <p:sp>
          <p:nvSpPr>
            <p:cNvPr id="10" name="TextBox 321"/>
            <p:cNvSpPr txBox="1"/>
            <p:nvPr/>
          </p:nvSpPr>
          <p:spPr>
            <a:xfrm>
              <a:off x="516780" y="-45827"/>
              <a:ext cx="8588508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1100" b="1" kern="120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 ý:</a:t>
              </a:r>
              <a:endParaRPr lang="vi-VN" sz="120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12" name="Group 11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17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18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22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13" name="Flowchart: Terminator 12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Oval 13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23" name="Group 22"/>
          <p:cNvGrpSpPr/>
          <p:nvPr/>
        </p:nvGrpSpPr>
        <p:grpSpPr>
          <a:xfrm>
            <a:off x="1295400" y="3106758"/>
            <a:ext cx="12725400" cy="1260476"/>
            <a:chOff x="0" y="40901"/>
            <a:chExt cx="9207448" cy="451406"/>
          </a:xfrm>
        </p:grpSpPr>
        <p:sp>
          <p:nvSpPr>
            <p:cNvPr id="24" name="TextBox 321"/>
            <p:cNvSpPr txBox="1"/>
            <p:nvPr/>
          </p:nvSpPr>
          <p:spPr>
            <a:xfrm>
              <a:off x="904783" y="40901"/>
              <a:ext cx="8302665" cy="45140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6000" b="1" kern="1200" dirty="0" err="1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Chú</a:t>
              </a:r>
              <a:r>
                <a:rPr lang="en-US" sz="6000" b="1" kern="1200" dirty="0">
                  <a:solidFill>
                    <a:srgbClr val="FF0000"/>
                  </a:solidFill>
                  <a:effectLst/>
                  <a:latin typeface="Cascadia Mono"/>
                  <a:ea typeface="Cascadia Mono"/>
                  <a:cs typeface="Times New Roman" panose="02020603050405020304" pitchFamily="18" charset="0"/>
                </a:rPr>
                <a:t> ý:</a:t>
              </a:r>
              <a:endParaRPr lang="vi-VN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0" y="92326"/>
              <a:ext cx="627012" cy="197663"/>
              <a:chOff x="0" y="92326"/>
              <a:chExt cx="575416" cy="197663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0" y="92326"/>
                <a:ext cx="575416" cy="197663"/>
                <a:chOff x="0" y="92326"/>
                <a:chExt cx="644449" cy="302837"/>
              </a:xfrm>
            </p:grpSpPr>
            <p:sp>
              <p:nvSpPr>
                <p:cNvPr id="29" name="Arrow: Pentagon 146"/>
                <p:cNvSpPr/>
                <p:nvPr/>
              </p:nvSpPr>
              <p:spPr>
                <a:xfrm>
                  <a:off x="0" y="103807"/>
                  <a:ext cx="420648" cy="291356"/>
                </a:xfrm>
                <a:prstGeom prst="homePlate">
                  <a:avLst/>
                </a:prstGeom>
                <a:solidFill>
                  <a:schemeClr val="accent5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0" name="Arrow: Chevron 147"/>
                <p:cNvSpPr/>
                <p:nvPr/>
              </p:nvSpPr>
              <p:spPr>
                <a:xfrm>
                  <a:off x="380243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chemeClr val="accent4">
                    <a:lumMod val="40000"/>
                    <a:lumOff val="60000"/>
                  </a:schemeClr>
                </a:solidFill>
                <a:ln>
                  <a:solidFill>
                    <a:srgbClr val="FFC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  <p:sp>
              <p:nvSpPr>
                <p:cNvPr id="31" name="Arrow: Chevron 148"/>
                <p:cNvSpPr/>
                <p:nvPr/>
              </p:nvSpPr>
              <p:spPr>
                <a:xfrm>
                  <a:off x="474990" y="92326"/>
                  <a:ext cx="169459" cy="291671"/>
                </a:xfrm>
                <a:prstGeom prst="chevron">
                  <a:avLst>
                    <a:gd name="adj" fmla="val 83506"/>
                  </a:avLst>
                </a:prstGeom>
                <a:solidFill>
                  <a:srgbClr val="0000CC"/>
                </a:solidFill>
                <a:ln>
                  <a:solidFill>
                    <a:srgbClr val="FFFF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endParaRPr lang="vi-VN"/>
                </a:p>
              </p:txBody>
            </p:sp>
          </p:grpSp>
          <p:sp>
            <p:nvSpPr>
              <p:cNvPr id="27" name="Flowchart: Terminator 26"/>
              <p:cNvSpPr/>
              <p:nvPr/>
            </p:nvSpPr>
            <p:spPr>
              <a:xfrm>
                <a:off x="80311" y="137613"/>
                <a:ext cx="253736" cy="115827"/>
              </a:xfrm>
              <a:prstGeom prst="flowChartTerminator">
                <a:avLst/>
              </a:prstGeom>
              <a:solidFill>
                <a:srgbClr val="FFFF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211660" y="142761"/>
                <a:ext cx="92369" cy="95432"/>
              </a:xfrm>
              <a:prstGeom prst="ellipse">
                <a:avLst/>
              </a:prstGeom>
              <a:solidFill>
                <a:srgbClr val="3333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941862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3426</TotalTime>
  <Words>2237</Words>
  <Application>Microsoft Office PowerPoint</Application>
  <PresentationFormat>Custom</PresentationFormat>
  <Paragraphs>338</Paragraphs>
  <Slides>37</Slides>
  <Notes>36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50" baseType="lpstr">
      <vt:lpstr>Yu Gothic UI Semilight</vt:lpstr>
      <vt:lpstr>Arial</vt:lpstr>
      <vt:lpstr>Bahnschrift SemiBold SemiConden</vt:lpstr>
      <vt:lpstr>Calibri</vt:lpstr>
      <vt:lpstr>Calibri Light</vt:lpstr>
      <vt:lpstr>Cascadia Mono</vt:lpstr>
      <vt:lpstr>Tahoma</vt:lpstr>
      <vt:lpstr>Taomaho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2023-12-21T08:35:39Z</dcterms:modified>
</cp:coreProperties>
</file>