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70" r:id="rId5"/>
    <p:sldId id="271" r:id="rId6"/>
    <p:sldId id="272" r:id="rId7"/>
    <p:sldId id="273" r:id="rId8"/>
    <p:sldId id="274" r:id="rId9"/>
    <p:sldId id="277" r:id="rId10"/>
    <p:sldId id="275" r:id="rId11"/>
    <p:sldId id="278" r:id="rId12"/>
    <p:sldId id="263" r:id="rId13"/>
    <p:sldId id="259" r:id="rId14"/>
    <p:sldId id="279" r:id="rId15"/>
    <p:sldId id="289" r:id="rId16"/>
    <p:sldId id="287" r:id="rId17"/>
    <p:sldId id="290" r:id="rId18"/>
    <p:sldId id="357"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A9C67-3AFA-4588-A8E5-8E69E76C1736}" v="8" dt="2021-09-27T03:51:56.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1" autoAdjust="0"/>
    <p:restoredTop sz="94660"/>
  </p:normalViewPr>
  <p:slideViewPr>
    <p:cSldViewPr>
      <p:cViewPr varScale="1">
        <p:scale>
          <a:sx n="79" d="100"/>
          <a:sy n="79" d="100"/>
        </p:scale>
        <p:origin x="844"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ong Minh Khai" userId="46b4a3ee-46cc-4297-bca2-78294c302d8c" providerId="ADAL" clId="{634A9C67-3AFA-4588-A8E5-8E69E76C1736}"/>
    <pc:docChg chg="undo custSel delSld modSld">
      <pc:chgData name="Truong Minh Khai" userId="46b4a3ee-46cc-4297-bca2-78294c302d8c" providerId="ADAL" clId="{634A9C67-3AFA-4588-A8E5-8E69E76C1736}" dt="2021-09-27T03:52:03.490" v="12" actId="47"/>
      <pc:docMkLst>
        <pc:docMk/>
      </pc:docMkLst>
      <pc:sldChg chg="del">
        <pc:chgData name="Truong Minh Khai" userId="46b4a3ee-46cc-4297-bca2-78294c302d8c" providerId="ADAL" clId="{634A9C67-3AFA-4588-A8E5-8E69E76C1736}" dt="2021-09-27T03:52:03.490" v="12" actId="47"/>
        <pc:sldMkLst>
          <pc:docMk/>
          <pc:sldMk cId="1113211640" sldId="269"/>
        </pc:sldMkLst>
      </pc:sldChg>
      <pc:sldChg chg="addSp delSp modSp del mod">
        <pc:chgData name="Truong Minh Khai" userId="46b4a3ee-46cc-4297-bca2-78294c302d8c" providerId="ADAL" clId="{634A9C67-3AFA-4588-A8E5-8E69E76C1736}" dt="2021-09-27T03:51:59.626" v="11" actId="1076"/>
        <pc:sldMkLst>
          <pc:docMk/>
          <pc:sldMk cId="2815348395" sldId="357"/>
        </pc:sldMkLst>
        <pc:spChg chg="del">
          <ac:chgData name="Truong Minh Khai" userId="46b4a3ee-46cc-4297-bca2-78294c302d8c" providerId="ADAL" clId="{634A9C67-3AFA-4588-A8E5-8E69E76C1736}" dt="2021-09-27T03:51:35.699" v="9" actId="478"/>
          <ac:spMkLst>
            <pc:docMk/>
            <pc:sldMk cId="2815348395" sldId="357"/>
            <ac:spMk id="4" creationId="{C6CFF153-0C91-4A24-9D28-EAD060218092}"/>
          </ac:spMkLst>
        </pc:spChg>
        <pc:spChg chg="del">
          <ac:chgData name="Truong Minh Khai" userId="46b4a3ee-46cc-4297-bca2-78294c302d8c" providerId="ADAL" clId="{634A9C67-3AFA-4588-A8E5-8E69E76C1736}" dt="2021-09-27T03:51:35.699" v="9" actId="478"/>
          <ac:spMkLst>
            <pc:docMk/>
            <pc:sldMk cId="2815348395" sldId="357"/>
            <ac:spMk id="5" creationId="{2018DD68-3FDF-43A4-9ECE-C307611D188A}"/>
          </ac:spMkLst>
        </pc:spChg>
        <pc:spChg chg="del">
          <ac:chgData name="Truong Minh Khai" userId="46b4a3ee-46cc-4297-bca2-78294c302d8c" providerId="ADAL" clId="{634A9C67-3AFA-4588-A8E5-8E69E76C1736}" dt="2021-09-27T03:51:35.699" v="9" actId="478"/>
          <ac:spMkLst>
            <pc:docMk/>
            <pc:sldMk cId="2815348395" sldId="357"/>
            <ac:spMk id="6" creationId="{F1CBA8FE-D56F-4D90-BA7E-ACCAA1BE7148}"/>
          </ac:spMkLst>
        </pc:spChg>
        <pc:spChg chg="del">
          <ac:chgData name="Truong Minh Khai" userId="46b4a3ee-46cc-4297-bca2-78294c302d8c" providerId="ADAL" clId="{634A9C67-3AFA-4588-A8E5-8E69E76C1736}" dt="2021-09-27T03:51:35.699" v="9" actId="478"/>
          <ac:spMkLst>
            <pc:docMk/>
            <pc:sldMk cId="2815348395" sldId="357"/>
            <ac:spMk id="7" creationId="{59D2BEBC-C001-4C55-91D5-4B1EA7FEA2DE}"/>
          </ac:spMkLst>
        </pc:spChg>
        <pc:spChg chg="add del mod">
          <ac:chgData name="Truong Minh Khai" userId="46b4a3ee-46cc-4297-bca2-78294c302d8c" providerId="ADAL" clId="{634A9C67-3AFA-4588-A8E5-8E69E76C1736}" dt="2021-09-27T03:51:02.836" v="1"/>
          <ac:spMkLst>
            <pc:docMk/>
            <pc:sldMk cId="2815348395" sldId="357"/>
            <ac:spMk id="8" creationId="{20F2B007-597D-40B3-A682-75D40A12E2E6}"/>
          </ac:spMkLst>
        </pc:spChg>
        <pc:spChg chg="add del mod ord">
          <ac:chgData name="Truong Minh Khai" userId="46b4a3ee-46cc-4297-bca2-78294c302d8c" providerId="ADAL" clId="{634A9C67-3AFA-4588-A8E5-8E69E76C1736}" dt="2021-09-27T03:51:12.981" v="7"/>
          <ac:spMkLst>
            <pc:docMk/>
            <pc:sldMk cId="2815348395" sldId="357"/>
            <ac:spMk id="9" creationId="{AA012760-C8E4-42EC-9D40-2D86370331EF}"/>
          </ac:spMkLst>
        </pc:spChg>
        <pc:picChg chg="add mod">
          <ac:chgData name="Truong Minh Khai" userId="46b4a3ee-46cc-4297-bca2-78294c302d8c" providerId="ADAL" clId="{634A9C67-3AFA-4588-A8E5-8E69E76C1736}" dt="2021-09-27T03:51:59.626" v="11" actId="1076"/>
          <ac:picMkLst>
            <pc:docMk/>
            <pc:sldMk cId="2815348395" sldId="357"/>
            <ac:picMk id="2" creationId="{2797A334-C545-4352-AEAD-23D4A3DAF50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A6076E-5F87-4F9A-8E2C-5742FB4FE423}" type="datetimeFigureOut">
              <a:rPr lang="en-US" smtClean="0"/>
              <a:t>27/09/2021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BEFD8-FECE-4B0F-B83A-E910A913300A}" type="slidenum">
              <a:rPr lang="en-US" smtClean="0"/>
              <a:t>‹#›</a:t>
            </a:fld>
            <a:endParaRPr lang="en-US"/>
          </a:p>
        </p:txBody>
      </p:sp>
    </p:spTree>
    <p:extLst>
      <p:ext uri="{BB962C8B-B14F-4D97-AF65-F5344CB8AC3E}">
        <p14:creationId xmlns:p14="http://schemas.microsoft.com/office/powerpoint/2010/main" val="367503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6076E-5F87-4F9A-8E2C-5742FB4FE423}" type="datetimeFigureOut">
              <a:rPr lang="en-US" smtClean="0"/>
              <a:t>27/09/2021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BEFD8-FECE-4B0F-B83A-E910A913300A}" type="slidenum">
              <a:rPr lang="en-US" smtClean="0"/>
              <a:t>‹#›</a:t>
            </a:fld>
            <a:endParaRPr lang="en-US"/>
          </a:p>
        </p:txBody>
      </p:sp>
    </p:spTree>
    <p:extLst>
      <p:ext uri="{BB962C8B-B14F-4D97-AF65-F5344CB8AC3E}">
        <p14:creationId xmlns:p14="http://schemas.microsoft.com/office/powerpoint/2010/main" val="203150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6076E-5F87-4F9A-8E2C-5742FB4FE423}" type="datetimeFigureOut">
              <a:rPr lang="en-US" smtClean="0"/>
              <a:t>27/09/2021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BEFD8-FECE-4B0F-B83A-E910A913300A}" type="slidenum">
              <a:rPr lang="en-US" smtClean="0"/>
              <a:t>‹#›</a:t>
            </a:fld>
            <a:endParaRPr lang="en-US"/>
          </a:p>
        </p:txBody>
      </p:sp>
    </p:spTree>
    <p:extLst>
      <p:ext uri="{BB962C8B-B14F-4D97-AF65-F5344CB8AC3E}">
        <p14:creationId xmlns:p14="http://schemas.microsoft.com/office/powerpoint/2010/main" val="258883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2E3B-6336-4C5C-81C6-1EAF10367DE4}"/>
              </a:ext>
            </a:extLst>
          </p:cNvPr>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E3DF4FFB-3A78-4E00-99EB-EB5D3E391F9D}"/>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89D7F17E-3B68-437F-8B4C-67AC002ED85E}"/>
              </a:ext>
            </a:extLst>
          </p:cNvPr>
          <p:cNvSpPr>
            <a:spLocks noGrp="1"/>
          </p:cNvSpPr>
          <p:nvPr>
            <p:ph type="dt" sz="half" idx="10"/>
          </p:nvPr>
        </p:nvSpPr>
        <p:spPr/>
        <p:txBody>
          <a:bodyPr/>
          <a:lstStyle/>
          <a:p>
            <a:fld id="{CBFBB722-1076-4819-AD72-34C411100584}" type="datetime1">
              <a:rPr lang="vi-VN" smtClean="0"/>
              <a:t>27/09/2021</a:t>
            </a:fld>
            <a:endParaRPr lang="vi-VN"/>
          </a:p>
        </p:txBody>
      </p:sp>
      <p:sp>
        <p:nvSpPr>
          <p:cNvPr id="5" name="Footer Placeholder 4">
            <a:extLst>
              <a:ext uri="{FF2B5EF4-FFF2-40B4-BE49-F238E27FC236}">
                <a16:creationId xmlns:a16="http://schemas.microsoft.com/office/drawing/2014/main" id="{B12678FF-9A81-4185-8351-009EDCC3D508}"/>
              </a:ext>
            </a:extLst>
          </p:cNvPr>
          <p:cNvSpPr>
            <a:spLocks noGrp="1"/>
          </p:cNvSpPr>
          <p:nvPr>
            <p:ph type="ftr" sz="quarter" idx="11"/>
          </p:nvPr>
        </p:nvSpPr>
        <p:spPr/>
        <p:txBody>
          <a:bodyPr/>
          <a:lstStyle/>
          <a:p>
            <a:r>
              <a:rPr lang="vi-VN"/>
              <a:t>NHÓM 5</a:t>
            </a:r>
          </a:p>
        </p:txBody>
      </p:sp>
      <p:sp>
        <p:nvSpPr>
          <p:cNvPr id="6" name="Slide Number Placeholder 5">
            <a:extLst>
              <a:ext uri="{FF2B5EF4-FFF2-40B4-BE49-F238E27FC236}">
                <a16:creationId xmlns:a16="http://schemas.microsoft.com/office/drawing/2014/main" id="{1004EED6-9C66-463C-B879-7D842DD006E6}"/>
              </a:ext>
            </a:extLst>
          </p:cNvPr>
          <p:cNvSpPr>
            <a:spLocks noGrp="1"/>
          </p:cNvSpPr>
          <p:nvPr>
            <p:ph type="sldNum" sz="quarter" idx="12"/>
          </p:nvPr>
        </p:nvSpPr>
        <p:spPr/>
        <p:txBody>
          <a:bodyPr/>
          <a:lstStyle/>
          <a:p>
            <a:fld id="{369D49C8-10AF-4DEF-90A5-29A4B2F57557}" type="slidenum">
              <a:rPr lang="vi-VN" smtClean="0"/>
              <a:t>‹#›</a:t>
            </a:fld>
            <a:endParaRPr lang="vi-VN"/>
          </a:p>
        </p:txBody>
      </p:sp>
    </p:spTree>
    <p:extLst>
      <p:ext uri="{BB962C8B-B14F-4D97-AF65-F5344CB8AC3E}">
        <p14:creationId xmlns:p14="http://schemas.microsoft.com/office/powerpoint/2010/main" val="50673112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4F7F-BCA7-48D2-9252-CA8E48776DE0}"/>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134A144-FEA6-45FB-A56A-B7D4CA155F68}"/>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370C2-902F-42D1-A15E-A7C8A170E76E}"/>
              </a:ext>
            </a:extLst>
          </p:cNvPr>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B1DB1CE8-EF1B-4DFA-98DD-02C08E821301}" type="datetime1">
              <a:rPr lang="vi-VN" smtClean="0"/>
              <a:t>27/09/2021</a:t>
            </a:fld>
            <a:endParaRPr lang="vi-VN"/>
          </a:p>
        </p:txBody>
      </p:sp>
      <p:sp>
        <p:nvSpPr>
          <p:cNvPr id="5" name="Footer Placeholder 4">
            <a:extLst>
              <a:ext uri="{FF2B5EF4-FFF2-40B4-BE49-F238E27FC236}">
                <a16:creationId xmlns:a16="http://schemas.microsoft.com/office/drawing/2014/main" id="{8578DAFE-9D5E-4CA6-A248-A4A4E8FFD429}"/>
              </a:ext>
            </a:extLst>
          </p:cNvPr>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vi-VN"/>
              <a:t>NHÓM 5</a:t>
            </a:r>
          </a:p>
        </p:txBody>
      </p:sp>
      <p:sp>
        <p:nvSpPr>
          <p:cNvPr id="6" name="Slide Number Placeholder 5">
            <a:extLst>
              <a:ext uri="{FF2B5EF4-FFF2-40B4-BE49-F238E27FC236}">
                <a16:creationId xmlns:a16="http://schemas.microsoft.com/office/drawing/2014/main" id="{C2B6F1B4-A2F1-414A-9250-65F2CBD5F898}"/>
              </a:ext>
            </a:extLst>
          </p:cNvPr>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369D49C8-10AF-4DEF-90A5-29A4B2F57557}" type="slidenum">
              <a:rPr lang="vi-VN" smtClean="0"/>
              <a:pPr/>
              <a:t>‹#›</a:t>
            </a:fld>
            <a:endParaRPr lang="vi-VN"/>
          </a:p>
        </p:txBody>
      </p:sp>
    </p:spTree>
    <p:extLst>
      <p:ext uri="{BB962C8B-B14F-4D97-AF65-F5344CB8AC3E}">
        <p14:creationId xmlns:p14="http://schemas.microsoft.com/office/powerpoint/2010/main" val="225662187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70B8-68F7-4B59-8B10-E5CCD93FD2D7}"/>
              </a:ext>
            </a:extLst>
          </p:cNvPr>
          <p:cNvSpPr>
            <a:spLocks noGrp="1"/>
          </p:cNvSpPr>
          <p:nvPr>
            <p:ph type="title"/>
          </p:nvPr>
        </p:nvSpPr>
        <p:spPr>
          <a:xfrm>
            <a:off x="623888" y="1282305"/>
            <a:ext cx="7886700" cy="2139553"/>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FD229194-E183-4069-AE5D-50529F8934E5}"/>
              </a:ext>
            </a:extLst>
          </p:cNvPr>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D916D-9D62-42E4-BBB3-0AD814812844}"/>
              </a:ext>
            </a:extLst>
          </p:cNvPr>
          <p:cNvSpPr>
            <a:spLocks noGrp="1"/>
          </p:cNvSpPr>
          <p:nvPr>
            <p:ph type="dt" sz="half" idx="10"/>
          </p:nvPr>
        </p:nvSpPr>
        <p:spPr/>
        <p:txBody>
          <a:bodyPr/>
          <a:lstStyle/>
          <a:p>
            <a:fld id="{B20BD618-9A76-4B1B-B696-1E46F2F0DCE7}" type="datetime1">
              <a:rPr lang="vi-VN" smtClean="0"/>
              <a:t>27/09/2021</a:t>
            </a:fld>
            <a:endParaRPr lang="vi-VN"/>
          </a:p>
        </p:txBody>
      </p:sp>
      <p:sp>
        <p:nvSpPr>
          <p:cNvPr id="5" name="Footer Placeholder 4">
            <a:extLst>
              <a:ext uri="{FF2B5EF4-FFF2-40B4-BE49-F238E27FC236}">
                <a16:creationId xmlns:a16="http://schemas.microsoft.com/office/drawing/2014/main" id="{178BE75D-B991-46D9-A3CF-3AAF65C8CD90}"/>
              </a:ext>
            </a:extLst>
          </p:cNvPr>
          <p:cNvSpPr>
            <a:spLocks noGrp="1"/>
          </p:cNvSpPr>
          <p:nvPr>
            <p:ph type="ftr" sz="quarter" idx="11"/>
          </p:nvPr>
        </p:nvSpPr>
        <p:spPr/>
        <p:txBody>
          <a:bodyPr/>
          <a:lstStyle/>
          <a:p>
            <a:r>
              <a:rPr lang="vi-VN"/>
              <a:t>NHÓM 5</a:t>
            </a:r>
          </a:p>
        </p:txBody>
      </p:sp>
      <p:sp>
        <p:nvSpPr>
          <p:cNvPr id="6" name="Slide Number Placeholder 5">
            <a:extLst>
              <a:ext uri="{FF2B5EF4-FFF2-40B4-BE49-F238E27FC236}">
                <a16:creationId xmlns:a16="http://schemas.microsoft.com/office/drawing/2014/main" id="{5B48883D-1CD3-4AA5-83A0-7EABE066967B}"/>
              </a:ext>
            </a:extLst>
          </p:cNvPr>
          <p:cNvSpPr>
            <a:spLocks noGrp="1"/>
          </p:cNvSpPr>
          <p:nvPr>
            <p:ph type="sldNum" sz="quarter" idx="12"/>
          </p:nvPr>
        </p:nvSpPr>
        <p:spPr/>
        <p:txBody>
          <a:bodyPr/>
          <a:lstStyle/>
          <a:p>
            <a:fld id="{369D49C8-10AF-4DEF-90A5-29A4B2F57557}" type="slidenum">
              <a:rPr lang="vi-VN" smtClean="0"/>
              <a:t>‹#›</a:t>
            </a:fld>
            <a:endParaRPr lang="vi-VN"/>
          </a:p>
        </p:txBody>
      </p:sp>
    </p:spTree>
    <p:extLst>
      <p:ext uri="{BB962C8B-B14F-4D97-AF65-F5344CB8AC3E}">
        <p14:creationId xmlns:p14="http://schemas.microsoft.com/office/powerpoint/2010/main" val="427387288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1644-E51F-4BE6-98CD-5F5FD42A0E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141B7-29D3-4D16-B010-ED314FA810F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F47D35-A262-429D-A692-BF96E612302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2ACCBE-4D2F-4DDF-A3D8-A094244C9C9C}"/>
              </a:ext>
            </a:extLst>
          </p:cNvPr>
          <p:cNvSpPr>
            <a:spLocks noGrp="1"/>
          </p:cNvSpPr>
          <p:nvPr>
            <p:ph type="dt" sz="half" idx="10"/>
          </p:nvPr>
        </p:nvSpPr>
        <p:spPr/>
        <p:txBody>
          <a:bodyPr/>
          <a:lstStyle/>
          <a:p>
            <a:fld id="{4E3F71E2-4E54-4DF3-B47D-4C4B0D8DB16A}" type="datetime1">
              <a:rPr lang="vi-VN" smtClean="0"/>
              <a:t>27/09/2021</a:t>
            </a:fld>
            <a:endParaRPr lang="vi-VN"/>
          </a:p>
        </p:txBody>
      </p:sp>
      <p:sp>
        <p:nvSpPr>
          <p:cNvPr id="6" name="Footer Placeholder 5">
            <a:extLst>
              <a:ext uri="{FF2B5EF4-FFF2-40B4-BE49-F238E27FC236}">
                <a16:creationId xmlns:a16="http://schemas.microsoft.com/office/drawing/2014/main" id="{A05AC9D4-D05D-4141-952B-DBD30ABD85F2}"/>
              </a:ext>
            </a:extLst>
          </p:cNvPr>
          <p:cNvSpPr>
            <a:spLocks noGrp="1"/>
          </p:cNvSpPr>
          <p:nvPr>
            <p:ph type="ftr" sz="quarter" idx="11"/>
          </p:nvPr>
        </p:nvSpPr>
        <p:spPr/>
        <p:txBody>
          <a:bodyPr/>
          <a:lstStyle/>
          <a:p>
            <a:r>
              <a:rPr lang="vi-VN"/>
              <a:t>NHÓM 5</a:t>
            </a:r>
          </a:p>
        </p:txBody>
      </p:sp>
      <p:sp>
        <p:nvSpPr>
          <p:cNvPr id="7" name="Slide Number Placeholder 6">
            <a:extLst>
              <a:ext uri="{FF2B5EF4-FFF2-40B4-BE49-F238E27FC236}">
                <a16:creationId xmlns:a16="http://schemas.microsoft.com/office/drawing/2014/main" id="{36F13F15-A7DE-4DDB-ACEB-566229A63B67}"/>
              </a:ext>
            </a:extLst>
          </p:cNvPr>
          <p:cNvSpPr>
            <a:spLocks noGrp="1"/>
          </p:cNvSpPr>
          <p:nvPr>
            <p:ph type="sldNum" sz="quarter" idx="12"/>
          </p:nvPr>
        </p:nvSpPr>
        <p:spPr/>
        <p:txBody>
          <a:bodyPr/>
          <a:lstStyle/>
          <a:p>
            <a:fld id="{369D49C8-10AF-4DEF-90A5-29A4B2F57557}" type="slidenum">
              <a:rPr lang="vi-VN" smtClean="0"/>
              <a:t>‹#›</a:t>
            </a:fld>
            <a:endParaRPr lang="vi-VN"/>
          </a:p>
        </p:txBody>
      </p:sp>
    </p:spTree>
    <p:extLst>
      <p:ext uri="{BB962C8B-B14F-4D97-AF65-F5344CB8AC3E}">
        <p14:creationId xmlns:p14="http://schemas.microsoft.com/office/powerpoint/2010/main" val="299738134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F4A0-3437-4BA9-9E12-BAE4A822F50F}"/>
              </a:ext>
            </a:extLst>
          </p:cNvPr>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364419-ECDF-415A-939D-ECD677C81748}"/>
              </a:ext>
            </a:extLst>
          </p:cNvPr>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2479226A-5D4C-4649-A5C5-85B9D11048E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A06F0B-3D14-4C2E-95C5-445EF3E72FF6}"/>
              </a:ext>
            </a:extLst>
          </p:cNvPr>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DC2FC5FB-743B-42F3-A12B-EE94683CBF4C}"/>
              </a:ext>
            </a:extLst>
          </p:cNvPr>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87D9E5-4BDB-41C2-95DF-EA8483C5AB76}"/>
              </a:ext>
            </a:extLst>
          </p:cNvPr>
          <p:cNvSpPr>
            <a:spLocks noGrp="1"/>
          </p:cNvSpPr>
          <p:nvPr>
            <p:ph type="dt" sz="half" idx="10"/>
          </p:nvPr>
        </p:nvSpPr>
        <p:spPr/>
        <p:txBody>
          <a:bodyPr/>
          <a:lstStyle/>
          <a:p>
            <a:fld id="{3043027E-E9AE-4BBB-9454-279D4693DF35}" type="datetime1">
              <a:rPr lang="vi-VN" smtClean="0"/>
              <a:t>27/09/2021</a:t>
            </a:fld>
            <a:endParaRPr lang="vi-VN"/>
          </a:p>
        </p:txBody>
      </p:sp>
      <p:sp>
        <p:nvSpPr>
          <p:cNvPr id="8" name="Footer Placeholder 7">
            <a:extLst>
              <a:ext uri="{FF2B5EF4-FFF2-40B4-BE49-F238E27FC236}">
                <a16:creationId xmlns:a16="http://schemas.microsoft.com/office/drawing/2014/main" id="{D60BB48F-BFBA-4EF6-9E62-89AF2FE1D921}"/>
              </a:ext>
            </a:extLst>
          </p:cNvPr>
          <p:cNvSpPr>
            <a:spLocks noGrp="1"/>
          </p:cNvSpPr>
          <p:nvPr>
            <p:ph type="ftr" sz="quarter" idx="11"/>
          </p:nvPr>
        </p:nvSpPr>
        <p:spPr/>
        <p:txBody>
          <a:bodyPr/>
          <a:lstStyle/>
          <a:p>
            <a:r>
              <a:rPr lang="vi-VN"/>
              <a:t>NHÓM 5</a:t>
            </a:r>
          </a:p>
        </p:txBody>
      </p:sp>
      <p:sp>
        <p:nvSpPr>
          <p:cNvPr id="9" name="Slide Number Placeholder 8">
            <a:extLst>
              <a:ext uri="{FF2B5EF4-FFF2-40B4-BE49-F238E27FC236}">
                <a16:creationId xmlns:a16="http://schemas.microsoft.com/office/drawing/2014/main" id="{F0EC8DE1-3FA1-409F-B482-DC9062E4ACC5}"/>
              </a:ext>
            </a:extLst>
          </p:cNvPr>
          <p:cNvSpPr>
            <a:spLocks noGrp="1"/>
          </p:cNvSpPr>
          <p:nvPr>
            <p:ph type="sldNum" sz="quarter" idx="12"/>
          </p:nvPr>
        </p:nvSpPr>
        <p:spPr/>
        <p:txBody>
          <a:bodyPr/>
          <a:lstStyle/>
          <a:p>
            <a:fld id="{369D49C8-10AF-4DEF-90A5-29A4B2F57557}" type="slidenum">
              <a:rPr lang="vi-VN" smtClean="0"/>
              <a:t>‹#›</a:t>
            </a:fld>
            <a:endParaRPr lang="vi-VN"/>
          </a:p>
        </p:txBody>
      </p:sp>
    </p:spTree>
    <p:extLst>
      <p:ext uri="{BB962C8B-B14F-4D97-AF65-F5344CB8AC3E}">
        <p14:creationId xmlns:p14="http://schemas.microsoft.com/office/powerpoint/2010/main" val="384875080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C66C-D37C-4F3A-A341-8AEC940D19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779290-F54C-480F-A10F-D725F44B1E72}"/>
              </a:ext>
            </a:extLst>
          </p:cNvPr>
          <p:cNvSpPr>
            <a:spLocks noGrp="1"/>
          </p:cNvSpPr>
          <p:nvPr>
            <p:ph type="dt" sz="half" idx="10"/>
          </p:nvPr>
        </p:nvSpPr>
        <p:spPr/>
        <p:txBody>
          <a:bodyPr/>
          <a:lstStyle/>
          <a:p>
            <a:fld id="{2FD06C9C-AEDB-44FA-967F-394053115B08}" type="datetime1">
              <a:rPr lang="vi-VN" smtClean="0"/>
              <a:t>27/09/2021</a:t>
            </a:fld>
            <a:endParaRPr lang="vi-VN"/>
          </a:p>
        </p:txBody>
      </p:sp>
      <p:sp>
        <p:nvSpPr>
          <p:cNvPr id="4" name="Footer Placeholder 3">
            <a:extLst>
              <a:ext uri="{FF2B5EF4-FFF2-40B4-BE49-F238E27FC236}">
                <a16:creationId xmlns:a16="http://schemas.microsoft.com/office/drawing/2014/main" id="{2769D5D8-E7CB-4778-93A1-41D4CCDAE157}"/>
              </a:ext>
            </a:extLst>
          </p:cNvPr>
          <p:cNvSpPr>
            <a:spLocks noGrp="1"/>
          </p:cNvSpPr>
          <p:nvPr>
            <p:ph type="ftr" sz="quarter" idx="11"/>
          </p:nvPr>
        </p:nvSpPr>
        <p:spPr/>
        <p:txBody>
          <a:bodyPr/>
          <a:lstStyle/>
          <a:p>
            <a:r>
              <a:rPr lang="vi-VN"/>
              <a:t>NHÓM 5</a:t>
            </a:r>
          </a:p>
        </p:txBody>
      </p:sp>
      <p:sp>
        <p:nvSpPr>
          <p:cNvPr id="5" name="Slide Number Placeholder 4">
            <a:extLst>
              <a:ext uri="{FF2B5EF4-FFF2-40B4-BE49-F238E27FC236}">
                <a16:creationId xmlns:a16="http://schemas.microsoft.com/office/drawing/2014/main" id="{AFA3C2C0-5966-4388-98B4-63E7630E181E}"/>
              </a:ext>
            </a:extLst>
          </p:cNvPr>
          <p:cNvSpPr>
            <a:spLocks noGrp="1"/>
          </p:cNvSpPr>
          <p:nvPr>
            <p:ph type="sldNum" sz="quarter" idx="12"/>
          </p:nvPr>
        </p:nvSpPr>
        <p:spPr/>
        <p:txBody>
          <a:bodyPr/>
          <a:lstStyle/>
          <a:p>
            <a:fld id="{369D49C8-10AF-4DEF-90A5-29A4B2F57557}" type="slidenum">
              <a:rPr lang="vi-VN" smtClean="0"/>
              <a:t>‹#›</a:t>
            </a:fld>
            <a:endParaRPr lang="vi-VN"/>
          </a:p>
        </p:txBody>
      </p:sp>
    </p:spTree>
    <p:extLst>
      <p:ext uri="{BB962C8B-B14F-4D97-AF65-F5344CB8AC3E}">
        <p14:creationId xmlns:p14="http://schemas.microsoft.com/office/powerpoint/2010/main" val="87751598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23B5C6-3162-40F0-B487-61E302BBD93B}"/>
              </a:ext>
            </a:extLst>
          </p:cNvPr>
          <p:cNvSpPr>
            <a:spLocks noGrp="1"/>
          </p:cNvSpPr>
          <p:nvPr>
            <p:ph type="dt" sz="half" idx="10"/>
          </p:nvPr>
        </p:nvSpPr>
        <p:spPr/>
        <p:txBody>
          <a:bodyPr/>
          <a:lstStyle/>
          <a:p>
            <a:fld id="{FC7C2BA0-817F-4A4D-A584-FED0D512102D}" type="datetime1">
              <a:rPr lang="vi-VN" smtClean="0"/>
              <a:t>27/09/2021</a:t>
            </a:fld>
            <a:endParaRPr lang="vi-VN"/>
          </a:p>
        </p:txBody>
      </p:sp>
      <p:sp>
        <p:nvSpPr>
          <p:cNvPr id="3" name="Footer Placeholder 2">
            <a:extLst>
              <a:ext uri="{FF2B5EF4-FFF2-40B4-BE49-F238E27FC236}">
                <a16:creationId xmlns:a16="http://schemas.microsoft.com/office/drawing/2014/main" id="{B30A00F0-28C4-45F8-9024-465973C41A0B}"/>
              </a:ext>
            </a:extLst>
          </p:cNvPr>
          <p:cNvSpPr>
            <a:spLocks noGrp="1"/>
          </p:cNvSpPr>
          <p:nvPr>
            <p:ph type="ftr" sz="quarter" idx="11"/>
          </p:nvPr>
        </p:nvSpPr>
        <p:spPr/>
        <p:txBody>
          <a:bodyPr/>
          <a:lstStyle/>
          <a:p>
            <a:r>
              <a:rPr lang="vi-VN"/>
              <a:t>NHÓM 5</a:t>
            </a:r>
          </a:p>
        </p:txBody>
      </p:sp>
      <p:sp>
        <p:nvSpPr>
          <p:cNvPr id="4" name="Slide Number Placeholder 3">
            <a:extLst>
              <a:ext uri="{FF2B5EF4-FFF2-40B4-BE49-F238E27FC236}">
                <a16:creationId xmlns:a16="http://schemas.microsoft.com/office/drawing/2014/main" id="{A106A983-BDA2-4520-B9EC-EE7D3B4270B7}"/>
              </a:ext>
            </a:extLst>
          </p:cNvPr>
          <p:cNvSpPr>
            <a:spLocks noGrp="1"/>
          </p:cNvSpPr>
          <p:nvPr>
            <p:ph type="sldNum" sz="quarter" idx="12"/>
          </p:nvPr>
        </p:nvSpPr>
        <p:spPr/>
        <p:txBody>
          <a:bodyPr/>
          <a:lstStyle/>
          <a:p>
            <a:fld id="{369D49C8-10AF-4DEF-90A5-29A4B2F57557}" type="slidenum">
              <a:rPr lang="vi-VN" smtClean="0"/>
              <a:t>‹#›</a:t>
            </a:fld>
            <a:endParaRPr lang="vi-VN"/>
          </a:p>
        </p:txBody>
      </p:sp>
    </p:spTree>
    <p:extLst>
      <p:ext uri="{BB962C8B-B14F-4D97-AF65-F5344CB8AC3E}">
        <p14:creationId xmlns:p14="http://schemas.microsoft.com/office/powerpoint/2010/main" val="295733830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2F4D8-F05C-47F0-B2DF-EF6094254605}"/>
              </a:ext>
            </a:extLst>
          </p:cNvPr>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4DAA66C0-CB79-4D35-9461-3ADB0A713DB1}"/>
              </a:ext>
            </a:extLst>
          </p:cNvPr>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BA362F-29D3-4E4E-86B4-A44FE676F8AB}"/>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E8DF4340-124C-4D30-AACA-081942B65561}"/>
              </a:ext>
            </a:extLst>
          </p:cNvPr>
          <p:cNvSpPr>
            <a:spLocks noGrp="1"/>
          </p:cNvSpPr>
          <p:nvPr>
            <p:ph type="dt" sz="half" idx="10"/>
          </p:nvPr>
        </p:nvSpPr>
        <p:spPr/>
        <p:txBody>
          <a:bodyPr/>
          <a:lstStyle/>
          <a:p>
            <a:fld id="{106173D2-8101-4D79-BF9F-146F659655E6}" type="datetime1">
              <a:rPr lang="vi-VN" smtClean="0"/>
              <a:t>27/09/2021</a:t>
            </a:fld>
            <a:endParaRPr lang="vi-VN"/>
          </a:p>
        </p:txBody>
      </p:sp>
      <p:sp>
        <p:nvSpPr>
          <p:cNvPr id="6" name="Footer Placeholder 5">
            <a:extLst>
              <a:ext uri="{FF2B5EF4-FFF2-40B4-BE49-F238E27FC236}">
                <a16:creationId xmlns:a16="http://schemas.microsoft.com/office/drawing/2014/main" id="{64F76C6F-B643-4080-98CE-C9CA6DEFFA67}"/>
              </a:ext>
            </a:extLst>
          </p:cNvPr>
          <p:cNvSpPr>
            <a:spLocks noGrp="1"/>
          </p:cNvSpPr>
          <p:nvPr>
            <p:ph type="ftr" sz="quarter" idx="11"/>
          </p:nvPr>
        </p:nvSpPr>
        <p:spPr/>
        <p:txBody>
          <a:bodyPr/>
          <a:lstStyle/>
          <a:p>
            <a:r>
              <a:rPr lang="vi-VN"/>
              <a:t>NHÓM 5</a:t>
            </a:r>
          </a:p>
        </p:txBody>
      </p:sp>
      <p:sp>
        <p:nvSpPr>
          <p:cNvPr id="7" name="Slide Number Placeholder 6">
            <a:extLst>
              <a:ext uri="{FF2B5EF4-FFF2-40B4-BE49-F238E27FC236}">
                <a16:creationId xmlns:a16="http://schemas.microsoft.com/office/drawing/2014/main" id="{52861B32-DDB5-48A1-8D4F-13D0CB050C9F}"/>
              </a:ext>
            </a:extLst>
          </p:cNvPr>
          <p:cNvSpPr>
            <a:spLocks noGrp="1"/>
          </p:cNvSpPr>
          <p:nvPr>
            <p:ph type="sldNum" sz="quarter" idx="12"/>
          </p:nvPr>
        </p:nvSpPr>
        <p:spPr/>
        <p:txBody>
          <a:bodyPr/>
          <a:lstStyle/>
          <a:p>
            <a:fld id="{369D49C8-10AF-4DEF-90A5-29A4B2F57557}" type="slidenum">
              <a:rPr lang="vi-VN" smtClean="0"/>
              <a:t>‹#›</a:t>
            </a:fld>
            <a:endParaRPr lang="vi-VN"/>
          </a:p>
        </p:txBody>
      </p:sp>
    </p:spTree>
    <p:extLst>
      <p:ext uri="{BB962C8B-B14F-4D97-AF65-F5344CB8AC3E}">
        <p14:creationId xmlns:p14="http://schemas.microsoft.com/office/powerpoint/2010/main" val="320963700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6076E-5F87-4F9A-8E2C-5742FB4FE423}" type="datetimeFigureOut">
              <a:rPr lang="en-US" smtClean="0"/>
              <a:t>27/09/2021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BEFD8-FECE-4B0F-B83A-E910A913300A}" type="slidenum">
              <a:rPr lang="en-US" smtClean="0"/>
              <a:t>‹#›</a:t>
            </a:fld>
            <a:endParaRPr lang="en-US"/>
          </a:p>
        </p:txBody>
      </p:sp>
    </p:spTree>
    <p:extLst>
      <p:ext uri="{BB962C8B-B14F-4D97-AF65-F5344CB8AC3E}">
        <p14:creationId xmlns:p14="http://schemas.microsoft.com/office/powerpoint/2010/main" val="316850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9B1A-E83C-485C-9669-7048B775AD5C}"/>
              </a:ext>
            </a:extLst>
          </p:cNvPr>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E9A2909B-758E-440D-BCBC-D2E958AB3154}"/>
              </a:ext>
            </a:extLst>
          </p:cNvPr>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104299F1-57EE-4FA5-87A6-0F40561FFB36}"/>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750931D1-8D66-4EC1-B1FC-6BAEDC69613A}"/>
              </a:ext>
            </a:extLst>
          </p:cNvPr>
          <p:cNvSpPr>
            <a:spLocks noGrp="1"/>
          </p:cNvSpPr>
          <p:nvPr>
            <p:ph type="dt" sz="half" idx="10"/>
          </p:nvPr>
        </p:nvSpPr>
        <p:spPr/>
        <p:txBody>
          <a:bodyPr/>
          <a:lstStyle/>
          <a:p>
            <a:fld id="{333AD454-02BF-4576-B37C-03510142DF99}" type="datetime1">
              <a:rPr lang="vi-VN" smtClean="0"/>
              <a:t>27/09/2021</a:t>
            </a:fld>
            <a:endParaRPr lang="vi-VN"/>
          </a:p>
        </p:txBody>
      </p:sp>
      <p:sp>
        <p:nvSpPr>
          <p:cNvPr id="6" name="Footer Placeholder 5">
            <a:extLst>
              <a:ext uri="{FF2B5EF4-FFF2-40B4-BE49-F238E27FC236}">
                <a16:creationId xmlns:a16="http://schemas.microsoft.com/office/drawing/2014/main" id="{AF9B8CC8-FFF2-490A-A446-9725F1AD7803}"/>
              </a:ext>
            </a:extLst>
          </p:cNvPr>
          <p:cNvSpPr>
            <a:spLocks noGrp="1"/>
          </p:cNvSpPr>
          <p:nvPr>
            <p:ph type="ftr" sz="quarter" idx="11"/>
          </p:nvPr>
        </p:nvSpPr>
        <p:spPr/>
        <p:txBody>
          <a:bodyPr/>
          <a:lstStyle/>
          <a:p>
            <a:r>
              <a:rPr lang="vi-VN"/>
              <a:t>NHÓM 5</a:t>
            </a:r>
          </a:p>
        </p:txBody>
      </p:sp>
      <p:sp>
        <p:nvSpPr>
          <p:cNvPr id="7" name="Slide Number Placeholder 6">
            <a:extLst>
              <a:ext uri="{FF2B5EF4-FFF2-40B4-BE49-F238E27FC236}">
                <a16:creationId xmlns:a16="http://schemas.microsoft.com/office/drawing/2014/main" id="{1E2E9806-8C4F-40DC-9CFB-ED6682ED8AF1}"/>
              </a:ext>
            </a:extLst>
          </p:cNvPr>
          <p:cNvSpPr>
            <a:spLocks noGrp="1"/>
          </p:cNvSpPr>
          <p:nvPr>
            <p:ph type="sldNum" sz="quarter" idx="12"/>
          </p:nvPr>
        </p:nvSpPr>
        <p:spPr/>
        <p:txBody>
          <a:bodyPr/>
          <a:lstStyle/>
          <a:p>
            <a:fld id="{369D49C8-10AF-4DEF-90A5-29A4B2F57557}" type="slidenum">
              <a:rPr lang="vi-VN" smtClean="0"/>
              <a:t>‹#›</a:t>
            </a:fld>
            <a:endParaRPr lang="vi-VN"/>
          </a:p>
        </p:txBody>
      </p:sp>
    </p:spTree>
    <p:extLst>
      <p:ext uri="{BB962C8B-B14F-4D97-AF65-F5344CB8AC3E}">
        <p14:creationId xmlns:p14="http://schemas.microsoft.com/office/powerpoint/2010/main" val="84268534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22D6-CA26-4503-96CC-68C6AFA46B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A8784D-CE62-41DE-8F84-E67A078194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6C2AB-1A86-477C-987A-CA93FA386405}"/>
              </a:ext>
            </a:extLst>
          </p:cNvPr>
          <p:cNvSpPr>
            <a:spLocks noGrp="1"/>
          </p:cNvSpPr>
          <p:nvPr>
            <p:ph type="dt" sz="half" idx="10"/>
          </p:nvPr>
        </p:nvSpPr>
        <p:spPr/>
        <p:txBody>
          <a:bodyPr/>
          <a:lstStyle/>
          <a:p>
            <a:fld id="{68DF8E93-21E7-43B3-837B-41742A9AD909}" type="datetime1">
              <a:rPr lang="vi-VN" smtClean="0"/>
              <a:t>27/09/2021</a:t>
            </a:fld>
            <a:endParaRPr lang="vi-VN"/>
          </a:p>
        </p:txBody>
      </p:sp>
      <p:sp>
        <p:nvSpPr>
          <p:cNvPr id="5" name="Footer Placeholder 4">
            <a:extLst>
              <a:ext uri="{FF2B5EF4-FFF2-40B4-BE49-F238E27FC236}">
                <a16:creationId xmlns:a16="http://schemas.microsoft.com/office/drawing/2014/main" id="{E3690AEA-9573-4956-8DDE-53F9D234A546}"/>
              </a:ext>
            </a:extLst>
          </p:cNvPr>
          <p:cNvSpPr>
            <a:spLocks noGrp="1"/>
          </p:cNvSpPr>
          <p:nvPr>
            <p:ph type="ftr" sz="quarter" idx="11"/>
          </p:nvPr>
        </p:nvSpPr>
        <p:spPr/>
        <p:txBody>
          <a:bodyPr/>
          <a:lstStyle/>
          <a:p>
            <a:r>
              <a:rPr lang="vi-VN"/>
              <a:t>NHÓM 5</a:t>
            </a:r>
          </a:p>
        </p:txBody>
      </p:sp>
      <p:sp>
        <p:nvSpPr>
          <p:cNvPr id="6" name="Slide Number Placeholder 5">
            <a:extLst>
              <a:ext uri="{FF2B5EF4-FFF2-40B4-BE49-F238E27FC236}">
                <a16:creationId xmlns:a16="http://schemas.microsoft.com/office/drawing/2014/main" id="{4A6F70C9-CE32-4145-A611-9BEDE76EE7CC}"/>
              </a:ext>
            </a:extLst>
          </p:cNvPr>
          <p:cNvSpPr>
            <a:spLocks noGrp="1"/>
          </p:cNvSpPr>
          <p:nvPr>
            <p:ph type="sldNum" sz="quarter" idx="12"/>
          </p:nvPr>
        </p:nvSpPr>
        <p:spPr/>
        <p:txBody>
          <a:bodyPr/>
          <a:lstStyle/>
          <a:p>
            <a:fld id="{369D49C8-10AF-4DEF-90A5-29A4B2F57557}" type="slidenum">
              <a:rPr lang="vi-VN" smtClean="0"/>
              <a:t>‹#›</a:t>
            </a:fld>
            <a:endParaRPr lang="vi-VN"/>
          </a:p>
        </p:txBody>
      </p:sp>
    </p:spTree>
    <p:extLst>
      <p:ext uri="{BB962C8B-B14F-4D97-AF65-F5344CB8AC3E}">
        <p14:creationId xmlns:p14="http://schemas.microsoft.com/office/powerpoint/2010/main" val="13956500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BAB737-08E2-410C-B786-FA27A84DBDBC}"/>
              </a:ext>
            </a:extLst>
          </p:cNvPr>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71BA06-5D81-48FD-98AB-525606009532}"/>
              </a:ext>
            </a:extLst>
          </p:cNvPr>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AA381-8954-419D-9354-D26CD38A99E9}"/>
              </a:ext>
            </a:extLst>
          </p:cNvPr>
          <p:cNvSpPr>
            <a:spLocks noGrp="1"/>
          </p:cNvSpPr>
          <p:nvPr>
            <p:ph type="dt" sz="half" idx="10"/>
          </p:nvPr>
        </p:nvSpPr>
        <p:spPr/>
        <p:txBody>
          <a:bodyPr/>
          <a:lstStyle/>
          <a:p>
            <a:fld id="{7BBF1CC6-AE51-45C5-BE11-434AF1EFDAE3}" type="datetime1">
              <a:rPr lang="vi-VN" smtClean="0"/>
              <a:t>27/09/2021</a:t>
            </a:fld>
            <a:endParaRPr lang="vi-VN"/>
          </a:p>
        </p:txBody>
      </p:sp>
      <p:sp>
        <p:nvSpPr>
          <p:cNvPr id="5" name="Footer Placeholder 4">
            <a:extLst>
              <a:ext uri="{FF2B5EF4-FFF2-40B4-BE49-F238E27FC236}">
                <a16:creationId xmlns:a16="http://schemas.microsoft.com/office/drawing/2014/main" id="{EEE6083C-139F-41B3-A5F9-A5B588FBBD24}"/>
              </a:ext>
            </a:extLst>
          </p:cNvPr>
          <p:cNvSpPr>
            <a:spLocks noGrp="1"/>
          </p:cNvSpPr>
          <p:nvPr>
            <p:ph type="ftr" sz="quarter" idx="11"/>
          </p:nvPr>
        </p:nvSpPr>
        <p:spPr/>
        <p:txBody>
          <a:bodyPr/>
          <a:lstStyle/>
          <a:p>
            <a:r>
              <a:rPr lang="vi-VN"/>
              <a:t>NHÓM 5</a:t>
            </a:r>
          </a:p>
        </p:txBody>
      </p:sp>
      <p:sp>
        <p:nvSpPr>
          <p:cNvPr id="6" name="Slide Number Placeholder 5">
            <a:extLst>
              <a:ext uri="{FF2B5EF4-FFF2-40B4-BE49-F238E27FC236}">
                <a16:creationId xmlns:a16="http://schemas.microsoft.com/office/drawing/2014/main" id="{E1E63572-E021-4910-AF3C-3ADDC3DA4B80}"/>
              </a:ext>
            </a:extLst>
          </p:cNvPr>
          <p:cNvSpPr>
            <a:spLocks noGrp="1"/>
          </p:cNvSpPr>
          <p:nvPr>
            <p:ph type="sldNum" sz="quarter" idx="12"/>
          </p:nvPr>
        </p:nvSpPr>
        <p:spPr/>
        <p:txBody>
          <a:bodyPr/>
          <a:lstStyle/>
          <a:p>
            <a:fld id="{369D49C8-10AF-4DEF-90A5-29A4B2F57557}" type="slidenum">
              <a:rPr lang="vi-VN" smtClean="0"/>
              <a:t>‹#›</a:t>
            </a:fld>
            <a:endParaRPr lang="vi-VN"/>
          </a:p>
        </p:txBody>
      </p:sp>
    </p:spTree>
    <p:extLst>
      <p:ext uri="{BB962C8B-B14F-4D97-AF65-F5344CB8AC3E}">
        <p14:creationId xmlns:p14="http://schemas.microsoft.com/office/powerpoint/2010/main" val="201073258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6076E-5F87-4F9A-8E2C-5742FB4FE423}" type="datetimeFigureOut">
              <a:rPr lang="en-US" smtClean="0"/>
              <a:t>27/09/2021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BEFD8-FECE-4B0F-B83A-E910A913300A}" type="slidenum">
              <a:rPr lang="en-US" smtClean="0"/>
              <a:t>‹#›</a:t>
            </a:fld>
            <a:endParaRPr lang="en-US"/>
          </a:p>
        </p:txBody>
      </p:sp>
    </p:spTree>
    <p:extLst>
      <p:ext uri="{BB962C8B-B14F-4D97-AF65-F5344CB8AC3E}">
        <p14:creationId xmlns:p14="http://schemas.microsoft.com/office/powerpoint/2010/main" val="316758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A6076E-5F87-4F9A-8E2C-5742FB4FE423}" type="datetimeFigureOut">
              <a:rPr lang="en-US" smtClean="0"/>
              <a:t>27/09/2021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BEFD8-FECE-4B0F-B83A-E910A913300A}" type="slidenum">
              <a:rPr lang="en-US" smtClean="0"/>
              <a:t>‹#›</a:t>
            </a:fld>
            <a:endParaRPr lang="en-US"/>
          </a:p>
        </p:txBody>
      </p:sp>
    </p:spTree>
    <p:extLst>
      <p:ext uri="{BB962C8B-B14F-4D97-AF65-F5344CB8AC3E}">
        <p14:creationId xmlns:p14="http://schemas.microsoft.com/office/powerpoint/2010/main" val="3905112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A6076E-5F87-4F9A-8E2C-5742FB4FE423}" type="datetimeFigureOut">
              <a:rPr lang="en-US" smtClean="0"/>
              <a:t>27/09/2021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BEFD8-FECE-4B0F-B83A-E910A913300A}" type="slidenum">
              <a:rPr lang="en-US" smtClean="0"/>
              <a:t>‹#›</a:t>
            </a:fld>
            <a:endParaRPr lang="en-US"/>
          </a:p>
        </p:txBody>
      </p:sp>
    </p:spTree>
    <p:extLst>
      <p:ext uri="{BB962C8B-B14F-4D97-AF65-F5344CB8AC3E}">
        <p14:creationId xmlns:p14="http://schemas.microsoft.com/office/powerpoint/2010/main" val="40180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A6076E-5F87-4F9A-8E2C-5742FB4FE423}" type="datetimeFigureOut">
              <a:rPr lang="en-US" smtClean="0"/>
              <a:t>27/09/2021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BEFD8-FECE-4B0F-B83A-E910A913300A}" type="slidenum">
              <a:rPr lang="en-US" smtClean="0"/>
              <a:t>‹#›</a:t>
            </a:fld>
            <a:endParaRPr lang="en-US"/>
          </a:p>
        </p:txBody>
      </p:sp>
    </p:spTree>
    <p:extLst>
      <p:ext uri="{BB962C8B-B14F-4D97-AF65-F5344CB8AC3E}">
        <p14:creationId xmlns:p14="http://schemas.microsoft.com/office/powerpoint/2010/main" val="298666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6076E-5F87-4F9A-8E2C-5742FB4FE423}" type="datetimeFigureOut">
              <a:rPr lang="en-US" smtClean="0"/>
              <a:t>27/09/2021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BEFD8-FECE-4B0F-B83A-E910A913300A}" type="slidenum">
              <a:rPr lang="en-US" smtClean="0"/>
              <a:t>‹#›</a:t>
            </a:fld>
            <a:endParaRPr lang="en-US"/>
          </a:p>
        </p:txBody>
      </p:sp>
    </p:spTree>
    <p:extLst>
      <p:ext uri="{BB962C8B-B14F-4D97-AF65-F5344CB8AC3E}">
        <p14:creationId xmlns:p14="http://schemas.microsoft.com/office/powerpoint/2010/main" val="1361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A6076E-5F87-4F9A-8E2C-5742FB4FE423}" type="datetimeFigureOut">
              <a:rPr lang="en-US" smtClean="0"/>
              <a:t>27/09/2021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BEFD8-FECE-4B0F-B83A-E910A913300A}" type="slidenum">
              <a:rPr lang="en-US" smtClean="0"/>
              <a:t>‹#›</a:t>
            </a:fld>
            <a:endParaRPr lang="en-US"/>
          </a:p>
        </p:txBody>
      </p:sp>
    </p:spTree>
    <p:extLst>
      <p:ext uri="{BB962C8B-B14F-4D97-AF65-F5344CB8AC3E}">
        <p14:creationId xmlns:p14="http://schemas.microsoft.com/office/powerpoint/2010/main" val="343727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A6076E-5F87-4F9A-8E2C-5742FB4FE423}" type="datetimeFigureOut">
              <a:rPr lang="en-US" smtClean="0"/>
              <a:t>27/09/2021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BEFD8-FECE-4B0F-B83A-E910A913300A}" type="slidenum">
              <a:rPr lang="en-US" smtClean="0"/>
              <a:t>‹#›</a:t>
            </a:fld>
            <a:endParaRPr lang="en-US"/>
          </a:p>
        </p:txBody>
      </p:sp>
    </p:spTree>
    <p:extLst>
      <p:ext uri="{BB962C8B-B14F-4D97-AF65-F5344CB8AC3E}">
        <p14:creationId xmlns:p14="http://schemas.microsoft.com/office/powerpoint/2010/main" val="38948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9A6076E-5F87-4F9A-8E2C-5742FB4FE423}" type="datetimeFigureOut">
              <a:rPr lang="en-US" smtClean="0"/>
              <a:t>27/09/2021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CBEFD8-FECE-4B0F-B83A-E910A913300A}" type="slidenum">
              <a:rPr lang="en-US" smtClean="0"/>
              <a:t>‹#›</a:t>
            </a:fld>
            <a:endParaRPr lang="en-US"/>
          </a:p>
        </p:txBody>
      </p:sp>
    </p:spTree>
    <p:extLst>
      <p:ext uri="{BB962C8B-B14F-4D97-AF65-F5344CB8AC3E}">
        <p14:creationId xmlns:p14="http://schemas.microsoft.com/office/powerpoint/2010/main" val="108679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8B997-5EB4-4B5F-97EA-87F075173A56}"/>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41D2DB-1C58-4931-8427-EF12D7301BA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754F8-3006-4571-8846-F1EFF49EFF47}"/>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AA5B5221-2A65-4E8F-9911-9A743CC1EE91}" type="datetime1">
              <a:rPr lang="vi-VN" smtClean="0"/>
              <a:t>27/09/2021</a:t>
            </a:fld>
            <a:endParaRPr lang="vi-VN"/>
          </a:p>
        </p:txBody>
      </p:sp>
      <p:sp>
        <p:nvSpPr>
          <p:cNvPr id="5" name="Footer Placeholder 4">
            <a:extLst>
              <a:ext uri="{FF2B5EF4-FFF2-40B4-BE49-F238E27FC236}">
                <a16:creationId xmlns:a16="http://schemas.microsoft.com/office/drawing/2014/main" id="{2E7F3183-4F79-4CE9-9F84-A8A44846AD40}"/>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vi-VN"/>
              <a:t>NHÓM 5</a:t>
            </a:r>
          </a:p>
        </p:txBody>
      </p:sp>
      <p:sp>
        <p:nvSpPr>
          <p:cNvPr id="6" name="Slide Number Placeholder 5">
            <a:extLst>
              <a:ext uri="{FF2B5EF4-FFF2-40B4-BE49-F238E27FC236}">
                <a16:creationId xmlns:a16="http://schemas.microsoft.com/office/drawing/2014/main" id="{071C0B3F-76B1-4BD0-AD2B-41C790C17ECB}"/>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369D49C8-10AF-4DEF-90A5-29A4B2F57557}" type="slidenum">
              <a:rPr lang="vi-VN" smtClean="0"/>
              <a:t>‹#›</a:t>
            </a:fld>
            <a:endParaRPr lang="vi-VN"/>
          </a:p>
        </p:txBody>
      </p:sp>
    </p:spTree>
    <p:extLst>
      <p:ext uri="{BB962C8B-B14F-4D97-AF65-F5344CB8AC3E}">
        <p14:creationId xmlns:p14="http://schemas.microsoft.com/office/powerpoint/2010/main" val="508891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hf hdr="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976" y="285750"/>
            <a:ext cx="8175623" cy="990600"/>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latin typeface="+mj-lt"/>
              </a:rPr>
              <a:t>Chủ đề: LAI MỘT CẶP TÍNH TRẠNG</a:t>
            </a:r>
            <a:endParaRPr lang="en-US" sz="3600" b="1">
              <a:solidFill>
                <a:srgbClr val="FF0000"/>
              </a:solidFill>
              <a:latin typeface="+mj-lt"/>
            </a:endParaRPr>
          </a:p>
          <a:p>
            <a:pPr algn="ctr"/>
            <a:r>
              <a:rPr lang="en-US" sz="2200" b="1">
                <a:solidFill>
                  <a:srgbClr val="FF0000"/>
                </a:solidFill>
                <a:latin typeface="Tiffany" pitchFamily="18" charset="0"/>
                <a:ea typeface="Tiffany" pitchFamily="18" charset="0"/>
                <a:cs typeface="Tiffany" pitchFamily="18" charset="0"/>
              </a:rPr>
              <a:t>(Tiếp)</a:t>
            </a:r>
          </a:p>
        </p:txBody>
      </p:sp>
      <p:pic>
        <p:nvPicPr>
          <p:cNvPr id="1026" name="Picture 2" descr="D:\GA\lớp 9\Kì 1 l9\baif1,2\menđ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6" y="1919287"/>
            <a:ext cx="223202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D:\GA\lớp 9\ảnh sinh 9\baif1,2\tn.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34508" t="20287" r="8075" b="49185"/>
          <a:stretch>
            <a:fillRect/>
          </a:stretch>
        </p:blipFill>
        <p:spPr bwMode="auto">
          <a:xfrm>
            <a:off x="2895600" y="1402557"/>
            <a:ext cx="5726938" cy="3340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98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par>
                                <p:cTn id="15" presetID="14" presetClass="entr" presetSubtype="1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1" y="228600"/>
            <a:ext cx="8023225" cy="457200"/>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latin typeface="+mj-lt"/>
              </a:rPr>
              <a:t>Chủ đề: LAI MỘT CẶP TÍNH TRẠNG</a:t>
            </a:r>
            <a:r>
              <a:rPr lang="en-US" sz="2400" b="1">
                <a:solidFill>
                  <a:srgbClr val="FF0000"/>
                </a:solidFill>
                <a:latin typeface="+mj-lt"/>
              </a:rPr>
              <a:t> </a:t>
            </a:r>
            <a:r>
              <a:rPr lang="en-US" sz="2400" b="1">
                <a:solidFill>
                  <a:srgbClr val="FF0000"/>
                </a:solidFill>
                <a:latin typeface="Tiffany" pitchFamily="18" charset="0"/>
                <a:ea typeface="Tiffany" pitchFamily="18" charset="0"/>
                <a:cs typeface="Tiffany" pitchFamily="18" charset="0"/>
              </a:rPr>
              <a:t>(tiếp)</a:t>
            </a:r>
          </a:p>
        </p:txBody>
      </p:sp>
      <p:sp>
        <p:nvSpPr>
          <p:cNvPr id="5" name="TextBox 4"/>
          <p:cNvSpPr txBox="1"/>
          <p:nvPr/>
        </p:nvSpPr>
        <p:spPr>
          <a:xfrm>
            <a:off x="187410" y="2036688"/>
            <a:ext cx="4357603" cy="646331"/>
          </a:xfrm>
          <a:prstGeom prst="rect">
            <a:avLst/>
          </a:prstGeom>
          <a:noFill/>
        </p:spPr>
        <p:txBody>
          <a:bodyPr wrap="square" rtlCol="0">
            <a:spAutoFit/>
          </a:bodyPr>
          <a:lstStyle/>
          <a:p>
            <a:pPr algn="just"/>
            <a:r>
              <a:rPr lang="vi-VN" i="1">
                <a:solidFill>
                  <a:srgbClr val="0070C0"/>
                </a:solidFill>
                <a:latin typeface="Arial" pitchFamily="34" charset="0"/>
                <a:cs typeface="Arial" pitchFamily="34" charset="0"/>
              </a:rPr>
              <a:t>- </a:t>
            </a:r>
            <a:r>
              <a:rPr lang="en-US" i="1">
                <a:solidFill>
                  <a:srgbClr val="0070C0"/>
                </a:solidFill>
                <a:latin typeface="Arial" pitchFamily="34" charset="0"/>
                <a:cs typeface="Arial" pitchFamily="34" charset="0"/>
              </a:rPr>
              <a:t>Kiểu gen chứa cặp gen gồm 2 gen tương ứng </a:t>
            </a:r>
            <a:r>
              <a:rPr lang="en-US" i="1" u="sng">
                <a:solidFill>
                  <a:schemeClr val="accent2">
                    <a:lumMod val="75000"/>
                  </a:schemeClr>
                </a:solidFill>
                <a:latin typeface="Arial" pitchFamily="34" charset="0"/>
                <a:cs typeface="Arial" pitchFamily="34" charset="0"/>
              </a:rPr>
              <a:t>giống nhau </a:t>
            </a:r>
            <a:r>
              <a:rPr lang="en-US" i="1">
                <a:solidFill>
                  <a:srgbClr val="0070C0"/>
                </a:solidFill>
                <a:latin typeface="Arial" pitchFamily="34" charset="0"/>
                <a:cs typeface="Arial" pitchFamily="34" charset="0"/>
                <a:sym typeface="Wingdings 3"/>
              </a:rPr>
              <a:t> Thể </a:t>
            </a:r>
            <a:r>
              <a:rPr lang="en-US" i="1">
                <a:solidFill>
                  <a:schemeClr val="accent2">
                    <a:lumMod val="75000"/>
                  </a:schemeClr>
                </a:solidFill>
                <a:latin typeface="Arial" pitchFamily="34" charset="0"/>
                <a:cs typeface="Arial" pitchFamily="34" charset="0"/>
                <a:sym typeface="Wingdings 3"/>
              </a:rPr>
              <a:t>đồng hợp</a:t>
            </a:r>
            <a:r>
              <a:rPr lang="en-US" i="1">
                <a:solidFill>
                  <a:srgbClr val="0070C0"/>
                </a:solidFill>
                <a:latin typeface="Arial" pitchFamily="34" charset="0"/>
                <a:cs typeface="Arial" pitchFamily="34" charset="0"/>
                <a:sym typeface="Wingdings 3"/>
              </a:rPr>
              <a:t>.</a:t>
            </a:r>
            <a:endParaRPr lang="vi-VN" i="1">
              <a:solidFill>
                <a:srgbClr val="0070C0"/>
              </a:solidFill>
            </a:endParaRPr>
          </a:p>
        </p:txBody>
      </p:sp>
      <p:sp>
        <p:nvSpPr>
          <p:cNvPr id="21" name="TextBox 20"/>
          <p:cNvSpPr txBox="1"/>
          <p:nvPr/>
        </p:nvSpPr>
        <p:spPr>
          <a:xfrm>
            <a:off x="152400" y="666750"/>
            <a:ext cx="2209800" cy="400110"/>
          </a:xfrm>
          <a:prstGeom prst="rect">
            <a:avLst/>
          </a:prstGeom>
          <a:noFill/>
        </p:spPr>
        <p:txBody>
          <a:bodyPr wrap="square" rtlCol="0">
            <a:spAutoFit/>
          </a:bodyPr>
          <a:lstStyle/>
          <a:p>
            <a:r>
              <a:rPr lang="vi-VN" sz="2000" b="1">
                <a:solidFill>
                  <a:srgbClr val="FF0000"/>
                </a:solidFill>
                <a:latin typeface="Arial" pitchFamily="34" charset="0"/>
                <a:cs typeface="Arial" pitchFamily="34" charset="0"/>
              </a:rPr>
              <a:t>I</a:t>
            </a:r>
            <a:r>
              <a:rPr lang="en-US" sz="2000" b="1">
                <a:solidFill>
                  <a:srgbClr val="FF0000"/>
                </a:solidFill>
                <a:latin typeface="Arial" pitchFamily="34" charset="0"/>
                <a:cs typeface="Arial" pitchFamily="34" charset="0"/>
              </a:rPr>
              <a:t>I</a:t>
            </a:r>
            <a:r>
              <a:rPr lang="vi-VN" sz="2000" b="1">
                <a:solidFill>
                  <a:srgbClr val="FF0000"/>
                </a:solidFill>
                <a:latin typeface="Arial" pitchFamily="34" charset="0"/>
                <a:cs typeface="Arial" pitchFamily="34" charset="0"/>
              </a:rPr>
              <a:t>I. </a:t>
            </a:r>
            <a:r>
              <a:rPr lang="en-US" sz="2000" b="1">
                <a:solidFill>
                  <a:srgbClr val="FF0000"/>
                </a:solidFill>
                <a:latin typeface="Arial" pitchFamily="34" charset="0"/>
                <a:cs typeface="Arial" pitchFamily="34" charset="0"/>
              </a:rPr>
              <a:t>Lai phân tích</a:t>
            </a:r>
          </a:p>
        </p:txBody>
      </p:sp>
      <p:sp>
        <p:nvSpPr>
          <p:cNvPr id="22" name="TextBox 21"/>
          <p:cNvSpPr txBox="1"/>
          <p:nvPr/>
        </p:nvSpPr>
        <p:spPr>
          <a:xfrm>
            <a:off x="152400" y="971550"/>
            <a:ext cx="1981200" cy="400110"/>
          </a:xfrm>
          <a:prstGeom prst="rect">
            <a:avLst/>
          </a:prstGeom>
          <a:noFill/>
        </p:spPr>
        <p:txBody>
          <a:bodyPr wrap="square" rtlCol="0">
            <a:spAutoFit/>
          </a:bodyPr>
          <a:lstStyle/>
          <a:p>
            <a:r>
              <a:rPr lang="en-US" sz="2000" b="1">
                <a:solidFill>
                  <a:schemeClr val="accent1">
                    <a:lumMod val="75000"/>
                  </a:schemeClr>
                </a:solidFill>
                <a:latin typeface="Arial" pitchFamily="34" charset="0"/>
                <a:cs typeface="Arial" pitchFamily="34" charset="0"/>
              </a:rPr>
              <a:t>1</a:t>
            </a:r>
            <a:r>
              <a:rPr lang="vi-VN" sz="2000" b="1">
                <a:solidFill>
                  <a:schemeClr val="accent1">
                    <a:lumMod val="75000"/>
                  </a:schemeClr>
                </a:solidFill>
                <a:latin typeface="Arial" pitchFamily="34" charset="0"/>
                <a:cs typeface="Arial" pitchFamily="34" charset="0"/>
              </a:rPr>
              <a:t>. </a:t>
            </a:r>
            <a:r>
              <a:rPr lang="en-US" sz="2000" b="1">
                <a:solidFill>
                  <a:schemeClr val="accent1">
                    <a:lumMod val="75000"/>
                  </a:schemeClr>
                </a:solidFill>
                <a:latin typeface="Arial" pitchFamily="34" charset="0"/>
                <a:cs typeface="Arial" pitchFamily="34" charset="0"/>
              </a:rPr>
              <a:t>Một số lưu ý</a:t>
            </a:r>
          </a:p>
        </p:txBody>
      </p:sp>
      <p:cxnSp>
        <p:nvCxnSpPr>
          <p:cNvPr id="6" name="Straight Connector 5"/>
          <p:cNvCxnSpPr/>
          <p:nvPr/>
        </p:nvCxnSpPr>
        <p:spPr>
          <a:xfrm>
            <a:off x="4545013" y="855077"/>
            <a:ext cx="26987" cy="40788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7411" y="1353522"/>
            <a:ext cx="4357602" cy="707886"/>
          </a:xfrm>
          <a:prstGeom prst="rect">
            <a:avLst/>
          </a:prstGeom>
          <a:noFill/>
        </p:spPr>
        <p:txBody>
          <a:bodyPr wrap="square" rtlCol="0">
            <a:spAutoFit/>
          </a:bodyPr>
          <a:lstStyle/>
          <a:p>
            <a:pPr algn="just"/>
            <a:r>
              <a:rPr lang="vi-VN" sz="2000">
                <a:solidFill>
                  <a:srgbClr val="0070C0"/>
                </a:solidFill>
              </a:rPr>
              <a:t>- </a:t>
            </a:r>
            <a:r>
              <a:rPr lang="en-US" sz="2000">
                <a:solidFill>
                  <a:srgbClr val="FF0000"/>
                </a:solidFill>
                <a:latin typeface="Arial" pitchFamily="34" charset="0"/>
                <a:cs typeface="Arial" pitchFamily="34" charset="0"/>
                <a:sym typeface="Wingdings 3"/>
              </a:rPr>
              <a:t>Kiểu gen: </a:t>
            </a:r>
            <a:r>
              <a:rPr lang="en-US" sz="2000">
                <a:solidFill>
                  <a:srgbClr val="0070C0"/>
                </a:solidFill>
                <a:latin typeface="Arial" pitchFamily="34" charset="0"/>
                <a:cs typeface="Arial" pitchFamily="34" charset="0"/>
                <a:sym typeface="Wingdings 3"/>
              </a:rPr>
              <a:t>là tổ h</a:t>
            </a:r>
            <a:r>
              <a:rPr lang="en-US" sz="2000">
                <a:solidFill>
                  <a:srgbClr val="0070C0"/>
                </a:solidFill>
                <a:latin typeface="Arial" pitchFamily="34" charset="0"/>
                <a:cs typeface="Arial" pitchFamily="34" charset="0"/>
              </a:rPr>
              <a:t>ợp toàn bộ các gen trong tế bào của cơ thể.</a:t>
            </a:r>
            <a:endParaRPr lang="vi-VN" sz="2000">
              <a:solidFill>
                <a:schemeClr val="accent1"/>
              </a:solidFill>
              <a:latin typeface="Arial" pitchFamily="34" charset="0"/>
              <a:cs typeface="Arial" pitchFamily="34" charset="0"/>
            </a:endParaRPr>
          </a:p>
        </p:txBody>
      </p:sp>
      <p:sp>
        <p:nvSpPr>
          <p:cNvPr id="31" name="TextBox 30"/>
          <p:cNvSpPr txBox="1"/>
          <p:nvPr/>
        </p:nvSpPr>
        <p:spPr>
          <a:xfrm>
            <a:off x="197921" y="2658136"/>
            <a:ext cx="4357603" cy="646331"/>
          </a:xfrm>
          <a:prstGeom prst="rect">
            <a:avLst/>
          </a:prstGeom>
          <a:noFill/>
        </p:spPr>
        <p:txBody>
          <a:bodyPr wrap="square" rtlCol="0">
            <a:spAutoFit/>
          </a:bodyPr>
          <a:lstStyle/>
          <a:p>
            <a:pPr algn="just"/>
            <a:r>
              <a:rPr lang="vi-VN" i="1">
                <a:solidFill>
                  <a:srgbClr val="0070C0"/>
                </a:solidFill>
                <a:latin typeface="Arial" pitchFamily="34" charset="0"/>
                <a:cs typeface="Arial" pitchFamily="34" charset="0"/>
              </a:rPr>
              <a:t>- </a:t>
            </a:r>
            <a:r>
              <a:rPr lang="en-US" i="1">
                <a:solidFill>
                  <a:srgbClr val="0070C0"/>
                </a:solidFill>
                <a:latin typeface="Arial" pitchFamily="34" charset="0"/>
                <a:cs typeface="Arial" pitchFamily="34" charset="0"/>
              </a:rPr>
              <a:t>Kiểu gen chứa cặp gen gồm 2 gen tương ứng </a:t>
            </a:r>
            <a:r>
              <a:rPr lang="en-US" i="1" u="sng">
                <a:solidFill>
                  <a:schemeClr val="accent2">
                    <a:lumMod val="75000"/>
                  </a:schemeClr>
                </a:solidFill>
                <a:latin typeface="Arial" pitchFamily="34" charset="0"/>
                <a:cs typeface="Arial" pitchFamily="34" charset="0"/>
              </a:rPr>
              <a:t>khác nhau </a:t>
            </a:r>
            <a:r>
              <a:rPr lang="en-US" i="1">
                <a:solidFill>
                  <a:srgbClr val="0070C0"/>
                </a:solidFill>
                <a:latin typeface="Arial" pitchFamily="34" charset="0"/>
                <a:cs typeface="Arial" pitchFamily="34" charset="0"/>
                <a:sym typeface="Wingdings 3"/>
              </a:rPr>
              <a:t> Thể </a:t>
            </a:r>
            <a:r>
              <a:rPr lang="en-US" i="1">
                <a:solidFill>
                  <a:schemeClr val="accent2">
                    <a:lumMod val="75000"/>
                  </a:schemeClr>
                </a:solidFill>
                <a:latin typeface="Arial" pitchFamily="34" charset="0"/>
                <a:cs typeface="Arial" pitchFamily="34" charset="0"/>
                <a:sym typeface="Wingdings 3"/>
              </a:rPr>
              <a:t>dị hợp</a:t>
            </a:r>
            <a:r>
              <a:rPr lang="en-US" i="1">
                <a:solidFill>
                  <a:srgbClr val="0070C0"/>
                </a:solidFill>
                <a:latin typeface="Arial" pitchFamily="34" charset="0"/>
                <a:cs typeface="Arial" pitchFamily="34" charset="0"/>
                <a:sym typeface="Wingdings 3"/>
              </a:rPr>
              <a:t>.</a:t>
            </a:r>
            <a:endParaRPr lang="vi-VN" i="1">
              <a:solidFill>
                <a:srgbClr val="0070C0"/>
              </a:solidFill>
            </a:endParaRPr>
          </a:p>
        </p:txBody>
      </p:sp>
      <p:sp>
        <p:nvSpPr>
          <p:cNvPr id="37" name="TextBox 36"/>
          <p:cNvSpPr txBox="1"/>
          <p:nvPr/>
        </p:nvSpPr>
        <p:spPr>
          <a:xfrm>
            <a:off x="152400" y="3257550"/>
            <a:ext cx="2131541" cy="400110"/>
          </a:xfrm>
          <a:prstGeom prst="rect">
            <a:avLst/>
          </a:prstGeom>
          <a:noFill/>
        </p:spPr>
        <p:txBody>
          <a:bodyPr wrap="square" rtlCol="0">
            <a:spAutoFit/>
          </a:bodyPr>
          <a:lstStyle/>
          <a:p>
            <a:r>
              <a:rPr lang="en-US" sz="2000" b="1">
                <a:solidFill>
                  <a:schemeClr val="accent1">
                    <a:lumMod val="75000"/>
                  </a:schemeClr>
                </a:solidFill>
                <a:latin typeface="Arial" pitchFamily="34" charset="0"/>
                <a:cs typeface="Arial" pitchFamily="34" charset="0"/>
              </a:rPr>
              <a:t>2</a:t>
            </a:r>
            <a:r>
              <a:rPr lang="vi-VN" sz="2000" b="1">
                <a:solidFill>
                  <a:schemeClr val="accent1">
                    <a:lumMod val="75000"/>
                  </a:schemeClr>
                </a:solidFill>
                <a:latin typeface="Arial" pitchFamily="34" charset="0"/>
                <a:cs typeface="Arial" pitchFamily="34" charset="0"/>
              </a:rPr>
              <a:t>. </a:t>
            </a:r>
            <a:r>
              <a:rPr lang="en-US" sz="2000" b="1">
                <a:solidFill>
                  <a:schemeClr val="accent1">
                    <a:lumMod val="75000"/>
                  </a:schemeClr>
                </a:solidFill>
                <a:latin typeface="Arial" pitchFamily="34" charset="0"/>
                <a:cs typeface="Arial" pitchFamily="34" charset="0"/>
              </a:rPr>
              <a:t>Lai phân tích</a:t>
            </a:r>
          </a:p>
        </p:txBody>
      </p:sp>
      <p:sp>
        <p:nvSpPr>
          <p:cNvPr id="39" name="TextBox 38"/>
          <p:cNvSpPr txBox="1"/>
          <p:nvPr/>
        </p:nvSpPr>
        <p:spPr>
          <a:xfrm>
            <a:off x="152400" y="3876153"/>
            <a:ext cx="1065770"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Quy ước: </a:t>
            </a:r>
          </a:p>
        </p:txBody>
      </p:sp>
      <p:sp>
        <p:nvSpPr>
          <p:cNvPr id="40" name="TextBox 39"/>
          <p:cNvSpPr txBox="1"/>
          <p:nvPr/>
        </p:nvSpPr>
        <p:spPr>
          <a:xfrm>
            <a:off x="1295400" y="3861821"/>
            <a:ext cx="19812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A: quy định hoa đỏ</a:t>
            </a:r>
          </a:p>
        </p:txBody>
      </p:sp>
      <p:sp>
        <p:nvSpPr>
          <p:cNvPr id="41" name="TextBox 40"/>
          <p:cNvSpPr txBox="1"/>
          <p:nvPr/>
        </p:nvSpPr>
        <p:spPr>
          <a:xfrm>
            <a:off x="1295400" y="4104442"/>
            <a:ext cx="22098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a: quy định hoa trắng</a:t>
            </a:r>
          </a:p>
        </p:txBody>
      </p:sp>
      <p:sp>
        <p:nvSpPr>
          <p:cNvPr id="42" name="TextBox 41"/>
          <p:cNvSpPr txBox="1"/>
          <p:nvPr/>
        </p:nvSpPr>
        <p:spPr>
          <a:xfrm>
            <a:off x="152400" y="4366796"/>
            <a:ext cx="3810000"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sym typeface="Wingdings 3"/>
              </a:rPr>
              <a:t> </a:t>
            </a:r>
            <a:r>
              <a:rPr lang="vi-VN" sz="1600">
                <a:solidFill>
                  <a:schemeClr val="tx2"/>
                </a:solidFill>
                <a:latin typeface="Arial" pitchFamily="34" charset="0"/>
                <a:cs typeface="Arial" pitchFamily="34" charset="0"/>
                <a:sym typeface="Symbol"/>
              </a:rPr>
              <a:t>Cây hoa trắng có kiểu gen là:</a:t>
            </a:r>
            <a:endParaRPr lang="vi-VN" sz="1600">
              <a:solidFill>
                <a:schemeClr val="tx2"/>
              </a:solidFill>
              <a:latin typeface="Arial" pitchFamily="34" charset="0"/>
              <a:cs typeface="Arial" pitchFamily="34" charset="0"/>
            </a:endParaRPr>
          </a:p>
        </p:txBody>
      </p:sp>
      <p:sp>
        <p:nvSpPr>
          <p:cNvPr id="43" name="TextBox 42"/>
          <p:cNvSpPr txBox="1"/>
          <p:nvPr/>
        </p:nvSpPr>
        <p:spPr>
          <a:xfrm>
            <a:off x="152399" y="4637842"/>
            <a:ext cx="3505201"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sym typeface="Wingdings 3"/>
              </a:rPr>
              <a:t> </a:t>
            </a:r>
            <a:r>
              <a:rPr lang="vi-VN" sz="1600">
                <a:solidFill>
                  <a:schemeClr val="tx2"/>
                </a:solidFill>
                <a:latin typeface="Arial" pitchFamily="34" charset="0"/>
                <a:cs typeface="Arial" pitchFamily="34" charset="0"/>
                <a:sym typeface="Symbol"/>
              </a:rPr>
              <a:t>Cây hoa </a:t>
            </a:r>
            <a:r>
              <a:rPr lang="en-US" sz="1600">
                <a:solidFill>
                  <a:schemeClr val="tx2"/>
                </a:solidFill>
                <a:latin typeface="Arial" pitchFamily="34" charset="0"/>
                <a:cs typeface="Arial" pitchFamily="34" charset="0"/>
                <a:sym typeface="Symbol"/>
              </a:rPr>
              <a:t>đỏ</a:t>
            </a:r>
            <a:r>
              <a:rPr lang="vi-VN" sz="1600">
                <a:solidFill>
                  <a:schemeClr val="tx2"/>
                </a:solidFill>
                <a:latin typeface="Arial" pitchFamily="34" charset="0"/>
                <a:cs typeface="Arial" pitchFamily="34" charset="0"/>
                <a:sym typeface="Symbol"/>
              </a:rPr>
              <a:t> có kiểu gen là:</a:t>
            </a:r>
            <a:endParaRPr lang="vi-VN" sz="1600">
              <a:solidFill>
                <a:schemeClr val="tx2"/>
              </a:solidFill>
              <a:latin typeface="Arial" pitchFamily="34" charset="0"/>
              <a:cs typeface="Arial" pitchFamily="34" charset="0"/>
            </a:endParaRPr>
          </a:p>
        </p:txBody>
      </p:sp>
      <p:sp>
        <p:nvSpPr>
          <p:cNvPr id="44" name="TextBox 43"/>
          <p:cNvSpPr txBox="1"/>
          <p:nvPr/>
        </p:nvSpPr>
        <p:spPr>
          <a:xfrm>
            <a:off x="3124200" y="4366796"/>
            <a:ext cx="5334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sym typeface="Symbol"/>
              </a:rPr>
              <a:t>aa</a:t>
            </a:r>
            <a:endParaRPr lang="vi-VN" sz="1600">
              <a:solidFill>
                <a:schemeClr val="tx2"/>
              </a:solidFill>
              <a:latin typeface="Arial" pitchFamily="34" charset="0"/>
              <a:cs typeface="Arial" pitchFamily="34" charset="0"/>
            </a:endParaRPr>
          </a:p>
        </p:txBody>
      </p:sp>
      <p:sp>
        <p:nvSpPr>
          <p:cNvPr id="45" name="TextBox 44"/>
          <p:cNvSpPr txBox="1"/>
          <p:nvPr/>
        </p:nvSpPr>
        <p:spPr>
          <a:xfrm>
            <a:off x="2971800" y="4637842"/>
            <a:ext cx="1573213"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sym typeface="Symbol"/>
              </a:rPr>
              <a:t>AA</a:t>
            </a:r>
            <a:r>
              <a:rPr lang="en-US" sz="1600">
                <a:solidFill>
                  <a:schemeClr val="tx2"/>
                </a:solidFill>
                <a:latin typeface="Arial" pitchFamily="34" charset="0"/>
                <a:cs typeface="Arial" pitchFamily="34" charset="0"/>
                <a:sym typeface="Symbol"/>
              </a:rPr>
              <a:t> hoặc Aa</a:t>
            </a:r>
            <a:endParaRPr lang="vi-VN" sz="1600">
              <a:solidFill>
                <a:schemeClr val="tx2"/>
              </a:solidFill>
              <a:latin typeface="Arial" pitchFamily="34" charset="0"/>
              <a:cs typeface="Arial" pitchFamily="34" charset="0"/>
            </a:endParaRPr>
          </a:p>
        </p:txBody>
      </p:sp>
      <p:sp>
        <p:nvSpPr>
          <p:cNvPr id="46" name="TextBox 45"/>
          <p:cNvSpPr txBox="1"/>
          <p:nvPr/>
        </p:nvSpPr>
        <p:spPr>
          <a:xfrm>
            <a:off x="152400" y="3604796"/>
            <a:ext cx="3810000" cy="338554"/>
          </a:xfrm>
          <a:prstGeom prst="rect">
            <a:avLst/>
          </a:prstGeom>
          <a:noFill/>
        </p:spPr>
        <p:txBody>
          <a:bodyPr wrap="square" rtlCol="0">
            <a:spAutoFit/>
          </a:bodyPr>
          <a:lstStyle/>
          <a:p>
            <a:r>
              <a:rPr lang="en-US" sz="1600">
                <a:solidFill>
                  <a:schemeClr val="tx2"/>
                </a:solidFill>
                <a:latin typeface="Arial" pitchFamily="34" charset="0"/>
                <a:cs typeface="Arial" pitchFamily="34" charset="0"/>
                <a:sym typeface="Wingdings 3"/>
              </a:rPr>
              <a:t>Trong thí nghiệm của Menden: </a:t>
            </a:r>
            <a:endParaRPr lang="vi-VN" sz="1600">
              <a:solidFill>
                <a:schemeClr val="tx2"/>
              </a:solidFill>
              <a:latin typeface="Arial" pitchFamily="34" charset="0"/>
              <a:cs typeface="Arial" pitchFamily="34" charset="0"/>
            </a:endParaRPr>
          </a:p>
        </p:txBody>
      </p:sp>
      <p:sp>
        <p:nvSpPr>
          <p:cNvPr id="34" name="Flowchart: Alternate Process 33"/>
          <p:cNvSpPr/>
          <p:nvPr/>
        </p:nvSpPr>
        <p:spPr>
          <a:xfrm>
            <a:off x="4724400" y="819150"/>
            <a:ext cx="4038600" cy="1383149"/>
          </a:xfrm>
          <a:prstGeom prst="flowChartAlternate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a:latin typeface="Arial" pitchFamily="34" charset="0"/>
                <a:cs typeface="Arial" pitchFamily="34" charset="0"/>
              </a:rPr>
              <a:t>Phép lai phân tích là phép lai giữa cá thể mang tính trạng </a:t>
            </a:r>
            <a:r>
              <a:rPr lang="en-US" sz="1400">
                <a:solidFill>
                  <a:schemeClr val="bg1"/>
                </a:solidFill>
                <a:latin typeface="Arial" pitchFamily="34" charset="0"/>
                <a:cs typeface="Arial" pitchFamily="34" charset="0"/>
              </a:rPr>
              <a:t>trội</a:t>
            </a:r>
            <a:r>
              <a:rPr lang="en-US" sz="1400">
                <a:latin typeface="Arial" pitchFamily="34" charset="0"/>
                <a:cs typeface="Arial" pitchFamily="34" charset="0"/>
              </a:rPr>
              <a:t> cần xác định kiểu gen với cá thể mang tính trạng lặn. Nếu kết quả của phép lai là đồng tính thì cá thể mang tính trạng trội có kiểu gen đồng hợp, còn nếu kết quả phép lai là phân tính thì cá thể đó có kiểu gen dị hợp.</a:t>
            </a:r>
          </a:p>
        </p:txBody>
      </p:sp>
      <p:sp>
        <p:nvSpPr>
          <p:cNvPr id="25" name="TextBox 24"/>
          <p:cNvSpPr txBox="1"/>
          <p:nvPr/>
        </p:nvSpPr>
        <p:spPr>
          <a:xfrm>
            <a:off x="4572000" y="2258026"/>
            <a:ext cx="4191000" cy="369332"/>
          </a:xfrm>
          <a:prstGeom prst="rect">
            <a:avLst/>
          </a:prstGeom>
          <a:noFill/>
        </p:spPr>
        <p:txBody>
          <a:bodyPr wrap="square" rtlCol="0">
            <a:spAutoFit/>
          </a:bodyPr>
          <a:lstStyle/>
          <a:p>
            <a:r>
              <a:rPr lang="vi-VN" b="1">
                <a:solidFill>
                  <a:srgbClr val="FF0000"/>
                </a:solidFill>
                <a:latin typeface="Arial" pitchFamily="34" charset="0"/>
                <a:cs typeface="Arial" pitchFamily="34" charset="0"/>
              </a:rPr>
              <a:t>I</a:t>
            </a:r>
            <a:r>
              <a:rPr lang="en-US" b="1">
                <a:solidFill>
                  <a:srgbClr val="FF0000"/>
                </a:solidFill>
                <a:latin typeface="Arial" pitchFamily="34" charset="0"/>
                <a:cs typeface="Arial" pitchFamily="34" charset="0"/>
              </a:rPr>
              <a:t>V</a:t>
            </a:r>
            <a:r>
              <a:rPr lang="vi-VN" b="1">
                <a:solidFill>
                  <a:srgbClr val="FF0000"/>
                </a:solidFill>
                <a:latin typeface="Arial" pitchFamily="34" charset="0"/>
                <a:cs typeface="Arial" pitchFamily="34" charset="0"/>
              </a:rPr>
              <a:t>. </a:t>
            </a:r>
            <a:r>
              <a:rPr lang="en-US" b="1">
                <a:solidFill>
                  <a:srgbClr val="FF0000"/>
                </a:solidFill>
                <a:latin typeface="Arial" pitchFamily="34" charset="0"/>
                <a:cs typeface="Arial" pitchFamily="34" charset="0"/>
              </a:rPr>
              <a:t>Ý nghĩa của tương quan trội - lặn</a:t>
            </a:r>
          </a:p>
        </p:txBody>
      </p:sp>
      <p:sp>
        <p:nvSpPr>
          <p:cNvPr id="20" name="TextBox 19"/>
          <p:cNvSpPr txBox="1"/>
          <p:nvPr/>
        </p:nvSpPr>
        <p:spPr>
          <a:xfrm>
            <a:off x="4617308" y="2630715"/>
            <a:ext cx="4145692" cy="1569660"/>
          </a:xfrm>
          <a:prstGeom prst="rect">
            <a:avLst/>
          </a:prstGeom>
          <a:noFill/>
        </p:spPr>
        <p:txBody>
          <a:bodyPr wrap="square" rtlCol="0">
            <a:spAutoFit/>
          </a:bodyPr>
          <a:lstStyle/>
          <a:p>
            <a:pPr algn="just"/>
            <a:r>
              <a:rPr lang="en-US" sz="1600">
                <a:solidFill>
                  <a:schemeClr val="tx2"/>
                </a:solidFill>
                <a:latin typeface="Arial" pitchFamily="34" charset="0"/>
                <a:cs typeface="Arial" pitchFamily="34" charset="0"/>
                <a:sym typeface="Wingdings 3"/>
              </a:rPr>
              <a:t>     Tương quan trội - lặn là hiện tượng phổ biến ở thế giới sinh vật, trong đó tính trạng trội thường có lợi. Vì vậy, trong chọn giống cần phát hiện các tính trạng trội để tập trung các gen trội về cùng một kiểu gen nhằm tạo ra giống có ý nghĩa kinh tế.</a:t>
            </a:r>
            <a:endParaRPr lang="vi-VN" sz="1600">
              <a:solidFill>
                <a:schemeClr val="tx2"/>
              </a:solidFill>
              <a:latin typeface="Arial" pitchFamily="34" charset="0"/>
              <a:cs typeface="Arial" pitchFamily="34" charset="0"/>
            </a:endParaRPr>
          </a:p>
        </p:txBody>
      </p:sp>
      <p:cxnSp>
        <p:nvCxnSpPr>
          <p:cNvPr id="4" name="Straight Connector 3"/>
          <p:cNvCxnSpPr/>
          <p:nvPr/>
        </p:nvCxnSpPr>
        <p:spPr>
          <a:xfrm>
            <a:off x="5725297" y="4214707"/>
            <a:ext cx="2400300" cy="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96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CAAFE5-42E1-4790-BC43-9FD9D764C615}"/>
              </a:ext>
            </a:extLst>
          </p:cNvPr>
          <p:cNvPicPr/>
          <p:nvPr/>
        </p:nvPicPr>
        <p:blipFill>
          <a:blip r:embed="rId2"/>
          <a:stretch>
            <a:fillRect/>
          </a:stretch>
        </p:blipFill>
        <p:spPr>
          <a:xfrm>
            <a:off x="0" y="0"/>
            <a:ext cx="9144000" cy="5143500"/>
          </a:xfrm>
          <a:prstGeom prst="rect">
            <a:avLst/>
          </a:prstGeom>
        </p:spPr>
      </p:pic>
      <p:sp>
        <p:nvSpPr>
          <p:cNvPr id="6" name="Rounded Rectangle 5"/>
          <p:cNvSpPr/>
          <p:nvPr/>
        </p:nvSpPr>
        <p:spPr>
          <a:xfrm>
            <a:off x="2590800" y="2800350"/>
            <a:ext cx="4800600" cy="381000"/>
          </a:xfrm>
          <a:prstGeom prst="roundRect">
            <a:avLst/>
          </a:prstGeom>
          <a:solidFill>
            <a:srgbClr val="FFFF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8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9A42702-35FA-4E50-86BA-B779BDD1A3CB}"/>
              </a:ext>
            </a:extLst>
          </p:cNvPr>
          <p:cNvPicPr/>
          <p:nvPr/>
        </p:nvPicPr>
        <p:blipFill>
          <a:blip r:embed="rId2"/>
          <a:stretch>
            <a:fillRect/>
          </a:stretch>
        </p:blipFill>
        <p:spPr>
          <a:xfrm>
            <a:off x="0" y="0"/>
            <a:ext cx="9144000" cy="5143500"/>
          </a:xfrm>
          <a:prstGeom prst="rect">
            <a:avLst/>
          </a:prstGeom>
        </p:spPr>
      </p:pic>
      <p:sp>
        <p:nvSpPr>
          <p:cNvPr id="20" name="Rounded Rectangle 19"/>
          <p:cNvSpPr/>
          <p:nvPr/>
        </p:nvSpPr>
        <p:spPr>
          <a:xfrm>
            <a:off x="2242752" y="4332588"/>
            <a:ext cx="4876800" cy="381000"/>
          </a:xfrm>
          <a:prstGeom prst="roundRect">
            <a:avLst/>
          </a:prstGeom>
          <a:solidFill>
            <a:srgbClr val="FFFF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31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F7C127-86B7-48AB-AB22-48B6FEACA5C1}"/>
              </a:ext>
            </a:extLst>
          </p:cNvPr>
          <p:cNvPicPr/>
          <p:nvPr/>
        </p:nvPicPr>
        <p:blipFill>
          <a:blip r:embed="rId2"/>
          <a:stretch>
            <a:fillRect/>
          </a:stretch>
        </p:blipFill>
        <p:spPr>
          <a:xfrm>
            <a:off x="17206" y="3072"/>
            <a:ext cx="9126794" cy="5140427"/>
          </a:xfrm>
          <a:prstGeom prst="rect">
            <a:avLst/>
          </a:prstGeom>
        </p:spPr>
      </p:pic>
      <p:sp>
        <p:nvSpPr>
          <p:cNvPr id="3" name="Rounded Rectangle 2"/>
          <p:cNvSpPr/>
          <p:nvPr/>
        </p:nvSpPr>
        <p:spPr>
          <a:xfrm>
            <a:off x="2269524" y="3850674"/>
            <a:ext cx="4876800" cy="381000"/>
          </a:xfrm>
          <a:prstGeom prst="roundRect">
            <a:avLst/>
          </a:prstGeom>
          <a:solidFill>
            <a:srgbClr val="FFFF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3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A68777-8965-490E-85DE-A0BA9D7CA93F}"/>
              </a:ext>
            </a:extLst>
          </p:cNvPr>
          <p:cNvSpPr>
            <a:spLocks noGrp="1"/>
          </p:cNvSpPr>
          <p:nvPr>
            <p:ph type="title"/>
          </p:nvPr>
        </p:nvSpPr>
        <p:spPr/>
        <p:txBody>
          <a:bodyPr/>
          <a:lstStyle/>
          <a:p>
            <a:endParaRPr lang="en-US"/>
          </a:p>
        </p:txBody>
      </p:sp>
      <p:grpSp>
        <p:nvGrpSpPr>
          <p:cNvPr id="7" name="Group 6"/>
          <p:cNvGrpSpPr/>
          <p:nvPr/>
        </p:nvGrpSpPr>
        <p:grpSpPr>
          <a:xfrm>
            <a:off x="0" y="0"/>
            <a:ext cx="9144000" cy="5143500"/>
            <a:chOff x="0" y="0"/>
            <a:chExt cx="9144000" cy="5143500"/>
          </a:xfrm>
        </p:grpSpPr>
        <p:pic>
          <p:nvPicPr>
            <p:cNvPr id="3" name="Picture 2">
              <a:extLst>
                <a:ext uri="{FF2B5EF4-FFF2-40B4-BE49-F238E27FC236}">
                  <a16:creationId xmlns:a16="http://schemas.microsoft.com/office/drawing/2014/main" id="{A812C058-CB0B-4420-986D-5F1D6BB4ABE2}"/>
                </a:ext>
              </a:extLst>
            </p:cNvPr>
            <p:cNvPicPr/>
            <p:nvPr/>
          </p:nvPicPr>
          <p:blipFill>
            <a:blip r:embed="rId2"/>
            <a:stretch>
              <a:fillRect/>
            </a:stretch>
          </p:blipFill>
          <p:spPr>
            <a:xfrm>
              <a:off x="0" y="0"/>
              <a:ext cx="9144000" cy="5143500"/>
            </a:xfrm>
            <a:prstGeom prst="rect">
              <a:avLst/>
            </a:prstGeom>
          </p:spPr>
        </p:pic>
        <p:sp>
          <p:nvSpPr>
            <p:cNvPr id="5" name="Rounded Rectangle 4"/>
            <p:cNvSpPr/>
            <p:nvPr/>
          </p:nvSpPr>
          <p:spPr>
            <a:xfrm>
              <a:off x="1058562" y="1140426"/>
              <a:ext cx="990600" cy="3048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nBlack" pitchFamily="34" charset="0"/>
                  <a:cs typeface="Arial" pitchFamily="34" charset="0"/>
                </a:rPr>
                <a:t>04</a:t>
              </a:r>
            </a:p>
          </p:txBody>
        </p:sp>
      </p:grpSp>
      <p:sp>
        <p:nvSpPr>
          <p:cNvPr id="8" name="Rounded Rectangle 7"/>
          <p:cNvSpPr/>
          <p:nvPr/>
        </p:nvSpPr>
        <p:spPr>
          <a:xfrm>
            <a:off x="4419600" y="2952750"/>
            <a:ext cx="1295400" cy="381000"/>
          </a:xfrm>
          <a:prstGeom prst="roundRect">
            <a:avLst/>
          </a:prstGeom>
          <a:solidFill>
            <a:srgbClr val="FFFF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009987"/>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214A72-68DA-4182-9868-E9D19A87E0D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4548742-A7E3-4D46-8967-EE9C7C68CFAB}"/>
              </a:ext>
            </a:extLst>
          </p:cNvPr>
          <p:cNvPicPr/>
          <p:nvPr/>
        </p:nvPicPr>
        <p:blipFill>
          <a:blip r:embed="rId2"/>
          <a:stretch>
            <a:fillRect/>
          </a:stretch>
        </p:blipFill>
        <p:spPr>
          <a:xfrm>
            <a:off x="-30892" y="0"/>
            <a:ext cx="9144000" cy="5143500"/>
          </a:xfrm>
          <a:prstGeom prst="rect">
            <a:avLst/>
          </a:prstGeom>
        </p:spPr>
      </p:pic>
      <p:sp>
        <p:nvSpPr>
          <p:cNvPr id="4" name="Rounded Rectangle 3"/>
          <p:cNvSpPr/>
          <p:nvPr/>
        </p:nvSpPr>
        <p:spPr>
          <a:xfrm>
            <a:off x="2743200" y="3850674"/>
            <a:ext cx="2819400" cy="381000"/>
          </a:xfrm>
          <a:prstGeom prst="roundRect">
            <a:avLst/>
          </a:prstGeom>
          <a:solidFill>
            <a:srgbClr val="FFFF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363802"/>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D:\kho phim sinh\hinh da sửa\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4" descr="16d76c76df64a4d74fecbe46c3d7c2c2"/>
          <p:cNvSpPr>
            <a:spLocks noChangeArrowheads="1" noChangeShapeType="1" noTextEdit="1"/>
          </p:cNvSpPr>
          <p:nvPr/>
        </p:nvSpPr>
        <p:spPr bwMode="auto">
          <a:xfrm>
            <a:off x="2514600" y="590550"/>
            <a:ext cx="5334000" cy="990600"/>
          </a:xfrm>
          <a:prstGeom prst="rect">
            <a:avLst/>
          </a:prstGeom>
        </p:spPr>
        <p:txBody>
          <a:bodyPr wrap="none" fromWordArt="1">
            <a:prstTxWarp prst="textPlain">
              <a:avLst>
                <a:gd name="adj" fmla="val 50000"/>
              </a:avLst>
            </a:prstTxWarp>
          </a:bodyPr>
          <a:lstStyle/>
          <a:p>
            <a:pPr algn="ctr" rtl="0">
              <a:buNone/>
            </a:pPr>
            <a:r>
              <a:rPr lang="vi-VN" sz="4400" b="1" kern="10" spc="0">
                <a:ln w="25400">
                  <a:solidFill>
                    <a:srgbClr val="FF0000"/>
                  </a:solidFill>
                  <a:round/>
                  <a:headEnd/>
                  <a:tailEnd/>
                </a:ln>
                <a:blipFill dpi="0" rotWithShape="0">
                  <a:blip r:embed="rId3"/>
                  <a:srcRect/>
                  <a:tile tx="0" ty="0" sx="100000" sy="100000" flip="none" algn="tl"/>
                </a:blipFill>
                <a:effectLst>
                  <a:outerShdw dist="107763" dir="13500000" algn="ctr" rotWithShape="0">
                    <a:srgbClr val="C7DFD3">
                      <a:alpha val="50000"/>
                    </a:srgbClr>
                  </a:outerShdw>
                </a:effectLst>
                <a:latin typeface="Times New Roman"/>
                <a:cs typeface="Times New Roman"/>
              </a:rPr>
              <a:t>Hướng dẫn về nhà</a:t>
            </a:r>
            <a:endParaRPr lang="en-US" sz="4400" b="1" kern="10" spc="0">
              <a:ln w="25400">
                <a:solidFill>
                  <a:srgbClr val="FF0000"/>
                </a:solidFill>
                <a:round/>
                <a:headEnd/>
                <a:tailEnd/>
              </a:ln>
              <a:blipFill dpi="0" rotWithShape="0">
                <a:blip r:embed="rId3"/>
                <a:srcRect/>
                <a:tile tx="0" ty="0" sx="100000" sy="100000" flip="none" algn="tl"/>
              </a:blipFill>
              <a:effectLst>
                <a:outerShdw dist="107763" dir="13500000" algn="ctr" rotWithShape="0">
                  <a:srgbClr val="C7DFD3">
                    <a:alpha val="50000"/>
                  </a:srgbClr>
                </a:outerShdw>
              </a:effectLst>
              <a:latin typeface="Times New Roman"/>
              <a:cs typeface="Times New Roman"/>
            </a:endParaRPr>
          </a:p>
        </p:txBody>
      </p:sp>
      <p:sp>
        <p:nvSpPr>
          <p:cNvPr id="5" name="Text Box 10"/>
          <p:cNvSpPr txBox="1">
            <a:spLocks noChangeArrowheads="1"/>
          </p:cNvSpPr>
          <p:nvPr/>
        </p:nvSpPr>
        <p:spPr bwMode="auto">
          <a:xfrm>
            <a:off x="1447800" y="1885950"/>
            <a:ext cx="662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
                <a:schemeClr val="accent1"/>
              </a:buClr>
              <a:buSzPts val="2800"/>
              <a:buFont typeface="Wingdings" pitchFamily="2" charset="2"/>
              <a:buChar char="l"/>
              <a:tabLst/>
            </a:pPr>
            <a:r>
              <a:rPr kumimoji="0" lang="vi-VN" sz="2400" b="0" i="0" u="none" strike="noStrike" cap="none" normalizeH="0" baseline="0">
                <a:ln>
                  <a:noFill/>
                </a:ln>
                <a:solidFill>
                  <a:schemeClr val="tx1"/>
                </a:solidFill>
                <a:effectLst/>
                <a:latin typeface="Arial" pitchFamily="34" charset="0"/>
                <a:cs typeface="Arial" pitchFamily="34" charset="0"/>
              </a:rPr>
              <a:t> Về nhà học bài và trả lời các câu hỏi vào vở.</a:t>
            </a:r>
          </a:p>
          <a:p>
            <a:pPr marL="0" marR="0" lvl="0" indent="0" algn="just" defTabSz="914400" rtl="0" eaLnBrk="1" fontAlgn="base" latinLnBrk="0" hangingPunct="1">
              <a:lnSpc>
                <a:spcPct val="100000"/>
              </a:lnSpc>
              <a:spcBef>
                <a:spcPct val="0"/>
              </a:spcBef>
              <a:spcAft>
                <a:spcPct val="0"/>
              </a:spcAft>
              <a:buClr>
                <a:schemeClr val="accent1"/>
              </a:buClr>
              <a:buSzPts val="2800"/>
              <a:buFont typeface="Wingdings" pitchFamily="2" charset="2"/>
              <a:buChar char="l"/>
              <a:tabLst/>
            </a:pPr>
            <a:r>
              <a:rPr kumimoji="0" lang="vi-VN" sz="2400" b="0" i="0" u="none" strike="noStrike" cap="none" normalizeH="0" baseline="0">
                <a:ln>
                  <a:noFill/>
                </a:ln>
                <a:solidFill>
                  <a:schemeClr val="tx1"/>
                </a:solidFill>
                <a:effectLst/>
                <a:latin typeface="Arial" pitchFamily="34" charset="0"/>
                <a:cs typeface="Arial" pitchFamily="34" charset="0"/>
              </a:rPr>
              <a:t> Đọc và xem trước</a:t>
            </a:r>
            <a:r>
              <a:rPr kumimoji="0" lang="en-US" sz="2400" b="0" i="0" u="none" strike="noStrike" cap="none" normalizeH="0" baseline="0">
                <a:ln>
                  <a:noFill/>
                </a:ln>
                <a:solidFill>
                  <a:schemeClr val="tx1"/>
                </a:solidFill>
                <a:effectLst/>
                <a:latin typeface="Arial" pitchFamily="34" charset="0"/>
                <a:cs typeface="Arial" pitchFamily="34" charset="0"/>
              </a:rPr>
              <a:t>:</a:t>
            </a:r>
            <a:r>
              <a:rPr kumimoji="0" lang="vi-VN" sz="2400" b="0" i="0" u="none" strike="noStrike" cap="none" normalizeH="0" baseline="0">
                <a:ln>
                  <a:noFill/>
                </a:ln>
                <a:solidFill>
                  <a:schemeClr val="tx1"/>
                </a:solidFill>
                <a:effectLst/>
                <a:latin typeface="Arial" pitchFamily="34" charset="0"/>
                <a:cs typeface="Arial" pitchFamily="34" charset="0"/>
              </a:rPr>
              <a:t> </a:t>
            </a:r>
            <a:endParaRPr kumimoji="0" lang="en-US" sz="2400" b="0" i="0" u="none" strike="noStrike" cap="none" normalizeH="0" baseline="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ts val="2800"/>
              <a:tabLst/>
            </a:pPr>
            <a:r>
              <a:rPr kumimoji="0" lang="en-US" sz="2400" b="1" u="none" strike="noStrike" cap="none" normalizeH="0" baseline="0">
                <a:ln>
                  <a:noFill/>
                </a:ln>
                <a:solidFill>
                  <a:srgbClr val="FF0000"/>
                </a:solidFill>
                <a:effectLst/>
                <a:cs typeface="Arial" pitchFamily="34" charset="0"/>
              </a:rPr>
              <a:t>B</a:t>
            </a:r>
            <a:r>
              <a:rPr kumimoji="0" lang="vi-VN" sz="2400" b="1" u="none" strike="noStrike" cap="none" normalizeH="0" baseline="0">
                <a:ln>
                  <a:noFill/>
                </a:ln>
                <a:solidFill>
                  <a:srgbClr val="FF0000"/>
                </a:solidFill>
                <a:effectLst/>
                <a:cs typeface="Arial" pitchFamily="34" charset="0"/>
              </a:rPr>
              <a:t>ài </a:t>
            </a:r>
            <a:r>
              <a:rPr kumimoji="0" lang="en-US" sz="2400" b="1" u="none" strike="noStrike" cap="none" normalizeH="0" baseline="0">
                <a:ln>
                  <a:noFill/>
                </a:ln>
                <a:solidFill>
                  <a:srgbClr val="FF0000"/>
                </a:solidFill>
                <a:effectLst/>
                <a:cs typeface="Arial" pitchFamily="34" charset="0"/>
              </a:rPr>
              <a:t>4.</a:t>
            </a:r>
            <a:r>
              <a:rPr kumimoji="0" lang="vi-VN" sz="2400" b="1" u="none" strike="noStrike" cap="none" normalizeH="0" baseline="0">
                <a:ln>
                  <a:noFill/>
                </a:ln>
                <a:solidFill>
                  <a:srgbClr val="FF0000"/>
                </a:solidFill>
                <a:effectLst/>
                <a:cs typeface="Arial" pitchFamily="34" charset="0"/>
              </a:rPr>
              <a:t> </a:t>
            </a:r>
            <a:r>
              <a:rPr kumimoji="0" lang="en-US" sz="2400" b="1" u="none" strike="noStrike" cap="none" normalizeH="0" baseline="0">
                <a:ln>
                  <a:noFill/>
                </a:ln>
                <a:solidFill>
                  <a:srgbClr val="FF0000"/>
                </a:solidFill>
                <a:effectLst/>
                <a:cs typeface="Arial" pitchFamily="34" charset="0"/>
              </a:rPr>
              <a:t>LAI HAI CẶP</a:t>
            </a:r>
            <a:r>
              <a:rPr kumimoji="0" lang="en-US" sz="2400" b="1" u="none" strike="noStrike" cap="none" normalizeH="0">
                <a:ln>
                  <a:noFill/>
                </a:ln>
                <a:solidFill>
                  <a:srgbClr val="FF0000"/>
                </a:solidFill>
                <a:effectLst/>
                <a:cs typeface="Arial" pitchFamily="34" charset="0"/>
              </a:rPr>
              <a:t> TÍNH TRẠNG</a:t>
            </a:r>
            <a:endParaRPr kumimoji="0" lang="vi-VN" sz="2400" b="1" u="none" strike="noStrike" cap="none" normalizeH="0" baseline="0">
              <a:ln>
                <a:noFill/>
              </a:ln>
              <a:solidFill>
                <a:srgbClr val="FF0000"/>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
                <a:schemeClr val="accent1"/>
              </a:buClr>
              <a:buSzPts val="2800"/>
              <a:buFont typeface="Wingdings" pitchFamily="2" charset="2"/>
              <a:buChar char="l"/>
              <a:tabLst/>
            </a:pPr>
            <a:r>
              <a:rPr kumimoji="0" lang="en-US" sz="2400" b="0" i="0" u="none" strike="noStrike" cap="none" normalizeH="0" baseline="0">
                <a:ln>
                  <a:noFill/>
                </a:ln>
                <a:solidFill>
                  <a:schemeClr val="tx1"/>
                </a:solidFill>
                <a:effectLst/>
                <a:latin typeface="Arial" pitchFamily="34" charset="0"/>
                <a:cs typeface="Arial" pitchFamily="34" charset="0"/>
              </a:rPr>
              <a:t> Mô tả thí nghiệm,</a:t>
            </a:r>
            <a:r>
              <a:rPr kumimoji="0" lang="en-US" sz="2400" b="0" i="0" u="none" strike="noStrike" cap="none" normalizeH="0">
                <a:ln>
                  <a:noFill/>
                </a:ln>
                <a:solidFill>
                  <a:schemeClr val="tx1"/>
                </a:solidFill>
                <a:effectLst/>
                <a:latin typeface="Arial" pitchFamily="34" charset="0"/>
                <a:cs typeface="Arial" pitchFamily="34" charset="0"/>
              </a:rPr>
              <a:t> </a:t>
            </a:r>
            <a:r>
              <a:rPr kumimoji="0" lang="en-US" sz="2400" b="0" i="0" u="none" strike="noStrike" cap="none" normalizeH="0" baseline="0">
                <a:ln>
                  <a:noFill/>
                </a:ln>
                <a:solidFill>
                  <a:schemeClr val="tx1"/>
                </a:solidFill>
                <a:effectLst/>
                <a:latin typeface="Arial" pitchFamily="34" charset="0"/>
                <a:cs typeface="Arial" pitchFamily="34" charset="0"/>
              </a:rPr>
              <a:t>tìm hiểu cách giải</a:t>
            </a:r>
            <a:r>
              <a:rPr kumimoji="0" lang="en-US" sz="2400" b="0" i="0" u="none" strike="noStrike" cap="none" normalizeH="0">
                <a:ln>
                  <a:noFill/>
                </a:ln>
                <a:solidFill>
                  <a:schemeClr val="tx1"/>
                </a:solidFill>
                <a:effectLst/>
                <a:latin typeface="Arial" pitchFamily="34" charset="0"/>
                <a:cs typeface="Arial" pitchFamily="34" charset="0"/>
              </a:rPr>
              <a:t> thích </a:t>
            </a:r>
            <a:r>
              <a:rPr kumimoji="0" lang="en-US" sz="2400" b="0" i="0" u="none" strike="noStrike" cap="none" normalizeH="0" baseline="0">
                <a:ln>
                  <a:noFill/>
                </a:ln>
                <a:solidFill>
                  <a:schemeClr val="tx1"/>
                </a:solidFill>
                <a:effectLst/>
                <a:latin typeface="Arial" pitchFamily="34" charset="0"/>
                <a:cs typeface="Arial" pitchFamily="34" charset="0"/>
              </a:rPr>
              <a:t>TN của Menđen</a:t>
            </a:r>
            <a:r>
              <a:rPr kumimoji="0" lang="vi-VN" sz="2400" b="0" i="0" u="none" strike="noStrike" cap="none" normalizeH="0" baseline="0">
                <a:ln>
                  <a:noFill/>
                </a:ln>
                <a:solidFill>
                  <a:schemeClr val="tx1"/>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
                <a:schemeClr val="accent1"/>
              </a:buClr>
              <a:buSzPts val="2800"/>
              <a:buFont typeface="Wingdings" pitchFamily="2" charset="2"/>
              <a:buChar char="l"/>
              <a:tabLst/>
            </a:pPr>
            <a:r>
              <a:rPr kumimoji="0" lang="vi-VN" sz="2400" b="0" i="0" u="none" strike="noStrike" cap="none" normalizeH="0" baseline="0">
                <a:ln>
                  <a:noFill/>
                </a:ln>
                <a:solidFill>
                  <a:schemeClr val="tx1"/>
                </a:solidFill>
                <a:effectLst/>
                <a:latin typeface="Arial" pitchFamily="34" charset="0"/>
                <a:cs typeface="Arial" pitchFamily="34" charset="0"/>
              </a:rPr>
              <a:t> </a:t>
            </a:r>
            <a:r>
              <a:rPr kumimoji="0" lang="en-US" sz="2400" b="0" i="0" u="none" strike="noStrike" cap="none" normalizeH="0" baseline="0">
                <a:ln>
                  <a:noFill/>
                </a:ln>
                <a:solidFill>
                  <a:schemeClr val="tx1"/>
                </a:solidFill>
                <a:effectLst/>
                <a:latin typeface="Arial" pitchFamily="34" charset="0"/>
                <a:cs typeface="Arial" pitchFamily="34" charset="0"/>
              </a:rPr>
              <a:t>(Hoàn thành</a:t>
            </a:r>
            <a:r>
              <a:rPr kumimoji="0" lang="vi-VN" sz="2400" b="0" i="0" u="none" strike="noStrike" cap="none" normalizeH="0" baseline="0">
                <a:ln>
                  <a:noFill/>
                </a:ln>
                <a:solidFill>
                  <a:schemeClr val="tx1"/>
                </a:solidFill>
                <a:effectLst/>
                <a:latin typeface="Arial" pitchFamily="34" charset="0"/>
                <a:cs typeface="Arial" pitchFamily="34" charset="0"/>
              </a:rPr>
              <a:t> bảng </a:t>
            </a:r>
            <a:r>
              <a:rPr kumimoji="0" lang="en-US" sz="2400" b="0" i="0" u="none" strike="noStrike" cap="none" normalizeH="0" baseline="0">
                <a:ln>
                  <a:noFill/>
                </a:ln>
                <a:solidFill>
                  <a:schemeClr val="tx1"/>
                </a:solidFill>
                <a:effectLst/>
                <a:latin typeface="Arial" pitchFamily="34" charset="0"/>
                <a:cs typeface="Arial" pitchFamily="34" charset="0"/>
              </a:rPr>
              <a:t>4 </a:t>
            </a:r>
            <a:r>
              <a:rPr kumimoji="0" lang="vi-VN" sz="2400" b="0" i="0" u="none" strike="noStrike" cap="none" normalizeH="0" baseline="0">
                <a:ln>
                  <a:noFill/>
                </a:ln>
                <a:solidFill>
                  <a:schemeClr val="tx1"/>
                </a:solidFill>
                <a:effectLst/>
                <a:latin typeface="Arial" pitchFamily="34" charset="0"/>
                <a:cs typeface="Arial" pitchFamily="34" charset="0"/>
              </a:rPr>
              <a:t>trang </a:t>
            </a:r>
            <a:r>
              <a:rPr kumimoji="0" lang="en-US" sz="2400" b="0" i="0" u="none" strike="noStrike" cap="none" normalizeH="0" baseline="0">
                <a:ln>
                  <a:noFill/>
                </a:ln>
                <a:solidFill>
                  <a:schemeClr val="tx1"/>
                </a:solidFill>
                <a:effectLst/>
                <a:latin typeface="Arial" pitchFamily="34" charset="0"/>
                <a:cs typeface="Arial" pitchFamily="34" charset="0"/>
              </a:rPr>
              <a:t>15 SGK)</a:t>
            </a:r>
          </a:p>
        </p:txBody>
      </p:sp>
    </p:spTree>
    <p:extLst>
      <p:ext uri="{BB962C8B-B14F-4D97-AF65-F5344CB8AC3E}">
        <p14:creationId xmlns:p14="http://schemas.microsoft.com/office/powerpoint/2010/main" val="51780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97A334-C545-4352-AEAD-23D4A3DAF509}"/>
              </a:ext>
            </a:extLst>
          </p:cNvPr>
          <p:cNvPicPr>
            <a:picLocks noChangeAspect="1"/>
          </p:cNvPicPr>
          <p:nvPr/>
        </p:nvPicPr>
        <p:blipFill>
          <a:blip r:embed="rId3"/>
          <a:stretch>
            <a:fillRect/>
          </a:stretch>
        </p:blipFill>
        <p:spPr>
          <a:xfrm>
            <a:off x="2133600" y="4418013"/>
            <a:ext cx="627942" cy="725487"/>
          </a:xfrm>
          <a:prstGeom prst="rect">
            <a:avLst/>
          </a:prstGeom>
        </p:spPr>
      </p:pic>
    </p:spTree>
    <p:extLst>
      <p:ext uri="{BB962C8B-B14F-4D97-AF65-F5344CB8AC3E}">
        <p14:creationId xmlns:p14="http://schemas.microsoft.com/office/powerpoint/2010/main" val="28153483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1" y="228600"/>
            <a:ext cx="8023225" cy="457200"/>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latin typeface="+mj-lt"/>
              </a:rPr>
              <a:t>Chủ đề: LAI MỘT CẶP TÍNH TRẠNG</a:t>
            </a:r>
            <a:r>
              <a:rPr lang="en-US" sz="2400" b="1">
                <a:solidFill>
                  <a:srgbClr val="FF0000"/>
                </a:solidFill>
                <a:latin typeface="+mj-lt"/>
              </a:rPr>
              <a:t> </a:t>
            </a:r>
            <a:r>
              <a:rPr lang="en-US" sz="2400" b="1">
                <a:solidFill>
                  <a:srgbClr val="FF0000"/>
                </a:solidFill>
                <a:latin typeface="Tiffany" pitchFamily="18" charset="0"/>
                <a:ea typeface="Tiffany" pitchFamily="18" charset="0"/>
                <a:cs typeface="Tiffany" pitchFamily="18" charset="0"/>
              </a:rPr>
              <a:t>(tiếp)</a:t>
            </a:r>
          </a:p>
        </p:txBody>
      </p:sp>
      <p:sp>
        <p:nvSpPr>
          <p:cNvPr id="2" name="TextBox 1"/>
          <p:cNvSpPr txBox="1"/>
          <p:nvPr/>
        </p:nvSpPr>
        <p:spPr>
          <a:xfrm>
            <a:off x="228600" y="685800"/>
            <a:ext cx="3733800" cy="400110"/>
          </a:xfrm>
          <a:prstGeom prst="rect">
            <a:avLst/>
          </a:prstGeom>
          <a:noFill/>
        </p:spPr>
        <p:txBody>
          <a:bodyPr wrap="square" rtlCol="0">
            <a:spAutoFit/>
          </a:bodyPr>
          <a:lstStyle/>
          <a:p>
            <a:r>
              <a:rPr lang="vi-VN" sz="2000" b="1">
                <a:solidFill>
                  <a:srgbClr val="FF0000"/>
                </a:solidFill>
              </a:rPr>
              <a:t>I. Thí nghiệm của Menden</a:t>
            </a:r>
            <a:endParaRPr lang="en-US" sz="2000" b="1">
              <a:solidFill>
                <a:srgbClr val="FF0000"/>
              </a:solidFill>
            </a:endParaRPr>
          </a:p>
        </p:txBody>
      </p:sp>
      <p:sp>
        <p:nvSpPr>
          <p:cNvPr id="8" name="TextBox 7"/>
          <p:cNvSpPr txBox="1"/>
          <p:nvPr/>
        </p:nvSpPr>
        <p:spPr>
          <a:xfrm>
            <a:off x="228600" y="971550"/>
            <a:ext cx="5008563" cy="400110"/>
          </a:xfrm>
          <a:prstGeom prst="rect">
            <a:avLst/>
          </a:prstGeom>
          <a:noFill/>
        </p:spPr>
        <p:txBody>
          <a:bodyPr wrap="square" rtlCol="0">
            <a:spAutoFit/>
          </a:bodyPr>
          <a:lstStyle/>
          <a:p>
            <a:r>
              <a:rPr lang="vi-VN" sz="2000" b="1">
                <a:solidFill>
                  <a:srgbClr val="FF0000"/>
                </a:solidFill>
              </a:rPr>
              <a:t>II. Menden </a:t>
            </a:r>
            <a:r>
              <a:rPr lang="en-US" sz="2000" b="1">
                <a:solidFill>
                  <a:srgbClr val="FF0000"/>
                </a:solidFill>
              </a:rPr>
              <a:t>giải thích </a:t>
            </a:r>
            <a:r>
              <a:rPr lang="vi-VN" sz="2000" b="1">
                <a:solidFill>
                  <a:srgbClr val="FF0000"/>
                </a:solidFill>
              </a:rPr>
              <a:t>kết quả thí nghiệm</a:t>
            </a:r>
            <a:endParaRPr lang="en-US" sz="2000" b="1">
              <a:solidFill>
                <a:srgbClr val="FF0000"/>
              </a:solidFill>
            </a:endParaRPr>
          </a:p>
        </p:txBody>
      </p:sp>
      <p:pic>
        <p:nvPicPr>
          <p:cNvPr id="9" name="Picture 2" descr="2017-09-11-102646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913" y="971551"/>
            <a:ext cx="3472087" cy="38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342899" y="1681058"/>
            <a:ext cx="4800601" cy="2643292"/>
            <a:chOff x="380998" y="2114550"/>
            <a:chExt cx="4800601" cy="2643292"/>
          </a:xfrm>
        </p:grpSpPr>
        <p:sp>
          <p:nvSpPr>
            <p:cNvPr id="12" name="Flowchart: Alternate Process 11"/>
            <p:cNvSpPr/>
            <p:nvPr/>
          </p:nvSpPr>
          <p:spPr>
            <a:xfrm>
              <a:off x="380998" y="2114550"/>
              <a:ext cx="4800601" cy="2628900"/>
            </a:xfrm>
            <a:prstGeom prst="flowChartAlternate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a:latin typeface="Arial" pitchFamily="34" charset="0"/>
                <a:cs typeface="Arial" pitchFamily="34" charset="0"/>
              </a:endParaRPr>
            </a:p>
          </p:txBody>
        </p:sp>
        <p:sp>
          <p:nvSpPr>
            <p:cNvPr id="13" name="TextBox 12"/>
            <p:cNvSpPr txBox="1"/>
            <p:nvPr/>
          </p:nvSpPr>
          <p:spPr>
            <a:xfrm>
              <a:off x="533400" y="2228850"/>
              <a:ext cx="4419600" cy="400110"/>
            </a:xfrm>
            <a:prstGeom prst="rect">
              <a:avLst/>
            </a:prstGeom>
            <a:noFill/>
          </p:spPr>
          <p:txBody>
            <a:bodyPr wrap="square" rtlCol="0">
              <a:spAutoFit/>
            </a:bodyPr>
            <a:lstStyle/>
            <a:p>
              <a:pPr algn="just"/>
              <a:r>
                <a:rPr lang="vi-VN" sz="2000">
                  <a:solidFill>
                    <a:schemeClr val="bg1"/>
                  </a:solidFill>
                  <a:latin typeface="Arial" pitchFamily="34" charset="0"/>
                  <a:cs typeface="Arial" pitchFamily="34" charset="0"/>
                </a:rPr>
                <a:t>P</a:t>
              </a:r>
              <a:r>
                <a:rPr lang="vi-VN" sz="2000" baseline="-25000">
                  <a:solidFill>
                    <a:schemeClr val="bg1"/>
                  </a:solidFill>
                  <a:latin typeface="Arial" pitchFamily="34" charset="0"/>
                  <a:cs typeface="Arial" pitchFamily="34" charset="0"/>
                </a:rPr>
                <a:t>t/c</a:t>
              </a:r>
              <a:r>
                <a:rPr lang="vi-VN" sz="2000">
                  <a:solidFill>
                    <a:schemeClr val="bg1"/>
                  </a:solidFill>
                  <a:latin typeface="Arial" pitchFamily="34" charset="0"/>
                  <a:cs typeface="Arial" pitchFamily="34" charset="0"/>
                </a:rPr>
                <a:t>:   AA (hoa đỏ)   x   aa (hoa trắng)</a:t>
              </a:r>
              <a:endParaRPr lang="en-US" sz="2000">
                <a:solidFill>
                  <a:schemeClr val="bg1"/>
                </a:solidFill>
                <a:latin typeface="Arial" pitchFamily="34" charset="0"/>
                <a:cs typeface="Arial" pitchFamily="34" charset="0"/>
              </a:endParaRPr>
            </a:p>
          </p:txBody>
        </p:sp>
        <p:sp>
          <p:nvSpPr>
            <p:cNvPr id="14" name="TextBox 13"/>
            <p:cNvSpPr txBox="1"/>
            <p:nvPr/>
          </p:nvSpPr>
          <p:spPr>
            <a:xfrm>
              <a:off x="571498" y="2531224"/>
              <a:ext cx="4419600" cy="400110"/>
            </a:xfrm>
            <a:prstGeom prst="rect">
              <a:avLst/>
            </a:prstGeom>
            <a:noFill/>
          </p:spPr>
          <p:txBody>
            <a:bodyPr wrap="square" rtlCol="0">
              <a:spAutoFit/>
            </a:bodyPr>
            <a:lstStyle/>
            <a:p>
              <a:pPr algn="just"/>
              <a:r>
                <a:rPr lang="vi-VN" sz="2000">
                  <a:solidFill>
                    <a:schemeClr val="bg1"/>
                  </a:solidFill>
                  <a:latin typeface="Arial" pitchFamily="34" charset="0"/>
                  <a:cs typeface="Arial" pitchFamily="34" charset="0"/>
                </a:rPr>
                <a:t>G</a:t>
              </a:r>
              <a:r>
                <a:rPr lang="vi-VN" sz="2000" baseline="-25000">
                  <a:solidFill>
                    <a:schemeClr val="bg1"/>
                  </a:solidFill>
                  <a:latin typeface="Arial" pitchFamily="34" charset="0"/>
                  <a:cs typeface="Arial" pitchFamily="34" charset="0"/>
                </a:rPr>
                <a:t>P</a:t>
              </a:r>
              <a:r>
                <a:rPr lang="vi-VN" sz="2000">
                  <a:solidFill>
                    <a:schemeClr val="bg1"/>
                  </a:solidFill>
                  <a:latin typeface="Arial" pitchFamily="34" charset="0"/>
                  <a:cs typeface="Arial" pitchFamily="34" charset="0"/>
                </a:rPr>
                <a:t>:       (A)                        (a)</a:t>
              </a:r>
              <a:endParaRPr lang="en-US" sz="2000">
                <a:solidFill>
                  <a:schemeClr val="bg1"/>
                </a:solidFill>
                <a:latin typeface="Arial" pitchFamily="34" charset="0"/>
                <a:cs typeface="Arial" pitchFamily="34" charset="0"/>
              </a:endParaRPr>
            </a:p>
          </p:txBody>
        </p:sp>
        <p:sp>
          <p:nvSpPr>
            <p:cNvPr id="15" name="TextBox 14"/>
            <p:cNvSpPr txBox="1"/>
            <p:nvPr/>
          </p:nvSpPr>
          <p:spPr>
            <a:xfrm>
              <a:off x="571498" y="2828415"/>
              <a:ext cx="4419600" cy="400110"/>
            </a:xfrm>
            <a:prstGeom prst="rect">
              <a:avLst/>
            </a:prstGeom>
            <a:noFill/>
          </p:spPr>
          <p:txBody>
            <a:bodyPr wrap="square" rtlCol="0">
              <a:spAutoFit/>
            </a:bodyPr>
            <a:lstStyle/>
            <a:p>
              <a:pPr algn="just"/>
              <a:r>
                <a:rPr lang="vi-VN" sz="2000">
                  <a:solidFill>
                    <a:schemeClr val="bg1"/>
                  </a:solidFill>
                  <a:latin typeface="Arial" pitchFamily="34" charset="0"/>
                  <a:cs typeface="Arial" pitchFamily="34" charset="0"/>
                </a:rPr>
                <a:t>F</a:t>
              </a:r>
              <a:r>
                <a:rPr lang="vi-VN" sz="2000" baseline="-25000">
                  <a:solidFill>
                    <a:schemeClr val="bg1"/>
                  </a:solidFill>
                  <a:latin typeface="Arial" pitchFamily="34" charset="0"/>
                  <a:cs typeface="Arial" pitchFamily="34" charset="0"/>
                </a:rPr>
                <a:t>1</a:t>
              </a:r>
              <a:r>
                <a:rPr lang="vi-VN" sz="2000">
                  <a:solidFill>
                    <a:schemeClr val="bg1"/>
                  </a:solidFill>
                  <a:latin typeface="Arial" pitchFamily="34" charset="0"/>
                  <a:cs typeface="Arial" pitchFamily="34" charset="0"/>
                </a:rPr>
                <a:t>:                     Aa (100% hoa đỏ)</a:t>
              </a:r>
              <a:endParaRPr lang="en-US" sz="2000">
                <a:solidFill>
                  <a:schemeClr val="bg1"/>
                </a:solidFill>
                <a:latin typeface="Arial" pitchFamily="34" charset="0"/>
                <a:cs typeface="Arial" pitchFamily="34" charset="0"/>
              </a:endParaRPr>
            </a:p>
          </p:txBody>
        </p:sp>
        <p:sp>
          <p:nvSpPr>
            <p:cNvPr id="16" name="TextBox 15"/>
            <p:cNvSpPr txBox="1"/>
            <p:nvPr/>
          </p:nvSpPr>
          <p:spPr>
            <a:xfrm>
              <a:off x="533400" y="3138442"/>
              <a:ext cx="4419600" cy="400110"/>
            </a:xfrm>
            <a:prstGeom prst="rect">
              <a:avLst/>
            </a:prstGeom>
            <a:noFill/>
          </p:spPr>
          <p:txBody>
            <a:bodyPr wrap="square" rtlCol="0">
              <a:spAutoFit/>
            </a:bodyPr>
            <a:lstStyle/>
            <a:p>
              <a:pPr algn="just"/>
              <a:r>
                <a:rPr lang="vi-VN" sz="2000">
                  <a:solidFill>
                    <a:schemeClr val="bg1"/>
                  </a:solidFill>
                  <a:latin typeface="Arial" pitchFamily="34" charset="0"/>
                  <a:cs typeface="Arial" pitchFamily="34" charset="0"/>
                </a:rPr>
                <a:t>F</a:t>
              </a:r>
              <a:r>
                <a:rPr lang="vi-VN" sz="2000" baseline="-25000">
                  <a:solidFill>
                    <a:schemeClr val="bg1"/>
                  </a:solidFill>
                  <a:latin typeface="Arial" pitchFamily="34" charset="0"/>
                  <a:cs typeface="Arial" pitchFamily="34" charset="0"/>
                </a:rPr>
                <a:t>1</a:t>
              </a:r>
              <a:r>
                <a:rPr lang="vi-VN" sz="2000">
                  <a:solidFill>
                    <a:schemeClr val="bg1"/>
                  </a:solidFill>
                  <a:latin typeface="Arial" pitchFamily="34" charset="0"/>
                  <a:cs typeface="Arial" pitchFamily="34" charset="0"/>
                </a:rPr>
                <a:t> x F</a:t>
              </a:r>
              <a:r>
                <a:rPr lang="vi-VN" sz="2000" baseline="-25000">
                  <a:solidFill>
                    <a:schemeClr val="bg1"/>
                  </a:solidFill>
                  <a:latin typeface="Arial" pitchFamily="34" charset="0"/>
                  <a:cs typeface="Arial" pitchFamily="34" charset="0"/>
                </a:rPr>
                <a:t>1</a:t>
              </a:r>
              <a:r>
                <a:rPr lang="vi-VN" sz="2000">
                  <a:solidFill>
                    <a:schemeClr val="bg1"/>
                  </a:solidFill>
                  <a:latin typeface="Arial" pitchFamily="34" charset="0"/>
                  <a:cs typeface="Arial" pitchFamily="34" charset="0"/>
                </a:rPr>
                <a:t>:  Aa (hoa đỏ)   x   Aa (hoa đỏ) </a:t>
              </a:r>
              <a:endParaRPr lang="en-US" sz="2000">
                <a:solidFill>
                  <a:schemeClr val="bg1"/>
                </a:solidFill>
                <a:latin typeface="Arial" pitchFamily="34" charset="0"/>
                <a:cs typeface="Arial" pitchFamily="34" charset="0"/>
              </a:endParaRPr>
            </a:p>
          </p:txBody>
        </p:sp>
        <p:sp>
          <p:nvSpPr>
            <p:cNvPr id="17" name="TextBox 16"/>
            <p:cNvSpPr txBox="1"/>
            <p:nvPr/>
          </p:nvSpPr>
          <p:spPr>
            <a:xfrm>
              <a:off x="533400" y="3438524"/>
              <a:ext cx="4419600" cy="400110"/>
            </a:xfrm>
            <a:prstGeom prst="rect">
              <a:avLst/>
            </a:prstGeom>
            <a:noFill/>
          </p:spPr>
          <p:txBody>
            <a:bodyPr wrap="square" rtlCol="0">
              <a:spAutoFit/>
            </a:bodyPr>
            <a:lstStyle/>
            <a:p>
              <a:pPr algn="just"/>
              <a:r>
                <a:rPr lang="vi-VN" sz="2000">
                  <a:solidFill>
                    <a:schemeClr val="bg1"/>
                  </a:solidFill>
                  <a:latin typeface="Arial" pitchFamily="34" charset="0"/>
                  <a:cs typeface="Arial" pitchFamily="34" charset="0"/>
                </a:rPr>
                <a:t>G </a:t>
              </a:r>
              <a:r>
                <a:rPr lang="vi-VN" sz="2000" baseline="-25000">
                  <a:solidFill>
                    <a:schemeClr val="bg1"/>
                  </a:solidFill>
                  <a:latin typeface="Arial" pitchFamily="34" charset="0"/>
                  <a:cs typeface="Arial" pitchFamily="34" charset="0"/>
                </a:rPr>
                <a:t>F1 </a:t>
              </a:r>
              <a:r>
                <a:rPr lang="vi-VN" sz="2000">
                  <a:solidFill>
                    <a:schemeClr val="bg1"/>
                  </a:solidFill>
                  <a:latin typeface="Arial" pitchFamily="34" charset="0"/>
                  <a:cs typeface="Arial" pitchFamily="34" charset="0"/>
                </a:rPr>
                <a:t>:       (A, a)                    (A, a)</a:t>
              </a:r>
              <a:endParaRPr lang="en-US" sz="2000">
                <a:solidFill>
                  <a:schemeClr val="bg1"/>
                </a:solidFill>
                <a:latin typeface="Arial" pitchFamily="34" charset="0"/>
                <a:cs typeface="Arial" pitchFamily="34" charset="0"/>
              </a:endParaRPr>
            </a:p>
          </p:txBody>
        </p:sp>
        <p:sp>
          <p:nvSpPr>
            <p:cNvPr id="18" name="TextBox 17"/>
            <p:cNvSpPr txBox="1"/>
            <p:nvPr/>
          </p:nvSpPr>
          <p:spPr>
            <a:xfrm>
              <a:off x="571498" y="3757567"/>
              <a:ext cx="4419600" cy="400110"/>
            </a:xfrm>
            <a:prstGeom prst="rect">
              <a:avLst/>
            </a:prstGeom>
            <a:noFill/>
          </p:spPr>
          <p:txBody>
            <a:bodyPr wrap="square" rtlCol="0">
              <a:spAutoFit/>
            </a:bodyPr>
            <a:lstStyle/>
            <a:p>
              <a:pPr algn="just"/>
              <a:r>
                <a:rPr lang="vi-VN" sz="2000">
                  <a:solidFill>
                    <a:schemeClr val="bg1"/>
                  </a:solidFill>
                  <a:latin typeface="Arial" pitchFamily="34" charset="0"/>
                  <a:cs typeface="Arial" pitchFamily="34" charset="0"/>
                </a:rPr>
                <a:t>F</a:t>
              </a:r>
              <a:r>
                <a:rPr lang="vi-VN" sz="2000" baseline="-25000">
                  <a:solidFill>
                    <a:schemeClr val="bg1"/>
                  </a:solidFill>
                  <a:latin typeface="Arial" pitchFamily="34" charset="0"/>
                  <a:cs typeface="Arial" pitchFamily="34" charset="0"/>
                </a:rPr>
                <a:t>2</a:t>
              </a:r>
              <a:r>
                <a:rPr lang="vi-VN" sz="2000">
                  <a:solidFill>
                    <a:schemeClr val="bg1"/>
                  </a:solidFill>
                  <a:latin typeface="Arial" pitchFamily="34" charset="0"/>
                  <a:cs typeface="Arial" pitchFamily="34" charset="0"/>
                </a:rPr>
                <a:t>:             AA;   Aa;    Aa;   aa</a:t>
              </a:r>
              <a:endParaRPr lang="en-US" sz="2000">
                <a:solidFill>
                  <a:schemeClr val="bg1"/>
                </a:solidFill>
                <a:latin typeface="Arial" pitchFamily="34" charset="0"/>
                <a:cs typeface="Arial" pitchFamily="34" charset="0"/>
              </a:endParaRPr>
            </a:p>
          </p:txBody>
        </p:sp>
        <p:sp>
          <p:nvSpPr>
            <p:cNvPr id="19" name="TextBox 18"/>
            <p:cNvSpPr txBox="1"/>
            <p:nvPr/>
          </p:nvSpPr>
          <p:spPr>
            <a:xfrm>
              <a:off x="876298" y="4057650"/>
              <a:ext cx="3314702" cy="400110"/>
            </a:xfrm>
            <a:prstGeom prst="rect">
              <a:avLst/>
            </a:prstGeom>
            <a:noFill/>
          </p:spPr>
          <p:txBody>
            <a:bodyPr wrap="square" rtlCol="0">
              <a:spAutoFit/>
            </a:bodyPr>
            <a:lstStyle/>
            <a:p>
              <a:pPr algn="just"/>
              <a:r>
                <a:rPr lang="vi-VN" i="1">
                  <a:solidFill>
                    <a:schemeClr val="bg1"/>
                  </a:solidFill>
                  <a:latin typeface="Arial" pitchFamily="34" charset="0"/>
                  <a:cs typeface="Arial" pitchFamily="34" charset="0"/>
                </a:rPr>
                <a:t>TLKG:</a:t>
              </a:r>
              <a:r>
                <a:rPr lang="vi-VN" sz="2000" i="1">
                  <a:solidFill>
                    <a:schemeClr val="bg1"/>
                  </a:solidFill>
                  <a:latin typeface="Arial" pitchFamily="34" charset="0"/>
                  <a:cs typeface="Arial" pitchFamily="34" charset="0"/>
                </a:rPr>
                <a:t>       </a:t>
              </a:r>
              <a:r>
                <a:rPr lang="vi-VN" sz="2000">
                  <a:solidFill>
                    <a:schemeClr val="bg1"/>
                  </a:solidFill>
                  <a:latin typeface="Arial" pitchFamily="34" charset="0"/>
                  <a:cs typeface="Arial" pitchFamily="34" charset="0"/>
                </a:rPr>
                <a:t>1AA : 2Aa : </a:t>
              </a:r>
              <a:r>
                <a:rPr lang="en-US" sz="2000">
                  <a:solidFill>
                    <a:schemeClr val="bg1"/>
                  </a:solidFill>
                  <a:latin typeface="Arial" pitchFamily="34" charset="0"/>
                  <a:cs typeface="Arial" pitchFamily="34" charset="0"/>
                </a:rPr>
                <a:t>1</a:t>
              </a:r>
              <a:r>
                <a:rPr lang="vi-VN" sz="2000">
                  <a:solidFill>
                    <a:schemeClr val="bg1"/>
                  </a:solidFill>
                  <a:latin typeface="Arial" pitchFamily="34" charset="0"/>
                  <a:cs typeface="Arial" pitchFamily="34" charset="0"/>
                </a:rPr>
                <a:t>aa</a:t>
              </a:r>
              <a:endParaRPr lang="en-US" sz="2000">
                <a:solidFill>
                  <a:schemeClr val="bg1"/>
                </a:solidFill>
                <a:latin typeface="Arial" pitchFamily="34" charset="0"/>
                <a:cs typeface="Arial" pitchFamily="34" charset="0"/>
              </a:endParaRPr>
            </a:p>
          </p:txBody>
        </p:sp>
        <p:sp>
          <p:nvSpPr>
            <p:cNvPr id="20" name="TextBox 19"/>
            <p:cNvSpPr txBox="1"/>
            <p:nvPr/>
          </p:nvSpPr>
          <p:spPr>
            <a:xfrm>
              <a:off x="904080" y="4357732"/>
              <a:ext cx="3972720" cy="400110"/>
            </a:xfrm>
            <a:prstGeom prst="rect">
              <a:avLst/>
            </a:prstGeom>
            <a:noFill/>
          </p:spPr>
          <p:txBody>
            <a:bodyPr wrap="square" rtlCol="0">
              <a:spAutoFit/>
            </a:bodyPr>
            <a:lstStyle/>
            <a:p>
              <a:pPr algn="just"/>
              <a:r>
                <a:rPr lang="vi-VN" i="1">
                  <a:solidFill>
                    <a:schemeClr val="bg1"/>
                  </a:solidFill>
                  <a:latin typeface="Arial" pitchFamily="34" charset="0"/>
                  <a:cs typeface="Arial" pitchFamily="34" charset="0"/>
                </a:rPr>
                <a:t>TLKH:</a:t>
              </a:r>
              <a:r>
                <a:rPr lang="vi-VN" sz="2000" i="1">
                  <a:solidFill>
                    <a:schemeClr val="bg1"/>
                  </a:solidFill>
                  <a:latin typeface="Arial" pitchFamily="34" charset="0"/>
                  <a:cs typeface="Arial" pitchFamily="34" charset="0"/>
                </a:rPr>
                <a:t>       </a:t>
              </a:r>
              <a:r>
                <a:rPr lang="vi-VN" sz="2000">
                  <a:solidFill>
                    <a:schemeClr val="bg1"/>
                  </a:solidFill>
                  <a:latin typeface="Arial" pitchFamily="34" charset="0"/>
                  <a:cs typeface="Arial" pitchFamily="34" charset="0"/>
                </a:rPr>
                <a:t>3 hoa đỏ : 1 hoa trắng</a:t>
              </a:r>
              <a:endParaRPr lang="en-US" sz="200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6447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1" y="228600"/>
            <a:ext cx="8023225" cy="457200"/>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latin typeface="+mj-lt"/>
              </a:rPr>
              <a:t>Chủ đề: LAI MỘT CẶP TÍNH TRẠNG</a:t>
            </a:r>
            <a:r>
              <a:rPr lang="en-US" sz="2400" b="1">
                <a:solidFill>
                  <a:srgbClr val="FF0000"/>
                </a:solidFill>
                <a:latin typeface="+mj-lt"/>
              </a:rPr>
              <a:t> </a:t>
            </a:r>
            <a:r>
              <a:rPr lang="en-US" sz="2400" b="1">
                <a:solidFill>
                  <a:srgbClr val="FF0000"/>
                </a:solidFill>
                <a:latin typeface="Tiffany" pitchFamily="18" charset="0"/>
                <a:ea typeface="Tiffany" pitchFamily="18" charset="0"/>
                <a:cs typeface="Tiffany" pitchFamily="18" charset="0"/>
              </a:rPr>
              <a:t>(tiếp)</a:t>
            </a:r>
          </a:p>
        </p:txBody>
      </p:sp>
      <p:sp>
        <p:nvSpPr>
          <p:cNvPr id="5" name="TextBox 4"/>
          <p:cNvSpPr txBox="1"/>
          <p:nvPr/>
        </p:nvSpPr>
        <p:spPr>
          <a:xfrm>
            <a:off x="187410" y="2036688"/>
            <a:ext cx="4357603" cy="646331"/>
          </a:xfrm>
          <a:prstGeom prst="rect">
            <a:avLst/>
          </a:prstGeom>
          <a:noFill/>
        </p:spPr>
        <p:txBody>
          <a:bodyPr wrap="square" rtlCol="0">
            <a:spAutoFit/>
          </a:bodyPr>
          <a:lstStyle/>
          <a:p>
            <a:pPr algn="just"/>
            <a:r>
              <a:rPr lang="vi-VN" i="1">
                <a:solidFill>
                  <a:srgbClr val="0070C0"/>
                </a:solidFill>
                <a:latin typeface="Arial" pitchFamily="34" charset="0"/>
                <a:cs typeface="Arial" pitchFamily="34" charset="0"/>
              </a:rPr>
              <a:t>- </a:t>
            </a:r>
            <a:r>
              <a:rPr lang="en-US" i="1">
                <a:solidFill>
                  <a:srgbClr val="0070C0"/>
                </a:solidFill>
                <a:latin typeface="Arial" pitchFamily="34" charset="0"/>
                <a:cs typeface="Arial" pitchFamily="34" charset="0"/>
              </a:rPr>
              <a:t>Kiểu gen chứa cặp gen gồm 2 gen tương ứng </a:t>
            </a:r>
            <a:r>
              <a:rPr lang="en-US" i="1" u="sng">
                <a:solidFill>
                  <a:schemeClr val="accent2">
                    <a:lumMod val="75000"/>
                  </a:schemeClr>
                </a:solidFill>
                <a:latin typeface="Arial" pitchFamily="34" charset="0"/>
                <a:cs typeface="Arial" pitchFamily="34" charset="0"/>
              </a:rPr>
              <a:t>giống nhau </a:t>
            </a:r>
            <a:r>
              <a:rPr lang="en-US" i="1">
                <a:solidFill>
                  <a:srgbClr val="0070C0"/>
                </a:solidFill>
                <a:latin typeface="Arial" pitchFamily="34" charset="0"/>
                <a:cs typeface="Arial" pitchFamily="34" charset="0"/>
                <a:sym typeface="Wingdings 3"/>
              </a:rPr>
              <a:t> Thể </a:t>
            </a:r>
            <a:r>
              <a:rPr lang="en-US" i="1">
                <a:solidFill>
                  <a:schemeClr val="accent2">
                    <a:lumMod val="75000"/>
                  </a:schemeClr>
                </a:solidFill>
                <a:latin typeface="Arial" pitchFamily="34" charset="0"/>
                <a:cs typeface="Arial" pitchFamily="34" charset="0"/>
                <a:sym typeface="Wingdings 3"/>
              </a:rPr>
              <a:t>đồng hợp</a:t>
            </a:r>
            <a:r>
              <a:rPr lang="en-US" i="1">
                <a:solidFill>
                  <a:srgbClr val="0070C0"/>
                </a:solidFill>
                <a:latin typeface="Arial" pitchFamily="34" charset="0"/>
                <a:cs typeface="Arial" pitchFamily="34" charset="0"/>
                <a:sym typeface="Wingdings 3"/>
              </a:rPr>
              <a:t>.</a:t>
            </a:r>
            <a:endParaRPr lang="vi-VN" i="1">
              <a:solidFill>
                <a:srgbClr val="0070C0"/>
              </a:solidFill>
            </a:endParaRPr>
          </a:p>
        </p:txBody>
      </p:sp>
      <p:sp>
        <p:nvSpPr>
          <p:cNvPr id="21" name="TextBox 20"/>
          <p:cNvSpPr txBox="1"/>
          <p:nvPr/>
        </p:nvSpPr>
        <p:spPr>
          <a:xfrm>
            <a:off x="152400" y="666750"/>
            <a:ext cx="2209800" cy="400110"/>
          </a:xfrm>
          <a:prstGeom prst="rect">
            <a:avLst/>
          </a:prstGeom>
          <a:noFill/>
        </p:spPr>
        <p:txBody>
          <a:bodyPr wrap="square" rtlCol="0">
            <a:spAutoFit/>
          </a:bodyPr>
          <a:lstStyle/>
          <a:p>
            <a:r>
              <a:rPr lang="vi-VN" sz="2000" b="1">
                <a:solidFill>
                  <a:srgbClr val="FF0000"/>
                </a:solidFill>
                <a:latin typeface="Arial" pitchFamily="34" charset="0"/>
                <a:cs typeface="Arial" pitchFamily="34" charset="0"/>
              </a:rPr>
              <a:t>I</a:t>
            </a:r>
            <a:r>
              <a:rPr lang="en-US" sz="2000" b="1">
                <a:solidFill>
                  <a:srgbClr val="FF0000"/>
                </a:solidFill>
                <a:latin typeface="Arial" pitchFamily="34" charset="0"/>
                <a:cs typeface="Arial" pitchFamily="34" charset="0"/>
              </a:rPr>
              <a:t>I</a:t>
            </a:r>
            <a:r>
              <a:rPr lang="vi-VN" sz="2000" b="1">
                <a:solidFill>
                  <a:srgbClr val="FF0000"/>
                </a:solidFill>
                <a:latin typeface="Arial" pitchFamily="34" charset="0"/>
                <a:cs typeface="Arial" pitchFamily="34" charset="0"/>
              </a:rPr>
              <a:t>I. </a:t>
            </a:r>
            <a:r>
              <a:rPr lang="en-US" sz="2000" b="1">
                <a:solidFill>
                  <a:srgbClr val="FF0000"/>
                </a:solidFill>
                <a:latin typeface="Arial" pitchFamily="34" charset="0"/>
                <a:cs typeface="Arial" pitchFamily="34" charset="0"/>
              </a:rPr>
              <a:t>Lai phân tích</a:t>
            </a:r>
          </a:p>
        </p:txBody>
      </p:sp>
      <p:sp>
        <p:nvSpPr>
          <p:cNvPr id="22" name="TextBox 21"/>
          <p:cNvSpPr txBox="1"/>
          <p:nvPr/>
        </p:nvSpPr>
        <p:spPr>
          <a:xfrm>
            <a:off x="152400" y="971550"/>
            <a:ext cx="1981200" cy="400110"/>
          </a:xfrm>
          <a:prstGeom prst="rect">
            <a:avLst/>
          </a:prstGeom>
          <a:noFill/>
        </p:spPr>
        <p:txBody>
          <a:bodyPr wrap="square" rtlCol="0">
            <a:spAutoFit/>
          </a:bodyPr>
          <a:lstStyle/>
          <a:p>
            <a:r>
              <a:rPr lang="en-US" sz="2000" b="1">
                <a:solidFill>
                  <a:schemeClr val="accent1">
                    <a:lumMod val="75000"/>
                  </a:schemeClr>
                </a:solidFill>
                <a:latin typeface="Arial" pitchFamily="34" charset="0"/>
                <a:cs typeface="Arial" pitchFamily="34" charset="0"/>
              </a:rPr>
              <a:t>1</a:t>
            </a:r>
            <a:r>
              <a:rPr lang="vi-VN" sz="2000" b="1">
                <a:solidFill>
                  <a:schemeClr val="accent1">
                    <a:lumMod val="75000"/>
                  </a:schemeClr>
                </a:solidFill>
                <a:latin typeface="Arial" pitchFamily="34" charset="0"/>
                <a:cs typeface="Arial" pitchFamily="34" charset="0"/>
              </a:rPr>
              <a:t>. </a:t>
            </a:r>
            <a:r>
              <a:rPr lang="en-US" sz="2000" b="1">
                <a:solidFill>
                  <a:schemeClr val="accent1">
                    <a:lumMod val="75000"/>
                  </a:schemeClr>
                </a:solidFill>
                <a:latin typeface="Arial" pitchFamily="34" charset="0"/>
                <a:cs typeface="Arial" pitchFamily="34" charset="0"/>
              </a:rPr>
              <a:t>Một số lưu ý</a:t>
            </a:r>
          </a:p>
        </p:txBody>
      </p:sp>
      <p:cxnSp>
        <p:nvCxnSpPr>
          <p:cNvPr id="6" name="Straight Connector 5"/>
          <p:cNvCxnSpPr/>
          <p:nvPr/>
        </p:nvCxnSpPr>
        <p:spPr>
          <a:xfrm>
            <a:off x="4545013" y="855077"/>
            <a:ext cx="26987" cy="40788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72000" y="742950"/>
            <a:ext cx="4267200" cy="584775"/>
          </a:xfrm>
          <a:prstGeom prst="rect">
            <a:avLst/>
          </a:prstGeom>
          <a:noFill/>
        </p:spPr>
        <p:txBody>
          <a:bodyPr wrap="square" rtlCol="0">
            <a:spAutoFit/>
          </a:bodyPr>
          <a:lstStyle/>
          <a:p>
            <a:pPr algn="just"/>
            <a:r>
              <a:rPr lang="vi-VN" sz="1600">
                <a:solidFill>
                  <a:srgbClr val="0070C0"/>
                </a:solidFill>
                <a:latin typeface="Arial" pitchFamily="34" charset="0"/>
                <a:cs typeface="Arial" pitchFamily="34" charset="0"/>
              </a:rPr>
              <a:t>- </a:t>
            </a:r>
            <a:r>
              <a:rPr lang="en-US" sz="1600">
                <a:solidFill>
                  <a:srgbClr val="0070C0"/>
                </a:solidFill>
                <a:latin typeface="Arial" pitchFamily="34" charset="0"/>
                <a:cs typeface="Arial" pitchFamily="34" charset="0"/>
              </a:rPr>
              <a:t>Mỗi tính trạng: do một cặp nhân tố di truyền (gen) quy định: </a:t>
            </a:r>
            <a:endParaRPr lang="vi-VN" sz="1600">
              <a:solidFill>
                <a:srgbClr val="0070C0"/>
              </a:solidFill>
              <a:latin typeface="Arial" pitchFamily="34" charset="0"/>
              <a:cs typeface="Arial" pitchFamily="34" charset="0"/>
            </a:endParaRPr>
          </a:p>
        </p:txBody>
      </p:sp>
      <p:sp>
        <p:nvSpPr>
          <p:cNvPr id="24" name="TextBox 23"/>
          <p:cNvSpPr txBox="1"/>
          <p:nvPr/>
        </p:nvSpPr>
        <p:spPr>
          <a:xfrm>
            <a:off x="4572000" y="1333440"/>
            <a:ext cx="1629601"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rPr>
              <a:t>+</a:t>
            </a:r>
            <a:r>
              <a:rPr lang="vi-VN" sz="1600">
                <a:solidFill>
                  <a:srgbClr val="0070C0"/>
                </a:solidFill>
                <a:latin typeface="Arial" pitchFamily="34" charset="0"/>
                <a:cs typeface="Arial" pitchFamily="34" charset="0"/>
              </a:rPr>
              <a:t> </a:t>
            </a:r>
            <a:r>
              <a:rPr lang="en-US" sz="1600">
                <a:solidFill>
                  <a:srgbClr val="0070C0"/>
                </a:solidFill>
                <a:latin typeface="Arial" pitchFamily="34" charset="0"/>
                <a:cs typeface="Arial" pitchFamily="34" charset="0"/>
              </a:rPr>
              <a:t>Cây cao</a:t>
            </a:r>
            <a:r>
              <a:rPr lang="vi-VN" sz="1600">
                <a:solidFill>
                  <a:srgbClr val="0070C0"/>
                </a:solidFill>
                <a:latin typeface="Arial" pitchFamily="34" charset="0"/>
                <a:cs typeface="Arial" pitchFamily="34" charset="0"/>
              </a:rPr>
              <a:t>:</a:t>
            </a:r>
            <a:r>
              <a:rPr lang="en-US" sz="1600">
                <a:solidFill>
                  <a:srgbClr val="0070C0"/>
                </a:solidFill>
                <a:latin typeface="Arial" pitchFamily="34" charset="0"/>
                <a:cs typeface="Arial" pitchFamily="34" charset="0"/>
              </a:rPr>
              <a:t> AA</a:t>
            </a:r>
            <a:endParaRPr lang="vi-VN" sz="1600">
              <a:solidFill>
                <a:srgbClr val="0070C0"/>
              </a:solidFill>
              <a:latin typeface="Arial" pitchFamily="34" charset="0"/>
              <a:cs typeface="Arial" pitchFamily="34" charset="0"/>
            </a:endParaRPr>
          </a:p>
        </p:txBody>
      </p:sp>
      <p:sp>
        <p:nvSpPr>
          <p:cNvPr id="26" name="TextBox 25"/>
          <p:cNvSpPr txBox="1"/>
          <p:nvPr/>
        </p:nvSpPr>
        <p:spPr>
          <a:xfrm>
            <a:off x="4572000" y="1638240"/>
            <a:ext cx="1842293"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rPr>
              <a:t>+ Hoa vàng: bb</a:t>
            </a:r>
            <a:endParaRPr lang="vi-VN" sz="1600">
              <a:solidFill>
                <a:srgbClr val="0070C0"/>
              </a:solidFill>
              <a:latin typeface="Arial" pitchFamily="34" charset="0"/>
              <a:cs typeface="Arial" pitchFamily="34" charset="0"/>
            </a:endParaRPr>
          </a:p>
        </p:txBody>
      </p:sp>
      <p:sp>
        <p:nvSpPr>
          <p:cNvPr id="27" name="TextBox 26"/>
          <p:cNvSpPr txBox="1"/>
          <p:nvPr/>
        </p:nvSpPr>
        <p:spPr>
          <a:xfrm>
            <a:off x="4572000" y="1943040"/>
            <a:ext cx="1787611"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rPr>
              <a:t>+ Quả lục:</a:t>
            </a:r>
            <a:r>
              <a:rPr lang="vi-VN" sz="1600">
                <a:solidFill>
                  <a:srgbClr val="0070C0"/>
                </a:solidFill>
                <a:latin typeface="Arial" pitchFamily="34" charset="0"/>
                <a:cs typeface="Arial" pitchFamily="34" charset="0"/>
              </a:rPr>
              <a:t> </a:t>
            </a:r>
            <a:r>
              <a:rPr lang="en-US" sz="1600">
                <a:solidFill>
                  <a:srgbClr val="0070C0"/>
                </a:solidFill>
                <a:latin typeface="Arial" pitchFamily="34" charset="0"/>
                <a:cs typeface="Arial" pitchFamily="34" charset="0"/>
              </a:rPr>
              <a:t>Dd</a:t>
            </a:r>
            <a:endParaRPr lang="vi-VN" sz="1600">
              <a:solidFill>
                <a:srgbClr val="0070C0"/>
              </a:solidFill>
              <a:latin typeface="Arial" pitchFamily="34" charset="0"/>
              <a:cs typeface="Arial" pitchFamily="34" charset="0"/>
            </a:endParaRPr>
          </a:p>
        </p:txBody>
      </p:sp>
      <p:sp>
        <p:nvSpPr>
          <p:cNvPr id="28" name="TextBox 27"/>
          <p:cNvSpPr txBox="1"/>
          <p:nvPr/>
        </p:nvSpPr>
        <p:spPr>
          <a:xfrm>
            <a:off x="4572000" y="2247840"/>
            <a:ext cx="2286000"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rPr>
              <a:t>+ Vỏ hạt trơn:</a:t>
            </a:r>
            <a:r>
              <a:rPr lang="vi-VN" sz="1600">
                <a:solidFill>
                  <a:srgbClr val="0070C0"/>
                </a:solidFill>
                <a:latin typeface="Arial" pitchFamily="34" charset="0"/>
                <a:cs typeface="Arial" pitchFamily="34" charset="0"/>
              </a:rPr>
              <a:t> </a:t>
            </a:r>
            <a:r>
              <a:rPr lang="en-US" sz="1600">
                <a:solidFill>
                  <a:srgbClr val="0070C0"/>
                </a:solidFill>
                <a:latin typeface="Arial" pitchFamily="34" charset="0"/>
                <a:cs typeface="Arial" pitchFamily="34" charset="0"/>
              </a:rPr>
              <a:t>Ee;…</a:t>
            </a:r>
            <a:endParaRPr lang="vi-VN" sz="1600">
              <a:solidFill>
                <a:srgbClr val="0070C0"/>
              </a:solidFill>
              <a:latin typeface="Arial" pitchFamily="34" charset="0"/>
              <a:cs typeface="Arial" pitchFamily="34" charset="0"/>
            </a:endParaRPr>
          </a:p>
        </p:txBody>
      </p:sp>
      <p:sp>
        <p:nvSpPr>
          <p:cNvPr id="29" name="TextBox 28"/>
          <p:cNvSpPr txBox="1"/>
          <p:nvPr/>
        </p:nvSpPr>
        <p:spPr>
          <a:xfrm>
            <a:off x="4572000" y="2540570"/>
            <a:ext cx="4267200" cy="584775"/>
          </a:xfrm>
          <a:prstGeom prst="rect">
            <a:avLst/>
          </a:prstGeom>
          <a:noFill/>
        </p:spPr>
        <p:txBody>
          <a:bodyPr wrap="square" rtlCol="0">
            <a:spAutoFit/>
          </a:bodyPr>
          <a:lstStyle/>
          <a:p>
            <a:pPr algn="just"/>
            <a:r>
              <a:rPr lang="en-US" sz="1600">
                <a:solidFill>
                  <a:srgbClr val="0070C0"/>
                </a:solidFill>
                <a:latin typeface="Arial" pitchFamily="34" charset="0"/>
                <a:cs typeface="Arial" pitchFamily="34" charset="0"/>
                <a:sym typeface="Wingdings"/>
              </a:rPr>
              <a:t></a:t>
            </a:r>
            <a:r>
              <a:rPr lang="vi-VN" sz="1600">
                <a:solidFill>
                  <a:srgbClr val="0070C0"/>
                </a:solidFill>
                <a:latin typeface="Arial" pitchFamily="34" charset="0"/>
                <a:cs typeface="Arial" pitchFamily="34" charset="0"/>
              </a:rPr>
              <a:t> </a:t>
            </a:r>
            <a:r>
              <a:rPr lang="en-US" sz="1600">
                <a:solidFill>
                  <a:srgbClr val="0070C0"/>
                </a:solidFill>
                <a:latin typeface="Arial" pitchFamily="34" charset="0"/>
                <a:cs typeface="Arial" pitchFamily="34" charset="0"/>
              </a:rPr>
              <a:t>Tập hợp toàn bộ các gen trong tế bào của cơ thể </a:t>
            </a:r>
            <a:r>
              <a:rPr lang="en-US" sz="1600">
                <a:solidFill>
                  <a:srgbClr val="0070C0"/>
                </a:solidFill>
                <a:latin typeface="Arial" pitchFamily="34" charset="0"/>
                <a:cs typeface="Arial" pitchFamily="34" charset="0"/>
                <a:sym typeface="Wingdings 3"/>
              </a:rPr>
              <a:t> </a:t>
            </a:r>
            <a:r>
              <a:rPr lang="en-US" sz="1600">
                <a:solidFill>
                  <a:srgbClr val="FF0000"/>
                </a:solidFill>
                <a:latin typeface="Arial" pitchFamily="34" charset="0"/>
                <a:cs typeface="Arial" pitchFamily="34" charset="0"/>
                <a:sym typeface="Wingdings 3"/>
              </a:rPr>
              <a:t>Kiểu gen</a:t>
            </a:r>
            <a:endParaRPr lang="vi-VN" sz="1600">
              <a:solidFill>
                <a:srgbClr val="FF0000"/>
              </a:solidFill>
              <a:latin typeface="Arial" pitchFamily="34" charset="0"/>
              <a:cs typeface="Arial" pitchFamily="34" charset="0"/>
            </a:endParaRPr>
          </a:p>
        </p:txBody>
      </p:sp>
      <p:sp>
        <p:nvSpPr>
          <p:cNvPr id="30" name="TextBox 29"/>
          <p:cNvSpPr txBox="1"/>
          <p:nvPr/>
        </p:nvSpPr>
        <p:spPr>
          <a:xfrm>
            <a:off x="187411" y="1353522"/>
            <a:ext cx="4357602" cy="707886"/>
          </a:xfrm>
          <a:prstGeom prst="rect">
            <a:avLst/>
          </a:prstGeom>
          <a:noFill/>
        </p:spPr>
        <p:txBody>
          <a:bodyPr wrap="square" rtlCol="0">
            <a:spAutoFit/>
          </a:bodyPr>
          <a:lstStyle/>
          <a:p>
            <a:pPr algn="just"/>
            <a:r>
              <a:rPr lang="vi-VN" sz="2000">
                <a:solidFill>
                  <a:srgbClr val="0070C0"/>
                </a:solidFill>
              </a:rPr>
              <a:t>- </a:t>
            </a:r>
            <a:r>
              <a:rPr lang="en-US" sz="2000">
                <a:solidFill>
                  <a:srgbClr val="FF0000"/>
                </a:solidFill>
                <a:latin typeface="Arial" pitchFamily="34" charset="0"/>
                <a:cs typeface="Arial" pitchFamily="34" charset="0"/>
                <a:sym typeface="Wingdings 3"/>
              </a:rPr>
              <a:t>Kiểu gen: </a:t>
            </a:r>
            <a:r>
              <a:rPr lang="en-US" sz="2000">
                <a:solidFill>
                  <a:srgbClr val="0070C0"/>
                </a:solidFill>
                <a:latin typeface="Arial" pitchFamily="34" charset="0"/>
                <a:cs typeface="Arial" pitchFamily="34" charset="0"/>
                <a:sym typeface="Wingdings 3"/>
              </a:rPr>
              <a:t>là tổ h</a:t>
            </a:r>
            <a:r>
              <a:rPr lang="en-US" sz="2000">
                <a:solidFill>
                  <a:srgbClr val="0070C0"/>
                </a:solidFill>
                <a:latin typeface="Arial" pitchFamily="34" charset="0"/>
                <a:cs typeface="Arial" pitchFamily="34" charset="0"/>
              </a:rPr>
              <a:t>ợp toàn bộ các gen trong tế bào của cơ thể.</a:t>
            </a:r>
            <a:endParaRPr lang="vi-VN" sz="2000">
              <a:solidFill>
                <a:schemeClr val="accent1"/>
              </a:solidFill>
              <a:latin typeface="Arial" pitchFamily="34" charset="0"/>
              <a:cs typeface="Arial" pitchFamily="34" charset="0"/>
            </a:endParaRPr>
          </a:p>
        </p:txBody>
      </p:sp>
      <p:sp>
        <p:nvSpPr>
          <p:cNvPr id="31" name="TextBox 30"/>
          <p:cNvSpPr txBox="1"/>
          <p:nvPr/>
        </p:nvSpPr>
        <p:spPr>
          <a:xfrm>
            <a:off x="197921" y="2658136"/>
            <a:ext cx="4357603" cy="646331"/>
          </a:xfrm>
          <a:prstGeom prst="rect">
            <a:avLst/>
          </a:prstGeom>
          <a:noFill/>
        </p:spPr>
        <p:txBody>
          <a:bodyPr wrap="square" rtlCol="0">
            <a:spAutoFit/>
          </a:bodyPr>
          <a:lstStyle/>
          <a:p>
            <a:pPr algn="just"/>
            <a:r>
              <a:rPr lang="vi-VN" i="1">
                <a:solidFill>
                  <a:srgbClr val="0070C0"/>
                </a:solidFill>
                <a:latin typeface="Arial" pitchFamily="34" charset="0"/>
                <a:cs typeface="Arial" pitchFamily="34" charset="0"/>
              </a:rPr>
              <a:t>- </a:t>
            </a:r>
            <a:r>
              <a:rPr lang="en-US" i="1">
                <a:solidFill>
                  <a:srgbClr val="0070C0"/>
                </a:solidFill>
                <a:latin typeface="Arial" pitchFamily="34" charset="0"/>
                <a:cs typeface="Arial" pitchFamily="34" charset="0"/>
              </a:rPr>
              <a:t>Kiểu gen chứa cặp gen gồm 2 gen tương ứng </a:t>
            </a:r>
            <a:r>
              <a:rPr lang="en-US" i="1" u="sng">
                <a:solidFill>
                  <a:schemeClr val="accent2">
                    <a:lumMod val="75000"/>
                  </a:schemeClr>
                </a:solidFill>
                <a:latin typeface="Arial" pitchFamily="34" charset="0"/>
                <a:cs typeface="Arial" pitchFamily="34" charset="0"/>
              </a:rPr>
              <a:t>khác nhau </a:t>
            </a:r>
            <a:r>
              <a:rPr lang="en-US" i="1">
                <a:solidFill>
                  <a:srgbClr val="0070C0"/>
                </a:solidFill>
                <a:latin typeface="Arial" pitchFamily="34" charset="0"/>
                <a:cs typeface="Arial" pitchFamily="34" charset="0"/>
                <a:sym typeface="Wingdings 3"/>
              </a:rPr>
              <a:t> Thể </a:t>
            </a:r>
            <a:r>
              <a:rPr lang="en-US" i="1">
                <a:solidFill>
                  <a:schemeClr val="accent2">
                    <a:lumMod val="75000"/>
                  </a:schemeClr>
                </a:solidFill>
                <a:latin typeface="Arial" pitchFamily="34" charset="0"/>
                <a:cs typeface="Arial" pitchFamily="34" charset="0"/>
                <a:sym typeface="Wingdings 3"/>
              </a:rPr>
              <a:t>dị hợp</a:t>
            </a:r>
            <a:r>
              <a:rPr lang="en-US" i="1">
                <a:solidFill>
                  <a:srgbClr val="0070C0"/>
                </a:solidFill>
                <a:latin typeface="Arial" pitchFamily="34" charset="0"/>
                <a:cs typeface="Arial" pitchFamily="34" charset="0"/>
                <a:sym typeface="Wingdings 3"/>
              </a:rPr>
              <a:t>.</a:t>
            </a:r>
            <a:endParaRPr lang="vi-VN" i="1">
              <a:solidFill>
                <a:srgbClr val="0070C0"/>
              </a:solidFill>
            </a:endParaRPr>
          </a:p>
        </p:txBody>
      </p:sp>
      <p:sp>
        <p:nvSpPr>
          <p:cNvPr id="32" name="TextBox 31"/>
          <p:cNvSpPr txBox="1"/>
          <p:nvPr/>
        </p:nvSpPr>
        <p:spPr>
          <a:xfrm>
            <a:off x="6553200" y="1335957"/>
            <a:ext cx="2438400" cy="369332"/>
          </a:xfrm>
          <a:prstGeom prst="rect">
            <a:avLst/>
          </a:prstGeom>
          <a:noFill/>
        </p:spPr>
        <p:txBody>
          <a:bodyPr wrap="square" rtlCol="0">
            <a:spAutoFit/>
          </a:bodyPr>
          <a:lstStyle/>
          <a:p>
            <a:pPr algn="just"/>
            <a:r>
              <a:rPr lang="en-US" sz="1600">
                <a:solidFill>
                  <a:schemeClr val="accent2">
                    <a:lumMod val="75000"/>
                  </a:schemeClr>
                </a:solidFill>
                <a:latin typeface="Arial" pitchFamily="34" charset="0"/>
                <a:cs typeface="Arial" pitchFamily="34" charset="0"/>
                <a:sym typeface="Wingdings 3"/>
              </a:rPr>
              <a:t> </a:t>
            </a:r>
            <a:r>
              <a:rPr lang="en-US">
                <a:solidFill>
                  <a:schemeClr val="accent2">
                    <a:lumMod val="75000"/>
                  </a:schemeClr>
                </a:solidFill>
              </a:rPr>
              <a:t>Thể đồng hợp trội</a:t>
            </a:r>
            <a:endParaRPr lang="vi-VN">
              <a:solidFill>
                <a:schemeClr val="accent2">
                  <a:lumMod val="75000"/>
                </a:schemeClr>
              </a:solidFill>
            </a:endParaRPr>
          </a:p>
        </p:txBody>
      </p:sp>
      <p:sp>
        <p:nvSpPr>
          <p:cNvPr id="33" name="TextBox 32"/>
          <p:cNvSpPr txBox="1"/>
          <p:nvPr/>
        </p:nvSpPr>
        <p:spPr>
          <a:xfrm>
            <a:off x="6553200" y="1638240"/>
            <a:ext cx="2133600" cy="338554"/>
          </a:xfrm>
          <a:prstGeom prst="rect">
            <a:avLst/>
          </a:prstGeom>
          <a:noFill/>
        </p:spPr>
        <p:txBody>
          <a:bodyPr wrap="square" rtlCol="0">
            <a:spAutoFit/>
          </a:bodyPr>
          <a:lstStyle/>
          <a:p>
            <a:pPr algn="just"/>
            <a:r>
              <a:rPr lang="en-US" sz="1600">
                <a:solidFill>
                  <a:schemeClr val="accent2">
                    <a:lumMod val="75000"/>
                  </a:schemeClr>
                </a:solidFill>
                <a:latin typeface="Arial" pitchFamily="34" charset="0"/>
                <a:cs typeface="Arial" pitchFamily="34" charset="0"/>
                <a:sym typeface="Wingdings 3"/>
              </a:rPr>
              <a:t> </a:t>
            </a:r>
            <a:r>
              <a:rPr lang="en-US" sz="1600">
                <a:solidFill>
                  <a:schemeClr val="accent2">
                    <a:lumMod val="75000"/>
                  </a:schemeClr>
                </a:solidFill>
                <a:latin typeface="Arial" pitchFamily="34" charset="0"/>
                <a:cs typeface="Arial" pitchFamily="34" charset="0"/>
              </a:rPr>
              <a:t>Thể đồng hợp lặn</a:t>
            </a:r>
            <a:endParaRPr lang="vi-VN" sz="1600">
              <a:solidFill>
                <a:schemeClr val="accent2">
                  <a:lumMod val="75000"/>
                </a:schemeClr>
              </a:solidFill>
              <a:latin typeface="Arial" pitchFamily="34" charset="0"/>
              <a:cs typeface="Arial" pitchFamily="34" charset="0"/>
            </a:endParaRPr>
          </a:p>
        </p:txBody>
      </p:sp>
      <p:sp>
        <p:nvSpPr>
          <p:cNvPr id="35" name="TextBox 34"/>
          <p:cNvSpPr txBox="1"/>
          <p:nvPr/>
        </p:nvSpPr>
        <p:spPr>
          <a:xfrm>
            <a:off x="6553200" y="1943040"/>
            <a:ext cx="1946189" cy="338554"/>
          </a:xfrm>
          <a:prstGeom prst="rect">
            <a:avLst/>
          </a:prstGeom>
          <a:noFill/>
        </p:spPr>
        <p:txBody>
          <a:bodyPr wrap="square" rtlCol="0">
            <a:spAutoFit/>
          </a:bodyPr>
          <a:lstStyle/>
          <a:p>
            <a:pPr algn="just"/>
            <a:r>
              <a:rPr lang="en-US" sz="1600">
                <a:solidFill>
                  <a:schemeClr val="accent2">
                    <a:lumMod val="75000"/>
                  </a:schemeClr>
                </a:solidFill>
                <a:latin typeface="Arial" pitchFamily="34" charset="0"/>
                <a:cs typeface="Arial" pitchFamily="34" charset="0"/>
                <a:sym typeface="Wingdings 3"/>
              </a:rPr>
              <a:t></a:t>
            </a:r>
            <a:r>
              <a:rPr lang="vi-VN" sz="1600">
                <a:solidFill>
                  <a:schemeClr val="accent2">
                    <a:lumMod val="75000"/>
                  </a:schemeClr>
                </a:solidFill>
                <a:latin typeface="Arial" pitchFamily="34" charset="0"/>
                <a:cs typeface="Arial" pitchFamily="34" charset="0"/>
              </a:rPr>
              <a:t> </a:t>
            </a:r>
            <a:r>
              <a:rPr lang="en-US" sz="1600">
                <a:solidFill>
                  <a:schemeClr val="accent2">
                    <a:lumMod val="75000"/>
                  </a:schemeClr>
                </a:solidFill>
                <a:latin typeface="Arial" pitchFamily="34" charset="0"/>
                <a:cs typeface="Arial" pitchFamily="34" charset="0"/>
              </a:rPr>
              <a:t>Thể dị hợp</a:t>
            </a:r>
            <a:endParaRPr lang="vi-VN" sz="1600">
              <a:solidFill>
                <a:schemeClr val="accent2">
                  <a:lumMod val="75000"/>
                </a:schemeClr>
              </a:solidFill>
              <a:latin typeface="Arial" pitchFamily="34" charset="0"/>
              <a:cs typeface="Arial" pitchFamily="34" charset="0"/>
            </a:endParaRPr>
          </a:p>
        </p:txBody>
      </p:sp>
      <p:sp>
        <p:nvSpPr>
          <p:cNvPr id="36" name="TextBox 35"/>
          <p:cNvSpPr txBox="1"/>
          <p:nvPr/>
        </p:nvSpPr>
        <p:spPr>
          <a:xfrm>
            <a:off x="6553200" y="2247840"/>
            <a:ext cx="1946189" cy="338554"/>
          </a:xfrm>
          <a:prstGeom prst="rect">
            <a:avLst/>
          </a:prstGeom>
          <a:noFill/>
        </p:spPr>
        <p:txBody>
          <a:bodyPr wrap="square" rtlCol="0">
            <a:spAutoFit/>
          </a:bodyPr>
          <a:lstStyle/>
          <a:p>
            <a:pPr algn="just"/>
            <a:r>
              <a:rPr lang="en-US" sz="1600">
                <a:solidFill>
                  <a:schemeClr val="accent2">
                    <a:lumMod val="75000"/>
                  </a:schemeClr>
                </a:solidFill>
                <a:latin typeface="Arial" pitchFamily="34" charset="0"/>
                <a:cs typeface="Arial" pitchFamily="34" charset="0"/>
                <a:sym typeface="Wingdings 3"/>
              </a:rPr>
              <a:t></a:t>
            </a:r>
            <a:r>
              <a:rPr lang="vi-VN" sz="1600">
                <a:solidFill>
                  <a:schemeClr val="accent2">
                    <a:lumMod val="75000"/>
                  </a:schemeClr>
                </a:solidFill>
                <a:latin typeface="Arial" pitchFamily="34" charset="0"/>
                <a:cs typeface="Arial" pitchFamily="34" charset="0"/>
              </a:rPr>
              <a:t> </a:t>
            </a:r>
            <a:r>
              <a:rPr lang="en-US" sz="1600">
                <a:solidFill>
                  <a:schemeClr val="accent2">
                    <a:lumMod val="75000"/>
                  </a:schemeClr>
                </a:solidFill>
                <a:latin typeface="Arial" pitchFamily="34" charset="0"/>
                <a:cs typeface="Arial" pitchFamily="34" charset="0"/>
              </a:rPr>
              <a:t>Thể dị hợp</a:t>
            </a:r>
            <a:endParaRPr lang="vi-VN" sz="1600">
              <a:solidFill>
                <a:schemeClr val="accent2">
                  <a:lumMod val="75000"/>
                </a:schemeClr>
              </a:solidFill>
              <a:latin typeface="Arial" pitchFamily="34" charset="0"/>
              <a:cs typeface="Arial" pitchFamily="34" charset="0"/>
            </a:endParaRPr>
          </a:p>
        </p:txBody>
      </p:sp>
      <p:sp>
        <p:nvSpPr>
          <p:cNvPr id="37" name="TextBox 36"/>
          <p:cNvSpPr txBox="1"/>
          <p:nvPr/>
        </p:nvSpPr>
        <p:spPr>
          <a:xfrm>
            <a:off x="152400" y="3257550"/>
            <a:ext cx="2131541" cy="400110"/>
          </a:xfrm>
          <a:prstGeom prst="rect">
            <a:avLst/>
          </a:prstGeom>
          <a:noFill/>
        </p:spPr>
        <p:txBody>
          <a:bodyPr wrap="square" rtlCol="0">
            <a:spAutoFit/>
          </a:bodyPr>
          <a:lstStyle/>
          <a:p>
            <a:r>
              <a:rPr lang="en-US" sz="2000" b="1">
                <a:solidFill>
                  <a:schemeClr val="accent1">
                    <a:lumMod val="75000"/>
                  </a:schemeClr>
                </a:solidFill>
                <a:latin typeface="Arial" pitchFamily="34" charset="0"/>
                <a:cs typeface="Arial" pitchFamily="34" charset="0"/>
              </a:rPr>
              <a:t>2</a:t>
            </a:r>
            <a:r>
              <a:rPr lang="vi-VN" sz="2000" b="1">
                <a:solidFill>
                  <a:schemeClr val="accent1">
                    <a:lumMod val="75000"/>
                  </a:schemeClr>
                </a:solidFill>
                <a:latin typeface="Arial" pitchFamily="34" charset="0"/>
                <a:cs typeface="Arial" pitchFamily="34" charset="0"/>
              </a:rPr>
              <a:t>. </a:t>
            </a:r>
            <a:r>
              <a:rPr lang="en-US" sz="2000" b="1">
                <a:solidFill>
                  <a:schemeClr val="accent1">
                    <a:lumMod val="75000"/>
                  </a:schemeClr>
                </a:solidFill>
                <a:latin typeface="Arial" pitchFamily="34" charset="0"/>
                <a:cs typeface="Arial" pitchFamily="34" charset="0"/>
              </a:rPr>
              <a:t>Lai phân tích</a:t>
            </a:r>
          </a:p>
        </p:txBody>
      </p:sp>
      <p:sp>
        <p:nvSpPr>
          <p:cNvPr id="39" name="TextBox 38"/>
          <p:cNvSpPr txBox="1"/>
          <p:nvPr/>
        </p:nvSpPr>
        <p:spPr>
          <a:xfrm>
            <a:off x="152400" y="3876153"/>
            <a:ext cx="1065770"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Quy ước: </a:t>
            </a:r>
          </a:p>
        </p:txBody>
      </p:sp>
      <p:sp>
        <p:nvSpPr>
          <p:cNvPr id="40" name="TextBox 39"/>
          <p:cNvSpPr txBox="1"/>
          <p:nvPr/>
        </p:nvSpPr>
        <p:spPr>
          <a:xfrm>
            <a:off x="1295400" y="3861821"/>
            <a:ext cx="19812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A: quy định hoa đỏ</a:t>
            </a:r>
          </a:p>
        </p:txBody>
      </p:sp>
      <p:sp>
        <p:nvSpPr>
          <p:cNvPr id="41" name="TextBox 40"/>
          <p:cNvSpPr txBox="1"/>
          <p:nvPr/>
        </p:nvSpPr>
        <p:spPr>
          <a:xfrm>
            <a:off x="1295400" y="4104442"/>
            <a:ext cx="22098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a: quy định hoa trắng</a:t>
            </a:r>
          </a:p>
        </p:txBody>
      </p:sp>
      <p:sp>
        <p:nvSpPr>
          <p:cNvPr id="42" name="TextBox 41"/>
          <p:cNvSpPr txBox="1"/>
          <p:nvPr/>
        </p:nvSpPr>
        <p:spPr>
          <a:xfrm>
            <a:off x="152400" y="4366796"/>
            <a:ext cx="3810000"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sym typeface="Wingdings 3"/>
              </a:rPr>
              <a:t> </a:t>
            </a:r>
            <a:r>
              <a:rPr lang="vi-VN" sz="1600">
                <a:solidFill>
                  <a:schemeClr val="tx2"/>
                </a:solidFill>
                <a:latin typeface="Arial" pitchFamily="34" charset="0"/>
                <a:cs typeface="Arial" pitchFamily="34" charset="0"/>
                <a:sym typeface="Symbol"/>
              </a:rPr>
              <a:t>Cây hoa trắng có kiểu gen là:</a:t>
            </a:r>
            <a:endParaRPr lang="vi-VN" sz="1600">
              <a:solidFill>
                <a:schemeClr val="tx2"/>
              </a:solidFill>
              <a:latin typeface="Arial" pitchFamily="34" charset="0"/>
              <a:cs typeface="Arial" pitchFamily="34" charset="0"/>
            </a:endParaRPr>
          </a:p>
        </p:txBody>
      </p:sp>
      <p:sp>
        <p:nvSpPr>
          <p:cNvPr id="43" name="TextBox 42"/>
          <p:cNvSpPr txBox="1"/>
          <p:nvPr/>
        </p:nvSpPr>
        <p:spPr>
          <a:xfrm>
            <a:off x="152399" y="4637842"/>
            <a:ext cx="3505201"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sym typeface="Wingdings 3"/>
              </a:rPr>
              <a:t> </a:t>
            </a:r>
            <a:r>
              <a:rPr lang="vi-VN" sz="1600">
                <a:solidFill>
                  <a:schemeClr val="tx2"/>
                </a:solidFill>
                <a:latin typeface="Arial" pitchFamily="34" charset="0"/>
                <a:cs typeface="Arial" pitchFamily="34" charset="0"/>
                <a:sym typeface="Symbol"/>
              </a:rPr>
              <a:t>Cây hoa </a:t>
            </a:r>
            <a:r>
              <a:rPr lang="en-US" sz="1600">
                <a:solidFill>
                  <a:schemeClr val="tx2"/>
                </a:solidFill>
                <a:latin typeface="Arial" pitchFamily="34" charset="0"/>
                <a:cs typeface="Arial" pitchFamily="34" charset="0"/>
                <a:sym typeface="Symbol"/>
              </a:rPr>
              <a:t>đỏ</a:t>
            </a:r>
            <a:r>
              <a:rPr lang="vi-VN" sz="1600">
                <a:solidFill>
                  <a:schemeClr val="tx2"/>
                </a:solidFill>
                <a:latin typeface="Arial" pitchFamily="34" charset="0"/>
                <a:cs typeface="Arial" pitchFamily="34" charset="0"/>
                <a:sym typeface="Symbol"/>
              </a:rPr>
              <a:t> có kiểu gen là:</a:t>
            </a:r>
            <a:endParaRPr lang="vi-VN" sz="1600">
              <a:solidFill>
                <a:schemeClr val="tx2"/>
              </a:solidFill>
              <a:latin typeface="Arial" pitchFamily="34" charset="0"/>
              <a:cs typeface="Arial" pitchFamily="34" charset="0"/>
            </a:endParaRPr>
          </a:p>
        </p:txBody>
      </p:sp>
      <p:sp>
        <p:nvSpPr>
          <p:cNvPr id="44" name="TextBox 43"/>
          <p:cNvSpPr txBox="1"/>
          <p:nvPr/>
        </p:nvSpPr>
        <p:spPr>
          <a:xfrm>
            <a:off x="3124200" y="4366796"/>
            <a:ext cx="5334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sym typeface="Symbol"/>
              </a:rPr>
              <a:t>aa</a:t>
            </a:r>
            <a:endParaRPr lang="vi-VN" sz="1600">
              <a:solidFill>
                <a:schemeClr val="tx2"/>
              </a:solidFill>
              <a:latin typeface="Arial" pitchFamily="34" charset="0"/>
              <a:cs typeface="Arial" pitchFamily="34" charset="0"/>
            </a:endParaRPr>
          </a:p>
        </p:txBody>
      </p:sp>
      <p:sp>
        <p:nvSpPr>
          <p:cNvPr id="45" name="TextBox 44"/>
          <p:cNvSpPr txBox="1"/>
          <p:nvPr/>
        </p:nvSpPr>
        <p:spPr>
          <a:xfrm>
            <a:off x="2971800" y="4637842"/>
            <a:ext cx="1573213"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sym typeface="Symbol"/>
              </a:rPr>
              <a:t>AA</a:t>
            </a:r>
            <a:r>
              <a:rPr lang="en-US" sz="1600">
                <a:solidFill>
                  <a:schemeClr val="tx2"/>
                </a:solidFill>
                <a:latin typeface="Arial" pitchFamily="34" charset="0"/>
                <a:cs typeface="Arial" pitchFamily="34" charset="0"/>
                <a:sym typeface="Symbol"/>
              </a:rPr>
              <a:t> hoặc Aa</a:t>
            </a:r>
            <a:endParaRPr lang="vi-VN" sz="1600">
              <a:solidFill>
                <a:schemeClr val="tx2"/>
              </a:solidFill>
              <a:latin typeface="Arial" pitchFamily="34" charset="0"/>
              <a:cs typeface="Arial" pitchFamily="34" charset="0"/>
            </a:endParaRPr>
          </a:p>
        </p:txBody>
      </p:sp>
      <p:sp>
        <p:nvSpPr>
          <p:cNvPr id="10" name="Oval 9"/>
          <p:cNvSpPr/>
          <p:nvPr/>
        </p:nvSpPr>
        <p:spPr>
          <a:xfrm>
            <a:off x="2971800" y="4637842"/>
            <a:ext cx="1219199" cy="372308"/>
          </a:xfrm>
          <a:prstGeom prst="ellipse">
            <a:avLst/>
          </a:prstGeom>
          <a:solidFill>
            <a:schemeClr val="accent2">
              <a:lumMod val="60000"/>
              <a:lumOff val="40000"/>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52400" y="3604796"/>
            <a:ext cx="3810000" cy="338554"/>
          </a:xfrm>
          <a:prstGeom prst="rect">
            <a:avLst/>
          </a:prstGeom>
          <a:noFill/>
        </p:spPr>
        <p:txBody>
          <a:bodyPr wrap="square" rtlCol="0">
            <a:spAutoFit/>
          </a:bodyPr>
          <a:lstStyle/>
          <a:p>
            <a:r>
              <a:rPr lang="en-US" sz="1600">
                <a:solidFill>
                  <a:schemeClr val="tx2"/>
                </a:solidFill>
                <a:latin typeface="Arial" pitchFamily="34" charset="0"/>
                <a:cs typeface="Arial" pitchFamily="34" charset="0"/>
                <a:sym typeface="Wingdings 3"/>
              </a:rPr>
              <a:t>Trong thí nghiệm của Menden: </a:t>
            </a:r>
            <a:endParaRPr lang="vi-VN" sz="1600">
              <a:solidFill>
                <a:schemeClr val="tx2"/>
              </a:solidFill>
              <a:latin typeface="Arial" pitchFamily="34" charset="0"/>
              <a:cs typeface="Arial" pitchFamily="34" charset="0"/>
            </a:endParaRPr>
          </a:p>
        </p:txBody>
      </p:sp>
      <p:sp>
        <p:nvSpPr>
          <p:cNvPr id="47" name="Rounded Rectangular Callout 46"/>
          <p:cNvSpPr/>
          <p:nvPr/>
        </p:nvSpPr>
        <p:spPr>
          <a:xfrm>
            <a:off x="4724400" y="3186672"/>
            <a:ext cx="3962400" cy="909078"/>
          </a:xfrm>
          <a:prstGeom prst="wedgeRoundRectCallout">
            <a:avLst>
              <a:gd name="adj1" fmla="val -64216"/>
              <a:gd name="adj2" fmla="val 120085"/>
              <a:gd name="adj3" fmla="val 16667"/>
            </a:avLst>
          </a:prstGeom>
          <a:solidFill>
            <a:srgbClr val="00B05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bg1"/>
                </a:solidFill>
                <a:latin typeface="Tiffany" pitchFamily="18" charset="0"/>
                <a:ea typeface="Tiffany" pitchFamily="18" charset="0"/>
                <a:cs typeface="Tiffany" pitchFamily="18" charset="0"/>
              </a:rPr>
              <a:t>Làm thế nào để xác định KIỂU GEN của cây hoa đỏ?</a:t>
            </a:r>
          </a:p>
        </p:txBody>
      </p:sp>
      <p:sp>
        <p:nvSpPr>
          <p:cNvPr id="48" name="Explosion 1 47"/>
          <p:cNvSpPr/>
          <p:nvPr/>
        </p:nvSpPr>
        <p:spPr>
          <a:xfrm>
            <a:off x="4648200" y="1976794"/>
            <a:ext cx="4343400" cy="2957156"/>
          </a:xfrm>
          <a:prstGeom prst="irregularSeal1">
            <a:avLst/>
          </a:prstGeom>
          <a:solidFill>
            <a:srgbClr val="FFFF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Cambria" pitchFamily="18" charset="0"/>
                <a:ea typeface="Cambria" pitchFamily="18" charset="0"/>
                <a:cs typeface="Tiffany" pitchFamily="18" charset="0"/>
              </a:rPr>
              <a:t>LAI </a:t>
            </a:r>
          </a:p>
          <a:p>
            <a:pPr algn="ctr"/>
            <a:r>
              <a:rPr lang="en-US" sz="2800" b="1">
                <a:solidFill>
                  <a:srgbClr val="FF0000"/>
                </a:solidFill>
                <a:latin typeface="Cambria" pitchFamily="18" charset="0"/>
                <a:ea typeface="Cambria" pitchFamily="18" charset="0"/>
                <a:cs typeface="Tiffany" pitchFamily="18" charset="0"/>
              </a:rPr>
              <a:t>PHÂN TÍCH</a:t>
            </a:r>
          </a:p>
        </p:txBody>
      </p:sp>
    </p:spTree>
    <p:extLst>
      <p:ext uri="{BB962C8B-B14F-4D97-AF65-F5344CB8AC3E}">
        <p14:creationId xmlns:p14="http://schemas.microsoft.com/office/powerpoint/2010/main" val="35414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9"/>
                                        </p:tgtEl>
                                        <p:attrNameLst>
                                          <p:attrName>ppt_y</p:attrName>
                                        </p:attrNameLst>
                                      </p:cBhvr>
                                      <p:tavLst>
                                        <p:tav tm="0">
                                          <p:val>
                                            <p:strVal val="#ppt_y"/>
                                          </p:val>
                                        </p:tav>
                                        <p:tav tm="100000">
                                          <p:val>
                                            <p:strVal val="#ppt_y"/>
                                          </p:val>
                                        </p:tav>
                                      </p:tavLst>
                                    </p:anim>
                                    <p:anim calcmode="lin" valueType="num">
                                      <p:cBhvr>
                                        <p:cTn id="4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randombar(horizontal)">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randombar(horizontal)">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randombar(horizontal)">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circle(in)">
                                      <p:cBhvr>
                                        <p:cTn id="66" dur="20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circle(in)">
                                      <p:cBhvr>
                                        <p:cTn id="71" dur="20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circle(in)">
                                      <p:cBhvr>
                                        <p:cTn id="76" dur="20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circle(in)">
                                      <p:cBhvr>
                                        <p:cTn id="81" dur="20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randombar(horizontal)">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randombar(horizontal)">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randombar(horizontal)">
                                      <p:cBhvr>
                                        <p:cTn id="102" dur="500"/>
                                        <p:tgtEl>
                                          <p:spTgt spid="40"/>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randombar(horizontal)">
                                      <p:cBhvr>
                                        <p:cTn id="107" dur="500"/>
                                        <p:tgtEl>
                                          <p:spTgt spid="41"/>
                                        </p:tgtEl>
                                      </p:cBhvr>
                                    </p:animEffect>
                                  </p:childTnLst>
                                </p:cTn>
                              </p:par>
                            </p:childTnLst>
                          </p:cTn>
                        </p:par>
                      </p:childTnLst>
                    </p:cTn>
                  </p:par>
                  <p:par>
                    <p:cTn id="108" fill="hold">
                      <p:stCondLst>
                        <p:cond delay="indefinite"/>
                      </p:stCondLst>
                      <p:childTnLst>
                        <p:par>
                          <p:cTn id="109" fill="hold">
                            <p:stCondLst>
                              <p:cond delay="0"/>
                            </p:stCondLst>
                            <p:childTnLst>
                              <p:par>
                                <p:cTn id="110" presetID="41" presetClass="entr" presetSubtype="0" fill="hold" grpId="0" nodeType="clickEffect">
                                  <p:stCondLst>
                                    <p:cond delay="0"/>
                                  </p:stCondLst>
                                  <p:iterate type="lt">
                                    <p:tmPct val="10000"/>
                                  </p:iterate>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42"/>
                                        </p:tgtEl>
                                        <p:attrNameLst>
                                          <p:attrName>ppt_y</p:attrName>
                                        </p:attrNameLst>
                                      </p:cBhvr>
                                      <p:tavLst>
                                        <p:tav tm="0">
                                          <p:val>
                                            <p:strVal val="#ppt_y"/>
                                          </p:val>
                                        </p:tav>
                                        <p:tav tm="100000">
                                          <p:val>
                                            <p:strVal val="#ppt_y"/>
                                          </p:val>
                                        </p:tav>
                                      </p:tavLst>
                                    </p:anim>
                                    <p:anim calcmode="lin" valueType="num">
                                      <p:cBhvr>
                                        <p:cTn id="114"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42"/>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grpId="0" nodeType="click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circle(in)">
                                      <p:cBhvr>
                                        <p:cTn id="121" dur="2000"/>
                                        <p:tgtEl>
                                          <p:spTgt spid="44"/>
                                        </p:tgtEl>
                                      </p:cBhvr>
                                    </p:animEffect>
                                  </p:childTnLst>
                                </p:cTn>
                              </p:par>
                            </p:childTnLst>
                          </p:cTn>
                        </p:par>
                      </p:childTnLst>
                    </p:cTn>
                  </p:par>
                  <p:par>
                    <p:cTn id="122" fill="hold">
                      <p:stCondLst>
                        <p:cond delay="indefinite"/>
                      </p:stCondLst>
                      <p:childTnLst>
                        <p:par>
                          <p:cTn id="123" fill="hold">
                            <p:stCondLst>
                              <p:cond delay="0"/>
                            </p:stCondLst>
                            <p:childTnLst>
                              <p:par>
                                <p:cTn id="124" presetID="41" presetClass="entr" presetSubtype="0" fill="hold" grpId="0" nodeType="clickEffect">
                                  <p:stCondLst>
                                    <p:cond delay="0"/>
                                  </p:stCondLst>
                                  <p:iterate type="lt">
                                    <p:tmPct val="10000"/>
                                  </p:iterate>
                                  <p:childTnLst>
                                    <p:set>
                                      <p:cBhvr>
                                        <p:cTn id="125" dur="1" fill="hold">
                                          <p:stCondLst>
                                            <p:cond delay="0"/>
                                          </p:stCondLst>
                                        </p:cTn>
                                        <p:tgtEl>
                                          <p:spTgt spid="43"/>
                                        </p:tgtEl>
                                        <p:attrNameLst>
                                          <p:attrName>style.visibility</p:attrName>
                                        </p:attrNameLst>
                                      </p:cBhvr>
                                      <p:to>
                                        <p:strVal val="visible"/>
                                      </p:to>
                                    </p:set>
                                    <p:anim calcmode="lin" valueType="num">
                                      <p:cBhvr>
                                        <p:cTn id="12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43"/>
                                        </p:tgtEl>
                                        <p:attrNameLst>
                                          <p:attrName>ppt_y</p:attrName>
                                        </p:attrNameLst>
                                      </p:cBhvr>
                                      <p:tavLst>
                                        <p:tav tm="0">
                                          <p:val>
                                            <p:strVal val="#ppt_y"/>
                                          </p:val>
                                        </p:tav>
                                        <p:tav tm="100000">
                                          <p:val>
                                            <p:strVal val="#ppt_y"/>
                                          </p:val>
                                        </p:tav>
                                      </p:tavLst>
                                    </p:anim>
                                    <p:anim calcmode="lin" valueType="num">
                                      <p:cBhvr>
                                        <p:cTn id="12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43"/>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barn(inVertical)">
                                      <p:cBhvr>
                                        <p:cTn id="135" dur="500"/>
                                        <p:tgtEl>
                                          <p:spTgt spid="45"/>
                                        </p:tgtEl>
                                      </p:cBhvr>
                                    </p:animEffect>
                                  </p:childTnLst>
                                </p:cTn>
                              </p:par>
                            </p:childTnLst>
                          </p:cTn>
                        </p:par>
                      </p:childTnLst>
                    </p:cTn>
                  </p:par>
                  <p:par>
                    <p:cTn id="136" fill="hold">
                      <p:stCondLst>
                        <p:cond delay="indefinite"/>
                      </p:stCondLst>
                      <p:childTnLst>
                        <p:par>
                          <p:cTn id="137" fill="hold">
                            <p:stCondLst>
                              <p:cond delay="0"/>
                            </p:stCondLst>
                            <p:childTnLst>
                              <p:par>
                                <p:cTn id="138" presetID="6" presetClass="entr" presetSubtype="16" fill="hold" grpId="0" nodeType="clickEffect">
                                  <p:stCondLst>
                                    <p:cond delay="0"/>
                                  </p:stCondLst>
                                  <p:childTnLst>
                                    <p:set>
                                      <p:cBhvr>
                                        <p:cTn id="139" dur="1" fill="hold">
                                          <p:stCondLst>
                                            <p:cond delay="0"/>
                                          </p:stCondLst>
                                        </p:cTn>
                                        <p:tgtEl>
                                          <p:spTgt spid="10"/>
                                        </p:tgtEl>
                                        <p:attrNameLst>
                                          <p:attrName>style.visibility</p:attrName>
                                        </p:attrNameLst>
                                      </p:cBhvr>
                                      <p:to>
                                        <p:strVal val="visible"/>
                                      </p:to>
                                    </p:set>
                                    <p:animEffect transition="in" filter="circle(in)">
                                      <p:cBhvr>
                                        <p:cTn id="140" dur="2000"/>
                                        <p:tgtEl>
                                          <p:spTgt spid="10"/>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47"/>
                                        </p:tgtEl>
                                        <p:attrNameLst>
                                          <p:attrName>style.visibility</p:attrName>
                                        </p:attrNameLst>
                                      </p:cBhvr>
                                      <p:to>
                                        <p:strVal val="visible"/>
                                      </p:to>
                                    </p:set>
                                    <p:anim calcmode="lin" valueType="num">
                                      <p:cBhvr>
                                        <p:cTn id="145" dur="500" fill="hold"/>
                                        <p:tgtEl>
                                          <p:spTgt spid="47"/>
                                        </p:tgtEl>
                                        <p:attrNameLst>
                                          <p:attrName>ppt_w</p:attrName>
                                        </p:attrNameLst>
                                      </p:cBhvr>
                                      <p:tavLst>
                                        <p:tav tm="0">
                                          <p:val>
                                            <p:fltVal val="0"/>
                                          </p:val>
                                        </p:tav>
                                        <p:tav tm="100000">
                                          <p:val>
                                            <p:strVal val="#ppt_w"/>
                                          </p:val>
                                        </p:tav>
                                      </p:tavLst>
                                    </p:anim>
                                    <p:anim calcmode="lin" valueType="num">
                                      <p:cBhvr>
                                        <p:cTn id="146" dur="500" fill="hold"/>
                                        <p:tgtEl>
                                          <p:spTgt spid="47"/>
                                        </p:tgtEl>
                                        <p:attrNameLst>
                                          <p:attrName>ppt_h</p:attrName>
                                        </p:attrNameLst>
                                      </p:cBhvr>
                                      <p:tavLst>
                                        <p:tav tm="0">
                                          <p:val>
                                            <p:fltVal val="0"/>
                                          </p:val>
                                        </p:tav>
                                        <p:tav tm="100000">
                                          <p:val>
                                            <p:strVal val="#ppt_h"/>
                                          </p:val>
                                        </p:tav>
                                      </p:tavLst>
                                    </p:anim>
                                    <p:animEffect transition="in" filter="fade">
                                      <p:cBhvr>
                                        <p:cTn id="147" dur="500"/>
                                        <p:tgtEl>
                                          <p:spTgt spid="47"/>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48"/>
                                        </p:tgtEl>
                                        <p:attrNameLst>
                                          <p:attrName>style.visibility</p:attrName>
                                        </p:attrNameLst>
                                      </p:cBhvr>
                                      <p:to>
                                        <p:strVal val="visible"/>
                                      </p:to>
                                    </p:set>
                                    <p:anim calcmode="lin" valueType="num">
                                      <p:cBhvr>
                                        <p:cTn id="152" dur="500" fill="hold"/>
                                        <p:tgtEl>
                                          <p:spTgt spid="48"/>
                                        </p:tgtEl>
                                        <p:attrNameLst>
                                          <p:attrName>ppt_w</p:attrName>
                                        </p:attrNameLst>
                                      </p:cBhvr>
                                      <p:tavLst>
                                        <p:tav tm="0">
                                          <p:val>
                                            <p:fltVal val="0"/>
                                          </p:val>
                                        </p:tav>
                                        <p:tav tm="100000">
                                          <p:val>
                                            <p:strVal val="#ppt_w"/>
                                          </p:val>
                                        </p:tav>
                                      </p:tavLst>
                                    </p:anim>
                                    <p:anim calcmode="lin" valueType="num">
                                      <p:cBhvr>
                                        <p:cTn id="153" dur="500" fill="hold"/>
                                        <p:tgtEl>
                                          <p:spTgt spid="48"/>
                                        </p:tgtEl>
                                        <p:attrNameLst>
                                          <p:attrName>ppt_h</p:attrName>
                                        </p:attrNameLst>
                                      </p:cBhvr>
                                      <p:tavLst>
                                        <p:tav tm="0">
                                          <p:val>
                                            <p:fltVal val="0"/>
                                          </p:val>
                                        </p:tav>
                                        <p:tav tm="100000">
                                          <p:val>
                                            <p:strVal val="#ppt_h"/>
                                          </p:val>
                                        </p:tav>
                                      </p:tavLst>
                                    </p:anim>
                                    <p:animEffect transition="in" filter="fade">
                                      <p:cBhvr>
                                        <p:cTn id="1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2" grpId="0"/>
      <p:bldP spid="23" grpId="0"/>
      <p:bldP spid="24" grpId="0"/>
      <p:bldP spid="26" grpId="0"/>
      <p:bldP spid="27" grpId="0"/>
      <p:bldP spid="28" grpId="0"/>
      <p:bldP spid="29" grpId="0"/>
      <p:bldP spid="30" grpId="0"/>
      <p:bldP spid="31" grpId="0"/>
      <p:bldP spid="32" grpId="0"/>
      <p:bldP spid="33" grpId="0"/>
      <p:bldP spid="35" grpId="0"/>
      <p:bldP spid="36" grpId="0"/>
      <p:bldP spid="37" grpId="0"/>
      <p:bldP spid="39" grpId="0"/>
      <p:bldP spid="40" grpId="0"/>
      <p:bldP spid="41" grpId="0"/>
      <p:bldP spid="42" grpId="0"/>
      <p:bldP spid="43" grpId="0"/>
      <p:bldP spid="44" grpId="0"/>
      <p:bldP spid="45" grpId="0"/>
      <p:bldP spid="10" grpId="0" animBg="1"/>
      <p:bldP spid="46" grpId="0"/>
      <p:bldP spid="47"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0206" y="133350"/>
            <a:ext cx="5791200" cy="461665"/>
          </a:xfrm>
          <a:prstGeom prst="rect">
            <a:avLst/>
          </a:prstGeom>
          <a:noFill/>
        </p:spPr>
        <p:txBody>
          <a:bodyPr wrap="square" rtlCol="0">
            <a:spAutoFit/>
          </a:bodyPr>
          <a:lstStyle/>
          <a:p>
            <a:pPr algn="ctr"/>
            <a:r>
              <a:rPr lang="en-US" sz="2400" b="1">
                <a:solidFill>
                  <a:srgbClr val="FF0000"/>
                </a:solidFill>
              </a:rPr>
              <a:t>Nghiên cứu hai sơ đồ lai sau:</a:t>
            </a:r>
            <a:endParaRPr lang="vi-VN" sz="2400" b="1">
              <a:solidFill>
                <a:srgbClr val="FF0000"/>
              </a:solidFill>
            </a:endParaRPr>
          </a:p>
        </p:txBody>
      </p:sp>
      <p:cxnSp>
        <p:nvCxnSpPr>
          <p:cNvPr id="22" name="Straight Connector 21"/>
          <p:cNvCxnSpPr/>
          <p:nvPr/>
        </p:nvCxnSpPr>
        <p:spPr>
          <a:xfrm>
            <a:off x="4545013" y="855077"/>
            <a:ext cx="26987" cy="40788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3400" y="785396"/>
            <a:ext cx="37338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P:   AA (hoa đỏ)   x   aa (hoa trắng)</a:t>
            </a:r>
            <a:endParaRPr lang="en-US">
              <a:solidFill>
                <a:schemeClr val="accent2">
                  <a:lumMod val="75000"/>
                </a:schemeClr>
              </a:solidFill>
              <a:latin typeface="Arial" pitchFamily="34" charset="0"/>
              <a:cs typeface="Arial" pitchFamily="34" charset="0"/>
            </a:endParaRPr>
          </a:p>
        </p:txBody>
      </p:sp>
      <p:sp>
        <p:nvSpPr>
          <p:cNvPr id="26" name="TextBox 25"/>
          <p:cNvSpPr txBox="1"/>
          <p:nvPr/>
        </p:nvSpPr>
        <p:spPr>
          <a:xfrm>
            <a:off x="4953000" y="796435"/>
            <a:ext cx="38100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P:   A</a:t>
            </a:r>
            <a:r>
              <a:rPr lang="en-US">
                <a:solidFill>
                  <a:schemeClr val="accent2">
                    <a:lumMod val="75000"/>
                  </a:schemeClr>
                </a:solidFill>
                <a:latin typeface="Arial" pitchFamily="34" charset="0"/>
                <a:cs typeface="Arial" pitchFamily="34" charset="0"/>
              </a:rPr>
              <a:t>a</a:t>
            </a:r>
            <a:r>
              <a:rPr lang="vi-VN">
                <a:solidFill>
                  <a:schemeClr val="accent2">
                    <a:lumMod val="75000"/>
                  </a:schemeClr>
                </a:solidFill>
                <a:latin typeface="Arial" pitchFamily="34" charset="0"/>
                <a:cs typeface="Arial" pitchFamily="34" charset="0"/>
              </a:rPr>
              <a:t> (hoa đỏ)   x   aa (hoa trắng)</a:t>
            </a:r>
            <a:endParaRPr lang="en-US">
              <a:solidFill>
                <a:schemeClr val="accent2">
                  <a:lumMod val="75000"/>
                </a:schemeClr>
              </a:solidFill>
              <a:latin typeface="Arial" pitchFamily="34" charset="0"/>
              <a:cs typeface="Arial" pitchFamily="34" charset="0"/>
            </a:endParaRPr>
          </a:p>
        </p:txBody>
      </p:sp>
      <p:sp>
        <p:nvSpPr>
          <p:cNvPr id="27" name="TextBox 26"/>
          <p:cNvSpPr txBox="1"/>
          <p:nvPr/>
        </p:nvSpPr>
        <p:spPr>
          <a:xfrm>
            <a:off x="533400" y="1123950"/>
            <a:ext cx="32766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G</a:t>
            </a:r>
            <a:r>
              <a:rPr lang="vi-VN" baseline="-25000">
                <a:solidFill>
                  <a:schemeClr val="accent2">
                    <a:lumMod val="75000"/>
                  </a:schemeClr>
                </a:solidFill>
                <a:latin typeface="Arial" pitchFamily="34" charset="0"/>
                <a:cs typeface="Arial" pitchFamily="34" charset="0"/>
              </a:rPr>
              <a:t>P</a:t>
            </a:r>
            <a:r>
              <a:rPr lang="vi-VN">
                <a:solidFill>
                  <a:schemeClr val="accent2">
                    <a:lumMod val="75000"/>
                  </a:schemeClr>
                </a:solidFill>
                <a:latin typeface="Arial" pitchFamily="34" charset="0"/>
                <a:cs typeface="Arial" pitchFamily="34" charset="0"/>
              </a:rPr>
              <a:t>:       (A)                        (a)</a:t>
            </a:r>
            <a:endParaRPr lang="en-US">
              <a:solidFill>
                <a:schemeClr val="accent2">
                  <a:lumMod val="75000"/>
                </a:schemeClr>
              </a:solidFill>
              <a:latin typeface="Arial" pitchFamily="34" charset="0"/>
              <a:cs typeface="Arial" pitchFamily="34" charset="0"/>
            </a:endParaRPr>
          </a:p>
        </p:txBody>
      </p:sp>
      <p:sp>
        <p:nvSpPr>
          <p:cNvPr id="28" name="TextBox 27"/>
          <p:cNvSpPr txBox="1"/>
          <p:nvPr/>
        </p:nvSpPr>
        <p:spPr>
          <a:xfrm>
            <a:off x="533400" y="1493282"/>
            <a:ext cx="36576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F</a:t>
            </a:r>
            <a:r>
              <a:rPr lang="vi-VN" baseline="-25000">
                <a:solidFill>
                  <a:schemeClr val="accent2">
                    <a:lumMod val="75000"/>
                  </a:schemeClr>
                </a:solidFill>
                <a:latin typeface="Arial" pitchFamily="34" charset="0"/>
                <a:cs typeface="Arial" pitchFamily="34" charset="0"/>
              </a:rPr>
              <a:t>1</a:t>
            </a:r>
            <a:r>
              <a:rPr lang="vi-VN">
                <a:solidFill>
                  <a:schemeClr val="accent2">
                    <a:lumMod val="75000"/>
                  </a:schemeClr>
                </a:solidFill>
                <a:latin typeface="Arial" pitchFamily="34" charset="0"/>
                <a:cs typeface="Arial" pitchFamily="34" charset="0"/>
              </a:rPr>
              <a:t>:      </a:t>
            </a:r>
            <a:r>
              <a:rPr lang="en-US">
                <a:solidFill>
                  <a:schemeClr val="accent2">
                    <a:lumMod val="75000"/>
                  </a:schemeClr>
                </a:solidFill>
                <a:latin typeface="Arial" pitchFamily="34" charset="0"/>
                <a:cs typeface="Arial" pitchFamily="34" charset="0"/>
              </a:rPr>
              <a:t>     </a:t>
            </a:r>
            <a:r>
              <a:rPr lang="vi-VN">
                <a:solidFill>
                  <a:schemeClr val="accent2">
                    <a:lumMod val="75000"/>
                  </a:schemeClr>
                </a:solidFill>
                <a:latin typeface="Arial" pitchFamily="34" charset="0"/>
                <a:cs typeface="Arial" pitchFamily="34" charset="0"/>
              </a:rPr>
              <a:t>Aa (100% hoa đỏ)</a:t>
            </a:r>
            <a:endParaRPr lang="en-US">
              <a:solidFill>
                <a:schemeClr val="accent2">
                  <a:lumMod val="75000"/>
                </a:schemeClr>
              </a:solidFill>
              <a:latin typeface="Arial" pitchFamily="34" charset="0"/>
              <a:cs typeface="Arial" pitchFamily="34" charset="0"/>
            </a:endParaRPr>
          </a:p>
        </p:txBody>
      </p:sp>
      <p:sp>
        <p:nvSpPr>
          <p:cNvPr id="29" name="TextBox 28"/>
          <p:cNvSpPr txBox="1"/>
          <p:nvPr/>
        </p:nvSpPr>
        <p:spPr>
          <a:xfrm>
            <a:off x="4953000" y="1123950"/>
            <a:ext cx="35814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G</a:t>
            </a:r>
            <a:r>
              <a:rPr lang="vi-VN" baseline="-25000">
                <a:solidFill>
                  <a:schemeClr val="accent2">
                    <a:lumMod val="75000"/>
                  </a:schemeClr>
                </a:solidFill>
                <a:latin typeface="Arial" pitchFamily="34" charset="0"/>
                <a:cs typeface="Arial" pitchFamily="34" charset="0"/>
              </a:rPr>
              <a:t>P</a:t>
            </a:r>
            <a:r>
              <a:rPr lang="vi-VN">
                <a:solidFill>
                  <a:schemeClr val="accent2">
                    <a:lumMod val="75000"/>
                  </a:schemeClr>
                </a:solidFill>
                <a:latin typeface="Arial" pitchFamily="34" charset="0"/>
                <a:cs typeface="Arial" pitchFamily="34" charset="0"/>
              </a:rPr>
              <a:t>:    </a:t>
            </a:r>
            <a:r>
              <a:rPr lang="en-US">
                <a:solidFill>
                  <a:schemeClr val="accent2">
                    <a:lumMod val="75000"/>
                  </a:schemeClr>
                </a:solidFill>
                <a:latin typeface="Arial" pitchFamily="34" charset="0"/>
                <a:cs typeface="Arial" pitchFamily="34" charset="0"/>
              </a:rPr>
              <a:t>  </a:t>
            </a:r>
            <a:r>
              <a:rPr lang="vi-VN">
                <a:solidFill>
                  <a:schemeClr val="accent2">
                    <a:lumMod val="75000"/>
                  </a:schemeClr>
                </a:solidFill>
                <a:latin typeface="Arial" pitchFamily="34" charset="0"/>
                <a:cs typeface="Arial" pitchFamily="34" charset="0"/>
              </a:rPr>
              <a:t>(A</a:t>
            </a:r>
            <a:r>
              <a:rPr lang="en-US">
                <a:solidFill>
                  <a:schemeClr val="accent2">
                    <a:lumMod val="75000"/>
                  </a:schemeClr>
                </a:solidFill>
                <a:latin typeface="Arial" pitchFamily="34" charset="0"/>
                <a:cs typeface="Arial" pitchFamily="34" charset="0"/>
              </a:rPr>
              <a:t>, a</a:t>
            </a:r>
            <a:r>
              <a:rPr lang="vi-VN">
                <a:solidFill>
                  <a:schemeClr val="accent2">
                    <a:lumMod val="75000"/>
                  </a:schemeClr>
                </a:solidFill>
                <a:latin typeface="Arial" pitchFamily="34" charset="0"/>
                <a:cs typeface="Arial" pitchFamily="34" charset="0"/>
              </a:rPr>
              <a:t>)               </a:t>
            </a:r>
            <a:r>
              <a:rPr lang="en-US">
                <a:solidFill>
                  <a:schemeClr val="accent2">
                    <a:lumMod val="75000"/>
                  </a:schemeClr>
                </a:solidFill>
                <a:latin typeface="Arial" pitchFamily="34" charset="0"/>
                <a:cs typeface="Arial" pitchFamily="34" charset="0"/>
              </a:rPr>
              <a:t>  </a:t>
            </a:r>
            <a:r>
              <a:rPr lang="vi-VN">
                <a:solidFill>
                  <a:schemeClr val="accent2">
                    <a:lumMod val="75000"/>
                  </a:schemeClr>
                </a:solidFill>
                <a:latin typeface="Arial" pitchFamily="34" charset="0"/>
                <a:cs typeface="Arial" pitchFamily="34" charset="0"/>
              </a:rPr>
              <a:t>(a)</a:t>
            </a:r>
            <a:endParaRPr lang="en-US">
              <a:solidFill>
                <a:schemeClr val="accent2">
                  <a:lumMod val="75000"/>
                </a:schemeClr>
              </a:solidFill>
              <a:latin typeface="Arial" pitchFamily="34" charset="0"/>
              <a:cs typeface="Arial" pitchFamily="34" charset="0"/>
            </a:endParaRPr>
          </a:p>
        </p:txBody>
      </p:sp>
      <p:sp>
        <p:nvSpPr>
          <p:cNvPr id="30" name="TextBox 29"/>
          <p:cNvSpPr txBox="1"/>
          <p:nvPr/>
        </p:nvSpPr>
        <p:spPr>
          <a:xfrm>
            <a:off x="4953000" y="1504950"/>
            <a:ext cx="25908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F</a:t>
            </a:r>
            <a:r>
              <a:rPr lang="vi-VN" baseline="-25000">
                <a:solidFill>
                  <a:schemeClr val="accent2">
                    <a:lumMod val="75000"/>
                  </a:schemeClr>
                </a:solidFill>
                <a:latin typeface="Arial" pitchFamily="34" charset="0"/>
                <a:cs typeface="Arial" pitchFamily="34" charset="0"/>
              </a:rPr>
              <a:t>1</a:t>
            </a:r>
            <a:r>
              <a:rPr lang="vi-VN">
                <a:solidFill>
                  <a:schemeClr val="accent2">
                    <a:lumMod val="75000"/>
                  </a:schemeClr>
                </a:solidFill>
                <a:latin typeface="Arial" pitchFamily="34" charset="0"/>
                <a:cs typeface="Arial" pitchFamily="34" charset="0"/>
              </a:rPr>
              <a:t>:          </a:t>
            </a:r>
            <a:r>
              <a:rPr lang="en-US">
                <a:solidFill>
                  <a:schemeClr val="accent2">
                    <a:lumMod val="75000"/>
                  </a:schemeClr>
                </a:solidFill>
                <a:latin typeface="Arial" pitchFamily="34" charset="0"/>
                <a:cs typeface="Arial" pitchFamily="34" charset="0"/>
              </a:rPr>
              <a:t>      </a:t>
            </a:r>
            <a:r>
              <a:rPr lang="vi-VN">
                <a:solidFill>
                  <a:schemeClr val="accent2">
                    <a:lumMod val="75000"/>
                  </a:schemeClr>
                </a:solidFill>
                <a:latin typeface="Arial" pitchFamily="34" charset="0"/>
                <a:cs typeface="Arial" pitchFamily="34" charset="0"/>
              </a:rPr>
              <a:t> A</a:t>
            </a:r>
            <a:r>
              <a:rPr lang="en-US">
                <a:solidFill>
                  <a:schemeClr val="accent2">
                    <a:lumMod val="75000"/>
                  </a:schemeClr>
                </a:solidFill>
                <a:latin typeface="Arial" pitchFamily="34" charset="0"/>
                <a:cs typeface="Arial" pitchFamily="34" charset="0"/>
              </a:rPr>
              <a:t>A; aa</a:t>
            </a:r>
          </a:p>
        </p:txBody>
      </p:sp>
      <p:sp>
        <p:nvSpPr>
          <p:cNvPr id="31" name="TextBox 30"/>
          <p:cNvSpPr txBox="1"/>
          <p:nvPr/>
        </p:nvSpPr>
        <p:spPr>
          <a:xfrm>
            <a:off x="4957119" y="1809750"/>
            <a:ext cx="2586681" cy="338554"/>
          </a:xfrm>
          <a:prstGeom prst="rect">
            <a:avLst/>
          </a:prstGeom>
          <a:noFill/>
        </p:spPr>
        <p:txBody>
          <a:bodyPr wrap="square" rtlCol="0">
            <a:spAutoFit/>
          </a:bodyPr>
          <a:lstStyle/>
          <a:p>
            <a:pPr algn="just"/>
            <a:r>
              <a:rPr lang="vi-VN" sz="1200" i="1">
                <a:solidFill>
                  <a:schemeClr val="accent2">
                    <a:lumMod val="75000"/>
                  </a:schemeClr>
                </a:solidFill>
                <a:latin typeface="Arial" pitchFamily="34" charset="0"/>
                <a:cs typeface="Arial" pitchFamily="34" charset="0"/>
              </a:rPr>
              <a:t>TLKG:</a:t>
            </a:r>
            <a:r>
              <a:rPr lang="vi-VN" sz="1600" i="1">
                <a:solidFill>
                  <a:schemeClr val="accent2">
                    <a:lumMod val="75000"/>
                  </a:schemeClr>
                </a:solidFill>
                <a:latin typeface="Arial" pitchFamily="34" charset="0"/>
                <a:cs typeface="Arial" pitchFamily="34" charset="0"/>
              </a:rPr>
              <a:t>    </a:t>
            </a:r>
            <a:r>
              <a:rPr lang="en-US" sz="1600" i="1">
                <a:solidFill>
                  <a:schemeClr val="accent2">
                    <a:lumMod val="75000"/>
                  </a:schemeClr>
                </a:solidFill>
                <a:latin typeface="Arial" pitchFamily="34" charset="0"/>
                <a:cs typeface="Arial" pitchFamily="34" charset="0"/>
              </a:rPr>
              <a:t>         </a:t>
            </a:r>
            <a:r>
              <a:rPr lang="vi-VN" sz="1600">
                <a:solidFill>
                  <a:schemeClr val="accent2">
                    <a:lumMod val="75000"/>
                  </a:schemeClr>
                </a:solidFill>
                <a:latin typeface="Arial" pitchFamily="34" charset="0"/>
                <a:cs typeface="Arial" pitchFamily="34" charset="0"/>
              </a:rPr>
              <a:t>1AA</a:t>
            </a:r>
            <a:r>
              <a:rPr lang="en-US" sz="1600">
                <a:solidFill>
                  <a:schemeClr val="accent2">
                    <a:lumMod val="75000"/>
                  </a:schemeClr>
                </a:solidFill>
                <a:latin typeface="Arial" pitchFamily="34" charset="0"/>
                <a:cs typeface="Arial" pitchFamily="34" charset="0"/>
              </a:rPr>
              <a:t>  </a:t>
            </a:r>
            <a:r>
              <a:rPr lang="vi-VN" sz="1600">
                <a:solidFill>
                  <a:schemeClr val="accent2">
                    <a:lumMod val="75000"/>
                  </a:schemeClr>
                </a:solidFill>
                <a:latin typeface="Arial" pitchFamily="34" charset="0"/>
                <a:cs typeface="Arial" pitchFamily="34" charset="0"/>
              </a:rPr>
              <a:t>:</a:t>
            </a:r>
            <a:r>
              <a:rPr lang="en-US" sz="1600">
                <a:solidFill>
                  <a:schemeClr val="accent2">
                    <a:lumMod val="75000"/>
                  </a:schemeClr>
                </a:solidFill>
                <a:latin typeface="Arial" pitchFamily="34" charset="0"/>
                <a:cs typeface="Arial" pitchFamily="34" charset="0"/>
              </a:rPr>
              <a:t> 1a</a:t>
            </a:r>
            <a:r>
              <a:rPr lang="vi-VN" sz="1600">
                <a:solidFill>
                  <a:schemeClr val="accent2">
                    <a:lumMod val="75000"/>
                  </a:schemeClr>
                </a:solidFill>
                <a:latin typeface="Arial" pitchFamily="34" charset="0"/>
                <a:cs typeface="Arial" pitchFamily="34" charset="0"/>
              </a:rPr>
              <a:t>a</a:t>
            </a:r>
            <a:endParaRPr lang="en-US" sz="1600">
              <a:solidFill>
                <a:schemeClr val="accent2">
                  <a:lumMod val="75000"/>
                </a:schemeClr>
              </a:solidFill>
              <a:latin typeface="Arial" pitchFamily="34" charset="0"/>
              <a:cs typeface="Arial" pitchFamily="34" charset="0"/>
            </a:endParaRPr>
          </a:p>
        </p:txBody>
      </p:sp>
      <p:sp>
        <p:nvSpPr>
          <p:cNvPr id="32" name="TextBox 31"/>
          <p:cNvSpPr txBox="1"/>
          <p:nvPr/>
        </p:nvSpPr>
        <p:spPr>
          <a:xfrm>
            <a:off x="4984901" y="2109832"/>
            <a:ext cx="3549499" cy="553998"/>
          </a:xfrm>
          <a:prstGeom prst="rect">
            <a:avLst/>
          </a:prstGeom>
          <a:noFill/>
        </p:spPr>
        <p:txBody>
          <a:bodyPr wrap="square" rtlCol="0">
            <a:spAutoFit/>
          </a:bodyPr>
          <a:lstStyle/>
          <a:p>
            <a:pPr algn="just"/>
            <a:r>
              <a:rPr lang="vi-VN" sz="1200" i="1">
                <a:solidFill>
                  <a:schemeClr val="accent2">
                    <a:lumMod val="75000"/>
                  </a:schemeClr>
                </a:solidFill>
                <a:latin typeface="Arial" pitchFamily="34" charset="0"/>
                <a:cs typeface="Arial" pitchFamily="34" charset="0"/>
              </a:rPr>
              <a:t>TLKH:</a:t>
            </a:r>
            <a:r>
              <a:rPr lang="vi-VN" sz="1600" i="1">
                <a:solidFill>
                  <a:schemeClr val="accent2">
                    <a:lumMod val="75000"/>
                  </a:schemeClr>
                </a:solidFill>
                <a:latin typeface="Arial" pitchFamily="34" charset="0"/>
                <a:cs typeface="Arial" pitchFamily="34" charset="0"/>
              </a:rPr>
              <a:t>    </a:t>
            </a:r>
            <a:r>
              <a:rPr lang="en-US" sz="1600" i="1">
                <a:solidFill>
                  <a:schemeClr val="accent2">
                    <a:lumMod val="75000"/>
                  </a:schemeClr>
                </a:solidFill>
                <a:latin typeface="Arial" pitchFamily="34" charset="0"/>
                <a:cs typeface="Arial" pitchFamily="34" charset="0"/>
              </a:rPr>
              <a:t>  </a:t>
            </a:r>
            <a:r>
              <a:rPr lang="en-US" sz="1600">
                <a:solidFill>
                  <a:schemeClr val="accent2">
                    <a:lumMod val="75000"/>
                  </a:schemeClr>
                </a:solidFill>
                <a:latin typeface="Arial" pitchFamily="34" charset="0"/>
                <a:cs typeface="Arial" pitchFamily="34" charset="0"/>
              </a:rPr>
              <a:t>1</a:t>
            </a:r>
            <a:r>
              <a:rPr lang="vi-VN" sz="1600">
                <a:solidFill>
                  <a:schemeClr val="accent2">
                    <a:lumMod val="75000"/>
                  </a:schemeClr>
                </a:solidFill>
                <a:latin typeface="Arial" pitchFamily="34" charset="0"/>
                <a:cs typeface="Arial" pitchFamily="34" charset="0"/>
              </a:rPr>
              <a:t> hoa đỏ : 1 hoa trắng</a:t>
            </a:r>
            <a:endParaRPr lang="en-US" sz="1600">
              <a:solidFill>
                <a:schemeClr val="accent2">
                  <a:lumMod val="75000"/>
                </a:schemeClr>
              </a:solidFill>
              <a:latin typeface="Arial" pitchFamily="34" charset="0"/>
              <a:cs typeface="Arial" pitchFamily="34" charset="0"/>
            </a:endParaRPr>
          </a:p>
          <a:p>
            <a:pPr algn="just"/>
            <a:r>
              <a:rPr lang="en-US" sz="1400" i="1">
                <a:solidFill>
                  <a:schemeClr val="accent2">
                    <a:lumMod val="75000"/>
                  </a:schemeClr>
                </a:solidFill>
                <a:latin typeface="Arial" pitchFamily="34" charset="0"/>
                <a:cs typeface="Arial" pitchFamily="34" charset="0"/>
              </a:rPr>
              <a:t>          (hay 50% hoa đỏ : 50% hoa trắng)</a:t>
            </a:r>
          </a:p>
        </p:txBody>
      </p:sp>
      <p:sp>
        <p:nvSpPr>
          <p:cNvPr id="2" name="Flowchart: Alternate Process 1"/>
          <p:cNvSpPr/>
          <p:nvPr/>
        </p:nvSpPr>
        <p:spPr>
          <a:xfrm>
            <a:off x="1447800" y="1504950"/>
            <a:ext cx="2133600" cy="369332"/>
          </a:xfrm>
          <a:prstGeom prst="flowChartAlternateProcess">
            <a:avLst/>
          </a:prstGeom>
          <a:solidFill>
            <a:schemeClr val="accent2">
              <a:lumMod val="60000"/>
              <a:lumOff val="40000"/>
              <a:alpha val="4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p:cNvSpPr/>
          <p:nvPr/>
        </p:nvSpPr>
        <p:spPr>
          <a:xfrm>
            <a:off x="5546124" y="2109832"/>
            <a:ext cx="2759676" cy="553998"/>
          </a:xfrm>
          <a:prstGeom prst="flowChartAlternateProcess">
            <a:avLst/>
          </a:prstGeom>
          <a:solidFill>
            <a:schemeClr val="accent3">
              <a:alpha val="4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02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4"/>
                                        </p:tgtEl>
                                        <p:attrNameLst>
                                          <p:attrName>ppt_y</p:attrName>
                                        </p:attrNameLst>
                                      </p:cBhvr>
                                      <p:tavLst>
                                        <p:tav tm="0">
                                          <p:val>
                                            <p:strVal val="#ppt_y"/>
                                          </p:val>
                                        </p:tav>
                                        <p:tav tm="100000">
                                          <p:val>
                                            <p:strVal val="#ppt_y"/>
                                          </p:val>
                                        </p:tav>
                                      </p:tavLst>
                                    </p:anim>
                                    <p:anim calcmode="lin" valueType="num">
                                      <p:cBhvr>
                                        <p:cTn id="1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6"/>
                                        </p:tgtEl>
                                        <p:attrNameLst>
                                          <p:attrName>ppt_y</p:attrName>
                                        </p:attrNameLst>
                                      </p:cBhvr>
                                      <p:tavLst>
                                        <p:tav tm="0">
                                          <p:val>
                                            <p:strVal val="#ppt_y"/>
                                          </p:val>
                                        </p:tav>
                                        <p:tav tm="100000">
                                          <p:val>
                                            <p:strVal val="#ppt_y"/>
                                          </p:val>
                                        </p:tav>
                                      </p:tavLst>
                                    </p:anim>
                                    <p:anim calcmode="lin" valueType="num">
                                      <p:cBhvr>
                                        <p:cTn id="27"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randombar(horizont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randombar(horizontal)">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randombar(horizont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randombar(horizontal)">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circle(in)">
                                      <p:cBhvr>
                                        <p:cTn id="64" dur="20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circle(in)">
                                      <p:cBhvr>
                                        <p:cTn id="6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6" grpId="0"/>
      <p:bldP spid="27" grpId="0"/>
      <p:bldP spid="28" grpId="0"/>
      <p:bldP spid="29" grpId="0"/>
      <p:bldP spid="30" grpId="0"/>
      <p:bldP spid="31" grpId="0"/>
      <p:bldP spid="32" grpId="0"/>
      <p:bldP spid="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0206" y="205085"/>
            <a:ext cx="5791200" cy="461665"/>
          </a:xfrm>
          <a:prstGeom prst="rect">
            <a:avLst/>
          </a:prstGeom>
          <a:solidFill>
            <a:schemeClr val="tx2"/>
          </a:solidFill>
        </p:spPr>
        <p:txBody>
          <a:bodyPr wrap="square" rtlCol="0">
            <a:spAutoFit/>
          </a:bodyPr>
          <a:lstStyle/>
          <a:p>
            <a:pPr algn="ctr"/>
            <a:r>
              <a:rPr lang="en-US" sz="2400" b="1">
                <a:solidFill>
                  <a:srgbClr val="FFFF00"/>
                </a:solidFill>
              </a:rPr>
              <a:t>PHƯƠNG PHÁP LAI PHÂN TÍCH</a:t>
            </a:r>
            <a:endParaRPr lang="vi-VN" sz="2400" b="1">
              <a:solidFill>
                <a:srgbClr val="FFFF00"/>
              </a:solidFill>
            </a:endParaRPr>
          </a:p>
        </p:txBody>
      </p:sp>
      <p:sp>
        <p:nvSpPr>
          <p:cNvPr id="24" name="TextBox 23"/>
          <p:cNvSpPr txBox="1"/>
          <p:nvPr/>
        </p:nvSpPr>
        <p:spPr>
          <a:xfrm>
            <a:off x="2709335" y="742950"/>
            <a:ext cx="37338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P:   </a:t>
            </a:r>
            <a:r>
              <a:rPr lang="en-US">
                <a:solidFill>
                  <a:schemeClr val="accent2">
                    <a:lumMod val="75000"/>
                  </a:schemeClr>
                </a:solidFill>
                <a:latin typeface="Arial" pitchFamily="34" charset="0"/>
                <a:cs typeface="Arial" pitchFamily="34" charset="0"/>
              </a:rPr>
              <a:t>Hoa đỏ         </a:t>
            </a:r>
            <a:r>
              <a:rPr lang="vi-VN">
                <a:solidFill>
                  <a:schemeClr val="accent2">
                    <a:lumMod val="75000"/>
                  </a:schemeClr>
                </a:solidFill>
                <a:latin typeface="Arial" pitchFamily="34" charset="0"/>
                <a:cs typeface="Arial" pitchFamily="34" charset="0"/>
              </a:rPr>
              <a:t>x   </a:t>
            </a:r>
            <a:r>
              <a:rPr lang="en-US">
                <a:solidFill>
                  <a:schemeClr val="accent2">
                    <a:lumMod val="75000"/>
                  </a:schemeClr>
                </a:solidFill>
                <a:latin typeface="Arial" pitchFamily="34" charset="0"/>
                <a:cs typeface="Arial" pitchFamily="34" charset="0"/>
              </a:rPr>
              <a:t>     Hoa trắng</a:t>
            </a:r>
          </a:p>
        </p:txBody>
      </p:sp>
      <p:sp>
        <p:nvSpPr>
          <p:cNvPr id="2" name="Flowchart: Alternate Process 1"/>
          <p:cNvSpPr/>
          <p:nvPr/>
        </p:nvSpPr>
        <p:spPr>
          <a:xfrm>
            <a:off x="3811789" y="1745218"/>
            <a:ext cx="1520422" cy="369332"/>
          </a:xfrm>
          <a:prstGeom prst="flowChartAlternateProcess">
            <a:avLst/>
          </a:prstGeom>
          <a:solidFill>
            <a:srgbClr val="FFFF00">
              <a:alpha val="45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Arial" pitchFamily="34" charset="0"/>
                <a:cs typeface="Arial" pitchFamily="34" charset="0"/>
              </a:rPr>
              <a:t>KẾT QUẢ F</a:t>
            </a:r>
            <a:r>
              <a:rPr lang="en-US" sz="1600" b="1" baseline="-25000">
                <a:solidFill>
                  <a:srgbClr val="FF0000"/>
                </a:solidFill>
                <a:latin typeface="Arial" pitchFamily="34" charset="0"/>
                <a:cs typeface="Arial" pitchFamily="34" charset="0"/>
              </a:rPr>
              <a:t>1</a:t>
            </a:r>
            <a:endParaRPr lang="en-US" sz="1600" b="1">
              <a:solidFill>
                <a:srgbClr val="FF0000"/>
              </a:solidFill>
              <a:latin typeface="Arial" pitchFamily="34" charset="0"/>
              <a:cs typeface="Arial" pitchFamily="34" charset="0"/>
            </a:endParaRPr>
          </a:p>
        </p:txBody>
      </p:sp>
      <p:sp>
        <p:nvSpPr>
          <p:cNvPr id="15" name="TextBox 14"/>
          <p:cNvSpPr txBox="1"/>
          <p:nvPr/>
        </p:nvSpPr>
        <p:spPr>
          <a:xfrm>
            <a:off x="2691606" y="971550"/>
            <a:ext cx="3733800" cy="523220"/>
          </a:xfrm>
          <a:prstGeom prst="rect">
            <a:avLst/>
          </a:prstGeom>
          <a:noFill/>
        </p:spPr>
        <p:txBody>
          <a:bodyPr wrap="square" rtlCol="0">
            <a:spAutoFit/>
          </a:bodyPr>
          <a:lstStyle/>
          <a:p>
            <a:pPr algn="just"/>
            <a:r>
              <a:rPr lang="en-US">
                <a:solidFill>
                  <a:schemeClr val="accent2">
                    <a:lumMod val="75000"/>
                  </a:schemeClr>
                </a:solidFill>
                <a:latin typeface="Arial" pitchFamily="34" charset="0"/>
                <a:cs typeface="Arial" pitchFamily="34" charset="0"/>
              </a:rPr>
              <a:t>        </a:t>
            </a:r>
            <a:r>
              <a:rPr lang="en-US" sz="2800">
                <a:solidFill>
                  <a:srgbClr val="FF0000"/>
                </a:solidFill>
                <a:latin typeface="Arial" pitchFamily="34" charset="0"/>
                <a:cs typeface="Arial" pitchFamily="34" charset="0"/>
              </a:rPr>
              <a:t>(</a:t>
            </a:r>
            <a:r>
              <a:rPr lang="en-US" sz="2800" b="1">
                <a:solidFill>
                  <a:srgbClr val="FF0000"/>
                </a:solidFill>
                <a:latin typeface="Arial" pitchFamily="34" charset="0"/>
                <a:cs typeface="Arial" pitchFamily="34" charset="0"/>
              </a:rPr>
              <a:t>?</a:t>
            </a:r>
            <a:r>
              <a:rPr lang="en-US" sz="2800">
                <a:solidFill>
                  <a:srgbClr val="FF0000"/>
                </a:solidFill>
                <a:latin typeface="Arial" pitchFamily="34" charset="0"/>
                <a:cs typeface="Arial" pitchFamily="34" charset="0"/>
              </a:rPr>
              <a:t>)</a:t>
            </a:r>
            <a:r>
              <a:rPr lang="en-US">
                <a:solidFill>
                  <a:srgbClr val="FF0000"/>
                </a:solidFill>
                <a:latin typeface="Arial" pitchFamily="34" charset="0"/>
                <a:cs typeface="Arial" pitchFamily="34" charset="0"/>
              </a:rPr>
              <a:t> </a:t>
            </a:r>
            <a:r>
              <a:rPr lang="en-US">
                <a:solidFill>
                  <a:schemeClr val="accent2">
                    <a:lumMod val="75000"/>
                  </a:schemeClr>
                </a:solidFill>
                <a:latin typeface="Arial" pitchFamily="34" charset="0"/>
                <a:cs typeface="Arial" pitchFamily="34" charset="0"/>
              </a:rPr>
              <a:t>                           (aa)</a:t>
            </a:r>
          </a:p>
        </p:txBody>
      </p:sp>
      <p:sp>
        <p:nvSpPr>
          <p:cNvPr id="5" name="Down Arrow 4"/>
          <p:cNvSpPr/>
          <p:nvPr/>
        </p:nvSpPr>
        <p:spPr>
          <a:xfrm>
            <a:off x="4495800" y="1232416"/>
            <a:ext cx="152400" cy="4572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Bent Arrow 10"/>
          <p:cNvSpPr/>
          <p:nvPr/>
        </p:nvSpPr>
        <p:spPr>
          <a:xfrm rot="5400000" flipV="1">
            <a:off x="2470528" y="1013342"/>
            <a:ext cx="383280" cy="2123936"/>
          </a:xfrm>
          <a:prstGeom prst="ben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Bent Arrow 22"/>
          <p:cNvSpPr/>
          <p:nvPr/>
        </p:nvSpPr>
        <p:spPr>
          <a:xfrm rot="5400000">
            <a:off x="6210949" y="1086499"/>
            <a:ext cx="383280" cy="1977621"/>
          </a:xfrm>
          <a:prstGeom prst="bent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889794" y="2687530"/>
            <a:ext cx="1772374" cy="369332"/>
          </a:xfrm>
          <a:prstGeom prst="rect">
            <a:avLst/>
          </a:prstGeom>
          <a:noFill/>
        </p:spPr>
        <p:txBody>
          <a:bodyPr wrap="square" rtlCol="0">
            <a:spAutoFit/>
          </a:bodyPr>
          <a:lstStyle/>
          <a:p>
            <a:pPr algn="just"/>
            <a:r>
              <a:rPr lang="en-US">
                <a:solidFill>
                  <a:schemeClr val="accent2">
                    <a:lumMod val="75000"/>
                  </a:schemeClr>
                </a:solidFill>
                <a:latin typeface="Arial" pitchFamily="34" charset="0"/>
                <a:cs typeface="Arial" pitchFamily="34" charset="0"/>
              </a:rPr>
              <a:t>(</a:t>
            </a:r>
            <a:r>
              <a:rPr lang="vi-VN">
                <a:solidFill>
                  <a:schemeClr val="accent2">
                    <a:lumMod val="75000"/>
                  </a:schemeClr>
                </a:solidFill>
                <a:latin typeface="Arial" pitchFamily="34" charset="0"/>
                <a:cs typeface="Arial" pitchFamily="34" charset="0"/>
              </a:rPr>
              <a:t>100% hoa đỏ</a:t>
            </a:r>
            <a:r>
              <a:rPr lang="en-US">
                <a:solidFill>
                  <a:schemeClr val="accent2">
                    <a:lumMod val="75000"/>
                  </a:schemeClr>
                </a:solidFill>
                <a:latin typeface="Arial" pitchFamily="34" charset="0"/>
                <a:cs typeface="Arial" pitchFamily="34" charset="0"/>
              </a:rPr>
              <a:t>)</a:t>
            </a:r>
          </a:p>
        </p:txBody>
      </p:sp>
      <p:sp>
        <p:nvSpPr>
          <p:cNvPr id="35" name="Flowchart: Alternate Process 34"/>
          <p:cNvSpPr/>
          <p:nvPr/>
        </p:nvSpPr>
        <p:spPr>
          <a:xfrm>
            <a:off x="939114" y="2289083"/>
            <a:ext cx="1520422" cy="369332"/>
          </a:xfrm>
          <a:prstGeom prst="flowChartAlternateProcess">
            <a:avLst/>
          </a:prstGeom>
          <a:solidFill>
            <a:srgbClr val="FFFF00">
              <a:alpha val="45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Arial" pitchFamily="34" charset="0"/>
                <a:cs typeface="Arial" pitchFamily="34" charset="0"/>
              </a:rPr>
              <a:t>ĐỒNG TÍNH</a:t>
            </a:r>
          </a:p>
        </p:txBody>
      </p:sp>
      <p:sp>
        <p:nvSpPr>
          <p:cNvPr id="36" name="Flowchart: Alternate Process 35"/>
          <p:cNvSpPr/>
          <p:nvPr/>
        </p:nvSpPr>
        <p:spPr>
          <a:xfrm>
            <a:off x="6553200" y="2290286"/>
            <a:ext cx="1520422" cy="369332"/>
          </a:xfrm>
          <a:prstGeom prst="flowChartAlternateProcess">
            <a:avLst/>
          </a:prstGeom>
          <a:solidFill>
            <a:srgbClr val="FFFF00">
              <a:alpha val="45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latin typeface="Arial" pitchFamily="34" charset="0"/>
                <a:cs typeface="Arial" pitchFamily="34" charset="0"/>
              </a:rPr>
              <a:t>PHÂN TÍNH</a:t>
            </a:r>
          </a:p>
        </p:txBody>
      </p:sp>
      <p:sp>
        <p:nvSpPr>
          <p:cNvPr id="37" name="TextBox 36"/>
          <p:cNvSpPr txBox="1"/>
          <p:nvPr/>
        </p:nvSpPr>
        <p:spPr>
          <a:xfrm>
            <a:off x="5718578" y="2687530"/>
            <a:ext cx="3273022" cy="369332"/>
          </a:xfrm>
          <a:prstGeom prst="rect">
            <a:avLst/>
          </a:prstGeom>
          <a:noFill/>
        </p:spPr>
        <p:txBody>
          <a:bodyPr wrap="square" rtlCol="0">
            <a:spAutoFit/>
          </a:bodyPr>
          <a:lstStyle/>
          <a:p>
            <a:pPr algn="just"/>
            <a:r>
              <a:rPr lang="en-US">
                <a:solidFill>
                  <a:schemeClr val="accent2">
                    <a:lumMod val="75000"/>
                  </a:schemeClr>
                </a:solidFill>
                <a:latin typeface="Arial" pitchFamily="34" charset="0"/>
                <a:cs typeface="Arial" pitchFamily="34" charset="0"/>
              </a:rPr>
              <a:t>(50% </a:t>
            </a:r>
            <a:r>
              <a:rPr lang="vi-VN">
                <a:solidFill>
                  <a:schemeClr val="accent2">
                    <a:lumMod val="75000"/>
                  </a:schemeClr>
                </a:solidFill>
                <a:latin typeface="Arial" pitchFamily="34" charset="0"/>
                <a:cs typeface="Arial" pitchFamily="34" charset="0"/>
              </a:rPr>
              <a:t>hoa đỏ </a:t>
            </a:r>
            <a:r>
              <a:rPr lang="en-US">
                <a:solidFill>
                  <a:schemeClr val="accent2">
                    <a:lumMod val="75000"/>
                  </a:schemeClr>
                </a:solidFill>
                <a:latin typeface="Arial" pitchFamily="34" charset="0"/>
                <a:cs typeface="Arial" pitchFamily="34" charset="0"/>
              </a:rPr>
              <a:t>: 50% </a:t>
            </a:r>
            <a:r>
              <a:rPr lang="vi-VN">
                <a:solidFill>
                  <a:schemeClr val="accent2">
                    <a:lumMod val="75000"/>
                  </a:schemeClr>
                </a:solidFill>
                <a:latin typeface="Arial" pitchFamily="34" charset="0"/>
                <a:cs typeface="Arial" pitchFamily="34" charset="0"/>
              </a:rPr>
              <a:t>hoa trắng)</a:t>
            </a:r>
            <a:endParaRPr lang="en-US">
              <a:solidFill>
                <a:schemeClr val="accent2">
                  <a:lumMod val="75000"/>
                </a:schemeClr>
              </a:solidFill>
              <a:latin typeface="Arial" pitchFamily="34" charset="0"/>
              <a:cs typeface="Arial" pitchFamily="34" charset="0"/>
            </a:endParaRPr>
          </a:p>
        </p:txBody>
      </p:sp>
      <p:sp>
        <p:nvSpPr>
          <p:cNvPr id="4" name="Down Arrow 3"/>
          <p:cNvSpPr/>
          <p:nvPr/>
        </p:nvSpPr>
        <p:spPr>
          <a:xfrm>
            <a:off x="1650206" y="3105150"/>
            <a:ext cx="125775" cy="457200"/>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239000" y="3105150"/>
            <a:ext cx="125775" cy="457200"/>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Alternate Process 18"/>
          <p:cNvSpPr/>
          <p:nvPr/>
        </p:nvSpPr>
        <p:spPr>
          <a:xfrm>
            <a:off x="228600" y="3638550"/>
            <a:ext cx="2971800" cy="608055"/>
          </a:xfrm>
          <a:prstGeom prst="flowChartAlternateProcess">
            <a:avLst/>
          </a:prstGeom>
          <a:solidFill>
            <a:schemeClr val="accent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Arial" pitchFamily="34" charset="0"/>
                <a:cs typeface="Arial" pitchFamily="34" charset="0"/>
              </a:rPr>
              <a:t>Cây hoa đỏ (P) có kiểu gen đồng hợp (AA)</a:t>
            </a:r>
          </a:p>
        </p:txBody>
      </p:sp>
      <p:sp>
        <p:nvSpPr>
          <p:cNvPr id="20" name="Flowchart: Alternate Process 19"/>
          <p:cNvSpPr/>
          <p:nvPr/>
        </p:nvSpPr>
        <p:spPr>
          <a:xfrm>
            <a:off x="5815987" y="3611262"/>
            <a:ext cx="2971800" cy="608055"/>
          </a:xfrm>
          <a:prstGeom prst="flowChartAlternateProcess">
            <a:avLst/>
          </a:prstGeom>
          <a:solidFill>
            <a:schemeClr val="accent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latin typeface="Arial" pitchFamily="34" charset="0"/>
                <a:cs typeface="Arial" pitchFamily="34" charset="0"/>
              </a:rPr>
              <a:t>Cây hoa đỏ (P) có kiểu gen dị hợp (Aa)</a:t>
            </a:r>
          </a:p>
        </p:txBody>
      </p:sp>
      <p:sp>
        <p:nvSpPr>
          <p:cNvPr id="21" name="Explosion 1 20"/>
          <p:cNvSpPr/>
          <p:nvPr/>
        </p:nvSpPr>
        <p:spPr>
          <a:xfrm>
            <a:off x="2711394" y="2190750"/>
            <a:ext cx="3301387" cy="2021334"/>
          </a:xfrm>
          <a:prstGeom prst="irregularSeal1">
            <a:avLst/>
          </a:prstGeom>
          <a:solidFill>
            <a:srgbClr val="FFFF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mj-lt"/>
                <a:ea typeface="Tiffany" pitchFamily="18" charset="0"/>
                <a:cs typeface="Tiffany" pitchFamily="18" charset="0"/>
              </a:rPr>
              <a:t>LAI </a:t>
            </a:r>
          </a:p>
          <a:p>
            <a:pPr algn="ctr"/>
            <a:r>
              <a:rPr lang="en-US" sz="2000" b="1">
                <a:solidFill>
                  <a:srgbClr val="FF0000"/>
                </a:solidFill>
                <a:latin typeface="+mj-lt"/>
                <a:ea typeface="Tiffany" pitchFamily="18" charset="0"/>
                <a:cs typeface="Tiffany" pitchFamily="18" charset="0"/>
              </a:rPr>
              <a:t>PHÂN TÍCH?</a:t>
            </a:r>
          </a:p>
        </p:txBody>
      </p:sp>
    </p:spTree>
    <p:extLst>
      <p:ext uri="{BB962C8B-B14F-4D97-AF65-F5344CB8AC3E}">
        <p14:creationId xmlns:p14="http://schemas.microsoft.com/office/powerpoint/2010/main" val="391374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4"/>
                                        </p:tgtEl>
                                        <p:attrNameLst>
                                          <p:attrName>ppt_y</p:attrName>
                                        </p:attrNameLst>
                                      </p:cBhvr>
                                      <p:tavLst>
                                        <p:tav tm="0">
                                          <p:val>
                                            <p:strVal val="#ppt_y"/>
                                          </p:val>
                                        </p:tav>
                                        <p:tav tm="100000">
                                          <p:val>
                                            <p:strVal val="#ppt_y"/>
                                          </p:val>
                                        </p:tav>
                                      </p:tavLst>
                                    </p:anim>
                                    <p:anim calcmode="lin" valueType="num">
                                      <p:cBhvr>
                                        <p:cTn id="4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37"/>
                                        </p:tgtEl>
                                        <p:attrNameLst>
                                          <p:attrName>ppt_y</p:attrName>
                                        </p:attrNameLst>
                                      </p:cBhvr>
                                      <p:tavLst>
                                        <p:tav tm="0">
                                          <p:val>
                                            <p:strVal val="#ppt_y"/>
                                          </p:val>
                                        </p:tav>
                                        <p:tav tm="100000">
                                          <p:val>
                                            <p:strVal val="#ppt_y"/>
                                          </p:val>
                                        </p:tav>
                                      </p:tavLst>
                                    </p:anim>
                                    <p:anim calcmode="lin" valueType="num">
                                      <p:cBhvr>
                                        <p:cTn id="58"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randombar(horizontal)">
                                      <p:cBhvr>
                                        <p:cTn id="79" dur="500"/>
                                        <p:tgtEl>
                                          <p:spTgt spid="4"/>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circle(in)">
                                      <p:cBhvr>
                                        <p:cTn id="84" dur="20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randombar(horizontal)">
                                      <p:cBhvr>
                                        <p:cTn id="89" dur="5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circle(in)">
                                      <p:cBhvr>
                                        <p:cTn id="94" dur="20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animEffect transition="in" filter="fade">
                                      <p:cBhvr>
                                        <p:cTn id="10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p:bldP spid="2" grpId="0" animBg="1"/>
      <p:bldP spid="15" grpId="0"/>
      <p:bldP spid="5" grpId="0" animBg="1"/>
      <p:bldP spid="11" grpId="0" animBg="1"/>
      <p:bldP spid="23" grpId="0" animBg="1"/>
      <p:bldP spid="34" grpId="0"/>
      <p:bldP spid="35" grpId="0" animBg="1"/>
      <p:bldP spid="36" grpId="0" animBg="1"/>
      <p:bldP spid="37" grpId="0"/>
      <p:bldP spid="4" grpId="0" animBg="1"/>
      <p:bldP spid="14"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1" y="228600"/>
            <a:ext cx="8023225" cy="457200"/>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latin typeface="+mj-lt"/>
              </a:rPr>
              <a:t>Chủ đề: LAI MỘT CẶP TÍNH TRẠNG</a:t>
            </a:r>
            <a:r>
              <a:rPr lang="en-US" sz="2400" b="1">
                <a:solidFill>
                  <a:srgbClr val="FF0000"/>
                </a:solidFill>
                <a:latin typeface="+mj-lt"/>
              </a:rPr>
              <a:t> </a:t>
            </a:r>
            <a:r>
              <a:rPr lang="en-US" sz="2400" b="1">
                <a:solidFill>
                  <a:srgbClr val="FF0000"/>
                </a:solidFill>
                <a:latin typeface="Tiffany" pitchFamily="18" charset="0"/>
                <a:ea typeface="Tiffany" pitchFamily="18" charset="0"/>
                <a:cs typeface="Tiffany" pitchFamily="18" charset="0"/>
              </a:rPr>
              <a:t>(tiếp)</a:t>
            </a:r>
          </a:p>
        </p:txBody>
      </p:sp>
      <p:sp>
        <p:nvSpPr>
          <p:cNvPr id="5" name="TextBox 4"/>
          <p:cNvSpPr txBox="1"/>
          <p:nvPr/>
        </p:nvSpPr>
        <p:spPr>
          <a:xfrm>
            <a:off x="187410" y="2036688"/>
            <a:ext cx="4357603" cy="646331"/>
          </a:xfrm>
          <a:prstGeom prst="rect">
            <a:avLst/>
          </a:prstGeom>
          <a:noFill/>
        </p:spPr>
        <p:txBody>
          <a:bodyPr wrap="square" rtlCol="0">
            <a:spAutoFit/>
          </a:bodyPr>
          <a:lstStyle/>
          <a:p>
            <a:pPr algn="just"/>
            <a:r>
              <a:rPr lang="vi-VN" i="1">
                <a:solidFill>
                  <a:srgbClr val="0070C0"/>
                </a:solidFill>
                <a:latin typeface="Arial" pitchFamily="34" charset="0"/>
                <a:cs typeface="Arial" pitchFamily="34" charset="0"/>
              </a:rPr>
              <a:t>- </a:t>
            </a:r>
            <a:r>
              <a:rPr lang="en-US" i="1">
                <a:solidFill>
                  <a:srgbClr val="0070C0"/>
                </a:solidFill>
                <a:latin typeface="Arial" pitchFamily="34" charset="0"/>
                <a:cs typeface="Arial" pitchFamily="34" charset="0"/>
              </a:rPr>
              <a:t>Kiểu gen chứa cặp gen gồm 2 gen tương ứng </a:t>
            </a:r>
            <a:r>
              <a:rPr lang="en-US" i="1" u="sng">
                <a:solidFill>
                  <a:schemeClr val="accent2">
                    <a:lumMod val="75000"/>
                  </a:schemeClr>
                </a:solidFill>
                <a:latin typeface="Arial" pitchFamily="34" charset="0"/>
                <a:cs typeface="Arial" pitchFamily="34" charset="0"/>
              </a:rPr>
              <a:t>giống nhau </a:t>
            </a:r>
            <a:r>
              <a:rPr lang="en-US" i="1">
                <a:solidFill>
                  <a:srgbClr val="0070C0"/>
                </a:solidFill>
                <a:latin typeface="Arial" pitchFamily="34" charset="0"/>
                <a:cs typeface="Arial" pitchFamily="34" charset="0"/>
                <a:sym typeface="Wingdings 3"/>
              </a:rPr>
              <a:t> Thể </a:t>
            </a:r>
            <a:r>
              <a:rPr lang="en-US" i="1">
                <a:solidFill>
                  <a:schemeClr val="accent2">
                    <a:lumMod val="75000"/>
                  </a:schemeClr>
                </a:solidFill>
                <a:latin typeface="Arial" pitchFamily="34" charset="0"/>
                <a:cs typeface="Arial" pitchFamily="34" charset="0"/>
                <a:sym typeface="Wingdings 3"/>
              </a:rPr>
              <a:t>đồng hợp</a:t>
            </a:r>
            <a:r>
              <a:rPr lang="en-US" i="1">
                <a:solidFill>
                  <a:srgbClr val="0070C0"/>
                </a:solidFill>
                <a:latin typeface="Arial" pitchFamily="34" charset="0"/>
                <a:cs typeface="Arial" pitchFamily="34" charset="0"/>
                <a:sym typeface="Wingdings 3"/>
              </a:rPr>
              <a:t>.</a:t>
            </a:r>
            <a:endParaRPr lang="vi-VN" i="1">
              <a:solidFill>
                <a:srgbClr val="0070C0"/>
              </a:solidFill>
            </a:endParaRPr>
          </a:p>
        </p:txBody>
      </p:sp>
      <p:sp>
        <p:nvSpPr>
          <p:cNvPr id="21" name="TextBox 20"/>
          <p:cNvSpPr txBox="1"/>
          <p:nvPr/>
        </p:nvSpPr>
        <p:spPr>
          <a:xfrm>
            <a:off x="152400" y="666750"/>
            <a:ext cx="2209800" cy="400110"/>
          </a:xfrm>
          <a:prstGeom prst="rect">
            <a:avLst/>
          </a:prstGeom>
          <a:noFill/>
        </p:spPr>
        <p:txBody>
          <a:bodyPr wrap="square" rtlCol="0">
            <a:spAutoFit/>
          </a:bodyPr>
          <a:lstStyle/>
          <a:p>
            <a:r>
              <a:rPr lang="vi-VN" sz="2000" b="1">
                <a:solidFill>
                  <a:srgbClr val="FF0000"/>
                </a:solidFill>
                <a:latin typeface="Arial" pitchFamily="34" charset="0"/>
                <a:cs typeface="Arial" pitchFamily="34" charset="0"/>
              </a:rPr>
              <a:t>I</a:t>
            </a:r>
            <a:r>
              <a:rPr lang="en-US" sz="2000" b="1">
                <a:solidFill>
                  <a:srgbClr val="FF0000"/>
                </a:solidFill>
                <a:latin typeface="Arial" pitchFamily="34" charset="0"/>
                <a:cs typeface="Arial" pitchFamily="34" charset="0"/>
              </a:rPr>
              <a:t>I</a:t>
            </a:r>
            <a:r>
              <a:rPr lang="vi-VN" sz="2000" b="1">
                <a:solidFill>
                  <a:srgbClr val="FF0000"/>
                </a:solidFill>
                <a:latin typeface="Arial" pitchFamily="34" charset="0"/>
                <a:cs typeface="Arial" pitchFamily="34" charset="0"/>
              </a:rPr>
              <a:t>I. </a:t>
            </a:r>
            <a:r>
              <a:rPr lang="en-US" sz="2000" b="1">
                <a:solidFill>
                  <a:srgbClr val="FF0000"/>
                </a:solidFill>
                <a:latin typeface="Arial" pitchFamily="34" charset="0"/>
                <a:cs typeface="Arial" pitchFamily="34" charset="0"/>
              </a:rPr>
              <a:t>Lai phân tích</a:t>
            </a:r>
          </a:p>
        </p:txBody>
      </p:sp>
      <p:sp>
        <p:nvSpPr>
          <p:cNvPr id="22" name="TextBox 21"/>
          <p:cNvSpPr txBox="1"/>
          <p:nvPr/>
        </p:nvSpPr>
        <p:spPr>
          <a:xfrm>
            <a:off x="152400" y="971550"/>
            <a:ext cx="1981200" cy="400110"/>
          </a:xfrm>
          <a:prstGeom prst="rect">
            <a:avLst/>
          </a:prstGeom>
          <a:noFill/>
        </p:spPr>
        <p:txBody>
          <a:bodyPr wrap="square" rtlCol="0">
            <a:spAutoFit/>
          </a:bodyPr>
          <a:lstStyle/>
          <a:p>
            <a:r>
              <a:rPr lang="en-US" sz="2000" b="1">
                <a:solidFill>
                  <a:schemeClr val="accent1">
                    <a:lumMod val="75000"/>
                  </a:schemeClr>
                </a:solidFill>
                <a:latin typeface="Arial" pitchFamily="34" charset="0"/>
                <a:cs typeface="Arial" pitchFamily="34" charset="0"/>
              </a:rPr>
              <a:t>1</a:t>
            </a:r>
            <a:r>
              <a:rPr lang="vi-VN" sz="2000" b="1">
                <a:solidFill>
                  <a:schemeClr val="accent1">
                    <a:lumMod val="75000"/>
                  </a:schemeClr>
                </a:solidFill>
                <a:latin typeface="Arial" pitchFamily="34" charset="0"/>
                <a:cs typeface="Arial" pitchFamily="34" charset="0"/>
              </a:rPr>
              <a:t>. </a:t>
            </a:r>
            <a:r>
              <a:rPr lang="en-US" sz="2000" b="1">
                <a:solidFill>
                  <a:schemeClr val="accent1">
                    <a:lumMod val="75000"/>
                  </a:schemeClr>
                </a:solidFill>
                <a:latin typeface="Arial" pitchFamily="34" charset="0"/>
                <a:cs typeface="Arial" pitchFamily="34" charset="0"/>
              </a:rPr>
              <a:t>Một số lưu ý</a:t>
            </a:r>
          </a:p>
        </p:txBody>
      </p:sp>
      <p:cxnSp>
        <p:nvCxnSpPr>
          <p:cNvPr id="6" name="Straight Connector 5"/>
          <p:cNvCxnSpPr/>
          <p:nvPr/>
        </p:nvCxnSpPr>
        <p:spPr>
          <a:xfrm>
            <a:off x="4545013" y="855077"/>
            <a:ext cx="26987" cy="40788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7411" y="1353522"/>
            <a:ext cx="4357602" cy="707886"/>
          </a:xfrm>
          <a:prstGeom prst="rect">
            <a:avLst/>
          </a:prstGeom>
          <a:noFill/>
        </p:spPr>
        <p:txBody>
          <a:bodyPr wrap="square" rtlCol="0">
            <a:spAutoFit/>
          </a:bodyPr>
          <a:lstStyle/>
          <a:p>
            <a:pPr algn="just"/>
            <a:r>
              <a:rPr lang="vi-VN" sz="2000">
                <a:solidFill>
                  <a:srgbClr val="0070C0"/>
                </a:solidFill>
              </a:rPr>
              <a:t>- </a:t>
            </a:r>
            <a:r>
              <a:rPr lang="en-US" sz="2000">
                <a:solidFill>
                  <a:srgbClr val="FF0000"/>
                </a:solidFill>
                <a:latin typeface="Arial" pitchFamily="34" charset="0"/>
                <a:cs typeface="Arial" pitchFamily="34" charset="0"/>
                <a:sym typeface="Wingdings 3"/>
              </a:rPr>
              <a:t>Kiểu gen: </a:t>
            </a:r>
            <a:r>
              <a:rPr lang="en-US" sz="2000">
                <a:solidFill>
                  <a:srgbClr val="0070C0"/>
                </a:solidFill>
                <a:latin typeface="Arial" pitchFamily="34" charset="0"/>
                <a:cs typeface="Arial" pitchFamily="34" charset="0"/>
                <a:sym typeface="Wingdings 3"/>
              </a:rPr>
              <a:t>là tổ h</a:t>
            </a:r>
            <a:r>
              <a:rPr lang="en-US" sz="2000">
                <a:solidFill>
                  <a:srgbClr val="0070C0"/>
                </a:solidFill>
                <a:latin typeface="Arial" pitchFamily="34" charset="0"/>
                <a:cs typeface="Arial" pitchFamily="34" charset="0"/>
              </a:rPr>
              <a:t>ợp toàn bộ các gen trong tế bào của cơ thể.</a:t>
            </a:r>
            <a:endParaRPr lang="vi-VN" sz="2000">
              <a:solidFill>
                <a:schemeClr val="accent1"/>
              </a:solidFill>
              <a:latin typeface="Arial" pitchFamily="34" charset="0"/>
              <a:cs typeface="Arial" pitchFamily="34" charset="0"/>
            </a:endParaRPr>
          </a:p>
        </p:txBody>
      </p:sp>
      <p:sp>
        <p:nvSpPr>
          <p:cNvPr id="31" name="TextBox 30"/>
          <p:cNvSpPr txBox="1"/>
          <p:nvPr/>
        </p:nvSpPr>
        <p:spPr>
          <a:xfrm>
            <a:off x="197921" y="2658136"/>
            <a:ext cx="4357603" cy="646331"/>
          </a:xfrm>
          <a:prstGeom prst="rect">
            <a:avLst/>
          </a:prstGeom>
          <a:noFill/>
        </p:spPr>
        <p:txBody>
          <a:bodyPr wrap="square" rtlCol="0">
            <a:spAutoFit/>
          </a:bodyPr>
          <a:lstStyle/>
          <a:p>
            <a:pPr algn="just"/>
            <a:r>
              <a:rPr lang="vi-VN" i="1">
                <a:solidFill>
                  <a:srgbClr val="0070C0"/>
                </a:solidFill>
                <a:latin typeface="Arial" pitchFamily="34" charset="0"/>
                <a:cs typeface="Arial" pitchFamily="34" charset="0"/>
              </a:rPr>
              <a:t>- </a:t>
            </a:r>
            <a:r>
              <a:rPr lang="en-US" i="1">
                <a:solidFill>
                  <a:srgbClr val="0070C0"/>
                </a:solidFill>
                <a:latin typeface="Arial" pitchFamily="34" charset="0"/>
                <a:cs typeface="Arial" pitchFamily="34" charset="0"/>
              </a:rPr>
              <a:t>Kiểu gen chứa cặp gen gồm 2 gen tương ứng </a:t>
            </a:r>
            <a:r>
              <a:rPr lang="en-US" i="1" u="sng">
                <a:solidFill>
                  <a:schemeClr val="accent2">
                    <a:lumMod val="75000"/>
                  </a:schemeClr>
                </a:solidFill>
                <a:latin typeface="Arial" pitchFamily="34" charset="0"/>
                <a:cs typeface="Arial" pitchFamily="34" charset="0"/>
              </a:rPr>
              <a:t>khác nhau </a:t>
            </a:r>
            <a:r>
              <a:rPr lang="en-US" i="1">
                <a:solidFill>
                  <a:srgbClr val="0070C0"/>
                </a:solidFill>
                <a:latin typeface="Arial" pitchFamily="34" charset="0"/>
                <a:cs typeface="Arial" pitchFamily="34" charset="0"/>
                <a:sym typeface="Wingdings 3"/>
              </a:rPr>
              <a:t> Thể </a:t>
            </a:r>
            <a:r>
              <a:rPr lang="en-US" i="1">
                <a:solidFill>
                  <a:schemeClr val="accent2">
                    <a:lumMod val="75000"/>
                  </a:schemeClr>
                </a:solidFill>
                <a:latin typeface="Arial" pitchFamily="34" charset="0"/>
                <a:cs typeface="Arial" pitchFamily="34" charset="0"/>
                <a:sym typeface="Wingdings 3"/>
              </a:rPr>
              <a:t>dị hợp</a:t>
            </a:r>
            <a:r>
              <a:rPr lang="en-US" i="1">
                <a:solidFill>
                  <a:srgbClr val="0070C0"/>
                </a:solidFill>
                <a:latin typeface="Arial" pitchFamily="34" charset="0"/>
                <a:cs typeface="Arial" pitchFamily="34" charset="0"/>
                <a:sym typeface="Wingdings 3"/>
              </a:rPr>
              <a:t>.</a:t>
            </a:r>
            <a:endParaRPr lang="vi-VN" i="1">
              <a:solidFill>
                <a:srgbClr val="0070C0"/>
              </a:solidFill>
            </a:endParaRPr>
          </a:p>
        </p:txBody>
      </p:sp>
      <p:sp>
        <p:nvSpPr>
          <p:cNvPr id="37" name="TextBox 36"/>
          <p:cNvSpPr txBox="1"/>
          <p:nvPr/>
        </p:nvSpPr>
        <p:spPr>
          <a:xfrm>
            <a:off x="152400" y="3257550"/>
            <a:ext cx="2131541" cy="400110"/>
          </a:xfrm>
          <a:prstGeom prst="rect">
            <a:avLst/>
          </a:prstGeom>
          <a:noFill/>
        </p:spPr>
        <p:txBody>
          <a:bodyPr wrap="square" rtlCol="0">
            <a:spAutoFit/>
          </a:bodyPr>
          <a:lstStyle/>
          <a:p>
            <a:r>
              <a:rPr lang="en-US" sz="2000" b="1">
                <a:solidFill>
                  <a:schemeClr val="accent1">
                    <a:lumMod val="75000"/>
                  </a:schemeClr>
                </a:solidFill>
                <a:latin typeface="Arial" pitchFamily="34" charset="0"/>
                <a:cs typeface="Arial" pitchFamily="34" charset="0"/>
              </a:rPr>
              <a:t>2</a:t>
            </a:r>
            <a:r>
              <a:rPr lang="vi-VN" sz="2000" b="1">
                <a:solidFill>
                  <a:schemeClr val="accent1">
                    <a:lumMod val="75000"/>
                  </a:schemeClr>
                </a:solidFill>
                <a:latin typeface="Arial" pitchFamily="34" charset="0"/>
                <a:cs typeface="Arial" pitchFamily="34" charset="0"/>
              </a:rPr>
              <a:t>. </a:t>
            </a:r>
            <a:r>
              <a:rPr lang="en-US" sz="2000" b="1">
                <a:solidFill>
                  <a:schemeClr val="accent1">
                    <a:lumMod val="75000"/>
                  </a:schemeClr>
                </a:solidFill>
                <a:latin typeface="Arial" pitchFamily="34" charset="0"/>
                <a:cs typeface="Arial" pitchFamily="34" charset="0"/>
              </a:rPr>
              <a:t>Lai phân tích</a:t>
            </a:r>
          </a:p>
        </p:txBody>
      </p:sp>
      <p:sp>
        <p:nvSpPr>
          <p:cNvPr id="39" name="TextBox 38"/>
          <p:cNvSpPr txBox="1"/>
          <p:nvPr/>
        </p:nvSpPr>
        <p:spPr>
          <a:xfrm>
            <a:off x="152400" y="3876153"/>
            <a:ext cx="1065770"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Quy ước: </a:t>
            </a:r>
          </a:p>
        </p:txBody>
      </p:sp>
      <p:sp>
        <p:nvSpPr>
          <p:cNvPr id="40" name="TextBox 39"/>
          <p:cNvSpPr txBox="1"/>
          <p:nvPr/>
        </p:nvSpPr>
        <p:spPr>
          <a:xfrm>
            <a:off x="1295400" y="3861821"/>
            <a:ext cx="19812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A: quy định hoa đỏ</a:t>
            </a:r>
          </a:p>
        </p:txBody>
      </p:sp>
      <p:sp>
        <p:nvSpPr>
          <p:cNvPr id="41" name="TextBox 40"/>
          <p:cNvSpPr txBox="1"/>
          <p:nvPr/>
        </p:nvSpPr>
        <p:spPr>
          <a:xfrm>
            <a:off x="1295400" y="4104442"/>
            <a:ext cx="22098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a: quy định hoa trắng</a:t>
            </a:r>
          </a:p>
        </p:txBody>
      </p:sp>
      <p:sp>
        <p:nvSpPr>
          <p:cNvPr id="42" name="TextBox 41"/>
          <p:cNvSpPr txBox="1"/>
          <p:nvPr/>
        </p:nvSpPr>
        <p:spPr>
          <a:xfrm>
            <a:off x="152400" y="4366796"/>
            <a:ext cx="3810000"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sym typeface="Wingdings 3"/>
              </a:rPr>
              <a:t> </a:t>
            </a:r>
            <a:r>
              <a:rPr lang="vi-VN" sz="1600">
                <a:solidFill>
                  <a:schemeClr val="tx2"/>
                </a:solidFill>
                <a:latin typeface="Arial" pitchFamily="34" charset="0"/>
                <a:cs typeface="Arial" pitchFamily="34" charset="0"/>
                <a:sym typeface="Symbol"/>
              </a:rPr>
              <a:t>Cây hoa trắng có kiểu gen là:</a:t>
            </a:r>
            <a:endParaRPr lang="vi-VN" sz="1600">
              <a:solidFill>
                <a:schemeClr val="tx2"/>
              </a:solidFill>
              <a:latin typeface="Arial" pitchFamily="34" charset="0"/>
              <a:cs typeface="Arial" pitchFamily="34" charset="0"/>
            </a:endParaRPr>
          </a:p>
        </p:txBody>
      </p:sp>
      <p:sp>
        <p:nvSpPr>
          <p:cNvPr id="43" name="TextBox 42"/>
          <p:cNvSpPr txBox="1"/>
          <p:nvPr/>
        </p:nvSpPr>
        <p:spPr>
          <a:xfrm>
            <a:off x="152399" y="4637842"/>
            <a:ext cx="3505201"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sym typeface="Wingdings 3"/>
              </a:rPr>
              <a:t> </a:t>
            </a:r>
            <a:r>
              <a:rPr lang="vi-VN" sz="1600">
                <a:solidFill>
                  <a:schemeClr val="tx2"/>
                </a:solidFill>
                <a:latin typeface="Arial" pitchFamily="34" charset="0"/>
                <a:cs typeface="Arial" pitchFamily="34" charset="0"/>
                <a:sym typeface="Symbol"/>
              </a:rPr>
              <a:t>Cây hoa </a:t>
            </a:r>
            <a:r>
              <a:rPr lang="en-US" sz="1600">
                <a:solidFill>
                  <a:schemeClr val="tx2"/>
                </a:solidFill>
                <a:latin typeface="Arial" pitchFamily="34" charset="0"/>
                <a:cs typeface="Arial" pitchFamily="34" charset="0"/>
                <a:sym typeface="Symbol"/>
              </a:rPr>
              <a:t>đỏ</a:t>
            </a:r>
            <a:r>
              <a:rPr lang="vi-VN" sz="1600">
                <a:solidFill>
                  <a:schemeClr val="tx2"/>
                </a:solidFill>
                <a:latin typeface="Arial" pitchFamily="34" charset="0"/>
                <a:cs typeface="Arial" pitchFamily="34" charset="0"/>
                <a:sym typeface="Symbol"/>
              </a:rPr>
              <a:t> có kiểu gen là:</a:t>
            </a:r>
            <a:endParaRPr lang="vi-VN" sz="1600">
              <a:solidFill>
                <a:schemeClr val="tx2"/>
              </a:solidFill>
              <a:latin typeface="Arial" pitchFamily="34" charset="0"/>
              <a:cs typeface="Arial" pitchFamily="34" charset="0"/>
            </a:endParaRPr>
          </a:p>
        </p:txBody>
      </p:sp>
      <p:sp>
        <p:nvSpPr>
          <p:cNvPr id="44" name="TextBox 43"/>
          <p:cNvSpPr txBox="1"/>
          <p:nvPr/>
        </p:nvSpPr>
        <p:spPr>
          <a:xfrm>
            <a:off x="3124200" y="4366796"/>
            <a:ext cx="5334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sym typeface="Symbol"/>
              </a:rPr>
              <a:t>aa</a:t>
            </a:r>
            <a:endParaRPr lang="vi-VN" sz="1600">
              <a:solidFill>
                <a:schemeClr val="tx2"/>
              </a:solidFill>
              <a:latin typeface="Arial" pitchFamily="34" charset="0"/>
              <a:cs typeface="Arial" pitchFamily="34" charset="0"/>
            </a:endParaRPr>
          </a:p>
        </p:txBody>
      </p:sp>
      <p:sp>
        <p:nvSpPr>
          <p:cNvPr id="45" name="TextBox 44"/>
          <p:cNvSpPr txBox="1"/>
          <p:nvPr/>
        </p:nvSpPr>
        <p:spPr>
          <a:xfrm>
            <a:off x="2971800" y="4637842"/>
            <a:ext cx="1573213"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sym typeface="Symbol"/>
              </a:rPr>
              <a:t>AA</a:t>
            </a:r>
            <a:r>
              <a:rPr lang="en-US" sz="1600">
                <a:solidFill>
                  <a:schemeClr val="tx2"/>
                </a:solidFill>
                <a:latin typeface="Arial" pitchFamily="34" charset="0"/>
                <a:cs typeface="Arial" pitchFamily="34" charset="0"/>
                <a:sym typeface="Symbol"/>
              </a:rPr>
              <a:t> hoặc Aa</a:t>
            </a:r>
            <a:endParaRPr lang="vi-VN" sz="1600">
              <a:solidFill>
                <a:schemeClr val="tx2"/>
              </a:solidFill>
              <a:latin typeface="Arial" pitchFamily="34" charset="0"/>
              <a:cs typeface="Arial" pitchFamily="34" charset="0"/>
            </a:endParaRPr>
          </a:p>
        </p:txBody>
      </p:sp>
      <p:sp>
        <p:nvSpPr>
          <p:cNvPr id="46" name="TextBox 45"/>
          <p:cNvSpPr txBox="1"/>
          <p:nvPr/>
        </p:nvSpPr>
        <p:spPr>
          <a:xfrm>
            <a:off x="152400" y="3604796"/>
            <a:ext cx="3810000" cy="338554"/>
          </a:xfrm>
          <a:prstGeom prst="rect">
            <a:avLst/>
          </a:prstGeom>
          <a:noFill/>
        </p:spPr>
        <p:txBody>
          <a:bodyPr wrap="square" rtlCol="0">
            <a:spAutoFit/>
          </a:bodyPr>
          <a:lstStyle/>
          <a:p>
            <a:r>
              <a:rPr lang="en-US" sz="1600">
                <a:solidFill>
                  <a:schemeClr val="tx2"/>
                </a:solidFill>
                <a:latin typeface="Arial" pitchFamily="34" charset="0"/>
                <a:cs typeface="Arial" pitchFamily="34" charset="0"/>
                <a:sym typeface="Wingdings 3"/>
              </a:rPr>
              <a:t>Trong thí nghiệm của Menden: </a:t>
            </a:r>
            <a:endParaRPr lang="vi-VN" sz="1600">
              <a:solidFill>
                <a:schemeClr val="tx2"/>
              </a:solidFill>
              <a:latin typeface="Arial" pitchFamily="34" charset="0"/>
              <a:cs typeface="Arial" pitchFamily="34" charset="0"/>
            </a:endParaRPr>
          </a:p>
        </p:txBody>
      </p:sp>
      <p:sp>
        <p:nvSpPr>
          <p:cNvPr id="34" name="Flowchart: Alternate Process 33"/>
          <p:cNvSpPr/>
          <p:nvPr/>
        </p:nvSpPr>
        <p:spPr>
          <a:xfrm>
            <a:off x="4648200" y="1036201"/>
            <a:ext cx="4267200" cy="3059549"/>
          </a:xfrm>
          <a:prstGeom prst="flowChartAlternate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latin typeface="Arial" pitchFamily="34" charset="0"/>
                <a:cs typeface="Arial" pitchFamily="34" charset="0"/>
              </a:rPr>
              <a:t>Phép lai phân tích là phép lai giữa cá thể mang tính trạng </a:t>
            </a:r>
            <a:r>
              <a:rPr lang="en-US" sz="2000" u="sng">
                <a:solidFill>
                  <a:schemeClr val="bg1"/>
                </a:solidFill>
                <a:latin typeface="Arial" pitchFamily="34" charset="0"/>
                <a:cs typeface="Arial" pitchFamily="34" charset="0"/>
              </a:rPr>
              <a:t>trội</a:t>
            </a:r>
            <a:r>
              <a:rPr lang="en-US" sz="2000">
                <a:latin typeface="Arial" pitchFamily="34" charset="0"/>
                <a:cs typeface="Arial" pitchFamily="34" charset="0"/>
              </a:rPr>
              <a:t> cần xác định </a:t>
            </a:r>
            <a:r>
              <a:rPr lang="en-US" sz="2000" u="sng">
                <a:latin typeface="Arial" pitchFamily="34" charset="0"/>
                <a:cs typeface="Arial" pitchFamily="34" charset="0"/>
              </a:rPr>
              <a:t>kiểu gen</a:t>
            </a:r>
            <a:r>
              <a:rPr lang="en-US" sz="2000">
                <a:latin typeface="Arial" pitchFamily="34" charset="0"/>
                <a:cs typeface="Arial" pitchFamily="34" charset="0"/>
              </a:rPr>
              <a:t> với cá thể mang tính trạng </a:t>
            </a:r>
            <a:r>
              <a:rPr lang="en-US" sz="2000" u="sng">
                <a:latin typeface="Arial" pitchFamily="34" charset="0"/>
                <a:cs typeface="Arial" pitchFamily="34" charset="0"/>
              </a:rPr>
              <a:t>lặn</a:t>
            </a:r>
            <a:r>
              <a:rPr lang="en-US" sz="2000">
                <a:latin typeface="Arial" pitchFamily="34" charset="0"/>
                <a:cs typeface="Arial" pitchFamily="34" charset="0"/>
              </a:rPr>
              <a:t>. Nếu kết quả của phép lai là đồng tính thì cá thể mang tính trạng trội có kiểu gen </a:t>
            </a:r>
            <a:r>
              <a:rPr lang="en-US" sz="2000" u="sng">
                <a:latin typeface="Arial" pitchFamily="34" charset="0"/>
                <a:cs typeface="Arial" pitchFamily="34" charset="0"/>
              </a:rPr>
              <a:t>đồng hợp</a:t>
            </a:r>
            <a:r>
              <a:rPr lang="en-US" sz="2000">
                <a:latin typeface="Arial" pitchFamily="34" charset="0"/>
                <a:cs typeface="Arial" pitchFamily="34" charset="0"/>
              </a:rPr>
              <a:t>, còn nếu kết quả phép lai là phân tính thì cá thể đó có kiểu gen </a:t>
            </a:r>
            <a:r>
              <a:rPr lang="en-US" sz="2000" u="sng">
                <a:latin typeface="Arial" pitchFamily="34" charset="0"/>
                <a:cs typeface="Arial" pitchFamily="34" charset="0"/>
              </a:rPr>
              <a:t>dị hợp</a:t>
            </a:r>
            <a:r>
              <a:rPr lang="en-US" sz="2000">
                <a:latin typeface="Arial" pitchFamily="34" charset="0"/>
                <a:cs typeface="Arial" pitchFamily="34" charset="0"/>
              </a:rPr>
              <a:t>.</a:t>
            </a:r>
          </a:p>
        </p:txBody>
      </p:sp>
      <p:sp>
        <p:nvSpPr>
          <p:cNvPr id="2" name="Rounded Rectangle 1"/>
          <p:cNvSpPr/>
          <p:nvPr/>
        </p:nvSpPr>
        <p:spPr>
          <a:xfrm>
            <a:off x="8204886" y="1570573"/>
            <a:ext cx="685800" cy="227628"/>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..(1)..</a:t>
            </a:r>
          </a:p>
        </p:txBody>
      </p:sp>
      <p:sp>
        <p:nvSpPr>
          <p:cNvPr id="38" name="Rounded Rectangle 37"/>
          <p:cNvSpPr/>
          <p:nvPr/>
        </p:nvSpPr>
        <p:spPr>
          <a:xfrm>
            <a:off x="6367848" y="1804381"/>
            <a:ext cx="1099752" cy="30062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…....(2)……</a:t>
            </a:r>
          </a:p>
        </p:txBody>
      </p:sp>
      <p:sp>
        <p:nvSpPr>
          <p:cNvPr id="49" name="Rounded Rectangle 48"/>
          <p:cNvSpPr/>
          <p:nvPr/>
        </p:nvSpPr>
        <p:spPr>
          <a:xfrm>
            <a:off x="6693243" y="2170963"/>
            <a:ext cx="605481" cy="227628"/>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..(3).</a:t>
            </a:r>
          </a:p>
        </p:txBody>
      </p:sp>
      <p:sp>
        <p:nvSpPr>
          <p:cNvPr id="50" name="Rounded Rectangle 49"/>
          <p:cNvSpPr/>
          <p:nvPr/>
        </p:nvSpPr>
        <p:spPr>
          <a:xfrm>
            <a:off x="5342238" y="3048041"/>
            <a:ext cx="1219200" cy="30062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…....(4)……</a:t>
            </a:r>
          </a:p>
        </p:txBody>
      </p:sp>
      <p:sp>
        <p:nvSpPr>
          <p:cNvPr id="51" name="Rounded Rectangle 50"/>
          <p:cNvSpPr/>
          <p:nvPr/>
        </p:nvSpPr>
        <p:spPr>
          <a:xfrm>
            <a:off x="6198972" y="3659953"/>
            <a:ext cx="762000" cy="30062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...(5)…</a:t>
            </a:r>
          </a:p>
        </p:txBody>
      </p:sp>
      <p:sp>
        <p:nvSpPr>
          <p:cNvPr id="52" name="TextBox 51"/>
          <p:cNvSpPr txBox="1"/>
          <p:nvPr/>
        </p:nvSpPr>
        <p:spPr>
          <a:xfrm>
            <a:off x="4674972" y="4197519"/>
            <a:ext cx="2018271" cy="338554"/>
          </a:xfrm>
          <a:prstGeom prst="rect">
            <a:avLst/>
          </a:prstGeom>
          <a:noFill/>
        </p:spPr>
        <p:txBody>
          <a:bodyPr wrap="square" rtlCol="0">
            <a:spAutoFit/>
          </a:bodyPr>
          <a:lstStyle/>
          <a:p>
            <a:r>
              <a:rPr lang="en-US" sz="1600">
                <a:solidFill>
                  <a:schemeClr val="tx2"/>
                </a:solidFill>
                <a:latin typeface="Arial" pitchFamily="34" charset="0"/>
                <a:cs typeface="Arial" pitchFamily="34" charset="0"/>
                <a:sym typeface="Wingdings 3"/>
              </a:rPr>
              <a:t>Sơ đồ lai minh họa: </a:t>
            </a:r>
            <a:endParaRPr lang="vi-VN" sz="160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5566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8"/>
                                        </p:tgtEl>
                                        <p:attrNameLst>
                                          <p:attrName>ppt_w</p:attrName>
                                        </p:attrNameLst>
                                      </p:cBhvr>
                                      <p:tavLst>
                                        <p:tav tm="0">
                                          <p:val>
                                            <p:strVal val="ppt_w"/>
                                          </p:val>
                                        </p:tav>
                                        <p:tav tm="100000">
                                          <p:val>
                                            <p:fltVal val="0"/>
                                          </p:val>
                                        </p:tav>
                                      </p:tavLst>
                                    </p:anim>
                                    <p:anim calcmode="lin" valueType="num">
                                      <p:cBhvr>
                                        <p:cTn id="14" dur="500"/>
                                        <p:tgtEl>
                                          <p:spTgt spid="38"/>
                                        </p:tgtEl>
                                        <p:attrNameLst>
                                          <p:attrName>ppt_h</p:attrName>
                                        </p:attrNameLst>
                                      </p:cBhvr>
                                      <p:tavLst>
                                        <p:tav tm="0">
                                          <p:val>
                                            <p:strVal val="ppt_h"/>
                                          </p:val>
                                        </p:tav>
                                        <p:tav tm="100000">
                                          <p:val>
                                            <p:fltVal val="0"/>
                                          </p:val>
                                        </p:tav>
                                      </p:tavLst>
                                    </p:anim>
                                    <p:animEffect transition="out" filter="fade">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0" nodeType="clickEffect">
                                  <p:stCondLst>
                                    <p:cond delay="0"/>
                                  </p:stCondLst>
                                  <p:childTnLst>
                                    <p:animEffect transition="out" filter="barn(inVertical)">
                                      <p:cBhvr>
                                        <p:cTn id="20" dur="500"/>
                                        <p:tgtEl>
                                          <p:spTgt spid="49"/>
                                        </p:tgtEl>
                                      </p:cBhvr>
                                    </p:animEffect>
                                    <p:set>
                                      <p:cBhvr>
                                        <p:cTn id="21" dur="1" fill="hold">
                                          <p:stCondLst>
                                            <p:cond delay="499"/>
                                          </p:stCondLst>
                                        </p:cTn>
                                        <p:tgtEl>
                                          <p:spTgt spid="4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0" nodeType="clickEffect">
                                  <p:stCondLst>
                                    <p:cond delay="0"/>
                                  </p:stCondLst>
                                  <p:childTnLst>
                                    <p:animEffect transition="out" filter="randombar(horizontal)">
                                      <p:cBhvr>
                                        <p:cTn id="25" dur="500"/>
                                        <p:tgtEl>
                                          <p:spTgt spid="50"/>
                                        </p:tgtEl>
                                      </p:cBhvr>
                                    </p:animEffect>
                                    <p:set>
                                      <p:cBhvr>
                                        <p:cTn id="26" dur="1" fill="hold">
                                          <p:stCondLst>
                                            <p:cond delay="499"/>
                                          </p:stCondLst>
                                        </p:cTn>
                                        <p:tgtEl>
                                          <p:spTgt spid="5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52"/>
                                        </p:tgtEl>
                                        <p:attrNameLst>
                                          <p:attrName>style.visibility</p:attrName>
                                        </p:attrNameLst>
                                      </p:cBhvr>
                                      <p:to>
                                        <p:strVal val="visible"/>
                                      </p:to>
                                    </p:set>
                                    <p:anim calcmode="lin" valueType="num">
                                      <p:cBhvr>
                                        <p:cTn id="36"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52"/>
                                        </p:tgtEl>
                                        <p:attrNameLst>
                                          <p:attrName>ppt_y</p:attrName>
                                        </p:attrNameLst>
                                      </p:cBhvr>
                                      <p:tavLst>
                                        <p:tav tm="0">
                                          <p:val>
                                            <p:strVal val="#ppt_y"/>
                                          </p:val>
                                        </p:tav>
                                        <p:tav tm="100000">
                                          <p:val>
                                            <p:strVal val="#ppt_y"/>
                                          </p:val>
                                        </p:tav>
                                      </p:tavLst>
                                    </p:anim>
                                    <p:anim calcmode="lin" valueType="num">
                                      <p:cBhvr>
                                        <p:cTn id="38"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P spid="49" grpId="0" animBg="1"/>
      <p:bldP spid="50" grpId="0" animBg="1"/>
      <p:bldP spid="51" grpId="0" animBg="1"/>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3203" y="334770"/>
            <a:ext cx="2997994" cy="461665"/>
          </a:xfrm>
          <a:prstGeom prst="rect">
            <a:avLst/>
          </a:prstGeom>
          <a:noFill/>
        </p:spPr>
        <p:txBody>
          <a:bodyPr wrap="square" rtlCol="0">
            <a:spAutoFit/>
          </a:bodyPr>
          <a:lstStyle/>
          <a:p>
            <a:pPr algn="ctr"/>
            <a:r>
              <a:rPr lang="en-US" sz="2400" b="1">
                <a:solidFill>
                  <a:schemeClr val="accent1"/>
                </a:solidFill>
              </a:rPr>
              <a:t>Kiểu gen đồng hợp</a:t>
            </a:r>
            <a:endParaRPr lang="vi-VN" sz="2400" b="1">
              <a:solidFill>
                <a:schemeClr val="accent1"/>
              </a:solidFill>
            </a:endParaRPr>
          </a:p>
        </p:txBody>
      </p:sp>
      <p:cxnSp>
        <p:nvCxnSpPr>
          <p:cNvPr id="22" name="Straight Connector 21"/>
          <p:cNvCxnSpPr/>
          <p:nvPr/>
        </p:nvCxnSpPr>
        <p:spPr>
          <a:xfrm>
            <a:off x="4545013" y="855077"/>
            <a:ext cx="26987" cy="40788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3400" y="785396"/>
            <a:ext cx="37338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P:   AA (hoa đỏ)   x   aa (hoa trắng)</a:t>
            </a:r>
            <a:endParaRPr lang="en-US">
              <a:solidFill>
                <a:schemeClr val="accent2">
                  <a:lumMod val="75000"/>
                </a:schemeClr>
              </a:solidFill>
              <a:latin typeface="Arial" pitchFamily="34" charset="0"/>
              <a:cs typeface="Arial" pitchFamily="34" charset="0"/>
            </a:endParaRPr>
          </a:p>
        </p:txBody>
      </p:sp>
      <p:sp>
        <p:nvSpPr>
          <p:cNvPr id="26" name="TextBox 25"/>
          <p:cNvSpPr txBox="1"/>
          <p:nvPr/>
        </p:nvSpPr>
        <p:spPr>
          <a:xfrm>
            <a:off x="4953000" y="796435"/>
            <a:ext cx="38100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P:   A</a:t>
            </a:r>
            <a:r>
              <a:rPr lang="en-US">
                <a:solidFill>
                  <a:schemeClr val="accent2">
                    <a:lumMod val="75000"/>
                  </a:schemeClr>
                </a:solidFill>
                <a:latin typeface="Arial" pitchFamily="34" charset="0"/>
                <a:cs typeface="Arial" pitchFamily="34" charset="0"/>
              </a:rPr>
              <a:t>a</a:t>
            </a:r>
            <a:r>
              <a:rPr lang="vi-VN">
                <a:solidFill>
                  <a:schemeClr val="accent2">
                    <a:lumMod val="75000"/>
                  </a:schemeClr>
                </a:solidFill>
                <a:latin typeface="Arial" pitchFamily="34" charset="0"/>
                <a:cs typeface="Arial" pitchFamily="34" charset="0"/>
              </a:rPr>
              <a:t> (hoa đỏ)   x   aa (hoa trắng)</a:t>
            </a:r>
            <a:endParaRPr lang="en-US">
              <a:solidFill>
                <a:schemeClr val="accent2">
                  <a:lumMod val="75000"/>
                </a:schemeClr>
              </a:solidFill>
              <a:latin typeface="Arial" pitchFamily="34" charset="0"/>
              <a:cs typeface="Arial" pitchFamily="34" charset="0"/>
            </a:endParaRPr>
          </a:p>
        </p:txBody>
      </p:sp>
      <p:sp>
        <p:nvSpPr>
          <p:cNvPr id="27" name="TextBox 26"/>
          <p:cNvSpPr txBox="1"/>
          <p:nvPr/>
        </p:nvSpPr>
        <p:spPr>
          <a:xfrm>
            <a:off x="533400" y="1123950"/>
            <a:ext cx="32766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G</a:t>
            </a:r>
            <a:r>
              <a:rPr lang="vi-VN" baseline="-25000">
                <a:solidFill>
                  <a:schemeClr val="accent2">
                    <a:lumMod val="75000"/>
                  </a:schemeClr>
                </a:solidFill>
                <a:latin typeface="Arial" pitchFamily="34" charset="0"/>
                <a:cs typeface="Arial" pitchFamily="34" charset="0"/>
              </a:rPr>
              <a:t>P</a:t>
            </a:r>
            <a:r>
              <a:rPr lang="vi-VN">
                <a:solidFill>
                  <a:schemeClr val="accent2">
                    <a:lumMod val="75000"/>
                  </a:schemeClr>
                </a:solidFill>
                <a:latin typeface="Arial" pitchFamily="34" charset="0"/>
                <a:cs typeface="Arial" pitchFamily="34" charset="0"/>
              </a:rPr>
              <a:t>:       (A)                        (a)</a:t>
            </a:r>
            <a:endParaRPr lang="en-US">
              <a:solidFill>
                <a:schemeClr val="accent2">
                  <a:lumMod val="75000"/>
                </a:schemeClr>
              </a:solidFill>
              <a:latin typeface="Arial" pitchFamily="34" charset="0"/>
              <a:cs typeface="Arial" pitchFamily="34" charset="0"/>
            </a:endParaRPr>
          </a:p>
        </p:txBody>
      </p:sp>
      <p:sp>
        <p:nvSpPr>
          <p:cNvPr id="28" name="TextBox 27"/>
          <p:cNvSpPr txBox="1"/>
          <p:nvPr/>
        </p:nvSpPr>
        <p:spPr>
          <a:xfrm>
            <a:off x="533400" y="1493282"/>
            <a:ext cx="36576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F</a:t>
            </a:r>
            <a:r>
              <a:rPr lang="vi-VN" baseline="-25000">
                <a:solidFill>
                  <a:schemeClr val="accent2">
                    <a:lumMod val="75000"/>
                  </a:schemeClr>
                </a:solidFill>
                <a:latin typeface="Arial" pitchFamily="34" charset="0"/>
                <a:cs typeface="Arial" pitchFamily="34" charset="0"/>
              </a:rPr>
              <a:t>1</a:t>
            </a:r>
            <a:r>
              <a:rPr lang="vi-VN">
                <a:solidFill>
                  <a:schemeClr val="accent2">
                    <a:lumMod val="75000"/>
                  </a:schemeClr>
                </a:solidFill>
                <a:latin typeface="Arial" pitchFamily="34" charset="0"/>
                <a:cs typeface="Arial" pitchFamily="34" charset="0"/>
              </a:rPr>
              <a:t>:      </a:t>
            </a:r>
            <a:r>
              <a:rPr lang="en-US">
                <a:solidFill>
                  <a:schemeClr val="accent2">
                    <a:lumMod val="75000"/>
                  </a:schemeClr>
                </a:solidFill>
                <a:latin typeface="Arial" pitchFamily="34" charset="0"/>
                <a:cs typeface="Arial" pitchFamily="34" charset="0"/>
              </a:rPr>
              <a:t>     </a:t>
            </a:r>
            <a:r>
              <a:rPr lang="vi-VN">
                <a:solidFill>
                  <a:schemeClr val="accent2">
                    <a:lumMod val="75000"/>
                  </a:schemeClr>
                </a:solidFill>
                <a:latin typeface="Arial" pitchFamily="34" charset="0"/>
                <a:cs typeface="Arial" pitchFamily="34" charset="0"/>
              </a:rPr>
              <a:t>Aa (100% hoa đỏ)</a:t>
            </a:r>
            <a:endParaRPr lang="en-US">
              <a:solidFill>
                <a:schemeClr val="accent2">
                  <a:lumMod val="75000"/>
                </a:schemeClr>
              </a:solidFill>
              <a:latin typeface="Arial" pitchFamily="34" charset="0"/>
              <a:cs typeface="Arial" pitchFamily="34" charset="0"/>
            </a:endParaRPr>
          </a:p>
        </p:txBody>
      </p:sp>
      <p:sp>
        <p:nvSpPr>
          <p:cNvPr id="29" name="TextBox 28"/>
          <p:cNvSpPr txBox="1"/>
          <p:nvPr/>
        </p:nvSpPr>
        <p:spPr>
          <a:xfrm>
            <a:off x="4953000" y="1123950"/>
            <a:ext cx="35814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G</a:t>
            </a:r>
            <a:r>
              <a:rPr lang="vi-VN" baseline="-25000">
                <a:solidFill>
                  <a:schemeClr val="accent2">
                    <a:lumMod val="75000"/>
                  </a:schemeClr>
                </a:solidFill>
                <a:latin typeface="Arial" pitchFamily="34" charset="0"/>
                <a:cs typeface="Arial" pitchFamily="34" charset="0"/>
              </a:rPr>
              <a:t>P</a:t>
            </a:r>
            <a:r>
              <a:rPr lang="vi-VN">
                <a:solidFill>
                  <a:schemeClr val="accent2">
                    <a:lumMod val="75000"/>
                  </a:schemeClr>
                </a:solidFill>
                <a:latin typeface="Arial" pitchFamily="34" charset="0"/>
                <a:cs typeface="Arial" pitchFamily="34" charset="0"/>
              </a:rPr>
              <a:t>:    </a:t>
            </a:r>
            <a:r>
              <a:rPr lang="en-US">
                <a:solidFill>
                  <a:schemeClr val="accent2">
                    <a:lumMod val="75000"/>
                  </a:schemeClr>
                </a:solidFill>
                <a:latin typeface="Arial" pitchFamily="34" charset="0"/>
                <a:cs typeface="Arial" pitchFamily="34" charset="0"/>
              </a:rPr>
              <a:t>  </a:t>
            </a:r>
            <a:r>
              <a:rPr lang="vi-VN">
                <a:solidFill>
                  <a:schemeClr val="accent2">
                    <a:lumMod val="75000"/>
                  </a:schemeClr>
                </a:solidFill>
                <a:latin typeface="Arial" pitchFamily="34" charset="0"/>
                <a:cs typeface="Arial" pitchFamily="34" charset="0"/>
              </a:rPr>
              <a:t>(A</a:t>
            </a:r>
            <a:r>
              <a:rPr lang="en-US">
                <a:solidFill>
                  <a:schemeClr val="accent2">
                    <a:lumMod val="75000"/>
                  </a:schemeClr>
                </a:solidFill>
                <a:latin typeface="Arial" pitchFamily="34" charset="0"/>
                <a:cs typeface="Arial" pitchFamily="34" charset="0"/>
              </a:rPr>
              <a:t>, a</a:t>
            </a:r>
            <a:r>
              <a:rPr lang="vi-VN">
                <a:solidFill>
                  <a:schemeClr val="accent2">
                    <a:lumMod val="75000"/>
                  </a:schemeClr>
                </a:solidFill>
                <a:latin typeface="Arial" pitchFamily="34" charset="0"/>
                <a:cs typeface="Arial" pitchFamily="34" charset="0"/>
              </a:rPr>
              <a:t>)               </a:t>
            </a:r>
            <a:r>
              <a:rPr lang="en-US">
                <a:solidFill>
                  <a:schemeClr val="accent2">
                    <a:lumMod val="75000"/>
                  </a:schemeClr>
                </a:solidFill>
                <a:latin typeface="Arial" pitchFamily="34" charset="0"/>
                <a:cs typeface="Arial" pitchFamily="34" charset="0"/>
              </a:rPr>
              <a:t>  </a:t>
            </a:r>
            <a:r>
              <a:rPr lang="vi-VN">
                <a:solidFill>
                  <a:schemeClr val="accent2">
                    <a:lumMod val="75000"/>
                  </a:schemeClr>
                </a:solidFill>
                <a:latin typeface="Arial" pitchFamily="34" charset="0"/>
                <a:cs typeface="Arial" pitchFamily="34" charset="0"/>
              </a:rPr>
              <a:t>(a)</a:t>
            </a:r>
            <a:endParaRPr lang="en-US">
              <a:solidFill>
                <a:schemeClr val="accent2">
                  <a:lumMod val="75000"/>
                </a:schemeClr>
              </a:solidFill>
              <a:latin typeface="Arial" pitchFamily="34" charset="0"/>
              <a:cs typeface="Arial" pitchFamily="34" charset="0"/>
            </a:endParaRPr>
          </a:p>
        </p:txBody>
      </p:sp>
      <p:sp>
        <p:nvSpPr>
          <p:cNvPr id="30" name="TextBox 29"/>
          <p:cNvSpPr txBox="1"/>
          <p:nvPr/>
        </p:nvSpPr>
        <p:spPr>
          <a:xfrm>
            <a:off x="4953000" y="1504950"/>
            <a:ext cx="2590800" cy="369332"/>
          </a:xfrm>
          <a:prstGeom prst="rect">
            <a:avLst/>
          </a:prstGeom>
          <a:noFill/>
        </p:spPr>
        <p:txBody>
          <a:bodyPr wrap="square" rtlCol="0">
            <a:spAutoFit/>
          </a:bodyPr>
          <a:lstStyle/>
          <a:p>
            <a:pPr algn="just"/>
            <a:r>
              <a:rPr lang="vi-VN">
                <a:solidFill>
                  <a:schemeClr val="accent2">
                    <a:lumMod val="75000"/>
                  </a:schemeClr>
                </a:solidFill>
                <a:latin typeface="Arial" pitchFamily="34" charset="0"/>
                <a:cs typeface="Arial" pitchFamily="34" charset="0"/>
              </a:rPr>
              <a:t>F</a:t>
            </a:r>
            <a:r>
              <a:rPr lang="vi-VN" baseline="-25000">
                <a:solidFill>
                  <a:schemeClr val="accent2">
                    <a:lumMod val="75000"/>
                  </a:schemeClr>
                </a:solidFill>
                <a:latin typeface="Arial" pitchFamily="34" charset="0"/>
                <a:cs typeface="Arial" pitchFamily="34" charset="0"/>
              </a:rPr>
              <a:t>1</a:t>
            </a:r>
            <a:r>
              <a:rPr lang="vi-VN">
                <a:solidFill>
                  <a:schemeClr val="accent2">
                    <a:lumMod val="75000"/>
                  </a:schemeClr>
                </a:solidFill>
                <a:latin typeface="Arial" pitchFamily="34" charset="0"/>
                <a:cs typeface="Arial" pitchFamily="34" charset="0"/>
              </a:rPr>
              <a:t>:          </a:t>
            </a:r>
            <a:r>
              <a:rPr lang="en-US">
                <a:solidFill>
                  <a:schemeClr val="accent2">
                    <a:lumMod val="75000"/>
                  </a:schemeClr>
                </a:solidFill>
                <a:latin typeface="Arial" pitchFamily="34" charset="0"/>
                <a:cs typeface="Arial" pitchFamily="34" charset="0"/>
              </a:rPr>
              <a:t>      </a:t>
            </a:r>
            <a:r>
              <a:rPr lang="vi-VN">
                <a:solidFill>
                  <a:schemeClr val="accent2">
                    <a:lumMod val="75000"/>
                  </a:schemeClr>
                </a:solidFill>
                <a:latin typeface="Arial" pitchFamily="34" charset="0"/>
                <a:cs typeface="Arial" pitchFamily="34" charset="0"/>
              </a:rPr>
              <a:t> A</a:t>
            </a:r>
            <a:r>
              <a:rPr lang="en-US">
                <a:solidFill>
                  <a:schemeClr val="accent2">
                    <a:lumMod val="75000"/>
                  </a:schemeClr>
                </a:solidFill>
                <a:latin typeface="Arial" pitchFamily="34" charset="0"/>
                <a:cs typeface="Arial" pitchFamily="34" charset="0"/>
              </a:rPr>
              <a:t>A; aa</a:t>
            </a:r>
          </a:p>
        </p:txBody>
      </p:sp>
      <p:sp>
        <p:nvSpPr>
          <p:cNvPr id="31" name="TextBox 30"/>
          <p:cNvSpPr txBox="1"/>
          <p:nvPr/>
        </p:nvSpPr>
        <p:spPr>
          <a:xfrm>
            <a:off x="4957119" y="1809750"/>
            <a:ext cx="2586681" cy="338554"/>
          </a:xfrm>
          <a:prstGeom prst="rect">
            <a:avLst/>
          </a:prstGeom>
          <a:noFill/>
        </p:spPr>
        <p:txBody>
          <a:bodyPr wrap="square" rtlCol="0">
            <a:spAutoFit/>
          </a:bodyPr>
          <a:lstStyle/>
          <a:p>
            <a:pPr algn="just"/>
            <a:r>
              <a:rPr lang="vi-VN" sz="1200" i="1">
                <a:solidFill>
                  <a:schemeClr val="accent2">
                    <a:lumMod val="75000"/>
                  </a:schemeClr>
                </a:solidFill>
                <a:latin typeface="Arial" pitchFamily="34" charset="0"/>
                <a:cs typeface="Arial" pitchFamily="34" charset="0"/>
              </a:rPr>
              <a:t>TLKG:</a:t>
            </a:r>
            <a:r>
              <a:rPr lang="vi-VN" sz="1600" i="1">
                <a:solidFill>
                  <a:schemeClr val="accent2">
                    <a:lumMod val="75000"/>
                  </a:schemeClr>
                </a:solidFill>
                <a:latin typeface="Arial" pitchFamily="34" charset="0"/>
                <a:cs typeface="Arial" pitchFamily="34" charset="0"/>
              </a:rPr>
              <a:t>    </a:t>
            </a:r>
            <a:r>
              <a:rPr lang="en-US" sz="1600" i="1">
                <a:solidFill>
                  <a:schemeClr val="accent2">
                    <a:lumMod val="75000"/>
                  </a:schemeClr>
                </a:solidFill>
                <a:latin typeface="Arial" pitchFamily="34" charset="0"/>
                <a:cs typeface="Arial" pitchFamily="34" charset="0"/>
              </a:rPr>
              <a:t>         </a:t>
            </a:r>
            <a:r>
              <a:rPr lang="vi-VN" sz="1600">
                <a:solidFill>
                  <a:schemeClr val="accent2">
                    <a:lumMod val="75000"/>
                  </a:schemeClr>
                </a:solidFill>
                <a:latin typeface="Arial" pitchFamily="34" charset="0"/>
                <a:cs typeface="Arial" pitchFamily="34" charset="0"/>
              </a:rPr>
              <a:t>1AA</a:t>
            </a:r>
            <a:r>
              <a:rPr lang="en-US" sz="1600">
                <a:solidFill>
                  <a:schemeClr val="accent2">
                    <a:lumMod val="75000"/>
                  </a:schemeClr>
                </a:solidFill>
                <a:latin typeface="Arial" pitchFamily="34" charset="0"/>
                <a:cs typeface="Arial" pitchFamily="34" charset="0"/>
              </a:rPr>
              <a:t>  </a:t>
            </a:r>
            <a:r>
              <a:rPr lang="vi-VN" sz="1600">
                <a:solidFill>
                  <a:schemeClr val="accent2">
                    <a:lumMod val="75000"/>
                  </a:schemeClr>
                </a:solidFill>
                <a:latin typeface="Arial" pitchFamily="34" charset="0"/>
                <a:cs typeface="Arial" pitchFamily="34" charset="0"/>
              </a:rPr>
              <a:t>:</a:t>
            </a:r>
            <a:r>
              <a:rPr lang="en-US" sz="1600">
                <a:solidFill>
                  <a:schemeClr val="accent2">
                    <a:lumMod val="75000"/>
                  </a:schemeClr>
                </a:solidFill>
                <a:latin typeface="Arial" pitchFamily="34" charset="0"/>
                <a:cs typeface="Arial" pitchFamily="34" charset="0"/>
              </a:rPr>
              <a:t> 1a</a:t>
            </a:r>
            <a:r>
              <a:rPr lang="vi-VN" sz="1600">
                <a:solidFill>
                  <a:schemeClr val="accent2">
                    <a:lumMod val="75000"/>
                  </a:schemeClr>
                </a:solidFill>
                <a:latin typeface="Arial" pitchFamily="34" charset="0"/>
                <a:cs typeface="Arial" pitchFamily="34" charset="0"/>
              </a:rPr>
              <a:t>a</a:t>
            </a:r>
            <a:endParaRPr lang="en-US" sz="1600">
              <a:solidFill>
                <a:schemeClr val="accent2">
                  <a:lumMod val="75000"/>
                </a:schemeClr>
              </a:solidFill>
              <a:latin typeface="Arial" pitchFamily="34" charset="0"/>
              <a:cs typeface="Arial" pitchFamily="34" charset="0"/>
            </a:endParaRPr>
          </a:p>
        </p:txBody>
      </p:sp>
      <p:sp>
        <p:nvSpPr>
          <p:cNvPr id="32" name="TextBox 31"/>
          <p:cNvSpPr txBox="1"/>
          <p:nvPr/>
        </p:nvSpPr>
        <p:spPr>
          <a:xfrm>
            <a:off x="4984901" y="2109832"/>
            <a:ext cx="3549499" cy="553998"/>
          </a:xfrm>
          <a:prstGeom prst="rect">
            <a:avLst/>
          </a:prstGeom>
          <a:noFill/>
        </p:spPr>
        <p:txBody>
          <a:bodyPr wrap="square" rtlCol="0">
            <a:spAutoFit/>
          </a:bodyPr>
          <a:lstStyle/>
          <a:p>
            <a:pPr algn="just"/>
            <a:r>
              <a:rPr lang="vi-VN" sz="1200" i="1">
                <a:solidFill>
                  <a:schemeClr val="accent2">
                    <a:lumMod val="75000"/>
                  </a:schemeClr>
                </a:solidFill>
                <a:latin typeface="Arial" pitchFamily="34" charset="0"/>
                <a:cs typeface="Arial" pitchFamily="34" charset="0"/>
              </a:rPr>
              <a:t>TLKH:</a:t>
            </a:r>
            <a:r>
              <a:rPr lang="vi-VN" sz="1600" i="1">
                <a:solidFill>
                  <a:schemeClr val="accent2">
                    <a:lumMod val="75000"/>
                  </a:schemeClr>
                </a:solidFill>
                <a:latin typeface="Arial" pitchFamily="34" charset="0"/>
                <a:cs typeface="Arial" pitchFamily="34" charset="0"/>
              </a:rPr>
              <a:t>    </a:t>
            </a:r>
            <a:r>
              <a:rPr lang="en-US" sz="1600" i="1">
                <a:solidFill>
                  <a:schemeClr val="accent2">
                    <a:lumMod val="75000"/>
                  </a:schemeClr>
                </a:solidFill>
                <a:latin typeface="Arial" pitchFamily="34" charset="0"/>
                <a:cs typeface="Arial" pitchFamily="34" charset="0"/>
              </a:rPr>
              <a:t>  </a:t>
            </a:r>
            <a:r>
              <a:rPr lang="en-US" sz="1600">
                <a:solidFill>
                  <a:schemeClr val="accent2">
                    <a:lumMod val="75000"/>
                  </a:schemeClr>
                </a:solidFill>
                <a:latin typeface="Arial" pitchFamily="34" charset="0"/>
                <a:cs typeface="Arial" pitchFamily="34" charset="0"/>
              </a:rPr>
              <a:t>1</a:t>
            </a:r>
            <a:r>
              <a:rPr lang="vi-VN" sz="1600">
                <a:solidFill>
                  <a:schemeClr val="accent2">
                    <a:lumMod val="75000"/>
                  </a:schemeClr>
                </a:solidFill>
                <a:latin typeface="Arial" pitchFamily="34" charset="0"/>
                <a:cs typeface="Arial" pitchFamily="34" charset="0"/>
              </a:rPr>
              <a:t> hoa đỏ : 1 hoa trắng</a:t>
            </a:r>
            <a:endParaRPr lang="en-US" sz="1600">
              <a:solidFill>
                <a:schemeClr val="accent2">
                  <a:lumMod val="75000"/>
                </a:schemeClr>
              </a:solidFill>
              <a:latin typeface="Arial" pitchFamily="34" charset="0"/>
              <a:cs typeface="Arial" pitchFamily="34" charset="0"/>
            </a:endParaRPr>
          </a:p>
          <a:p>
            <a:pPr algn="just"/>
            <a:r>
              <a:rPr lang="en-US" sz="1400" i="1">
                <a:solidFill>
                  <a:schemeClr val="accent2">
                    <a:lumMod val="75000"/>
                  </a:schemeClr>
                </a:solidFill>
                <a:latin typeface="Arial" pitchFamily="34" charset="0"/>
                <a:cs typeface="Arial" pitchFamily="34" charset="0"/>
              </a:rPr>
              <a:t>          (hay 50% hoa đỏ : 50% hoa trắng)</a:t>
            </a:r>
          </a:p>
        </p:txBody>
      </p:sp>
      <p:sp>
        <p:nvSpPr>
          <p:cNvPr id="2" name="Flowchart: Alternate Process 1"/>
          <p:cNvSpPr/>
          <p:nvPr/>
        </p:nvSpPr>
        <p:spPr>
          <a:xfrm>
            <a:off x="1447800" y="1504950"/>
            <a:ext cx="2133600" cy="369332"/>
          </a:xfrm>
          <a:prstGeom prst="flowChartAlternateProcess">
            <a:avLst/>
          </a:prstGeom>
          <a:solidFill>
            <a:schemeClr val="accent2">
              <a:lumMod val="60000"/>
              <a:lumOff val="40000"/>
              <a:alpha val="4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p:cNvSpPr/>
          <p:nvPr/>
        </p:nvSpPr>
        <p:spPr>
          <a:xfrm>
            <a:off x="5546124" y="2109832"/>
            <a:ext cx="2759676" cy="553998"/>
          </a:xfrm>
          <a:prstGeom prst="flowChartAlternateProcess">
            <a:avLst/>
          </a:prstGeom>
          <a:solidFill>
            <a:schemeClr val="accent3">
              <a:alpha val="4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260653" y="364740"/>
            <a:ext cx="2997994" cy="461665"/>
          </a:xfrm>
          <a:prstGeom prst="rect">
            <a:avLst/>
          </a:prstGeom>
          <a:noFill/>
        </p:spPr>
        <p:txBody>
          <a:bodyPr wrap="square" rtlCol="0">
            <a:spAutoFit/>
          </a:bodyPr>
          <a:lstStyle/>
          <a:p>
            <a:pPr algn="ctr"/>
            <a:r>
              <a:rPr lang="en-US" sz="2400" b="1">
                <a:solidFill>
                  <a:schemeClr val="accent1"/>
                </a:solidFill>
              </a:rPr>
              <a:t>Kiểu gen dị hợp</a:t>
            </a:r>
            <a:endParaRPr lang="vi-VN" sz="2400" b="1">
              <a:solidFill>
                <a:schemeClr val="accent1"/>
              </a:solidFill>
            </a:endParaRPr>
          </a:p>
        </p:txBody>
      </p:sp>
    </p:spTree>
    <p:extLst>
      <p:ext uri="{BB962C8B-B14F-4D97-AF65-F5344CB8AC3E}">
        <p14:creationId xmlns:p14="http://schemas.microsoft.com/office/powerpoint/2010/main" val="31874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randombar(horizontal)">
                                      <p:cBhvr>
                                        <p:cTn id="36" dur="500"/>
                                        <p:tgtEl>
                                          <p:spTgt spid="3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6" grpId="0"/>
      <p:bldP spid="27" grpId="0"/>
      <p:bldP spid="28" grpId="0"/>
      <p:bldP spid="29" grpId="0"/>
      <p:bldP spid="30" grpId="0"/>
      <p:bldP spid="31" grpId="0"/>
      <p:bldP spid="32" grpId="0"/>
      <p:bldP spid="2"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1" y="228600"/>
            <a:ext cx="8023225" cy="457200"/>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latin typeface="+mj-lt"/>
              </a:rPr>
              <a:t>Chủ đề: LAI MỘT CẶP TÍNH TRẠNG</a:t>
            </a:r>
            <a:r>
              <a:rPr lang="en-US" sz="2400" b="1">
                <a:solidFill>
                  <a:srgbClr val="FF0000"/>
                </a:solidFill>
                <a:latin typeface="+mj-lt"/>
              </a:rPr>
              <a:t> </a:t>
            </a:r>
            <a:r>
              <a:rPr lang="en-US" sz="2400" b="1">
                <a:solidFill>
                  <a:srgbClr val="FF0000"/>
                </a:solidFill>
                <a:latin typeface="Tiffany" pitchFamily="18" charset="0"/>
                <a:ea typeface="Tiffany" pitchFamily="18" charset="0"/>
                <a:cs typeface="Tiffany" pitchFamily="18" charset="0"/>
              </a:rPr>
              <a:t>(tiếp)</a:t>
            </a:r>
          </a:p>
        </p:txBody>
      </p:sp>
      <p:sp>
        <p:nvSpPr>
          <p:cNvPr id="5" name="TextBox 4"/>
          <p:cNvSpPr txBox="1"/>
          <p:nvPr/>
        </p:nvSpPr>
        <p:spPr>
          <a:xfrm>
            <a:off x="187410" y="2036688"/>
            <a:ext cx="4357603" cy="646331"/>
          </a:xfrm>
          <a:prstGeom prst="rect">
            <a:avLst/>
          </a:prstGeom>
          <a:noFill/>
        </p:spPr>
        <p:txBody>
          <a:bodyPr wrap="square" rtlCol="0">
            <a:spAutoFit/>
          </a:bodyPr>
          <a:lstStyle/>
          <a:p>
            <a:pPr algn="just"/>
            <a:r>
              <a:rPr lang="vi-VN" i="1">
                <a:solidFill>
                  <a:srgbClr val="0070C0"/>
                </a:solidFill>
                <a:latin typeface="Arial" pitchFamily="34" charset="0"/>
                <a:cs typeface="Arial" pitchFamily="34" charset="0"/>
              </a:rPr>
              <a:t>- </a:t>
            </a:r>
            <a:r>
              <a:rPr lang="en-US" i="1">
                <a:solidFill>
                  <a:srgbClr val="0070C0"/>
                </a:solidFill>
                <a:latin typeface="Arial" pitchFamily="34" charset="0"/>
                <a:cs typeface="Arial" pitchFamily="34" charset="0"/>
              </a:rPr>
              <a:t>Kiểu gen chứa cặp gen gồm 2 gen tương ứng </a:t>
            </a:r>
            <a:r>
              <a:rPr lang="en-US" i="1" u="sng">
                <a:solidFill>
                  <a:schemeClr val="accent2">
                    <a:lumMod val="75000"/>
                  </a:schemeClr>
                </a:solidFill>
                <a:latin typeface="Arial" pitchFamily="34" charset="0"/>
                <a:cs typeface="Arial" pitchFamily="34" charset="0"/>
              </a:rPr>
              <a:t>giống nhau </a:t>
            </a:r>
            <a:r>
              <a:rPr lang="en-US" i="1">
                <a:solidFill>
                  <a:srgbClr val="0070C0"/>
                </a:solidFill>
                <a:latin typeface="Arial" pitchFamily="34" charset="0"/>
                <a:cs typeface="Arial" pitchFamily="34" charset="0"/>
                <a:sym typeface="Wingdings 3"/>
              </a:rPr>
              <a:t> Thể </a:t>
            </a:r>
            <a:r>
              <a:rPr lang="en-US" i="1">
                <a:solidFill>
                  <a:schemeClr val="accent2">
                    <a:lumMod val="75000"/>
                  </a:schemeClr>
                </a:solidFill>
                <a:latin typeface="Arial" pitchFamily="34" charset="0"/>
                <a:cs typeface="Arial" pitchFamily="34" charset="0"/>
                <a:sym typeface="Wingdings 3"/>
              </a:rPr>
              <a:t>đồng hợp</a:t>
            </a:r>
            <a:r>
              <a:rPr lang="en-US" i="1">
                <a:solidFill>
                  <a:srgbClr val="0070C0"/>
                </a:solidFill>
                <a:latin typeface="Arial" pitchFamily="34" charset="0"/>
                <a:cs typeface="Arial" pitchFamily="34" charset="0"/>
                <a:sym typeface="Wingdings 3"/>
              </a:rPr>
              <a:t>.</a:t>
            </a:r>
            <a:endParaRPr lang="vi-VN" i="1">
              <a:solidFill>
                <a:srgbClr val="0070C0"/>
              </a:solidFill>
            </a:endParaRPr>
          </a:p>
        </p:txBody>
      </p:sp>
      <p:sp>
        <p:nvSpPr>
          <p:cNvPr id="21" name="TextBox 20"/>
          <p:cNvSpPr txBox="1"/>
          <p:nvPr/>
        </p:nvSpPr>
        <p:spPr>
          <a:xfrm>
            <a:off x="152400" y="666750"/>
            <a:ext cx="2209800" cy="400110"/>
          </a:xfrm>
          <a:prstGeom prst="rect">
            <a:avLst/>
          </a:prstGeom>
          <a:noFill/>
        </p:spPr>
        <p:txBody>
          <a:bodyPr wrap="square" rtlCol="0">
            <a:spAutoFit/>
          </a:bodyPr>
          <a:lstStyle/>
          <a:p>
            <a:r>
              <a:rPr lang="vi-VN" sz="2000" b="1">
                <a:solidFill>
                  <a:srgbClr val="FF0000"/>
                </a:solidFill>
                <a:latin typeface="Arial" pitchFamily="34" charset="0"/>
                <a:cs typeface="Arial" pitchFamily="34" charset="0"/>
              </a:rPr>
              <a:t>I</a:t>
            </a:r>
            <a:r>
              <a:rPr lang="en-US" sz="2000" b="1">
                <a:solidFill>
                  <a:srgbClr val="FF0000"/>
                </a:solidFill>
                <a:latin typeface="Arial" pitchFamily="34" charset="0"/>
                <a:cs typeface="Arial" pitchFamily="34" charset="0"/>
              </a:rPr>
              <a:t>I</a:t>
            </a:r>
            <a:r>
              <a:rPr lang="vi-VN" sz="2000" b="1">
                <a:solidFill>
                  <a:srgbClr val="FF0000"/>
                </a:solidFill>
                <a:latin typeface="Arial" pitchFamily="34" charset="0"/>
                <a:cs typeface="Arial" pitchFamily="34" charset="0"/>
              </a:rPr>
              <a:t>I. </a:t>
            </a:r>
            <a:r>
              <a:rPr lang="en-US" sz="2000" b="1">
                <a:solidFill>
                  <a:srgbClr val="FF0000"/>
                </a:solidFill>
                <a:latin typeface="Arial" pitchFamily="34" charset="0"/>
                <a:cs typeface="Arial" pitchFamily="34" charset="0"/>
              </a:rPr>
              <a:t>Lai phân tích</a:t>
            </a:r>
          </a:p>
        </p:txBody>
      </p:sp>
      <p:sp>
        <p:nvSpPr>
          <p:cNvPr id="22" name="TextBox 21"/>
          <p:cNvSpPr txBox="1"/>
          <p:nvPr/>
        </p:nvSpPr>
        <p:spPr>
          <a:xfrm>
            <a:off x="152400" y="971550"/>
            <a:ext cx="1981200" cy="400110"/>
          </a:xfrm>
          <a:prstGeom prst="rect">
            <a:avLst/>
          </a:prstGeom>
          <a:noFill/>
        </p:spPr>
        <p:txBody>
          <a:bodyPr wrap="square" rtlCol="0">
            <a:spAutoFit/>
          </a:bodyPr>
          <a:lstStyle/>
          <a:p>
            <a:r>
              <a:rPr lang="en-US" sz="2000" b="1">
                <a:solidFill>
                  <a:schemeClr val="accent1">
                    <a:lumMod val="75000"/>
                  </a:schemeClr>
                </a:solidFill>
                <a:latin typeface="Arial" pitchFamily="34" charset="0"/>
                <a:cs typeface="Arial" pitchFamily="34" charset="0"/>
              </a:rPr>
              <a:t>1</a:t>
            </a:r>
            <a:r>
              <a:rPr lang="vi-VN" sz="2000" b="1">
                <a:solidFill>
                  <a:schemeClr val="accent1">
                    <a:lumMod val="75000"/>
                  </a:schemeClr>
                </a:solidFill>
                <a:latin typeface="Arial" pitchFamily="34" charset="0"/>
                <a:cs typeface="Arial" pitchFamily="34" charset="0"/>
              </a:rPr>
              <a:t>. </a:t>
            </a:r>
            <a:r>
              <a:rPr lang="en-US" sz="2000" b="1">
                <a:solidFill>
                  <a:schemeClr val="accent1">
                    <a:lumMod val="75000"/>
                  </a:schemeClr>
                </a:solidFill>
                <a:latin typeface="Arial" pitchFamily="34" charset="0"/>
                <a:cs typeface="Arial" pitchFamily="34" charset="0"/>
              </a:rPr>
              <a:t>Một số lưu ý</a:t>
            </a:r>
          </a:p>
        </p:txBody>
      </p:sp>
      <p:cxnSp>
        <p:nvCxnSpPr>
          <p:cNvPr id="6" name="Straight Connector 5"/>
          <p:cNvCxnSpPr/>
          <p:nvPr/>
        </p:nvCxnSpPr>
        <p:spPr>
          <a:xfrm>
            <a:off x="4545013" y="855077"/>
            <a:ext cx="26987" cy="407887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7411" y="1353522"/>
            <a:ext cx="4357602" cy="707886"/>
          </a:xfrm>
          <a:prstGeom prst="rect">
            <a:avLst/>
          </a:prstGeom>
          <a:noFill/>
        </p:spPr>
        <p:txBody>
          <a:bodyPr wrap="square" rtlCol="0">
            <a:spAutoFit/>
          </a:bodyPr>
          <a:lstStyle/>
          <a:p>
            <a:pPr algn="just"/>
            <a:r>
              <a:rPr lang="vi-VN" sz="2000">
                <a:solidFill>
                  <a:srgbClr val="0070C0"/>
                </a:solidFill>
              </a:rPr>
              <a:t>- </a:t>
            </a:r>
            <a:r>
              <a:rPr lang="en-US" sz="2000">
                <a:solidFill>
                  <a:srgbClr val="FF0000"/>
                </a:solidFill>
                <a:latin typeface="Arial" pitchFamily="34" charset="0"/>
                <a:cs typeface="Arial" pitchFamily="34" charset="0"/>
                <a:sym typeface="Wingdings 3"/>
              </a:rPr>
              <a:t>Kiểu gen: </a:t>
            </a:r>
            <a:r>
              <a:rPr lang="en-US" sz="2000">
                <a:solidFill>
                  <a:srgbClr val="0070C0"/>
                </a:solidFill>
                <a:latin typeface="Arial" pitchFamily="34" charset="0"/>
                <a:cs typeface="Arial" pitchFamily="34" charset="0"/>
                <a:sym typeface="Wingdings 3"/>
              </a:rPr>
              <a:t>là tổ h</a:t>
            </a:r>
            <a:r>
              <a:rPr lang="en-US" sz="2000">
                <a:solidFill>
                  <a:srgbClr val="0070C0"/>
                </a:solidFill>
                <a:latin typeface="Arial" pitchFamily="34" charset="0"/>
                <a:cs typeface="Arial" pitchFamily="34" charset="0"/>
              </a:rPr>
              <a:t>ợp toàn bộ các gen trong tế bào của cơ thể.</a:t>
            </a:r>
            <a:endParaRPr lang="vi-VN" sz="2000">
              <a:solidFill>
                <a:schemeClr val="accent1"/>
              </a:solidFill>
              <a:latin typeface="Arial" pitchFamily="34" charset="0"/>
              <a:cs typeface="Arial" pitchFamily="34" charset="0"/>
            </a:endParaRPr>
          </a:p>
        </p:txBody>
      </p:sp>
      <p:sp>
        <p:nvSpPr>
          <p:cNvPr id="31" name="TextBox 30"/>
          <p:cNvSpPr txBox="1"/>
          <p:nvPr/>
        </p:nvSpPr>
        <p:spPr>
          <a:xfrm>
            <a:off x="197921" y="2658136"/>
            <a:ext cx="4357603" cy="646331"/>
          </a:xfrm>
          <a:prstGeom prst="rect">
            <a:avLst/>
          </a:prstGeom>
          <a:noFill/>
        </p:spPr>
        <p:txBody>
          <a:bodyPr wrap="square" rtlCol="0">
            <a:spAutoFit/>
          </a:bodyPr>
          <a:lstStyle/>
          <a:p>
            <a:pPr algn="just"/>
            <a:r>
              <a:rPr lang="vi-VN" i="1">
                <a:solidFill>
                  <a:srgbClr val="0070C0"/>
                </a:solidFill>
                <a:latin typeface="Arial" pitchFamily="34" charset="0"/>
                <a:cs typeface="Arial" pitchFamily="34" charset="0"/>
              </a:rPr>
              <a:t>- </a:t>
            </a:r>
            <a:r>
              <a:rPr lang="en-US" i="1">
                <a:solidFill>
                  <a:srgbClr val="0070C0"/>
                </a:solidFill>
                <a:latin typeface="Arial" pitchFamily="34" charset="0"/>
                <a:cs typeface="Arial" pitchFamily="34" charset="0"/>
              </a:rPr>
              <a:t>Kiểu gen chứa cặp gen gồm 2 gen tương ứng </a:t>
            </a:r>
            <a:r>
              <a:rPr lang="en-US" i="1" u="sng">
                <a:solidFill>
                  <a:schemeClr val="accent2">
                    <a:lumMod val="75000"/>
                  </a:schemeClr>
                </a:solidFill>
                <a:latin typeface="Arial" pitchFamily="34" charset="0"/>
                <a:cs typeface="Arial" pitchFamily="34" charset="0"/>
              </a:rPr>
              <a:t>khác nhau </a:t>
            </a:r>
            <a:r>
              <a:rPr lang="en-US" i="1">
                <a:solidFill>
                  <a:srgbClr val="0070C0"/>
                </a:solidFill>
                <a:latin typeface="Arial" pitchFamily="34" charset="0"/>
                <a:cs typeface="Arial" pitchFamily="34" charset="0"/>
                <a:sym typeface="Wingdings 3"/>
              </a:rPr>
              <a:t> Thể </a:t>
            </a:r>
            <a:r>
              <a:rPr lang="en-US" i="1">
                <a:solidFill>
                  <a:schemeClr val="accent2">
                    <a:lumMod val="75000"/>
                  </a:schemeClr>
                </a:solidFill>
                <a:latin typeface="Arial" pitchFamily="34" charset="0"/>
                <a:cs typeface="Arial" pitchFamily="34" charset="0"/>
                <a:sym typeface="Wingdings 3"/>
              </a:rPr>
              <a:t>dị hợp</a:t>
            </a:r>
            <a:r>
              <a:rPr lang="en-US" i="1">
                <a:solidFill>
                  <a:srgbClr val="0070C0"/>
                </a:solidFill>
                <a:latin typeface="Arial" pitchFamily="34" charset="0"/>
                <a:cs typeface="Arial" pitchFamily="34" charset="0"/>
                <a:sym typeface="Wingdings 3"/>
              </a:rPr>
              <a:t>.</a:t>
            </a:r>
            <a:endParaRPr lang="vi-VN" i="1">
              <a:solidFill>
                <a:srgbClr val="0070C0"/>
              </a:solidFill>
            </a:endParaRPr>
          </a:p>
        </p:txBody>
      </p:sp>
      <p:sp>
        <p:nvSpPr>
          <p:cNvPr id="37" name="TextBox 36"/>
          <p:cNvSpPr txBox="1"/>
          <p:nvPr/>
        </p:nvSpPr>
        <p:spPr>
          <a:xfrm>
            <a:off x="152400" y="3257550"/>
            <a:ext cx="2131541" cy="400110"/>
          </a:xfrm>
          <a:prstGeom prst="rect">
            <a:avLst/>
          </a:prstGeom>
          <a:noFill/>
        </p:spPr>
        <p:txBody>
          <a:bodyPr wrap="square" rtlCol="0">
            <a:spAutoFit/>
          </a:bodyPr>
          <a:lstStyle/>
          <a:p>
            <a:r>
              <a:rPr lang="en-US" sz="2000" b="1">
                <a:solidFill>
                  <a:schemeClr val="accent1">
                    <a:lumMod val="75000"/>
                  </a:schemeClr>
                </a:solidFill>
                <a:latin typeface="Arial" pitchFamily="34" charset="0"/>
                <a:cs typeface="Arial" pitchFamily="34" charset="0"/>
              </a:rPr>
              <a:t>2</a:t>
            </a:r>
            <a:r>
              <a:rPr lang="vi-VN" sz="2000" b="1">
                <a:solidFill>
                  <a:schemeClr val="accent1">
                    <a:lumMod val="75000"/>
                  </a:schemeClr>
                </a:solidFill>
                <a:latin typeface="Arial" pitchFamily="34" charset="0"/>
                <a:cs typeface="Arial" pitchFamily="34" charset="0"/>
              </a:rPr>
              <a:t>. </a:t>
            </a:r>
            <a:r>
              <a:rPr lang="en-US" sz="2000" b="1">
                <a:solidFill>
                  <a:schemeClr val="accent1">
                    <a:lumMod val="75000"/>
                  </a:schemeClr>
                </a:solidFill>
                <a:latin typeface="Arial" pitchFamily="34" charset="0"/>
                <a:cs typeface="Arial" pitchFamily="34" charset="0"/>
              </a:rPr>
              <a:t>Lai phân tích</a:t>
            </a:r>
          </a:p>
        </p:txBody>
      </p:sp>
      <p:sp>
        <p:nvSpPr>
          <p:cNvPr id="39" name="TextBox 38"/>
          <p:cNvSpPr txBox="1"/>
          <p:nvPr/>
        </p:nvSpPr>
        <p:spPr>
          <a:xfrm>
            <a:off x="152400" y="3876153"/>
            <a:ext cx="1065770"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Quy ước: </a:t>
            </a:r>
          </a:p>
        </p:txBody>
      </p:sp>
      <p:sp>
        <p:nvSpPr>
          <p:cNvPr id="40" name="TextBox 39"/>
          <p:cNvSpPr txBox="1"/>
          <p:nvPr/>
        </p:nvSpPr>
        <p:spPr>
          <a:xfrm>
            <a:off x="1295400" y="3861821"/>
            <a:ext cx="19812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A: quy định hoa đỏ</a:t>
            </a:r>
          </a:p>
        </p:txBody>
      </p:sp>
      <p:sp>
        <p:nvSpPr>
          <p:cNvPr id="41" name="TextBox 40"/>
          <p:cNvSpPr txBox="1"/>
          <p:nvPr/>
        </p:nvSpPr>
        <p:spPr>
          <a:xfrm>
            <a:off x="1295400" y="4104442"/>
            <a:ext cx="22098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rPr>
              <a:t>a: quy định hoa trắng</a:t>
            </a:r>
          </a:p>
        </p:txBody>
      </p:sp>
      <p:sp>
        <p:nvSpPr>
          <p:cNvPr id="42" name="TextBox 41"/>
          <p:cNvSpPr txBox="1"/>
          <p:nvPr/>
        </p:nvSpPr>
        <p:spPr>
          <a:xfrm>
            <a:off x="152400" y="4366796"/>
            <a:ext cx="3810000"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sym typeface="Wingdings 3"/>
              </a:rPr>
              <a:t> </a:t>
            </a:r>
            <a:r>
              <a:rPr lang="vi-VN" sz="1600">
                <a:solidFill>
                  <a:schemeClr val="tx2"/>
                </a:solidFill>
                <a:latin typeface="Arial" pitchFamily="34" charset="0"/>
                <a:cs typeface="Arial" pitchFamily="34" charset="0"/>
                <a:sym typeface="Symbol"/>
              </a:rPr>
              <a:t>Cây hoa trắng có kiểu gen là:</a:t>
            </a:r>
            <a:endParaRPr lang="vi-VN" sz="1600">
              <a:solidFill>
                <a:schemeClr val="tx2"/>
              </a:solidFill>
              <a:latin typeface="Arial" pitchFamily="34" charset="0"/>
              <a:cs typeface="Arial" pitchFamily="34" charset="0"/>
            </a:endParaRPr>
          </a:p>
        </p:txBody>
      </p:sp>
      <p:sp>
        <p:nvSpPr>
          <p:cNvPr id="43" name="TextBox 42"/>
          <p:cNvSpPr txBox="1"/>
          <p:nvPr/>
        </p:nvSpPr>
        <p:spPr>
          <a:xfrm>
            <a:off x="152399" y="4637842"/>
            <a:ext cx="3505201" cy="338554"/>
          </a:xfrm>
          <a:prstGeom prst="rect">
            <a:avLst/>
          </a:prstGeom>
          <a:noFill/>
        </p:spPr>
        <p:txBody>
          <a:bodyPr wrap="square" rtlCol="0">
            <a:spAutoFit/>
          </a:bodyPr>
          <a:lstStyle/>
          <a:p>
            <a:r>
              <a:rPr lang="en-US" sz="1600">
                <a:solidFill>
                  <a:srgbClr val="0070C0"/>
                </a:solidFill>
                <a:latin typeface="Arial" pitchFamily="34" charset="0"/>
                <a:cs typeface="Arial" pitchFamily="34" charset="0"/>
                <a:sym typeface="Wingdings 3"/>
              </a:rPr>
              <a:t> </a:t>
            </a:r>
            <a:r>
              <a:rPr lang="vi-VN" sz="1600">
                <a:solidFill>
                  <a:schemeClr val="tx2"/>
                </a:solidFill>
                <a:latin typeface="Arial" pitchFamily="34" charset="0"/>
                <a:cs typeface="Arial" pitchFamily="34" charset="0"/>
                <a:sym typeface="Symbol"/>
              </a:rPr>
              <a:t>Cây hoa </a:t>
            </a:r>
            <a:r>
              <a:rPr lang="en-US" sz="1600">
                <a:solidFill>
                  <a:schemeClr val="tx2"/>
                </a:solidFill>
                <a:latin typeface="Arial" pitchFamily="34" charset="0"/>
                <a:cs typeface="Arial" pitchFamily="34" charset="0"/>
                <a:sym typeface="Symbol"/>
              </a:rPr>
              <a:t>đỏ</a:t>
            </a:r>
            <a:r>
              <a:rPr lang="vi-VN" sz="1600">
                <a:solidFill>
                  <a:schemeClr val="tx2"/>
                </a:solidFill>
                <a:latin typeface="Arial" pitchFamily="34" charset="0"/>
                <a:cs typeface="Arial" pitchFamily="34" charset="0"/>
                <a:sym typeface="Symbol"/>
              </a:rPr>
              <a:t> có kiểu gen là:</a:t>
            </a:r>
            <a:endParaRPr lang="vi-VN" sz="1600">
              <a:solidFill>
                <a:schemeClr val="tx2"/>
              </a:solidFill>
              <a:latin typeface="Arial" pitchFamily="34" charset="0"/>
              <a:cs typeface="Arial" pitchFamily="34" charset="0"/>
            </a:endParaRPr>
          </a:p>
        </p:txBody>
      </p:sp>
      <p:sp>
        <p:nvSpPr>
          <p:cNvPr id="44" name="TextBox 43"/>
          <p:cNvSpPr txBox="1"/>
          <p:nvPr/>
        </p:nvSpPr>
        <p:spPr>
          <a:xfrm>
            <a:off x="3124200" y="4366796"/>
            <a:ext cx="533401"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sym typeface="Symbol"/>
              </a:rPr>
              <a:t>aa</a:t>
            </a:r>
            <a:endParaRPr lang="vi-VN" sz="1600">
              <a:solidFill>
                <a:schemeClr val="tx2"/>
              </a:solidFill>
              <a:latin typeface="Arial" pitchFamily="34" charset="0"/>
              <a:cs typeface="Arial" pitchFamily="34" charset="0"/>
            </a:endParaRPr>
          </a:p>
        </p:txBody>
      </p:sp>
      <p:sp>
        <p:nvSpPr>
          <p:cNvPr id="45" name="TextBox 44"/>
          <p:cNvSpPr txBox="1"/>
          <p:nvPr/>
        </p:nvSpPr>
        <p:spPr>
          <a:xfrm>
            <a:off x="2971800" y="4637842"/>
            <a:ext cx="1573213" cy="338554"/>
          </a:xfrm>
          <a:prstGeom prst="rect">
            <a:avLst/>
          </a:prstGeom>
          <a:noFill/>
        </p:spPr>
        <p:txBody>
          <a:bodyPr wrap="square" rtlCol="0">
            <a:spAutoFit/>
          </a:bodyPr>
          <a:lstStyle/>
          <a:p>
            <a:r>
              <a:rPr lang="vi-VN" sz="1600">
                <a:solidFill>
                  <a:schemeClr val="tx2"/>
                </a:solidFill>
                <a:latin typeface="Arial" pitchFamily="34" charset="0"/>
                <a:cs typeface="Arial" pitchFamily="34" charset="0"/>
                <a:sym typeface="Symbol"/>
              </a:rPr>
              <a:t>AA</a:t>
            </a:r>
            <a:r>
              <a:rPr lang="en-US" sz="1600">
                <a:solidFill>
                  <a:schemeClr val="tx2"/>
                </a:solidFill>
                <a:latin typeface="Arial" pitchFamily="34" charset="0"/>
                <a:cs typeface="Arial" pitchFamily="34" charset="0"/>
                <a:sym typeface="Symbol"/>
              </a:rPr>
              <a:t> hoặc Aa</a:t>
            </a:r>
            <a:endParaRPr lang="vi-VN" sz="1600">
              <a:solidFill>
                <a:schemeClr val="tx2"/>
              </a:solidFill>
              <a:latin typeface="Arial" pitchFamily="34" charset="0"/>
              <a:cs typeface="Arial" pitchFamily="34" charset="0"/>
            </a:endParaRPr>
          </a:p>
        </p:txBody>
      </p:sp>
      <p:sp>
        <p:nvSpPr>
          <p:cNvPr id="46" name="TextBox 45"/>
          <p:cNvSpPr txBox="1"/>
          <p:nvPr/>
        </p:nvSpPr>
        <p:spPr>
          <a:xfrm>
            <a:off x="152400" y="3604796"/>
            <a:ext cx="3810000" cy="338554"/>
          </a:xfrm>
          <a:prstGeom prst="rect">
            <a:avLst/>
          </a:prstGeom>
          <a:noFill/>
        </p:spPr>
        <p:txBody>
          <a:bodyPr wrap="square" rtlCol="0">
            <a:spAutoFit/>
          </a:bodyPr>
          <a:lstStyle/>
          <a:p>
            <a:r>
              <a:rPr lang="en-US" sz="1600">
                <a:solidFill>
                  <a:schemeClr val="tx2"/>
                </a:solidFill>
                <a:latin typeface="Arial" pitchFamily="34" charset="0"/>
                <a:cs typeface="Arial" pitchFamily="34" charset="0"/>
                <a:sym typeface="Wingdings 3"/>
              </a:rPr>
              <a:t>Trong thí nghiệm của Menden: </a:t>
            </a:r>
            <a:endParaRPr lang="vi-VN" sz="1600">
              <a:solidFill>
                <a:schemeClr val="tx2"/>
              </a:solidFill>
              <a:latin typeface="Arial" pitchFamily="34" charset="0"/>
              <a:cs typeface="Arial" pitchFamily="34" charset="0"/>
            </a:endParaRPr>
          </a:p>
        </p:txBody>
      </p:sp>
      <p:sp>
        <p:nvSpPr>
          <p:cNvPr id="25" name="TextBox 24"/>
          <p:cNvSpPr txBox="1"/>
          <p:nvPr/>
        </p:nvSpPr>
        <p:spPr>
          <a:xfrm>
            <a:off x="4572000" y="2258026"/>
            <a:ext cx="4191000" cy="369332"/>
          </a:xfrm>
          <a:prstGeom prst="rect">
            <a:avLst/>
          </a:prstGeom>
          <a:noFill/>
        </p:spPr>
        <p:txBody>
          <a:bodyPr wrap="square" rtlCol="0">
            <a:spAutoFit/>
          </a:bodyPr>
          <a:lstStyle/>
          <a:p>
            <a:r>
              <a:rPr lang="vi-VN" b="1">
                <a:solidFill>
                  <a:srgbClr val="FF0000"/>
                </a:solidFill>
                <a:latin typeface="Arial" pitchFamily="34" charset="0"/>
                <a:cs typeface="Arial" pitchFamily="34" charset="0"/>
              </a:rPr>
              <a:t>I</a:t>
            </a:r>
            <a:r>
              <a:rPr lang="en-US" b="1">
                <a:solidFill>
                  <a:srgbClr val="FF0000"/>
                </a:solidFill>
                <a:latin typeface="Arial" pitchFamily="34" charset="0"/>
                <a:cs typeface="Arial" pitchFamily="34" charset="0"/>
              </a:rPr>
              <a:t>V</a:t>
            </a:r>
            <a:r>
              <a:rPr lang="vi-VN" b="1">
                <a:solidFill>
                  <a:srgbClr val="FF0000"/>
                </a:solidFill>
                <a:latin typeface="Arial" pitchFamily="34" charset="0"/>
                <a:cs typeface="Arial" pitchFamily="34" charset="0"/>
              </a:rPr>
              <a:t>. </a:t>
            </a:r>
            <a:r>
              <a:rPr lang="en-US" b="1">
                <a:solidFill>
                  <a:srgbClr val="FF0000"/>
                </a:solidFill>
                <a:latin typeface="Arial" pitchFamily="34" charset="0"/>
                <a:cs typeface="Arial" pitchFamily="34" charset="0"/>
              </a:rPr>
              <a:t>Ý nghĩa của tương quan trội - lặn</a:t>
            </a:r>
          </a:p>
        </p:txBody>
      </p:sp>
      <p:sp>
        <p:nvSpPr>
          <p:cNvPr id="28" name="Flowchart: Alternate Process 27"/>
          <p:cNvSpPr/>
          <p:nvPr/>
        </p:nvSpPr>
        <p:spPr>
          <a:xfrm>
            <a:off x="4724400" y="819150"/>
            <a:ext cx="4038600" cy="1383149"/>
          </a:xfrm>
          <a:prstGeom prst="flowChartAlternate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a:latin typeface="Arial" pitchFamily="34" charset="0"/>
                <a:cs typeface="Arial" pitchFamily="34" charset="0"/>
              </a:rPr>
              <a:t>Phép lai phân tích là phép lai giữa cá thể mang tính trạng </a:t>
            </a:r>
            <a:r>
              <a:rPr lang="en-US" sz="1400">
                <a:solidFill>
                  <a:schemeClr val="bg1"/>
                </a:solidFill>
                <a:latin typeface="Arial" pitchFamily="34" charset="0"/>
                <a:cs typeface="Arial" pitchFamily="34" charset="0"/>
              </a:rPr>
              <a:t>trội</a:t>
            </a:r>
            <a:r>
              <a:rPr lang="en-US" sz="1400">
                <a:latin typeface="Arial" pitchFamily="34" charset="0"/>
                <a:cs typeface="Arial" pitchFamily="34" charset="0"/>
              </a:rPr>
              <a:t> cần xác định kiểu gen với cá thể mang tính trạng lặn. Nếu kết quả của phép lai là đồng tính thì cá thể mang tính trạng trội có kiểu gen đồng hợp, còn nếu kết quả phép lai là phân tính thì cá thể đó có kiểu gen dị hợp.</a:t>
            </a:r>
          </a:p>
        </p:txBody>
      </p:sp>
    </p:spTree>
    <p:extLst>
      <p:ext uri="{BB962C8B-B14F-4D97-AF65-F5344CB8AC3E}">
        <p14:creationId xmlns:p14="http://schemas.microsoft.com/office/powerpoint/2010/main" val="286279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bwMode="auto">
          <a:xfrm>
            <a:off x="2971800" y="133350"/>
            <a:ext cx="3200400" cy="457200"/>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a:ln>
                  <a:noFill/>
                </a:ln>
                <a:solidFill>
                  <a:srgbClr val="FFFF00"/>
                </a:solidFill>
                <a:effectLst/>
                <a:latin typeface="Calibri Light" pitchFamily="34" charset="0"/>
              </a:rPr>
              <a:t>Tương</a:t>
            </a:r>
            <a:r>
              <a:rPr kumimoji="0" lang="en-US" sz="2400" b="1" i="0" u="none" strike="noStrike" cap="none" normalizeH="0">
                <a:ln>
                  <a:noFill/>
                </a:ln>
                <a:solidFill>
                  <a:srgbClr val="FFFF00"/>
                </a:solidFill>
                <a:effectLst/>
                <a:latin typeface="Calibri Light" pitchFamily="34" charset="0"/>
              </a:rPr>
              <a:t> quan trội - lặn…</a:t>
            </a:r>
            <a:endParaRPr kumimoji="0" lang="en-US" sz="2400" b="1" i="0" u="none" strike="noStrike" cap="none" normalizeH="0" baseline="0">
              <a:ln>
                <a:noFill/>
              </a:ln>
              <a:solidFill>
                <a:srgbClr val="FFFF00"/>
              </a:solidFill>
              <a:effectLst/>
              <a:latin typeface="Arial" pitchFamily="34" charset="0"/>
            </a:endParaRPr>
          </a:p>
        </p:txBody>
      </p:sp>
      <p:pic>
        <p:nvPicPr>
          <p:cNvPr id="16388" name="Picture 4" descr="hinh_anh_cap_tinh_trang_cua_men_den"/>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33400" y="895350"/>
            <a:ext cx="80772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noGrp="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fld id="{5D6F1A71-A8EC-415B-A731-69530B711AFB}" type="slidenum">
              <a:rPr kumimoji="0" lang="en-US" sz="900" b="0" i="0" u="none" strike="noStrike" cap="none" normalizeH="0" baseline="0" smtClean="0">
                <a:ln>
                  <a:noFill/>
                </a:ln>
                <a:solidFill>
                  <a:schemeClr val="tx1"/>
                </a:solidFill>
                <a:effectLst/>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pPr>
              <a:t>9</a:t>
            </a:fld>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3360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1000" fill="hold"/>
                                        <p:tgtEl>
                                          <p:spTgt spid="16388"/>
                                        </p:tgtEl>
                                        <p:attrNameLst>
                                          <p:attrName>ppt_w</p:attrName>
                                        </p:attrNameLst>
                                      </p:cBhvr>
                                      <p:tavLst>
                                        <p:tav tm="0">
                                          <p:val>
                                            <p:fltVal val="0"/>
                                          </p:val>
                                        </p:tav>
                                        <p:tav tm="100000">
                                          <p:val>
                                            <p:strVal val="#ppt_w"/>
                                          </p:val>
                                        </p:tav>
                                      </p:tavLst>
                                    </p:anim>
                                    <p:anim calcmode="lin" valueType="num">
                                      <p:cBhvr>
                                        <p:cTn id="14" dur="1000" fill="hold"/>
                                        <p:tgtEl>
                                          <p:spTgt spid="16388"/>
                                        </p:tgtEl>
                                        <p:attrNameLst>
                                          <p:attrName>ppt_h</p:attrName>
                                        </p:attrNameLst>
                                      </p:cBhvr>
                                      <p:tavLst>
                                        <p:tav tm="0">
                                          <p:val>
                                            <p:fltVal val="0"/>
                                          </p:val>
                                        </p:tav>
                                        <p:tav tm="100000">
                                          <p:val>
                                            <p:strVal val="#ppt_h"/>
                                          </p:val>
                                        </p:tav>
                                      </p:tavLst>
                                    </p:anim>
                                    <p:anim calcmode="lin" valueType="num">
                                      <p:cBhvr>
                                        <p:cTn id="15" dur="1000" fill="hold"/>
                                        <p:tgtEl>
                                          <p:spTgt spid="16388"/>
                                        </p:tgtEl>
                                        <p:attrNameLst>
                                          <p:attrName>style.rotation</p:attrName>
                                        </p:attrNameLst>
                                      </p:cBhvr>
                                      <p:tavLst>
                                        <p:tav tm="0">
                                          <p:val>
                                            <p:fltVal val="90"/>
                                          </p:val>
                                        </p:tav>
                                        <p:tav tm="100000">
                                          <p:val>
                                            <p:fltVal val="0"/>
                                          </p:val>
                                        </p:tav>
                                      </p:tavLst>
                                    </p:anim>
                                    <p:animEffect transition="in" filter="fade">
                                      <p:cBhvr>
                                        <p:cTn id="16"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1355</Words>
  <Application>Microsoft Office PowerPoint</Application>
  <PresentationFormat>On-screen Show (16:9)</PresentationFormat>
  <Paragraphs>140</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.VnBlack</vt:lpstr>
      <vt:lpstr>Arial</vt:lpstr>
      <vt:lpstr>Calibri</vt:lpstr>
      <vt:lpstr>Calibri Light</vt:lpstr>
      <vt:lpstr>Cambria</vt:lpstr>
      <vt:lpstr>Tiffany</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Tương quan trội - lặn…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VINH</dc:creator>
  <cp:lastModifiedBy>Truong Minh Khai</cp:lastModifiedBy>
  <cp:revision>163</cp:revision>
  <dcterms:created xsi:type="dcterms:W3CDTF">2021-09-15T17:02:32Z</dcterms:created>
  <dcterms:modified xsi:type="dcterms:W3CDTF">2021-09-27T03:52:14Z</dcterms:modified>
</cp:coreProperties>
</file>