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74" r:id="rId2"/>
    <p:sldId id="282" r:id="rId3"/>
    <p:sldId id="280" r:id="rId4"/>
    <p:sldId id="262" r:id="rId5"/>
    <p:sldId id="283" r:id="rId6"/>
    <p:sldId id="264" r:id="rId7"/>
    <p:sldId id="284" r:id="rId8"/>
    <p:sldId id="279" r:id="rId9"/>
    <p:sldId id="285" r:id="rId10"/>
    <p:sldId id="286" r:id="rId11"/>
    <p:sldId id="268" r:id="rId12"/>
    <p:sldId id="287" r:id="rId13"/>
    <p:sldId id="273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5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8.bin"/><Relationship Id="rId3" Type="http://schemas.openxmlformats.org/officeDocument/2006/relationships/image" Target="../media/image47.jpeg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44.wmf"/><Relationship Id="rId4" Type="http://schemas.openxmlformats.org/officeDocument/2006/relationships/image" Target="../media/image48.pn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4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20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9658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9277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5905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3" y="1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22413" y="5522913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96400" y="1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9374188" y="556418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69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152400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39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43442" y="1064963"/>
            <a:ext cx="22525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TIẾT 53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7269" y="599091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28497" y="2532959"/>
            <a:ext cx="768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4: a)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668577" y="2481669"/>
          <a:ext cx="395891" cy="68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6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8577" y="2481669"/>
                        <a:ext cx="395891" cy="68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47091" y="3100535"/>
            <a:ext cx="5150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462535" y="3028223"/>
          <a:ext cx="412751" cy="673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7" name="Equation" r:id="rId5" imgW="241200" imgH="393480" progId="Equation.DSMT4">
                  <p:embed/>
                </p:oleObj>
              </mc:Choice>
              <mc:Fallback>
                <p:oleObj name="Equation" r:id="rId5" imgW="2412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2535" y="3028223"/>
                        <a:ext cx="412751" cy="673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128345" y="1221828"/>
            <a:ext cx="7162800" cy="584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487E"/>
                </a:solidFill>
              </a:rPr>
              <a:t>Hỗn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r>
              <a:rPr lang="en-US" sz="3200" b="1" dirty="0">
                <a:solidFill>
                  <a:srgbClr val="00487E"/>
                </a:solidFill>
              </a:rPr>
              <a:t> =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nguyên</a:t>
            </a:r>
            <a:r>
              <a:rPr lang="en-US" sz="3200" b="1" dirty="0">
                <a:solidFill>
                  <a:srgbClr val="00487E"/>
                </a:solidFill>
              </a:rPr>
              <a:t> +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phân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endParaRPr lang="en-US" sz="3200" b="1" dirty="0">
              <a:solidFill>
                <a:srgbClr val="00487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26980" y="1839311"/>
            <a:ext cx="5580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8290" y="4014953"/>
            <a:ext cx="2617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a)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886405" y="3963662"/>
          <a:ext cx="960383" cy="676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8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405" y="3963662"/>
                        <a:ext cx="960383" cy="6766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22484" y="4866291"/>
            <a:ext cx="2659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008368" y="4804484"/>
          <a:ext cx="931301" cy="67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9" name="Equation" r:id="rId9" imgW="545760" imgH="393480" progId="Equation.DSMT4">
                  <p:embed/>
                </p:oleObj>
              </mc:Choice>
              <mc:Fallback>
                <p:oleObj name="Equation" r:id="rId9" imgW="5457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8368" y="4804484"/>
                        <a:ext cx="931301" cy="67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 animBg="1"/>
      <p:bldP spid="10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3784">
            <a:off x="3059114" y="2449514"/>
            <a:ext cx="3354387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1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1804">
            <a:off x="976313" y="393701"/>
            <a:ext cx="3255963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2" name="Picture 4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76984">
            <a:off x="1114425" y="3443288"/>
            <a:ext cx="315753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 descr="image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85801"/>
            <a:ext cx="36576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4" name="Picture 6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525" y="811213"/>
            <a:ext cx="2393950" cy="150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5" name="Picture 7" descr="image00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7615">
            <a:off x="5372100" y="2279651"/>
            <a:ext cx="3162300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6" name="Picture 8" descr="image00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948113"/>
            <a:ext cx="1733550" cy="201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7" name="Picture 9" descr="image00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3733800"/>
            <a:ext cx="1447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0" descr="image00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81200"/>
            <a:ext cx="1600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681414" y="98425"/>
            <a:ext cx="3481387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các phân số thành </a:t>
            </a:r>
            <a:r>
              <a:rPr lang="vi-VN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số mẫu dương</a:t>
            </a:r>
            <a:endParaRPr lang="en-US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5676900" y="1120775"/>
            <a:ext cx="152400" cy="97790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18628616">
            <a:off x="6882226" y="1805701"/>
            <a:ext cx="1246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C:\Users\Admin\Desktop\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683" y="472966"/>
            <a:ext cx="6086293" cy="2845538"/>
          </a:xfrm>
          <a:prstGeom prst="rect">
            <a:avLst/>
          </a:prstGeom>
          <a:noFill/>
        </p:spPr>
      </p:pic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9051" y="3791470"/>
            <a:ext cx="5690974" cy="167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684579" y="557037"/>
            <a:ext cx="398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BCNN(10,5,2)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110044" y="1083811"/>
          <a:ext cx="1843253" cy="62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7" name="Equation" r:id="rId5" imgW="1168200" imgH="393480" progId="Equation.DSMT4">
                  <p:embed/>
                </p:oleObj>
              </mc:Choice>
              <mc:Fallback>
                <p:oleObj name="Equation" r:id="rId5" imgW="11682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0044" y="1083811"/>
                        <a:ext cx="1843253" cy="621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79174" y="1891850"/>
            <a:ext cx="376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&lt; 7 &lt; 8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958761" y="1914126"/>
          <a:ext cx="1036577" cy="573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8" name="Equation" r:id="rId7" imgW="711000" imgH="393480" progId="Equation.DSMT4">
                  <p:embed/>
                </p:oleObj>
              </mc:Choice>
              <mc:Fallback>
                <p:oleObj name="Equation" r:id="rId7" imgW="7110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8761" y="1914126"/>
                        <a:ext cx="1036577" cy="5738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73764" y="249094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071648" y="3423745"/>
            <a:ext cx="6858000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16111" y="136635"/>
            <a:ext cx="191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26930" y="3573529"/>
            <a:ext cx="1460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516414" y="3993932"/>
            <a:ext cx="4151586" cy="2659119"/>
            <a:chOff x="4992414" y="3993931"/>
            <a:chExt cx="4151586" cy="2659119"/>
          </a:xfrm>
        </p:grpSpPr>
        <p:sp>
          <p:nvSpPr>
            <p:cNvPr id="14" name="TextBox 13"/>
            <p:cNvSpPr txBox="1"/>
            <p:nvPr/>
          </p:nvSpPr>
          <p:spPr>
            <a:xfrm>
              <a:off x="5034455" y="3993931"/>
              <a:ext cx="41095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táo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: 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táo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8087688"/>
                </p:ext>
              </p:extLst>
            </p:nvPr>
          </p:nvGraphicFramePr>
          <p:xfrm>
            <a:off x="5492092" y="4384071"/>
            <a:ext cx="309618" cy="5998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9" name="Equation" r:id="rId9" imgW="203040" imgH="393480" progId="Equation.DSMT4">
                    <p:embed/>
                  </p:oleObj>
                </mc:Choice>
                <mc:Fallback>
                  <p:oleObj name="Equation" r:id="rId9" imgW="203040" imgH="3934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2092" y="4384071"/>
                          <a:ext cx="309618" cy="5998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4992414" y="5034454"/>
              <a:ext cx="14504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: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0006200"/>
                </p:ext>
              </p:extLst>
            </p:nvPr>
          </p:nvGraphicFramePr>
          <p:xfrm>
            <a:off x="5911849" y="5025204"/>
            <a:ext cx="1434881" cy="563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60" name="Equation" r:id="rId11" imgW="1002960" imgH="393480" progId="Equation.DSMT4">
                    <p:embed/>
                  </p:oleObj>
                </mc:Choice>
                <mc:Fallback>
                  <p:oleObj name="Equation" r:id="rId11" imgW="1002960" imgH="3934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1849" y="5025204"/>
                          <a:ext cx="1434881" cy="5630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5002925" y="5669651"/>
              <a:ext cx="41410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Do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4953376"/>
                </p:ext>
              </p:extLst>
            </p:nvPr>
          </p:nvGraphicFramePr>
          <p:xfrm>
            <a:off x="5948417" y="5970316"/>
            <a:ext cx="264284" cy="682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61" name="Equation" r:id="rId13" imgW="152280" imgH="393480" progId="Equation.DSMT4">
                    <p:embed/>
                  </p:oleObj>
                </mc:Choice>
                <mc:Fallback>
                  <p:oleObj name="Equation" r:id="rId13" imgW="152280" imgH="3934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8417" y="5970316"/>
                          <a:ext cx="264284" cy="6827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1524000" y="1"/>
            <a:ext cx="232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877660" y="515007"/>
            <a:ext cx="4686300" cy="620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HƯỚNG DẪN VỀ NHÀ</a:t>
            </a:r>
            <a:endParaRPr lang="en-US" sz="2700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734207" y="1521373"/>
            <a:ext cx="8776137" cy="2977056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</a:pPr>
            <a:endParaRPr lang="en-US" altLang="en-US" sz="32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26575" y="2058496"/>
            <a:ext cx="7588469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Nắm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vững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quy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tắc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so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sánh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cùng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khác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Cách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đổi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một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ra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hỗn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ngược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-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Làm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các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bài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tập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còn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SGK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800" dirty="0">
                <a:solidFill>
                  <a:schemeClr val="tx2"/>
                </a:solidFill>
                <a:latin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11095" y="382259"/>
            <a:ext cx="6366423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2069" y="1996967"/>
            <a:ext cx="834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091" y="3415853"/>
            <a:ext cx="750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674071" y="3290988"/>
          <a:ext cx="384991" cy="7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4071" y="3290988"/>
                        <a:ext cx="384991" cy="745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544243" y="3312011"/>
          <a:ext cx="338520" cy="714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5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4243" y="3312011"/>
                        <a:ext cx="338520" cy="714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69026" y="4056993"/>
            <a:ext cx="6442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7489" y="2511974"/>
            <a:ext cx="6453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1345325" y="3405352"/>
            <a:ext cx="9532882" cy="2716948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06263" y="4176432"/>
            <a:ext cx="6568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8917" y="550239"/>
            <a:ext cx="7931535" cy="306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97269" y="830318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62152" y="1285609"/>
            <a:ext cx="110253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 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6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035336"/>
              </p:ext>
            </p:extLst>
          </p:nvPr>
        </p:nvGraphicFramePr>
        <p:xfrm>
          <a:off x="8475713" y="1420159"/>
          <a:ext cx="240545" cy="594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0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Picture 4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5713" y="1420159"/>
                        <a:ext cx="240545" cy="5948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160876"/>
              </p:ext>
            </p:extLst>
          </p:nvPr>
        </p:nvGraphicFramePr>
        <p:xfrm>
          <a:off x="9196767" y="1420159"/>
          <a:ext cx="220500" cy="594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1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Picture 4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6767" y="1420159"/>
                        <a:ext cx="220500" cy="594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2690649" y="3899339"/>
            <a:ext cx="441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BCNN(4,6)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" name="Object 89"/>
          <p:cNvGraphicFramePr>
            <a:graphicFrameLocks noChangeAspect="1"/>
          </p:cNvGraphicFramePr>
          <p:nvPr/>
        </p:nvGraphicFramePr>
        <p:xfrm>
          <a:off x="3646651" y="4373563"/>
          <a:ext cx="1755667" cy="735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2" name="Equation" r:id="rId7" imgW="939600" imgH="393480" progId="Equation.DSMT4">
                  <p:embed/>
                </p:oleObj>
              </mc:Choice>
              <mc:Fallback>
                <p:oleObj name="Equation" r:id="rId7" imgW="939600" imgH="393480" progId="Equation.DSMT4">
                  <p:embed/>
                  <p:pic>
                    <p:nvPicPr>
                      <p:cNvPr id="0" name="Picture 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651" y="4373563"/>
                        <a:ext cx="1755667" cy="7354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2343807" y="5181601"/>
            <a:ext cx="4183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10 &gt; 9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hay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4234576" y="5130308"/>
          <a:ext cx="904421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3" name="Equation" r:id="rId9" imgW="520560" imgH="393480" progId="Equation.DSMT4">
                  <p:embed/>
                </p:oleObj>
              </mc:Choice>
              <mc:Fallback>
                <p:oleObj name="Equation" r:id="rId9" imgW="520560" imgH="393480" progId="Equation.DSMT4">
                  <p:embed/>
                  <p:pic>
                    <p:nvPicPr>
                      <p:cNvPr id="0" name="Picture 4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4576" y="5130308"/>
                        <a:ext cx="904421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/>
        </p:nvGraphicFramePr>
        <p:xfrm>
          <a:off x="5643398" y="5098777"/>
          <a:ext cx="683830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4"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Picture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398" y="5098777"/>
                        <a:ext cx="683830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1734208" y="5827307"/>
            <a:ext cx="8418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8" grpId="0"/>
      <p:bldP spid="91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56440" y="1576559"/>
            <a:ext cx="10794125" cy="3121573"/>
            <a:chOff x="925343" y="2074390"/>
            <a:chExt cx="8192530" cy="411392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" name="Vertical Scroll 4"/>
            <p:cNvSpPr/>
            <p:nvPr/>
          </p:nvSpPr>
          <p:spPr>
            <a:xfrm>
              <a:off x="925343" y="2074390"/>
              <a:ext cx="8192530" cy="4113925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524432" y="2638693"/>
              <a:ext cx="7078719" cy="314287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Quy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tắc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: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</a:p>
            <a:p>
              <a:pPr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en-US" sz="2800" dirty="0" err="1">
                  <a:latin typeface="Times New Roman" panose="02020603050405020304" pitchFamily="18" charset="0"/>
                </a:rPr>
                <a:t>Muốn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so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không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,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ta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viết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chúng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dưới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dạng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dương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rồi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so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với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nhau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: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nào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thì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đó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7269" y="830318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82" name="Rectangle 170"/>
          <p:cNvSpPr>
            <a:spLocks noChangeArrowheads="1"/>
          </p:cNvSpPr>
          <p:nvPr/>
        </p:nvSpPr>
        <p:spPr bwMode="auto">
          <a:xfrm>
            <a:off x="4935539" y="2236788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endParaRPr lang="en-US" alt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876925" y="2859089"/>
            <a:ext cx="0" cy="3641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7269" y="599091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0" y="1083825"/>
            <a:ext cx="8387256" cy="1453735"/>
            <a:chOff x="0" y="1083824"/>
            <a:chExt cx="8387256" cy="1453735"/>
          </a:xfrm>
        </p:grpSpPr>
        <p:grpSp>
          <p:nvGrpSpPr>
            <p:cNvPr id="2" name="Group 1"/>
            <p:cNvGrpSpPr/>
            <p:nvPr/>
          </p:nvGrpSpPr>
          <p:grpSpPr>
            <a:xfrm>
              <a:off x="0" y="1083824"/>
              <a:ext cx="8387256" cy="1290720"/>
              <a:chOff x="0" y="1083824"/>
              <a:chExt cx="8387256" cy="1290720"/>
            </a:xfrm>
          </p:grpSpPr>
          <p:sp>
            <p:nvSpPr>
              <p:cNvPr id="10277" name="Text Box 9"/>
              <p:cNvSpPr txBox="1">
                <a:spLocks noChangeArrowheads="1"/>
              </p:cNvSpPr>
              <p:nvPr/>
            </p:nvSpPr>
            <p:spPr bwMode="auto">
              <a:xfrm>
                <a:off x="0" y="1165609"/>
                <a:ext cx="6769211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 err="1">
                    <a:latin typeface="Times New Roman" pitchFamily="18" charset="0"/>
                  </a:rPr>
                  <a:t>Luyện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tập</a:t>
                </a:r>
                <a:r>
                  <a:rPr lang="en-US" altLang="en-US" sz="2400" dirty="0">
                    <a:latin typeface="Times New Roman" pitchFamily="18" charset="0"/>
                  </a:rPr>
                  <a:t> 3: So </a:t>
                </a:r>
                <a:r>
                  <a:rPr lang="en-US" altLang="en-US" sz="2400" dirty="0" err="1">
                    <a:latin typeface="Times New Roman" pitchFamily="18" charset="0"/>
                  </a:rPr>
                  <a:t>sánh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các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phân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số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sau</a:t>
                </a:r>
                <a:r>
                  <a:rPr lang="en-US" altLang="en-US" sz="2400" dirty="0">
                    <a:latin typeface="Times New Roman" pitchFamily="18" charset="0"/>
                  </a:rPr>
                  <a:t>: a)       </a:t>
                </a:r>
                <a:r>
                  <a:rPr lang="en-US" altLang="en-US" sz="2400" dirty="0" err="1">
                    <a:latin typeface="Times New Roman" pitchFamily="18" charset="0"/>
                  </a:rPr>
                  <a:t>và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>
                    <a:latin typeface="Times New Roman" pitchFamily="18" charset="0"/>
                  </a:rPr>
                  <a:t>                                               </a:t>
                </a:r>
                <a:endParaRPr lang="en-US" altLang="en-US" sz="2400" dirty="0">
                  <a:latin typeface="Times New Roman" pitchFamily="18" charset="0"/>
                </a:endParaRPr>
              </a:p>
            </p:txBody>
          </p:sp>
          <p:graphicFrame>
            <p:nvGraphicFramePr>
              <p:cNvPr id="46" name="Object 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00985416"/>
                  </p:ext>
                </p:extLst>
              </p:nvPr>
            </p:nvGraphicFramePr>
            <p:xfrm>
              <a:off x="5082190" y="1083825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90" name="Equation" r:id="rId3" imgW="203040" imgH="393480" progId="Equation.DSMT4">
                      <p:embed/>
                    </p:oleObj>
                  </mc:Choice>
                  <mc:Fallback>
                    <p:oleObj name="Equation" r:id="rId3" imgW="203040" imgH="393480" progId="Equation.DSMT4">
                      <p:embed/>
                      <p:pic>
                        <p:nvPicPr>
                          <p:cNvPr id="0" name="Picture 4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82190" y="1083825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" name="Object 4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80240248"/>
                  </p:ext>
                </p:extLst>
              </p:nvPr>
            </p:nvGraphicFramePr>
            <p:xfrm>
              <a:off x="6007098" y="1083824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91" name="Equation" r:id="rId5" imgW="203040" imgH="393480" progId="Equation.DSMT4">
                      <p:embed/>
                    </p:oleObj>
                  </mc:Choice>
                  <mc:Fallback>
                    <p:oleObj name="Equation" r:id="rId5" imgW="203040" imgH="393480" progId="Equation.DSMT4">
                      <p:embed/>
                      <p:pic>
                        <p:nvPicPr>
                          <p:cNvPr id="0" name="Picture 40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07098" y="1083824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8" name="TextBox 47"/>
              <p:cNvSpPr txBox="1"/>
              <p:nvPr/>
            </p:nvSpPr>
            <p:spPr>
              <a:xfrm>
                <a:off x="4729656" y="1912879"/>
                <a:ext cx="365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b)     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219172"/>
                </p:ext>
              </p:extLst>
            </p:nvPr>
          </p:nvGraphicFramePr>
          <p:xfrm>
            <a:off x="5128390" y="1819544"/>
            <a:ext cx="393750" cy="718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2" name="Equation" r:id="rId7" imgW="215640" imgH="393480" progId="Equation.DSMT4">
                    <p:embed/>
                  </p:oleObj>
                </mc:Choice>
                <mc:Fallback>
                  <p:oleObj name="Equation" r:id="rId7" imgW="215640" imgH="393480" progId="Equation.DSMT4">
                    <p:embed/>
                    <p:pic>
                      <p:nvPicPr>
                        <p:cNvPr id="0" name="Picture 4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8390" y="1819544"/>
                          <a:ext cx="393750" cy="7180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2810979"/>
                </p:ext>
              </p:extLst>
            </p:nvPr>
          </p:nvGraphicFramePr>
          <p:xfrm>
            <a:off x="5941848" y="1809038"/>
            <a:ext cx="416911" cy="718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3" name="Equation" r:id="rId9" imgW="228600" imgH="393480" progId="Equation.DSMT4">
                    <p:embed/>
                  </p:oleObj>
                </mc:Choice>
                <mc:Fallback>
                  <p:oleObj name="Equation" r:id="rId9" imgW="228600" imgH="393480" progId="Equation.DSMT4">
                    <p:embed/>
                    <p:pic>
                      <p:nvPicPr>
                        <p:cNvPr id="0" name="Picture 4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1848" y="1809038"/>
                          <a:ext cx="416911" cy="718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714703" y="2700338"/>
            <a:ext cx="5202620" cy="2008300"/>
            <a:chOff x="79375" y="2700338"/>
            <a:chExt cx="4313948" cy="2008300"/>
          </a:xfrm>
        </p:grpSpPr>
        <p:sp>
          <p:nvSpPr>
            <p:cNvPr id="10281" name="Text Box 19"/>
            <p:cNvSpPr txBox="1">
              <a:spLocks noChangeArrowheads="1"/>
            </p:cNvSpPr>
            <p:nvPr/>
          </p:nvSpPr>
          <p:spPr bwMode="auto">
            <a:xfrm>
              <a:off x="79375" y="2700338"/>
              <a:ext cx="6071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a)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0924" y="2711670"/>
              <a:ext cx="39623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BCNN(10,15) = 30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ta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2935246"/>
                </p:ext>
              </p:extLst>
            </p:nvPr>
          </p:nvGraphicFramePr>
          <p:xfrm>
            <a:off x="350561" y="3290997"/>
            <a:ext cx="1522651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4" name="Equation" r:id="rId11" imgW="952200" imgH="393480" progId="Equation.DSMT4">
                    <p:embed/>
                  </p:oleObj>
                </mc:Choice>
                <mc:Fallback>
                  <p:oleObj name="Equation" r:id="rId11" imgW="952200" imgH="393480" progId="Equation.DSMT4">
                    <p:embed/>
                    <p:pic>
                      <p:nvPicPr>
                        <p:cNvPr id="0" name="Picture 4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61" y="3290997"/>
                          <a:ext cx="1522651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4939570"/>
                </p:ext>
              </p:extLst>
            </p:nvPr>
          </p:nvGraphicFramePr>
          <p:xfrm>
            <a:off x="2267606" y="3290996"/>
            <a:ext cx="1542953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5" name="Equation" r:id="rId13" imgW="965160" imgH="393480" progId="Equation.DSMT4">
                    <p:embed/>
                  </p:oleObj>
                </mc:Choice>
                <mc:Fallback>
                  <p:oleObj name="Equation" r:id="rId13" imgW="965160" imgH="393480" progId="Equation.DSMT4">
                    <p:embed/>
                    <p:pic>
                      <p:nvPicPr>
                        <p:cNvPr id="0" name="Picture 4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606" y="3290996"/>
                          <a:ext cx="1542953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126124" y="4120055"/>
              <a:ext cx="40254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21 &lt; 22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     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hay 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6825081"/>
                </p:ext>
              </p:extLst>
            </p:nvPr>
          </p:nvGraphicFramePr>
          <p:xfrm>
            <a:off x="1702361" y="4079276"/>
            <a:ext cx="872987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6" name="Equation" r:id="rId15" imgW="545760" imgH="393480" progId="Equation.DSMT4">
                    <p:embed/>
                  </p:oleObj>
                </mc:Choice>
                <mc:Fallback>
                  <p:oleObj name="Equation" r:id="rId15" imgW="545760" imgH="393480" progId="Equation.DSMT4">
                    <p:embed/>
                    <p:pic>
                      <p:nvPicPr>
                        <p:cNvPr id="0" name="Picture 4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2361" y="4079276"/>
                          <a:ext cx="872987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6799670"/>
                </p:ext>
              </p:extLst>
            </p:nvPr>
          </p:nvGraphicFramePr>
          <p:xfrm>
            <a:off x="3259221" y="4079276"/>
            <a:ext cx="812080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7" name="Equation" r:id="rId17" imgW="507960" imgH="393480" progId="Equation.DSMT4">
                    <p:embed/>
                  </p:oleObj>
                </mc:Choice>
                <mc:Fallback>
                  <p:oleObj name="Equation" r:id="rId17" imgW="507960" imgH="393480" progId="Equation.DSMT4">
                    <p:embed/>
                    <p:pic>
                      <p:nvPicPr>
                        <p:cNvPr id="0" name="Picture 40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9221" y="4079276"/>
                          <a:ext cx="812080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1902373" y="3405351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947875" y="2706249"/>
            <a:ext cx="4562475" cy="2065455"/>
            <a:chOff x="4423874" y="2706248"/>
            <a:chExt cx="4562475" cy="2065455"/>
          </a:xfrm>
        </p:grpSpPr>
        <p:sp>
          <p:nvSpPr>
            <p:cNvPr id="99" name="Text Box 19"/>
            <p:cNvSpPr txBox="1">
              <a:spLocks noChangeArrowheads="1"/>
            </p:cNvSpPr>
            <p:nvPr/>
          </p:nvSpPr>
          <p:spPr bwMode="auto">
            <a:xfrm>
              <a:off x="4423874" y="2706248"/>
              <a:ext cx="45624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b</a:t>
              </a:r>
              <a:r>
                <a:rPr lang="vi-VN" altLang="en-US" sz="2400" dirty="0">
                  <a:latin typeface="Times New Roman" pitchFamily="18" charset="0"/>
                </a:rPr>
                <a:t>)</a:t>
              </a:r>
              <a:r>
                <a:rPr lang="en-US" altLang="en-US" sz="2400" dirty="0">
                  <a:latin typeface="Times New Roman" pitchFamily="18" charset="0"/>
                </a:rPr>
                <a:t>  BCNN (8,24) = 24 </a:t>
              </a:r>
              <a:r>
                <a:rPr lang="en-US" altLang="en-US" sz="2400" dirty="0" err="1">
                  <a:latin typeface="Times New Roman" pitchFamily="18" charset="0"/>
                </a:rPr>
                <a:t>nên</a:t>
              </a:r>
              <a:r>
                <a:rPr lang="en-US" altLang="en-US" sz="2400" dirty="0"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latin typeface="Times New Roman" pitchFamily="18" charset="0"/>
                </a:rPr>
                <a:t>ta</a:t>
              </a:r>
              <a:r>
                <a:rPr lang="en-US" altLang="en-US" sz="2400" dirty="0"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latin typeface="Times New Roman" pitchFamily="18" charset="0"/>
                </a:rPr>
                <a:t>có</a:t>
              </a:r>
              <a:r>
                <a:rPr lang="en-US" altLang="en-US" sz="2400" dirty="0">
                  <a:latin typeface="Times New Roman" pitchFamily="18" charset="0"/>
                </a:rPr>
                <a:t>: 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9386271"/>
                </p:ext>
              </p:extLst>
            </p:nvPr>
          </p:nvGraphicFramePr>
          <p:xfrm>
            <a:off x="4651264" y="3333038"/>
            <a:ext cx="1785740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8" name="Equation" r:id="rId19" imgW="990360" imgH="393480" progId="Equation.DSMT4">
                    <p:embed/>
                  </p:oleObj>
                </mc:Choice>
                <mc:Fallback>
                  <p:oleObj name="Equation" r:id="rId19" imgW="990360" imgH="393480" progId="Equation.DSMT4">
                    <p:embed/>
                    <p:pic>
                      <p:nvPicPr>
                        <p:cNvPr id="0" name="Picture 4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1264" y="3333038"/>
                          <a:ext cx="1785740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6469123" y="3400098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0633297"/>
                </p:ext>
              </p:extLst>
            </p:nvPr>
          </p:nvGraphicFramePr>
          <p:xfrm>
            <a:off x="6882095" y="3322528"/>
            <a:ext cx="412094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9" name="Equation" r:id="rId21" imgW="228600" imgH="393480" progId="Equation.DSMT4">
                    <p:embed/>
                  </p:oleObj>
                </mc:Choice>
                <mc:Fallback>
                  <p:oleObj name="Equation" r:id="rId21" imgW="228600" imgH="393480" progId="Equation.DSMT4">
                    <p:embed/>
                    <p:pic>
                      <p:nvPicPr>
                        <p:cNvPr id="0" name="Picture 4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82095" y="3322528"/>
                          <a:ext cx="412094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4466905" y="4172611"/>
              <a:ext cx="37416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-3 &gt; -5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        hay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0985738"/>
                </p:ext>
              </p:extLst>
            </p:nvPr>
          </p:nvGraphicFramePr>
          <p:xfrm>
            <a:off x="6370158" y="4121321"/>
            <a:ext cx="923122" cy="650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0" name="Equation" r:id="rId23" imgW="558720" imgH="393480" progId="Equation.DSMT4">
                    <p:embed/>
                  </p:oleObj>
                </mc:Choice>
                <mc:Fallback>
                  <p:oleObj name="Equation" r:id="rId23" imgW="558720" imgH="393480" progId="Equation.DSMT4">
                    <p:embed/>
                    <p:pic>
                      <p:nvPicPr>
                        <p:cNvPr id="0" name="Picture 4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0158" y="4121321"/>
                          <a:ext cx="923122" cy="6503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7975620"/>
                </p:ext>
              </p:extLst>
            </p:nvPr>
          </p:nvGraphicFramePr>
          <p:xfrm>
            <a:off x="7963557" y="4121317"/>
            <a:ext cx="896664" cy="646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1" name="Equation" r:id="rId25" imgW="545760" imgH="393480" progId="Equation.DSMT4">
                    <p:embed/>
                  </p:oleObj>
                </mc:Choice>
                <mc:Fallback>
                  <p:oleObj name="Equation" r:id="rId25" imgW="545760" imgH="393480" progId="Equation.DSMT4">
                    <p:embed/>
                    <p:pic>
                      <p:nvPicPr>
                        <p:cNvPr id="0" name="Picture 4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63557" y="4121317"/>
                          <a:ext cx="896664" cy="646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2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C:\Users\Admin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1160" y="0"/>
            <a:ext cx="7220607" cy="3363310"/>
          </a:xfrm>
          <a:prstGeom prst="rect">
            <a:avLst/>
          </a:prstGeom>
          <a:noFill/>
        </p:spPr>
      </p:pic>
      <p:pic>
        <p:nvPicPr>
          <p:cNvPr id="92163" name="Picture 3" descr="C:\Users\Admin\Desktop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94675" y="3437759"/>
            <a:ext cx="2865601" cy="3401746"/>
          </a:xfrm>
          <a:prstGeom prst="rect">
            <a:avLst/>
          </a:prstGeom>
          <a:noFill/>
        </p:spPr>
      </p:pic>
      <p:pic>
        <p:nvPicPr>
          <p:cNvPr id="92164" name="Picture 4" descr="C:\Users\Admin\Desktop\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67745" y="3254256"/>
            <a:ext cx="3249220" cy="3594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69343" y="1395195"/>
            <a:ext cx="3200400" cy="59213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2400" b="1" i="1" u="sng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400" b="1" i="1" u="sng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400" b="1" i="1" u="sng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99"/>
          <p:cNvSpPr>
            <a:spLocks noChangeArrowheads="1"/>
          </p:cNvSpPr>
          <p:nvPr/>
        </p:nvSpPr>
        <p:spPr bwMode="auto">
          <a:xfrm>
            <a:off x="1752600" y="1936477"/>
            <a:ext cx="8915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7200" dirty="0">
                <a:latin typeface="Times New Roman" pitchFamily="18" charset="0"/>
              </a:rPr>
              <a:t>.</a:t>
            </a:r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cùng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dương</a:t>
            </a:r>
            <a:endParaRPr lang="en-US" altLang="en-US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Rectangle 168"/>
          <p:cNvSpPr>
            <a:spLocks noChangeArrowheads="1"/>
          </p:cNvSpPr>
          <p:nvPr/>
        </p:nvSpPr>
        <p:spPr bwMode="auto">
          <a:xfrm>
            <a:off x="1760633" y="3483099"/>
            <a:ext cx="877335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dirty="0">
                <a:latin typeface="Times New Roman" pitchFamily="18" charset="0"/>
              </a:rPr>
              <a:t>   </a:t>
            </a:r>
            <a:r>
              <a:rPr lang="en-US" altLang="en-US" sz="7200" dirty="0">
                <a:latin typeface="Times New Roman" pitchFamily="18" charset="0"/>
              </a:rPr>
              <a:t>.</a:t>
            </a:r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khác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âm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en-US" altLang="en-US" sz="2800" dirty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7269" y="599091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1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9311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28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7269" y="599091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5345" y="1096776"/>
            <a:ext cx="7363966" cy="2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6" name="Picture 2" descr="C:\Users\Admin\Desktop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0178" y="3455932"/>
            <a:ext cx="8633477" cy="108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2433</TotalTime>
  <Words>673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TranThiHanh</dc:creator>
  <cp:lastModifiedBy>Windows User</cp:lastModifiedBy>
  <cp:revision>177</cp:revision>
  <dcterms:created xsi:type="dcterms:W3CDTF">2020-04-12T13:17:25Z</dcterms:created>
  <dcterms:modified xsi:type="dcterms:W3CDTF">2022-01-11T01:25:25Z</dcterms:modified>
</cp:coreProperties>
</file>