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301" r:id="rId2"/>
    <p:sldId id="257" r:id="rId3"/>
    <p:sldId id="284" r:id="rId4"/>
    <p:sldId id="285" r:id="rId5"/>
    <p:sldId id="270" r:id="rId6"/>
    <p:sldId id="318" r:id="rId7"/>
    <p:sldId id="319" r:id="rId8"/>
    <p:sldId id="339" r:id="rId9"/>
    <p:sldId id="340" r:id="rId10"/>
    <p:sldId id="321" r:id="rId11"/>
    <p:sldId id="322" r:id="rId12"/>
    <p:sldId id="323" r:id="rId13"/>
    <p:sldId id="341" r:id="rId14"/>
    <p:sldId id="334" r:id="rId15"/>
    <p:sldId id="335" r:id="rId16"/>
    <p:sldId id="336" r:id="rId17"/>
    <p:sldId id="337" r:id="rId18"/>
    <p:sldId id="342" r:id="rId19"/>
    <p:sldId id="338" r:id="rId20"/>
    <p:sldId id="311" r:id="rId21"/>
    <p:sldId id="312" r:id="rId22"/>
    <p:sldId id="326" r:id="rId23"/>
    <p:sldId id="327" r:id="rId24"/>
    <p:sldId id="328" r:id="rId25"/>
    <p:sldId id="329" r:id="rId26"/>
    <p:sldId id="331" r:id="rId27"/>
    <p:sldId id="333" r:id="rId28"/>
    <p:sldId id="332" r:id="rId29"/>
    <p:sldId id="298" r:id="rId30"/>
    <p:sldId id="343" r:id="rId31"/>
    <p:sldId id="344" r:id="rId32"/>
    <p:sldId id="316" r:id="rId33"/>
    <p:sldId id="269" r:id="rId34"/>
    <p:sldId id="295" r:id="rId3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1"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6296"/>
  </p:normalViewPr>
  <p:slideViewPr>
    <p:cSldViewPr snapToGrid="0" snapToObjects="1">
      <p:cViewPr varScale="1">
        <p:scale>
          <a:sx n="71" d="100"/>
          <a:sy n="71" d="100"/>
        </p:scale>
        <p:origin x="46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24C8C-DDD8-4255-9C31-1136218F8F69}" type="datetimeFigureOut">
              <a:rPr lang="en-US" smtClean="0"/>
              <a:t>7/27/2022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47397-6384-44EE-A694-5C2CB09E458C}" type="slidenum">
              <a:rPr lang="en-US" smtClean="0"/>
              <a:t>‹#›</a:t>
            </a:fld>
            <a:endParaRPr lang="en-US"/>
          </a:p>
        </p:txBody>
      </p:sp>
    </p:spTree>
    <p:extLst>
      <p:ext uri="{BB962C8B-B14F-4D97-AF65-F5344CB8AC3E}">
        <p14:creationId xmlns:p14="http://schemas.microsoft.com/office/powerpoint/2010/main" val="748550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3695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6A025F-4A42-FE48-B7B2-D5FBC143A4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0BFAD-4F29-F94C-9D8A-33DE84098633}" type="datetimeFigureOut">
              <a:t>7/27/2022</a:t>
            </a:fld>
            <a:endParaRPr lang="x-none"/>
          </a:p>
        </p:txBody>
      </p:sp>
      <p:sp>
        <p:nvSpPr>
          <p:cNvPr id="5" name="Footer Placeholder 4">
            <a:extLst>
              <a:ext uri="{FF2B5EF4-FFF2-40B4-BE49-F238E27FC236}">
                <a16:creationId xmlns:a16="http://schemas.microsoft.com/office/drawing/2014/main" id="{39E59E23-09A3-C844-8CD6-BFEB8E957F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5B1DAE2F-0754-4F4F-B969-EB3B6F0BB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AD39D-5E4B-5941-A936-433FC1C6FE25}" type="slidenum">
              <a:t>‹#›</a:t>
            </a:fld>
            <a:endParaRPr lang="x-none"/>
          </a:p>
        </p:txBody>
      </p:sp>
      <p:pic>
        <p:nvPicPr>
          <p:cNvPr id="8" name="Picture 7">
            <a:extLst>
              <a:ext uri="{FF2B5EF4-FFF2-40B4-BE49-F238E27FC236}">
                <a16:creationId xmlns:a16="http://schemas.microsoft.com/office/drawing/2014/main" id="{D5399B83-00F1-524F-BDF6-BAB5619A00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22386" cy="6857999"/>
          </a:xfrm>
          <a:prstGeom prst="rect">
            <a:avLst/>
          </a:prstGeom>
        </p:spPr>
      </p:pic>
      <p:grpSp>
        <p:nvGrpSpPr>
          <p:cNvPr id="9" name="Group 8">
            <a:extLst>
              <a:ext uri="{FF2B5EF4-FFF2-40B4-BE49-F238E27FC236}">
                <a16:creationId xmlns:a16="http://schemas.microsoft.com/office/drawing/2014/main" id="{FDFDE0FC-811C-6B4D-A402-4A4EC1420D9C}"/>
              </a:ext>
            </a:extLst>
          </p:cNvPr>
          <p:cNvGrpSpPr/>
          <p:nvPr userDrawn="1"/>
        </p:nvGrpSpPr>
        <p:grpSpPr>
          <a:xfrm>
            <a:off x="5693239" y="6314169"/>
            <a:ext cx="805521" cy="529389"/>
            <a:chOff x="5778584" y="6325677"/>
            <a:chExt cx="805521" cy="529389"/>
          </a:xfrm>
        </p:grpSpPr>
        <p:pic>
          <p:nvPicPr>
            <p:cNvPr id="10" name="Picture 9">
              <a:hlinkClick r:id="" action="ppaction://hlinkshowjump?jump=firstslide"/>
              <a:extLst>
                <a:ext uri="{FF2B5EF4-FFF2-40B4-BE49-F238E27FC236}">
                  <a16:creationId xmlns:a16="http://schemas.microsoft.com/office/drawing/2014/main" id="{128DB713-A925-E940-9C1F-35CFB2B2554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6650" y="6325677"/>
              <a:ext cx="529389" cy="529389"/>
            </a:xfrm>
            <a:prstGeom prst="rect">
              <a:avLst/>
            </a:prstGeom>
            <a:effectLst>
              <a:outerShdw blurRad="50800" dist="38100" dir="8100000" algn="tr" rotWithShape="0">
                <a:prstClr val="black">
                  <a:alpha val="40000"/>
                </a:prstClr>
              </a:outerShdw>
            </a:effectLst>
          </p:spPr>
        </p:pic>
        <p:pic>
          <p:nvPicPr>
            <p:cNvPr id="11" name="Picture 10">
              <a:hlinkClick r:id="" action="ppaction://hlinkshowjump?jump=nextslide"/>
              <a:extLst>
                <a:ext uri="{FF2B5EF4-FFF2-40B4-BE49-F238E27FC236}">
                  <a16:creationId xmlns:a16="http://schemas.microsoft.com/office/drawing/2014/main" id="{28ADE026-D255-0E46-A4EC-CE36DFF08EE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457190" y="6586741"/>
              <a:ext cx="126915" cy="191883"/>
            </a:xfrm>
            <a:prstGeom prst="rect">
              <a:avLst/>
            </a:prstGeom>
            <a:effectLst>
              <a:outerShdw blurRad="50800" dist="38100" dir="8100000" algn="tr" rotWithShape="0">
                <a:prstClr val="black">
                  <a:alpha val="40000"/>
                </a:prstClr>
              </a:outerShdw>
            </a:effectLst>
          </p:spPr>
        </p:pic>
        <p:pic>
          <p:nvPicPr>
            <p:cNvPr id="12" name="Picture 11">
              <a:hlinkClick r:id="" action="ppaction://hlinkshowjump?jump=previousslide"/>
              <a:extLst>
                <a:ext uri="{FF2B5EF4-FFF2-40B4-BE49-F238E27FC236}">
                  <a16:creationId xmlns:a16="http://schemas.microsoft.com/office/drawing/2014/main" id="{19B62DC2-97D1-B64B-869E-DEBA545BEC1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10800000">
              <a:off x="5778584" y="6586741"/>
              <a:ext cx="126915" cy="191883"/>
            </a:xfrm>
            <a:prstGeom prst="rect">
              <a:avLst/>
            </a:prstGeom>
            <a:effectLst>
              <a:outerShdw blurRad="50800" dist="38100" dir="8100000" algn="tr" rotWithShape="0">
                <a:prstClr val="black">
                  <a:alpha val="40000"/>
                </a:prstClr>
              </a:outerShdw>
            </a:effectLst>
          </p:spPr>
        </p:pic>
      </p:grpSp>
      <p:sp>
        <p:nvSpPr>
          <p:cNvPr id="13" name="TextBox 12">
            <a:extLst>
              <a:ext uri="{FF2B5EF4-FFF2-40B4-BE49-F238E27FC236}">
                <a16:creationId xmlns:a16="http://schemas.microsoft.com/office/drawing/2014/main" id="{B1DF492A-81AD-5D4A-A943-32E917C1B56B}"/>
              </a:ext>
            </a:extLst>
          </p:cNvPr>
          <p:cNvSpPr txBox="1"/>
          <p:nvPr userDrawn="1"/>
        </p:nvSpPr>
        <p:spPr>
          <a:xfrm>
            <a:off x="24732" y="6510902"/>
            <a:ext cx="2685800"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 Anh 10 i</a:t>
            </a:r>
            <a:r>
              <a:rPr lang="en-US" sz="1400" baseline="0" dirty="0">
                <a:solidFill>
                  <a:schemeClr val="bg1"/>
                </a:solidFill>
              </a:rPr>
              <a:t>-Learn Smart World </a:t>
            </a:r>
            <a:endParaRPr lang="en-US" sz="1400" dirty="0">
              <a:solidFill>
                <a:schemeClr val="bg1"/>
              </a:solidFill>
            </a:endParaRPr>
          </a:p>
        </p:txBody>
      </p:sp>
      <p:pic>
        <p:nvPicPr>
          <p:cNvPr id="14" name="Picture 13">
            <a:extLst>
              <a:ext uri="{FF2B5EF4-FFF2-40B4-BE49-F238E27FC236}">
                <a16:creationId xmlns:a16="http://schemas.microsoft.com/office/drawing/2014/main" id="{F97DD529-7747-654A-B7AB-AFCA57F9881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26018" y="6396200"/>
            <a:ext cx="814608" cy="415291"/>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3A436751-F2B7-3544-9527-8B13899DC1B3}"/>
              </a:ext>
            </a:extLst>
          </p:cNvPr>
          <p:cNvSpPr txBox="1"/>
          <p:nvPr userDrawn="1"/>
        </p:nvSpPr>
        <p:spPr>
          <a:xfrm>
            <a:off x="82240" y="-48141"/>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Unit 7</a:t>
            </a:r>
          </a:p>
        </p:txBody>
      </p:sp>
      <p:sp>
        <p:nvSpPr>
          <p:cNvPr id="17" name="TextBox 16">
            <a:extLst>
              <a:ext uri="{FF2B5EF4-FFF2-40B4-BE49-F238E27FC236}">
                <a16:creationId xmlns:a16="http://schemas.microsoft.com/office/drawing/2014/main" id="{FF7F6AF1-48D1-A442-8D9A-9DCAA189DECF}"/>
              </a:ext>
            </a:extLst>
          </p:cNvPr>
          <p:cNvSpPr txBox="1"/>
          <p:nvPr userDrawn="1"/>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3.1</a:t>
            </a:r>
          </a:p>
        </p:txBody>
      </p:sp>
    </p:spTree>
    <p:extLst>
      <p:ext uri="{BB962C8B-B14F-4D97-AF65-F5344CB8AC3E}">
        <p14:creationId xmlns:p14="http://schemas.microsoft.com/office/powerpoint/2010/main" val="120749363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8.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eduhome.com.vn/DHALesson?idGrade=19&amp;idSubject=1&amp;idSeries=117&amp;idTheme=979&amp;IdLevel=1&amp;idThemeServer=64"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1047"/>
          </a:xfrm>
          <a:prstGeom prst="rect">
            <a:avLst/>
          </a:prstGeom>
        </p:spPr>
      </p:pic>
      <p:sp>
        <p:nvSpPr>
          <p:cNvPr id="5" name="Rectangle 4"/>
          <p:cNvSpPr/>
          <p:nvPr/>
        </p:nvSpPr>
        <p:spPr>
          <a:xfrm>
            <a:off x="5107577" y="2626285"/>
            <a:ext cx="6844938" cy="1754326"/>
          </a:xfrm>
          <a:prstGeom prst="rect">
            <a:avLst/>
          </a:prstGeom>
        </p:spPr>
        <p:txBody>
          <a:bodyPr wrap="square">
            <a:spAutoFit/>
          </a:bodyPr>
          <a:lstStyle/>
          <a:p>
            <a:pPr algn="ctr"/>
            <a:r>
              <a:rPr lang="en-US" sz="4400" b="1" dirty="0">
                <a:solidFill>
                  <a:srgbClr val="0070C0"/>
                </a:solidFill>
                <a:ea typeface="Times New Roman" panose="02020603050405020304" pitchFamily="18" charset="0"/>
                <a:cs typeface="Arial" panose="020B0604020202020204" pitchFamily="34" charset="0"/>
              </a:rPr>
              <a:t>UNIT 7: INVENTIONS</a:t>
            </a:r>
          </a:p>
          <a:p>
            <a:pPr algn="ctr"/>
            <a:r>
              <a:rPr lang="en-US" sz="3200" b="1" dirty="0">
                <a:solidFill>
                  <a:srgbClr val="00B050"/>
                </a:solidFill>
                <a:ea typeface="Times New Roman" panose="02020603050405020304" pitchFamily="18" charset="0"/>
                <a:cs typeface="Arial" panose="020B0604020202020204" pitchFamily="34" charset="0"/>
              </a:rPr>
              <a:t>Lesson 3.1 – Listening &amp; Reading</a:t>
            </a:r>
          </a:p>
          <a:p>
            <a:pPr algn="ctr"/>
            <a:r>
              <a:rPr lang="en-US" sz="3200" b="1" dirty="0">
                <a:solidFill>
                  <a:schemeClr val="accent6">
                    <a:lumMod val="50000"/>
                  </a:schemeClr>
                </a:solidFill>
                <a:ea typeface="Times New Roman" panose="02020603050405020304" pitchFamily="18" charset="0"/>
                <a:cs typeface="Arial" panose="020B0604020202020204" pitchFamily="34" charset="0"/>
              </a:rPr>
              <a:t> </a:t>
            </a:r>
            <a:r>
              <a:rPr lang="en-US" sz="3200" b="1" dirty="0">
                <a:solidFill>
                  <a:srgbClr val="FF0000"/>
                </a:solidFill>
                <a:ea typeface="Times New Roman" panose="02020603050405020304" pitchFamily="18" charset="0"/>
                <a:cs typeface="Arial" panose="020B0604020202020204" pitchFamily="34" charset="0"/>
              </a:rPr>
              <a:t>Page 62</a:t>
            </a:r>
            <a:endParaRPr lang="en-US" sz="3200" b="1" dirty="0">
              <a:solidFill>
                <a:srgbClr val="FF0000"/>
              </a:solidFill>
              <a:cs typeface="Arial" panose="020B0604020202020204" pitchFamily="34" charset="0"/>
            </a:endParaRPr>
          </a:p>
        </p:txBody>
      </p:sp>
    </p:spTree>
    <p:extLst>
      <p:ext uri="{BB962C8B-B14F-4D97-AF65-F5344CB8AC3E}">
        <p14:creationId xmlns:p14="http://schemas.microsoft.com/office/powerpoint/2010/main" val="138735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85309" y="473517"/>
            <a:ext cx="7924800" cy="1200329"/>
          </a:xfrm>
          <a:prstGeom prst="rect">
            <a:avLst/>
          </a:prstGeom>
        </p:spPr>
        <p:txBody>
          <a:bodyPr wrap="square">
            <a:spAutoFit/>
          </a:bodyPr>
          <a:lstStyle/>
          <a:p>
            <a:r>
              <a:rPr lang="en-US" sz="3600" b="1" dirty="0">
                <a:solidFill>
                  <a:srgbClr val="242021"/>
                </a:solidFill>
              </a:rPr>
              <a:t>a. Listen to a </a:t>
            </a:r>
            <a:r>
              <a:rPr lang="en-US" sz="3600" b="1" dirty="0">
                <a:solidFill>
                  <a:srgbClr val="A3248F"/>
                </a:solidFill>
              </a:rPr>
              <a:t>lecture </a:t>
            </a:r>
            <a:r>
              <a:rPr lang="en-US" sz="3600" b="1" dirty="0">
                <a:solidFill>
                  <a:srgbClr val="242021"/>
                </a:solidFill>
              </a:rPr>
              <a:t>about the internet.</a:t>
            </a:r>
            <a:br>
              <a:rPr lang="en-US" sz="3600" b="1" dirty="0">
                <a:solidFill>
                  <a:srgbClr val="242021"/>
                </a:solidFill>
              </a:rPr>
            </a:br>
            <a:r>
              <a:rPr lang="en-US" sz="3600" b="1" dirty="0">
                <a:solidFill>
                  <a:srgbClr val="242021"/>
                </a:solidFill>
              </a:rPr>
              <a:t>What is the main topic of the lecture? </a:t>
            </a:r>
            <a:endParaRPr lang="en-US" sz="3600" dirty="0"/>
          </a:p>
        </p:txBody>
      </p:sp>
      <p:sp>
        <p:nvSpPr>
          <p:cNvPr id="5" name="Rectangle 4"/>
          <p:cNvSpPr/>
          <p:nvPr/>
        </p:nvSpPr>
        <p:spPr>
          <a:xfrm>
            <a:off x="1853044" y="2523260"/>
            <a:ext cx="8163792" cy="1754326"/>
          </a:xfrm>
          <a:prstGeom prst="rect">
            <a:avLst/>
          </a:prstGeom>
        </p:spPr>
        <p:txBody>
          <a:bodyPr wrap="square">
            <a:spAutoFit/>
          </a:bodyPr>
          <a:lstStyle/>
          <a:p>
            <a:r>
              <a:rPr lang="en-US" sz="3600" dirty="0">
                <a:solidFill>
                  <a:srgbClr val="242021"/>
                </a:solidFill>
              </a:rPr>
              <a:t>1. The history of the internet </a:t>
            </a:r>
          </a:p>
          <a:p>
            <a:endParaRPr lang="en-US" sz="3600" dirty="0">
              <a:solidFill>
                <a:srgbClr val="242021"/>
              </a:solidFill>
            </a:endParaRPr>
          </a:p>
          <a:p>
            <a:r>
              <a:rPr lang="en-US" sz="3600" dirty="0">
                <a:solidFill>
                  <a:srgbClr val="242021"/>
                </a:solidFill>
              </a:rPr>
              <a:t>2. The invention that became the internet</a:t>
            </a:r>
            <a:r>
              <a:rPr lang="en-US" sz="3600" dirty="0"/>
              <a:t> </a:t>
            </a:r>
          </a:p>
        </p:txBody>
      </p:sp>
      <p:sp>
        <p:nvSpPr>
          <p:cNvPr id="9" name="Rounded Rectangle 8"/>
          <p:cNvSpPr/>
          <p:nvPr/>
        </p:nvSpPr>
        <p:spPr>
          <a:xfrm>
            <a:off x="613062" y="1374150"/>
            <a:ext cx="2479964" cy="775855"/>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i="1" dirty="0">
                <a:solidFill>
                  <a:srgbClr val="0070C0"/>
                </a:solidFill>
              </a:rPr>
              <a:t>First time</a:t>
            </a:r>
          </a:p>
        </p:txBody>
      </p:sp>
      <p:sp>
        <p:nvSpPr>
          <p:cNvPr id="14" name="Rounded Rectangle 13"/>
          <p:cNvSpPr/>
          <p:nvPr/>
        </p:nvSpPr>
        <p:spPr>
          <a:xfrm>
            <a:off x="2159576" y="4836512"/>
            <a:ext cx="7550728" cy="1052945"/>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i="1" dirty="0">
                <a:solidFill>
                  <a:srgbClr val="FF0000"/>
                </a:solidFill>
                <a:sym typeface="Wingdings" panose="05000000000000000000" pitchFamily="2" charset="2"/>
              </a:rPr>
              <a:t>      </a:t>
            </a:r>
            <a:r>
              <a:rPr lang="en-US" sz="3600" i="1" dirty="0">
                <a:solidFill>
                  <a:srgbClr val="FF0000"/>
                </a:solidFill>
              </a:rPr>
              <a:t>1. The history of the internet </a:t>
            </a:r>
          </a:p>
        </p:txBody>
      </p:sp>
      <p:pic>
        <p:nvPicPr>
          <p:cNvPr id="16" name="CD2-TRACK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016836" y="2179447"/>
            <a:ext cx="877941" cy="877941"/>
          </a:xfrm>
          <a:prstGeom prst="rect">
            <a:avLst/>
          </a:prstGeom>
        </p:spPr>
      </p:pic>
      <p:sp>
        <p:nvSpPr>
          <p:cNvPr id="8" name="Rectangle 7"/>
          <p:cNvSpPr/>
          <p:nvPr/>
        </p:nvSpPr>
        <p:spPr>
          <a:xfrm>
            <a:off x="195944" y="513180"/>
            <a:ext cx="1815346" cy="49452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While-Listening</a:t>
            </a:r>
          </a:p>
        </p:txBody>
      </p:sp>
    </p:spTree>
    <p:extLst>
      <p:ext uri="{BB962C8B-B14F-4D97-AF65-F5344CB8AC3E}">
        <p14:creationId xmlns:p14="http://schemas.microsoft.com/office/powerpoint/2010/main" val="34525322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372" fill="hold"/>
                                        <p:tgtEl>
                                          <p:spTgt spid="16"/>
                                        </p:tgtEl>
                                      </p:cBhvr>
                                    </p:cmd>
                                  </p:childTnLst>
                                </p:cTn>
                              </p:par>
                            </p:childTnLst>
                          </p:cTn>
                        </p:par>
                      </p:childTnLst>
                    </p:cTn>
                  </p:par>
                </p:childTnLst>
              </p:cTn>
              <p:nextCondLst>
                <p:cond evt="onClick" delay="0">
                  <p:tgtEl>
                    <p:spTgt spid="16"/>
                  </p:tgtEl>
                </p:cond>
              </p:nextCondLst>
            </p:seq>
            <p:audio>
              <p:cMediaNode vol="80000">
                <p:cTn id="7" fill="hold" display="0">
                  <p:stCondLst>
                    <p:cond delay="indefinite"/>
                  </p:stCondLst>
                  <p:endCondLst>
                    <p:cond evt="onStopAudio" delay="0">
                      <p:tgtEl>
                        <p:sldTgt/>
                      </p:tgtEl>
                    </p:cond>
                  </p:endCondLst>
                </p:cTn>
                <p:tgtEl>
                  <p:spTgt spid="1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163" y="556598"/>
            <a:ext cx="10099964" cy="646331"/>
          </a:xfrm>
          <a:prstGeom prst="rect">
            <a:avLst/>
          </a:prstGeom>
        </p:spPr>
        <p:txBody>
          <a:bodyPr wrap="square">
            <a:spAutoFit/>
          </a:bodyPr>
          <a:lstStyle/>
          <a:p>
            <a:r>
              <a:rPr lang="en-US" sz="3600" b="1" dirty="0">
                <a:solidFill>
                  <a:srgbClr val="242021"/>
                </a:solidFill>
              </a:rPr>
              <a:t>b. Listen twice and circle the correct answers.</a:t>
            </a:r>
            <a:r>
              <a:rPr lang="en-US" sz="3600" dirty="0"/>
              <a:t> </a:t>
            </a:r>
          </a:p>
        </p:txBody>
      </p:sp>
      <p:sp>
        <p:nvSpPr>
          <p:cNvPr id="3" name="Rectangle 2"/>
          <p:cNvSpPr/>
          <p:nvPr/>
        </p:nvSpPr>
        <p:spPr>
          <a:xfrm>
            <a:off x="858982" y="1427202"/>
            <a:ext cx="10557163" cy="4247317"/>
          </a:xfrm>
          <a:prstGeom prst="rect">
            <a:avLst/>
          </a:prstGeom>
        </p:spPr>
        <p:txBody>
          <a:bodyPr wrap="square">
            <a:spAutoFit/>
          </a:bodyPr>
          <a:lstStyle/>
          <a:p>
            <a:pPr>
              <a:lnSpc>
                <a:spcPct val="150000"/>
              </a:lnSpc>
            </a:pPr>
            <a:r>
              <a:rPr lang="en-US" sz="3600" dirty="0">
                <a:solidFill>
                  <a:srgbClr val="242021"/>
                </a:solidFill>
              </a:rPr>
              <a:t>1. When did the idea of the internet come about?</a:t>
            </a:r>
            <a:br>
              <a:rPr lang="en-US" sz="3600" dirty="0">
                <a:solidFill>
                  <a:srgbClr val="242021"/>
                </a:solidFill>
              </a:rPr>
            </a:br>
            <a:r>
              <a:rPr lang="en-US" sz="3600" dirty="0">
                <a:solidFill>
                  <a:srgbClr val="242021"/>
                </a:solidFill>
              </a:rPr>
              <a:t>a. in the 1960s 			b. in the 1990s</a:t>
            </a:r>
            <a:br>
              <a:rPr lang="en-US" sz="3600" dirty="0">
                <a:solidFill>
                  <a:srgbClr val="242021"/>
                </a:solidFill>
              </a:rPr>
            </a:br>
            <a:r>
              <a:rPr lang="en-US" sz="3600" dirty="0">
                <a:solidFill>
                  <a:srgbClr val="242021"/>
                </a:solidFill>
              </a:rPr>
              <a:t>2. In which country was the first long-distance </a:t>
            </a:r>
            <a:r>
              <a:rPr lang="en-US" sz="3600" dirty="0">
                <a:solidFill>
                  <a:srgbClr val="A3248F"/>
                </a:solidFill>
              </a:rPr>
              <a:t>network </a:t>
            </a:r>
            <a:r>
              <a:rPr lang="en-US" sz="3600" dirty="0">
                <a:solidFill>
                  <a:srgbClr val="242021"/>
                </a:solidFill>
              </a:rPr>
              <a:t>created?</a:t>
            </a:r>
            <a:br>
              <a:rPr lang="en-US" sz="3600" dirty="0">
                <a:solidFill>
                  <a:srgbClr val="242021"/>
                </a:solidFill>
              </a:rPr>
            </a:br>
            <a:r>
              <a:rPr lang="en-US" sz="3600" dirty="0">
                <a:solidFill>
                  <a:srgbClr val="242021"/>
                </a:solidFill>
              </a:rPr>
              <a:t>a. the UK 					b. the USA</a:t>
            </a:r>
            <a:r>
              <a:rPr lang="en-US" sz="3600" dirty="0"/>
              <a:t> </a:t>
            </a:r>
          </a:p>
        </p:txBody>
      </p:sp>
      <p:pic>
        <p:nvPicPr>
          <p:cNvPr id="4" name="CD2-TRACK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51127" y="556598"/>
            <a:ext cx="877941" cy="877941"/>
          </a:xfrm>
          <a:prstGeom prst="rect">
            <a:avLst/>
          </a:prstGeom>
        </p:spPr>
      </p:pic>
      <p:sp>
        <p:nvSpPr>
          <p:cNvPr id="5" name="Oval 4">
            <a:extLst>
              <a:ext uri="{FF2B5EF4-FFF2-40B4-BE49-F238E27FC236}">
                <a16:creationId xmlns:a16="http://schemas.microsoft.com/office/drawing/2014/main" id="{2D373749-DAF4-479B-9F55-2B0EA5FF7D84}"/>
              </a:ext>
            </a:extLst>
          </p:cNvPr>
          <p:cNvSpPr/>
          <p:nvPr/>
        </p:nvSpPr>
        <p:spPr>
          <a:xfrm>
            <a:off x="748143" y="2515815"/>
            <a:ext cx="554183"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D373749-DAF4-479B-9F55-2B0EA5FF7D84}"/>
              </a:ext>
            </a:extLst>
          </p:cNvPr>
          <p:cNvSpPr/>
          <p:nvPr/>
        </p:nvSpPr>
        <p:spPr>
          <a:xfrm>
            <a:off x="6303816" y="4954215"/>
            <a:ext cx="554183"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725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20372" fill="hold"/>
                                        <p:tgtEl>
                                          <p:spTgt spid="4"/>
                                        </p:tgtEl>
                                      </p:cBhvr>
                                    </p:cmd>
                                  </p:childTnLst>
                                </p:cTn>
                              </p:par>
                            </p:childTnLst>
                          </p:cTn>
                        </p:par>
                      </p:childTnLst>
                    </p:cTn>
                  </p:par>
                </p:childTnLst>
              </p:cTn>
              <p:nextCondLst>
                <p:cond evt="onClick" delay="0">
                  <p:tgtEl>
                    <p:spTgt spid="4"/>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618" y="556828"/>
            <a:ext cx="11388437" cy="5078313"/>
          </a:xfrm>
          <a:prstGeom prst="rect">
            <a:avLst/>
          </a:prstGeom>
        </p:spPr>
        <p:txBody>
          <a:bodyPr wrap="square">
            <a:spAutoFit/>
          </a:bodyPr>
          <a:lstStyle/>
          <a:p>
            <a:pPr>
              <a:lnSpc>
                <a:spcPct val="150000"/>
              </a:lnSpc>
            </a:pPr>
            <a:r>
              <a:rPr lang="en-US" sz="3600" dirty="0">
                <a:solidFill>
                  <a:srgbClr val="242021"/>
                </a:solidFill>
              </a:rPr>
              <a:t>3. What was the first message sent over the network?</a:t>
            </a:r>
            <a:br>
              <a:rPr lang="en-US" sz="3600" dirty="0">
                <a:solidFill>
                  <a:srgbClr val="242021"/>
                </a:solidFill>
              </a:rPr>
            </a:br>
            <a:r>
              <a:rPr lang="en-US" sz="3600" dirty="0">
                <a:solidFill>
                  <a:srgbClr val="242021"/>
                </a:solidFill>
              </a:rPr>
              <a:t>a. "hello" 					b. "</a:t>
            </a:r>
            <a:r>
              <a:rPr lang="en-US" sz="3600" dirty="0">
                <a:solidFill>
                  <a:srgbClr val="A3248F"/>
                </a:solidFill>
              </a:rPr>
              <a:t>login</a:t>
            </a:r>
            <a:r>
              <a:rPr lang="en-US" sz="3600" dirty="0">
                <a:solidFill>
                  <a:srgbClr val="242021"/>
                </a:solidFill>
              </a:rPr>
              <a:t>"</a:t>
            </a:r>
            <a:br>
              <a:rPr lang="en-US" sz="3600" dirty="0">
                <a:solidFill>
                  <a:srgbClr val="242021"/>
                </a:solidFill>
              </a:rPr>
            </a:br>
            <a:r>
              <a:rPr lang="en-US" sz="3600" dirty="0">
                <a:solidFill>
                  <a:srgbClr val="242021"/>
                </a:solidFill>
              </a:rPr>
              <a:t>4. What is an internet protocol?</a:t>
            </a:r>
            <a:br>
              <a:rPr lang="en-US" sz="3600" dirty="0">
                <a:solidFill>
                  <a:srgbClr val="242021"/>
                </a:solidFill>
              </a:rPr>
            </a:br>
            <a:r>
              <a:rPr lang="en-US" sz="3600" dirty="0">
                <a:solidFill>
                  <a:srgbClr val="242021"/>
                </a:solidFill>
              </a:rPr>
              <a:t>a. a set of rules 	b. a message between two computers</a:t>
            </a:r>
            <a:br>
              <a:rPr lang="en-US" sz="3600" dirty="0">
                <a:solidFill>
                  <a:srgbClr val="242021"/>
                </a:solidFill>
              </a:rPr>
            </a:br>
            <a:r>
              <a:rPr lang="en-US" sz="3600" dirty="0">
                <a:solidFill>
                  <a:srgbClr val="242021"/>
                </a:solidFill>
              </a:rPr>
              <a:t>5. What did Tim Berners-Lee invent?</a:t>
            </a:r>
            <a:br>
              <a:rPr lang="en-US" sz="3600" dirty="0">
                <a:solidFill>
                  <a:srgbClr val="242021"/>
                </a:solidFill>
              </a:rPr>
            </a:br>
            <a:r>
              <a:rPr lang="en-US" sz="3600" dirty="0">
                <a:solidFill>
                  <a:srgbClr val="242021"/>
                </a:solidFill>
              </a:rPr>
              <a:t>a. the World Wide Web 		b. a messaging </a:t>
            </a:r>
            <a:r>
              <a:rPr lang="en-US" sz="3600" dirty="0">
                <a:solidFill>
                  <a:srgbClr val="A3248F"/>
                </a:solidFill>
              </a:rPr>
              <a:t>software</a:t>
            </a:r>
            <a:r>
              <a:rPr lang="en-US" sz="3600" dirty="0"/>
              <a:t> </a:t>
            </a:r>
          </a:p>
        </p:txBody>
      </p:sp>
      <p:sp>
        <p:nvSpPr>
          <p:cNvPr id="3" name="Oval 2">
            <a:extLst>
              <a:ext uri="{FF2B5EF4-FFF2-40B4-BE49-F238E27FC236}">
                <a16:creationId xmlns:a16="http://schemas.microsoft.com/office/drawing/2014/main" id="{2D373749-DAF4-479B-9F55-2B0EA5FF7D84}"/>
              </a:ext>
            </a:extLst>
          </p:cNvPr>
          <p:cNvSpPr/>
          <p:nvPr/>
        </p:nvSpPr>
        <p:spPr>
          <a:xfrm>
            <a:off x="5929744" y="1642979"/>
            <a:ext cx="554183"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D373749-DAF4-479B-9F55-2B0EA5FF7D84}"/>
              </a:ext>
            </a:extLst>
          </p:cNvPr>
          <p:cNvSpPr/>
          <p:nvPr/>
        </p:nvSpPr>
        <p:spPr>
          <a:xfrm>
            <a:off x="471051" y="3291670"/>
            <a:ext cx="554183"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D373749-DAF4-479B-9F55-2B0EA5FF7D84}"/>
              </a:ext>
            </a:extLst>
          </p:cNvPr>
          <p:cNvSpPr/>
          <p:nvPr/>
        </p:nvSpPr>
        <p:spPr>
          <a:xfrm>
            <a:off x="471051" y="4983755"/>
            <a:ext cx="554183" cy="559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401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354" y="407552"/>
            <a:ext cx="1074578" cy="46166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400" dirty="0">
                <a:solidFill>
                  <a:schemeClr val="bg1"/>
                </a:solidFill>
              </a:rPr>
              <a:t>Scripts</a:t>
            </a:r>
          </a:p>
        </p:txBody>
      </p:sp>
      <p:pic>
        <p:nvPicPr>
          <p:cNvPr id="4" name="Picture 3"/>
          <p:cNvPicPr>
            <a:picLocks noChangeAspect="1"/>
          </p:cNvPicPr>
          <p:nvPr/>
        </p:nvPicPr>
        <p:blipFill>
          <a:blip r:embed="rId2"/>
          <a:stretch>
            <a:fillRect/>
          </a:stretch>
        </p:blipFill>
        <p:spPr>
          <a:xfrm>
            <a:off x="1641763" y="407552"/>
            <a:ext cx="1981200" cy="485775"/>
          </a:xfrm>
          <a:prstGeom prst="rect">
            <a:avLst/>
          </a:prstGeom>
        </p:spPr>
      </p:pic>
      <p:sp>
        <p:nvSpPr>
          <p:cNvPr id="5" name="Rectangle 4"/>
          <p:cNvSpPr/>
          <p:nvPr/>
        </p:nvSpPr>
        <p:spPr>
          <a:xfrm>
            <a:off x="306353" y="972837"/>
            <a:ext cx="11608555" cy="5478423"/>
          </a:xfrm>
          <a:prstGeom prst="rect">
            <a:avLst/>
          </a:prstGeom>
        </p:spPr>
        <p:txBody>
          <a:bodyPr wrap="square">
            <a:spAutoFit/>
          </a:bodyPr>
          <a:lstStyle/>
          <a:p>
            <a:r>
              <a:rPr lang="en-US" sz="2500" i="1" dirty="0">
                <a:solidFill>
                  <a:srgbClr val="000000"/>
                </a:solidFill>
              </a:rPr>
              <a:t>W: Throughout history, humans have invented many things to make our lives easier. We invented computers to help us do complicated tasks. Later, the internet was invented to help connect people more easily. Originally, the idea of creating the internet came about in the 1960s. In 1969, two research teams at the University of California and Stanford Research Institute in the USA created a long-distance network between two computers. A message saying "login" was sent from one computer to the other. It wasn't a total success. Only the letters "</a:t>
            </a:r>
            <a:r>
              <a:rPr lang="en-US" sz="2500" i="1" dirty="0" err="1">
                <a:solidFill>
                  <a:srgbClr val="000000"/>
                </a:solidFill>
              </a:rPr>
              <a:t>i</a:t>
            </a:r>
            <a:r>
              <a:rPr lang="en-US" sz="2500" i="1" dirty="0">
                <a:solidFill>
                  <a:srgbClr val="000000"/>
                </a:solidFill>
              </a:rPr>
              <a:t>" and "o" were sent, and then the system crashed. An hour later, however, they tried again, and the full message was sent successfully. In 1974, American scientists, Vinton Cerf and Bob Kahn, developed the </a:t>
            </a:r>
            <a:r>
              <a:rPr lang="en-US" sz="2500" i="1" dirty="0" err="1">
                <a:solidFill>
                  <a:srgbClr val="000000"/>
                </a:solidFill>
              </a:rPr>
              <a:t>frst</a:t>
            </a:r>
            <a:r>
              <a:rPr lang="en-US" sz="2500" i="1" dirty="0">
                <a:solidFill>
                  <a:srgbClr val="000000"/>
                </a:solidFill>
              </a:rPr>
              <a:t> internet protocol, which is a set of rules that allow computers to communicate with each other. This was the basis for the internet as we know it today. In 1989, British scientist Tim Berners-Lee</a:t>
            </a:r>
            <a:br>
              <a:rPr lang="en-US" sz="2500" i="1" dirty="0">
                <a:solidFill>
                  <a:srgbClr val="000000"/>
                </a:solidFill>
              </a:rPr>
            </a:br>
            <a:r>
              <a:rPr lang="en-US" sz="2500" i="1" dirty="0">
                <a:solidFill>
                  <a:srgbClr val="000000"/>
                </a:solidFill>
              </a:rPr>
              <a:t>invented the World Wide Web or WWW. This allowed everyone to share information easily on the internet. When you use the internet, it's very likely that you're using his invention to access the information.</a:t>
            </a:r>
            <a:r>
              <a:rPr lang="en-US" sz="2500" dirty="0"/>
              <a:t> </a:t>
            </a:r>
          </a:p>
        </p:txBody>
      </p:sp>
    </p:spTree>
    <p:extLst>
      <p:ext uri="{BB962C8B-B14F-4D97-AF65-F5344CB8AC3E}">
        <p14:creationId xmlns:p14="http://schemas.microsoft.com/office/powerpoint/2010/main" val="2703726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29593"/>
            <a:ext cx="1539551" cy="646331"/>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dirty="0">
                <a:solidFill>
                  <a:schemeClr val="bg1"/>
                </a:solidFill>
              </a:rPr>
              <a:t>Extra Practice</a:t>
            </a:r>
          </a:p>
          <a:p>
            <a:r>
              <a:rPr lang="en-US" dirty="0">
                <a:solidFill>
                  <a:schemeClr val="bg1"/>
                </a:solidFill>
              </a:rPr>
              <a:t>WB, page 42</a:t>
            </a:r>
          </a:p>
        </p:txBody>
      </p:sp>
      <p:sp>
        <p:nvSpPr>
          <p:cNvPr id="4" name="Rectangle 3"/>
          <p:cNvSpPr/>
          <p:nvPr/>
        </p:nvSpPr>
        <p:spPr>
          <a:xfrm>
            <a:off x="3685309" y="473517"/>
            <a:ext cx="7924800" cy="1754326"/>
          </a:xfrm>
          <a:prstGeom prst="rect">
            <a:avLst/>
          </a:prstGeom>
        </p:spPr>
        <p:txBody>
          <a:bodyPr wrap="square">
            <a:spAutoFit/>
          </a:bodyPr>
          <a:lstStyle/>
          <a:p>
            <a:r>
              <a:rPr lang="en-US" sz="3600" b="1" dirty="0">
                <a:solidFill>
                  <a:srgbClr val="242021"/>
                </a:solidFill>
              </a:rPr>
              <a:t>a. Listen to someone talking about artificial intelligence (AI). Why are they talking about it? </a:t>
            </a:r>
          </a:p>
        </p:txBody>
      </p:sp>
      <p:sp>
        <p:nvSpPr>
          <p:cNvPr id="5" name="Rectangle 4"/>
          <p:cNvSpPr/>
          <p:nvPr/>
        </p:nvSpPr>
        <p:spPr>
          <a:xfrm>
            <a:off x="2011289" y="2520491"/>
            <a:ext cx="6943725" cy="646331"/>
          </a:xfrm>
          <a:prstGeom prst="rect">
            <a:avLst/>
          </a:prstGeom>
        </p:spPr>
        <p:txBody>
          <a:bodyPr wrap="square">
            <a:spAutoFit/>
          </a:bodyPr>
          <a:lstStyle/>
          <a:p>
            <a:r>
              <a:rPr lang="en-US" sz="3600" i="1" dirty="0">
                <a:solidFill>
                  <a:srgbClr val="0070C0"/>
                </a:solidFill>
              </a:rPr>
              <a:t>Underline the key words/phrases. </a:t>
            </a:r>
          </a:p>
        </p:txBody>
      </p:sp>
      <p:cxnSp>
        <p:nvCxnSpPr>
          <p:cNvPr id="6" name="Straight Connector 5"/>
          <p:cNvCxnSpPr/>
          <p:nvPr/>
        </p:nvCxnSpPr>
        <p:spPr>
          <a:xfrm>
            <a:off x="6022517" y="1039983"/>
            <a:ext cx="1625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008695" y="1039983"/>
            <a:ext cx="21051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05790" y="1520535"/>
            <a:ext cx="38419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575963" y="1558634"/>
            <a:ext cx="9976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14400" y="3749750"/>
            <a:ext cx="9684327" cy="646331"/>
          </a:xfrm>
          <a:prstGeom prst="rect">
            <a:avLst/>
          </a:prstGeom>
        </p:spPr>
        <p:txBody>
          <a:bodyPr wrap="square">
            <a:spAutoFit/>
          </a:bodyPr>
          <a:lstStyle/>
          <a:p>
            <a:r>
              <a:rPr lang="en-US" sz="3600" dirty="0">
                <a:solidFill>
                  <a:srgbClr val="242021"/>
                </a:solidFill>
              </a:rPr>
              <a:t>1. It's an interview.  		2. It's a presentation.</a:t>
            </a:r>
            <a:r>
              <a:rPr lang="en-US" sz="3600" dirty="0"/>
              <a:t> </a:t>
            </a:r>
          </a:p>
        </p:txBody>
      </p:sp>
      <p:sp>
        <p:nvSpPr>
          <p:cNvPr id="12" name="TextBox 11"/>
          <p:cNvSpPr txBox="1"/>
          <p:nvPr/>
        </p:nvSpPr>
        <p:spPr>
          <a:xfrm>
            <a:off x="922175" y="314246"/>
            <a:ext cx="1539551" cy="369332"/>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dirty="0">
                <a:solidFill>
                  <a:schemeClr val="bg1"/>
                </a:solidFill>
              </a:rPr>
              <a:t>Pre- Listening</a:t>
            </a:r>
          </a:p>
        </p:txBody>
      </p:sp>
    </p:spTree>
    <p:extLst>
      <p:ext uri="{BB962C8B-B14F-4D97-AF65-F5344CB8AC3E}">
        <p14:creationId xmlns:p14="http://schemas.microsoft.com/office/powerpoint/2010/main" val="235731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85309" y="473517"/>
            <a:ext cx="7924800" cy="1754326"/>
          </a:xfrm>
          <a:prstGeom prst="rect">
            <a:avLst/>
          </a:prstGeom>
        </p:spPr>
        <p:txBody>
          <a:bodyPr wrap="square">
            <a:spAutoFit/>
          </a:bodyPr>
          <a:lstStyle/>
          <a:p>
            <a:r>
              <a:rPr lang="en-US" sz="3600" b="1" dirty="0">
                <a:solidFill>
                  <a:srgbClr val="242021"/>
                </a:solidFill>
              </a:rPr>
              <a:t>a. Listen to someone talking about artificial intelligence (AI). Why are they talking about it? </a:t>
            </a:r>
          </a:p>
        </p:txBody>
      </p:sp>
      <p:sp>
        <p:nvSpPr>
          <p:cNvPr id="5" name="Rectangle 4"/>
          <p:cNvSpPr/>
          <p:nvPr/>
        </p:nvSpPr>
        <p:spPr>
          <a:xfrm>
            <a:off x="2011289" y="2520491"/>
            <a:ext cx="6943725" cy="646331"/>
          </a:xfrm>
          <a:prstGeom prst="rect">
            <a:avLst/>
          </a:prstGeom>
        </p:spPr>
        <p:txBody>
          <a:bodyPr wrap="square">
            <a:spAutoFit/>
          </a:bodyPr>
          <a:lstStyle/>
          <a:p>
            <a:r>
              <a:rPr lang="en-US" sz="3600" i="1" dirty="0">
                <a:solidFill>
                  <a:srgbClr val="0070C0"/>
                </a:solidFill>
              </a:rPr>
              <a:t>Underline the key words/phrases. </a:t>
            </a:r>
          </a:p>
        </p:txBody>
      </p:sp>
      <p:sp>
        <p:nvSpPr>
          <p:cNvPr id="13" name="Rectangle 12"/>
          <p:cNvSpPr/>
          <p:nvPr/>
        </p:nvSpPr>
        <p:spPr>
          <a:xfrm>
            <a:off x="914400" y="3749750"/>
            <a:ext cx="9684327" cy="646331"/>
          </a:xfrm>
          <a:prstGeom prst="rect">
            <a:avLst/>
          </a:prstGeom>
        </p:spPr>
        <p:txBody>
          <a:bodyPr wrap="square">
            <a:spAutoFit/>
          </a:bodyPr>
          <a:lstStyle/>
          <a:p>
            <a:r>
              <a:rPr lang="en-US" sz="3600" dirty="0">
                <a:solidFill>
                  <a:srgbClr val="242021"/>
                </a:solidFill>
              </a:rPr>
              <a:t>1. It's an interview.  		2. It's a presentation.</a:t>
            </a:r>
            <a:r>
              <a:rPr lang="en-US" sz="3600" dirty="0"/>
              <a:t> </a:t>
            </a:r>
          </a:p>
        </p:txBody>
      </p:sp>
      <p:sp>
        <p:nvSpPr>
          <p:cNvPr id="12" name="Rounded Rectangle 11"/>
          <p:cNvSpPr/>
          <p:nvPr/>
        </p:nvSpPr>
        <p:spPr>
          <a:xfrm>
            <a:off x="613062" y="1374150"/>
            <a:ext cx="2479964" cy="775855"/>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i="1" dirty="0">
                <a:solidFill>
                  <a:srgbClr val="0070C0"/>
                </a:solidFill>
              </a:rPr>
              <a:t>First time</a:t>
            </a:r>
          </a:p>
        </p:txBody>
      </p:sp>
      <p:sp>
        <p:nvSpPr>
          <p:cNvPr id="14" name="Rounded Rectangle 13"/>
          <p:cNvSpPr/>
          <p:nvPr/>
        </p:nvSpPr>
        <p:spPr>
          <a:xfrm>
            <a:off x="2586684" y="4836512"/>
            <a:ext cx="5792933" cy="1052945"/>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600" i="1" dirty="0">
                <a:solidFill>
                  <a:srgbClr val="FF0000"/>
                </a:solidFill>
                <a:sym typeface="Wingdings" panose="05000000000000000000" pitchFamily="2" charset="2"/>
              </a:rPr>
              <a:t>      </a:t>
            </a:r>
            <a:r>
              <a:rPr lang="en-US" sz="3600" i="1" dirty="0">
                <a:solidFill>
                  <a:srgbClr val="FF0000"/>
                </a:solidFill>
              </a:rPr>
              <a:t>2. It's a presentation. </a:t>
            </a:r>
          </a:p>
        </p:txBody>
      </p:sp>
      <p:pic>
        <p:nvPicPr>
          <p:cNvPr id="10" name="CD1-TRACK 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156817" y="2421591"/>
            <a:ext cx="887728" cy="887728"/>
          </a:xfrm>
          <a:prstGeom prst="rect">
            <a:avLst/>
          </a:prstGeom>
        </p:spPr>
      </p:pic>
      <p:sp>
        <p:nvSpPr>
          <p:cNvPr id="9" name="TextBox 8"/>
          <p:cNvSpPr txBox="1"/>
          <p:nvPr/>
        </p:nvSpPr>
        <p:spPr>
          <a:xfrm>
            <a:off x="266838" y="436355"/>
            <a:ext cx="1697796" cy="369332"/>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dirty="0">
                <a:solidFill>
                  <a:schemeClr val="bg1"/>
                </a:solidFill>
              </a:rPr>
              <a:t>While-Listening</a:t>
            </a:r>
          </a:p>
        </p:txBody>
      </p:sp>
    </p:spTree>
    <p:extLst>
      <p:ext uri="{BB962C8B-B14F-4D97-AF65-F5344CB8AC3E}">
        <p14:creationId xmlns:p14="http://schemas.microsoft.com/office/powerpoint/2010/main" val="5828535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897"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163" y="556598"/>
            <a:ext cx="10099964" cy="646331"/>
          </a:xfrm>
          <a:prstGeom prst="rect">
            <a:avLst/>
          </a:prstGeom>
        </p:spPr>
        <p:txBody>
          <a:bodyPr wrap="square">
            <a:spAutoFit/>
          </a:bodyPr>
          <a:lstStyle/>
          <a:p>
            <a:r>
              <a:rPr lang="en-US" sz="3600" b="1" dirty="0">
                <a:solidFill>
                  <a:srgbClr val="242021"/>
                </a:solidFill>
              </a:rPr>
              <a:t>b. Listen twice and complete the notes.</a:t>
            </a:r>
            <a:endParaRPr lang="en-US" sz="3600" dirty="0"/>
          </a:p>
        </p:txBody>
      </p:sp>
      <p:pic>
        <p:nvPicPr>
          <p:cNvPr id="3" name="CD1-TRACK 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63399" y="556598"/>
            <a:ext cx="887728" cy="887728"/>
          </a:xfrm>
          <a:prstGeom prst="rect">
            <a:avLst/>
          </a:prstGeom>
        </p:spPr>
      </p:pic>
      <p:pic>
        <p:nvPicPr>
          <p:cNvPr id="4" name="Picture 3"/>
          <p:cNvPicPr>
            <a:picLocks noChangeAspect="1"/>
          </p:cNvPicPr>
          <p:nvPr/>
        </p:nvPicPr>
        <p:blipFill>
          <a:blip r:embed="rId5"/>
          <a:stretch>
            <a:fillRect/>
          </a:stretch>
        </p:blipFill>
        <p:spPr>
          <a:xfrm>
            <a:off x="1645227" y="1652587"/>
            <a:ext cx="9105900" cy="4467225"/>
          </a:xfrm>
          <a:prstGeom prst="rect">
            <a:avLst/>
          </a:prstGeom>
        </p:spPr>
      </p:pic>
      <p:sp>
        <p:nvSpPr>
          <p:cNvPr id="5" name="TextBox 4"/>
          <p:cNvSpPr txBox="1"/>
          <p:nvPr/>
        </p:nvSpPr>
        <p:spPr>
          <a:xfrm>
            <a:off x="6331527" y="3255818"/>
            <a:ext cx="3934691" cy="646331"/>
          </a:xfrm>
          <a:prstGeom prst="rect">
            <a:avLst/>
          </a:prstGeom>
          <a:noFill/>
        </p:spPr>
        <p:txBody>
          <a:bodyPr wrap="square" rtlCol="0">
            <a:spAutoFit/>
          </a:bodyPr>
          <a:lstStyle/>
          <a:p>
            <a:pPr algn="ctr"/>
            <a:r>
              <a:rPr lang="en-US" sz="3600" dirty="0">
                <a:solidFill>
                  <a:srgbClr val="FF0000"/>
                </a:solidFill>
              </a:rPr>
              <a:t>1956</a:t>
            </a:r>
          </a:p>
        </p:txBody>
      </p:sp>
      <p:sp>
        <p:nvSpPr>
          <p:cNvPr id="6" name="TextBox 5"/>
          <p:cNvSpPr txBox="1"/>
          <p:nvPr/>
        </p:nvSpPr>
        <p:spPr>
          <a:xfrm>
            <a:off x="6331527" y="5375563"/>
            <a:ext cx="3934691" cy="646331"/>
          </a:xfrm>
          <a:prstGeom prst="rect">
            <a:avLst/>
          </a:prstGeom>
          <a:noFill/>
        </p:spPr>
        <p:txBody>
          <a:bodyPr wrap="square" rtlCol="0">
            <a:spAutoFit/>
          </a:bodyPr>
          <a:lstStyle/>
          <a:p>
            <a:pPr algn="ctr"/>
            <a:r>
              <a:rPr lang="en-US" sz="3600" dirty="0">
                <a:solidFill>
                  <a:srgbClr val="FF0000"/>
                </a:solidFill>
              </a:rPr>
              <a:t>English</a:t>
            </a:r>
          </a:p>
        </p:txBody>
      </p:sp>
    </p:spTree>
    <p:extLst>
      <p:ext uri="{BB962C8B-B14F-4D97-AF65-F5344CB8AC3E}">
        <p14:creationId xmlns:p14="http://schemas.microsoft.com/office/powerpoint/2010/main" val="324891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12897" fill="hold"/>
                                        <p:tgtEl>
                                          <p:spTgt spid="3"/>
                                        </p:tgtEl>
                                      </p:cBhvr>
                                    </p:cmd>
                                  </p:childTnLst>
                                </p:cTn>
                              </p:par>
                            </p:childTnLst>
                          </p:cTn>
                        </p:par>
                      </p:childTnLst>
                    </p:cTn>
                  </p:par>
                </p:childTnLst>
              </p:cTn>
              <p:nextCondLst>
                <p:cond evt="onClick" delay="0">
                  <p:tgtEl>
                    <p:spTgt spid="3"/>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3525" y="857250"/>
            <a:ext cx="9124950" cy="5143500"/>
          </a:xfrm>
          <a:prstGeom prst="rect">
            <a:avLst/>
          </a:prstGeom>
        </p:spPr>
      </p:pic>
      <p:sp>
        <p:nvSpPr>
          <p:cNvPr id="3" name="TextBox 2"/>
          <p:cNvSpPr txBox="1"/>
          <p:nvPr/>
        </p:nvSpPr>
        <p:spPr>
          <a:xfrm>
            <a:off x="6331527" y="2796523"/>
            <a:ext cx="3934691" cy="646331"/>
          </a:xfrm>
          <a:prstGeom prst="rect">
            <a:avLst/>
          </a:prstGeom>
          <a:noFill/>
        </p:spPr>
        <p:txBody>
          <a:bodyPr wrap="square" rtlCol="0">
            <a:spAutoFit/>
          </a:bodyPr>
          <a:lstStyle/>
          <a:p>
            <a:pPr algn="ctr"/>
            <a:r>
              <a:rPr lang="en-US" sz="3600" dirty="0">
                <a:solidFill>
                  <a:srgbClr val="FF0000"/>
                </a:solidFill>
              </a:rPr>
              <a:t>Sports</a:t>
            </a:r>
          </a:p>
        </p:txBody>
      </p:sp>
      <p:sp>
        <p:nvSpPr>
          <p:cNvPr id="4" name="TextBox 3"/>
          <p:cNvSpPr txBox="1"/>
          <p:nvPr/>
        </p:nvSpPr>
        <p:spPr>
          <a:xfrm>
            <a:off x="6331527" y="4075470"/>
            <a:ext cx="3934691" cy="646331"/>
          </a:xfrm>
          <a:prstGeom prst="rect">
            <a:avLst/>
          </a:prstGeom>
          <a:noFill/>
        </p:spPr>
        <p:txBody>
          <a:bodyPr wrap="square" rtlCol="0">
            <a:spAutoFit/>
          </a:bodyPr>
          <a:lstStyle/>
          <a:p>
            <a:pPr algn="ctr"/>
            <a:r>
              <a:rPr lang="en-US" sz="3600" dirty="0">
                <a:solidFill>
                  <a:srgbClr val="FF0000"/>
                </a:solidFill>
              </a:rPr>
              <a:t>at work </a:t>
            </a:r>
          </a:p>
        </p:txBody>
      </p:sp>
      <p:sp>
        <p:nvSpPr>
          <p:cNvPr id="5" name="TextBox 4"/>
          <p:cNvSpPr txBox="1"/>
          <p:nvPr/>
        </p:nvSpPr>
        <p:spPr>
          <a:xfrm>
            <a:off x="6331527" y="4874201"/>
            <a:ext cx="3934691" cy="646331"/>
          </a:xfrm>
          <a:prstGeom prst="rect">
            <a:avLst/>
          </a:prstGeom>
          <a:noFill/>
        </p:spPr>
        <p:txBody>
          <a:bodyPr wrap="square" rtlCol="0">
            <a:spAutoFit/>
          </a:bodyPr>
          <a:lstStyle/>
          <a:p>
            <a:pPr algn="ctr"/>
            <a:r>
              <a:rPr lang="en-US" sz="3600" dirty="0">
                <a:solidFill>
                  <a:srgbClr val="FF0000"/>
                </a:solidFill>
              </a:rPr>
              <a:t>important </a:t>
            </a:r>
          </a:p>
        </p:txBody>
      </p:sp>
    </p:spTree>
    <p:extLst>
      <p:ext uri="{BB962C8B-B14F-4D97-AF65-F5344CB8AC3E}">
        <p14:creationId xmlns:p14="http://schemas.microsoft.com/office/powerpoint/2010/main" val="175813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41837" y="263073"/>
            <a:ext cx="1074578" cy="46166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400" dirty="0">
                <a:solidFill>
                  <a:schemeClr val="bg1"/>
                </a:solidFill>
              </a:rPr>
              <a:t>Scripts</a:t>
            </a:r>
          </a:p>
        </p:txBody>
      </p:sp>
      <p:sp>
        <p:nvSpPr>
          <p:cNvPr id="3" name="Rectangle 2"/>
          <p:cNvSpPr/>
          <p:nvPr/>
        </p:nvSpPr>
        <p:spPr>
          <a:xfrm>
            <a:off x="443345" y="724738"/>
            <a:ext cx="11471563" cy="5863144"/>
          </a:xfrm>
          <a:prstGeom prst="rect">
            <a:avLst/>
          </a:prstGeom>
        </p:spPr>
        <p:txBody>
          <a:bodyPr wrap="square">
            <a:spAutoFit/>
          </a:bodyPr>
          <a:lstStyle/>
          <a:p>
            <a:r>
              <a:rPr lang="en-US" sz="2500" dirty="0">
                <a:solidFill>
                  <a:srgbClr val="000000"/>
                </a:solidFill>
              </a:rPr>
              <a:t>M: Hello, everyone and welcome to </a:t>
            </a:r>
            <a:r>
              <a:rPr lang="en-US" sz="2500" dirty="0" err="1">
                <a:solidFill>
                  <a:srgbClr val="000000"/>
                </a:solidFill>
              </a:rPr>
              <a:t>AlphaTech</a:t>
            </a:r>
            <a:r>
              <a:rPr lang="en-US" sz="2500" dirty="0">
                <a:solidFill>
                  <a:srgbClr val="000000"/>
                </a:solidFill>
              </a:rPr>
              <a:t>. We are the leading company in Artificial Intelligence and today I'm going to introduce you to our latest member of staff, Sophia. She is the first human-like robot and can communicate and show emotions. Before you meet her, let me give you a brief history of AI and how it has developed in recent years.</a:t>
            </a:r>
            <a:br>
              <a:rPr lang="en-US" sz="2500" dirty="0">
                <a:solidFill>
                  <a:srgbClr val="000000"/>
                </a:solidFill>
              </a:rPr>
            </a:br>
            <a:r>
              <a:rPr lang="en-US" sz="2500" dirty="0">
                <a:solidFill>
                  <a:srgbClr val="000000"/>
                </a:solidFill>
              </a:rPr>
              <a:t>The term Artificial Intelligence, or AI, was first introduced in 1956. At first, AI was only used to do simple tasks, such as playing computer games, solving word problems, and speaking basic English. However, over the years, AI has become much more like the human brain and can do complex tasks. We now use it in many major fields, such as transportation, manufacturing, healthcare, entertainment, and sports. For example, people can contact an AI-powered </a:t>
            </a:r>
            <a:r>
              <a:rPr lang="en-US" sz="2500" dirty="0" err="1">
                <a:solidFill>
                  <a:srgbClr val="000000"/>
                </a:solidFill>
              </a:rPr>
              <a:t>chatbot</a:t>
            </a:r>
            <a:r>
              <a:rPr lang="en-US" sz="2500" dirty="0">
                <a:solidFill>
                  <a:srgbClr val="000000"/>
                </a:solidFill>
              </a:rPr>
              <a:t> instead of an actual person when they need to find information. Social media platforms use AI for photo tagging suggestions, newsfeeds, and advertisements. Because of the many uses of AI, some people are afraid that AI-run machines will replace humans at work. However, AI still lacks some important human traits so there's no need to worry... yet. Right, it's time to meet Sophia. Here she is, everyone. Sophia, would you like to introduce...</a:t>
            </a:r>
            <a:r>
              <a:rPr lang="en-US" sz="2500" dirty="0"/>
              <a:t> </a:t>
            </a:r>
          </a:p>
        </p:txBody>
      </p:sp>
    </p:spTree>
    <p:extLst>
      <p:ext uri="{BB962C8B-B14F-4D97-AF65-F5344CB8AC3E}">
        <p14:creationId xmlns:p14="http://schemas.microsoft.com/office/powerpoint/2010/main" val="944863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26870" y="1462689"/>
            <a:ext cx="4174284"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pairs.</a:t>
            </a:r>
            <a:endParaRPr lang="en-US" sz="5400" b="1" dirty="0">
              <a:solidFill>
                <a:srgbClr val="FF0000"/>
              </a:solidFill>
            </a:endParaRPr>
          </a:p>
        </p:txBody>
      </p:sp>
      <p:sp>
        <p:nvSpPr>
          <p:cNvPr id="4" name="Rectangle 3"/>
          <p:cNvSpPr/>
          <p:nvPr/>
        </p:nvSpPr>
        <p:spPr>
          <a:xfrm>
            <a:off x="1856509" y="2967220"/>
            <a:ext cx="8631382" cy="2585323"/>
          </a:xfrm>
          <a:prstGeom prst="rect">
            <a:avLst/>
          </a:prstGeom>
        </p:spPr>
        <p:txBody>
          <a:bodyPr wrap="square">
            <a:spAutoFit/>
          </a:bodyPr>
          <a:lstStyle/>
          <a:p>
            <a:pPr>
              <a:lnSpc>
                <a:spcPct val="150000"/>
              </a:lnSpc>
            </a:pPr>
            <a:r>
              <a:rPr lang="en-US" sz="3600" b="1" i="1" dirty="0">
                <a:solidFill>
                  <a:srgbClr val="0070C0"/>
                </a:solidFill>
              </a:rPr>
              <a:t>Do you often use the internet?</a:t>
            </a:r>
          </a:p>
          <a:p>
            <a:pPr>
              <a:lnSpc>
                <a:spcPct val="150000"/>
              </a:lnSpc>
            </a:pPr>
            <a:r>
              <a:rPr lang="en-US" sz="3600" b="1" i="1" dirty="0">
                <a:solidFill>
                  <a:srgbClr val="0070C0"/>
                </a:solidFill>
              </a:rPr>
              <a:t>What do you use the internet for?</a:t>
            </a:r>
          </a:p>
          <a:p>
            <a:pPr>
              <a:lnSpc>
                <a:spcPct val="150000"/>
              </a:lnSpc>
            </a:pPr>
            <a:r>
              <a:rPr lang="en-US" sz="3600" b="1" i="1" dirty="0">
                <a:solidFill>
                  <a:srgbClr val="0070C0"/>
                </a:solidFill>
              </a:rPr>
              <a:t>Talk about some AI devices you have known.</a:t>
            </a:r>
          </a:p>
        </p:txBody>
      </p:sp>
      <p:pic>
        <p:nvPicPr>
          <p:cNvPr id="5" name="Picture 2"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41894" y="911389"/>
            <a:ext cx="2635162" cy="16807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6958" y="488417"/>
            <a:ext cx="1754438" cy="40011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000" b="1" dirty="0">
                <a:solidFill>
                  <a:schemeClr val="bg1"/>
                </a:solidFill>
              </a:rPr>
              <a:t>Post-Listening</a:t>
            </a:r>
          </a:p>
        </p:txBody>
      </p:sp>
    </p:spTree>
    <p:extLst>
      <p:ext uri="{BB962C8B-B14F-4D97-AF65-F5344CB8AC3E}">
        <p14:creationId xmlns:p14="http://schemas.microsoft.com/office/powerpoint/2010/main" val="1084005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7F6AF1-48D1-A442-8D9A-9DCAA189DECF}"/>
              </a:ext>
            </a:extLst>
          </p:cNvPr>
          <p:cNvSpPr txBox="1"/>
          <p:nvPr/>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3.1</a:t>
            </a:r>
          </a:p>
        </p:txBody>
      </p:sp>
      <p:sp>
        <p:nvSpPr>
          <p:cNvPr id="4" name="TextBox 3"/>
          <p:cNvSpPr txBox="1"/>
          <p:nvPr/>
        </p:nvSpPr>
        <p:spPr>
          <a:xfrm>
            <a:off x="2416627" y="627013"/>
            <a:ext cx="3265715" cy="584775"/>
          </a:xfrm>
          <a:prstGeom prst="rect">
            <a:avLst/>
          </a:prstGeom>
          <a:solidFill>
            <a:srgbClr val="0070C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LESSON OUTLINE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7042" y="1588274"/>
            <a:ext cx="1920785" cy="570039"/>
          </a:xfrm>
          <a:prstGeom prst="rect">
            <a:avLst/>
          </a:prstGeom>
        </p:spPr>
      </p:pic>
      <p:sp>
        <p:nvSpPr>
          <p:cNvPr id="11" name="Round Diagonal Corner Rectangle 10"/>
          <p:cNvSpPr/>
          <p:nvPr/>
        </p:nvSpPr>
        <p:spPr>
          <a:xfrm>
            <a:off x="1670851" y="5617948"/>
            <a:ext cx="2378633" cy="539496"/>
          </a:xfrm>
          <a:prstGeom prst="round2Diag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Consolidation</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8663" y="4262658"/>
            <a:ext cx="3534845" cy="627087"/>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706" y="3094378"/>
            <a:ext cx="3390119" cy="608484"/>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39640" y="490818"/>
            <a:ext cx="4148001" cy="5876365"/>
          </a:xfrm>
          <a:prstGeom prst="rect">
            <a:avLst/>
          </a:prstGeom>
        </p:spPr>
      </p:pic>
    </p:spTree>
    <p:extLst>
      <p:ext uri="{BB962C8B-B14F-4D97-AF65-F5344CB8AC3E}">
        <p14:creationId xmlns:p14="http://schemas.microsoft.com/office/powerpoint/2010/main" val="111800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0862" y="0"/>
            <a:ext cx="10031204" cy="68580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529" y="389949"/>
            <a:ext cx="4954940" cy="879014"/>
          </a:xfrm>
          <a:prstGeom prst="rect">
            <a:avLst/>
          </a:prstGeom>
        </p:spPr>
      </p:pic>
    </p:spTree>
    <p:extLst>
      <p:ext uri="{BB962C8B-B14F-4D97-AF65-F5344CB8AC3E}">
        <p14:creationId xmlns:p14="http://schemas.microsoft.com/office/powerpoint/2010/main" val="270079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02327" y="2305971"/>
            <a:ext cx="9184697" cy="1668470"/>
          </a:xfrm>
          <a:prstGeom prst="rect">
            <a:avLst/>
          </a:prstGeom>
        </p:spPr>
        <p:txBody>
          <a:bodyPr wrap="square">
            <a:spAutoFit/>
          </a:bodyPr>
          <a:lstStyle/>
          <a:p>
            <a:pPr>
              <a:lnSpc>
                <a:spcPct val="150000"/>
              </a:lnSpc>
            </a:pPr>
            <a:r>
              <a:rPr lang="en-US" sz="3600" dirty="0">
                <a:solidFill>
                  <a:srgbClr val="242021"/>
                </a:solidFill>
              </a:rPr>
              <a:t>1. The negative impacts of the internet </a:t>
            </a:r>
          </a:p>
          <a:p>
            <a:pPr>
              <a:lnSpc>
                <a:spcPct val="150000"/>
              </a:lnSpc>
            </a:pPr>
            <a:r>
              <a:rPr lang="en-US" sz="3600" dirty="0">
                <a:solidFill>
                  <a:srgbClr val="242021"/>
                </a:solidFill>
              </a:rPr>
              <a:t>2. How the internet has changed our lives</a:t>
            </a:r>
            <a:r>
              <a:rPr lang="en-US" sz="3600" dirty="0"/>
              <a:t> </a:t>
            </a:r>
          </a:p>
        </p:txBody>
      </p:sp>
      <p:sp>
        <p:nvSpPr>
          <p:cNvPr id="4" name="Rectangle 3"/>
          <p:cNvSpPr/>
          <p:nvPr/>
        </p:nvSpPr>
        <p:spPr>
          <a:xfrm>
            <a:off x="2836838" y="1313225"/>
            <a:ext cx="6943725" cy="646331"/>
          </a:xfrm>
          <a:prstGeom prst="rect">
            <a:avLst/>
          </a:prstGeom>
        </p:spPr>
        <p:txBody>
          <a:bodyPr wrap="square">
            <a:spAutoFit/>
          </a:bodyPr>
          <a:lstStyle/>
          <a:p>
            <a:r>
              <a:rPr lang="en-US" sz="3600" i="1" dirty="0">
                <a:solidFill>
                  <a:srgbClr val="0070C0"/>
                </a:solidFill>
              </a:rPr>
              <a:t>Underline the key words/phrases. </a:t>
            </a:r>
          </a:p>
        </p:txBody>
      </p:sp>
      <p:cxnSp>
        <p:nvCxnSpPr>
          <p:cNvPr id="39" name="Straight Connector 38"/>
          <p:cNvCxnSpPr/>
          <p:nvPr/>
        </p:nvCxnSpPr>
        <p:spPr>
          <a:xfrm>
            <a:off x="2545026" y="3030681"/>
            <a:ext cx="1625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836838" y="499033"/>
            <a:ext cx="8949169" cy="646331"/>
          </a:xfrm>
          <a:prstGeom prst="rect">
            <a:avLst/>
          </a:prstGeom>
        </p:spPr>
        <p:txBody>
          <a:bodyPr wrap="square">
            <a:spAutoFit/>
          </a:bodyPr>
          <a:lstStyle/>
          <a:p>
            <a:r>
              <a:rPr lang="en-US" sz="3600" b="1" dirty="0">
                <a:solidFill>
                  <a:srgbClr val="242021"/>
                </a:solidFill>
              </a:rPr>
              <a:t>a. Read </a:t>
            </a:r>
            <a:r>
              <a:rPr lang="en-US" sz="3600" b="1" dirty="0" err="1">
                <a:solidFill>
                  <a:srgbClr val="242021"/>
                </a:solidFill>
              </a:rPr>
              <a:t>Tâm's</a:t>
            </a:r>
            <a:r>
              <a:rPr lang="en-US" sz="3600" b="1" dirty="0">
                <a:solidFill>
                  <a:srgbClr val="242021"/>
                </a:solidFill>
              </a:rPr>
              <a:t> essay and choose the main idea</a:t>
            </a:r>
            <a:r>
              <a:rPr lang="en-US" sz="3600" dirty="0"/>
              <a:t> </a:t>
            </a:r>
          </a:p>
        </p:txBody>
      </p:sp>
      <p:cxnSp>
        <p:nvCxnSpPr>
          <p:cNvPr id="24" name="Straight Connector 23"/>
          <p:cNvCxnSpPr/>
          <p:nvPr/>
        </p:nvCxnSpPr>
        <p:spPr>
          <a:xfrm>
            <a:off x="4322618" y="3030681"/>
            <a:ext cx="1625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978481" y="3030681"/>
            <a:ext cx="1625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06525" y="3861954"/>
            <a:ext cx="9192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251608" y="3861954"/>
            <a:ext cx="1625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96104" y="3861954"/>
            <a:ext cx="1625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532662" y="3861954"/>
            <a:ext cx="1625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6958" y="488417"/>
            <a:ext cx="1754438" cy="40011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000" b="1" dirty="0">
                <a:solidFill>
                  <a:schemeClr val="bg1"/>
                </a:solidFill>
              </a:rPr>
              <a:t>Pre-Reading</a:t>
            </a:r>
          </a:p>
        </p:txBody>
      </p:sp>
    </p:spTree>
    <p:extLst>
      <p:ext uri="{BB962C8B-B14F-4D97-AF65-F5344CB8AC3E}">
        <p14:creationId xmlns:p14="http://schemas.microsoft.com/office/powerpoint/2010/main" val="85173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491" y="2355285"/>
            <a:ext cx="11083636" cy="3539430"/>
          </a:xfrm>
          <a:prstGeom prst="rect">
            <a:avLst/>
          </a:prstGeom>
        </p:spPr>
        <p:txBody>
          <a:bodyPr wrap="square">
            <a:spAutoFit/>
          </a:bodyPr>
          <a:lstStyle/>
          <a:p>
            <a:r>
              <a:rPr lang="en-US" sz="3200" dirty="0">
                <a:solidFill>
                  <a:srgbClr val="242021"/>
                </a:solidFill>
              </a:rPr>
              <a:t>Many inventions have been created throughout history. Many of them have changed our lives. In my opinion, the most important invention is the internet.</a:t>
            </a:r>
            <a:br>
              <a:rPr lang="en-US" sz="3200" dirty="0">
                <a:solidFill>
                  <a:srgbClr val="242021"/>
                </a:solidFill>
              </a:rPr>
            </a:br>
            <a:r>
              <a:rPr lang="en-US" sz="3200" dirty="0">
                <a:solidFill>
                  <a:srgbClr val="242021"/>
                </a:solidFill>
              </a:rPr>
              <a:t>I think the internet is important because it has changed our lives in many ways. For example, the way we communicate has changed significantly. We can communicate with each other </a:t>
            </a:r>
            <a:r>
              <a:rPr lang="en-US" sz="3200" dirty="0">
                <a:solidFill>
                  <a:srgbClr val="A3248F"/>
                </a:solidFill>
              </a:rPr>
              <a:t>instantly </a:t>
            </a:r>
            <a:r>
              <a:rPr lang="en-US" sz="3200" dirty="0">
                <a:solidFill>
                  <a:srgbClr val="242021"/>
                </a:solidFill>
              </a:rPr>
              <a:t>using the internet. </a:t>
            </a:r>
            <a:endParaRPr lang="en-US" sz="3200" dirty="0"/>
          </a:p>
        </p:txBody>
      </p:sp>
      <p:sp>
        <p:nvSpPr>
          <p:cNvPr id="4" name="Rectangle 3"/>
          <p:cNvSpPr/>
          <p:nvPr/>
        </p:nvSpPr>
        <p:spPr>
          <a:xfrm>
            <a:off x="2836838" y="1313225"/>
            <a:ext cx="6943725" cy="646331"/>
          </a:xfrm>
          <a:prstGeom prst="rect">
            <a:avLst/>
          </a:prstGeom>
        </p:spPr>
        <p:txBody>
          <a:bodyPr wrap="square">
            <a:spAutoFit/>
          </a:bodyPr>
          <a:lstStyle/>
          <a:p>
            <a:r>
              <a:rPr lang="en-US" sz="3600" i="1" dirty="0">
                <a:solidFill>
                  <a:srgbClr val="0070C0"/>
                </a:solidFill>
              </a:rPr>
              <a:t>Underline the key words/phrases. </a:t>
            </a:r>
          </a:p>
        </p:txBody>
      </p:sp>
      <p:cxnSp>
        <p:nvCxnSpPr>
          <p:cNvPr id="39" name="Straight Connector 38"/>
          <p:cNvCxnSpPr/>
          <p:nvPr/>
        </p:nvCxnSpPr>
        <p:spPr>
          <a:xfrm>
            <a:off x="1571864" y="2826305"/>
            <a:ext cx="1625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836838" y="499033"/>
            <a:ext cx="8949169" cy="646331"/>
          </a:xfrm>
          <a:prstGeom prst="rect">
            <a:avLst/>
          </a:prstGeom>
        </p:spPr>
        <p:txBody>
          <a:bodyPr wrap="square">
            <a:spAutoFit/>
          </a:bodyPr>
          <a:lstStyle/>
          <a:p>
            <a:r>
              <a:rPr lang="en-US" sz="3600" b="1" dirty="0">
                <a:solidFill>
                  <a:srgbClr val="242021"/>
                </a:solidFill>
              </a:rPr>
              <a:t>a. Read </a:t>
            </a:r>
            <a:r>
              <a:rPr lang="en-US" sz="3600" b="1" dirty="0" err="1">
                <a:solidFill>
                  <a:srgbClr val="242021"/>
                </a:solidFill>
              </a:rPr>
              <a:t>Tâm's</a:t>
            </a:r>
            <a:r>
              <a:rPr lang="en-US" sz="3600" b="1" dirty="0">
                <a:solidFill>
                  <a:srgbClr val="242021"/>
                </a:solidFill>
              </a:rPr>
              <a:t> essay and choose the main idea</a:t>
            </a:r>
            <a:r>
              <a:rPr lang="en-US" sz="3600" dirty="0"/>
              <a:t> </a:t>
            </a:r>
          </a:p>
        </p:txBody>
      </p:sp>
      <p:cxnSp>
        <p:nvCxnSpPr>
          <p:cNvPr id="14" name="Straight Connector 13"/>
          <p:cNvCxnSpPr/>
          <p:nvPr/>
        </p:nvCxnSpPr>
        <p:spPr>
          <a:xfrm>
            <a:off x="4578300" y="2826306"/>
            <a:ext cx="1625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656482" y="2826305"/>
            <a:ext cx="2861591"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762276" y="3352790"/>
            <a:ext cx="1625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65704" y="3352780"/>
            <a:ext cx="1625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843886" y="3338915"/>
            <a:ext cx="1625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967967" y="3338905"/>
            <a:ext cx="1625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50301" y="3837699"/>
            <a:ext cx="1625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649786" y="3823834"/>
            <a:ext cx="1625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107246" y="4294899"/>
            <a:ext cx="1625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892881" y="4294899"/>
            <a:ext cx="1625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649064" y="4294899"/>
            <a:ext cx="1625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59268" y="4765953"/>
            <a:ext cx="1625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608668" y="4765953"/>
            <a:ext cx="1625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50301" y="5264717"/>
            <a:ext cx="34536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686230" y="5264717"/>
            <a:ext cx="1625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29491" y="5763481"/>
            <a:ext cx="1625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77132" y="5763481"/>
            <a:ext cx="25410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16958" y="488417"/>
            <a:ext cx="1754438" cy="40011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000" b="1" dirty="0">
                <a:solidFill>
                  <a:schemeClr val="bg1"/>
                </a:solidFill>
              </a:rPr>
              <a:t>Pre-Reading</a:t>
            </a:r>
          </a:p>
        </p:txBody>
      </p:sp>
    </p:spTree>
    <p:extLst>
      <p:ext uri="{BB962C8B-B14F-4D97-AF65-F5344CB8AC3E}">
        <p14:creationId xmlns:p14="http://schemas.microsoft.com/office/powerpoint/2010/main" val="47692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2217" y="834012"/>
            <a:ext cx="10141527" cy="4247317"/>
          </a:xfrm>
          <a:prstGeom prst="rect">
            <a:avLst/>
          </a:prstGeom>
        </p:spPr>
        <p:txBody>
          <a:bodyPr wrap="square">
            <a:spAutoFit/>
          </a:bodyPr>
          <a:lstStyle/>
          <a:p>
            <a:pPr>
              <a:lnSpc>
                <a:spcPct val="150000"/>
              </a:lnSpc>
            </a:pPr>
            <a:r>
              <a:rPr lang="en-US" sz="3600" dirty="0">
                <a:solidFill>
                  <a:srgbClr val="242021"/>
                </a:solidFill>
              </a:rPr>
              <a:t>Many people even spend more time connecting with other people on the internet than in real life. If you go to a busy café today, you will probably see most people are communicating with their phones and laptops instead of talking to the person next to them.</a:t>
            </a:r>
            <a:r>
              <a:rPr lang="en-US" sz="3600" dirty="0"/>
              <a:t> </a:t>
            </a:r>
          </a:p>
        </p:txBody>
      </p:sp>
      <p:cxnSp>
        <p:nvCxnSpPr>
          <p:cNvPr id="3" name="Straight Connector 2"/>
          <p:cNvCxnSpPr/>
          <p:nvPr/>
        </p:nvCxnSpPr>
        <p:spPr>
          <a:xfrm>
            <a:off x="4772264" y="1579397"/>
            <a:ext cx="30832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277463" y="1579397"/>
            <a:ext cx="1625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765704" y="2410670"/>
            <a:ext cx="27182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652271" y="2424462"/>
            <a:ext cx="7876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709427" y="2424462"/>
            <a:ext cx="1625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53209" y="3255797"/>
            <a:ext cx="40115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329055" y="3241921"/>
            <a:ext cx="21516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38552" y="3241900"/>
            <a:ext cx="10433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53209" y="4045506"/>
            <a:ext cx="12683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40753" y="4045506"/>
            <a:ext cx="35106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52227" y="4087027"/>
            <a:ext cx="21516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53209" y="4876758"/>
            <a:ext cx="12683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640753" y="4876758"/>
            <a:ext cx="18481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772264" y="4876758"/>
            <a:ext cx="3505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22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8037" y="487693"/>
            <a:ext cx="11000508" cy="5909310"/>
          </a:xfrm>
          <a:prstGeom prst="rect">
            <a:avLst/>
          </a:prstGeom>
        </p:spPr>
        <p:txBody>
          <a:bodyPr wrap="square">
            <a:spAutoFit/>
          </a:bodyPr>
          <a:lstStyle/>
          <a:p>
            <a:pPr>
              <a:lnSpc>
                <a:spcPct val="150000"/>
              </a:lnSpc>
            </a:pPr>
            <a:r>
              <a:rPr lang="en-US" sz="3600" dirty="0">
                <a:solidFill>
                  <a:srgbClr val="242021"/>
                </a:solidFill>
              </a:rPr>
              <a:t>The internet has also allowed us to work together in a way that was impossible before, such as working from home and working with people from other countries.</a:t>
            </a:r>
            <a:br>
              <a:rPr lang="en-US" sz="3600" dirty="0">
                <a:solidFill>
                  <a:srgbClr val="242021"/>
                </a:solidFill>
              </a:rPr>
            </a:br>
            <a:r>
              <a:rPr lang="en-US" sz="3600" dirty="0">
                <a:solidFill>
                  <a:srgbClr val="242021"/>
                </a:solidFill>
              </a:rPr>
              <a:t>This is okay. Both ways of working are becoming more popular. By connecting their computer to the internet, people can access the same resources wherever they are in the world. </a:t>
            </a:r>
            <a:endParaRPr lang="en-US" sz="3600" dirty="0"/>
          </a:p>
        </p:txBody>
      </p:sp>
      <p:cxnSp>
        <p:nvCxnSpPr>
          <p:cNvPr id="3" name="Straight Connector 2"/>
          <p:cNvCxnSpPr/>
          <p:nvPr/>
        </p:nvCxnSpPr>
        <p:spPr>
          <a:xfrm>
            <a:off x="782155" y="1288451"/>
            <a:ext cx="21688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655127" y="1288451"/>
            <a:ext cx="18980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155245" y="1288430"/>
            <a:ext cx="26537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71864" y="2064306"/>
            <a:ext cx="40669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584737" y="2091994"/>
            <a:ext cx="30832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62809" y="2881724"/>
            <a:ext cx="30832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55937" y="2881724"/>
            <a:ext cx="30832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43464" y="3712997"/>
            <a:ext cx="18779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297568" y="3712997"/>
            <a:ext cx="30832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68037" y="4571979"/>
            <a:ext cx="14698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43464" y="4544249"/>
            <a:ext cx="18779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19650" y="4530394"/>
            <a:ext cx="18779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083500" y="4530394"/>
            <a:ext cx="22973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156905" y="5389397"/>
            <a:ext cx="18779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453608" y="5389397"/>
            <a:ext cx="31311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55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437" y="820111"/>
            <a:ext cx="10543308" cy="4161460"/>
          </a:xfrm>
          <a:prstGeom prst="rect">
            <a:avLst/>
          </a:prstGeom>
        </p:spPr>
        <p:txBody>
          <a:bodyPr wrap="square">
            <a:spAutoFit/>
          </a:bodyPr>
          <a:lstStyle/>
          <a:p>
            <a:pPr>
              <a:lnSpc>
                <a:spcPct val="150000"/>
              </a:lnSpc>
            </a:pPr>
            <a:r>
              <a:rPr lang="en-US" sz="3600" dirty="0">
                <a:solidFill>
                  <a:srgbClr val="242021"/>
                </a:solidFill>
              </a:rPr>
              <a:t>Today, people from all over the </a:t>
            </a:r>
            <a:r>
              <a:rPr lang="en-US" sz="3600" dirty="0">
                <a:solidFill>
                  <a:srgbClr val="A3248F"/>
                </a:solidFill>
              </a:rPr>
              <a:t>globe </a:t>
            </a:r>
            <a:r>
              <a:rPr lang="en-US" sz="3600" dirty="0">
                <a:solidFill>
                  <a:srgbClr val="242021"/>
                </a:solidFill>
              </a:rPr>
              <a:t>can work together closely without ever meeting face-to-face.</a:t>
            </a:r>
            <a:br>
              <a:rPr lang="en-US" sz="3600" dirty="0">
                <a:solidFill>
                  <a:srgbClr val="242021"/>
                </a:solidFill>
              </a:rPr>
            </a:br>
            <a:r>
              <a:rPr lang="en-US" sz="3600" dirty="0">
                <a:solidFill>
                  <a:srgbClr val="242021"/>
                </a:solidFill>
              </a:rPr>
              <a:t>Although the internet is quite a new invention, it now plays an important role in our lives. Without it, things would be very different.</a:t>
            </a:r>
            <a:r>
              <a:rPr lang="en-US" sz="3600" dirty="0"/>
              <a:t> </a:t>
            </a:r>
          </a:p>
        </p:txBody>
      </p:sp>
      <p:cxnSp>
        <p:nvCxnSpPr>
          <p:cNvPr id="3" name="Straight Connector 2"/>
          <p:cNvCxnSpPr/>
          <p:nvPr/>
        </p:nvCxnSpPr>
        <p:spPr>
          <a:xfrm>
            <a:off x="2029064" y="1607106"/>
            <a:ext cx="13514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243319" y="1607106"/>
            <a:ext cx="21688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831646" y="1607106"/>
            <a:ext cx="21688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16727" y="2369084"/>
            <a:ext cx="12746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61427" y="2369084"/>
            <a:ext cx="37898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97100" y="3228087"/>
            <a:ext cx="21688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36592" y="3228087"/>
            <a:ext cx="21688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82155" y="4059360"/>
            <a:ext cx="43301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43319" y="4059360"/>
            <a:ext cx="20303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791064" y="4849069"/>
            <a:ext cx="21688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05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5374" y="1910624"/>
            <a:ext cx="8104909" cy="646331"/>
          </a:xfrm>
          <a:prstGeom prst="rect">
            <a:avLst/>
          </a:prstGeom>
        </p:spPr>
        <p:txBody>
          <a:bodyPr wrap="square">
            <a:spAutoFit/>
          </a:bodyPr>
          <a:lstStyle/>
          <a:p>
            <a:r>
              <a:rPr lang="en-US" sz="3600" i="1" dirty="0">
                <a:solidFill>
                  <a:srgbClr val="0070C0"/>
                </a:solidFill>
              </a:rPr>
              <a:t>Skim the essay to choose the main idea</a:t>
            </a:r>
          </a:p>
        </p:txBody>
      </p:sp>
      <p:sp>
        <p:nvSpPr>
          <p:cNvPr id="5" name="Rectangle 4"/>
          <p:cNvSpPr/>
          <p:nvPr/>
        </p:nvSpPr>
        <p:spPr>
          <a:xfrm>
            <a:off x="1337831" y="1126287"/>
            <a:ext cx="8949169" cy="646331"/>
          </a:xfrm>
          <a:prstGeom prst="rect">
            <a:avLst/>
          </a:prstGeom>
        </p:spPr>
        <p:txBody>
          <a:bodyPr wrap="square">
            <a:spAutoFit/>
          </a:bodyPr>
          <a:lstStyle/>
          <a:p>
            <a:r>
              <a:rPr lang="en-US" sz="3600" b="1" dirty="0">
                <a:solidFill>
                  <a:srgbClr val="242021"/>
                </a:solidFill>
              </a:rPr>
              <a:t>a. Read </a:t>
            </a:r>
            <a:r>
              <a:rPr lang="en-US" sz="3600" b="1" dirty="0" err="1">
                <a:solidFill>
                  <a:srgbClr val="242021"/>
                </a:solidFill>
              </a:rPr>
              <a:t>Tâm's</a:t>
            </a:r>
            <a:r>
              <a:rPr lang="en-US" sz="3600" b="1" dirty="0">
                <a:solidFill>
                  <a:srgbClr val="242021"/>
                </a:solidFill>
              </a:rPr>
              <a:t> essay and choose the main idea</a:t>
            </a:r>
            <a:r>
              <a:rPr lang="en-US" sz="3600" dirty="0"/>
              <a:t> </a:t>
            </a:r>
          </a:p>
        </p:txBody>
      </p:sp>
      <p:sp>
        <p:nvSpPr>
          <p:cNvPr id="24" name="Rectangle 23"/>
          <p:cNvSpPr/>
          <p:nvPr/>
        </p:nvSpPr>
        <p:spPr>
          <a:xfrm>
            <a:off x="1748659" y="2525088"/>
            <a:ext cx="8538341" cy="1754326"/>
          </a:xfrm>
          <a:prstGeom prst="rect">
            <a:avLst/>
          </a:prstGeom>
        </p:spPr>
        <p:txBody>
          <a:bodyPr wrap="square">
            <a:spAutoFit/>
          </a:bodyPr>
          <a:lstStyle/>
          <a:p>
            <a:pPr>
              <a:lnSpc>
                <a:spcPct val="150000"/>
              </a:lnSpc>
            </a:pPr>
            <a:r>
              <a:rPr lang="en-US" sz="3600" dirty="0">
                <a:solidFill>
                  <a:srgbClr val="242021"/>
                </a:solidFill>
              </a:rPr>
              <a:t>1. The negative impacts of the internet </a:t>
            </a:r>
          </a:p>
          <a:p>
            <a:pPr>
              <a:lnSpc>
                <a:spcPct val="150000"/>
              </a:lnSpc>
            </a:pPr>
            <a:r>
              <a:rPr lang="en-US" sz="3600" dirty="0">
                <a:solidFill>
                  <a:srgbClr val="242021"/>
                </a:solidFill>
              </a:rPr>
              <a:t>2. How the internet has changed our lives</a:t>
            </a:r>
            <a:r>
              <a:rPr lang="en-US" sz="3600" dirty="0"/>
              <a:t> </a:t>
            </a:r>
          </a:p>
        </p:txBody>
      </p:sp>
      <p:sp>
        <p:nvSpPr>
          <p:cNvPr id="25" name="Rectangle 24"/>
          <p:cNvSpPr/>
          <p:nvPr/>
        </p:nvSpPr>
        <p:spPr>
          <a:xfrm>
            <a:off x="1453244" y="4670949"/>
            <a:ext cx="8617039" cy="833946"/>
          </a:xfrm>
          <a:prstGeom prst="rect">
            <a:avLst/>
          </a:prstGeom>
        </p:spPr>
        <p:txBody>
          <a:bodyPr wrap="none">
            <a:spAutoFit/>
          </a:bodyPr>
          <a:lstStyle/>
          <a:p>
            <a:pPr>
              <a:lnSpc>
                <a:spcPct val="150000"/>
              </a:lnSpc>
            </a:pPr>
            <a:r>
              <a:rPr lang="en-US" sz="3600" dirty="0">
                <a:solidFill>
                  <a:srgbClr val="FF0000"/>
                </a:solidFill>
                <a:sym typeface="Wingdings" panose="05000000000000000000" pitchFamily="2" charset="2"/>
              </a:rPr>
              <a:t> </a:t>
            </a:r>
            <a:r>
              <a:rPr lang="en-US" sz="3600" dirty="0">
                <a:solidFill>
                  <a:srgbClr val="FF0000"/>
                </a:solidFill>
              </a:rPr>
              <a:t>2. How the internet has changed our lives </a:t>
            </a:r>
          </a:p>
        </p:txBody>
      </p:sp>
      <p:sp>
        <p:nvSpPr>
          <p:cNvPr id="9" name="TextBox 8"/>
          <p:cNvSpPr txBox="1"/>
          <p:nvPr/>
        </p:nvSpPr>
        <p:spPr>
          <a:xfrm>
            <a:off x="316958" y="488417"/>
            <a:ext cx="1754438" cy="40011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000" b="1" dirty="0">
                <a:solidFill>
                  <a:schemeClr val="bg1"/>
                </a:solidFill>
              </a:rPr>
              <a:t>While-Reading</a:t>
            </a:r>
          </a:p>
        </p:txBody>
      </p:sp>
    </p:spTree>
    <p:extLst>
      <p:ext uri="{BB962C8B-B14F-4D97-AF65-F5344CB8AC3E}">
        <p14:creationId xmlns:p14="http://schemas.microsoft.com/office/powerpoint/2010/main" val="241971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8035" y="2206684"/>
            <a:ext cx="10917381" cy="2862322"/>
          </a:xfrm>
          <a:prstGeom prst="rect">
            <a:avLst/>
          </a:prstGeom>
        </p:spPr>
        <p:txBody>
          <a:bodyPr wrap="square">
            <a:spAutoFit/>
          </a:bodyPr>
          <a:lstStyle/>
          <a:p>
            <a:pPr marL="342900" indent="-342900">
              <a:buAutoNum type="arabicPeriod"/>
            </a:pPr>
            <a:r>
              <a:rPr lang="en-US" sz="3600" dirty="0">
                <a:solidFill>
                  <a:srgbClr val="242021"/>
                </a:solidFill>
              </a:rPr>
              <a:t>What do people do differently because of the internet?</a:t>
            </a:r>
          </a:p>
          <a:p>
            <a:endParaRPr lang="en-US" sz="3600" dirty="0">
              <a:solidFill>
                <a:srgbClr val="242021"/>
              </a:solidFill>
            </a:endParaRPr>
          </a:p>
          <a:p>
            <a:endParaRPr lang="en-US" sz="3600" dirty="0">
              <a:solidFill>
                <a:srgbClr val="242021"/>
              </a:solidFill>
            </a:endParaRPr>
          </a:p>
          <a:p>
            <a:r>
              <a:rPr lang="en-US" sz="3600" dirty="0">
                <a:solidFill>
                  <a:srgbClr val="242021"/>
                </a:solidFill>
              </a:rPr>
              <a:t>2. What is common to see at a café these days?</a:t>
            </a:r>
            <a:r>
              <a:rPr lang="en-US" sz="3600" dirty="0"/>
              <a:t> </a:t>
            </a:r>
            <a:br>
              <a:rPr lang="en-US" sz="3600" dirty="0"/>
            </a:br>
            <a:endParaRPr lang="en-US" sz="3600" dirty="0"/>
          </a:p>
        </p:txBody>
      </p:sp>
      <p:sp>
        <p:nvSpPr>
          <p:cNvPr id="2" name="Rectangle 1"/>
          <p:cNvSpPr/>
          <p:nvPr/>
        </p:nvSpPr>
        <p:spPr>
          <a:xfrm>
            <a:off x="706582" y="479956"/>
            <a:ext cx="10778835" cy="646331"/>
          </a:xfrm>
          <a:prstGeom prst="rect">
            <a:avLst/>
          </a:prstGeom>
        </p:spPr>
        <p:txBody>
          <a:bodyPr wrap="square">
            <a:spAutoFit/>
          </a:bodyPr>
          <a:lstStyle/>
          <a:p>
            <a:r>
              <a:rPr lang="en-US" sz="3600" b="1" dirty="0">
                <a:solidFill>
                  <a:srgbClr val="242021"/>
                </a:solidFill>
              </a:rPr>
              <a:t>b. Now, read the essay again and answer the questions.</a:t>
            </a:r>
            <a:endParaRPr lang="en-US" sz="3600" dirty="0"/>
          </a:p>
        </p:txBody>
      </p:sp>
      <p:sp>
        <p:nvSpPr>
          <p:cNvPr id="3" name="Rectangle 2"/>
          <p:cNvSpPr/>
          <p:nvPr/>
        </p:nvSpPr>
        <p:spPr>
          <a:xfrm>
            <a:off x="2043544" y="1264293"/>
            <a:ext cx="8104909" cy="646331"/>
          </a:xfrm>
          <a:prstGeom prst="rect">
            <a:avLst/>
          </a:prstGeom>
        </p:spPr>
        <p:txBody>
          <a:bodyPr wrap="square">
            <a:spAutoFit/>
          </a:bodyPr>
          <a:lstStyle/>
          <a:p>
            <a:r>
              <a:rPr lang="en-US" sz="3600" i="1" dirty="0">
                <a:solidFill>
                  <a:srgbClr val="0070C0"/>
                </a:solidFill>
              </a:rPr>
              <a:t>Scan the essay to answer the questions</a:t>
            </a:r>
          </a:p>
        </p:txBody>
      </p:sp>
      <p:sp>
        <p:nvSpPr>
          <p:cNvPr id="5" name="Rectangle 4"/>
          <p:cNvSpPr/>
          <p:nvPr/>
        </p:nvSpPr>
        <p:spPr>
          <a:xfrm>
            <a:off x="706582" y="2800372"/>
            <a:ext cx="2893484" cy="837473"/>
          </a:xfrm>
          <a:prstGeom prst="rect">
            <a:avLst/>
          </a:prstGeom>
        </p:spPr>
        <p:txBody>
          <a:bodyPr wrap="none">
            <a:spAutoFit/>
          </a:bodyPr>
          <a:lstStyle/>
          <a:p>
            <a:pPr>
              <a:lnSpc>
                <a:spcPct val="150000"/>
              </a:lnSpc>
            </a:pPr>
            <a:r>
              <a:rPr lang="en-US" sz="3600" dirty="0">
                <a:solidFill>
                  <a:srgbClr val="FF0000"/>
                </a:solidFill>
              </a:rPr>
              <a:t>Communicate</a:t>
            </a:r>
            <a:r>
              <a:rPr lang="en-US" sz="3600" dirty="0"/>
              <a:t> </a:t>
            </a:r>
            <a:endParaRPr lang="en-US" sz="3600" dirty="0">
              <a:solidFill>
                <a:srgbClr val="FF0000"/>
              </a:solidFill>
            </a:endParaRPr>
          </a:p>
        </p:txBody>
      </p:sp>
      <p:sp>
        <p:nvSpPr>
          <p:cNvPr id="6" name="Rectangle 5"/>
          <p:cNvSpPr/>
          <p:nvPr/>
        </p:nvSpPr>
        <p:spPr>
          <a:xfrm>
            <a:off x="706582" y="4536333"/>
            <a:ext cx="9278950" cy="837473"/>
          </a:xfrm>
          <a:prstGeom prst="rect">
            <a:avLst/>
          </a:prstGeom>
        </p:spPr>
        <p:txBody>
          <a:bodyPr wrap="none">
            <a:spAutoFit/>
          </a:bodyPr>
          <a:lstStyle/>
          <a:p>
            <a:pPr>
              <a:lnSpc>
                <a:spcPct val="150000"/>
              </a:lnSpc>
            </a:pPr>
            <a:r>
              <a:rPr lang="en-US" sz="3600" dirty="0">
                <a:solidFill>
                  <a:srgbClr val="FF0000"/>
                </a:solidFill>
              </a:rPr>
              <a:t>People communicating with phones and laptops </a:t>
            </a:r>
          </a:p>
        </p:txBody>
      </p:sp>
      <p:sp>
        <p:nvSpPr>
          <p:cNvPr id="8" name="TextBox 7"/>
          <p:cNvSpPr txBox="1"/>
          <p:nvPr/>
        </p:nvSpPr>
        <p:spPr>
          <a:xfrm>
            <a:off x="186329" y="5724526"/>
            <a:ext cx="1754438" cy="40011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000" b="1" dirty="0">
                <a:solidFill>
                  <a:schemeClr val="bg1"/>
                </a:solidFill>
              </a:rPr>
              <a:t>While-Reading</a:t>
            </a:r>
          </a:p>
        </p:txBody>
      </p:sp>
    </p:spTree>
    <p:extLst>
      <p:ext uri="{BB962C8B-B14F-4D97-AF65-F5344CB8AC3E}">
        <p14:creationId xmlns:p14="http://schemas.microsoft.com/office/powerpoint/2010/main" val="362205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6583" y="962687"/>
            <a:ext cx="10778834" cy="3330464"/>
          </a:xfrm>
          <a:prstGeom prst="rect">
            <a:avLst/>
          </a:prstGeom>
        </p:spPr>
        <p:txBody>
          <a:bodyPr wrap="square">
            <a:spAutoFit/>
          </a:bodyPr>
          <a:lstStyle/>
          <a:p>
            <a:pPr>
              <a:lnSpc>
                <a:spcPct val="150000"/>
              </a:lnSpc>
            </a:pPr>
            <a:r>
              <a:rPr lang="en-US" sz="3600" dirty="0"/>
              <a:t>3. What is becoming more common because of the internet? </a:t>
            </a:r>
            <a:br>
              <a:rPr lang="en-US" sz="3600" dirty="0"/>
            </a:br>
            <a:endParaRPr lang="en-US" sz="3600" dirty="0"/>
          </a:p>
          <a:p>
            <a:pPr>
              <a:lnSpc>
                <a:spcPct val="150000"/>
              </a:lnSpc>
            </a:pPr>
            <a:r>
              <a:rPr lang="en-US" sz="3600" dirty="0"/>
              <a:t>4. What would happen if we didn't have the internet? </a:t>
            </a:r>
          </a:p>
        </p:txBody>
      </p:sp>
      <p:sp>
        <p:nvSpPr>
          <p:cNvPr id="5" name="Rectangle 4"/>
          <p:cNvSpPr/>
          <p:nvPr/>
        </p:nvSpPr>
        <p:spPr>
          <a:xfrm>
            <a:off x="706582" y="2603006"/>
            <a:ext cx="11310404" cy="837473"/>
          </a:xfrm>
          <a:prstGeom prst="rect">
            <a:avLst/>
          </a:prstGeom>
        </p:spPr>
        <p:txBody>
          <a:bodyPr wrap="none">
            <a:spAutoFit/>
          </a:bodyPr>
          <a:lstStyle/>
          <a:p>
            <a:pPr>
              <a:lnSpc>
                <a:spcPct val="150000"/>
              </a:lnSpc>
            </a:pPr>
            <a:r>
              <a:rPr lang="en-US" sz="3600" dirty="0">
                <a:solidFill>
                  <a:srgbClr val="FF0000"/>
                </a:solidFill>
              </a:rPr>
              <a:t>Working from home and with people from other countries. </a:t>
            </a:r>
          </a:p>
        </p:txBody>
      </p:sp>
      <p:sp>
        <p:nvSpPr>
          <p:cNvPr id="6" name="Rectangle 5"/>
          <p:cNvSpPr/>
          <p:nvPr/>
        </p:nvSpPr>
        <p:spPr>
          <a:xfrm>
            <a:off x="706583" y="4346812"/>
            <a:ext cx="6089296" cy="837473"/>
          </a:xfrm>
          <a:prstGeom prst="rect">
            <a:avLst/>
          </a:prstGeom>
        </p:spPr>
        <p:txBody>
          <a:bodyPr wrap="none">
            <a:spAutoFit/>
          </a:bodyPr>
          <a:lstStyle/>
          <a:p>
            <a:pPr>
              <a:lnSpc>
                <a:spcPct val="150000"/>
              </a:lnSpc>
            </a:pPr>
            <a:r>
              <a:rPr lang="en-US" sz="3600" dirty="0">
                <a:solidFill>
                  <a:srgbClr val="FF0000"/>
                </a:solidFill>
              </a:rPr>
              <a:t>Things would be very different. </a:t>
            </a:r>
          </a:p>
        </p:txBody>
      </p:sp>
    </p:spTree>
    <p:extLst>
      <p:ext uri="{BB962C8B-B14F-4D97-AF65-F5344CB8AC3E}">
        <p14:creationId xmlns:p14="http://schemas.microsoft.com/office/powerpoint/2010/main" val="281284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86691" y="1211068"/>
            <a:ext cx="3141501" cy="707886"/>
          </a:xfrm>
          <a:prstGeom prst="rect">
            <a:avLst/>
          </a:prstGeom>
        </p:spPr>
        <p:txBody>
          <a:bodyPr wrap="none">
            <a:spAutoFit/>
          </a:bodyPr>
          <a:lstStyle/>
          <a:p>
            <a:r>
              <a:rPr lang="en-US" sz="4000" b="1" dirty="0">
                <a:solidFill>
                  <a:srgbClr val="FF0000"/>
                </a:solidFill>
                <a:ea typeface="Times New Roman" panose="02020603050405020304" pitchFamily="18" charset="0"/>
              </a:rPr>
              <a:t>Work in pairs.</a:t>
            </a:r>
            <a:endParaRPr lang="en-US" sz="4000" b="1" dirty="0">
              <a:solidFill>
                <a:srgbClr val="FF0000"/>
              </a:solidFill>
            </a:endParaRPr>
          </a:p>
        </p:txBody>
      </p:sp>
      <p:pic>
        <p:nvPicPr>
          <p:cNvPr id="14" name="Picture 2"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02397" y="944829"/>
            <a:ext cx="2166065" cy="13815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43891" y="2967335"/>
            <a:ext cx="10155382" cy="1668470"/>
          </a:xfrm>
          <a:prstGeom prst="rect">
            <a:avLst/>
          </a:prstGeom>
        </p:spPr>
        <p:txBody>
          <a:bodyPr wrap="square">
            <a:spAutoFit/>
          </a:bodyPr>
          <a:lstStyle/>
          <a:p>
            <a:pPr>
              <a:lnSpc>
                <a:spcPct val="150000"/>
              </a:lnSpc>
            </a:pPr>
            <a:r>
              <a:rPr lang="en-US" sz="3600" b="1" dirty="0">
                <a:solidFill>
                  <a:srgbClr val="0070C0"/>
                </a:solidFill>
              </a:rPr>
              <a:t>Has the internet made people's lives better or worse? Why?</a:t>
            </a:r>
            <a:r>
              <a:rPr lang="en-US" sz="3600" dirty="0">
                <a:solidFill>
                  <a:srgbClr val="0070C0"/>
                </a:solidFill>
              </a:rPr>
              <a:t> </a:t>
            </a:r>
          </a:p>
        </p:txBody>
      </p:sp>
      <p:pic>
        <p:nvPicPr>
          <p:cNvPr id="15" name="Picture 14"/>
          <p:cNvPicPr>
            <a:picLocks noChangeAspect="1"/>
          </p:cNvPicPr>
          <p:nvPr/>
        </p:nvPicPr>
        <p:blipFill>
          <a:blip r:embed="rId3"/>
          <a:stretch>
            <a:fillRect/>
          </a:stretch>
        </p:blipFill>
        <p:spPr>
          <a:xfrm>
            <a:off x="7841814" y="625681"/>
            <a:ext cx="3007990" cy="1895601"/>
          </a:xfrm>
          <a:prstGeom prst="rect">
            <a:avLst/>
          </a:prstGeom>
        </p:spPr>
      </p:pic>
      <p:sp>
        <p:nvSpPr>
          <p:cNvPr id="7" name="TextBox 6"/>
          <p:cNvSpPr txBox="1"/>
          <p:nvPr/>
        </p:nvSpPr>
        <p:spPr>
          <a:xfrm>
            <a:off x="316958" y="488417"/>
            <a:ext cx="1754438" cy="40011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000" b="1" dirty="0">
                <a:solidFill>
                  <a:schemeClr val="bg1"/>
                </a:solidFill>
              </a:rPr>
              <a:t>Post-Reading</a:t>
            </a:r>
          </a:p>
        </p:txBody>
      </p:sp>
    </p:spTree>
    <p:extLst>
      <p:ext uri="{BB962C8B-B14F-4D97-AF65-F5344CB8AC3E}">
        <p14:creationId xmlns:p14="http://schemas.microsoft.com/office/powerpoint/2010/main" val="44808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01871" y="779974"/>
            <a:ext cx="5626669" cy="1323439"/>
          </a:xfrm>
          <a:prstGeom prst="rect">
            <a:avLst/>
          </a:prstGeom>
        </p:spPr>
        <p:txBody>
          <a:bodyPr wrap="none">
            <a:spAutoFit/>
          </a:bodyPr>
          <a:lstStyle/>
          <a:p>
            <a:r>
              <a:rPr lang="en-US" sz="4000" b="1" dirty="0">
                <a:solidFill>
                  <a:srgbClr val="FF0000"/>
                </a:solidFill>
                <a:ea typeface="Times New Roman" panose="02020603050405020304" pitchFamily="18" charset="0"/>
              </a:rPr>
              <a:t>By the end of this lesson, </a:t>
            </a:r>
          </a:p>
          <a:p>
            <a:r>
              <a:rPr lang="en-US" sz="4000" b="1" dirty="0">
                <a:solidFill>
                  <a:srgbClr val="FF0000"/>
                </a:solidFill>
                <a:ea typeface="Times New Roman" panose="02020603050405020304" pitchFamily="18" charset="0"/>
              </a:rPr>
              <a:t>students will be able to …</a:t>
            </a:r>
            <a:endParaRPr lang="en-US" sz="4000" b="1" dirty="0">
              <a:solidFill>
                <a:srgbClr val="FF0000"/>
              </a:solidFill>
            </a:endParaRPr>
          </a:p>
        </p:txBody>
      </p:sp>
      <p:sp>
        <p:nvSpPr>
          <p:cNvPr id="6" name="Rectangle 5"/>
          <p:cNvSpPr/>
          <p:nvPr/>
        </p:nvSpPr>
        <p:spPr>
          <a:xfrm>
            <a:off x="430152" y="3280201"/>
            <a:ext cx="11013703" cy="1754326"/>
          </a:xfrm>
          <a:prstGeom prst="rect">
            <a:avLst/>
          </a:prstGeom>
        </p:spPr>
        <p:txBody>
          <a:bodyPr wrap="square">
            <a:spAutoFit/>
          </a:bodyPr>
          <a:lstStyle/>
          <a:p>
            <a:pPr marL="571500" lvl="0" indent="-571500">
              <a:buFont typeface="Arial" panose="020B0604020202020204" pitchFamily="34" charset="0"/>
              <a:buChar char="•"/>
            </a:pPr>
            <a:r>
              <a:rPr lang="en-US" sz="3600" dirty="0">
                <a:solidFill>
                  <a:srgbClr val="002060"/>
                </a:solidFill>
                <a:ea typeface="Calibri" panose="020F0502020204030204" pitchFamily="34" charset="0"/>
                <a:cs typeface="JDCLK L+ Frutiger LT Std"/>
              </a:rPr>
              <a:t>practice listening and reading for gist and specific information.</a:t>
            </a:r>
          </a:p>
          <a:p>
            <a:pPr marL="285750" lvl="0" indent="-285750">
              <a:buFont typeface="Arial" panose="020B0604020202020204" pitchFamily="34" charset="0"/>
              <a:buChar char="•"/>
            </a:pPr>
            <a:r>
              <a:rPr lang="en-US" sz="3600" dirty="0">
                <a:solidFill>
                  <a:srgbClr val="002060"/>
                </a:solidFill>
                <a:ea typeface="Calibri" panose="020F0502020204030204" pitchFamily="34" charset="0"/>
                <a:cs typeface="JDCLK L+ Frutiger LT Std"/>
              </a:rPr>
              <a:t>   talk about useful inventions.</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7552" y="427730"/>
            <a:ext cx="3829770" cy="247257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73863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00" y="-934343"/>
            <a:ext cx="12395200" cy="8262740"/>
          </a:xfrm>
          <a:prstGeom prst="rect">
            <a:avLst/>
          </a:prstGeom>
        </p:spPr>
      </p:pic>
      <p:sp>
        <p:nvSpPr>
          <p:cNvPr id="6" name="TextBox 5"/>
          <p:cNvSpPr txBox="1"/>
          <p:nvPr/>
        </p:nvSpPr>
        <p:spPr>
          <a:xfrm>
            <a:off x="594826" y="1039456"/>
            <a:ext cx="3827884" cy="830997"/>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4800" b="1" dirty="0">
                <a:solidFill>
                  <a:schemeClr val="bg1"/>
                </a:solidFill>
              </a:rPr>
              <a:t>Consolidation</a:t>
            </a:r>
          </a:p>
        </p:txBody>
      </p:sp>
    </p:spTree>
    <p:extLst>
      <p:ext uri="{BB962C8B-B14F-4D97-AF65-F5344CB8AC3E}">
        <p14:creationId xmlns:p14="http://schemas.microsoft.com/office/powerpoint/2010/main" val="1859903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65102" y="541175"/>
            <a:ext cx="2099387" cy="727788"/>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Let’s Play!</a:t>
            </a:r>
          </a:p>
        </p:txBody>
      </p:sp>
      <p:sp>
        <p:nvSpPr>
          <p:cNvPr id="4" name="Rectangle 3"/>
          <p:cNvSpPr/>
          <p:nvPr/>
        </p:nvSpPr>
        <p:spPr>
          <a:xfrm>
            <a:off x="236376" y="544285"/>
            <a:ext cx="2310881" cy="727788"/>
          </a:xfrm>
          <a:prstGeom prst="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DHA on </a:t>
            </a:r>
            <a:r>
              <a:rPr lang="en-US" sz="2000" b="1" dirty="0" err="1"/>
              <a:t>Eduhome</a:t>
            </a:r>
            <a:endParaRPr lang="en-US" sz="2000" b="1" dirty="0"/>
          </a:p>
        </p:txBody>
      </p:sp>
      <p:sp>
        <p:nvSpPr>
          <p:cNvPr id="5" name="TextBox 4">
            <a:hlinkClick r:id="rId2"/>
          </p:cNvPr>
          <p:cNvSpPr txBox="1"/>
          <p:nvPr/>
        </p:nvSpPr>
        <p:spPr>
          <a:xfrm>
            <a:off x="8649478" y="662473"/>
            <a:ext cx="2946765"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i="1" dirty="0"/>
              <a:t>Click </a:t>
            </a:r>
            <a:r>
              <a:rPr lang="en-US" i="1" dirty="0">
                <a:solidFill>
                  <a:srgbClr val="FF0000"/>
                </a:solidFill>
              </a:rPr>
              <a:t>here</a:t>
            </a:r>
            <a:r>
              <a:rPr lang="en-US" i="1" dirty="0"/>
              <a:t> to play the games.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3444" y="1753829"/>
            <a:ext cx="9528994" cy="4226570"/>
          </a:xfrm>
          <a:prstGeom prst="rect">
            <a:avLst/>
          </a:prstGeom>
        </p:spPr>
      </p:pic>
    </p:spTree>
    <p:extLst>
      <p:ext uri="{BB962C8B-B14F-4D97-AF65-F5344CB8AC3E}">
        <p14:creationId xmlns:p14="http://schemas.microsoft.com/office/powerpoint/2010/main" val="1391046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832242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516" y="475710"/>
            <a:ext cx="8605520" cy="707886"/>
          </a:xfrm>
          <a:prstGeom prst="rect">
            <a:avLst/>
          </a:prstGeom>
        </p:spPr>
        <p:txBody>
          <a:bodyPr wrap="square">
            <a:spAutoFit/>
          </a:bodyPr>
          <a:lstStyle/>
          <a:p>
            <a:r>
              <a:rPr lang="en-US" sz="4000" b="1" dirty="0">
                <a:solidFill>
                  <a:srgbClr val="0070C0"/>
                </a:solidFill>
              </a:rPr>
              <a:t>Today’s lesson </a:t>
            </a:r>
            <a:endParaRPr lang="en-US" sz="4000" dirty="0">
              <a:solidFill>
                <a:srgbClr val="0070C0"/>
              </a:solidFill>
            </a:endParaRPr>
          </a:p>
        </p:txBody>
      </p:sp>
      <p:sp>
        <p:nvSpPr>
          <p:cNvPr id="5" name="Rectangle 4"/>
          <p:cNvSpPr/>
          <p:nvPr/>
        </p:nvSpPr>
        <p:spPr>
          <a:xfrm>
            <a:off x="2935317" y="1412240"/>
            <a:ext cx="8351520" cy="3847207"/>
          </a:xfrm>
          <a:prstGeom prst="rect">
            <a:avLst/>
          </a:prstGeom>
        </p:spPr>
        <p:txBody>
          <a:bodyPr wrap="square">
            <a:spAutoFit/>
          </a:bodyPr>
          <a:lstStyle/>
          <a:p>
            <a:endParaRPr lang="en-US" sz="3600" dirty="0">
              <a:solidFill>
                <a:srgbClr val="FF0000"/>
              </a:solidFill>
            </a:endParaRPr>
          </a:p>
          <a:p>
            <a:pPr marL="457200" lvl="0" indent="-457200">
              <a:buFont typeface="Arial" panose="020B0604020202020204" pitchFamily="34" charset="0"/>
              <a:buChar char="•"/>
            </a:pPr>
            <a:r>
              <a:rPr lang="en-US" sz="3600" dirty="0">
                <a:solidFill>
                  <a:srgbClr val="FF0000"/>
                </a:solidFill>
              </a:rPr>
              <a:t>Reading &amp; Listening</a:t>
            </a:r>
            <a:r>
              <a:rPr lang="en-US" sz="3600" dirty="0">
                <a:solidFill>
                  <a:srgbClr val="0070C0"/>
                </a:solidFill>
              </a:rPr>
              <a:t>: </a:t>
            </a:r>
            <a:r>
              <a:rPr lang="en-US" sz="3600" dirty="0">
                <a:solidFill>
                  <a:srgbClr val="0070C0"/>
                </a:solidFill>
                <a:ea typeface="Calibri" panose="020F0502020204030204" pitchFamily="34" charset="0"/>
                <a:cs typeface="JDCLK L+ Frutiger LT Std"/>
              </a:rPr>
              <a:t>for gist and specific information</a:t>
            </a:r>
          </a:p>
          <a:p>
            <a:pPr marL="457200" indent="-457200">
              <a:buFont typeface="Arial" panose="020B0604020202020204" pitchFamily="34" charset="0"/>
              <a:buChar char="•"/>
            </a:pPr>
            <a:endParaRPr lang="en-US" sz="3600" dirty="0">
              <a:solidFill>
                <a:srgbClr val="FF0000"/>
              </a:solidFill>
            </a:endParaRPr>
          </a:p>
          <a:p>
            <a:pPr marL="457200" indent="-457200">
              <a:buFont typeface="Arial" panose="020B0604020202020204" pitchFamily="34" charset="0"/>
              <a:buChar char="•"/>
            </a:pPr>
            <a:r>
              <a:rPr lang="en-US" sz="3600" dirty="0">
                <a:solidFill>
                  <a:srgbClr val="FF0000"/>
                </a:solidFill>
              </a:rPr>
              <a:t>Speaking</a:t>
            </a:r>
            <a:r>
              <a:rPr lang="en-US" sz="3600" dirty="0">
                <a:solidFill>
                  <a:srgbClr val="0070C0"/>
                </a:solidFill>
              </a:rPr>
              <a:t>: </a:t>
            </a:r>
            <a:r>
              <a:rPr lang="en-US" sz="3600" dirty="0">
                <a:solidFill>
                  <a:srgbClr val="0070C0"/>
                </a:solidFill>
                <a:ea typeface="Calibri" panose="020F0502020204030204" pitchFamily="34" charset="0"/>
                <a:cs typeface="JDCLK L+ Frutiger LT Std"/>
              </a:rPr>
              <a:t>talk about useful inventions, especially the Internet</a:t>
            </a:r>
            <a:endParaRPr lang="en-US" sz="3600" dirty="0">
              <a:solidFill>
                <a:srgbClr val="0070C0"/>
              </a:solidFill>
            </a:endParaRPr>
          </a:p>
          <a:p>
            <a:pPr marL="457200" indent="-457200">
              <a:buFont typeface="Arial" panose="020B0604020202020204" pitchFamily="34" charset="0"/>
              <a:buChar char="•"/>
            </a:pPr>
            <a:endParaRPr lang="en-US" sz="2800" dirty="0">
              <a:solidFill>
                <a:srgbClr val="0098A2"/>
              </a:solidFill>
            </a:endParaRPr>
          </a:p>
        </p:txBody>
      </p:sp>
    </p:spTree>
    <p:extLst>
      <p:ext uri="{BB962C8B-B14F-4D97-AF65-F5344CB8AC3E}">
        <p14:creationId xmlns:p14="http://schemas.microsoft.com/office/powerpoint/2010/main" val="587386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22447"/>
            <a:ext cx="11719571" cy="3416320"/>
          </a:xfrm>
          <a:prstGeom prst="rect">
            <a:avLst/>
          </a:prstGeom>
        </p:spPr>
        <p:txBody>
          <a:bodyPr wrap="square">
            <a:spAutoFit/>
          </a:bodyPr>
          <a:lstStyle/>
          <a:p>
            <a:pPr marL="1028700" marR="0" indent="-571500">
              <a:spcBef>
                <a:spcPts val="0"/>
              </a:spcBef>
              <a:spcAft>
                <a:spcPts val="0"/>
              </a:spcAft>
              <a:buFontTx/>
              <a:buChar char="-"/>
            </a:pPr>
            <a:r>
              <a:rPr lang="en-US" sz="3600" dirty="0">
                <a:solidFill>
                  <a:srgbClr val="0070C0"/>
                </a:solidFill>
                <a:ea typeface="Times New Roman" panose="02020603050405020304" pitchFamily="18" charset="0"/>
              </a:rPr>
              <a:t>Do</a:t>
            </a:r>
            <a:r>
              <a:rPr lang="en-US" sz="3600" dirty="0">
                <a:solidFill>
                  <a:srgbClr val="0070C0"/>
                </a:solidFill>
                <a:ea typeface="Calibri" panose="020F0502020204030204" pitchFamily="34" charset="0"/>
              </a:rPr>
              <a:t> the exercises in </a:t>
            </a:r>
            <a:r>
              <a:rPr lang="en-US" sz="3600" b="1" dirty="0">
                <a:solidFill>
                  <a:srgbClr val="0070C0"/>
                </a:solidFill>
                <a:ea typeface="Calibri" panose="020F0502020204030204" pitchFamily="34" charset="0"/>
              </a:rPr>
              <a:t>WB</a:t>
            </a:r>
            <a:r>
              <a:rPr lang="en-US" sz="3600" dirty="0">
                <a:solidFill>
                  <a:srgbClr val="0070C0"/>
                </a:solidFill>
                <a:ea typeface="Calibri" panose="020F0502020204030204" pitchFamily="34" charset="0"/>
              </a:rPr>
              <a:t> on page 42 (Reading).</a:t>
            </a:r>
          </a:p>
          <a:p>
            <a:pPr marL="1028700" marR="0" indent="-571500">
              <a:spcBef>
                <a:spcPts val="0"/>
              </a:spcBef>
              <a:spcAft>
                <a:spcPts val="0"/>
              </a:spcAft>
              <a:buFontTx/>
              <a:buChar char="-"/>
            </a:pPr>
            <a:r>
              <a:rPr lang="en-US" sz="3600" dirty="0">
                <a:solidFill>
                  <a:srgbClr val="0070C0"/>
                </a:solidFill>
                <a:ea typeface="Times New Roman" panose="02020603050405020304" pitchFamily="18" charset="0"/>
              </a:rPr>
              <a:t>Do the exercises in </a:t>
            </a:r>
            <a:r>
              <a:rPr lang="en-US" sz="3600" b="1" dirty="0" err="1">
                <a:solidFill>
                  <a:srgbClr val="0070C0"/>
                </a:solidFill>
                <a:ea typeface="Times New Roman" panose="02020603050405020304" pitchFamily="18" charset="0"/>
              </a:rPr>
              <a:t>Tiếng</a:t>
            </a:r>
            <a:r>
              <a:rPr lang="en-US" sz="3600" b="1" dirty="0">
                <a:solidFill>
                  <a:srgbClr val="0070C0"/>
                </a:solidFill>
                <a:ea typeface="Times New Roman" panose="02020603050405020304" pitchFamily="18" charset="0"/>
              </a:rPr>
              <a:t> Anh 10 </a:t>
            </a:r>
            <a:r>
              <a:rPr lang="en-US" sz="3600" b="1" dirty="0" err="1">
                <a:solidFill>
                  <a:srgbClr val="0070C0"/>
                </a:solidFill>
                <a:ea typeface="Times New Roman" panose="02020603050405020304" pitchFamily="18" charset="0"/>
              </a:rPr>
              <a:t>i</a:t>
            </a:r>
            <a:r>
              <a:rPr lang="en-US" sz="3600" b="1" dirty="0">
                <a:solidFill>
                  <a:srgbClr val="0070C0"/>
                </a:solidFill>
                <a:ea typeface="Times New Roman" panose="02020603050405020304" pitchFamily="18" charset="0"/>
              </a:rPr>
              <a:t>-Learn Smart World</a:t>
            </a:r>
            <a:r>
              <a:rPr lang="en-US" sz="3600" dirty="0">
                <a:solidFill>
                  <a:srgbClr val="0070C0"/>
                </a:solidFill>
                <a:ea typeface="Times New Roman" panose="02020603050405020304" pitchFamily="18" charset="0"/>
              </a:rPr>
              <a:t> </a:t>
            </a:r>
            <a:r>
              <a:rPr lang="en-US" sz="3600" b="1" dirty="0">
                <a:solidFill>
                  <a:srgbClr val="0070C0"/>
                </a:solidFill>
                <a:ea typeface="Times New Roman" panose="02020603050405020304" pitchFamily="18" charset="0"/>
              </a:rPr>
              <a:t>Notebook</a:t>
            </a:r>
            <a:r>
              <a:rPr lang="en-US" sz="3600" dirty="0">
                <a:solidFill>
                  <a:srgbClr val="0070C0"/>
                </a:solidFill>
                <a:ea typeface="Times New Roman" panose="02020603050405020304" pitchFamily="18" charset="0"/>
              </a:rPr>
              <a:t> on page 42. </a:t>
            </a:r>
          </a:p>
          <a:p>
            <a:pPr marL="1028700" marR="0" indent="-571500">
              <a:spcBef>
                <a:spcPts val="0"/>
              </a:spcBef>
              <a:spcAft>
                <a:spcPts val="0"/>
              </a:spcAft>
              <a:buFontTx/>
              <a:buChar char="-"/>
            </a:pPr>
            <a:r>
              <a:rPr lang="en-US" sz="3600" dirty="0">
                <a:solidFill>
                  <a:srgbClr val="0070C0"/>
                </a:solidFill>
                <a:ea typeface="Times New Roman" panose="02020603050405020304" pitchFamily="18" charset="0"/>
              </a:rPr>
              <a:t>Prepare the next lesson - Writing on page 63 in </a:t>
            </a:r>
            <a:r>
              <a:rPr lang="en-US" sz="3600" b="1" dirty="0">
                <a:solidFill>
                  <a:srgbClr val="0070C0"/>
                </a:solidFill>
                <a:ea typeface="Times New Roman" panose="02020603050405020304" pitchFamily="18" charset="0"/>
              </a:rPr>
              <a:t>SB</a:t>
            </a:r>
            <a:r>
              <a:rPr lang="en-US" sz="3600" dirty="0">
                <a:solidFill>
                  <a:srgbClr val="0070C0"/>
                </a:solidFill>
                <a:ea typeface="Times New Roman" panose="02020603050405020304" pitchFamily="18" charset="0"/>
              </a:rPr>
              <a:t>.</a:t>
            </a:r>
          </a:p>
          <a:p>
            <a:pPr marL="1028700" marR="0" indent="-571500">
              <a:spcBef>
                <a:spcPts val="0"/>
              </a:spcBef>
              <a:spcAft>
                <a:spcPts val="0"/>
              </a:spcAft>
              <a:buFontTx/>
              <a:buChar char="-"/>
            </a:pPr>
            <a:r>
              <a:rPr lang="en-US" sz="3600" dirty="0">
                <a:solidFill>
                  <a:srgbClr val="0070C0"/>
                </a:solidFill>
                <a:effectLst/>
                <a:ea typeface="Times New Roman" panose="02020603050405020304" pitchFamily="18" charset="0"/>
              </a:rPr>
              <a:t>Play the consolidation ga</a:t>
            </a:r>
            <a:r>
              <a:rPr lang="en-US" sz="3600" dirty="0">
                <a:solidFill>
                  <a:srgbClr val="0070C0"/>
                </a:solidFill>
                <a:ea typeface="Times New Roman" panose="02020603050405020304" pitchFamily="18" charset="0"/>
              </a:rPr>
              <a:t>mes in </a:t>
            </a:r>
            <a:r>
              <a:rPr lang="en-US" sz="3600" b="1" dirty="0" err="1">
                <a:solidFill>
                  <a:srgbClr val="0070C0"/>
                </a:solidFill>
                <a:ea typeface="Times New Roman" panose="02020603050405020304" pitchFamily="18" charset="0"/>
              </a:rPr>
              <a:t>Tiếng</a:t>
            </a:r>
            <a:r>
              <a:rPr lang="en-US" sz="3600" b="1" dirty="0">
                <a:solidFill>
                  <a:srgbClr val="0070C0"/>
                </a:solidFill>
                <a:ea typeface="Times New Roman" panose="02020603050405020304" pitchFamily="18" charset="0"/>
              </a:rPr>
              <a:t> Anh 10 </a:t>
            </a:r>
            <a:r>
              <a:rPr lang="en-US" sz="3600" b="1" dirty="0" err="1">
                <a:solidFill>
                  <a:srgbClr val="0070C0"/>
                </a:solidFill>
                <a:ea typeface="Times New Roman" panose="02020603050405020304" pitchFamily="18" charset="0"/>
              </a:rPr>
              <a:t>i</a:t>
            </a:r>
            <a:r>
              <a:rPr lang="en-US" sz="3600" b="1" dirty="0">
                <a:solidFill>
                  <a:srgbClr val="0070C0"/>
                </a:solidFill>
                <a:ea typeface="Times New Roman" panose="02020603050405020304" pitchFamily="18" charset="0"/>
              </a:rPr>
              <a:t>-Learn Smart World DHA App </a:t>
            </a:r>
            <a:r>
              <a:rPr lang="en-US" sz="3600" dirty="0">
                <a:solidFill>
                  <a:srgbClr val="0070C0"/>
                </a:solidFill>
                <a:ea typeface="Times New Roman" panose="02020603050405020304" pitchFamily="18" charset="0"/>
              </a:rPr>
              <a:t>on </a:t>
            </a:r>
            <a:r>
              <a:rPr lang="en-US" sz="3600" dirty="0">
                <a:solidFill>
                  <a:srgbClr val="0070C0"/>
                </a:solidFill>
                <a:ea typeface="Times New Roman" panose="02020603050405020304" pitchFamily="18" charset="0"/>
                <a:hlinkClick r:id="rId2"/>
              </a:rPr>
              <a:t>www.eduhome.com.vn</a:t>
            </a:r>
            <a:r>
              <a:rPr lang="en-US" sz="3600" dirty="0">
                <a:solidFill>
                  <a:srgbClr val="0070C0"/>
                </a:solidFill>
                <a:ea typeface="Times New Roman" panose="02020603050405020304" pitchFamily="18" charset="0"/>
              </a:rPr>
              <a:t> </a:t>
            </a:r>
            <a:endParaRPr lang="en-US" sz="3600" dirty="0">
              <a:solidFill>
                <a:srgbClr val="0070C0"/>
              </a:solidFill>
              <a:effectLst/>
              <a:ea typeface="Times New Roman" panose="02020603050405020304" pitchFamily="18" charset="0"/>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28" y="387927"/>
            <a:ext cx="11262343" cy="1306978"/>
          </a:xfrm>
          <a:prstGeom prst="rect">
            <a:avLst/>
          </a:prstGeom>
        </p:spPr>
      </p:pic>
    </p:spTree>
    <p:extLst>
      <p:ext uri="{BB962C8B-B14F-4D97-AF65-F5344CB8AC3E}">
        <p14:creationId xmlns:p14="http://schemas.microsoft.com/office/powerpoint/2010/main" val="2409830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7681" y="312837"/>
            <a:ext cx="9204319" cy="6135587"/>
          </a:xfrm>
          <a:prstGeom prst="rect">
            <a:avLst/>
          </a:prstGeom>
        </p:spPr>
      </p:pic>
      <p:pic>
        <p:nvPicPr>
          <p:cNvPr id="6" name="Picture 5"/>
          <p:cNvPicPr>
            <a:picLocks noChangeAspect="1"/>
          </p:cNvPicPr>
          <p:nvPr/>
        </p:nvPicPr>
        <p:blipFill>
          <a:blip r:embed="rId3"/>
          <a:stretch>
            <a:fillRect/>
          </a:stretch>
        </p:blipFill>
        <p:spPr>
          <a:xfrm>
            <a:off x="574687" y="2231891"/>
            <a:ext cx="4032226" cy="1149133"/>
          </a:xfrm>
          <a:prstGeom prst="rect">
            <a:avLst/>
          </a:prstGeom>
        </p:spPr>
      </p:pic>
    </p:spTree>
    <p:extLst>
      <p:ext uri="{BB962C8B-B14F-4D97-AF65-F5344CB8AC3E}">
        <p14:creationId xmlns:p14="http://schemas.microsoft.com/office/powerpoint/2010/main" val="171463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052" y="816896"/>
            <a:ext cx="4174284"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pairs.</a:t>
            </a:r>
            <a:endParaRPr lang="en-US" sz="5400" b="1" dirty="0">
              <a:solidFill>
                <a:srgbClr val="FF0000"/>
              </a:solidFill>
            </a:endParaRPr>
          </a:p>
        </p:txBody>
      </p:sp>
      <p:sp>
        <p:nvSpPr>
          <p:cNvPr id="6" name="Rectangle 5"/>
          <p:cNvSpPr/>
          <p:nvPr/>
        </p:nvSpPr>
        <p:spPr>
          <a:xfrm>
            <a:off x="886691" y="3019830"/>
            <a:ext cx="10764982" cy="1754326"/>
          </a:xfrm>
          <a:prstGeom prst="rect">
            <a:avLst/>
          </a:prstGeom>
        </p:spPr>
        <p:txBody>
          <a:bodyPr wrap="square">
            <a:spAutoFit/>
          </a:bodyPr>
          <a:lstStyle/>
          <a:p>
            <a:pPr>
              <a:lnSpc>
                <a:spcPct val="150000"/>
              </a:lnSpc>
            </a:pPr>
            <a:r>
              <a:rPr lang="en-US" sz="3600" b="1" i="1" dirty="0">
                <a:solidFill>
                  <a:srgbClr val="0070C0"/>
                </a:solidFill>
              </a:rPr>
              <a:t>Can you think of three useful inventions in your house? </a:t>
            </a:r>
          </a:p>
          <a:p>
            <a:pPr>
              <a:lnSpc>
                <a:spcPct val="150000"/>
              </a:lnSpc>
            </a:pPr>
            <a:r>
              <a:rPr lang="en-US" sz="3600" b="1" i="1" dirty="0">
                <a:solidFill>
                  <a:srgbClr val="0070C0"/>
                </a:solidFill>
              </a:rPr>
              <a:t>Why are they useful?</a:t>
            </a:r>
            <a:r>
              <a:rPr lang="en-US" sz="3600" i="1" dirty="0">
                <a:solidFill>
                  <a:srgbClr val="0070C0"/>
                </a:solidFill>
              </a:rPr>
              <a:t> </a:t>
            </a:r>
            <a:endParaRPr lang="en-US" sz="3600" b="1" i="1" dirty="0">
              <a:solidFill>
                <a:srgbClr val="0070C0"/>
              </a:solidFill>
            </a:endParaRPr>
          </a:p>
        </p:txBody>
      </p:sp>
      <p:pic>
        <p:nvPicPr>
          <p:cNvPr id="3074" name="Picture 2"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4330" y="500601"/>
            <a:ext cx="2635162" cy="16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52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3954" y="-1074151"/>
            <a:ext cx="13879584" cy="873925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056" y="430383"/>
            <a:ext cx="6551084" cy="1175837"/>
          </a:xfrm>
          <a:prstGeom prst="rect">
            <a:avLst/>
          </a:prstGeom>
        </p:spPr>
      </p:pic>
    </p:spTree>
    <p:extLst>
      <p:ext uri="{BB962C8B-B14F-4D97-AF65-F5344CB8AC3E}">
        <p14:creationId xmlns:p14="http://schemas.microsoft.com/office/powerpoint/2010/main" val="295628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685309" y="473517"/>
            <a:ext cx="7924800" cy="1200329"/>
          </a:xfrm>
          <a:prstGeom prst="rect">
            <a:avLst/>
          </a:prstGeom>
        </p:spPr>
        <p:txBody>
          <a:bodyPr wrap="square">
            <a:spAutoFit/>
          </a:bodyPr>
          <a:lstStyle/>
          <a:p>
            <a:r>
              <a:rPr lang="en-US" sz="3600" b="1" dirty="0">
                <a:solidFill>
                  <a:srgbClr val="242021"/>
                </a:solidFill>
              </a:rPr>
              <a:t>a. Listen to a </a:t>
            </a:r>
            <a:r>
              <a:rPr lang="en-US" sz="3600" b="1" dirty="0">
                <a:solidFill>
                  <a:srgbClr val="A3248F"/>
                </a:solidFill>
              </a:rPr>
              <a:t>lecture </a:t>
            </a:r>
            <a:r>
              <a:rPr lang="en-US" sz="3600" b="1" dirty="0">
                <a:solidFill>
                  <a:srgbClr val="242021"/>
                </a:solidFill>
              </a:rPr>
              <a:t>about the internet.</a:t>
            </a:r>
            <a:br>
              <a:rPr lang="en-US" sz="3600" b="1" dirty="0">
                <a:solidFill>
                  <a:srgbClr val="242021"/>
                </a:solidFill>
              </a:rPr>
            </a:br>
            <a:r>
              <a:rPr lang="en-US" sz="3600" b="1" dirty="0">
                <a:solidFill>
                  <a:srgbClr val="242021"/>
                </a:solidFill>
              </a:rPr>
              <a:t>What is the main topic of the lecture? </a:t>
            </a:r>
            <a:endParaRPr lang="en-US" sz="3600" dirty="0"/>
          </a:p>
        </p:txBody>
      </p:sp>
      <p:sp>
        <p:nvSpPr>
          <p:cNvPr id="4" name="Rectangle 3"/>
          <p:cNvSpPr/>
          <p:nvPr/>
        </p:nvSpPr>
        <p:spPr>
          <a:xfrm>
            <a:off x="2011289" y="1851480"/>
            <a:ext cx="6943725" cy="646331"/>
          </a:xfrm>
          <a:prstGeom prst="rect">
            <a:avLst/>
          </a:prstGeom>
        </p:spPr>
        <p:txBody>
          <a:bodyPr wrap="square">
            <a:spAutoFit/>
          </a:bodyPr>
          <a:lstStyle/>
          <a:p>
            <a:r>
              <a:rPr lang="en-US" sz="3600" i="1" dirty="0">
                <a:solidFill>
                  <a:srgbClr val="0070C0"/>
                </a:solidFill>
              </a:rPr>
              <a:t>Underline the key words/phrases. </a:t>
            </a:r>
          </a:p>
        </p:txBody>
      </p:sp>
      <p:sp>
        <p:nvSpPr>
          <p:cNvPr id="5" name="Rectangle 4"/>
          <p:cNvSpPr/>
          <p:nvPr/>
        </p:nvSpPr>
        <p:spPr>
          <a:xfrm>
            <a:off x="1853044" y="2858689"/>
            <a:ext cx="8163792" cy="1754326"/>
          </a:xfrm>
          <a:prstGeom prst="rect">
            <a:avLst/>
          </a:prstGeom>
        </p:spPr>
        <p:txBody>
          <a:bodyPr wrap="square">
            <a:spAutoFit/>
          </a:bodyPr>
          <a:lstStyle/>
          <a:p>
            <a:r>
              <a:rPr lang="en-US" sz="3600" dirty="0">
                <a:solidFill>
                  <a:srgbClr val="242021"/>
                </a:solidFill>
              </a:rPr>
              <a:t>1. The history of the internet </a:t>
            </a:r>
          </a:p>
          <a:p>
            <a:endParaRPr lang="en-US" sz="3600" dirty="0">
              <a:solidFill>
                <a:srgbClr val="242021"/>
              </a:solidFill>
            </a:endParaRPr>
          </a:p>
          <a:p>
            <a:r>
              <a:rPr lang="en-US" sz="3600" dirty="0">
                <a:solidFill>
                  <a:srgbClr val="242021"/>
                </a:solidFill>
              </a:rPr>
              <a:t>2. The invention that became the internet</a:t>
            </a:r>
            <a:r>
              <a:rPr lang="en-US" sz="3600" dirty="0"/>
              <a:t> </a:t>
            </a:r>
          </a:p>
        </p:txBody>
      </p:sp>
      <p:cxnSp>
        <p:nvCxnSpPr>
          <p:cNvPr id="6" name="Straight Connector 5"/>
          <p:cNvCxnSpPr/>
          <p:nvPr/>
        </p:nvCxnSpPr>
        <p:spPr>
          <a:xfrm>
            <a:off x="6115050" y="1003586"/>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980218" y="1009645"/>
            <a:ext cx="3253839" cy="640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15050" y="1543914"/>
            <a:ext cx="18651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77886" y="3400423"/>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65668" y="3400423"/>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99558" y="4481077"/>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953990" y="4481077"/>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276358" y="4481077"/>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95944" y="513180"/>
            <a:ext cx="1815346" cy="49452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Pre-Listening</a:t>
            </a:r>
          </a:p>
        </p:txBody>
      </p:sp>
    </p:spTree>
    <p:extLst>
      <p:ext uri="{BB962C8B-B14F-4D97-AF65-F5344CB8AC3E}">
        <p14:creationId xmlns:p14="http://schemas.microsoft.com/office/powerpoint/2010/main" val="141779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163" y="836518"/>
            <a:ext cx="10099964" cy="646331"/>
          </a:xfrm>
          <a:prstGeom prst="rect">
            <a:avLst/>
          </a:prstGeom>
        </p:spPr>
        <p:txBody>
          <a:bodyPr wrap="square">
            <a:spAutoFit/>
          </a:bodyPr>
          <a:lstStyle/>
          <a:p>
            <a:r>
              <a:rPr lang="en-US" sz="3600" b="1" dirty="0">
                <a:solidFill>
                  <a:srgbClr val="242021"/>
                </a:solidFill>
              </a:rPr>
              <a:t>b. Listen twice and circle the correct answers.</a:t>
            </a:r>
            <a:r>
              <a:rPr lang="en-US" sz="3600" dirty="0"/>
              <a:t> </a:t>
            </a:r>
          </a:p>
        </p:txBody>
      </p:sp>
      <p:sp>
        <p:nvSpPr>
          <p:cNvPr id="3" name="Rectangle 2"/>
          <p:cNvSpPr/>
          <p:nvPr/>
        </p:nvSpPr>
        <p:spPr>
          <a:xfrm>
            <a:off x="858982" y="1427202"/>
            <a:ext cx="10557163" cy="4247317"/>
          </a:xfrm>
          <a:prstGeom prst="rect">
            <a:avLst/>
          </a:prstGeom>
        </p:spPr>
        <p:txBody>
          <a:bodyPr wrap="square">
            <a:spAutoFit/>
          </a:bodyPr>
          <a:lstStyle/>
          <a:p>
            <a:pPr>
              <a:lnSpc>
                <a:spcPct val="150000"/>
              </a:lnSpc>
            </a:pPr>
            <a:r>
              <a:rPr lang="en-US" sz="3600" dirty="0">
                <a:solidFill>
                  <a:srgbClr val="242021"/>
                </a:solidFill>
              </a:rPr>
              <a:t>1. When did the idea of the internet come about?</a:t>
            </a:r>
            <a:br>
              <a:rPr lang="en-US" sz="3600" dirty="0">
                <a:solidFill>
                  <a:srgbClr val="242021"/>
                </a:solidFill>
              </a:rPr>
            </a:br>
            <a:r>
              <a:rPr lang="en-US" sz="3600" dirty="0">
                <a:solidFill>
                  <a:srgbClr val="242021"/>
                </a:solidFill>
              </a:rPr>
              <a:t>a. in the 1960s 			b. in the 1990s</a:t>
            </a:r>
            <a:br>
              <a:rPr lang="en-US" sz="3600" dirty="0">
                <a:solidFill>
                  <a:srgbClr val="242021"/>
                </a:solidFill>
              </a:rPr>
            </a:br>
            <a:r>
              <a:rPr lang="en-US" sz="3600" dirty="0">
                <a:solidFill>
                  <a:srgbClr val="242021"/>
                </a:solidFill>
              </a:rPr>
              <a:t>2. In which country was the first long-distance </a:t>
            </a:r>
            <a:r>
              <a:rPr lang="en-US" sz="3600" dirty="0">
                <a:solidFill>
                  <a:srgbClr val="A3248F"/>
                </a:solidFill>
              </a:rPr>
              <a:t>network </a:t>
            </a:r>
            <a:r>
              <a:rPr lang="en-US" sz="3600" dirty="0">
                <a:solidFill>
                  <a:srgbClr val="242021"/>
                </a:solidFill>
              </a:rPr>
              <a:t>created?</a:t>
            </a:r>
            <a:br>
              <a:rPr lang="en-US" sz="3600" dirty="0">
                <a:solidFill>
                  <a:srgbClr val="242021"/>
                </a:solidFill>
              </a:rPr>
            </a:br>
            <a:r>
              <a:rPr lang="en-US" sz="3600" dirty="0">
                <a:solidFill>
                  <a:srgbClr val="242021"/>
                </a:solidFill>
              </a:rPr>
              <a:t>a. the UK 					b. the USA</a:t>
            </a:r>
            <a:r>
              <a:rPr lang="en-US" sz="3600" dirty="0"/>
              <a:t> </a:t>
            </a:r>
          </a:p>
        </p:txBody>
      </p:sp>
      <p:sp>
        <p:nvSpPr>
          <p:cNvPr id="7" name="Rectangle 6"/>
          <p:cNvSpPr/>
          <p:nvPr/>
        </p:nvSpPr>
        <p:spPr>
          <a:xfrm>
            <a:off x="2748407" y="233432"/>
            <a:ext cx="6943725" cy="646331"/>
          </a:xfrm>
          <a:prstGeom prst="rect">
            <a:avLst/>
          </a:prstGeom>
        </p:spPr>
        <p:txBody>
          <a:bodyPr wrap="square">
            <a:spAutoFit/>
          </a:bodyPr>
          <a:lstStyle/>
          <a:p>
            <a:r>
              <a:rPr lang="en-US" sz="3600" i="1" dirty="0">
                <a:solidFill>
                  <a:srgbClr val="0070C0"/>
                </a:solidFill>
              </a:rPr>
              <a:t>Underline the key words/phrases. </a:t>
            </a:r>
          </a:p>
        </p:txBody>
      </p:sp>
      <p:cxnSp>
        <p:nvCxnSpPr>
          <p:cNvPr id="8" name="Straight Connector 7"/>
          <p:cNvCxnSpPr/>
          <p:nvPr/>
        </p:nvCxnSpPr>
        <p:spPr>
          <a:xfrm>
            <a:off x="1391094" y="2234097"/>
            <a:ext cx="11654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025439" y="2174992"/>
            <a:ext cx="3560349" cy="155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770119" y="2174992"/>
            <a:ext cx="212966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38919" y="2977047"/>
            <a:ext cx="4567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525319" y="2957997"/>
            <a:ext cx="4567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991169" y="3843822"/>
            <a:ext cx="23712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201219" y="3815247"/>
            <a:ext cx="49049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9144" y="4672497"/>
            <a:ext cx="14568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19769" y="5463072"/>
            <a:ext cx="4567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706169" y="5444022"/>
            <a:ext cx="4567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12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618" y="556828"/>
            <a:ext cx="11388437" cy="5078313"/>
          </a:xfrm>
          <a:prstGeom prst="rect">
            <a:avLst/>
          </a:prstGeom>
        </p:spPr>
        <p:txBody>
          <a:bodyPr wrap="square">
            <a:spAutoFit/>
          </a:bodyPr>
          <a:lstStyle/>
          <a:p>
            <a:pPr>
              <a:lnSpc>
                <a:spcPct val="150000"/>
              </a:lnSpc>
            </a:pPr>
            <a:r>
              <a:rPr lang="en-US" sz="3600" dirty="0">
                <a:solidFill>
                  <a:srgbClr val="242021"/>
                </a:solidFill>
              </a:rPr>
              <a:t>3. What was the first message sent over the network?</a:t>
            </a:r>
            <a:br>
              <a:rPr lang="en-US" sz="3600" dirty="0">
                <a:solidFill>
                  <a:srgbClr val="242021"/>
                </a:solidFill>
              </a:rPr>
            </a:br>
            <a:r>
              <a:rPr lang="en-US" sz="3600" dirty="0">
                <a:solidFill>
                  <a:srgbClr val="242021"/>
                </a:solidFill>
              </a:rPr>
              <a:t>a. "hello" 					b. "</a:t>
            </a:r>
            <a:r>
              <a:rPr lang="en-US" sz="3600" dirty="0">
                <a:solidFill>
                  <a:srgbClr val="A3248F"/>
                </a:solidFill>
              </a:rPr>
              <a:t>login</a:t>
            </a:r>
            <a:r>
              <a:rPr lang="en-US" sz="3600" dirty="0">
                <a:solidFill>
                  <a:srgbClr val="242021"/>
                </a:solidFill>
              </a:rPr>
              <a:t>"</a:t>
            </a:r>
            <a:br>
              <a:rPr lang="en-US" sz="3600" dirty="0">
                <a:solidFill>
                  <a:srgbClr val="242021"/>
                </a:solidFill>
              </a:rPr>
            </a:br>
            <a:r>
              <a:rPr lang="en-US" sz="3600" dirty="0">
                <a:solidFill>
                  <a:srgbClr val="242021"/>
                </a:solidFill>
              </a:rPr>
              <a:t>4. What is an internet protocol?</a:t>
            </a:r>
            <a:br>
              <a:rPr lang="en-US" sz="3600" dirty="0">
                <a:solidFill>
                  <a:srgbClr val="242021"/>
                </a:solidFill>
              </a:rPr>
            </a:br>
            <a:r>
              <a:rPr lang="en-US" sz="3600" dirty="0">
                <a:solidFill>
                  <a:srgbClr val="242021"/>
                </a:solidFill>
              </a:rPr>
              <a:t>a. a set of rules 	b. a message between two computers</a:t>
            </a:r>
            <a:br>
              <a:rPr lang="en-US" sz="3600" dirty="0">
                <a:solidFill>
                  <a:srgbClr val="242021"/>
                </a:solidFill>
              </a:rPr>
            </a:br>
            <a:r>
              <a:rPr lang="en-US" sz="3600" dirty="0">
                <a:solidFill>
                  <a:srgbClr val="242021"/>
                </a:solidFill>
              </a:rPr>
              <a:t>5. What did Tim Berners-Lee invent?</a:t>
            </a:r>
            <a:br>
              <a:rPr lang="en-US" sz="3600" dirty="0">
                <a:solidFill>
                  <a:srgbClr val="242021"/>
                </a:solidFill>
              </a:rPr>
            </a:br>
            <a:r>
              <a:rPr lang="en-US" sz="3600" dirty="0">
                <a:solidFill>
                  <a:srgbClr val="242021"/>
                </a:solidFill>
              </a:rPr>
              <a:t>a. the World Wide Web 		b. a messaging </a:t>
            </a:r>
            <a:r>
              <a:rPr lang="en-US" sz="3600" dirty="0">
                <a:solidFill>
                  <a:srgbClr val="A3248F"/>
                </a:solidFill>
              </a:rPr>
              <a:t>software</a:t>
            </a:r>
            <a:r>
              <a:rPr lang="en-US" sz="3600" dirty="0"/>
              <a:t> </a:t>
            </a:r>
          </a:p>
        </p:txBody>
      </p:sp>
      <p:cxnSp>
        <p:nvCxnSpPr>
          <p:cNvPr id="6" name="Straight Connector 5"/>
          <p:cNvCxnSpPr/>
          <p:nvPr/>
        </p:nvCxnSpPr>
        <p:spPr>
          <a:xfrm>
            <a:off x="971216" y="1329028"/>
            <a:ext cx="11654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769567" y="1269923"/>
            <a:ext cx="2313992" cy="155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193245" y="1269923"/>
            <a:ext cx="888690" cy="155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827588" y="1305107"/>
            <a:ext cx="1492069"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23616" y="2106579"/>
            <a:ext cx="11654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637590" y="2106579"/>
            <a:ext cx="11654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71216" y="2968105"/>
            <a:ext cx="11654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86820" y="2968105"/>
            <a:ext cx="31486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64240" y="3820301"/>
            <a:ext cx="20321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49832" y="3820301"/>
            <a:ext cx="61469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71216" y="4632064"/>
            <a:ext cx="11654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24424" y="4632064"/>
            <a:ext cx="28418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054843" y="4632064"/>
            <a:ext cx="11654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758930" y="5493590"/>
            <a:ext cx="30743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865885" y="5466568"/>
            <a:ext cx="36777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94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3715</TotalTime>
  <Words>1598</Words>
  <Application>Microsoft Office PowerPoint</Application>
  <PresentationFormat>Màn hình rộng</PresentationFormat>
  <Paragraphs>109</Paragraphs>
  <Slides>34</Slides>
  <Notes>0</Notes>
  <HiddenSlides>0</HiddenSlides>
  <MMClips>4</MMClips>
  <ScaleCrop>false</ScaleCrop>
  <HeadingPairs>
    <vt:vector size="6" baseType="variant">
      <vt:variant>
        <vt:lpstr>Phông được Dùng</vt:lpstr>
      </vt:variant>
      <vt:variant>
        <vt:i4>2</vt:i4>
      </vt:variant>
      <vt:variant>
        <vt:lpstr>Chủ đề</vt:lpstr>
      </vt:variant>
      <vt:variant>
        <vt:i4>1</vt:i4>
      </vt:variant>
      <vt:variant>
        <vt:lpstr>Tiêu đề Bản chiếu</vt:lpstr>
      </vt:variant>
      <vt:variant>
        <vt:i4>34</vt:i4>
      </vt:variant>
    </vt:vector>
  </HeadingPairs>
  <TitlesOfParts>
    <vt:vector size="37" baseType="lpstr">
      <vt:lpstr>Arial</vt:lpstr>
      <vt:lpstr>Calibri</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Canh</dc:creator>
  <cp:lastModifiedBy>1</cp:lastModifiedBy>
  <cp:revision>336</cp:revision>
  <dcterms:created xsi:type="dcterms:W3CDTF">2022-02-12T14:14:43Z</dcterms:created>
  <dcterms:modified xsi:type="dcterms:W3CDTF">2022-07-27T09:36:13Z</dcterms:modified>
</cp:coreProperties>
</file>