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34" r:id="rId10"/>
    <p:sldId id="335" r:id="rId11"/>
    <p:sldId id="307" r:id="rId12"/>
    <p:sldId id="308" r:id="rId13"/>
    <p:sldId id="309" r:id="rId14"/>
    <p:sldId id="343" r:id="rId15"/>
    <p:sldId id="344" r:id="rId16"/>
    <p:sldId id="312" r:id="rId17"/>
    <p:sldId id="314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5" r:id="rId26"/>
    <p:sldId id="346" r:id="rId27"/>
    <p:sldId id="327" r:id="rId28"/>
    <p:sldId id="315" r:id="rId29"/>
    <p:sldId id="332" r:id="rId30"/>
    <p:sldId id="331" r:id="rId31"/>
    <p:sldId id="295" r:id="rId32"/>
    <p:sldId id="328" r:id="rId33"/>
    <p:sldId id="32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2662" autoAdjust="0"/>
  </p:normalViewPr>
  <p:slideViewPr>
    <p:cSldViewPr snapToGrid="0">
      <p:cViewPr varScale="1">
        <p:scale>
          <a:sx n="73" d="100"/>
          <a:sy n="73" d="100"/>
        </p:scale>
        <p:origin x="1258" y="62"/>
      </p:cViewPr>
      <p:guideLst>
        <p:guide orient="horz" pos="2134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90" y="635"/>
            <a:ext cx="12213590" cy="685736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4161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10: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Energy Sources</a:t>
            </a:r>
            <a:endParaRPr 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16678" y="-40851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76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04"/>
          <a:stretch>
            <a:fillRect/>
          </a:stretch>
        </p:blipFill>
        <p:spPr>
          <a:xfrm>
            <a:off x="1653858" y="332510"/>
            <a:ext cx="8875595" cy="5043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9921" y="3039032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wind power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3086" y="3710381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natural gas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9920" y="3704773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hydropower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3086" y="3039032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coal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0" y="5006441"/>
            <a:ext cx="11364071" cy="139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866" y="436785"/>
            <a:ext cx="11362534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FF0000"/>
                </a:solidFill>
              </a:rPr>
              <a:t>Click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089" y="4448081"/>
            <a:ext cx="113482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coal</a:t>
            </a:r>
            <a:r>
              <a:rPr lang="en-US" sz="1600" b="1" dirty="0"/>
              <a:t> 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koʊl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than </a:t>
            </a:r>
            <a:r>
              <a:rPr lang="en-US" sz="3000" dirty="0" err="1">
                <a:latin typeface="+mj-lt"/>
                <a:cs typeface="Arial" panose="020B0604020202020204" pitchFamily="34" charset="0"/>
              </a:rPr>
              <a:t>đá</a:t>
            </a:r>
            <a:endParaRPr lang="en-US" sz="3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89" y="378777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oil</a:t>
            </a:r>
            <a:r>
              <a:rPr lang="en-US" sz="1600" b="1" dirty="0"/>
              <a:t> 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ɔɪl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000" dirty="0" err="1">
                <a:latin typeface="+mj-lt"/>
                <a:cs typeface="Arial" panose="020B0604020202020204" pitchFamily="34" charset="0"/>
              </a:rPr>
              <a:t>dầu</a:t>
            </a:r>
            <a:endParaRPr lang="en-US" sz="3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12664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wind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power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(n) 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/ˌ</a:t>
            </a:r>
            <a:r>
              <a:rPr lang="vi-VN" sz="3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wɪnd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ˈ</a:t>
            </a:r>
            <a:r>
              <a:rPr lang="vi-VN" sz="3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paʊər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năng lượng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gió</a:t>
            </a:r>
            <a:endParaRPr lang="en-US" sz="30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155" y="2446553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solar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power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(n) 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/ˌ</a:t>
            </a:r>
            <a:r>
              <a:rPr lang="vi-VN" sz="3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soʊlər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ˈ</a:t>
            </a:r>
            <a:r>
              <a:rPr lang="vi-VN" sz="3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paʊər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năng lượng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trời</a:t>
            </a:r>
            <a:r>
              <a:rPr lang="en-US" sz="3000" dirty="0">
                <a:latin typeface="Calibri" panose="020F0502020204030204" charset="0"/>
                <a:cs typeface="Calibri" panose="020F050202020403020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621" y="1807345"/>
            <a:ext cx="11371227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non-</a:t>
            </a:r>
            <a:r>
              <a:rPr lang="vi-VN" sz="3200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renewable</a:t>
            </a:r>
            <a:r>
              <a:rPr lang="vi-VN" sz="32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adj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) 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en-US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ˌ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nɑːn</a:t>
            </a:r>
            <a:r>
              <a:rPr lang="en-US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rɪˈnuːəbl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en-US" sz="3000" dirty="0" err="1">
                <a:latin typeface="Calibri" panose="020F0502020204030204" charset="0"/>
                <a:cs typeface="Calibri" panose="020F0502020204030204" charset="0"/>
              </a:rPr>
              <a:t>không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 thể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tái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tạo</a:t>
            </a:r>
            <a:endParaRPr lang="en-US" sz="30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907" y="1126700"/>
            <a:ext cx="11362534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renewable</a:t>
            </a:r>
            <a:r>
              <a:rPr lang="vi-VN" sz="16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adj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) 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</a:t>
            </a:r>
            <a:r>
              <a:rPr lang="vi-VN" sz="3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rɪˈnuːəbl</a:t>
            </a:r>
            <a:r>
              <a:rPr lang="vi-VN" sz="3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 thể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tái</a:t>
            </a:r>
            <a:r>
              <a:rPr lang="vi-VN" sz="30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 dirty="0" err="1">
                <a:latin typeface="Calibri" panose="020F0502020204030204" charset="0"/>
                <a:cs typeface="Calibri" panose="020F0502020204030204" charset="0"/>
              </a:rPr>
              <a:t>tạo</a:t>
            </a:r>
            <a:endParaRPr lang="en-US" sz="30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079" y="509375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natural gas 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/ˌ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nætʃrəl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ˈ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ɡæs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000" dirty="0" err="1">
                <a:latin typeface="+mj-lt"/>
                <a:cs typeface="Arial" panose="020B0604020202020204" pitchFamily="34" charset="0"/>
              </a:rPr>
              <a:t>khí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j-lt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j-lt"/>
                <a:cs typeface="Arial" panose="020B0604020202020204" pitchFamily="34" charset="0"/>
              </a:rPr>
              <a:t>nhiên</a:t>
            </a:r>
            <a:endParaRPr lang="en-US" sz="3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079" y="576220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hydropower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haɪdroʊpaʊər</a:t>
            </a:r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000" dirty="0" err="1">
                <a:latin typeface="+mj-lt"/>
                <a:cs typeface="Arial" panose="020B0604020202020204" pitchFamily="34" charset="0"/>
              </a:rPr>
              <a:t>thủy</a:t>
            </a:r>
            <a:r>
              <a:rPr lang="en-US" sz="3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j-lt"/>
                <a:cs typeface="Arial" panose="020B0604020202020204" pitchFamily="34" charset="0"/>
              </a:rPr>
              <a:t>điện</a:t>
            </a:r>
            <a:endParaRPr lang="en-US" sz="3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renewable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91554" y="1175639"/>
            <a:ext cx="487363" cy="487363"/>
          </a:xfrm>
          <a:prstGeom prst="rect">
            <a:avLst/>
          </a:prstGeom>
        </p:spPr>
      </p:pic>
      <p:pic>
        <p:nvPicPr>
          <p:cNvPr id="4" name="non-renewab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92189" y="1861456"/>
            <a:ext cx="487363" cy="487363"/>
          </a:xfrm>
          <a:prstGeom prst="rect">
            <a:avLst/>
          </a:prstGeom>
        </p:spPr>
      </p:pic>
      <p:pic>
        <p:nvPicPr>
          <p:cNvPr id="5" name="solar pow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92481" y="2504801"/>
            <a:ext cx="487363" cy="487363"/>
          </a:xfrm>
          <a:prstGeom prst="rect">
            <a:avLst/>
          </a:prstGeom>
        </p:spPr>
      </p:pic>
      <p:pic>
        <p:nvPicPr>
          <p:cNvPr id="6" name="wind pow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92771" y="3154966"/>
            <a:ext cx="487363" cy="487363"/>
          </a:xfrm>
          <a:prstGeom prst="rect">
            <a:avLst/>
          </a:prstGeom>
        </p:spPr>
      </p:pic>
      <p:pic>
        <p:nvPicPr>
          <p:cNvPr id="7" name="oi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12170" y="3816621"/>
            <a:ext cx="487363" cy="487363"/>
          </a:xfrm>
          <a:prstGeom prst="rect">
            <a:avLst/>
          </a:prstGeom>
        </p:spPr>
      </p:pic>
      <p:pic>
        <p:nvPicPr>
          <p:cNvPr id="15" name="natural ga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53928" y="5128723"/>
            <a:ext cx="487363" cy="487363"/>
          </a:xfrm>
          <a:prstGeom prst="rect">
            <a:avLst/>
          </a:prstGeom>
        </p:spPr>
      </p:pic>
      <p:pic>
        <p:nvPicPr>
          <p:cNvPr id="28" name="hydropowe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27804" y="5799902"/>
            <a:ext cx="487363" cy="487363"/>
          </a:xfrm>
          <a:prstGeom prst="rect">
            <a:avLst/>
          </a:prstGeom>
        </p:spPr>
      </p:pic>
      <p:pic>
        <p:nvPicPr>
          <p:cNvPr id="30" name="coa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92824" y="452311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1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3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3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bldLvl="0" animBg="1"/>
      <p:bldP spid="14" grpId="0" bldLvl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which renewable energy source could be useful where you live.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61" y="4604194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90" y="2487254"/>
            <a:ext cx="6866215" cy="1996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119" y="4252886"/>
            <a:ext cx="6950042" cy="2179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1142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 Copy the letters in the numbered boxes to find the final message.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82" y="1670065"/>
            <a:ext cx="2495550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35" y="1668726"/>
            <a:ext cx="541020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4" y="3367035"/>
            <a:ext cx="5715000" cy="1457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395" y="5014860"/>
            <a:ext cx="1838325" cy="128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220" y="4749054"/>
            <a:ext cx="5886450" cy="14763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31907" y="2324612"/>
            <a:ext cx="519545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W        N  D      P  O  W   E   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655" y="3945483"/>
            <a:ext cx="5715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3500" dirty="0"/>
              <a:t> H   Y   D   R        P   O  W  E   R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05395" y="5622682"/>
            <a:ext cx="183832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O         L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01220" y="5350284"/>
            <a:ext cx="587617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 S   O   L   A           P   O  W  E   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62" y="2187007"/>
            <a:ext cx="862965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62" y="4233408"/>
            <a:ext cx="5924550" cy="14859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45115" y="2824588"/>
            <a:ext cx="850979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R   E         </a:t>
            </a:r>
            <a:r>
              <a:rPr lang="en-US" sz="3500" dirty="0" err="1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  W  A   B   L    E          N   E   R   G   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45115" y="4879373"/>
            <a:ext cx="615019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N   A        U   R   A   L      G   A   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41142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 Copy the letters in the numbered boxes to find the final message.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882" y="1870105"/>
            <a:ext cx="737235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82" y="4627156"/>
            <a:ext cx="9620250" cy="10382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332741" y="3369865"/>
            <a:ext cx="355531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E   N        R   G   Y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08909" y="4726481"/>
            <a:ext cx="881322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S   O   U  R   C    E   S     O           E   N   E   R   G   Y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1882" y="2504215"/>
            <a:ext cx="737234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 N  O   N        R   E   N   E   W        B   L   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41142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 Copy the letters in the numbered boxes to find the final message.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>
            <a:fillRect/>
          </a:stretch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12172" y="3206884"/>
            <a:ext cx="109002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Emma and James talking to experts at an energy convention.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What do they want to learn about?</a:t>
            </a:r>
            <a:r>
              <a:rPr lang="en-US" sz="36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88300" y="3745695"/>
            <a:ext cx="1044267" cy="9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392033" y="3755699"/>
            <a:ext cx="31702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29499" y="3745695"/>
            <a:ext cx="3108960" cy="9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87266" y="4835937"/>
            <a:ext cx="1002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74212" y="4300971"/>
            <a:ext cx="3291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52310" y="4836634"/>
            <a:ext cx="1934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91873" y="4836632"/>
            <a:ext cx="1934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4954554" y="4276598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different energy sources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90211" y="5103136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42211" y="1965460"/>
            <a:ext cx="1090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Emma and James talking to experts at an energy convention. What do they want to learn about?</a:t>
            </a:r>
            <a:r>
              <a:rPr lang="en-US" sz="3600" dirty="0"/>
              <a:t> </a:t>
            </a:r>
          </a:p>
        </p:txBody>
      </p:sp>
      <p:pic>
        <p:nvPicPr>
          <p:cNvPr id="9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5638" y="457406"/>
            <a:ext cx="757664" cy="75766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62950" y="53213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1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5123544" y="4774383"/>
            <a:ext cx="6931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different energy sources</a:t>
            </a: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renewable energy sources only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74212" y="4774383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42123" y="1953172"/>
            <a:ext cx="11849877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Emma and James ask.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Emma: How much energy does Greenwood get from coal?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Emma: How much energy does it get from renewable sources?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James: How much energy does Maple Falls get from coal?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James: How much energy does it get from wind power? </a:t>
            </a:r>
          </a:p>
        </p:txBody>
      </p:sp>
      <p:pic>
        <p:nvPicPr>
          <p:cNvPr id="10" name="CD2-TRACK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6" end="86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4533" y="337105"/>
            <a:ext cx="757664" cy="75766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62950" y="53213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62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002" y="457200"/>
            <a:ext cx="4125572" cy="5796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7235" y="386343"/>
            <a:ext cx="9703834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circle True or False.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33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8038" y="2506015"/>
            <a:ext cx="419443" cy="419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6" y="2316470"/>
            <a:ext cx="12100234" cy="3609298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835561" y="2868874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77668" y="3565560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09721" y="3556647"/>
            <a:ext cx="2075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83175" y="3565560"/>
            <a:ext cx="665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377668" y="4609449"/>
            <a:ext cx="4771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833105" y="4609449"/>
            <a:ext cx="542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235444" y="4609449"/>
            <a:ext cx="21572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348640" y="5159284"/>
            <a:ext cx="1362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372669" y="5160992"/>
            <a:ext cx="453918" cy="128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41883" y="5159591"/>
            <a:ext cx="542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862152" y="5145933"/>
            <a:ext cx="373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70411" y="5683506"/>
            <a:ext cx="13189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416682" y="5683506"/>
            <a:ext cx="5877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325289" y="5696312"/>
            <a:ext cx="542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991492" y="5683506"/>
            <a:ext cx="1277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154579" y="5696312"/>
            <a:ext cx="20078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542982" y="2868874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700041" y="2868874"/>
            <a:ext cx="1546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348640" y="4102588"/>
            <a:ext cx="1362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84159" y="4102019"/>
            <a:ext cx="45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660027" y="4101449"/>
            <a:ext cx="688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230331" y="4094641"/>
            <a:ext cx="45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262604" y="4609449"/>
            <a:ext cx="2397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687121" y="5145933"/>
            <a:ext cx="688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859181" y="4094641"/>
            <a:ext cx="453918" cy="128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 True or False.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33" y="1869371"/>
            <a:ext cx="12048767" cy="32396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02192" y="5556215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pic>
        <p:nvPicPr>
          <p:cNvPr id="7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5677" y="282793"/>
            <a:ext cx="757664" cy="75766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62950" y="53213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33" y="1869371"/>
            <a:ext cx="12048767" cy="323965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290628" y="205558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016342" y="262067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254342" y="318576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016341" y="375085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97885" y="435015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02192" y="5556215"/>
            <a:ext cx="5217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ANSWERS?</a:t>
            </a:r>
            <a:endParaRPr lang="en-US" sz="2800" dirty="0"/>
          </a:p>
        </p:txBody>
      </p:sp>
      <p:pic>
        <p:nvPicPr>
          <p:cNvPr id="12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5425" y="337656"/>
            <a:ext cx="757664" cy="75766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62950" y="53213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1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5093" y="485775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4789" y="1409301"/>
            <a:ext cx="61156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Emma: Hi, are you from Greenwood Energy?</a:t>
            </a:r>
            <a:br>
              <a:rPr lang="en-US" sz="2800" i="1" dirty="0"/>
            </a:br>
            <a:r>
              <a:rPr lang="en-US" sz="2800" i="1" dirty="0"/>
              <a:t>Michael: Yes. My name's Michael.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789" y="2911288"/>
            <a:ext cx="60213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1. Michael works for Greenwood Energy</a:t>
            </a:r>
            <a:r>
              <a:rPr lang="en-US" sz="2800" b="0" i="0" dirty="0">
                <a:effectLst/>
              </a:rPr>
              <a:t>.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True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0135" y="3209956"/>
            <a:ext cx="5781865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2. Greenwood gets 22% of its energy </a:t>
            </a:r>
          </a:p>
          <a:p>
            <a:r>
              <a:rPr lang="en-US" sz="2800" b="1" dirty="0"/>
              <a:t>from coal. </a:t>
            </a:r>
            <a:r>
              <a:rPr lang="en-US" sz="2800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5274" y="5582615"/>
            <a:ext cx="109204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3. Half of Greenwood's energy comes from renewable sources.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True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5274" y="4517831"/>
            <a:ext cx="956737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Emma: How much energy does it get from renewable sources?</a:t>
            </a:r>
            <a:br>
              <a:rPr lang="en-US" sz="2800" i="1" dirty="0"/>
            </a:br>
            <a:r>
              <a:rPr lang="en-US" sz="2800" i="1" dirty="0"/>
              <a:t>Michael: Fifty percent.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10135" y="1301950"/>
            <a:ext cx="5781866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Emma: How much energy does Greenwood get from coal?</a:t>
            </a:r>
            <a:br>
              <a:rPr lang="en-US" sz="2800" i="1" dirty="0"/>
            </a:br>
            <a:r>
              <a:rPr lang="en-US" sz="2800" i="1" dirty="0"/>
              <a:t>Michael: It gets sixteen percent from coal.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42845" y="646430"/>
            <a:ext cx="830389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3" name="CD2-TRACK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68" end="425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1363" y="651487"/>
            <a:ext cx="757664" cy="75766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413750" y="28321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06701" y="3370265"/>
            <a:ext cx="10640172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latin typeface="+mj-lt"/>
              </a:rPr>
              <a:t>Emma: Greenwood gets fifty percent. It uses more renewable energy sources than Maple Falls.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701" y="1928116"/>
            <a:ext cx="937085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4. Maple Falls gets 16% of its energy from coal.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False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701" y="4562899"/>
            <a:ext cx="1064017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5. Greenwood uses more renewable energy than Maple Falls.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True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6701" y="735482"/>
            <a:ext cx="9370854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latin typeface="+mj-lt"/>
              </a:rPr>
              <a:t>James: How much energy does Maple Falls get from coal?</a:t>
            </a:r>
            <a:br>
              <a:rPr lang="en-US" sz="2800" i="1" dirty="0">
                <a:latin typeface="+mj-lt"/>
              </a:rPr>
            </a:br>
            <a:r>
              <a:rPr lang="en-US" sz="2800" i="1" dirty="0">
                <a:latin typeface="+mj-lt"/>
              </a:rPr>
              <a:t>Ann: Sixty percent.</a:t>
            </a:r>
          </a:p>
        </p:txBody>
      </p:sp>
      <p:pic>
        <p:nvPicPr>
          <p:cNvPr id="7" name="CD2-TRACK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8041" y="1212535"/>
            <a:ext cx="757664" cy="75766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62950" y="53213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Michael: Yes. My name's Michael. How can I help you?</a:t>
            </a:r>
          </a:p>
          <a:p>
            <a:r>
              <a:rPr lang="en-US" sz="3200" i="1" dirty="0">
                <a:latin typeface="+mj-lt"/>
              </a:rPr>
              <a:t>Emma: How much energy does Greenwood get from coal?</a:t>
            </a:r>
          </a:p>
          <a:p>
            <a:r>
              <a:rPr lang="en-US" sz="3200" i="1" dirty="0">
                <a:latin typeface="+mj-lt"/>
              </a:rPr>
              <a:t>Michael: It gets sixteen percent from coal.</a:t>
            </a:r>
          </a:p>
          <a:p>
            <a:r>
              <a:rPr lang="en-US" sz="3200" i="1" dirty="0">
                <a:latin typeface="+mj-lt"/>
              </a:rPr>
              <a:t>Emma: Did you say sixty or sixteen?</a:t>
            </a:r>
          </a:p>
          <a:p>
            <a:r>
              <a:rPr lang="en-US" sz="3200" i="1" dirty="0">
                <a:latin typeface="+mj-lt"/>
              </a:rPr>
              <a:t>Michael: Sixteen percent.</a:t>
            </a:r>
          </a:p>
          <a:p>
            <a:r>
              <a:rPr lang="en-US" sz="3200" i="1" dirty="0">
                <a:latin typeface="+mj-lt"/>
              </a:rPr>
              <a:t>Emma: How much energy does it get from renewable sources?</a:t>
            </a:r>
          </a:p>
          <a:p>
            <a:r>
              <a:rPr lang="en-US" sz="3200" i="1" dirty="0">
                <a:latin typeface="+mj-lt"/>
              </a:rPr>
              <a:t>Michael: Fifty percent. We use lots of wind power.</a:t>
            </a:r>
          </a:p>
          <a:p>
            <a:r>
              <a:rPr lang="en-US" sz="3200" i="1" dirty="0">
                <a:latin typeface="+mj-lt"/>
              </a:rPr>
              <a:t>Emma: OK. Thank you.</a:t>
            </a:r>
          </a:p>
          <a:p>
            <a:r>
              <a:rPr lang="en-US" sz="3200" i="1" dirty="0">
                <a:latin typeface="+mj-lt"/>
              </a:rPr>
              <a:t>Michael: You're welcome.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9150" y="1015365"/>
            <a:ext cx="10554335" cy="52622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latin typeface="+mj-lt"/>
              </a:rPr>
              <a:t>James: Hi, are you Ann from Maple Falls Energy?</a:t>
            </a:r>
          </a:p>
          <a:p>
            <a:r>
              <a:rPr lang="en-US" sz="2400" i="1" dirty="0">
                <a:latin typeface="+mj-lt"/>
              </a:rPr>
              <a:t>Ann: Yes.</a:t>
            </a:r>
          </a:p>
          <a:p>
            <a:r>
              <a:rPr lang="en-US" sz="2400" i="1" dirty="0">
                <a:latin typeface="+mj-lt"/>
              </a:rPr>
              <a:t>James: Can I ask you some questions?</a:t>
            </a:r>
          </a:p>
          <a:p>
            <a:r>
              <a:rPr lang="en-US" sz="2400" i="1" dirty="0">
                <a:latin typeface="+mj-lt"/>
              </a:rPr>
              <a:t>Ann: OK.</a:t>
            </a:r>
          </a:p>
          <a:p>
            <a:r>
              <a:rPr lang="en-US" sz="2400" i="1" dirty="0">
                <a:latin typeface="+mj-lt"/>
              </a:rPr>
              <a:t>James: How much energy does Maple Falls get from coal?</a:t>
            </a:r>
          </a:p>
          <a:p>
            <a:r>
              <a:rPr lang="en-US" sz="2400" i="1" dirty="0">
                <a:latin typeface="+mj-lt"/>
              </a:rPr>
              <a:t>Ann: Sixty percent.</a:t>
            </a:r>
          </a:p>
          <a:p>
            <a:r>
              <a:rPr lang="en-US" sz="2400" i="1" dirty="0">
                <a:latin typeface="+mj-lt"/>
              </a:rPr>
              <a:t>James: How much energy does it get from wind power?</a:t>
            </a:r>
          </a:p>
          <a:p>
            <a:r>
              <a:rPr lang="en-US" sz="2400" i="1" dirty="0">
                <a:latin typeface="+mj-lt"/>
              </a:rPr>
              <a:t>Ann: Just under three percent.</a:t>
            </a:r>
          </a:p>
          <a:p>
            <a:r>
              <a:rPr lang="en-US" sz="2400" i="1" dirty="0">
                <a:latin typeface="+mj-lt"/>
              </a:rPr>
              <a:t>James: Thank you.</a:t>
            </a:r>
          </a:p>
          <a:p>
            <a:r>
              <a:rPr lang="en-US" sz="2400" i="1" dirty="0">
                <a:latin typeface="+mj-lt"/>
              </a:rPr>
              <a:t>James: Hey Emma, Maple Falls gets less than three percent of its energy from renewable sources.</a:t>
            </a:r>
          </a:p>
          <a:p>
            <a:r>
              <a:rPr lang="en-US" sz="2400" i="1" dirty="0">
                <a:latin typeface="+mj-lt"/>
              </a:rPr>
              <a:t>Emma: Greenwood gets fifty percent. It uses more renewable energy sources than Maple Falls.</a:t>
            </a:r>
          </a:p>
          <a:p>
            <a:r>
              <a:rPr lang="en-US" sz="2400" i="1" dirty="0">
                <a:latin typeface="+mj-lt"/>
              </a:rPr>
              <a:t>James: So, Greenwood is greener than Maple Falls.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0121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28813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090011"/>
            <a:ext cx="5345489" cy="3387598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What sources of energy does your country use?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you think it uses more non-renewable or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i="1" dirty="0">
                <a:solidFill>
                  <a:srgbClr val="0070C0"/>
                </a:solidFill>
              </a:rPr>
              <a:t>renewable energy?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7316"/>
          <a:stretch>
            <a:fillRect/>
          </a:stretch>
        </p:blipFill>
        <p:spPr>
          <a:xfrm>
            <a:off x="246168" y="1272463"/>
            <a:ext cx="5823396" cy="3038410"/>
          </a:xfrm>
          <a:prstGeom prst="rect">
            <a:avLst/>
          </a:prstGeom>
        </p:spPr>
      </p:pic>
      <p:pic>
        <p:nvPicPr>
          <p:cNvPr id="3" name="CD2-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945" y="4611093"/>
            <a:ext cx="866516" cy="866516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19405" y="424307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sources of energy your country uses. Use the information from Listening Task c.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Use the structures: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My country / Vietnam </a:t>
            </a:r>
            <a:r>
              <a:rPr lang="en-US" sz="3600" i="1" dirty="0">
                <a:solidFill>
                  <a:srgbClr val="0070C0"/>
                </a:solidFill>
              </a:rPr>
              <a:t>gets … of its energy from … 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Half</a:t>
            </a:r>
            <a:r>
              <a:rPr lang="en-US" sz="3600" i="1" dirty="0">
                <a:solidFill>
                  <a:srgbClr val="0070C0"/>
                </a:solidFill>
              </a:rPr>
              <a:t> of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my country’s </a:t>
            </a:r>
            <a:r>
              <a:rPr lang="en-US" sz="3600" i="1" dirty="0">
                <a:solidFill>
                  <a:srgbClr val="0070C0"/>
                </a:solidFill>
              </a:rPr>
              <a:t>energy comes from … 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It</a:t>
            </a:r>
            <a:r>
              <a:rPr lang="en-US" sz="3600" i="1" dirty="0">
                <a:solidFill>
                  <a:srgbClr val="0070C0"/>
                </a:solidFill>
              </a:rPr>
              <a:t> uses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more/less </a:t>
            </a:r>
            <a:r>
              <a:rPr lang="en-US" sz="3600" i="1" dirty="0">
                <a:solidFill>
                  <a:srgbClr val="0070C0"/>
                </a:solidFill>
              </a:rPr>
              <a:t>… than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types and sources of energy.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 for clarification.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main ideas and specific information.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322580"/>
            <a:ext cx="9051925" cy="6171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960772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renewable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non-renewable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solar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wind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natural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hydropower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types and sources of energy.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clarification.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28316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655" y="1206498"/>
            <a:ext cx="11870690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</a:t>
            </a:r>
            <a:r>
              <a:rPr lang="vi-VN" alt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on page 56.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60.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555126" y="782987"/>
            <a:ext cx="3613567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renewable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non-renewable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solar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wind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natural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hydropower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2730406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What do you use in your home to …</a:t>
            </a:r>
          </a:p>
          <a:p>
            <a:pPr marL="571500" indent="-571500">
              <a:buFontTx/>
              <a:buChar char="-"/>
            </a:pPr>
            <a:r>
              <a:rPr lang="en-US" sz="4400" b="1" i="1" dirty="0">
                <a:solidFill>
                  <a:srgbClr val="0070C0"/>
                </a:solidFill>
              </a:rPr>
              <a:t>cook food?</a:t>
            </a:r>
          </a:p>
          <a:p>
            <a:pPr marL="571500" indent="-571500">
              <a:buFontTx/>
              <a:buChar char="-"/>
            </a:pPr>
            <a:r>
              <a:rPr lang="en-US" sz="4400" b="1" i="1" dirty="0">
                <a:solidFill>
                  <a:srgbClr val="0070C0"/>
                </a:solidFill>
              </a:rPr>
              <a:t>run your TV, smartphone, laptop, etc.?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2. Where are they from?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/>
          <a:stretch>
            <a:fillRect/>
          </a:stretch>
        </p:blipFill>
        <p:spPr>
          <a:xfrm>
            <a:off x="-21590" y="687070"/>
            <a:ext cx="5057775" cy="1081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415259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i="1" dirty="0">
                <a:solidFill>
                  <a:srgbClr val="0070C0"/>
                </a:solidFill>
              </a:rPr>
              <a:t>What are these used for?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65" y="1158855"/>
            <a:ext cx="7811935" cy="45974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6682" y="5689844"/>
            <a:ext cx="72972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They are used to make electricity.</a:t>
            </a:r>
          </a:p>
        </p:txBody>
      </p:sp>
      <p:pic>
        <p:nvPicPr>
          <p:cNvPr id="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415259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34783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576" y="2211369"/>
            <a:ext cx="6875929" cy="40465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082" y="1005957"/>
            <a:ext cx="11958918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Which can be used again and again (</a:t>
            </a:r>
            <a:r>
              <a:rPr lang="en-US" sz="3400" b="1" i="1" dirty="0">
                <a:solidFill>
                  <a:srgbClr val="0070C0"/>
                </a:solidFill>
              </a:rPr>
              <a:t>Renewable energy</a:t>
            </a:r>
            <a:r>
              <a:rPr lang="en-US" sz="3400" i="1" dirty="0">
                <a:solidFill>
                  <a:srgbClr val="0070C0"/>
                </a:solidFill>
              </a:rPr>
              <a:t>)? 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Which cannot be used again and again (</a:t>
            </a:r>
            <a:r>
              <a:rPr lang="en-US" sz="3400" b="1" i="1" dirty="0">
                <a:solidFill>
                  <a:srgbClr val="0070C0"/>
                </a:solidFill>
              </a:rPr>
              <a:t>Non-renewable energy</a:t>
            </a:r>
            <a:r>
              <a:rPr lang="en-US" sz="3400" i="1" dirty="0">
                <a:solidFill>
                  <a:srgbClr val="0070C0"/>
                </a:solidFill>
              </a:rPr>
              <a:t>)?</a:t>
            </a:r>
          </a:p>
        </p:txBody>
      </p:sp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08" y="359469"/>
            <a:ext cx="101335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1349</Words>
  <Application>Microsoft Office PowerPoint</Application>
  <PresentationFormat>Widescreen</PresentationFormat>
  <Paragraphs>176</Paragraphs>
  <Slides>34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(body)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188</cp:revision>
  <dcterms:created xsi:type="dcterms:W3CDTF">2020-12-08T03:17:00Z</dcterms:created>
  <dcterms:modified xsi:type="dcterms:W3CDTF">2023-07-26T10:32:09Z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EAE2B35D02B043AFACB0F1C665405498</vt:lpwstr>
  </property>
  <property fmtid="{D5CDD505-2E9C-101B-9397-08002B2CF9AE}" pid="3" name="KSOProductBuildVer">
    <vt:lpwstr>1033-11.2.0.11486</vt:lpwstr>
  </property>
</Properties>
</file>