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66" r:id="rId2"/>
    <p:sldId id="295" r:id="rId3"/>
    <p:sldId id="315" r:id="rId4"/>
    <p:sldId id="316" r:id="rId5"/>
    <p:sldId id="256" r:id="rId6"/>
    <p:sldId id="258" r:id="rId7"/>
    <p:sldId id="304" r:id="rId8"/>
    <p:sldId id="270" r:id="rId9"/>
    <p:sldId id="260" r:id="rId10"/>
    <p:sldId id="307" r:id="rId11"/>
    <p:sldId id="274" r:id="rId12"/>
    <p:sldId id="292" r:id="rId13"/>
    <p:sldId id="317" r:id="rId14"/>
    <p:sldId id="308" r:id="rId15"/>
    <p:sldId id="318" r:id="rId16"/>
    <p:sldId id="272" r:id="rId17"/>
    <p:sldId id="273" r:id="rId18"/>
    <p:sldId id="319" r:id="rId19"/>
    <p:sldId id="306" r:id="rId20"/>
    <p:sldId id="305" r:id="rId21"/>
    <p:sldId id="309" r:id="rId22"/>
    <p:sldId id="271" r:id="rId23"/>
    <p:sldId id="320" r:id="rId24"/>
    <p:sldId id="321" r:id="rId25"/>
    <p:sldId id="268" r:id="rId26"/>
    <p:sldId id="267" r:id="rId27"/>
  </p:sldIdLst>
  <p:sldSz cx="18288000" cy="10287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F5F"/>
    <a:srgbClr val="7EAF94"/>
    <a:srgbClr val="ACD689"/>
    <a:srgbClr val="5D9576"/>
    <a:srgbClr val="866255"/>
    <a:srgbClr val="C3653C"/>
    <a:srgbClr val="C8B098"/>
    <a:srgbClr val="FF9933"/>
    <a:srgbClr val="DBCBBB"/>
    <a:srgbClr val="A9A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2204D-2728-44A0-8C4A-BCECC89F44BA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8812-49C2-4374-8AFE-9DF04B53D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2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58.svg"/><Relationship Id="rId7" Type="http://schemas.openxmlformats.org/officeDocument/2006/relationships/image" Target="../media/image12.sv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20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0.svg"/><Relationship Id="rId23" Type="http://schemas.openxmlformats.org/officeDocument/2006/relationships/image" Target="../media/image31.png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2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10" Type="http://schemas.openxmlformats.org/officeDocument/2006/relationships/image" Target="../media/image24.png"/><Relationship Id="rId9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10" Type="http://schemas.openxmlformats.org/officeDocument/2006/relationships/image" Target="../media/image25.png"/><Relationship Id="rId4" Type="http://schemas.openxmlformats.org/officeDocument/2006/relationships/image" Target="../media/image44.png"/><Relationship Id="rId9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png"/><Relationship Id="rId12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.svg"/><Relationship Id="rId10" Type="http://schemas.openxmlformats.org/officeDocument/2006/relationships/image" Target="../media/image24.png"/><Relationship Id="rId9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.png"/><Relationship Id="rId17" Type="http://schemas.openxmlformats.org/officeDocument/2006/relationships/image" Target="../media/image140.svg"/><Relationship Id="rId7" Type="http://schemas.openxmlformats.org/officeDocument/2006/relationships/image" Target="../media/image6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30" Type="http://schemas.openxmlformats.org/officeDocument/2006/relationships/image" Target="../media/image89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6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36.sv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8" Type="http://schemas.openxmlformats.org/officeDocument/2006/relationships/image" Target="../media/image209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7" Type="http://schemas.openxmlformats.org/officeDocument/2006/relationships/image" Target="../media/image6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36.sv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svg"/><Relationship Id="rId3" Type="http://schemas.openxmlformats.org/officeDocument/2006/relationships/image" Target="../media/image28.svg"/><Relationship Id="rId17" Type="http://schemas.openxmlformats.org/officeDocument/2006/relationships/image" Target="../media/image22.svg"/><Relationship Id="rId2" Type="http://schemas.openxmlformats.org/officeDocument/2006/relationships/image" Target="../media/image5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8.svg"/><Relationship Id="rId15" Type="http://schemas.openxmlformats.org/officeDocument/2006/relationships/image" Target="../media/image58.svg"/><Relationship Id="rId4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18" Type="http://schemas.openxmlformats.org/officeDocument/2006/relationships/image" Target="../media/image6.png"/><Relationship Id="rId3" Type="http://schemas.openxmlformats.org/officeDocument/2006/relationships/image" Target="../media/image2.svg"/><Relationship Id="rId21" Type="http://schemas.openxmlformats.org/officeDocument/2006/relationships/image" Target="../media/image58.svg"/><Relationship Id="rId7" Type="http://schemas.openxmlformats.org/officeDocument/2006/relationships/image" Target="../media/image12.sv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0.svg"/><Relationship Id="rId19" Type="http://schemas.openxmlformats.org/officeDocument/2006/relationships/image" Target="../media/image48.svg"/><Relationship Id="rId4" Type="http://schemas.openxmlformats.org/officeDocument/2006/relationships/image" Target="../media/image2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21" Type="http://schemas.openxmlformats.org/officeDocument/2006/relationships/image" Target="../media/image20.svg"/><Relationship Id="rId17" Type="http://schemas.openxmlformats.org/officeDocument/2006/relationships/image" Target="../media/image1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9.png"/><Relationship Id="rId21" Type="http://schemas.openxmlformats.org/officeDocument/2006/relationships/image" Target="../media/image20.svg"/><Relationship Id="rId17" Type="http://schemas.openxmlformats.org/officeDocument/2006/relationships/image" Target="../media/image14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8.svg"/><Relationship Id="rId21" Type="http://schemas.openxmlformats.org/officeDocument/2006/relationships/image" Target="../media/image11.png"/><Relationship Id="rId34" Type="http://schemas.openxmlformats.org/officeDocument/2006/relationships/image" Target="../media/image13.png"/><Relationship Id="rId42" Type="http://schemas.openxmlformats.org/officeDocument/2006/relationships/image" Target="../media/image14.png"/><Relationship Id="rId33" Type="http://schemas.openxmlformats.org/officeDocument/2006/relationships/image" Target="../media/image32.svg"/><Relationship Id="rId2" Type="http://schemas.openxmlformats.org/officeDocument/2006/relationships/image" Target="../media/image10.png"/><Relationship Id="rId20" Type="http://schemas.openxmlformats.org/officeDocument/2006/relationships/image" Target="../media/image96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12.png"/><Relationship Id="rId5" Type="http://schemas.openxmlformats.org/officeDocument/2006/relationships/image" Target="../media/image4.svg"/><Relationship Id="rId31" Type="http://schemas.openxmlformats.org/officeDocument/2006/relationships/image" Target="../media/image30.svg"/><Relationship Id="rId4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9" Type="http://schemas.openxmlformats.org/officeDocument/2006/relationships/image" Target="NUL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22.png"/><Relationship Id="rId5" Type="http://schemas.openxmlformats.org/officeDocument/2006/relationships/image" Target="NULL"/><Relationship Id="rId44" Type="http://schemas.openxmlformats.org/officeDocument/2006/relationships/image" Target="../media/image21.png"/><Relationship Id="rId19" Type="http://schemas.openxmlformats.org/officeDocument/2006/relationships/image" Target="../media/image18.svg"/><Relationship Id="rId43" Type="http://schemas.openxmlformats.org/officeDocument/2006/relationships/image" Target="../media/image42.sv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731" y="8368399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529" y="8743367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20983" y="660497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082296" y="7248746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84946" y="3079787"/>
            <a:ext cx="13563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6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124200" y="4493463"/>
            <a:ext cx="11506200" cy="1204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9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65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1479604" y="2471091"/>
            <a:ext cx="10439400" cy="6095505"/>
          </a:xfrm>
          <a:prstGeom prst="cloudCallout">
            <a:avLst>
              <a:gd name="adj1" fmla="val 59386"/>
              <a:gd name="adj2" fmla="val 43345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1 (SGK tr.46)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3335000" y="5372100"/>
            <a:ext cx="3324969" cy="4117607"/>
          </a:xfrm>
          <a:prstGeom prst="rect">
            <a:avLst/>
          </a:prstGeom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285860">
            <a:off x="413134" y="234027"/>
            <a:ext cx="2132941" cy="2306048"/>
          </a:xfrm>
          <a:prstGeom prst="rect">
            <a:avLst/>
          </a:prstGeom>
        </p:spPr>
      </p:pic>
      <p:pic>
        <p:nvPicPr>
          <p:cNvPr id="20" name="Picture 2" descr="https://o.remove.bg/downloads/d635bd1c-e5c6-4f78-aeef-7995e1f6375c/image-removebg-preview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7" b="42686"/>
          <a:stretch/>
        </p:blipFill>
        <p:spPr bwMode="auto">
          <a:xfrm rot="3922958">
            <a:off x="606237" y="7983457"/>
            <a:ext cx="1573936" cy="222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o.remove.bg/downloads/d635bd1c-e5c6-4f78-aeef-7995e1f6375c/image-removebg-preview.pn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9" b="43193"/>
          <a:stretch/>
        </p:blipFill>
        <p:spPr bwMode="auto">
          <a:xfrm rot="16758731">
            <a:off x="15887660" y="-689182"/>
            <a:ext cx="1983700" cy="272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17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2326" y="1181100"/>
            <a:ext cx="12843345" cy="29777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Bài</a:t>
            </a:r>
            <a:r>
              <a:rPr kumimoji="0" lang="en-US" altLang="en-US" sz="45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5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tập</a:t>
            </a:r>
            <a:r>
              <a:rPr kumimoji="0" lang="en-US" altLang="en-US" sz="45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1.</a:t>
            </a:r>
            <a:endParaRPr kumimoji="0" lang="en-US" altLang="en-US" sz="4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a.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Nêu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ý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nghĩa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của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thức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hoá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học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b.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Mỗi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thức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hoá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học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sau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đây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học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biết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thông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tin </a:t>
            </a:r>
            <a:r>
              <a:rPr kumimoji="0" lang="en-US" altLang="en-US" sz="4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gì</a:t>
            </a:r>
            <a:r>
              <a:rPr lang="en-US" altLang="en-US" sz="4000" dirty="0" smtClean="0">
                <a:solidFill>
                  <a:srgbClr val="333333"/>
                </a:solidFill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94297" y="4838700"/>
            <a:ext cx="7899401" cy="2673814"/>
            <a:chOff x="498763" y="1220891"/>
            <a:chExt cx="8146474" cy="2306782"/>
          </a:xfrm>
        </p:grpSpPr>
        <p:grpSp>
          <p:nvGrpSpPr>
            <p:cNvPr id="18" name="Group 17"/>
            <p:cNvGrpSpPr/>
            <p:nvPr/>
          </p:nvGrpSpPr>
          <p:grpSpPr>
            <a:xfrm>
              <a:off x="498763" y="1220891"/>
              <a:ext cx="8146473" cy="2306782"/>
              <a:chOff x="498763" y="1220891"/>
              <a:chExt cx="8146473" cy="230678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8763" y="1220891"/>
                <a:ext cx="8146473" cy="2306782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98764" y="1272423"/>
                <a:ext cx="8146472" cy="220371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71503" y="2065219"/>
              <a:ext cx="8073734" cy="6181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sz="2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5541593" y="5749336"/>
            <a:ext cx="7275341" cy="85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US" sz="3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H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KNO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4791343"/>
            <a:ext cx="4747259" cy="5524086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401800" y="6410418"/>
            <a:ext cx="3057963" cy="345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796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399" y="1191703"/>
            <a:ext cx="1569720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thức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tin: 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tạo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mỗi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phân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Na</a:t>
            </a:r>
            <a:r>
              <a:rPr lang="en-US" sz="3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</a:t>
            </a:r>
            <a:r>
              <a:rPr lang="en-US" sz="3800" baseline="-250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75553"/>
              </p:ext>
            </p:extLst>
          </p:nvPr>
        </p:nvGraphicFramePr>
        <p:xfrm>
          <a:off x="2011997" y="6210300"/>
          <a:ext cx="14264004" cy="2928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2332345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6306749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38385587"/>
                    </a:ext>
                  </a:extLst>
                </a:gridCol>
                <a:gridCol w="2910204">
                  <a:extLst>
                    <a:ext uri="{9D8B030D-6E8A-4147-A177-3AD203B41FA5}">
                      <a16:colId xmlns:a16="http://schemas.microsoft.com/office/drawing/2014/main" val="4157894062"/>
                    </a:ext>
                  </a:extLst>
                </a:gridCol>
              </a:tblGrid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57888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4535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8328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848600" y="73360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35860" y="73360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42120" y="73360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319376" y="8311339"/>
                <a:ext cx="803296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23 + 1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 + 3 </a:t>
                </a:r>
                <a14:m>
                  <m:oMath xmlns:m="http://schemas.openxmlformats.org/officeDocument/2006/math">
                    <m:r>
                      <a:rPr lang="en-US" sz="3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16 = 106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76" y="8311339"/>
                <a:ext cx="8032968" cy="677108"/>
              </a:xfrm>
              <a:prstGeom prst="rect">
                <a:avLst/>
              </a:prstGeom>
              <a:blipFill>
                <a:blip r:embed="rId3"/>
                <a:stretch>
                  <a:fillRect l="-2050" t="-14414" r="-2126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5969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  <p:bldP spid="2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9839" y="952500"/>
            <a:ext cx="141897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</a:t>
            </a:r>
            <a:r>
              <a:rPr lang="en-US" sz="3800" baseline="-250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09467"/>
              </p:ext>
            </p:extLst>
          </p:nvPr>
        </p:nvGraphicFramePr>
        <p:xfrm>
          <a:off x="2011997" y="2019300"/>
          <a:ext cx="14264004" cy="2928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284403">
                  <a:extLst>
                    <a:ext uri="{9D8B030D-6E8A-4147-A177-3AD203B41FA5}">
                      <a16:colId xmlns:a16="http://schemas.microsoft.com/office/drawing/2014/main" val="2323323453"/>
                    </a:ext>
                  </a:extLst>
                </a:gridCol>
                <a:gridCol w="6979601">
                  <a:extLst>
                    <a:ext uri="{9D8B030D-6E8A-4147-A177-3AD203B41FA5}">
                      <a16:colId xmlns:a16="http://schemas.microsoft.com/office/drawing/2014/main" val="663067499"/>
                    </a:ext>
                  </a:extLst>
                </a:gridCol>
              </a:tblGrid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57888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4535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4683281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2420600" y="31450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905087" y="4118476"/>
                <a:ext cx="379302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16 = 32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087" y="4118476"/>
                <a:ext cx="3793026" cy="677108"/>
              </a:xfrm>
              <a:prstGeom prst="rect">
                <a:avLst/>
              </a:prstGeom>
              <a:blipFill>
                <a:blip r:embed="rId3"/>
                <a:stretch>
                  <a:fillRect l="-4823" t="-15315" r="-4823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259839" y="5309168"/>
            <a:ext cx="26263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724934"/>
              </p:ext>
            </p:extLst>
          </p:nvPr>
        </p:nvGraphicFramePr>
        <p:xfrm>
          <a:off x="2011997" y="6362700"/>
          <a:ext cx="14264004" cy="2928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2332345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6306749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38385587"/>
                    </a:ext>
                  </a:extLst>
                </a:gridCol>
                <a:gridCol w="2910204">
                  <a:extLst>
                    <a:ext uri="{9D8B030D-6E8A-4147-A177-3AD203B41FA5}">
                      <a16:colId xmlns:a16="http://schemas.microsoft.com/office/drawing/2014/main" val="4157894062"/>
                    </a:ext>
                  </a:extLst>
                </a:gridCol>
              </a:tblGrid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57888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4535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83281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848600" y="74884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35860" y="74884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42120" y="74884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590284" y="8463739"/>
                <a:ext cx="749115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 + 1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32 + 4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16 = 98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284" y="8463739"/>
                <a:ext cx="7491154" cy="677108"/>
              </a:xfrm>
              <a:prstGeom prst="rect">
                <a:avLst/>
              </a:prstGeom>
              <a:blipFill>
                <a:blip r:embed="rId4"/>
                <a:stretch>
                  <a:fillRect l="-2278" t="-14414" r="-2197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5488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599" y="565348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65" y="114300"/>
            <a:ext cx="2010935" cy="201093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59839" y="1799392"/>
            <a:ext cx="26263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KNO</a:t>
            </a:r>
            <a:r>
              <a:rPr lang="en-US" sz="3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37159"/>
              </p:ext>
            </p:extLst>
          </p:nvPr>
        </p:nvGraphicFramePr>
        <p:xfrm>
          <a:off x="2011997" y="3467100"/>
          <a:ext cx="14264004" cy="2928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323323453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66306749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38385587"/>
                    </a:ext>
                  </a:extLst>
                </a:gridCol>
                <a:gridCol w="2910204">
                  <a:extLst>
                    <a:ext uri="{9D8B030D-6E8A-4147-A177-3AD203B41FA5}">
                      <a16:colId xmlns:a16="http://schemas.microsoft.com/office/drawing/2014/main" val="4157894062"/>
                    </a:ext>
                  </a:extLst>
                </a:gridCol>
              </a:tblGrid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thành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en-US" sz="3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257888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745351"/>
                  </a:ext>
                </a:extLst>
              </a:tr>
              <a:tr h="976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3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683281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7848600" y="45928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35860" y="45928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42120" y="4592888"/>
            <a:ext cx="76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en-US" sz="3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319377" y="5568139"/>
                <a:ext cx="8032968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39 + 1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14 + 3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16 = 101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9377" y="5568139"/>
                <a:ext cx="8032968" cy="677108"/>
              </a:xfrm>
              <a:prstGeom prst="rect">
                <a:avLst/>
              </a:prstGeom>
              <a:blipFill>
                <a:blip r:embed="rId3"/>
                <a:stretch>
                  <a:fillRect l="-2050" t="-14414" r="-2126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51210" y="7277099"/>
            <a:ext cx="16222389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84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31505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9200" y="1083021"/>
            <a:ext cx="9107485" cy="1854095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3063ABB-A57D-35E0-E778-C9785CC4DBF5}"/>
              </a:ext>
            </a:extLst>
          </p:cNvPr>
          <p:cNvSpPr txBox="1"/>
          <p:nvPr/>
        </p:nvSpPr>
        <p:spPr>
          <a:xfrm>
            <a:off x="2230797" y="1625347"/>
            <a:ext cx="708428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6808" y="3543300"/>
            <a:ext cx="1232916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vi-VN" sz="3800" dirty="0" smtClean="0">
                <a:solidFill>
                  <a:srgbClr val="333333"/>
                </a:solidFill>
              </a:rPr>
              <a:t>Viết </a:t>
            </a:r>
            <a:r>
              <a:rPr lang="vi-VN" sz="3800" dirty="0">
                <a:solidFill>
                  <a:srgbClr val="333333"/>
                </a:solidFill>
              </a:rPr>
              <a:t>công thức hoá học và tính khối lượng phân tử của các hợp chất </a:t>
            </a:r>
            <a:r>
              <a:rPr lang="vi-VN" sz="3800" dirty="0" smtClean="0">
                <a:solidFill>
                  <a:srgbClr val="333333"/>
                </a:solidFill>
              </a:rPr>
              <a:t>sau:</a:t>
            </a:r>
            <a:endParaRPr lang="vi-VN" sz="3800" dirty="0">
              <a:solidFill>
                <a:srgbClr val="3333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333333"/>
                </a:solidFill>
              </a:rPr>
              <a:t>a. Calxium oxide (vôi </a:t>
            </a:r>
            <a:r>
              <a:rPr lang="vi-VN" sz="3800" dirty="0" smtClean="0">
                <a:solidFill>
                  <a:srgbClr val="333333"/>
                </a:solidFill>
              </a:rPr>
              <a:t>sống), </a:t>
            </a:r>
            <a:r>
              <a:rPr lang="vi-VN" sz="3800" dirty="0">
                <a:solidFill>
                  <a:srgbClr val="333333"/>
                </a:solidFill>
              </a:rPr>
              <a:t>biết trong phân tử có 1 Ca và 1 </a:t>
            </a:r>
            <a:r>
              <a:rPr lang="vi-VN" sz="3800" dirty="0" smtClean="0">
                <a:solidFill>
                  <a:srgbClr val="333333"/>
                </a:solidFill>
              </a:rPr>
              <a:t>O</a:t>
            </a:r>
            <a:endParaRPr lang="vi-VN" sz="3800" dirty="0">
              <a:solidFill>
                <a:srgbClr val="3333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333333"/>
                </a:solidFill>
              </a:rPr>
              <a:t>b. Hydrogen </a:t>
            </a:r>
            <a:r>
              <a:rPr lang="vi-VN" sz="3800" dirty="0" smtClean="0">
                <a:solidFill>
                  <a:srgbClr val="333333"/>
                </a:solidFill>
              </a:rPr>
              <a:t>Sulfide, </a:t>
            </a:r>
            <a:r>
              <a:rPr lang="vi-VN" sz="3800" dirty="0">
                <a:solidFill>
                  <a:srgbClr val="333333"/>
                </a:solidFill>
              </a:rPr>
              <a:t>biết trong phân tử có 2 H và 1 </a:t>
            </a:r>
            <a:r>
              <a:rPr lang="vi-VN" sz="3800" dirty="0" smtClean="0">
                <a:solidFill>
                  <a:srgbClr val="333333"/>
                </a:solidFill>
              </a:rPr>
              <a:t>S</a:t>
            </a:r>
            <a:endParaRPr lang="vi-VN" sz="3800" dirty="0">
              <a:solidFill>
                <a:srgbClr val="33333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333333"/>
                </a:solidFill>
              </a:rPr>
              <a:t>c. Sodium Sulfate, biết trong phân tử có 2 Na, </a:t>
            </a:r>
            <a:r>
              <a:rPr lang="vi-VN" sz="3800" dirty="0" smtClean="0">
                <a:solidFill>
                  <a:srgbClr val="333333"/>
                </a:solidFill>
              </a:rPr>
              <a:t>1</a:t>
            </a:r>
            <a:r>
              <a:rPr lang="en-US" sz="3800" dirty="0" smtClean="0">
                <a:solidFill>
                  <a:srgbClr val="333333"/>
                </a:solidFill>
              </a:rPr>
              <a:t> </a:t>
            </a:r>
            <a:r>
              <a:rPr lang="vi-VN" sz="3800" dirty="0" smtClean="0">
                <a:solidFill>
                  <a:srgbClr val="333333"/>
                </a:solidFill>
              </a:rPr>
              <a:t>S </a:t>
            </a:r>
            <a:r>
              <a:rPr lang="vi-VN" sz="3800" dirty="0">
                <a:solidFill>
                  <a:srgbClr val="333333"/>
                </a:solidFill>
              </a:rPr>
              <a:t>và </a:t>
            </a:r>
            <a:r>
              <a:rPr lang="vi-VN" sz="3800" dirty="0" smtClean="0">
                <a:solidFill>
                  <a:srgbClr val="333333"/>
                </a:solidFill>
              </a:rPr>
              <a:t>4</a:t>
            </a:r>
            <a:r>
              <a:rPr lang="en-US" sz="3800" dirty="0" smtClean="0">
                <a:solidFill>
                  <a:srgbClr val="333333"/>
                </a:solidFill>
              </a:rPr>
              <a:t> </a:t>
            </a:r>
            <a:r>
              <a:rPr lang="vi-VN" sz="3800" dirty="0" smtClean="0">
                <a:solidFill>
                  <a:srgbClr val="333333"/>
                </a:solidFill>
              </a:rPr>
              <a:t>O</a:t>
            </a:r>
            <a:endParaRPr lang="vi-VN" sz="3800" b="0" i="0" dirty="0">
              <a:solidFill>
                <a:srgbClr val="333333"/>
              </a:solidFill>
              <a:effectLst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71278" y="295174"/>
            <a:ext cx="1038455" cy="1301026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72300" y="1358080"/>
            <a:ext cx="621852" cy="779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13762200" y="2792162"/>
            <a:ext cx="4525800" cy="69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76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886776"/>
              </p:ext>
            </p:extLst>
          </p:nvPr>
        </p:nvGraphicFramePr>
        <p:xfrm>
          <a:off x="1066800" y="1104900"/>
          <a:ext cx="16154400" cy="807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4243011579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278501881"/>
                    </a:ext>
                  </a:extLst>
                </a:gridCol>
                <a:gridCol w="6553200">
                  <a:extLst>
                    <a:ext uri="{9D8B030D-6E8A-4147-A177-3AD203B41FA5}">
                      <a16:colId xmlns:a16="http://schemas.microsoft.com/office/drawing/2014/main" val="1143484929"/>
                    </a:ext>
                  </a:extLst>
                </a:gridCol>
              </a:tblGrid>
              <a:tr h="2019300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Khối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phân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240396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 smtClean="0">
                          <a:solidFill>
                            <a:srgbClr val="333333"/>
                          </a:solidFill>
                        </a:rPr>
                        <a:t>a. Calxium oxide 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59393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 smtClean="0">
                          <a:solidFill>
                            <a:srgbClr val="333333"/>
                          </a:solidFill>
                        </a:rPr>
                        <a:t>b. Hydrogen Sulfide 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98498"/>
                  </a:ext>
                </a:extLst>
              </a:tr>
              <a:tr h="2019300">
                <a:tc>
                  <a:txBody>
                    <a:bodyPr/>
                    <a:lstStyle/>
                    <a:p>
                      <a:pPr algn="ctr"/>
                      <a:r>
                        <a:rPr lang="vi-VN" sz="3800" dirty="0" smtClean="0">
                          <a:solidFill>
                            <a:srgbClr val="333333"/>
                          </a:solidFill>
                        </a:rPr>
                        <a:t>c. Sodium Sulfate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8256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391400" y="3771900"/>
            <a:ext cx="11865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049000" y="3771900"/>
                <a:ext cx="577754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 + 1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16 = 56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3771900"/>
                <a:ext cx="5777544" cy="677108"/>
              </a:xfrm>
              <a:prstGeom prst="rect">
                <a:avLst/>
              </a:prstGeom>
              <a:blipFill>
                <a:blip r:embed="rId2"/>
                <a:stretch>
                  <a:fillRect l="-3062" t="-15315" r="-3062" b="-35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462733" y="5817672"/>
            <a:ext cx="104387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80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1184454" y="5817672"/>
                <a:ext cx="550663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 + 1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32 = 34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4454" y="5817672"/>
                <a:ext cx="5506636" cy="677108"/>
              </a:xfrm>
              <a:prstGeom prst="rect">
                <a:avLst/>
              </a:prstGeom>
              <a:blipFill>
                <a:blip r:embed="rId3"/>
                <a:stretch>
                  <a:fillRect l="-3212" t="-14414" r="-3212" b="-36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047555" y="7810500"/>
            <a:ext cx="187423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</a:t>
            </a:r>
            <a:r>
              <a:rPr lang="en-US" sz="380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3800" baseline="-25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sz="3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049000" y="7258988"/>
                <a:ext cx="5682434" cy="17382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 smtClean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23 + 1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32 + 4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× 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16 = 142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amu</a:t>
                </a:r>
                <a:endParaRPr lang="en-US" sz="3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9000" y="7258988"/>
                <a:ext cx="5682434" cy="1738296"/>
              </a:xfrm>
              <a:prstGeom prst="rect">
                <a:avLst/>
              </a:prstGeom>
              <a:blipFill>
                <a:blip r:embed="rId4"/>
                <a:stretch>
                  <a:fillRect l="-1824" r="-4077" b="-12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71278" y="295174"/>
            <a:ext cx="1038455" cy="1301026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72300" y="1358080"/>
            <a:ext cx="621852" cy="7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2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31505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7" name="Picture 3">
            <a:extLst>
              <a:ext uri="{FF2B5EF4-FFF2-40B4-BE49-F238E27FC236}">
                <a16:creationId xmlns:a16="http://schemas.microsoft.com/office/drawing/2014/main" id="{4FDE181D-1EAE-1A9A-819D-F9353394E6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19200" y="1083021"/>
            <a:ext cx="9107485" cy="1854095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3063ABB-A57D-35E0-E778-C9785CC4DBF5}"/>
              </a:ext>
            </a:extLst>
          </p:cNvPr>
          <p:cNvSpPr txBox="1"/>
          <p:nvPr/>
        </p:nvSpPr>
        <p:spPr>
          <a:xfrm>
            <a:off x="2230797" y="1625347"/>
            <a:ext cx="708428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171278" y="295174"/>
            <a:ext cx="1038455" cy="1301026"/>
          </a:xfrm>
          <a:prstGeom prst="rect">
            <a:avLst/>
          </a:prstGeom>
        </p:spPr>
      </p:pic>
      <p:pic>
        <p:nvPicPr>
          <p:cNvPr id="20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072300" y="1358080"/>
            <a:ext cx="621852" cy="7790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5" r="22549"/>
          <a:stretch/>
        </p:blipFill>
        <p:spPr>
          <a:xfrm>
            <a:off x="13762200" y="2792162"/>
            <a:ext cx="4525800" cy="6994419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219200" y="4027213"/>
            <a:ext cx="11506200" cy="45243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Bài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tập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3.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 Cho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công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thức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hoá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học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của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một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số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chất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như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sau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: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>
              <a:lnSpc>
                <a:spcPct val="150000"/>
              </a:lnSpc>
            </a:pP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(1) </a:t>
            </a:r>
            <a:r>
              <a:rPr lang="en-US" altLang="en-US" sz="3800" dirty="0" smtClean="0">
                <a:cs typeface="Arial" panose="020B0604020202020204" pitchFamily="34" charset="0"/>
              </a:rPr>
              <a:t>F</a:t>
            </a:r>
            <a:r>
              <a:rPr lang="en-US" sz="3800" baseline="-25000" dirty="0" smtClean="0"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   (2)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LiCl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    (3) </a:t>
            </a:r>
            <a:r>
              <a:rPr lang="en-US" altLang="en-US" sz="3800" dirty="0" smtClean="0">
                <a:cs typeface="Arial" panose="020B0604020202020204" pitchFamily="34" charset="0"/>
              </a:rPr>
              <a:t>Cl</a:t>
            </a:r>
            <a:r>
              <a:rPr lang="en-US" sz="3800" baseline="-25000" dirty="0" smtClean="0"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     (4)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MgO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     (5)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cs typeface="Arial" panose="020B0604020202020204" pitchFamily="34" charset="0"/>
              </a:rPr>
              <a:t>HCl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Trong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các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công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thức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trên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,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công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thức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nào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là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của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đơn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chất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,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công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thức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nào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là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của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hợp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kumimoji="0" lang="en-US" altLang="en-US" sz="3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chất</a:t>
            </a:r>
            <a:r>
              <a:rPr kumimoji="0" lang="en-US" altLang="en-US" sz="3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Roboto"/>
              </a:rPr>
              <a:t> ?</a:t>
            </a:r>
            <a:endParaRPr kumimoji="0" lang="en-US" altLang="en-US" sz="3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9544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083937"/>
              </p:ext>
            </p:extLst>
          </p:nvPr>
        </p:nvGraphicFramePr>
        <p:xfrm>
          <a:off x="1066800" y="990600"/>
          <a:ext cx="16154400" cy="830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4243011579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27850188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1143484929"/>
                    </a:ext>
                  </a:extLst>
                </a:gridCol>
              </a:tblGrid>
              <a:tr h="1384300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1240396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(1) F2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4816053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(2) </a:t>
                      </a:r>
                      <a:r>
                        <a:rPr kumimoji="0" lang="en-US" altLang="en-US" sz="3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LiCl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869557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 </a:t>
                      </a:r>
                      <a:r>
                        <a:rPr lang="en-US" alt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3800" baseline="-25000" dirty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794837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 </a:t>
                      </a:r>
                      <a:r>
                        <a:rPr kumimoji="0" lang="en-US" altLang="en-US" sz="3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r>
                        <a:rPr kumimoji="0" lang="en-US" altLang="en-U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7045135"/>
                  </a:ext>
                </a:extLst>
              </a:tr>
              <a:tr h="1384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 </a:t>
                      </a:r>
                      <a:r>
                        <a:rPr kumimoji="0" lang="en-US" altLang="en-US" sz="3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HCl</a:t>
                      </a:r>
                      <a:endParaRPr kumimoji="0" lang="en-US" altLang="en-US" sz="3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340495"/>
                  </a:ext>
                </a:extLst>
              </a:tr>
            </a:tbl>
          </a:graphicData>
        </a:graphic>
      </p:graphicFrame>
      <p:pic>
        <p:nvPicPr>
          <p:cNvPr id="6146" name="Picture 2" descr="https://o.remove.bg/downloads/a5261153-b759-4eb2-b479-f1cca5dd5b1e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76500"/>
            <a:ext cx="9334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o.remove.bg/downloads/a5261153-b759-4eb2-b479-f1cca5dd5b1e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295900"/>
            <a:ext cx="9334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o.remove.bg/downloads/a5261153-b759-4eb2-b479-f1cca5dd5b1e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925" y="3924300"/>
            <a:ext cx="9334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o.remove.bg/downloads/a5261153-b759-4eb2-b479-f1cca5dd5b1e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925" y="6667500"/>
            <a:ext cx="9334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o.remove.bg/downloads/a5261153-b759-4eb2-b479-f1cca5dd5b1e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4925" y="8039100"/>
            <a:ext cx="9334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71278" y="295174"/>
            <a:ext cx="1038455" cy="1301026"/>
          </a:xfrm>
          <a:prstGeom prst="rect">
            <a:avLst/>
          </a:prstGeom>
        </p:spPr>
      </p:pic>
      <p:pic>
        <p:nvPicPr>
          <p:cNvPr id="13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72300" y="1358080"/>
            <a:ext cx="621852" cy="7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951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1028694" y="647700"/>
            <a:ext cx="16230600" cy="8974869"/>
            <a:chOff x="0" y="0"/>
            <a:chExt cx="5490351" cy="2783840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4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5D9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1703" y="204152"/>
            <a:ext cx="1909600" cy="1927119"/>
          </a:xfrm>
          <a:prstGeom prst="rect">
            <a:avLst/>
          </a:prstGeom>
        </p:spPr>
      </p:pic>
      <p:pic>
        <p:nvPicPr>
          <p:cNvPr id="15" name="Picture 2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60883" y="8565392"/>
            <a:ext cx="3401204" cy="1638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26503" y="2247900"/>
            <a:ext cx="15634982" cy="6645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khối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monoxide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calcium oxide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calcium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ozone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dioxide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acetic acid (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carbon, 4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 </a:t>
            </a:r>
            <a:endParaRPr lang="en-US" sz="3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6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2" name="Picture 2" descr="https://o.remove.bg/downloads/9e2bfc28-e00b-4e69-98a3-ee897ba1506f/image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" y="1778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95800" y="1181100"/>
            <a:ext cx="9296400" cy="1752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en-US" sz="6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118600" y="3917950"/>
            <a:ext cx="6858000" cy="1937129"/>
          </a:xfrm>
          <a:prstGeom prst="wedgeRoundRectCallout">
            <a:avLst>
              <a:gd name="adj1" fmla="val -61413"/>
              <a:gd name="adj2" fmla="val 15624"/>
              <a:gd name="adj3" fmla="val 16667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+ 2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9118600" y="6515100"/>
            <a:ext cx="6858000" cy="1937129"/>
          </a:xfrm>
          <a:prstGeom prst="wedgeRoundRectCallout">
            <a:avLst>
              <a:gd name="adj1" fmla="val -61413"/>
              <a:gd name="adj2" fmla="val 11428"/>
              <a:gd name="adj3" fmla="val 16667"/>
            </a:avLst>
          </a:prstGeom>
          <a:ln w="381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+ 4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1866900" y="4624449"/>
            <a:ext cx="5867400" cy="501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45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400" y="0"/>
            <a:ext cx="2590800" cy="25959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03178" y="1171307"/>
            <a:ext cx="152781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vi-VN" sz="3800" dirty="0" smtClean="0">
                <a:solidFill>
                  <a:srgbClr val="000000"/>
                </a:solidFill>
              </a:rPr>
              <a:t>Một </a:t>
            </a:r>
            <a:r>
              <a:rPr lang="vi-VN" sz="3800" dirty="0">
                <a:solidFill>
                  <a:srgbClr val="000000"/>
                </a:solidFill>
              </a:rPr>
              <a:t>số chất có công thức hóa học như sau: </a:t>
            </a:r>
            <a:endParaRPr lang="en-US" sz="3800" dirty="0" smtClean="0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800" dirty="0" smtClean="0">
                <a:solidFill>
                  <a:srgbClr val="000000"/>
                </a:solidFill>
              </a:rPr>
              <a:t>BaSO</a:t>
            </a:r>
            <a:r>
              <a:rPr lang="vi-VN" sz="3800" baseline="-25000" dirty="0" smtClean="0">
                <a:solidFill>
                  <a:srgbClr val="000000"/>
                </a:solidFill>
              </a:rPr>
              <a:t>4</a:t>
            </a:r>
            <a:r>
              <a:rPr lang="vi-VN" sz="3800" dirty="0">
                <a:solidFill>
                  <a:srgbClr val="000000"/>
                </a:solidFill>
              </a:rPr>
              <a:t>, Cu(OH)</a:t>
            </a:r>
            <a:r>
              <a:rPr lang="vi-VN" sz="3800" baseline="-25000" dirty="0">
                <a:solidFill>
                  <a:srgbClr val="000000"/>
                </a:solidFill>
              </a:rPr>
              <a:t>2</a:t>
            </a:r>
            <a:r>
              <a:rPr lang="vi-VN" sz="3800" dirty="0">
                <a:solidFill>
                  <a:srgbClr val="000000"/>
                </a:solidFill>
              </a:rPr>
              <a:t>, Zn</a:t>
            </a:r>
            <a:r>
              <a:rPr lang="vi-VN" sz="3800" baseline="-25000" dirty="0">
                <a:solidFill>
                  <a:srgbClr val="000000"/>
                </a:solidFill>
              </a:rPr>
              <a:t>3</a:t>
            </a:r>
            <a:r>
              <a:rPr lang="vi-VN" sz="3800" dirty="0">
                <a:solidFill>
                  <a:srgbClr val="000000"/>
                </a:solidFill>
              </a:rPr>
              <a:t>(PO</a:t>
            </a:r>
            <a:r>
              <a:rPr lang="vi-VN" sz="3800" baseline="-25000" dirty="0">
                <a:solidFill>
                  <a:srgbClr val="000000"/>
                </a:solidFill>
              </a:rPr>
              <a:t>4</a:t>
            </a:r>
            <a:r>
              <a:rPr lang="vi-VN" sz="3800" dirty="0">
                <a:solidFill>
                  <a:srgbClr val="000000"/>
                </a:solidFill>
              </a:rPr>
              <a:t>)</a:t>
            </a:r>
            <a:r>
              <a:rPr lang="vi-VN" sz="3800" baseline="-25000" dirty="0">
                <a:solidFill>
                  <a:srgbClr val="000000"/>
                </a:solidFill>
              </a:rPr>
              <a:t>2</a:t>
            </a:r>
            <a:endParaRPr lang="vi-VN" sz="3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3800" dirty="0">
                <a:solidFill>
                  <a:srgbClr val="000000"/>
                </a:solidFill>
              </a:rPr>
              <a:t>Dựa vào bảng 6.2, tính hóa trị của các nguyên tố Ba, Cu, Zn trong các hợp chất </a:t>
            </a:r>
            <a:r>
              <a:rPr lang="vi-VN" sz="3800" dirty="0" smtClean="0">
                <a:solidFill>
                  <a:srgbClr val="000000"/>
                </a:solidFill>
              </a:rPr>
              <a:t>trên</a:t>
            </a:r>
            <a:r>
              <a:rPr lang="en-US" sz="3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8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25652"/>
              </p:ext>
            </p:extLst>
          </p:nvPr>
        </p:nvGraphicFramePr>
        <p:xfrm>
          <a:off x="1504951" y="5250882"/>
          <a:ext cx="15278099" cy="375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94381">
                  <a:extLst>
                    <a:ext uri="{9D8B030D-6E8A-4147-A177-3AD203B41FA5}">
                      <a16:colId xmlns:a16="http://schemas.microsoft.com/office/drawing/2014/main" val="768540951"/>
                    </a:ext>
                  </a:extLst>
                </a:gridCol>
                <a:gridCol w="6583718">
                  <a:extLst>
                    <a:ext uri="{9D8B030D-6E8A-4147-A177-3AD203B41FA5}">
                      <a16:colId xmlns:a16="http://schemas.microsoft.com/office/drawing/2014/main" val="2603615284"/>
                    </a:ext>
                  </a:extLst>
                </a:gridCol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68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8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endParaRPr lang="en-US" sz="3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ACD6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9915977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Hydroxide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(OH), Nitrate (</a:t>
                      </a:r>
                      <a:r>
                        <a:rPr lang="en-US" sz="3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vi-VN" sz="380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3800" baseline="-25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962660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Sulfate (</a:t>
                      </a:r>
                      <a:r>
                        <a:rPr lang="en-US" sz="3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vi-VN" sz="380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3800" baseline="-25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Carbonate (</a:t>
                      </a:r>
                      <a:r>
                        <a:rPr lang="en-US" sz="3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vi-VN" sz="380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3800" baseline="-25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0634733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Phosphate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3800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vi-VN" sz="3800" dirty="0" smtClean="0">
                          <a:solidFill>
                            <a:srgbClr val="000000"/>
                          </a:solidFill>
                        </a:rPr>
                        <a:t>O</a:t>
                      </a:r>
                      <a:r>
                        <a:rPr lang="en-US" sz="3800" baseline="-250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3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149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14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1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92400" y="266700"/>
            <a:ext cx="2799617" cy="1348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38300" y="842322"/>
                <a:ext cx="10134600" cy="8602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3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BaSO</a:t>
                </a:r>
                <a:r>
                  <a:rPr lang="en-US" sz="3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Ba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a.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SO</a:t>
                </a:r>
                <a:r>
                  <a:rPr lang="en-US" sz="3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1 = II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×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</a:rPr>
                      <m:t>⇒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a = 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II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Symbol" panose="05050102010706020507" pitchFamily="18" charset="2"/>
                  <a:buChar char="Þ"/>
                </a:pPr>
                <a:r>
                  <a:rPr lang="en-US" sz="38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BaSO</a:t>
                </a:r>
                <a:r>
                  <a:rPr lang="en-US" sz="3800" baseline="-25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Cu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Cu(OH)</a:t>
                </a:r>
                <a:r>
                  <a:rPr lang="en-US" sz="3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Zn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ZnSO</a:t>
                </a:r>
                <a:r>
                  <a:rPr lang="en-US" sz="3800" baseline="-25000" dirty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4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842322"/>
                <a:ext cx="10134600" cy="8602355"/>
              </a:xfrm>
              <a:prstGeom prst="rect">
                <a:avLst/>
              </a:prstGeom>
              <a:blipFill>
                <a:blip r:embed="rId8"/>
                <a:stretch>
                  <a:fillRect l="-2046"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2801600" y="2474585"/>
            <a:ext cx="4114800" cy="70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84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Rectangle 5"/>
          <p:cNvSpPr/>
          <p:nvPr/>
        </p:nvSpPr>
        <p:spPr>
          <a:xfrm>
            <a:off x="1437389" y="1161514"/>
            <a:ext cx="154132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vi-VN" sz="3800" dirty="0"/>
              <a:t>Hãy lập công thức hóa học của những chất tạo thành từ các nguyên </a:t>
            </a:r>
            <a:r>
              <a:rPr lang="vi-VN" sz="3800" dirty="0" smtClean="0"/>
              <a:t>tố</a:t>
            </a:r>
            <a:r>
              <a:rPr lang="en-US" sz="3800" dirty="0" smtClean="0"/>
              <a:t>:</a:t>
            </a:r>
            <a:endParaRPr lang="vi-VN" sz="3800" dirty="0"/>
          </a:p>
          <a:p>
            <a:pPr algn="just">
              <a:lnSpc>
                <a:spcPct val="150000"/>
              </a:lnSpc>
            </a:pPr>
            <a:r>
              <a:rPr lang="vi-VN" sz="3800" dirty="0"/>
              <a:t>a) C và S                b) Mg và S             c) Al và Br</a:t>
            </a:r>
          </a:p>
          <a:p>
            <a:pPr algn="just">
              <a:lnSpc>
                <a:spcPct val="150000"/>
              </a:lnSpc>
            </a:pPr>
            <a:r>
              <a:rPr lang="vi-VN" sz="3800" dirty="0"/>
              <a:t>Biết hóa trị của các nguyên tố như sau: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966369"/>
              </p:ext>
            </p:extLst>
          </p:nvPr>
        </p:nvGraphicFramePr>
        <p:xfrm>
          <a:off x="1437391" y="5295900"/>
          <a:ext cx="15413220" cy="2484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9809">
                  <a:extLst>
                    <a:ext uri="{9D8B030D-6E8A-4147-A177-3AD203B41FA5}">
                      <a16:colId xmlns:a16="http://schemas.microsoft.com/office/drawing/2014/main" val="278513816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32687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29268390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473627799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3200631611"/>
                    </a:ext>
                  </a:extLst>
                </a:gridCol>
                <a:gridCol w="2296411">
                  <a:extLst>
                    <a:ext uri="{9D8B030D-6E8A-4147-A177-3AD203B41FA5}">
                      <a16:colId xmlns:a16="http://schemas.microsoft.com/office/drawing/2014/main" val="3405505431"/>
                    </a:ext>
                  </a:extLst>
                </a:gridCol>
              </a:tblGrid>
              <a:tr h="1242427">
                <a:tc>
                  <a:txBody>
                    <a:bodyPr/>
                    <a:lstStyle/>
                    <a:p>
                      <a:r>
                        <a:rPr lang="en-US" sz="3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3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en-US" sz="3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688867"/>
                  </a:ext>
                </a:extLst>
              </a:tr>
              <a:tr h="1242427">
                <a:tc>
                  <a:txBody>
                    <a:bodyPr/>
                    <a:lstStyle/>
                    <a:p>
                      <a:r>
                        <a:rPr lang="en-US" sz="3800" b="1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Hoá</a:t>
                      </a:r>
                      <a:r>
                        <a:rPr lang="en-US" sz="3800" b="1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800" b="1" baseline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endParaRPr lang="en-US" sz="3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EA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3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9011643"/>
                  </a:ext>
                </a:extLst>
              </a:tr>
            </a:tbl>
          </a:graphicData>
        </a:graphic>
      </p:graphicFrame>
      <p:pic>
        <p:nvPicPr>
          <p:cNvPr id="1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5668210" y="8293100"/>
            <a:ext cx="6951579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29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1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92400" y="266700"/>
            <a:ext cx="2799617" cy="1348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38300" y="842322"/>
                <a:ext cx="10134600" cy="8456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Lời</a:t>
                </a:r>
                <a:r>
                  <a:rPr lang="en-US" sz="3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8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3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IV = y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II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𝐼𝐼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𝐼𝑉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x = 1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y = 2</a:t>
                </a:r>
              </a:p>
              <a:p>
                <a:pPr marL="571500" indent="-571500" algn="just">
                  <a:lnSpc>
                    <a:spcPct val="150000"/>
                  </a:lnSpc>
                  <a:buFont typeface="Symbol" panose="05050102010706020507" pitchFamily="18" charset="2"/>
                  <a:buChar char="Þ"/>
                </a:pPr>
                <a:r>
                  <a:rPr lang="en-US" sz="3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CS</a:t>
                </a:r>
                <a:r>
                  <a:rPr lang="en-US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MgS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AlBr</a:t>
                </a:r>
                <a:r>
                  <a:rPr lang="en-US" sz="3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300" y="842322"/>
                <a:ext cx="10134600" cy="8456674"/>
              </a:xfrm>
              <a:prstGeom prst="rect">
                <a:avLst/>
              </a:prstGeom>
              <a:blipFill>
                <a:blip r:embed="rId8"/>
                <a:stretch>
                  <a:fillRect l="-2046" b="-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2801600" y="2474585"/>
            <a:ext cx="4114800" cy="70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668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877800" y="7581900"/>
            <a:ext cx="5483146" cy="2901083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57200" y="342900"/>
            <a:ext cx="3733800" cy="32721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709358">
            <a:off x="13715036" y="285489"/>
            <a:ext cx="5044897" cy="22564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b="29911"/>
          <a:stretch/>
        </p:blipFill>
        <p:spPr>
          <a:xfrm>
            <a:off x="-393202" y="6413429"/>
            <a:ext cx="2958666" cy="3987871"/>
          </a:xfrm>
          <a:prstGeom prst="rect">
            <a:avLst/>
          </a:prstGeom>
        </p:spPr>
      </p:pic>
      <p:sp>
        <p:nvSpPr>
          <p:cNvPr id="13" name="TextBox 6"/>
          <p:cNvSpPr txBox="1"/>
          <p:nvPr/>
        </p:nvSpPr>
        <p:spPr>
          <a:xfrm>
            <a:off x="0" y="1714500"/>
            <a:ext cx="18288000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HƯỚNG DẪN VỀ NHÀ</a:t>
            </a:r>
            <a:endParaRPr lang="en-US" sz="6400" b="1" dirty="0">
              <a:solidFill>
                <a:srgbClr val="866255"/>
              </a:solidFill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505200" y="4184050"/>
            <a:ext cx="938052" cy="898825"/>
          </a:xfrm>
          <a:prstGeom prst="rect">
            <a:avLst/>
          </a:prstGeom>
        </p:spPr>
      </p:pic>
      <p:pic>
        <p:nvPicPr>
          <p:cNvPr id="15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505200" y="5768675"/>
            <a:ext cx="938052" cy="8988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16382" y="3370169"/>
            <a:ext cx="10499817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6,7 (SGK tr.46).</a:t>
            </a:r>
          </a:p>
          <a:p>
            <a:pPr lvl="0" algn="just">
              <a:lnSpc>
                <a:spcPct val="20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7: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0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731" y="8368399"/>
            <a:ext cx="15222538" cy="78050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529" y="8743367"/>
            <a:ext cx="5208943" cy="81854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20983" y="6604970"/>
            <a:ext cx="2294777" cy="32445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082296" y="7248746"/>
            <a:ext cx="1776217" cy="228252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925800" y="283431"/>
            <a:ext cx="1909600" cy="19271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08525" y="120810"/>
            <a:ext cx="3482511" cy="305194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-1082951" y="6063808"/>
            <a:ext cx="2958666" cy="5689743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384946" y="3079787"/>
            <a:ext cx="13563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vi-VN" sz="7200" b="1" dirty="0" smtClean="0">
                <a:solidFill>
                  <a:srgbClr val="8662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dirty="0">
              <a:solidFill>
                <a:srgbClr val="8662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flipH="1">
            <a:off x="16402787" y="6063808"/>
            <a:ext cx="2958666" cy="568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9309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1028694" y="647700"/>
            <a:ext cx="16230600" cy="8974869"/>
            <a:chOff x="0" y="0"/>
            <a:chExt cx="5490351" cy="2783840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1703" y="204152"/>
            <a:ext cx="1909600" cy="1927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6503" y="2574819"/>
            <a:ext cx="15630537" cy="485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monoxide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en-US" sz="3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calcium oxide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calcium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en-US" sz="3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ozone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</a:t>
            </a: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4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5D9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6503" y="3742919"/>
            <a:ext cx="45223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28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6503" y="5583892"/>
            <a:ext cx="45223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6503" y="7679657"/>
            <a:ext cx="45223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887200" y="6338136"/>
            <a:ext cx="4724400" cy="3727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050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A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>
            <a:off x="1028694" y="647700"/>
            <a:ext cx="16230600" cy="8974869"/>
            <a:chOff x="0" y="0"/>
            <a:chExt cx="5490351" cy="2783840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371703" y="204152"/>
            <a:ext cx="1909600" cy="19271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6503" y="2574819"/>
            <a:ext cx="15630537" cy="3583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dioxide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en-US" sz="35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acetic acid (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carbon, 4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hydrogen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35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0FC8F9-E5DC-4081-8A6B-3DBDF11E25F3}"/>
              </a:ext>
            </a:extLst>
          </p:cNvPr>
          <p:cNvSpPr txBox="1"/>
          <p:nvPr/>
        </p:nvSpPr>
        <p:spPr>
          <a:xfrm>
            <a:off x="3481364" y="907203"/>
            <a:ext cx="11325261" cy="959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500" b="1" dirty="0">
                <a:solidFill>
                  <a:srgbClr val="5D95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6503" y="3730690"/>
            <a:ext cx="45223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6503" y="6604132"/>
            <a:ext cx="452239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</a:t>
            </a:r>
            <a:r>
              <a:rPr lang="en-US" sz="35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35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5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 </a:t>
            </a:r>
            <a:r>
              <a:rPr lang="en-US" sz="35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amu</a:t>
            </a:r>
            <a:endParaRPr lang="en-US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887200" y="6338136"/>
            <a:ext cx="4724400" cy="3727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8184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8C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2731838" y="4216450"/>
            <a:ext cx="12824323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500" b="1" dirty="0" smtClean="0">
                <a:solidFill>
                  <a:srgbClr val="7EAF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(CHỦ ĐỀ 3)</a:t>
            </a:r>
            <a:endParaRPr lang="en-US" sz="8500" b="1" dirty="0">
              <a:solidFill>
                <a:srgbClr val="7EAF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685800" y="-690518"/>
            <a:ext cx="1787676" cy="37816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63574" y="6508168"/>
            <a:ext cx="9560849" cy="5950532"/>
            <a:chOff x="5384646" y="4387268"/>
            <a:chExt cx="9560849" cy="5950532"/>
          </a:xfrm>
        </p:grpSpPr>
        <p:pic>
          <p:nvPicPr>
            <p:cNvPr id="9" name="Picture 17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rcRect/>
            <a:stretch>
              <a:fillRect/>
            </a:stretch>
          </p:blipFill>
          <p:spPr>
            <a:xfrm>
              <a:off x="5384646" y="4914898"/>
              <a:ext cx="2101839" cy="5384802"/>
            </a:xfrm>
            <a:prstGeom prst="rect">
              <a:avLst/>
            </a:prstGeom>
          </p:spPr>
        </p:pic>
        <p:pic>
          <p:nvPicPr>
            <p:cNvPr id="10" name="Picture 18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>
              <a:off x="7450064" y="4914898"/>
              <a:ext cx="2468482" cy="5397501"/>
            </a:xfrm>
            <a:prstGeom prst="rect">
              <a:avLst/>
            </a:prstGeom>
          </p:spPr>
        </p:pic>
        <p:pic>
          <p:nvPicPr>
            <p:cNvPr id="14" name="Picture 22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 flipH="1">
              <a:off x="12394688" y="4914899"/>
              <a:ext cx="2550807" cy="5422899"/>
            </a:xfrm>
            <a:prstGeom prst="rect">
              <a:avLst/>
            </a:prstGeom>
          </p:spPr>
        </p:pic>
        <p:pic>
          <p:nvPicPr>
            <p:cNvPr id="15" name="Picture 21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9"/>
                </a:ext>
              </a:extLst>
            </a:blip>
            <a:srcRect/>
            <a:stretch>
              <a:fillRect/>
            </a:stretch>
          </p:blipFill>
          <p:spPr>
            <a:xfrm>
              <a:off x="9918546" y="4387268"/>
              <a:ext cx="2806854" cy="5950532"/>
            </a:xfrm>
            <a:prstGeom prst="rect">
              <a:avLst/>
            </a:prstGeom>
          </p:spPr>
        </p:pic>
      </p:grpSp>
      <p:pic>
        <p:nvPicPr>
          <p:cNvPr id="16" name="Picture 3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3400" y="7886700"/>
            <a:ext cx="2387379" cy="1781584"/>
          </a:xfrm>
          <a:prstGeom prst="rect">
            <a:avLst/>
          </a:prstGeom>
        </p:spPr>
      </p:pic>
      <p:sp>
        <p:nvSpPr>
          <p:cNvPr id="22" name="Google Shape;11016;p65"/>
          <p:cNvSpPr/>
          <p:nvPr/>
        </p:nvSpPr>
        <p:spPr>
          <a:xfrm flipH="1">
            <a:off x="15316200" y="618716"/>
            <a:ext cx="1042278" cy="1609350"/>
          </a:xfrm>
          <a:custGeom>
            <a:avLst/>
            <a:gdLst/>
            <a:ahLst/>
            <a:cxnLst/>
            <a:rect l="l" t="t" r="r" b="b"/>
            <a:pathLst>
              <a:path w="5955" h="11491" extrusionOk="0">
                <a:moveTo>
                  <a:pt x="5954" y="11490"/>
                </a:moveTo>
                <a:lnTo>
                  <a:pt x="3001" y="9573"/>
                </a:lnTo>
                <a:lnTo>
                  <a:pt x="1" y="11490"/>
                </a:lnTo>
                <a:lnTo>
                  <a:pt x="1" y="1"/>
                </a:lnTo>
                <a:lnTo>
                  <a:pt x="5954" y="1"/>
                </a:lnTo>
                <a:close/>
              </a:path>
            </a:pathLst>
          </a:custGeom>
          <a:solidFill>
            <a:srgbClr val="8662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62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544972" y="5538357"/>
            <a:ext cx="5313118" cy="256961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776420"/>
            <a:ext cx="6345663" cy="2611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NỘI DUNG </a:t>
            </a:r>
          </a:p>
          <a:p>
            <a:pPr algn="ctr">
              <a:lnSpc>
                <a:spcPts val="10659"/>
              </a:lnSpc>
            </a:pPr>
            <a:r>
              <a:rPr lang="vi-VN" sz="6400" b="1" dirty="0" smtClean="0">
                <a:solidFill>
                  <a:srgbClr val="866255"/>
                </a:solidFill>
              </a:rPr>
              <a:t>BÀI HỌC</a:t>
            </a:r>
            <a:endParaRPr lang="en-US" sz="6400" b="1" dirty="0">
              <a:solidFill>
                <a:srgbClr val="86625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972492" y="2488356"/>
            <a:ext cx="8334308" cy="1899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972492" y="5873328"/>
            <a:ext cx="8334308" cy="18996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65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5336"/>
            <a:ext cx="15240000" cy="9601200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3124200" y="3848100"/>
            <a:ext cx="11506200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8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8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0200" y="6515100"/>
            <a:ext cx="3546150" cy="3200400"/>
          </a:xfrm>
          <a:prstGeom prst="rect">
            <a:avLst/>
          </a:prstGeom>
        </p:spPr>
      </p:pic>
      <p:pic>
        <p:nvPicPr>
          <p:cNvPr id="20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9"/>
              </a:ext>
            </a:extLst>
          </a:blip>
          <a:srcRect/>
          <a:stretch>
            <a:fillRect/>
          </a:stretch>
        </p:blipFill>
        <p:spPr>
          <a:xfrm>
            <a:off x="12573000" y="571500"/>
            <a:ext cx="231493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585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B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495300"/>
            <a:ext cx="17068800" cy="92964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Rounded Rectangle 9"/>
          <p:cNvSpPr/>
          <p:nvPr/>
        </p:nvSpPr>
        <p:spPr>
          <a:xfrm>
            <a:off x="1466975" y="4574540"/>
            <a:ext cx="7677026" cy="418592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pic>
        <p:nvPicPr>
          <p:cNvPr id="1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5543550" y="1076960"/>
            <a:ext cx="7200900" cy="2362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24395" y="1827173"/>
            <a:ext cx="623920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NHÓM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000" y="4076700"/>
            <a:ext cx="1192883" cy="1143000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544176" y="4838700"/>
            <a:ext cx="7620002" cy="33528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3501565" cy="3462173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563084" y="12700"/>
            <a:ext cx="3724916" cy="34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070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787756" y="8661656"/>
            <a:ext cx="1038455" cy="1301026"/>
          </a:xfrm>
          <a:prstGeom prst="rect">
            <a:avLst/>
          </a:prstGeom>
        </p:spPr>
      </p:pic>
      <p:pic>
        <p:nvPicPr>
          <p:cNvPr id="1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160824" y="9310596"/>
            <a:ext cx="621852" cy="77908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077200" y="3771900"/>
            <a:ext cx="1676400" cy="198120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29200" y="3771900"/>
            <a:ext cx="2667000" cy="1981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287000" y="1866900"/>
            <a:ext cx="1981200" cy="15722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287000" y="6362700"/>
            <a:ext cx="1981200" cy="15722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25400" y="3771900"/>
            <a:ext cx="2667000" cy="19812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849600" y="1866900"/>
            <a:ext cx="2209800" cy="15722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849600" y="6362700"/>
            <a:ext cx="2209800" cy="15722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64160" y="431193"/>
            <a:ext cx="4175244" cy="128424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228600" y="1866900"/>
                <a:ext cx="4191000" cy="187625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KLPT</a:t>
                </a:r>
                <a:r>
                  <a:rPr lang="en-US" sz="2800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AxBy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KLNT</a:t>
                </a:r>
                <a:r>
                  <a:rPr lang="en-US" sz="28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KLNT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66900"/>
                <a:ext cx="4191000" cy="1876258"/>
              </a:xfrm>
              <a:prstGeom prst="roundRect">
                <a:avLst/>
              </a:prstGeom>
              <a:blipFill>
                <a:blip r:embed="rId11"/>
                <a:stretch>
                  <a:fillRect r="-2038" b="-2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/>
              <p:cNvSpPr/>
              <p:nvPr/>
            </p:nvSpPr>
            <p:spPr>
              <a:xfrm>
                <a:off x="228600" y="3894622"/>
                <a:ext cx="4190484" cy="1876258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b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(a,b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hoá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B)</a:t>
                </a:r>
              </a:p>
            </p:txBody>
          </p:sp>
        </mc:Choice>
        <mc:Fallback xmlns="">
          <p:sp>
            <p:nvSpPr>
              <p:cNvPr id="22" name="Rounded 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94622"/>
                <a:ext cx="4190484" cy="1876258"/>
              </a:xfrm>
              <a:prstGeom prst="roundRect">
                <a:avLst/>
              </a:prstGeom>
              <a:blipFill>
                <a:blip r:embed="rId12"/>
                <a:stretch>
                  <a:fillRect r="-291" b="-2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>
              <a:xfrm>
                <a:off x="269240" y="5922344"/>
                <a:ext cx="4190484" cy="20126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48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30000"/>
                  </a:lnSpc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KLNT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KLPT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AxBy</m:t>
                        </m:r>
                      </m:den>
                    </m:f>
                  </m:oMath>
                </a14:m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" y="5922344"/>
                <a:ext cx="4190484" cy="2012616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/>
          <p:cNvSpPr/>
          <p:nvPr/>
        </p:nvSpPr>
        <p:spPr>
          <a:xfrm>
            <a:off x="299720" y="8086424"/>
            <a:ext cx="4190484" cy="187625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%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KLPT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24400" y="1073314"/>
            <a:ext cx="75684" cy="79512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1"/>
          </p:cNvCxnSpPr>
          <p:nvPr/>
        </p:nvCxnSpPr>
        <p:spPr>
          <a:xfrm flipH="1">
            <a:off x="4775200" y="4762500"/>
            <a:ext cx="25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0" idx="3"/>
          </p:cNvCxnSpPr>
          <p:nvPr/>
        </p:nvCxnSpPr>
        <p:spPr>
          <a:xfrm flipH="1">
            <a:off x="4439404" y="1073314"/>
            <a:ext cx="295414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21" idx="3"/>
          </p:cNvCxnSpPr>
          <p:nvPr/>
        </p:nvCxnSpPr>
        <p:spPr>
          <a:xfrm flipH="1">
            <a:off x="4419600" y="2805029"/>
            <a:ext cx="3152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22" idx="3"/>
          </p:cNvCxnSpPr>
          <p:nvPr/>
        </p:nvCxnSpPr>
        <p:spPr>
          <a:xfrm flipH="1">
            <a:off x="4419084" y="4832750"/>
            <a:ext cx="337691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23" idx="3"/>
          </p:cNvCxnSpPr>
          <p:nvPr/>
        </p:nvCxnSpPr>
        <p:spPr>
          <a:xfrm flipH="1">
            <a:off x="4459724" y="6928652"/>
            <a:ext cx="31547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4" idx="3"/>
          </p:cNvCxnSpPr>
          <p:nvPr/>
        </p:nvCxnSpPr>
        <p:spPr>
          <a:xfrm flipH="1">
            <a:off x="4490204" y="9024553"/>
            <a:ext cx="309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" idx="2"/>
            <a:endCxn id="5" idx="3"/>
          </p:cNvCxnSpPr>
          <p:nvPr/>
        </p:nvCxnSpPr>
        <p:spPr>
          <a:xfrm flipH="1">
            <a:off x="7696200" y="476250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954189" y="2653030"/>
            <a:ext cx="28011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1"/>
          </p:cNvCxnSpPr>
          <p:nvPr/>
        </p:nvCxnSpPr>
        <p:spPr>
          <a:xfrm flipH="1">
            <a:off x="9954189" y="2653030"/>
            <a:ext cx="3328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6" idx="1"/>
          </p:cNvCxnSpPr>
          <p:nvPr/>
        </p:nvCxnSpPr>
        <p:spPr>
          <a:xfrm flipH="1">
            <a:off x="9982200" y="7148830"/>
            <a:ext cx="304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endCxn id="4" idx="6"/>
          </p:cNvCxnSpPr>
          <p:nvPr/>
        </p:nvCxnSpPr>
        <p:spPr>
          <a:xfrm flipH="1">
            <a:off x="9753600" y="4762500"/>
            <a:ext cx="2145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2468789" y="2653030"/>
            <a:ext cx="28011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5" idx="3"/>
          </p:cNvCxnSpPr>
          <p:nvPr/>
        </p:nvCxnSpPr>
        <p:spPr>
          <a:xfrm>
            <a:off x="12268200" y="2653030"/>
            <a:ext cx="2005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3"/>
          </p:cNvCxnSpPr>
          <p:nvPr/>
        </p:nvCxnSpPr>
        <p:spPr>
          <a:xfrm>
            <a:off x="12268200" y="714883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17" idx="1"/>
          </p:cNvCxnSpPr>
          <p:nvPr/>
        </p:nvCxnSpPr>
        <p:spPr>
          <a:xfrm>
            <a:off x="12468789" y="4762500"/>
            <a:ext cx="25661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5592989" y="2653030"/>
            <a:ext cx="28011" cy="449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8" idx="1"/>
          </p:cNvCxnSpPr>
          <p:nvPr/>
        </p:nvCxnSpPr>
        <p:spPr>
          <a:xfrm flipH="1">
            <a:off x="15592990" y="2653030"/>
            <a:ext cx="2566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9" idx="1"/>
          </p:cNvCxnSpPr>
          <p:nvPr/>
        </p:nvCxnSpPr>
        <p:spPr>
          <a:xfrm flipH="1">
            <a:off x="15621000" y="7148830"/>
            <a:ext cx="228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15392400" y="4762500"/>
            <a:ext cx="21459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1044</Words>
  <PresentationFormat>Custom</PresentationFormat>
  <Paragraphs>177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Symbol</vt:lpstr>
      <vt:lpstr>Arial</vt:lpstr>
      <vt:lpstr>Cambria Math</vt:lpstr>
      <vt:lpstr>Wingdings</vt:lpstr>
      <vt:lpstr>Tahoma</vt:lpstr>
      <vt:lpstr>Calibri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2022-10-03T04:00:27Z</dcterms:modified>
  <dc:identifier>DAEswOIwa4E</dc:identifier>
</cp:coreProperties>
</file>