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2"/>
  </p:notesMasterIdLst>
  <p:sldIdLst>
    <p:sldId id="290" r:id="rId3"/>
    <p:sldId id="291" r:id="rId4"/>
    <p:sldId id="292" r:id="rId5"/>
    <p:sldId id="294" r:id="rId6"/>
    <p:sldId id="341" r:id="rId7"/>
    <p:sldId id="342" r:id="rId8"/>
    <p:sldId id="343" r:id="rId9"/>
    <p:sldId id="295" r:id="rId10"/>
    <p:sldId id="344" r:id="rId11"/>
    <p:sldId id="297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36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0" autoAdjust="0"/>
    <p:restoredTop sz="94660"/>
  </p:normalViewPr>
  <p:slideViewPr>
    <p:cSldViewPr snapToGrid="0">
      <p:cViewPr>
        <p:scale>
          <a:sx n="77" d="100"/>
          <a:sy n="77" d="100"/>
        </p:scale>
        <p:origin x="-49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399A5-A13E-4E98-8ABE-6AD5751376E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393CD-5BED-453F-951C-E87293116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2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4076-E5E6-4619-B872-6CFC22A6F3A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9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657D-1557-4C29-90B3-3356BE30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043821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999B8-2292-44A8-9875-CC669A2ECC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00FBC-6796-447B-866E-EA05EC150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0BE41-CFC2-44BB-80FB-EE618D1834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39EC5-5305-4AF0-9284-DDBE2F332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8165E-DFC3-47BA-B8CC-CCAEDC7AAE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083DF-0F9E-47B5-89E1-DDCE980BE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A0FF3-D158-476E-B552-26B809C4A5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2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6D757-68A5-4FE0-BD2F-1ABF8062B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E8B38-7AE9-4E24-A367-D2F6074E8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ED53C-5075-4465-B01D-9AC634D150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5FEEC-032D-497F-BE56-F2231EA93F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3CFB6-7359-489A-9FF0-4156D3BF97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3959-731A-41BC-9D40-0CDAA4EB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9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6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6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FA92-3856-4B4D-B21A-5633CF775B9F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3AFAD-75EE-4C80-9CB1-00F76F320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NUL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8491" y="1077516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3067" y="32424"/>
            <a:ext cx="705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86" y="1128714"/>
            <a:ext cx="5200811" cy="53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06611" y="552242"/>
            <a:ext cx="122986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VỊ TRÍ ĐỊA LÍ, PHẠM </a:t>
            </a:r>
            <a:r>
              <a:rPr lang="en-US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 VÀ ĐẶC </a:t>
            </a:r>
            <a:r>
              <a:rPr lang="en-US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 TỰ NHIÊN CHÂU ÂU</a:t>
            </a:r>
            <a:endParaRPr lang="en-US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8234" y="2998617"/>
            <a:ext cx="39046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An-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pơ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sộ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2416" y="176178"/>
            <a:ext cx="7929584" cy="6520185"/>
            <a:chOff x="4262416" y="176179"/>
            <a:chExt cx="7929584" cy="6198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2416" y="176179"/>
              <a:ext cx="7929584" cy="61983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465614" y="5848180"/>
              <a:ext cx="753242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Hình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1.2.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Một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phần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của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dãy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An-</a:t>
              </a:r>
              <a:r>
                <a:rPr lang="en-US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pơ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3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oáng ngợp những cánh đồng như sóng lượn ở châu Âu - Tuổi Trẻ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27" y="160020"/>
            <a:ext cx="8453133" cy="6103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14300" y="845820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B1DE9D55-FE1E-49EF-BE9E-CA7E6EF6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474537" y="1234230"/>
            <a:ext cx="113223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7 IcielBaliho Script" pitchFamily="2" charset="0"/>
                <a:cs typeface="Arial" panose="020B0604020202020204" pitchFamily="34" charset="0"/>
              </a:rPr>
              <a:t>TRÒ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7 IcielBaliho Script" pitchFamily="2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7 IcielBaliho Script" pitchFamily="2" charset="0"/>
                <a:cs typeface="Arial" panose="020B0604020202020204" pitchFamily="34" charset="0"/>
              </a:rPr>
              <a:t>CHƠI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7 IcielBaliho Script" pitchFamily="2" charset="0"/>
                <a:cs typeface="Arial" panose="020B0604020202020204" pitchFamily="34" charset="0"/>
              </a:rPr>
              <a:t>: AI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7 IcielBaliho Script" pitchFamily="2" charset="0"/>
                <a:cs typeface="Arial" panose="020B0604020202020204" pitchFamily="34" charset="0"/>
              </a:rPr>
              <a:t>NHANH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7 IcielBaliho Script" pitchFamily="2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7 IcielBaliho Script" pitchFamily="2" charset="0"/>
                <a:cs typeface="Arial" panose="020B0604020202020204" pitchFamily="34" charset="0"/>
              </a:rPr>
              <a:t>HƠN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#9Slide07 IcielBaliho Script" pitchFamily="2" charset="0"/>
              <a:cs typeface="Arial" panose="020B0604020202020204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679175" y="6214611"/>
            <a:ext cx="2347402" cy="512618"/>
            <a:chOff x="4922299" y="2227072"/>
            <a:chExt cx="2347402" cy="512618"/>
          </a:xfrm>
        </p:grpSpPr>
        <p:sp>
          <p:nvSpPr>
            <p:cNvPr id="2" name="Oval 1"/>
            <p:cNvSpPr/>
            <p:nvPr/>
          </p:nvSpPr>
          <p:spPr>
            <a:xfrm>
              <a:off x="4922299" y="2227072"/>
              <a:ext cx="2347402" cy="5126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5569438" y="2252549"/>
              <a:ext cx="1053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30868" y="3761543"/>
            <a:ext cx="7347471" cy="2478545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4620" y="3616271"/>
            <a:ext cx="7752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Luật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chơi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HS nghe câu hỏi, suy nghĩ ghi đáp án trong 30 giây.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#9Slide07 IcielBaliho Script" pitchFamily="2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HS giơ tay nhanh nhất được trả lời.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#9Slide07 IcielBaliho Script" pitchFamily="2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Sau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khi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tổng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kết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HS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trả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lời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nhiều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câu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hỏi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Gv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tặng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điểm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7 IcielBaliho Script" pitchFamily="2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#9Slide07 IcielBalih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266C7DDC-457F-4BE2-A48B-6FCD74F3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nip Diagonal Corner Rectangle 11"/>
          <p:cNvSpPr/>
          <p:nvPr/>
        </p:nvSpPr>
        <p:spPr>
          <a:xfrm>
            <a:off x="3062515" y="871917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Châu</a:t>
            </a:r>
            <a:r>
              <a:rPr lang="en-US" sz="28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Âu</a:t>
            </a:r>
            <a:r>
              <a:rPr lang="en-US" sz="28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llRoundGothic" panose="020B0703020202020104" pitchFamily="34" charset="-93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2302" y="4742585"/>
            <a:ext cx="4280105" cy="12150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Lục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-93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địa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-93"/>
              </a:rPr>
              <a:t> Á -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Âu</a:t>
            </a:r>
            <a:endParaRPr lang="en-US" sz="3600" b="1" dirty="0">
              <a:solidFill>
                <a:schemeClr val="bg1"/>
              </a:solidFill>
              <a:latin typeface="#9Slide03 AllRoundGothic" panose="020B07030202020201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DEDD611-CFD5-468C-BEB6-0EF6EA29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79C26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Cắt</a:t>
            </a:r>
            <a:r>
              <a:rPr lang="en-US" sz="3200" b="1" dirty="0">
                <a:solidFill>
                  <a:schemeClr val="bg1"/>
                </a:solidFill>
                <a:latin typeface="#9Slide03 AllRoundGothic" panose="020B07030202020201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xẻ</a:t>
            </a:r>
            <a:r>
              <a:rPr lang="en-US" sz="3200" b="1" dirty="0">
                <a:solidFill>
                  <a:schemeClr val="bg1"/>
                </a:solidFill>
                <a:latin typeface="#9Slide03 AllRoundGothic" panose="020B07030202020201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mạnh</a:t>
            </a:r>
            <a:r>
              <a:rPr lang="en-US" sz="3200" b="1" dirty="0">
                <a:solidFill>
                  <a:schemeClr val="bg1"/>
                </a:solidFill>
                <a:latin typeface="#9Slide03 AllRoundGothic" panose="020B0703020202020104" pitchFamily="34" charset="-93"/>
              </a:rPr>
              <a:t>.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3062515" y="871917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Đường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bờ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biển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của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châu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Âu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có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đặc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điểm</a:t>
            </a:r>
            <a:r>
              <a:rPr lang="en-US" sz="2400" b="1" noProof="0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llRoundGothic" panose="020B0703020202020104" pitchFamily="34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20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9DDCE49-2B06-4D2C-BF57-DADB7F5B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80690" y="4653469"/>
            <a:ext cx="4280105" cy="1215098"/>
          </a:xfrm>
          <a:prstGeom prst="rect">
            <a:avLst/>
          </a:prstGeom>
          <a:solidFill>
            <a:srgbClr val="F28C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#9Slide03 AllRoundGothic" panose="020B07030202020201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#9Slide03 AllRoundGothic" panose="020B0703020202020104" pitchFamily="34" charset="-93"/>
              </a:rPr>
              <a:t>bằng</a:t>
            </a:r>
            <a:endParaRPr lang="en-US" sz="3200" b="1" dirty="0">
              <a:solidFill>
                <a:schemeClr val="bg1"/>
              </a:solidFill>
              <a:latin typeface="#9Slide03 AllRoundGothic" panose="020B0703020202020104" pitchFamily="34" charset="-93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062515" y="871917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chiếm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2/3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châu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Âu</a:t>
            </a:r>
            <a:r>
              <a:rPr lang="en-US" sz="2400" b="1" dirty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llRoundGothic" panose="020B0703020202020104" pitchFamily="34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57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30F06F07-4677-4F44-83CE-D9997296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3882" y="4552391"/>
            <a:ext cx="6095839" cy="1559754"/>
          </a:xfrm>
          <a:prstGeom prst="rect">
            <a:avLst/>
          </a:prstGeom>
          <a:solidFill>
            <a:srgbClr val="459BA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#9Slide03 AllRoundGothic" panose="020B0703020202020104" pitchFamily="34" charset="-93"/>
              </a:rPr>
              <a:t>Châu</a:t>
            </a:r>
            <a:r>
              <a:rPr lang="en-US" sz="2800" b="1" dirty="0" smtClean="0">
                <a:solidFill>
                  <a:schemeClr val="bg1"/>
                </a:solidFill>
                <a:latin typeface="#9Slide03 AllRoundGothic" panose="020B0703020202020104" pitchFamily="34" charset="-93"/>
              </a:rPr>
              <a:t> Á</a:t>
            </a:r>
            <a:endParaRPr lang="en-US" sz="2800" b="1" dirty="0">
              <a:solidFill>
                <a:schemeClr val="bg1"/>
              </a:solidFill>
              <a:latin typeface="#9Slide03 AllRoundGothic" panose="020B0703020202020104" pitchFamily="34" charset="-93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4068355" y="940497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châu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Âu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giáp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châu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lục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llRoundGothic" panose="020B0703020202020104" pitchFamily="34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18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08BF685-1733-46DF-B655-5D69AFF7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946" y="4545376"/>
            <a:ext cx="4280105" cy="1215098"/>
          </a:xfrm>
          <a:prstGeom prst="rect">
            <a:avLst/>
          </a:prstGeom>
          <a:solidFill>
            <a:srgbClr val="F5D63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#9Slide03 AllRoundGothic" panose="020B0703020202020104" pitchFamily="34" charset="-93"/>
              </a:rPr>
              <a:t>An – </a:t>
            </a:r>
            <a:r>
              <a:rPr lang="en-US" sz="3200" b="1" dirty="0" err="1" smtClean="0">
                <a:solidFill>
                  <a:schemeClr val="tx1"/>
                </a:solidFill>
                <a:latin typeface="#9Slide03 AllRoundGothic" panose="020B0703020202020104" pitchFamily="34" charset="-93"/>
              </a:rPr>
              <a:t>pơ</a:t>
            </a:r>
            <a:r>
              <a:rPr lang="en-US" sz="3200" b="1" dirty="0" smtClean="0">
                <a:solidFill>
                  <a:schemeClr val="tx1"/>
                </a:solidFill>
                <a:latin typeface="#9Slide03 AllRoundGothic" panose="020B0703020202020104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#9Slide03 AllRoundGothic" panose="020B0703020202020104" pitchFamily="34" charset="-93"/>
              </a:rPr>
              <a:t>Các-pát</a:t>
            </a:r>
            <a:r>
              <a:rPr lang="en-US" sz="3200" b="1" dirty="0" smtClean="0">
                <a:solidFill>
                  <a:schemeClr val="tx1"/>
                </a:solidFill>
                <a:latin typeface="#9Slide03 AllRoundGothic" panose="020B0703020202020104" pitchFamily="34" charset="-93"/>
              </a:rPr>
              <a:t>…</a:t>
            </a:r>
            <a:endParaRPr lang="en-US" sz="3200" b="1" dirty="0">
              <a:solidFill>
                <a:schemeClr val="tx1"/>
              </a:solidFill>
              <a:latin typeface="#9Slide03 AllRoundGothic" panose="020B0703020202020104" pitchFamily="34" charset="-93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062515" y="871917"/>
            <a:ext cx="6274356" cy="1517281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Kể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1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dãy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núi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trẻ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châu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Âu</a:t>
            </a:r>
            <a:r>
              <a:rPr lang="en-US" sz="2400" b="1" dirty="0" smtClean="0">
                <a:solidFill>
                  <a:prstClr val="white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llRoundGothic" panose="020B0703020202020104" pitchFamily="34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9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VẬN DỤNG – MỞ RỘNG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4164" y="1174751"/>
            <a:ext cx="86868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thập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0300" y="2850205"/>
            <a:ext cx="5196378" cy="3901386"/>
            <a:chOff x="2303647" y="283086"/>
            <a:chExt cx="7831756" cy="639221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527" y="283086"/>
              <a:ext cx="7648876" cy="573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03647" y="6019743"/>
              <a:ext cx="7632834" cy="65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Hình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2.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hần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dãy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An-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pơ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ở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Thụy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Sỹ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98243" y="3884414"/>
            <a:ext cx="314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https://youtu.be/Y-N9GHuhgSY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8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8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30" y="2282937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8" y="1516598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13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560271"/>
            <a:ext cx="4572000" cy="16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1/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Âu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055"/>
          <p:cNvSpPr txBox="1">
            <a:spLocks noChangeArrowheads="1"/>
          </p:cNvSpPr>
          <p:nvPr/>
        </p:nvSpPr>
        <p:spPr bwMode="auto">
          <a:xfrm>
            <a:off x="0" y="-181733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4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368" y="705097"/>
            <a:ext cx="4161534" cy="2522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474" y="652379"/>
            <a:ext cx="3868020" cy="2570746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3738260"/>
            <a:ext cx="3944983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và </a:t>
            </a:r>
            <a:r>
              <a:rPr lang="nl-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biết đây là những biểu tượng của nước nào ở châu Âu?</a:t>
            </a:r>
          </a:p>
          <a:p>
            <a:pPr algn="ctr" eaLnBrk="0" hangingPunct="0"/>
            <a:endParaRPr lang="nl-N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47168" y="5525257"/>
            <a:ext cx="33757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hãy kể một số thông tin mà em biết về châu Âu?</a:t>
            </a:r>
            <a:endParaRPr lang="nl-NL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iki-travel.com.vn/Uploads/Post/myyen97-194715094744-du-lich-ha-l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9586"/>
            <a:ext cx="3898786" cy="2599191"/>
          </a:xfrm>
          <a:prstGeom prst="rect">
            <a:avLst/>
          </a:prstGeom>
          <a:noFill/>
        </p:spPr>
      </p:pic>
      <p:pic>
        <p:nvPicPr>
          <p:cNvPr id="19462" name="Picture 6" descr="https://deviet.vn/wp-content/uploads/2019/08/thap-truyen-hinh-berlin-chieu-ca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799" y="4279390"/>
            <a:ext cx="3657598" cy="222591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918864" y="6488668"/>
            <a:ext cx="414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Tháp</a:t>
            </a:r>
            <a:r>
              <a:rPr lang="en-US" b="1" dirty="0" smtClean="0"/>
              <a:t> </a:t>
            </a:r>
            <a:r>
              <a:rPr lang="en-US" b="1" dirty="0" err="1" smtClean="0"/>
              <a:t>truyền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Đức</a:t>
            </a:r>
            <a:endParaRPr lang="en-US" b="1" dirty="0"/>
          </a:p>
        </p:txBody>
      </p:sp>
      <p:pic>
        <p:nvPicPr>
          <p:cNvPr id="19464" name="Picture 8" descr="https://2.bp.blogspot.com/-bW3THKd5OLY/WC00d0hvTYI/AAAAAAAAoMs/du72qilXD-8tRmfNtyh8tVy5HwPYM6pKgCLcB/s1600/thap-nghieng-pisa-bieu-tuong-cua-nuoc-y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0229" y="4284614"/>
            <a:ext cx="3592286" cy="233776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889968" y="6488668"/>
            <a:ext cx="455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Tháp</a:t>
            </a:r>
            <a:r>
              <a:rPr lang="en-US" b="1" dirty="0" smtClean="0"/>
              <a:t>  </a:t>
            </a:r>
            <a:r>
              <a:rPr lang="en-US" b="1" dirty="0" err="1" smtClean="0"/>
              <a:t>nghiêng</a:t>
            </a:r>
            <a:r>
              <a:rPr lang="en-US" b="1" dirty="0" smtClean="0"/>
              <a:t>  </a:t>
            </a:r>
            <a:r>
              <a:rPr lang="en-US" b="1" dirty="0" err="1" smtClean="0"/>
              <a:t>Pisabiểu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I-</a:t>
            </a:r>
            <a:r>
              <a:rPr lang="en-US" b="1" dirty="0" err="1" smtClean="0"/>
              <a:t>ta</a:t>
            </a:r>
            <a:r>
              <a:rPr lang="en-US" b="1" dirty="0" smtClean="0"/>
              <a:t>-</a:t>
            </a:r>
            <a:r>
              <a:rPr lang="en-US" b="1" dirty="0" err="1" smtClean="0"/>
              <a:t>li</a:t>
            </a:r>
            <a:r>
              <a:rPr lang="en-US" b="1" dirty="0" smtClean="0"/>
              <a:t>-a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959" y="3274005"/>
            <a:ext cx="414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Cối</a:t>
            </a:r>
            <a:r>
              <a:rPr lang="en-US" b="1" dirty="0" smtClean="0"/>
              <a:t> </a:t>
            </a:r>
            <a:r>
              <a:rPr lang="en-US" b="1" dirty="0" err="1" smtClean="0"/>
              <a:t>xay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Hà</a:t>
            </a:r>
            <a:r>
              <a:rPr lang="en-US" b="1" dirty="0" smtClean="0"/>
              <a:t> </a:t>
            </a:r>
            <a:r>
              <a:rPr lang="en-US" b="1" dirty="0" err="1" smtClean="0"/>
              <a:t>Lan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92881" y="3208690"/>
            <a:ext cx="436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Tháp</a:t>
            </a:r>
            <a:r>
              <a:rPr lang="en-US" b="1" dirty="0" smtClean="0"/>
              <a:t> </a:t>
            </a:r>
            <a:r>
              <a:rPr lang="en-US" b="1" dirty="0" err="1" smtClean="0"/>
              <a:t>đồng</a:t>
            </a:r>
            <a:r>
              <a:rPr lang="en-US" b="1" dirty="0" smtClean="0"/>
              <a:t> </a:t>
            </a:r>
            <a:r>
              <a:rPr lang="en-US" b="1" dirty="0" err="1" smtClean="0"/>
              <a:t>hồ</a:t>
            </a:r>
            <a:r>
              <a:rPr lang="en-US" b="1" dirty="0" smtClean="0"/>
              <a:t> </a:t>
            </a:r>
            <a:r>
              <a:rPr lang="en-US" b="1" dirty="0" err="1" smtClean="0"/>
              <a:t>Bicben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 </a:t>
            </a:r>
            <a:r>
              <a:rPr lang="en-US" b="1" dirty="0" err="1" smtClean="0"/>
              <a:t>Anh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416838" y="3208690"/>
            <a:ext cx="414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Tháp</a:t>
            </a:r>
            <a:r>
              <a:rPr lang="en-US" b="1" dirty="0" smtClean="0"/>
              <a:t>  Eiffel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 </a:t>
            </a:r>
            <a:r>
              <a:rPr lang="en-US" b="1" dirty="0" err="1" smtClean="0"/>
              <a:t>Pháp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93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23" grpId="0"/>
      <p:bldP spid="21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9043" y="3008463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Vị trí địa lí và phạm vi của châu Âu.</a:t>
            </a:r>
            <a:endParaRPr lang="en-US" sz="3200" cap="all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-106611" y="1194569"/>
            <a:ext cx="122986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TRÍ ĐỊA LÍ, PHẠM VI </a:t>
            </a:r>
            <a:r>
              <a:rPr lang="en-US" sz="4800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4800" i="0" u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ĐIỂM TỰ NHIÊN CHÂU ÂU</a:t>
            </a:r>
            <a:endParaRPr lang="en-US" sz="4800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1942" y="65312"/>
            <a:ext cx="705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204" y="442601"/>
            <a:ext cx="6441672" cy="6452921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8278" y="1127750"/>
            <a:ext cx="47450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Đọc thông tin trong mục 1 và quan sát </a:t>
            </a:r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 hoàn thành phiếu học tập sau. (3 phút)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4299" y="6129"/>
            <a:ext cx="120677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BÀI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1.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VỊ TRÍ ĐỊA LÍ,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PHẠM VI VÀ ĐẶC ĐIỂM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TỰ NHIÊN CHÂU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ÂU.</a:t>
            </a:r>
            <a:endParaRPr lang="en-US" i="0" u="none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240" y="621966"/>
            <a:ext cx="53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260" y="2442754"/>
            <a:ext cx="500307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ở…………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………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…….,……….,……….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…………….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7182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204" y="442601"/>
            <a:ext cx="6441672" cy="6452921"/>
          </a:xfrm>
          <a:prstGeom prst="rect">
            <a:avLst/>
          </a:prstGeom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4299" y="6129"/>
            <a:ext cx="120677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BÀI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1.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VỊ TRÍ ĐỊA LÍ,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PHẠM VI VÀ ĐẶC ĐIỂM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TỰ NHIÊN CHÂU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ÂU.</a:t>
            </a:r>
            <a:endParaRPr lang="en-US" i="0" u="none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240" y="621966"/>
            <a:ext cx="53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422841" y="1331932"/>
            <a:ext cx="1160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71ºB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9061499" y="5554824"/>
            <a:ext cx="106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36ºB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 rot="21146826">
            <a:off x="9442504" y="4632685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đen</a:t>
            </a:r>
            <a:endParaRPr lang="en-US" altLang="en-US" sz="1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821923">
            <a:off x="6759250" y="5503151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Hải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rot="21114856">
            <a:off x="6938237" y="322654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1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Bắc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8805078">
            <a:off x="8020103" y="296276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Ban-</a:t>
            </a:r>
            <a:r>
              <a:rPr lang="en-US" altLang="en-US" sz="18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tích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 rot="20229981">
            <a:off x="8885734" y="1334045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1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trắng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709622" y="4033656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Măng-sơ</a:t>
            </a:r>
            <a:endParaRPr lang="en-US" altLang="en-US" sz="18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7817356" y="632372"/>
            <a:ext cx="1940668" cy="287777"/>
          </a:xfrm>
          <a:prstGeom prst="wedgeRectCallout">
            <a:avLst>
              <a:gd name="adj1" fmla="val 48487"/>
              <a:gd name="adj2" fmla="val 12881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b="1" dirty="0" smtClean="0"/>
          </a:p>
          <a:p>
            <a:pPr algn="ctr" eaLnBrk="1" hangingPunct="1">
              <a:defRPr/>
            </a:pP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 rot="18118226">
            <a:off x="5709463" y="2506085"/>
            <a:ext cx="1752600" cy="342900"/>
          </a:xfrm>
          <a:prstGeom prst="wedgeRectCallout">
            <a:avLst>
              <a:gd name="adj1" fmla="val -9550"/>
              <a:gd name="adj2" fmla="val -4829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 rot="3078216">
            <a:off x="10388775" y="2444951"/>
            <a:ext cx="1905000" cy="352022"/>
          </a:xfrm>
          <a:prstGeom prst="wedgeRectCallout">
            <a:avLst>
              <a:gd name="adj1" fmla="val -17759"/>
              <a:gd name="adj2" fmla="val 42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U-RAN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 rot="821923">
            <a:off x="6771350" y="5489858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Hải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6922" y="1751798"/>
            <a:ext cx="9240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CHÂU Á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1447671"/>
            <a:ext cx="5499847" cy="3416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240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en-US" sz="240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240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28" y="405079"/>
            <a:ext cx="6441672" cy="6452921"/>
          </a:xfrm>
          <a:prstGeom prst="rect">
            <a:avLst/>
          </a:prstGeom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4299" y="6129"/>
            <a:ext cx="120677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BÀI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1.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VỊ TRÍ ĐỊA LÍ,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PHẠM VI VÀ ĐẶC ĐIỂM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TỰ NHIÊN CHÂU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ÂU.</a:t>
            </a:r>
            <a:endParaRPr lang="en-US" i="0" u="none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240" y="621966"/>
            <a:ext cx="53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821923">
            <a:off x="6759250" y="5503151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Hải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 rot="3078216">
            <a:off x="10388775" y="2444951"/>
            <a:ext cx="1905000" cy="352022"/>
          </a:xfrm>
          <a:prstGeom prst="wedgeRectCallout">
            <a:avLst>
              <a:gd name="adj1" fmla="val -17759"/>
              <a:gd name="adj2" fmla="val 42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U-RAN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276" y="1029859"/>
            <a:ext cx="53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988" y="1465730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0376012" y="4430032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Cáp</a:t>
            </a:r>
            <a:r>
              <a:rPr lang="en-US" altLang="en-US" sz="1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ca</a:t>
            </a:r>
            <a:endParaRPr lang="en-US" altLang="en-US" sz="1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 rot="20822104">
            <a:off x="9533581" y="2387419"/>
            <a:ext cx="134652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ĐB. </a:t>
            </a:r>
            <a:r>
              <a:rPr lang="en-US" altLang="en-US" sz="24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4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Âu</a:t>
            </a:r>
            <a:endParaRPr lang="en-US" altLang="en-US" sz="24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 rot="18934742">
            <a:off x="7733170" y="2135813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Xcan</a:t>
            </a: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-vi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 rot="3078216">
            <a:off x="10390568" y="2426006"/>
            <a:ext cx="1905000" cy="352022"/>
          </a:xfrm>
          <a:prstGeom prst="wedgeRectCallout">
            <a:avLst>
              <a:gd name="adj1" fmla="val -17759"/>
              <a:gd name="adj2" fmla="val 42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U-RAN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 rot="1800278">
            <a:off x="8582569" y="4232680"/>
            <a:ext cx="1389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pát</a:t>
            </a:r>
            <a:endParaRPr lang="en-US" altLang="en-US" sz="1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 rot="20822104">
            <a:off x="7896169" y="3420588"/>
            <a:ext cx="1598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ĐB. </a:t>
            </a:r>
            <a:r>
              <a:rPr lang="en-US" altLang="en-US" sz="20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0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Âu</a:t>
            </a:r>
            <a:endParaRPr lang="en-US" altLang="en-US" sz="20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 rot="1693480">
            <a:off x="6297636" y="4572034"/>
            <a:ext cx="14812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Py-Rê-Nê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 rot="352298">
            <a:off x="8484634" y="4883196"/>
            <a:ext cx="1303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D. Ban-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cang</a:t>
            </a:r>
            <a:endParaRPr lang="en-US" altLang="en-US" sz="1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9734" y="2319865"/>
            <a:ext cx="3894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0533" y="3403599"/>
            <a:ext cx="340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 rot="21422445">
            <a:off x="7582820" y="4314179"/>
            <a:ext cx="1128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smtClean="0">
                <a:latin typeface="Times New Roman" panose="02020603050405020304" pitchFamily="18" charset="0"/>
              </a:rPr>
              <a:t>D. An-</a:t>
            </a:r>
            <a:r>
              <a:rPr lang="en-US" altLang="en-US" sz="1800" b="1" i="1" dirty="0" err="1" smtClean="0">
                <a:latin typeface="Times New Roman" panose="02020603050405020304" pitchFamily="18" charset="0"/>
              </a:rPr>
              <a:t>pơ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37" y="3370791"/>
            <a:ext cx="4775204" cy="3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063" y="195943"/>
            <a:ext cx="5695417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207" y="1037141"/>
            <a:ext cx="829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4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1441311"/>
              </p:ext>
            </p:extLst>
          </p:nvPr>
        </p:nvGraphicFramePr>
        <p:xfrm>
          <a:off x="1625122" y="2046784"/>
          <a:ext cx="9595882" cy="434095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81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9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4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0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9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03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0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3" name="Group 4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1441311"/>
              </p:ext>
            </p:extLst>
          </p:nvPr>
        </p:nvGraphicFramePr>
        <p:xfrm>
          <a:off x="388619" y="988681"/>
          <a:ext cx="11247121" cy="509207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10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7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9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04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85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3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13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086375" y="4394735"/>
            <a:ext cx="2514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5629794" y="4890145"/>
            <a:ext cx="24345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An-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pơ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Các-pát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Ban-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5863587" y="242414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PhÝa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nam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528474" y="2087495"/>
            <a:ext cx="291493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Tr¶i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dµi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theo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chiÒu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t©y</a:t>
            </a:r>
            <a:r>
              <a:rPr lang="en-US" altLang="en-US" sz="2600" dirty="0">
                <a:latin typeface=".VnTime" panose="020B7200000000000000" pitchFamily="34" charset="0"/>
              </a:rPr>
              <a:t>-®«ng</a:t>
            </a:r>
            <a:r>
              <a:rPr lang="en-US" altLang="en-US" sz="2600" dirty="0" smtClean="0">
                <a:latin typeface=".VnTime" panose="020B7200000000000000" pitchFamily="34" charset="0"/>
              </a:rPr>
              <a:t>,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chiÕm</a:t>
            </a:r>
            <a:r>
              <a:rPr lang="en-US" altLang="en-US" sz="2600" dirty="0" smtClean="0">
                <a:latin typeface=".VnTime" panose="020B7200000000000000" pitchFamily="34" charset="0"/>
              </a:rPr>
              <a:t> </a:t>
            </a:r>
            <a:r>
              <a:rPr lang="en-US" altLang="en-US" sz="2600" dirty="0">
                <a:latin typeface=".VnTime" panose="020B7200000000000000" pitchFamily="34" charset="0"/>
              </a:rPr>
              <a:t>2/3 </a:t>
            </a:r>
            <a:r>
              <a:rPr lang="en-US" altLang="en-US" sz="2600" dirty="0" err="1">
                <a:latin typeface=".VnTime" panose="020B7200000000000000" pitchFamily="34" charset="0"/>
              </a:rPr>
              <a:t>diÖn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tÝch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ch©u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lôc</a:t>
            </a:r>
            <a:endParaRPr lang="en-US" altLang="en-US" sz="2600" dirty="0">
              <a:latin typeface=".VnTime" panose="020B7200000000000000" pitchFamily="34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5689919" y="3701009"/>
            <a:ext cx="226855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dirty="0">
                <a:latin typeface=".VnTime" panose="020B7200000000000000" pitchFamily="34" charset="0"/>
              </a:rPr>
              <a:t>§</a:t>
            </a:r>
            <a:r>
              <a:rPr lang="en-US" altLang="en-US" sz="2600" dirty="0" err="1">
                <a:latin typeface=".VnTime" panose="020B7200000000000000" pitchFamily="34" charset="0"/>
              </a:rPr>
              <a:t>Ønh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nhän</a:t>
            </a:r>
            <a:r>
              <a:rPr lang="en-US" altLang="en-US" sz="2600" dirty="0">
                <a:latin typeface=".VnTime" panose="020B7200000000000000" pitchFamily="34" charset="0"/>
              </a:rPr>
              <a:t>,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cao</a:t>
            </a:r>
            <a:r>
              <a:rPr lang="en-US" altLang="en-US" sz="2600" dirty="0" smtClean="0">
                <a:latin typeface=".VnTime" panose="020B7200000000000000" pitchFamily="34" charset="0"/>
              </a:rPr>
              <a:t>,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s­ên</a:t>
            </a:r>
            <a:r>
              <a:rPr lang="en-US" altLang="en-US" sz="2600" dirty="0" smtClean="0">
                <a:latin typeface=".VnTime" panose="020B7200000000000000" pitchFamily="34" charset="0"/>
              </a:rPr>
              <a:t>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dèc</a:t>
            </a:r>
            <a:endParaRPr lang="en-US" altLang="en-US" sz="2600" dirty="0">
              <a:latin typeface=".VnTime" panose="020B7200000000000000" pitchFamily="34" charset="0"/>
            </a:endParaRP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2674621" y="3632428"/>
            <a:ext cx="2286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 err="1" smtClean="0">
                <a:latin typeface=".VnTime" panose="020B7200000000000000" pitchFamily="34" charset="0"/>
              </a:rPr>
              <a:t>T­¬ng</a:t>
            </a:r>
            <a:r>
              <a:rPr lang="en-US" altLang="en-US" sz="2600" dirty="0" smtClean="0">
                <a:latin typeface=".VnTime" panose="020B7200000000000000" pitchFamily="34" charset="0"/>
              </a:rPr>
              <a:t> </a:t>
            </a:r>
            <a:r>
              <a:rPr lang="en-US" altLang="en-US" sz="2600" dirty="0">
                <a:latin typeface=".VnTime" panose="020B7200000000000000" pitchFamily="34" charset="0"/>
              </a:rPr>
              <a:t>®</a:t>
            </a:r>
            <a:r>
              <a:rPr lang="en-US" altLang="en-US" sz="2600" dirty="0" err="1">
                <a:latin typeface=".VnTime" panose="020B7200000000000000" pitchFamily="34" charset="0"/>
              </a:rPr>
              <a:t>èi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b»ng</a:t>
            </a:r>
            <a:r>
              <a:rPr lang="en-US" altLang="en-US" sz="2600" dirty="0">
                <a:latin typeface=".VnTime" panose="020B7200000000000000" pitchFamily="34" charset="0"/>
              </a:rPr>
              <a:t> ph¼ng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2486479" y="4707170"/>
            <a:ext cx="282265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ĐB: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Đa-nuýp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8503454" y="2277933"/>
            <a:ext cx="20453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600" dirty="0" err="1">
                <a:latin typeface=".VnTime" panose="020B7200000000000000" pitchFamily="34" charset="0"/>
              </a:rPr>
              <a:t>P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hÝa</a:t>
            </a:r>
            <a:r>
              <a:rPr lang="en-US" altLang="en-US" sz="2600" dirty="0" smtClean="0">
                <a:latin typeface=".VnTime" panose="020B7200000000000000" pitchFamily="34" charset="0"/>
              </a:rPr>
              <a:t>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b¾c</a:t>
            </a:r>
            <a:r>
              <a:rPr lang="en-US" altLang="en-US" sz="2600" dirty="0" smtClean="0">
                <a:latin typeface=".VnTime" panose="020B7200000000000000" pitchFamily="34" charset="0"/>
              </a:rPr>
              <a:t>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và</a:t>
            </a:r>
            <a:r>
              <a:rPr lang="en-US" altLang="en-US" sz="2600" dirty="0" smtClean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trung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t©m</a:t>
            </a:r>
            <a:r>
              <a:rPr lang="en-US" altLang="en-US" sz="2600" dirty="0" smtClean="0">
                <a:latin typeface=".VnTime" panose="020B7200000000000000" pitchFamily="34" charset="0"/>
              </a:rPr>
              <a:t>.</a:t>
            </a:r>
            <a:endParaRPr lang="en-US" altLang="en-US" sz="2600" dirty="0">
              <a:latin typeface=".VnTime" panose="020B7200000000000000" pitchFamily="34" charset="0"/>
            </a:endParaRP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8487371" y="3684881"/>
            <a:ext cx="236139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.VnTime" panose="020B7200000000000000" pitchFamily="34" charset="0"/>
              </a:rPr>
              <a:t>§</a:t>
            </a:r>
            <a:r>
              <a:rPr lang="en-US" altLang="en-US" sz="2600" dirty="0" err="1">
                <a:latin typeface=".VnTime" panose="020B7200000000000000" pitchFamily="34" charset="0"/>
              </a:rPr>
              <a:t>Ønh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trßn</a:t>
            </a:r>
            <a:r>
              <a:rPr lang="en-US" altLang="en-US" sz="2600" dirty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thÊp</a:t>
            </a:r>
            <a:r>
              <a:rPr lang="en-US" altLang="en-US" sz="2600" dirty="0">
                <a:latin typeface=".VnTime" panose="020B7200000000000000" pitchFamily="34" charset="0"/>
              </a:rPr>
              <a:t>, </a:t>
            </a:r>
            <a:r>
              <a:rPr lang="en-US" altLang="en-US" sz="2600" dirty="0" err="1" smtClean="0">
                <a:latin typeface=".VnTime" panose="020B7200000000000000" pitchFamily="34" charset="0"/>
              </a:rPr>
              <a:t>sưên</a:t>
            </a:r>
            <a:r>
              <a:rPr lang="en-US" altLang="en-US" sz="2600" dirty="0" smtClean="0"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latin typeface=".VnTime" panose="020B7200000000000000" pitchFamily="34" charset="0"/>
              </a:rPr>
              <a:t>tho¶i</a:t>
            </a:r>
            <a:r>
              <a:rPr lang="en-US" altLang="en-US" sz="2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8545989" y="4940624"/>
            <a:ext cx="216611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latin typeface=".VnTime" panose="020B7200000000000000" pitchFamily="34" charset="0"/>
              </a:rPr>
              <a:t>D·y:U</a:t>
            </a:r>
            <a:r>
              <a:rPr lang="en-US" altLang="en-US" sz="2600" dirty="0">
                <a:latin typeface=".VnTime" panose="020B7200000000000000" pitchFamily="34" charset="0"/>
              </a:rPr>
              <a:t> ran, </a:t>
            </a:r>
            <a:r>
              <a:rPr lang="en-US" altLang="en-US" sz="2600" dirty="0" err="1">
                <a:latin typeface=".VnTime" panose="020B7200000000000000" pitchFamily="34" charset="0"/>
              </a:rPr>
              <a:t>Xcan</a:t>
            </a:r>
            <a:r>
              <a:rPr lang="en-US" altLang="en-US" sz="2600" dirty="0">
                <a:latin typeface=".VnTime" panose="020B7200000000000000" pitchFamily="34" charset="0"/>
              </a:rPr>
              <a:t>-®</a:t>
            </a:r>
            <a:r>
              <a:rPr lang="en-US" altLang="en-US" sz="2600" dirty="0" err="1">
                <a:latin typeface=".VnTime" panose="020B7200000000000000" pitchFamily="34" charset="0"/>
              </a:rPr>
              <a:t>i</a:t>
            </a:r>
            <a:r>
              <a:rPr lang="en-US" altLang="en-US" sz="2600" dirty="0">
                <a:latin typeface=".VnTime" panose="020B7200000000000000" pitchFamily="34" charset="0"/>
              </a:rPr>
              <a:t>-</a:t>
            </a:r>
            <a:r>
              <a:rPr lang="en-US" altLang="en-US" sz="2600" dirty="0" err="1">
                <a:latin typeface=".VnTime" panose="020B7200000000000000" pitchFamily="34" charset="0"/>
              </a:rPr>
              <a:t>na</a:t>
            </a:r>
            <a:r>
              <a:rPr lang="en-US" altLang="en-US" sz="2600" dirty="0">
                <a:latin typeface=".VnTime" panose="020B7200000000000000" pitchFamily="34" charset="0"/>
              </a:rPr>
              <a:t>-vi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4117808" y="243192"/>
            <a:ext cx="33110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651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0" grpId="0"/>
      <p:bldP spid="30751" grpId="0"/>
      <p:bldP spid="30752" grpId="0"/>
      <p:bldP spid="30753" grpId="0"/>
      <p:bldP spid="30754" grpId="0"/>
      <p:bldP spid="30755" grpId="0"/>
      <p:bldP spid="307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28" y="405079"/>
            <a:ext cx="6441672" cy="6452921"/>
          </a:xfrm>
          <a:prstGeom prst="rect">
            <a:avLst/>
          </a:prstGeom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4299" y="6129"/>
            <a:ext cx="120677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BÀI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1.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VỊ TRÍ ĐỊA LÍ,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PHẠM VI VÀ ĐẶC ĐIỂM </a:t>
            </a:r>
            <a:r>
              <a:rPr lang="en-US" i="0" u="none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TỰ NHIÊN CHÂU </a:t>
            </a:r>
            <a:r>
              <a:rPr lang="en-US" i="0" u="none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ÂU.</a:t>
            </a:r>
            <a:endParaRPr lang="en-US" i="0" u="none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240" y="621966"/>
            <a:ext cx="53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821923">
            <a:off x="6759250" y="5503151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Hải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 rot="3078216">
            <a:off x="10388775" y="2444951"/>
            <a:ext cx="1905000" cy="352022"/>
          </a:xfrm>
          <a:prstGeom prst="wedgeRectCallout">
            <a:avLst>
              <a:gd name="adj1" fmla="val -17759"/>
              <a:gd name="adj2" fmla="val 42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U-RAN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276" y="1029859"/>
            <a:ext cx="53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988" y="1465730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0376012" y="4430032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8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Cáp</a:t>
            </a:r>
            <a:r>
              <a:rPr lang="en-US" altLang="en-US" sz="1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ca</a:t>
            </a:r>
            <a:endParaRPr lang="en-US" altLang="en-US" sz="1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 rot="20822104">
            <a:off x="9533581" y="2387419"/>
            <a:ext cx="134652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ĐB. </a:t>
            </a:r>
            <a:r>
              <a:rPr lang="en-US" altLang="en-US" sz="24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4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Âu</a:t>
            </a:r>
            <a:endParaRPr lang="en-US" altLang="en-US" sz="24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 rot="18934742">
            <a:off x="7733170" y="2135813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Xcan</a:t>
            </a: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-vi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 rot="3078216">
            <a:off x="10390568" y="2426006"/>
            <a:ext cx="1905000" cy="352022"/>
          </a:xfrm>
          <a:prstGeom prst="wedgeRectCallout">
            <a:avLst>
              <a:gd name="adj1" fmla="val -17759"/>
              <a:gd name="adj2" fmla="val 42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U-RAN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 rot="1800278">
            <a:off x="8582569" y="4232680"/>
            <a:ext cx="1389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pát</a:t>
            </a:r>
            <a:endParaRPr lang="en-US" altLang="en-US" sz="1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 rot="20822104">
            <a:off x="7896169" y="3420588"/>
            <a:ext cx="1598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ĐB. </a:t>
            </a:r>
            <a:r>
              <a:rPr lang="en-US" altLang="en-US" sz="20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000" b="1" i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</a:rPr>
              <a:t>Âu</a:t>
            </a:r>
            <a:endParaRPr lang="en-US" altLang="en-US" sz="20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 rot="1693480">
            <a:off x="6297636" y="4572034"/>
            <a:ext cx="14812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1800" b="1" i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Py-Rê-Nê</a:t>
            </a:r>
            <a:endParaRPr lang="en-US" altLang="en-US" sz="1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 rot="352298">
            <a:off x="8484634" y="4883196"/>
            <a:ext cx="1303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D. Ban-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cang</a:t>
            </a:r>
            <a:endParaRPr lang="en-US" altLang="en-US" sz="1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 rot="21422445">
            <a:off x="7582820" y="4314179"/>
            <a:ext cx="1128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 dirty="0" smtClean="0">
                <a:latin typeface="Times New Roman" panose="02020603050405020304" pitchFamily="18" charset="0"/>
              </a:rPr>
              <a:t>D. An-</a:t>
            </a:r>
            <a:r>
              <a:rPr lang="en-US" altLang="en-US" sz="1800" b="1" i="1" dirty="0" err="1" smtClean="0">
                <a:latin typeface="Times New Roman" panose="02020603050405020304" pitchFamily="18" charset="0"/>
              </a:rPr>
              <a:t>pơ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71" y="1878380"/>
            <a:ext cx="4519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3186" y="2757755"/>
            <a:ext cx="5387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ĐB.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Đa-nuýp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31259" y="4868877"/>
            <a:ext cx="53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-vi, U-Ran,..)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3186" y="5822984"/>
            <a:ext cx="53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Các-pát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-ca,…)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90301" y="4411461"/>
            <a:ext cx="538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912</Words>
  <PresentationFormat>Custom</PresentationFormat>
  <Paragraphs>139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2022-07-30T09:59:57Z</dcterms:created>
  <dcterms:modified xsi:type="dcterms:W3CDTF">2022-08-14T11:02:31Z</dcterms:modified>
</cp:coreProperties>
</file>