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36"/>
  </p:notesMasterIdLst>
  <p:sldIdLst>
    <p:sldId id="301" r:id="rId3"/>
    <p:sldId id="257" r:id="rId4"/>
    <p:sldId id="284" r:id="rId5"/>
    <p:sldId id="383" r:id="rId6"/>
    <p:sldId id="384" r:id="rId7"/>
    <p:sldId id="387" r:id="rId8"/>
    <p:sldId id="385" r:id="rId9"/>
    <p:sldId id="386" r:id="rId10"/>
    <p:sldId id="359" r:id="rId11"/>
    <p:sldId id="388" r:id="rId12"/>
    <p:sldId id="394" r:id="rId13"/>
    <p:sldId id="395" r:id="rId14"/>
    <p:sldId id="396" r:id="rId15"/>
    <p:sldId id="397" r:id="rId16"/>
    <p:sldId id="393" r:id="rId17"/>
    <p:sldId id="398" r:id="rId18"/>
    <p:sldId id="402" r:id="rId19"/>
    <p:sldId id="399" r:id="rId20"/>
    <p:sldId id="408" r:id="rId21"/>
    <p:sldId id="410" r:id="rId22"/>
    <p:sldId id="409" r:id="rId23"/>
    <p:sldId id="400" r:id="rId24"/>
    <p:sldId id="401" r:id="rId25"/>
    <p:sldId id="403" r:id="rId26"/>
    <p:sldId id="404" r:id="rId27"/>
    <p:sldId id="405" r:id="rId28"/>
    <p:sldId id="406" r:id="rId29"/>
    <p:sldId id="407" r:id="rId30"/>
    <p:sldId id="294" r:id="rId31"/>
    <p:sldId id="412" r:id="rId32"/>
    <p:sldId id="269" r:id="rId33"/>
    <p:sldId id="295" r:id="rId34"/>
    <p:sldId id="303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7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7E"/>
    <a:srgbClr val="DF553F"/>
    <a:srgbClr val="B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07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5.2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2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17.pn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5: GENDER EQUALITY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 – Vocabulary &amp;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41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0" y="53276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Match the underlined words to their definitions.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9290" y="2142490"/>
            <a:ext cx="10853420" cy="106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2. Max was really </a:t>
            </a:r>
            <a:r>
              <a:rPr lang="en-US" sz="3200" b="1" i="1" u="sng"/>
              <a:t>grateful</a:t>
            </a:r>
            <a:r>
              <a:rPr lang="en-US" sz="3200"/>
              <a:t> for Alice’s help with his project. He bought her a gift to say thank you.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6715" y="3496310"/>
            <a:ext cx="8154670" cy="77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0" y="53276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Match the underlined words to their definitions.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8480" y="1898015"/>
            <a:ext cx="10853420" cy="106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3. I’m really </a:t>
            </a:r>
            <a:r>
              <a:rPr lang="en-US" sz="3200" b="1" i="1" u="sng"/>
              <a:t>passionate </a:t>
            </a:r>
            <a:r>
              <a:rPr lang="en-US" sz="3200"/>
              <a:t>about soccer. I watch all the games on TV and play every day at school.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3300" y="3326130"/>
            <a:ext cx="7110095" cy="77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0" y="53276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Match the underlined words to their definitions.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8480" y="2185670"/>
            <a:ext cx="10853420" cy="106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4. Ben’s partents were so </a:t>
            </a:r>
            <a:r>
              <a:rPr lang="en-US" sz="3200" b="1" i="1" u="sng"/>
              <a:t>proud</a:t>
            </a:r>
            <a:r>
              <a:rPr lang="en-US" sz="3200"/>
              <a:t> of him because he passed all his exams. His mom couldn’t stop smiling.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8735" y="3639820"/>
            <a:ext cx="621347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0" y="53276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Match the underlined words to their definitions.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8480" y="2200275"/>
            <a:ext cx="10853420" cy="106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5. Sue’s dog was missing for two weeks, so she was </a:t>
            </a:r>
            <a:r>
              <a:rPr lang="en-US" sz="3200" b="1" i="1" u="sng"/>
              <a:t>delighted</a:t>
            </a:r>
            <a:r>
              <a:rPr lang="en-US" sz="3200"/>
              <a:t> when she finally found him.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1610" y="3711575"/>
            <a:ext cx="2865755" cy="76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0" y="53276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Match the underlined words to their definitions.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8480" y="2243455"/>
            <a:ext cx="10853420" cy="106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6. The runners were </a:t>
            </a:r>
            <a:r>
              <a:rPr lang="en-US" sz="3200" b="1" i="1" u="sng"/>
              <a:t>exhausted</a:t>
            </a:r>
            <a:r>
              <a:rPr lang="en-US" sz="3200"/>
              <a:t> when they crossed the finish line. The ten-thousand-meter race is not easy.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0"/>
          <a:stretch>
            <a:fillRect/>
          </a:stretch>
        </p:blipFill>
        <p:spPr>
          <a:xfrm>
            <a:off x="4265295" y="3596640"/>
            <a:ext cx="2294890" cy="84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740" y="749935"/>
            <a:ext cx="34112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355" y="4156075"/>
            <a:ext cx="3321685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332740" y="1456690"/>
            <a:ext cx="9913620" cy="64516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</a:rPr>
              <a:t>b. Discuss the ideas below using the new words.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" y="2264410"/>
            <a:ext cx="11278235" cy="120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960" y="3921760"/>
            <a:ext cx="417703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57200"/>
            <a:ext cx="1539551" cy="64516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28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0726" y="457200"/>
            <a:ext cx="9489233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a. Fill in the missing letters.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65" y="1358265"/>
            <a:ext cx="4944745" cy="657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" y="1996440"/>
            <a:ext cx="6021070" cy="657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2654300"/>
            <a:ext cx="6770370" cy="1631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" y="4319270"/>
            <a:ext cx="6822440" cy="149669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613535" y="119697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175510" y="116649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227070" y="118618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902710" y="118618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94835" y="118618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99050" y="118618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51560" y="191008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338070" y="188341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2995930" y="189865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240530" y="188595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485130" y="188722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115050" y="188849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80770" y="266573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1710690" y="262509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2955290" y="264033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571240" y="264160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4829810" y="264287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6075045" y="264541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6663055" y="2651760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1051560" y="342836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1695450" y="342963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2926080" y="341693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3611880" y="343217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111250" y="417258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1713230" y="415988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3048000" y="421449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3628390" y="418909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4216400" y="419036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4804410" y="419163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3" name="Text Box 42"/>
          <p:cNvSpPr txBox="1"/>
          <p:nvPr/>
        </p:nvSpPr>
        <p:spPr>
          <a:xfrm>
            <a:off x="5979160" y="415099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1613535" y="494347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5" name="Text Box 44"/>
          <p:cNvSpPr txBox="1"/>
          <p:nvPr/>
        </p:nvSpPr>
        <p:spPr>
          <a:xfrm>
            <a:off x="2341245" y="494474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 Box 45"/>
          <p:cNvSpPr txBox="1"/>
          <p:nvPr/>
        </p:nvSpPr>
        <p:spPr>
          <a:xfrm>
            <a:off x="2941955" y="495871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7" name="Text Box 46"/>
          <p:cNvSpPr txBox="1"/>
          <p:nvPr/>
        </p:nvSpPr>
        <p:spPr>
          <a:xfrm>
            <a:off x="4242435" y="495998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48" name="Text Box 47"/>
          <p:cNvSpPr txBox="1"/>
          <p:nvPr/>
        </p:nvSpPr>
        <p:spPr>
          <a:xfrm>
            <a:off x="5445125" y="494728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9" name="Text Box 48"/>
          <p:cNvSpPr txBox="1"/>
          <p:nvPr/>
        </p:nvSpPr>
        <p:spPr>
          <a:xfrm>
            <a:off x="6075045" y="492823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0" name="Text Box 49"/>
          <p:cNvSpPr txBox="1"/>
          <p:nvPr/>
        </p:nvSpPr>
        <p:spPr>
          <a:xfrm>
            <a:off x="6718935" y="4949825"/>
            <a:ext cx="467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57200"/>
            <a:ext cx="1539551" cy="64516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28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0726" y="457200"/>
            <a:ext cx="9871788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b. Fill in the blanks with correct words from Task 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630" y="1866900"/>
            <a:ext cx="12280265" cy="3497580"/>
          </a:xfrm>
          <a:prstGeom prst="rect">
            <a:avLst/>
          </a:prstGeom>
        </p:spPr>
      </p:pic>
      <p:sp>
        <p:nvSpPr>
          <p:cNvPr id="50" name="Text Box 49"/>
          <p:cNvSpPr txBox="1"/>
          <p:nvPr/>
        </p:nvSpPr>
        <p:spPr>
          <a:xfrm>
            <a:off x="1739900" y="1811020"/>
            <a:ext cx="241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passionate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068695" y="2553970"/>
            <a:ext cx="241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delighted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123815" y="3033395"/>
            <a:ext cx="241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exhausted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315085" y="3392805"/>
            <a:ext cx="241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determined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46070" y="4019550"/>
            <a:ext cx="241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grateful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628255" y="4533265"/>
            <a:ext cx="241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proud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371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" y="375285"/>
            <a:ext cx="6020435" cy="1108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65" y="513180"/>
            <a:ext cx="1493820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Pre-Reading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228" y="1541784"/>
            <a:ext cx="7206326" cy="4809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243804" y="751462"/>
            <a:ext cx="6736702" cy="12820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do you know about racing cars and racing car drivers?</a:t>
            </a: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61" y="5122505"/>
            <a:ext cx="1806277" cy="11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502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60245" y="4413250"/>
            <a:ext cx="3030220" cy="704850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90" y="1572895"/>
            <a:ext cx="2398395" cy="711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915" y="2477770"/>
            <a:ext cx="4410710" cy="835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" y="3343910"/>
            <a:ext cx="4847590" cy="86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167" y="490818"/>
            <a:ext cx="4148001" cy="587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7296" y="1180670"/>
            <a:ext cx="8182947" cy="12820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Before reading the texts on page 41, read the all the questions, underline the key words.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65" y="513180"/>
            <a:ext cx="1493820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3289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91" y="82209"/>
            <a:ext cx="12170195" cy="66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1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2194" y="532765"/>
            <a:ext cx="954429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>
                <a:solidFill>
                  <a:srgbClr val="0070C0"/>
                </a:solidFill>
              </a:rPr>
              <a:t>Read the interview about a racing car driver.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What is the interview mainly about?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7590" y="1983105"/>
            <a:ext cx="3155950" cy="12820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1. winning a race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590" y="3516630"/>
            <a:ext cx="4437380" cy="12820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2. the dangers of racing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335" y="1731645"/>
            <a:ext cx="3001645" cy="430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60" y="1778635"/>
            <a:ext cx="3371215" cy="429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964" y="690464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643" y="85534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Now, read and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65" y="1851025"/>
            <a:ext cx="7816850" cy="1149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765" y="2449195"/>
            <a:ext cx="7816850" cy="5511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80" y="3226435"/>
            <a:ext cx="5621655" cy="13258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24025" y="4394200"/>
            <a:ext cx="4312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964" y="457198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660" y="1800225"/>
            <a:ext cx="9084945" cy="1220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3020695"/>
            <a:ext cx="6700520" cy="931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660" y="3952240"/>
            <a:ext cx="8004810" cy="88646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532765" y="1223229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Now, read and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964" y="690464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125" y="546100"/>
            <a:ext cx="9084945" cy="1220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0" y="1766570"/>
            <a:ext cx="6553835" cy="38112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31205" y="2996565"/>
            <a:ext cx="1661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29535" y="3730625"/>
            <a:ext cx="2586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34080" y="4879340"/>
            <a:ext cx="3150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964" y="401215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873125"/>
            <a:ext cx="6700520" cy="93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560" y="1631950"/>
            <a:ext cx="5740400" cy="4508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0190" y="2073275"/>
            <a:ext cx="19234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07765" y="3166110"/>
            <a:ext cx="2891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2300" y="3612515"/>
            <a:ext cx="9029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964" y="438537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945" y="1080267"/>
            <a:ext cx="8004810" cy="886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5" y="2078990"/>
            <a:ext cx="9326880" cy="27000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823960" y="3900805"/>
            <a:ext cx="9029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402080" y="4434205"/>
            <a:ext cx="391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964" y="690464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6009" y="749935"/>
            <a:ext cx="34112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5380" y="5045075"/>
            <a:ext cx="1995805" cy="12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740" y="1456690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Discuss this question with your partner. 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996009" y="2640564"/>
            <a:ext cx="5692140" cy="1265140"/>
          </a:xfrm>
          <a:prstGeom prst="wedgeRectCallout">
            <a:avLst>
              <a:gd name="adj1" fmla="val 57193"/>
              <a:gd name="adj2" fmla="val 113389"/>
            </a:avLst>
          </a:prstGeom>
          <a:solidFill>
            <a:srgbClr val="EE4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Would you like to drive a racing car? Why (not)?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964" y="690464"/>
            <a:ext cx="187545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Post-Reading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73253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Consolidation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87" y="2900114"/>
            <a:ext cx="11874137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use adjectives of attitude.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 read the interview about racing car driver for main ideas and specific information.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41" y="2155371"/>
            <a:ext cx="8403302" cy="3767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1267690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905" y="1590338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680" y="2298065"/>
            <a:ext cx="965581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Vocabulary: </a:t>
            </a:r>
            <a:r>
              <a:rPr lang="en-US" sz="3600" b="1" dirty="0">
                <a:solidFill>
                  <a:schemeClr val="tx1"/>
                </a:solidFill>
              </a:rPr>
              <a:t>Adjectives of attitudes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Reading</a:t>
            </a:r>
            <a:r>
              <a:rPr lang="en-US" sz="3600" dirty="0">
                <a:solidFill>
                  <a:schemeClr val="tx1"/>
                </a:solidFill>
              </a:rPr>
              <a:t>: Reading for main ideas and specific information about the interview with a racing car driver.</a:t>
            </a:r>
            <a:endParaRPr lang="en-US" sz="3600" b="1" dirty="0">
              <a:solidFill>
                <a:schemeClr val="tx1"/>
              </a:solidFill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415" y="541020"/>
            <a:ext cx="2937510" cy="7747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0588" y="1587965"/>
            <a:ext cx="123630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Make sentences using the adjectives of attitudes learned today.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more reading on page 28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WB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42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Notebook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(page 28)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"/>
            <a:ext cx="1028786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" y="355459"/>
            <a:ext cx="8958016" cy="611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27185" y="1413510"/>
            <a:ext cx="2658745" cy="3415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determined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grateful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passionate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proud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delighted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exhausted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935" y="355600"/>
            <a:ext cx="5584190" cy="105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3190" y="974725"/>
            <a:ext cx="4057015" cy="1388745"/>
            <a:chOff x="-194" y="1535"/>
            <a:chExt cx="6389" cy="21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6"/>
              <a:ext cx="5224" cy="1489"/>
            </a:xfrm>
            <a:prstGeom prst="rect">
              <a:avLst/>
            </a:prstGeom>
          </p:spPr>
        </p:pic>
        <p:sp>
          <p:nvSpPr>
            <p:cNvPr id="2" name="Flowchart: Data 1"/>
            <p:cNvSpPr/>
            <p:nvPr/>
          </p:nvSpPr>
          <p:spPr>
            <a:xfrm rot="1140000">
              <a:off x="4577" y="2126"/>
              <a:ext cx="1618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ata 2"/>
            <p:cNvSpPr/>
            <p:nvPr/>
          </p:nvSpPr>
          <p:spPr>
            <a:xfrm rot="1560000">
              <a:off x="-194" y="1535"/>
              <a:ext cx="791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15" y="548640"/>
            <a:ext cx="8641715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635" y="808355"/>
            <a:ext cx="106959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Make a list of 3 adjectives to show your feeling after a day learning so hard at school.</a:t>
            </a:r>
          </a:p>
        </p:txBody>
      </p:sp>
      <p:sp>
        <p:nvSpPr>
          <p:cNvPr id="2" name="Oval 1"/>
          <p:cNvSpPr/>
          <p:nvPr/>
        </p:nvSpPr>
        <p:spPr>
          <a:xfrm>
            <a:off x="1196975" y="2798445"/>
            <a:ext cx="2985770" cy="184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tired</a:t>
            </a:r>
          </a:p>
        </p:txBody>
      </p:sp>
      <p:sp>
        <p:nvSpPr>
          <p:cNvPr id="3" name="Oval 2"/>
          <p:cNvSpPr/>
          <p:nvPr/>
        </p:nvSpPr>
        <p:spPr>
          <a:xfrm>
            <a:off x="4182745" y="3695700"/>
            <a:ext cx="2985770" cy="184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happy</a:t>
            </a:r>
          </a:p>
        </p:txBody>
      </p:sp>
      <p:sp>
        <p:nvSpPr>
          <p:cNvPr id="5" name="Oval 4"/>
          <p:cNvSpPr/>
          <p:nvPr/>
        </p:nvSpPr>
        <p:spPr>
          <a:xfrm>
            <a:off x="7578090" y="2508885"/>
            <a:ext cx="2985770" cy="184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890270"/>
            <a:ext cx="11218545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2000" b="1" dirty="0">
                <a:solidFill>
                  <a:srgbClr val="0070C0"/>
                </a:solidFill>
              </a:rPr>
              <a:t>Click on each word to hear the sound.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bake cak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0521" y="706505"/>
            <a:ext cx="487363" cy="487363"/>
          </a:xfrm>
          <a:prstGeom prst="rect">
            <a:avLst/>
          </a:prstGeom>
        </p:spPr>
      </p:pic>
      <p:pic>
        <p:nvPicPr>
          <p:cNvPr id="4" name="build mode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707520" y="833504"/>
            <a:ext cx="487363" cy="487363"/>
          </a:xfrm>
          <a:prstGeom prst="rect">
            <a:avLst/>
          </a:prstGeom>
        </p:spPr>
      </p:pic>
      <p:pic>
        <p:nvPicPr>
          <p:cNvPr id="5" name="collect soccer stic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63415" y="706504"/>
            <a:ext cx="487363" cy="487363"/>
          </a:xfrm>
          <a:prstGeom prst="rect">
            <a:avLst/>
          </a:prstGeom>
        </p:spPr>
      </p:pic>
      <p:pic>
        <p:nvPicPr>
          <p:cNvPr id="6" name="make vlog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97625" y="713469"/>
            <a:ext cx="487363" cy="487363"/>
          </a:xfrm>
          <a:prstGeom prst="rect">
            <a:avLst/>
          </a:prstGeom>
        </p:spPr>
      </p:pic>
      <p:pic>
        <p:nvPicPr>
          <p:cNvPr id="7" name="play online game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9072" y="699540"/>
            <a:ext cx="487363" cy="487363"/>
          </a:xfrm>
          <a:prstGeom prst="rect">
            <a:avLst/>
          </a:prstGeom>
        </p:spPr>
      </p:pic>
      <p:pic>
        <p:nvPicPr>
          <p:cNvPr id="8" name="read comic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1966" y="68561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938" y="4624208"/>
            <a:ext cx="11371227" cy="5835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delighted 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en-US" altLang="vi-VN" sz="3200" dirty="0">
                <a:latin typeface="Calibri" panose="020F0502020204030204" charset="0"/>
                <a:cs typeface="Calibri" panose="020F0502020204030204" charset="0"/>
              </a:rPr>
              <a:t>adj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)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dɪˈlaɪt̬ɪ</a:t>
            </a:r>
            <a:r>
              <a:rPr lang="en-US" alt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en-US" altLang="vi-VN" sz="3200" dirty="0">
                <a:latin typeface="Calibri" panose="020F0502020204030204" charset="0"/>
                <a:cs typeface="Calibri" panose="020F0502020204030204" charset="0"/>
              </a:rPr>
              <a:t>/ vui vẻ</a:t>
            </a:r>
            <a:endParaRPr lang="en-US" altLang="vi-VN" sz="32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9" y="3934892"/>
            <a:ext cx="11371226" cy="5835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proud 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(adj) 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praʊd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/ tự hào</a:t>
            </a:r>
            <a:endParaRPr lang="en-US" sz="32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119" y="3246347"/>
            <a:ext cx="11371227" cy="5835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passionate 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(adj) /</a:t>
            </a:r>
            <a:r>
              <a:rPr lang="en-US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pæʃənət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/ thích, đam mê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079" y="2561350"/>
            <a:ext cx="11371227" cy="5835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grateful 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en-US" altLang="vi-VN" sz="3200" dirty="0">
                <a:latin typeface="Calibri" panose="020F0502020204030204" charset="0"/>
                <a:cs typeface="Calibri" panose="020F0502020204030204" charset="0"/>
              </a:rPr>
              <a:t>adj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)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ˈɡreɪtfəl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/ </a:t>
            </a:r>
            <a:r>
              <a:rPr lang="en-US" altLang="vi-VN" sz="3200" dirty="0">
                <a:latin typeface="Calibri" panose="020F0502020204030204" charset="0"/>
                <a:cs typeface="Calibri" panose="020F0502020204030204" charset="0"/>
              </a:rPr>
              <a:t>biết ơn</a:t>
            </a:r>
            <a:endParaRPr lang="en-US" altLang="vi-VN" sz="32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833" y="1868020"/>
            <a:ext cx="11362534" cy="5835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determined 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(adj) 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dɪˈtɝːmɪnd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/ quyết tâm, kiên quyết  </a:t>
            </a:r>
            <a:endParaRPr lang="en-US" sz="32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63415" y="503853"/>
            <a:ext cx="521573" cy="9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teful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508230" y="2646680"/>
            <a:ext cx="412750" cy="412750"/>
          </a:xfrm>
          <a:prstGeom prst="rect">
            <a:avLst/>
          </a:prstGeom>
        </p:spPr>
      </p:pic>
      <p:pic>
        <p:nvPicPr>
          <p:cNvPr id="23" name="passionate">
            <a:hlinkClick r:id="" action="ppaction://media"/>
          </p:cNvPr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508230" y="3329940"/>
            <a:ext cx="412750" cy="412750"/>
          </a:xfrm>
          <a:prstGeom prst="rect">
            <a:avLst/>
          </a:prstGeom>
        </p:spPr>
      </p:pic>
      <p:pic>
        <p:nvPicPr>
          <p:cNvPr id="24" name="proud">
            <a:hlinkClick r:id="" action="ppaction://media"/>
          </p:cNvPr>
          <p:cNvPicPr/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508230" y="4065905"/>
            <a:ext cx="412750" cy="412750"/>
          </a:xfrm>
          <a:prstGeom prst="rect">
            <a:avLst/>
          </a:prstGeom>
        </p:spPr>
      </p:pic>
      <p:pic>
        <p:nvPicPr>
          <p:cNvPr id="25" name="delighted">
            <a:hlinkClick r:id="" action="ppaction://media"/>
          </p:cNvPr>
          <p:cNvPicPr/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508230" y="4801870"/>
            <a:ext cx="412750" cy="412750"/>
          </a:xfrm>
          <a:prstGeom prst="rect">
            <a:avLst/>
          </a:prstGeom>
        </p:spPr>
      </p:pic>
      <p:pic>
        <p:nvPicPr>
          <p:cNvPr id="26" name="exhausted">
            <a:hlinkClick r:id="" action="ppaction://media"/>
          </p:cNvPr>
          <p:cNvPicPr/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508230" y="5579745"/>
            <a:ext cx="412750" cy="412750"/>
          </a:xfrm>
          <a:prstGeom prst="rect">
            <a:avLst/>
          </a:prstGeom>
        </p:spPr>
      </p:pic>
      <p:pic>
        <p:nvPicPr>
          <p:cNvPr id="27" name="determined">
            <a:hlinkClick r:id="" action="ppaction://media"/>
          </p:cNvPr>
          <p:cNvPicPr/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433300" y="1963420"/>
            <a:ext cx="412750" cy="412750"/>
          </a:xfrm>
          <a:prstGeom prst="rect">
            <a:avLst/>
          </a:prstGeom>
        </p:spPr>
      </p:pic>
      <p:sp>
        <p:nvSpPr>
          <p:cNvPr id="30" name="Rectangles 29"/>
          <p:cNvSpPr/>
          <p:nvPr/>
        </p:nvSpPr>
        <p:spPr>
          <a:xfrm>
            <a:off x="488950" y="5386070"/>
            <a:ext cx="11362325" cy="6267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exhausted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(</a:t>
            </a:r>
            <a:r>
              <a:rPr lang="en-US" altLang="vi-VN" sz="32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adj</a:t>
            </a:r>
            <a:r>
              <a:rPr lang="vi-VN" sz="32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)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ɪɡˈzɑːstɪd</a:t>
            </a:r>
            <a:r>
              <a:rPr lang="vi-VN" sz="32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/</a:t>
            </a:r>
            <a:r>
              <a:rPr lang="en-US" altLang="vi-VN" sz="32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mệt lả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4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9" dur="20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4" dur="17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19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4" dur="156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9" dur="22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4" dur="161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1" animBg="1"/>
      <p:bldP spid="14" grpId="2" bldLvl="0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0" y="532765"/>
            <a:ext cx="11126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Match the underlined words to their definitions.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5325" y="3816985"/>
            <a:ext cx="7473315" cy="11055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8480" y="2272665"/>
            <a:ext cx="10853420" cy="106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1. I failed my exam last year but this time I’m </a:t>
            </a:r>
            <a:r>
              <a:rPr lang="en-US" sz="3200" b="1" i="1" u="sng"/>
              <a:t>determined</a:t>
            </a:r>
            <a:r>
              <a:rPr lang="en-US" sz="3200"/>
              <a:t> to pass. I studied really hard.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663</Words>
  <Application>Microsoft Office PowerPoint</Application>
  <PresentationFormat>Màn hình rộng</PresentationFormat>
  <Paragraphs>123</Paragraphs>
  <Slides>33</Slides>
  <Notes>0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229</cp:revision>
  <dcterms:created xsi:type="dcterms:W3CDTF">2022-02-12T14:14:00Z</dcterms:created>
  <dcterms:modified xsi:type="dcterms:W3CDTF">2022-07-26T03:57:02Z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54983C93D3AC4BC79672983DFA19F220</vt:lpwstr>
  </property>
  <property fmtid="{D5CDD505-2E9C-101B-9397-08002B2CF9AE}" pid="3" name="KSOProductBuildVer">
    <vt:lpwstr>1033-11.2.0.11130</vt:lpwstr>
  </property>
</Properties>
</file>