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9" r:id="rId3"/>
    <p:sldId id="257" r:id="rId4"/>
    <p:sldId id="268" r:id="rId5"/>
    <p:sldId id="258" r:id="rId6"/>
    <p:sldId id="263" r:id="rId7"/>
    <p:sldId id="261" r:id="rId8"/>
    <p:sldId id="259" r:id="rId9"/>
    <p:sldId id="303" r:id="rId10"/>
    <p:sldId id="30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9E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53" y="7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8-25T13:09:39.264" idx="1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78AA3-77EE-450A-AFD7-99E26E151E1B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A13-6B8E-471A-9C83-7C81AA2D0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652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78AA3-77EE-450A-AFD7-99E26E151E1B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A13-6B8E-471A-9C83-7C81AA2D0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70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78AA3-77EE-450A-AFD7-99E26E151E1B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A13-6B8E-471A-9C83-7C81AA2D0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862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78AA3-77EE-450A-AFD7-99E26E151E1B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A13-6B8E-471A-9C83-7C81AA2D0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274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78AA3-77EE-450A-AFD7-99E26E151E1B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A13-6B8E-471A-9C83-7C81AA2D0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827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78AA3-77EE-450A-AFD7-99E26E151E1B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A13-6B8E-471A-9C83-7C81AA2D0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37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78AA3-77EE-450A-AFD7-99E26E151E1B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A13-6B8E-471A-9C83-7C81AA2D0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31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78AA3-77EE-450A-AFD7-99E26E151E1B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A13-6B8E-471A-9C83-7C81AA2D0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544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78AA3-77EE-450A-AFD7-99E26E151E1B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A13-6B8E-471A-9C83-7C81AA2D0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584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78AA3-77EE-450A-AFD7-99E26E151E1B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A13-6B8E-471A-9C83-7C81AA2D0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26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78AA3-77EE-450A-AFD7-99E26E151E1B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A13-6B8E-471A-9C83-7C81AA2D0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544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78AA3-77EE-450A-AFD7-99E26E151E1B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1BA13-6B8E-471A-9C83-7C81AA2D0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621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0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g"/><Relationship Id="rId12" Type="http://schemas.openxmlformats.org/officeDocument/2006/relationships/image" Target="../media/image6.png"/><Relationship Id="rId2" Type="http://schemas.openxmlformats.org/officeDocument/2006/relationships/audio" Target="../media/media1.mp3"/><Relationship Id="rId16" Type="http://schemas.openxmlformats.org/officeDocument/2006/relationships/image" Target="../media/image9.jpeg"/><Relationship Id="rId1" Type="http://schemas.microsoft.com/office/2007/relationships/media" Target="../media/media1.mp3"/><Relationship Id="rId6" Type="http://schemas.openxmlformats.org/officeDocument/2006/relationships/slide" Target="slide5.xml"/><Relationship Id="rId11" Type="http://schemas.openxmlformats.org/officeDocument/2006/relationships/image" Target="../media/image5.jpg"/><Relationship Id="rId5" Type="http://schemas.openxmlformats.org/officeDocument/2006/relationships/image" Target="../media/image2.jpg"/><Relationship Id="rId15" Type="http://schemas.openxmlformats.org/officeDocument/2006/relationships/image" Target="../media/image8.jpeg"/><Relationship Id="rId10" Type="http://schemas.openxmlformats.org/officeDocument/2006/relationships/slide" Target="slide6.xml"/><Relationship Id="rId4" Type="http://schemas.openxmlformats.org/officeDocument/2006/relationships/slide" Target="slide7.xml"/><Relationship Id="rId9" Type="http://schemas.openxmlformats.org/officeDocument/2006/relationships/image" Target="../media/image4.jpg"/><Relationship Id="rId1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84EE679-FE85-5517-2221-BDE05B954BB2}"/>
              </a:ext>
            </a:extLst>
          </p:cNvPr>
          <p:cNvSpPr/>
          <p:nvPr/>
        </p:nvSpPr>
        <p:spPr>
          <a:xfrm>
            <a:off x="625151" y="223640"/>
            <a:ext cx="10941697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ÔN TẬP LÝ THUYẾT </a:t>
            </a:r>
          </a:p>
          <a:p>
            <a:pPr algn="ctr"/>
            <a:r>
              <a:rPr 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</a:rPr>
              <a:t>DAO ĐỘNG ĐIỀU HÒA</a:t>
            </a:r>
          </a:p>
        </p:txBody>
      </p:sp>
    </p:spTree>
    <p:extLst>
      <p:ext uri="{BB962C8B-B14F-4D97-AF65-F5344CB8AC3E}">
        <p14:creationId xmlns:p14="http://schemas.microsoft.com/office/powerpoint/2010/main" val="200103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2705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04993" y="306225"/>
            <a:ext cx="55613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LUẬT CHƠI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903" y="1991138"/>
            <a:ext cx="1143933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  <a:sym typeface="Wingdings" panose="05000000000000000000" pitchFamily="2" charset="2"/>
              </a:rPr>
              <a:t>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Có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6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câu</a:t>
            </a:r>
            <a:r>
              <a:rPr lang="en-US" sz="4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hỏi</a:t>
            </a:r>
            <a:r>
              <a:rPr lang="en-US" sz="44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được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đưa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ra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về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hiện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tượng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DAO ĐỘNG ĐIỀU HÒA</a:t>
            </a:r>
          </a:p>
          <a:p>
            <a:pPr marL="571500" indent="-571500" algn="ctr">
              <a:buFont typeface="Wingdings" panose="05000000000000000000" pitchFamily="2" charset="2"/>
              <a:buChar char="J"/>
            </a:pP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Mỗi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người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chơi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sẽ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phải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trả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lời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1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câu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hỏi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,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nếu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trả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lời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đúng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thì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được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bốc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thăm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phần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quà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 may </a:t>
            </a:r>
            <a:r>
              <a:rPr lang="en-US" sz="4400" b="1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mắn</a:t>
            </a:r>
            <a:r>
              <a:rPr lang="en-US" sz="44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.</a:t>
            </a:r>
          </a:p>
          <a:p>
            <a:pPr algn="ctr"/>
            <a:endParaRPr lang="en-US" sz="4400" b="1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Tahoma" panose="020B0604030504040204" pitchFamily="34" charset="0"/>
            </a:endParaRPr>
          </a:p>
          <a:p>
            <a:pPr algn="ctr"/>
            <a:r>
              <a:rPr lang="en-US" sz="44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Tahoma" panose="020B0604030504040204" pitchFamily="34" charset="0"/>
              </a:rPr>
              <a:t>GOOD LUCK TO YOU!</a:t>
            </a:r>
          </a:p>
        </p:txBody>
      </p:sp>
    </p:spTree>
    <p:extLst>
      <p:ext uri="{BB962C8B-B14F-4D97-AF65-F5344CB8AC3E}">
        <p14:creationId xmlns:p14="http://schemas.microsoft.com/office/powerpoint/2010/main" val="389680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hlinkClick r:id="rId4" action="ppaction://hlinksldjump"/>
          </p:cNvPr>
          <p:cNvSpPr/>
          <p:nvPr/>
        </p:nvSpPr>
        <p:spPr>
          <a:xfrm>
            <a:off x="3866715" y="2208670"/>
            <a:ext cx="2333767" cy="1787857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hlinkClick r:id="rId6" action="ppaction://hlinksldjump"/>
          </p:cNvPr>
          <p:cNvSpPr/>
          <p:nvPr/>
        </p:nvSpPr>
        <p:spPr>
          <a:xfrm>
            <a:off x="8934667" y="2287859"/>
            <a:ext cx="2006049" cy="1530162"/>
          </a:xfrm>
          <a:prstGeom prst="roundRect">
            <a:avLst/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rId8" action="ppaction://hlinksldjump"/>
          </p:cNvPr>
          <p:cNvSpPr/>
          <p:nvPr/>
        </p:nvSpPr>
        <p:spPr>
          <a:xfrm>
            <a:off x="8934667" y="4185303"/>
            <a:ext cx="2085700" cy="1530162"/>
          </a:xfrm>
          <a:prstGeom prst="roundRect">
            <a:avLst/>
          </a:prstGeom>
          <a:blipFill>
            <a:blip r:embed="rId9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hlinkClick r:id="rId10" action="ppaction://hlinksldjump"/>
          </p:cNvPr>
          <p:cNvSpPr/>
          <p:nvPr/>
        </p:nvSpPr>
        <p:spPr>
          <a:xfrm>
            <a:off x="6381068" y="2208670"/>
            <a:ext cx="2333767" cy="1744270"/>
          </a:xfrm>
          <a:prstGeom prst="roundRect">
            <a:avLst/>
          </a:prstGeom>
          <a:blipFill>
            <a:blip r:embed="rId1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391486" y="194149"/>
            <a:ext cx="75022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NHỮNG NGƯỜI  NỔI TIẾNG NÀY SẼ ĐẶT CÂU HỎI CHO EM TRONG TIẾT BÀI TẬP NÀY NHÉ!</a:t>
            </a:r>
          </a:p>
        </p:txBody>
      </p:sp>
      <p:pic>
        <p:nvPicPr>
          <p:cNvPr id="12" name="PSY - GANGNAM STYLE(강남스타일) M-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610359" y="152416"/>
            <a:ext cx="609600" cy="609600"/>
          </a:xfrm>
          <a:prstGeom prst="rect">
            <a:avLst/>
          </a:prstGeom>
        </p:spPr>
      </p:pic>
      <p:pic>
        <p:nvPicPr>
          <p:cNvPr id="14" name="Picture 13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7326" y="5715465"/>
            <a:ext cx="1115665" cy="111566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E5A213A-27D2-4CE9-AC16-A0DC5FA584F3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1" r="8378"/>
          <a:stretch/>
        </p:blipFill>
        <p:spPr>
          <a:xfrm>
            <a:off x="4026697" y="4123089"/>
            <a:ext cx="2324915" cy="1592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833B472-BBE9-96CF-C784-E6A4DAFF4028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09"/>
          <a:stretch/>
        </p:blipFill>
        <p:spPr>
          <a:xfrm>
            <a:off x="6742113" y="4025348"/>
            <a:ext cx="1722401" cy="1787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1320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31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ular Callout 1"/>
          <p:cNvSpPr/>
          <p:nvPr/>
        </p:nvSpPr>
        <p:spPr>
          <a:xfrm>
            <a:off x="316832" y="304801"/>
            <a:ext cx="4271211" cy="2534652"/>
          </a:xfrm>
          <a:prstGeom prst="wedgeRectCallout">
            <a:avLst>
              <a:gd name="adj1" fmla="val 65192"/>
              <a:gd name="adj2" fmla="val 406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1.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hãy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phương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trình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dao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hòa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nói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rõ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tên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gọi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đại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lượng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phương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trình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69577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29000" b="-5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Oval Callout 1"/>
              <p:cNvSpPr/>
              <p:nvPr/>
            </p:nvSpPr>
            <p:spPr>
              <a:xfrm rot="965481">
                <a:off x="7723815" y="803644"/>
                <a:ext cx="4470353" cy="4522570"/>
              </a:xfrm>
              <a:prstGeom prst="wedgeEllipseCallout">
                <a:avLst>
                  <a:gd name="adj1" fmla="val -41053"/>
                  <a:gd name="adj2" fmla="val 47535"/>
                </a:avLst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2.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Nếu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phương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trình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dao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động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không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cho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đúng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dạng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cơ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bản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x =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Acos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𝒕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𝝋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thì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ta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xác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định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pha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ban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đầu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như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thế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nào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?</a:t>
                </a:r>
              </a:p>
            </p:txBody>
          </p:sp>
        </mc:Choice>
        <mc:Fallback>
          <p:sp>
            <p:nvSpPr>
              <p:cNvPr id="2" name="Oval Callout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965481">
                <a:off x="7723815" y="803644"/>
                <a:ext cx="4470353" cy="4522570"/>
              </a:xfrm>
              <a:prstGeom prst="wedgeEllipseCallout">
                <a:avLst>
                  <a:gd name="adj1" fmla="val -41053"/>
                  <a:gd name="adj2" fmla="val 47535"/>
                </a:avLst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20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ded Corner 4"/>
          <p:cNvSpPr/>
          <p:nvPr/>
        </p:nvSpPr>
        <p:spPr>
          <a:xfrm>
            <a:off x="250581" y="434208"/>
            <a:ext cx="4850808" cy="4747392"/>
          </a:xfrm>
          <a:prstGeom prst="foldedCorner">
            <a:avLst>
              <a:gd name="adj" fmla="val 120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3.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sử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dụng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mối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liên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hệ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giữa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dao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hòa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chuyển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tròn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đều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pha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ban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đầu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gian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đi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này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đến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điểm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khác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dao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hòa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8659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ular Callout 1"/>
          <p:cNvSpPr/>
          <p:nvPr/>
        </p:nvSpPr>
        <p:spPr>
          <a:xfrm>
            <a:off x="7287426" y="1155031"/>
            <a:ext cx="4310525" cy="1540043"/>
          </a:xfrm>
          <a:prstGeom prst="wedgeRectCallout">
            <a:avLst>
              <a:gd name="adj1" fmla="val -62826"/>
              <a:gd name="adj2" fmla="val 305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4.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nghĩa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nêu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đơn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vị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chu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kì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tần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dao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hòa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5563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2000"/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Callout 1"/>
          <p:cNvSpPr/>
          <p:nvPr/>
        </p:nvSpPr>
        <p:spPr>
          <a:xfrm>
            <a:off x="6358695" y="92920"/>
            <a:ext cx="6822085" cy="4667534"/>
          </a:xfrm>
          <a:prstGeom prst="cloudCallout">
            <a:avLst>
              <a:gd name="adj1" fmla="val -38372"/>
              <a:gd name="adj2" fmla="val 55206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5. Khi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phương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trình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thị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dao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hòa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thế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vận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tốc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gia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tốc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3564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1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Rounded Rectangular Callout 1"/>
              <p:cNvSpPr/>
              <p:nvPr/>
            </p:nvSpPr>
            <p:spPr>
              <a:xfrm>
                <a:off x="7277878" y="449178"/>
                <a:ext cx="4914122" cy="2507971"/>
              </a:xfrm>
              <a:prstGeom prst="wedgeRoundRectCallout">
                <a:avLst>
                  <a:gd name="adj1" fmla="val -59169"/>
                  <a:gd name="adj2" fmla="val 15983"/>
                  <a:gd name="adj3" fmla="val 16667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6.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Em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hãy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viết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phương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trình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vận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tốc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và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gia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tốc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của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một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vật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dao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động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điều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hòa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có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li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độ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là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 x = </a:t>
                </a:r>
                <a:r>
                  <a:rPr lang="en-US" sz="2800" b="1" dirty="0" err="1">
                    <a:latin typeface="Cambria" panose="02040503050406030204" pitchFamily="18" charset="0"/>
                    <a:ea typeface="Cambria" panose="02040503050406030204" pitchFamily="18" charset="0"/>
                  </a:rPr>
                  <a:t>Acos</a:t>
                </a:r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𝝎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𝒕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𝝋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sz="2800" b="1" dirty="0">
                    <a:latin typeface="Cambria" panose="02040503050406030204" pitchFamily="18" charset="0"/>
                    <a:ea typeface="Cambria" panose="02040503050406030204" pitchFamily="18" charset="0"/>
                  </a:rPr>
                  <a:t>?</a:t>
                </a:r>
              </a:p>
            </p:txBody>
          </p:sp>
        </mc:Choice>
        <mc:Fallback>
          <p:sp>
            <p:nvSpPr>
              <p:cNvPr id="2" name="Rounded Rectangular Callout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7878" y="449178"/>
                <a:ext cx="4914122" cy="2507971"/>
              </a:xfrm>
              <a:prstGeom prst="wedgeRoundRectCallout">
                <a:avLst>
                  <a:gd name="adj1" fmla="val -59169"/>
                  <a:gd name="adj2" fmla="val 15983"/>
                  <a:gd name="adj3" fmla="val 16667"/>
                </a:avLst>
              </a:prstGeom>
              <a:blipFill>
                <a:blip r:embed="rId3"/>
                <a:stretch>
                  <a:fillRect b="-9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398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944</TotalTime>
  <Words>261</Words>
  <Application>Microsoft Office PowerPoint</Application>
  <PresentationFormat>Widescreen</PresentationFormat>
  <Paragraphs>14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</vt:lpstr>
      <vt:lpstr>Cambria Math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Nguyễn Đoàn Thảo Trang</cp:lastModifiedBy>
  <cp:revision>66</cp:revision>
  <dcterms:created xsi:type="dcterms:W3CDTF">2019-08-24T20:44:51Z</dcterms:created>
  <dcterms:modified xsi:type="dcterms:W3CDTF">2023-07-09T09:33:26Z</dcterms:modified>
</cp:coreProperties>
</file>