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7" r:id="rId3"/>
    <p:sldId id="294" r:id="rId4"/>
    <p:sldId id="261" r:id="rId5"/>
    <p:sldId id="285" r:id="rId6"/>
    <p:sldId id="286" r:id="rId7"/>
    <p:sldId id="287" r:id="rId8"/>
    <p:sldId id="262" r:id="rId9"/>
    <p:sldId id="288" r:id="rId10"/>
    <p:sldId id="268" r:id="rId11"/>
    <p:sldId id="289" r:id="rId12"/>
    <p:sldId id="298" r:id="rId13"/>
    <p:sldId id="290" r:id="rId14"/>
    <p:sldId id="299" r:id="rId15"/>
    <p:sldId id="258" r:id="rId16"/>
    <p:sldId id="297" r:id="rId17"/>
    <p:sldId id="273" r:id="rId18"/>
  </p:sldIdLst>
  <p:sldSz cx="18288000" cy="10287000"/>
  <p:notesSz cx="6858000" cy="9144000"/>
  <p:embeddedFontLst>
    <p:embeddedFont>
      <p:font typeface="Bitter" panose="020B060402020202020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  <p:embeddedFont>
      <p:font typeface="Cambria Math" panose="02040503050406030204" pitchFamily="18" charset="0"/>
      <p:regular r:id="rId32"/>
    </p:embeddedFont>
    <p:embeddedFont>
      <p:font typeface="Candara" panose="020E0502030303020204" pitchFamily="34" charset="0"/>
      <p:regular r:id="rId33"/>
      <p:bold r:id="rId34"/>
      <p:italic r:id="rId35"/>
      <p:boldItalic r:id="rId36"/>
    </p:embeddedFont>
    <p:embeddedFont>
      <p:font typeface="Roboto" panose="02000000000000000000" pitchFamily="2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jhDWF2E6sAREpeNVxjPagQp7de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BF6343"/>
    <a:srgbClr val="128CFB"/>
    <a:srgbClr val="5E7F73"/>
    <a:srgbClr val="FF0000"/>
    <a:srgbClr val="FCBDCE"/>
    <a:srgbClr val="323232"/>
    <a:srgbClr val="2E2E30"/>
    <a:srgbClr val="50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C89364-00BA-481D-8F4C-218EC7D58B25}">
  <a:tblStyle styleId="{C0C89364-00BA-481D-8F4C-218EC7D58B2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58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commentAuthors" Target="commentAuthors.xml"/><Relationship Id="rId20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3261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64660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8731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644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6035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4" name="Google Shape;29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8331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503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77790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726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2168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0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3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2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1.png"/><Relationship Id="rId4" Type="http://schemas.openxmlformats.org/officeDocument/2006/relationships/hyperlink" Target="https://dashboard.blooket.com/set/64aac4b4acad8bc033c7423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l="10404" r="5071"/>
          <a:stretch/>
        </p:blipFill>
        <p:spPr>
          <a:xfrm>
            <a:off x="2082261" y="-143450"/>
            <a:ext cx="15457249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674277">
            <a:off x="1262730" y="2853175"/>
            <a:ext cx="2074521" cy="3075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09379">
            <a:off x="16738821" y="341416"/>
            <a:ext cx="2162140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4567761" y="1392367"/>
            <a:ext cx="3872294" cy="1154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 dirty="0">
                <a:solidFill>
                  <a:srgbClr val="5E7F73"/>
                </a:solidFill>
                <a:latin typeface="Roboto"/>
                <a:ea typeface="Roboto"/>
                <a:cs typeface="Roboto"/>
                <a:sym typeface="Roboto"/>
              </a:rPr>
              <a:t>BÀI 4</a:t>
            </a:r>
            <a:endParaRPr sz="3600" dirty="0"/>
          </a:p>
        </p:txBody>
      </p:sp>
      <p:sp>
        <p:nvSpPr>
          <p:cNvPr id="92" name="Google Shape;92;p1"/>
          <p:cNvSpPr txBox="1"/>
          <p:nvPr/>
        </p:nvSpPr>
        <p:spPr>
          <a:xfrm>
            <a:off x="5761111" y="1480083"/>
            <a:ext cx="8631377" cy="2132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 dirty="0">
                <a:solidFill>
                  <a:srgbClr val="BF6343"/>
                </a:solidFill>
                <a:latin typeface="Bitter"/>
                <a:ea typeface="Bitter"/>
                <a:cs typeface="Bitter"/>
                <a:sym typeface="Bitter"/>
              </a:rPr>
              <a:t>BÀI TẬP VỀ </a:t>
            </a:r>
          </a:p>
          <a:p>
            <a:pPr marL="0" marR="0" lvl="0" indent="0" algn="ctr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i="0" u="none" strike="noStrike" cap="none" dirty="0">
                <a:solidFill>
                  <a:srgbClr val="BF6343"/>
                </a:solidFill>
                <a:latin typeface="Bitter"/>
                <a:ea typeface="Bitter"/>
                <a:cs typeface="Bitter"/>
                <a:sym typeface="Bitter"/>
              </a:rPr>
              <a:t>DAO ĐỘNG ĐIỀU HÒA</a:t>
            </a:r>
            <a:endParaRPr sz="1050" b="1" dirty="0">
              <a:solidFill>
                <a:srgbClr val="BF6343"/>
              </a:solidFill>
            </a:endParaRPr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690236">
            <a:off x="886725" y="7052339"/>
            <a:ext cx="1550267" cy="44876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3728098">
            <a:off x="17298924" y="5714179"/>
            <a:ext cx="1978152" cy="36387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13"/>
          <p:cNvPicPr preferRelativeResize="0"/>
          <p:nvPr/>
        </p:nvPicPr>
        <p:blipFill rotWithShape="1">
          <a:blip r:embed="rId3">
            <a:alphaModFix/>
          </a:blip>
          <a:srcRect l="15197" t="3836" r="15468"/>
          <a:stretch/>
        </p:blipFill>
        <p:spPr>
          <a:xfrm>
            <a:off x="1846676" y="-210508"/>
            <a:ext cx="13725833" cy="10708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581967">
            <a:off x="14751853" y="6812335"/>
            <a:ext cx="2462903" cy="2677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905504">
            <a:off x="-1513675" y="-1406535"/>
            <a:ext cx="4241139" cy="564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552616">
            <a:off x="15385175" y="2418329"/>
            <a:ext cx="2725622" cy="26562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8" name="Google Shape;318;p13"/>
          <p:cNvGrpSpPr/>
          <p:nvPr/>
        </p:nvGrpSpPr>
        <p:grpSpPr>
          <a:xfrm>
            <a:off x="4572000" y="2771520"/>
            <a:ext cx="10256844" cy="4326530"/>
            <a:chOff x="269635" y="1288934"/>
            <a:chExt cx="13675793" cy="576870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9" name="Google Shape;319;p13"/>
                <p:cNvSpPr txBox="1"/>
                <p:nvPr/>
              </p:nvSpPr>
              <p:spPr>
                <a:xfrm>
                  <a:off x="269635" y="2876581"/>
                  <a:ext cx="13675793" cy="418106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algn="just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Một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vật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dao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động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điều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hòa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với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tần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số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5 Hz,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tốc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độ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cực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đại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của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vật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bằng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100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 cm/s.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Tại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thời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điểm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ban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đầu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vật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có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li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độ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x</a:t>
                  </a:r>
                  <a:r>
                    <a:rPr lang="en-US" sz="4000" b="1" baseline="-25000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0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= </a:t>
                  </a:r>
                  <a14:m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rgbClr val="006600"/>
                          </a:solidFill>
                          <a:effectLst/>
                          <a:latin typeface="Cambria Math" panose="02040503050406030204" pitchFamily="18" charset="0"/>
                          <a:ea typeface="Cambria" panose="02040503050406030204" pitchFamily="18" charset="0"/>
                          <a:sym typeface="Symbol" panose="05050102010706020507" pitchFamily="18" charset="2"/>
                        </a:rPr>
                        <m:t>𝟓</m:t>
                      </m:r>
                      <m:rad>
                        <m:radPr>
                          <m:degHide m:val="on"/>
                          <m:ctrlPr>
                            <a:rPr lang="en-US" sz="4000" b="1" i="1" smtClean="0">
                              <a:solidFill>
                                <a:srgbClr val="006600"/>
                              </a:solidFill>
                              <a:effectLst/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</m:ctrlPr>
                        </m:radPr>
                        <m:deg/>
                        <m:e>
                          <m:r>
                            <a:rPr lang="en-US" sz="4000" b="1" i="1" smtClean="0">
                              <a:solidFill>
                                <a:srgbClr val="006600"/>
                              </a:solidFill>
                              <a:effectLst/>
                              <a:latin typeface="Cambria Math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𝟑</m:t>
                          </m:r>
                        </m:e>
                      </m:rad>
                    </m:oMath>
                  </a14:m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cm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và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vận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tốc</a:t>
                  </a:r>
                  <a:r>
                    <a:rPr lang="en-US" sz="4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v</a:t>
                  </a:r>
                  <a:r>
                    <a:rPr lang="en-US" sz="4000" b="1" baseline="-25000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0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 = 50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 cm/s.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Viết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phương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trình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dao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động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của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</a:t>
                  </a:r>
                  <a:r>
                    <a:rPr lang="en-US" sz="4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vật</a:t>
                  </a:r>
                  <a:r>
                    <a:rPr lang="en-US" sz="4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?</a:t>
                  </a:r>
                  <a:endParaRPr lang="en-US" sz="40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mc:Choice>
          <mc:Fallback>
            <p:sp>
              <p:nvSpPr>
                <p:cNvPr id="319" name="Google Shape;319;p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35" y="2876581"/>
                  <a:ext cx="13675793" cy="4181060"/>
                </a:xfrm>
                <a:prstGeom prst="rect">
                  <a:avLst/>
                </a:prstGeom>
                <a:blipFill>
                  <a:blip r:embed="rId7"/>
                  <a:stretch>
                    <a:fillRect l="-2971" t="-5058" r="-2971" b="-8755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0" name="Google Shape;320;p13"/>
            <p:cNvSpPr txBox="1"/>
            <p:nvPr/>
          </p:nvSpPr>
          <p:spPr>
            <a:xfrm>
              <a:off x="1313699" y="1288934"/>
              <a:ext cx="10303751" cy="1462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 dirty="0">
                  <a:solidFill>
                    <a:srgbClr val="E39A81"/>
                  </a:solidFill>
                  <a:latin typeface="Bitter"/>
                  <a:sym typeface="Bitter"/>
                </a:rPr>
                <a:t>PHIẾU HỌC TẬP 2</a:t>
              </a:r>
              <a:endParaRPr lang="en-US" sz="2000" dirty="0"/>
            </a:p>
          </p:txBody>
        </p:sp>
      </p:grpSp>
    </p:spTree>
  </p:cSld>
  <p:clrMapOvr>
    <a:masterClrMapping/>
  </p:clrMapOvr>
  <p:transition spd="slow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13"/>
          <p:cNvPicPr preferRelativeResize="0"/>
          <p:nvPr/>
        </p:nvPicPr>
        <p:blipFill rotWithShape="1">
          <a:blip r:embed="rId3">
            <a:alphaModFix/>
          </a:blip>
          <a:srcRect l="15197" t="3836" r="15468"/>
          <a:stretch/>
        </p:blipFill>
        <p:spPr>
          <a:xfrm>
            <a:off x="1846676" y="-210508"/>
            <a:ext cx="13725833" cy="10708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581967">
            <a:off x="14751853" y="6812335"/>
            <a:ext cx="2462903" cy="2677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905504">
            <a:off x="-1513675" y="-1406535"/>
            <a:ext cx="4241139" cy="564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1552616">
            <a:off x="15385175" y="2418329"/>
            <a:ext cx="2725622" cy="26562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8" name="Google Shape;318;p13"/>
          <p:cNvGrpSpPr/>
          <p:nvPr/>
        </p:nvGrpSpPr>
        <p:grpSpPr>
          <a:xfrm>
            <a:off x="2938522" y="1815128"/>
            <a:ext cx="12084597" cy="1931322"/>
            <a:chOff x="-1526559" y="57150"/>
            <a:chExt cx="16112797" cy="2575097"/>
          </a:xfrm>
        </p:grpSpPr>
        <p:sp>
          <p:nvSpPr>
            <p:cNvPr id="319" name="Google Shape;319;p13"/>
            <p:cNvSpPr txBox="1"/>
            <p:nvPr/>
          </p:nvSpPr>
          <p:spPr>
            <a:xfrm>
              <a:off x="-1526559" y="1811509"/>
              <a:ext cx="16112797" cy="8207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endParaRPr lang="en-US" sz="4000" b="1" dirty="0">
                <a:solidFill>
                  <a:srgbClr val="5E7F73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20" name="Google Shape;320;p13"/>
            <p:cNvSpPr txBox="1"/>
            <p:nvPr/>
          </p:nvSpPr>
          <p:spPr>
            <a:xfrm>
              <a:off x="1363869" y="57150"/>
              <a:ext cx="9436765" cy="14625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 dirty="0">
                  <a:solidFill>
                    <a:srgbClr val="E39A81"/>
                  </a:solidFill>
                  <a:latin typeface="Bitter"/>
                  <a:sym typeface="Bitter"/>
                </a:rPr>
                <a:t>PHIẾU HỌC TẬP 2</a:t>
              </a:r>
              <a:endParaRPr lang="en-US" sz="20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50BD660-32B9-5476-C8B9-CA022F0AF7A6}"/>
              </a:ext>
            </a:extLst>
          </p:cNvPr>
          <p:cNvGrpSpPr/>
          <p:nvPr/>
        </p:nvGrpSpPr>
        <p:grpSpPr>
          <a:xfrm>
            <a:off x="2938522" y="2715305"/>
            <a:ext cx="11896898" cy="6520061"/>
            <a:chOff x="2938522" y="2715305"/>
            <a:chExt cx="11896898" cy="652006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0D9D80D-CC9A-C265-E3C3-60521AC72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81043" y="2715305"/>
              <a:ext cx="11211741" cy="60968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C2DF4FF-2E52-ABCA-C39E-BF8DC4F3F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81043" y="3349472"/>
              <a:ext cx="11211741" cy="60968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5314F4F-6798-FB7E-40FB-79B66514E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74949" y="7971347"/>
              <a:ext cx="11211741" cy="609685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50B9310B-5B71-8DA4-C18E-FE8DD0E282BA}"/>
                    </a:ext>
                  </a:extLst>
                </p:cNvPr>
                <p:cNvSpPr txBox="1"/>
                <p:nvPr/>
              </p:nvSpPr>
              <p:spPr>
                <a:xfrm>
                  <a:off x="2938522" y="3806829"/>
                  <a:ext cx="11896898" cy="542853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algn="just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Tần </a:t>
                  </a:r>
                  <a:r>
                    <a:rPr lang="en-US" sz="3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số</a:t>
                  </a: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3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góc</a:t>
                  </a:r>
                  <a:r>
                    <a:rPr lang="vi-VN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: </a:t>
                  </a:r>
                  <a:r>
                    <a:rPr lang="vi-VN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</a:t>
                  </a: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= 2</a:t>
                  </a:r>
                  <a:r>
                    <a:rPr lang="vi-VN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</a:t>
                  </a: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f = 10</a:t>
                  </a:r>
                  <a:r>
                    <a:rPr lang="vi-VN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</a:t>
                  </a: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  <a:sym typeface="Symbol" panose="05050102010706020507" pitchFamily="18" charset="2"/>
                    </a:rPr>
                    <a:t> rad/s</a:t>
                  </a:r>
                </a:p>
                <a:p>
                  <a:pPr algn="just"/>
                  <a:r>
                    <a:rPr lang="en-US" sz="3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Biên</a:t>
                  </a:r>
                  <a:r>
                    <a:rPr lang="en-US" sz="3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3000" b="1" dirty="0" err="1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độ</a:t>
                  </a:r>
                  <a:r>
                    <a:rPr lang="vi-VN" sz="3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:</a:t>
                  </a:r>
                  <a:r>
                    <a:rPr lang="en-US" sz="3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30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𝑨</m:t>
                      </m:r>
                      <m:r>
                        <a:rPr lang="en-US" sz="30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0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30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30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𝒗</m:t>
                              </m:r>
                            </m:e>
                            <m:sub>
                              <m:r>
                                <a:rPr lang="en-US" sz="30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num>
                        <m:den>
                          <m:r>
                            <a:rPr lang="en-US" sz="30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𝝎</m:t>
                          </m:r>
                        </m:den>
                      </m:f>
                    </m:oMath>
                  </a14:m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sz="3000" b="1" i="1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3000" b="1" dirty="0">
                              <a:solidFill>
                                <a:srgbClr val="0066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US" sz="3000" b="1" i="0" dirty="0" smtClean="0">
                              <a:solidFill>
                                <a:srgbClr val="0066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0</m:t>
                          </m:r>
                          <m:r>
                            <m:rPr>
                              <m:nor/>
                            </m:rPr>
                            <a:rPr lang="vi-VN" sz="3000" b="1" dirty="0">
                              <a:solidFill>
                                <a:srgbClr val="0066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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3000" b="1" dirty="0">
                              <a:solidFill>
                                <a:srgbClr val="0066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vi-VN" sz="3000" b="1" dirty="0">
                              <a:solidFill>
                                <a:srgbClr val="006600"/>
                              </a:solidFill>
                              <a:latin typeface="Cambria" panose="02040503050406030204" pitchFamily="18" charset="0"/>
                              <a:ea typeface="Cambria" panose="02040503050406030204" pitchFamily="18" charset="0"/>
                              <a:sym typeface="Symbol" panose="05050102010706020507" pitchFamily="18" charset="2"/>
                            </a:rPr>
                            <m:t></m:t>
                          </m:r>
                        </m:den>
                      </m:f>
                    </m:oMath>
                  </a14:m>
                  <a:r>
                    <a:rPr lang="en-US" sz="3000" b="1" dirty="0">
                      <a:solidFill>
                        <a:srgbClr val="006600"/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 = 10cm</a:t>
                  </a:r>
                </a:p>
                <a:p>
                  <a:pPr algn="just"/>
                  <a:r>
                    <a:rPr lang="en-US" sz="3000" b="1" dirty="0" err="1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Lúc</a:t>
                  </a:r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t = 0:</a:t>
                  </a:r>
                  <a:r>
                    <a:rPr lang="en-US" sz="3000" b="1" dirty="0">
                      <a:solidFill>
                        <a:srgbClr val="006600"/>
                      </a:solidFill>
                      <a:ea typeface="Cambria" panose="02040503050406030204" pitchFamily="18" charset="0"/>
                    </a:rPr>
                    <a:t> 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eqArr>
                          <m:eqArrPr>
                            <m:ctrlP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=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𝟏𝟎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𝒄𝒐𝒔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𝝋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  <m:rad>
                              <m:radPr>
                                <m:degHide m:val="on"/>
                                <m:ctrlP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rad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𝒄𝒎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→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𝒄𝒐𝒔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𝝋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 </m:t>
                            </m:r>
                            <m:f>
                              <m:fPr>
                                <m:ctrlP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sz="3000" b="1" i="1" smtClean="0">
                                        <a:solidFill>
                                          <a:srgbClr val="0066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3000" b="1" i="1" smtClean="0">
                                        <a:solidFill>
                                          <a:srgbClr val="0066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𝟑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=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−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𝟏𝟎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𝟎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𝝅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𝒔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" panose="02040503050406030204" pitchFamily="18" charset="0"/>
                              </a:rPr>
                              <m:t>𝒊𝒏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𝝋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𝟓𝟎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𝝅</m:t>
                            </m:r>
                            <m:f>
                              <m:fPr>
                                <m:ctrlP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𝒄𝒎</m:t>
                                </m:r>
                              </m:num>
                              <m:den>
                                <m: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𝒔</m:t>
                                </m:r>
                              </m:den>
                            </m:f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3000" b="1" i="1" smtClean="0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𝒔𝒊𝒏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𝝋</m:t>
                            </m:r>
                            <m:r>
                              <a:rPr lang="en-US" sz="3000" b="1" i="1">
                                <a:solidFill>
                                  <a:srgbClr val="0066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=− </m:t>
                            </m:r>
                            <m:f>
                              <m:fPr>
                                <m:ctrlP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000" b="1" i="1" smtClean="0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3000" b="1" i="1">
                                    <a:solidFill>
                                      <a:srgbClr val="0066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den>
                            </m:f>
                          </m:e>
                        </m:eqArr>
                      </m:oMath>
                    </m:oMathPara>
                  </a14:m>
                  <a:endParaRPr lang="en-US" sz="3000" b="1" dirty="0">
                    <a:solidFill>
                      <a:srgbClr val="006600"/>
                    </a:solidFill>
                    <a:latin typeface="Cambria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en-US" sz="3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𝝋</m:t>
                      </m:r>
                      <m:r>
                        <a:rPr lang="en-US" sz="3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 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sz="3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a14:m>
                  <a:r>
                    <a:rPr lang="en-US" sz="3000" b="1" dirty="0">
                      <a:solidFill>
                        <a:srgbClr val="006600"/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rad</a:t>
                  </a:r>
                </a:p>
                <a:p>
                  <a:pPr algn="ctr"/>
                  <a:r>
                    <a:rPr lang="en-US" sz="3000" b="1" dirty="0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Phương </a:t>
                  </a:r>
                  <a:r>
                    <a:rPr lang="en-US" sz="3000" b="1" dirty="0" err="1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trình</a:t>
                  </a:r>
                  <a:r>
                    <a:rPr lang="en-US" sz="3000" b="1" dirty="0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3000" b="1" dirty="0" err="1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dao</a:t>
                  </a:r>
                  <a:r>
                    <a:rPr lang="en-US" sz="3000" b="1" dirty="0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 </a:t>
                  </a:r>
                  <a:r>
                    <a:rPr lang="en-US" sz="3000" b="1" dirty="0" err="1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động</a:t>
                  </a:r>
                  <a:r>
                    <a:rPr lang="en-US" sz="3000" b="1" dirty="0">
                      <a:solidFill>
                        <a:schemeClr val="accent6">
                          <a:lumMod val="50000"/>
                        </a:schemeClr>
                      </a:solidFill>
                      <a:effectLst/>
                      <a:latin typeface="Cambria" panose="02040503050406030204" pitchFamily="18" charset="0"/>
                      <a:ea typeface="Cambria" panose="02040503050406030204" pitchFamily="18" charset="0"/>
                    </a:rPr>
                    <a:t>: x = 10cos(10</a:t>
                  </a:r>
                  <a14:m>
                    <m:oMath xmlns:m="http://schemas.openxmlformats.org/officeDocument/2006/math">
                      <m:r>
                        <a:rPr lang="en-US" sz="3000" b="1" i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</m:oMath>
                  </a14:m>
                  <a:r>
                    <a:rPr lang="en-US" sz="3000" b="1" dirty="0">
                      <a:solidFill>
                        <a:schemeClr val="accent6">
                          <a:lumMod val="50000"/>
                        </a:schemeClr>
                      </a:solidFill>
                      <a:ea typeface="Cambria" panose="02040503050406030204" pitchFamily="18" charset="0"/>
                    </a:rPr>
                    <a:t>t - </a:t>
                  </a:r>
                  <a14:m>
                    <m:oMath xmlns:m="http://schemas.openxmlformats.org/officeDocument/2006/math">
                      <m:r>
                        <a:rPr lang="en-US" sz="2800" b="1" i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sz="2800" b="1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a14:m>
                  <a:r>
                    <a:rPr lang="en-US" sz="2800" b="1" dirty="0">
                      <a:solidFill>
                        <a:schemeClr val="accent6">
                          <a:lumMod val="50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</a:rPr>
                    <a:t> ) (cm)</a:t>
                  </a:r>
                  <a:endParaRPr lang="en-US" sz="3000" b="1" dirty="0">
                    <a:solidFill>
                      <a:schemeClr val="accent6">
                        <a:lumMod val="50000"/>
                      </a:schemeClr>
                    </a:solidFill>
                    <a:ea typeface="Cambria" panose="02040503050406030204" pitchFamily="18" charset="0"/>
                  </a:endParaRPr>
                </a:p>
                <a:p>
                  <a:endParaRPr lang="en-US" sz="3000" b="1" dirty="0">
                    <a:solidFill>
                      <a:srgbClr val="5E7F73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endParaRPr>
                </a:p>
              </p:txBody>
            </p:sp>
          </mc:Choice>
          <mc:Fallback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50B9310B-5B71-8DA4-C18E-FE8DD0E282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38522" y="3806829"/>
                  <a:ext cx="11896898" cy="5428537"/>
                </a:xfrm>
                <a:prstGeom prst="rect">
                  <a:avLst/>
                </a:prstGeom>
                <a:blipFill>
                  <a:blip r:embed="rId8"/>
                  <a:stretch>
                    <a:fillRect l="-1178" t="-145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28391361"/>
      </p:ext>
    </p:extLst>
  </p:cSld>
  <p:clrMapOvr>
    <a:masterClrMapping/>
  </p:clrMapOvr>
  <p:transition spd="slow">
    <p:cover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6"/>
          <p:cNvPicPr preferRelativeResize="0"/>
          <p:nvPr/>
        </p:nvPicPr>
        <p:blipFill rotWithShape="1">
          <a:blip r:embed="rId3">
            <a:alphaModFix/>
          </a:blip>
          <a:srcRect l="35274" t="3382" r="35479" b="3176"/>
          <a:stretch/>
        </p:blipFill>
        <p:spPr>
          <a:xfrm>
            <a:off x="9493941" y="-196513"/>
            <a:ext cx="8349082" cy="10483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6"/>
          <p:cNvGrpSpPr/>
          <p:nvPr/>
        </p:nvGrpSpPr>
        <p:grpSpPr>
          <a:xfrm>
            <a:off x="1429373" y="2347535"/>
            <a:ext cx="7364688" cy="7397699"/>
            <a:chOff x="1813" y="0"/>
            <a:chExt cx="809173" cy="812800"/>
          </a:xfrm>
        </p:grpSpPr>
        <p:sp>
          <p:nvSpPr>
            <p:cNvPr id="180" name="Google Shape;180;p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2" name="Google Shape;18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602977">
            <a:off x="631633" y="7878155"/>
            <a:ext cx="1111636" cy="228134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6"/>
          <p:cNvSpPr txBox="1"/>
          <p:nvPr/>
        </p:nvSpPr>
        <p:spPr>
          <a:xfrm>
            <a:off x="683397" y="504010"/>
            <a:ext cx="8810543" cy="1462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8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 i="0" u="none" strike="noStrike" cap="none" dirty="0">
                <a:solidFill>
                  <a:srgbClr val="5E7F73"/>
                </a:solidFill>
                <a:latin typeface="Bitter"/>
                <a:ea typeface="Bitter"/>
                <a:cs typeface="Bitter"/>
                <a:sym typeface="Bitter"/>
              </a:rPr>
              <a:t>2. GIẢI BÀI TẬP</a:t>
            </a:r>
            <a:endParaRPr sz="1600" dirty="0"/>
          </a:p>
        </p:txBody>
      </p:sp>
      <p:sp>
        <p:nvSpPr>
          <p:cNvPr id="186" name="Google Shape;186;p6"/>
          <p:cNvSpPr txBox="1"/>
          <p:nvPr/>
        </p:nvSpPr>
        <p:spPr>
          <a:xfrm>
            <a:off x="9874374" y="1579339"/>
            <a:ext cx="7588215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CÓ 1 BÀI TẬP VỀ 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ĐỒ THỊ DAO ĐỘNG ĐIỀU HÒA</a:t>
            </a:r>
          </a:p>
        </p:txBody>
      </p:sp>
      <p:pic>
        <p:nvPicPr>
          <p:cNvPr id="193" name="Google Shape;193;p6"/>
          <p:cNvPicPr preferRelativeResize="0"/>
          <p:nvPr/>
        </p:nvPicPr>
        <p:blipFill>
          <a:blip r:embed="rId5"/>
          <a:srcRect t="294" b="294"/>
          <a:stretch/>
        </p:blipFill>
        <p:spPr>
          <a:xfrm>
            <a:off x="1631867" y="2581685"/>
            <a:ext cx="6959700" cy="6929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Google Shape;186;p6">
            <a:extLst>
              <a:ext uri="{FF2B5EF4-FFF2-40B4-BE49-F238E27FC236}">
                <a16:creationId xmlns:a16="http://schemas.microsoft.com/office/drawing/2014/main" id="{E685A3F1-9ADE-BB00-FC5B-144D95B6945B}"/>
              </a:ext>
            </a:extLst>
          </p:cNvPr>
          <p:cNvSpPr txBox="1"/>
          <p:nvPr/>
        </p:nvSpPr>
        <p:spPr>
          <a:xfrm>
            <a:off x="10698153" y="4885378"/>
            <a:ext cx="714487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Cá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nhân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HS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làm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bài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tập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PHT 3 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độc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lập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trên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trong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5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phút</a:t>
            </a:r>
            <a:endParaRPr sz="1800" dirty="0"/>
          </a:p>
        </p:txBody>
      </p:sp>
      <p:sp>
        <p:nvSpPr>
          <p:cNvPr id="5" name="Google Shape;186;p6">
            <a:extLst>
              <a:ext uri="{FF2B5EF4-FFF2-40B4-BE49-F238E27FC236}">
                <a16:creationId xmlns:a16="http://schemas.microsoft.com/office/drawing/2014/main" id="{12D23648-0B9C-F04B-776B-DD04EE2C1437}"/>
              </a:ext>
            </a:extLst>
          </p:cNvPr>
          <p:cNvSpPr txBox="1"/>
          <p:nvPr/>
        </p:nvSpPr>
        <p:spPr>
          <a:xfrm>
            <a:off x="10698153" y="8121986"/>
            <a:ext cx="714487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Giáo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viên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gọi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ngẫu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nhiên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HS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để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phân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biệt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ba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loại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đồ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thị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990126801"/>
      </p:ext>
    </p:extLst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7"/>
          <p:cNvPicPr preferRelativeResize="0"/>
          <p:nvPr/>
        </p:nvPicPr>
        <p:blipFill rotWithShape="1">
          <a:blip r:embed="rId3">
            <a:alphaModFix/>
          </a:blip>
          <a:srcRect l="7104" t="3207" r="7403" b="3552"/>
          <a:stretch/>
        </p:blipFill>
        <p:spPr>
          <a:xfrm>
            <a:off x="144379" y="240631"/>
            <a:ext cx="17999241" cy="972151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 txBox="1"/>
          <p:nvPr/>
        </p:nvSpPr>
        <p:spPr>
          <a:xfrm>
            <a:off x="1371600" y="1790341"/>
            <a:ext cx="7884160" cy="115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0000"/>
                </a:solidFill>
                <a:latin typeface="Bitter"/>
                <a:sym typeface="Bitter"/>
              </a:rPr>
              <a:t>PHIẾU HỌC TẬP 3</a:t>
            </a:r>
            <a:endParaRPr sz="1100" dirty="0">
              <a:solidFill>
                <a:srgbClr val="FF0000"/>
              </a:solidFill>
            </a:endParaRPr>
          </a:p>
        </p:txBody>
      </p:sp>
      <p:sp>
        <p:nvSpPr>
          <p:cNvPr id="201" name="Google Shape;201;p7"/>
          <p:cNvSpPr txBox="1"/>
          <p:nvPr/>
        </p:nvSpPr>
        <p:spPr>
          <a:xfrm>
            <a:off x="2241115" y="8160541"/>
            <a:ext cx="9946126" cy="336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635C33-BD74-28F8-CBDE-17F6422179F0}"/>
              </a:ext>
            </a:extLst>
          </p:cNvPr>
          <p:cNvSpPr txBox="1"/>
          <p:nvPr/>
        </p:nvSpPr>
        <p:spPr>
          <a:xfrm>
            <a:off x="455382" y="3429000"/>
            <a:ext cx="741448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thị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li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x,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v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a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mô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tả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như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chỉ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rõ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thị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li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(x-t),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(v-t)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(a-t)?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4D59AB-569D-BDD2-EFA8-A3F7D53E3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873" y="3804327"/>
            <a:ext cx="9902943" cy="5786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1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7"/>
          <p:cNvPicPr preferRelativeResize="0"/>
          <p:nvPr/>
        </p:nvPicPr>
        <p:blipFill rotWithShape="1">
          <a:blip r:embed="rId3">
            <a:alphaModFix/>
          </a:blip>
          <a:srcRect l="7104" t="3207" r="7403" b="3552"/>
          <a:stretch/>
        </p:blipFill>
        <p:spPr>
          <a:xfrm>
            <a:off x="144379" y="240631"/>
            <a:ext cx="17999241" cy="972151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 txBox="1"/>
          <p:nvPr/>
        </p:nvSpPr>
        <p:spPr>
          <a:xfrm>
            <a:off x="1371600" y="1790341"/>
            <a:ext cx="7884160" cy="115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0000"/>
                </a:solidFill>
                <a:latin typeface="Bitter"/>
                <a:sym typeface="Bitter"/>
              </a:rPr>
              <a:t>PHIẾU HỌC TẬP 3</a:t>
            </a:r>
            <a:endParaRPr sz="1100" dirty="0">
              <a:solidFill>
                <a:srgbClr val="FF0000"/>
              </a:solidFill>
            </a:endParaRPr>
          </a:p>
        </p:txBody>
      </p:sp>
      <p:sp>
        <p:nvSpPr>
          <p:cNvPr id="201" name="Google Shape;201;p7"/>
          <p:cNvSpPr txBox="1"/>
          <p:nvPr/>
        </p:nvSpPr>
        <p:spPr>
          <a:xfrm>
            <a:off x="2241115" y="8160541"/>
            <a:ext cx="9946126" cy="336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635C33-BD74-28F8-CBDE-17F6422179F0}"/>
              </a:ext>
            </a:extLst>
          </p:cNvPr>
          <p:cNvSpPr txBox="1"/>
          <p:nvPr/>
        </p:nvSpPr>
        <p:spPr>
          <a:xfrm>
            <a:off x="706581" y="3120591"/>
            <a:ext cx="6777062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v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sớm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pha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hơn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li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x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/2. Gia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tốc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a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ngược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pha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với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li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độ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x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và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sớm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pha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hơn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vận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tốc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v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góc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/2. ‘</a:t>
            </a:r>
          </a:p>
          <a:p>
            <a:pPr algn="ctr"/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-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thị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li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(x-t),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3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(v-t)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1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4800" dirty="0">
                <a:latin typeface="Cambria" panose="02040503050406030204" pitchFamily="18" charset="0"/>
                <a:ea typeface="Cambria" panose="02040503050406030204" pitchFamily="18" charset="0"/>
              </a:rPr>
              <a:t> (a-t)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4D59AB-569D-BDD2-EFA8-A3F7D53E3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873" y="3804327"/>
            <a:ext cx="9902943" cy="5786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4443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 l="51883" r="6348" b="3128"/>
          <a:stretch/>
        </p:blipFill>
        <p:spPr>
          <a:xfrm>
            <a:off x="8485490" y="-683023"/>
            <a:ext cx="8773810" cy="107530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3"/>
          <p:cNvGrpSpPr/>
          <p:nvPr/>
        </p:nvGrpSpPr>
        <p:grpSpPr>
          <a:xfrm>
            <a:off x="8959074" y="2202874"/>
            <a:ext cx="7791071" cy="6767178"/>
            <a:chOff x="0" y="0"/>
            <a:chExt cx="7896644" cy="8437961"/>
          </a:xfrm>
        </p:grpSpPr>
        <p:grpSp>
          <p:nvGrpSpPr>
            <p:cNvPr id="127" name="Google Shape;127;p3"/>
            <p:cNvGrpSpPr/>
            <p:nvPr/>
          </p:nvGrpSpPr>
          <p:grpSpPr>
            <a:xfrm>
              <a:off x="15830" y="395932"/>
              <a:ext cx="751374" cy="786595"/>
              <a:chOff x="0" y="-38100"/>
              <a:chExt cx="812800" cy="850900"/>
            </a:xfrm>
          </p:grpSpPr>
          <p:sp>
            <p:nvSpPr>
              <p:cNvPr id="128" name="Google Shape;128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29" name="Google Shape;129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0" name="Google Shape;130;p3"/>
            <p:cNvGrpSpPr/>
            <p:nvPr/>
          </p:nvGrpSpPr>
          <p:grpSpPr>
            <a:xfrm>
              <a:off x="15830" y="2102819"/>
              <a:ext cx="751374" cy="786595"/>
              <a:chOff x="0" y="-38100"/>
              <a:chExt cx="812800" cy="850900"/>
            </a:xfrm>
          </p:grpSpPr>
          <p:sp>
            <p:nvSpPr>
              <p:cNvPr id="131" name="Google Shape;131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2" name="Google Shape;132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3"/>
            <p:cNvGrpSpPr/>
            <p:nvPr/>
          </p:nvGrpSpPr>
          <p:grpSpPr>
            <a:xfrm>
              <a:off x="15830" y="3809706"/>
              <a:ext cx="751374" cy="786595"/>
              <a:chOff x="0" y="-38100"/>
              <a:chExt cx="812800" cy="850900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5" name="Google Shape;135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3"/>
            <p:cNvGrpSpPr/>
            <p:nvPr/>
          </p:nvGrpSpPr>
          <p:grpSpPr>
            <a:xfrm>
              <a:off x="15830" y="5516593"/>
              <a:ext cx="751374" cy="786595"/>
              <a:chOff x="0" y="-38100"/>
              <a:chExt cx="812800" cy="850900"/>
            </a:xfrm>
          </p:grpSpPr>
          <p:sp>
            <p:nvSpPr>
              <p:cNvPr id="137" name="Google Shape;137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8" name="Google Shape;138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" name="Google Shape;139;p3"/>
            <p:cNvGrpSpPr/>
            <p:nvPr/>
          </p:nvGrpSpPr>
          <p:grpSpPr>
            <a:xfrm>
              <a:off x="15830" y="7223480"/>
              <a:ext cx="751374" cy="786595"/>
              <a:chOff x="0" y="-38100"/>
              <a:chExt cx="812800" cy="850900"/>
            </a:xfrm>
          </p:grpSpPr>
          <p:sp>
            <p:nvSpPr>
              <p:cNvPr id="140" name="Google Shape;140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41" name="Google Shape;141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142" name="Google Shape;142;p3"/>
            <p:cNvCxnSpPr/>
            <p:nvPr/>
          </p:nvCxnSpPr>
          <p:spPr>
            <a:xfrm>
              <a:off x="0" y="1597713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3" name="Google Shape;143;p3"/>
            <p:cNvCxnSpPr/>
            <p:nvPr/>
          </p:nvCxnSpPr>
          <p:spPr>
            <a:xfrm>
              <a:off x="0" y="0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4" name="Google Shape;144;p3"/>
            <p:cNvCxnSpPr/>
            <p:nvPr/>
          </p:nvCxnSpPr>
          <p:spPr>
            <a:xfrm>
              <a:off x="0" y="335078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5" name="Google Shape;145;p3"/>
            <p:cNvCxnSpPr/>
            <p:nvPr/>
          </p:nvCxnSpPr>
          <p:spPr>
            <a:xfrm>
              <a:off x="0" y="501264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6" name="Google Shape;146;p3"/>
            <p:cNvCxnSpPr/>
            <p:nvPr/>
          </p:nvCxnSpPr>
          <p:spPr>
            <a:xfrm>
              <a:off x="0" y="671260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7" name="Google Shape;147;p3"/>
            <p:cNvCxnSpPr/>
            <p:nvPr/>
          </p:nvCxnSpPr>
          <p:spPr>
            <a:xfrm>
              <a:off x="0" y="843796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48" name="Google Shape;148;p3"/>
          <p:cNvSpPr txBox="1"/>
          <p:nvPr/>
        </p:nvSpPr>
        <p:spPr>
          <a:xfrm>
            <a:off x="10186671" y="2510858"/>
            <a:ext cx="6955435" cy="5946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CÓ 10 CÂU HỎI </a:t>
            </a:r>
            <a:endParaRPr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SỬ DỤNG ỨNG DỤNG BLOOKET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  <a:hlinkClick r:id="rId4"/>
              </a:rPr>
              <a:t>https://dashboard.blooket.com/set/64aac4b4acad8bc033c74231</a:t>
            </a:r>
            <a:endParaRPr lang="en-US" sz="32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HS TRẢ LỜI BẰNG ĐIỆN THOẠI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KIỂM TRA ĐÁP ÁN</a:t>
            </a:r>
            <a:endParaRPr lang="en-US"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LẤY KẾT QUẢ “TOP5”</a:t>
            </a:r>
            <a:endParaRPr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9" name="Google Shape;14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7541306">
            <a:off x="66998" y="-705555"/>
            <a:ext cx="1923406" cy="251874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"/>
          <p:cNvSpPr txBox="1"/>
          <p:nvPr/>
        </p:nvSpPr>
        <p:spPr>
          <a:xfrm>
            <a:off x="-76374" y="1484983"/>
            <a:ext cx="8907374" cy="1462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 i="0" u="none" strike="noStrike" cap="none" dirty="0">
                <a:solidFill>
                  <a:srgbClr val="5E7F73"/>
                </a:solidFill>
                <a:latin typeface="Bitter"/>
                <a:ea typeface="Bitter"/>
                <a:cs typeface="Bitter"/>
                <a:sym typeface="Bitter"/>
              </a:rPr>
              <a:t>3. LUYỆN TẬP</a:t>
            </a:r>
            <a:endParaRPr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D3EA37-9719-A1D7-4BB1-6E645FAB8B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754" y="2849953"/>
            <a:ext cx="8135308" cy="3054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EFA04F-2BF3-1D12-DC46-195D5893BC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754" y="6095099"/>
            <a:ext cx="8058668" cy="385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 l="51883" r="6348" b="3128"/>
          <a:stretch/>
        </p:blipFill>
        <p:spPr>
          <a:xfrm>
            <a:off x="8485490" y="-696878"/>
            <a:ext cx="8773810" cy="107530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3"/>
          <p:cNvGrpSpPr/>
          <p:nvPr/>
        </p:nvGrpSpPr>
        <p:grpSpPr>
          <a:xfrm>
            <a:off x="8976859" y="2081798"/>
            <a:ext cx="7791071" cy="6767178"/>
            <a:chOff x="0" y="0"/>
            <a:chExt cx="7896644" cy="8437961"/>
          </a:xfrm>
        </p:grpSpPr>
        <p:grpSp>
          <p:nvGrpSpPr>
            <p:cNvPr id="127" name="Google Shape;127;p3"/>
            <p:cNvGrpSpPr/>
            <p:nvPr/>
          </p:nvGrpSpPr>
          <p:grpSpPr>
            <a:xfrm>
              <a:off x="15830" y="395932"/>
              <a:ext cx="751374" cy="786595"/>
              <a:chOff x="0" y="-38100"/>
              <a:chExt cx="812800" cy="850900"/>
            </a:xfrm>
          </p:grpSpPr>
          <p:sp>
            <p:nvSpPr>
              <p:cNvPr id="128" name="Google Shape;128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29" name="Google Shape;129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0" name="Google Shape;130;p3"/>
            <p:cNvGrpSpPr/>
            <p:nvPr/>
          </p:nvGrpSpPr>
          <p:grpSpPr>
            <a:xfrm>
              <a:off x="15830" y="2102819"/>
              <a:ext cx="751374" cy="786595"/>
              <a:chOff x="0" y="-38100"/>
              <a:chExt cx="812800" cy="850900"/>
            </a:xfrm>
          </p:grpSpPr>
          <p:sp>
            <p:nvSpPr>
              <p:cNvPr id="131" name="Google Shape;131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2" name="Google Shape;132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3"/>
            <p:cNvGrpSpPr/>
            <p:nvPr/>
          </p:nvGrpSpPr>
          <p:grpSpPr>
            <a:xfrm>
              <a:off x="15830" y="3809706"/>
              <a:ext cx="751374" cy="786595"/>
              <a:chOff x="0" y="-38100"/>
              <a:chExt cx="812800" cy="850900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5" name="Google Shape;135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3"/>
            <p:cNvGrpSpPr/>
            <p:nvPr/>
          </p:nvGrpSpPr>
          <p:grpSpPr>
            <a:xfrm>
              <a:off x="15830" y="5516593"/>
              <a:ext cx="751374" cy="786595"/>
              <a:chOff x="0" y="-38100"/>
              <a:chExt cx="812800" cy="850900"/>
            </a:xfrm>
          </p:grpSpPr>
          <p:sp>
            <p:nvSpPr>
              <p:cNvPr id="137" name="Google Shape;137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8" name="Google Shape;138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" name="Google Shape;139;p3"/>
            <p:cNvGrpSpPr/>
            <p:nvPr/>
          </p:nvGrpSpPr>
          <p:grpSpPr>
            <a:xfrm>
              <a:off x="15830" y="7223480"/>
              <a:ext cx="751374" cy="786595"/>
              <a:chOff x="0" y="-38100"/>
              <a:chExt cx="812800" cy="850900"/>
            </a:xfrm>
          </p:grpSpPr>
          <p:sp>
            <p:nvSpPr>
              <p:cNvPr id="140" name="Google Shape;140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41" name="Google Shape;141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142" name="Google Shape;142;p3"/>
            <p:cNvCxnSpPr/>
            <p:nvPr/>
          </p:nvCxnSpPr>
          <p:spPr>
            <a:xfrm>
              <a:off x="0" y="1597713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3" name="Google Shape;143;p3"/>
            <p:cNvCxnSpPr/>
            <p:nvPr/>
          </p:nvCxnSpPr>
          <p:spPr>
            <a:xfrm>
              <a:off x="0" y="0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4" name="Google Shape;144;p3"/>
            <p:cNvCxnSpPr/>
            <p:nvPr/>
          </p:nvCxnSpPr>
          <p:spPr>
            <a:xfrm>
              <a:off x="0" y="335078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5" name="Google Shape;145;p3"/>
            <p:cNvCxnSpPr/>
            <p:nvPr/>
          </p:nvCxnSpPr>
          <p:spPr>
            <a:xfrm>
              <a:off x="0" y="501264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6" name="Google Shape;146;p3"/>
            <p:cNvCxnSpPr/>
            <p:nvPr/>
          </p:nvCxnSpPr>
          <p:spPr>
            <a:xfrm>
              <a:off x="0" y="671260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7" name="Google Shape;147;p3"/>
            <p:cNvCxnSpPr/>
            <p:nvPr/>
          </p:nvCxnSpPr>
          <p:spPr>
            <a:xfrm>
              <a:off x="0" y="843796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48" name="Google Shape;148;p3"/>
          <p:cNvSpPr txBox="1"/>
          <p:nvPr/>
        </p:nvSpPr>
        <p:spPr>
          <a:xfrm>
            <a:off x="10085918" y="2381787"/>
            <a:ext cx="6664227" cy="688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Hoàn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thành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các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bài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tập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trang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sym typeface="Bitter"/>
              </a:rPr>
              <a:t> 18, 19 SGK</a:t>
            </a:r>
            <a:endParaRPr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Thực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hành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nhóm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–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Xác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định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chu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kì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,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tần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số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,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tần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số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góc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của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đồng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hồ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quả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lắc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bất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kì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.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Xem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lại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sự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chuyển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hóa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năng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lượng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của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vật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ở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Vật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</a:t>
            </a:r>
            <a:r>
              <a:rPr lang="en-US" sz="3600" b="1" i="0" u="none" strike="noStrike" cap="none" dirty="0" err="1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lí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10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</p:txBody>
      </p:sp>
      <p:pic>
        <p:nvPicPr>
          <p:cNvPr id="149" name="Google Shape;149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541306">
            <a:off x="123583" y="282965"/>
            <a:ext cx="1923406" cy="251874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"/>
          <p:cNvSpPr txBox="1"/>
          <p:nvPr/>
        </p:nvSpPr>
        <p:spPr>
          <a:xfrm>
            <a:off x="1028700" y="481612"/>
            <a:ext cx="7791071" cy="4736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 b="1" dirty="0">
                <a:solidFill>
                  <a:srgbClr val="5E7F73"/>
                </a:solidFill>
                <a:latin typeface="Bitter"/>
                <a:sym typeface="Bitter"/>
              </a:rPr>
              <a:t>CHUẨN BỊ CHO TIẾT HỌC SAU</a:t>
            </a:r>
            <a:endParaRPr dirty="0"/>
          </a:p>
        </p:txBody>
      </p:sp>
      <p:pic>
        <p:nvPicPr>
          <p:cNvPr id="151" name="Google Shape;151;p3"/>
          <p:cNvPicPr preferRelativeResize="0"/>
          <p:nvPr/>
        </p:nvPicPr>
        <p:blipFill rotWithShape="1">
          <a:blip r:embed="rId3">
            <a:alphaModFix/>
          </a:blip>
          <a:srcRect l="9313" t="28228" r="59795" b="24708"/>
          <a:stretch/>
        </p:blipFill>
        <p:spPr>
          <a:xfrm>
            <a:off x="5355094" y="5465387"/>
            <a:ext cx="5762028" cy="4937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4414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18"/>
          <p:cNvPicPr preferRelativeResize="0"/>
          <p:nvPr/>
        </p:nvPicPr>
        <p:blipFill rotWithShape="1">
          <a:blip r:embed="rId3">
            <a:alphaModFix/>
          </a:blip>
          <a:srcRect l="14136" t="15253" r="14500" b="19112"/>
          <a:stretch/>
        </p:blipFill>
        <p:spPr>
          <a:xfrm>
            <a:off x="2501100" y="1536375"/>
            <a:ext cx="13205228" cy="6831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6776798">
            <a:off x="9856244" y="-3121404"/>
            <a:ext cx="2776761" cy="7238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967889">
            <a:off x="16434012" y="5634135"/>
            <a:ext cx="3022508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971366" flipH="1">
            <a:off x="749568" y="6731179"/>
            <a:ext cx="2346524" cy="5710568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18"/>
          <p:cNvSpPr txBox="1"/>
          <p:nvPr/>
        </p:nvSpPr>
        <p:spPr>
          <a:xfrm>
            <a:off x="4596746" y="4006209"/>
            <a:ext cx="9812013" cy="1869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460" b="1" i="0" u="none" strike="noStrike" cap="none">
                <a:solidFill>
                  <a:srgbClr val="FFFFFF"/>
                </a:solidFill>
                <a:latin typeface="Bitter"/>
                <a:ea typeface="Bitter"/>
                <a:cs typeface="Bitter"/>
                <a:sym typeface="Bitter"/>
              </a:rPr>
              <a:t>Thank you!</a:t>
            </a:r>
            <a:endParaRPr/>
          </a:p>
        </p:txBody>
      </p:sp>
      <p:sp>
        <p:nvSpPr>
          <p:cNvPr id="411" name="Google Shape;411;p18"/>
          <p:cNvSpPr txBox="1"/>
          <p:nvPr/>
        </p:nvSpPr>
        <p:spPr>
          <a:xfrm>
            <a:off x="4444302" y="7011461"/>
            <a:ext cx="7638978" cy="370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1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b="0" i="0" u="none" strike="noStrike" cap="non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Write a closing statement or call-to-action here.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209;p8">
            <a:extLst>
              <a:ext uri="{FF2B5EF4-FFF2-40B4-BE49-F238E27FC236}">
                <a16:creationId xmlns:a16="http://schemas.microsoft.com/office/drawing/2014/main" id="{5F0A8150-F806-776A-0706-A2B2597D7A9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2043622">
            <a:off x="69052" y="-542685"/>
            <a:ext cx="3022508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2"/>
          <p:cNvSpPr txBox="1"/>
          <p:nvPr/>
        </p:nvSpPr>
        <p:spPr>
          <a:xfrm>
            <a:off x="3555756" y="89276"/>
            <a:ext cx="11016343" cy="1196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i="0" u="none" strike="noStrike" cap="none" dirty="0">
                <a:solidFill>
                  <a:srgbClr val="505050"/>
                </a:solidFill>
                <a:latin typeface="Bitter"/>
                <a:ea typeface="Bitter"/>
                <a:cs typeface="Bitter"/>
                <a:sym typeface="Bitter"/>
              </a:rPr>
              <a:t>NỘI DUNG BÀI HỌC</a:t>
            </a:r>
            <a:endParaRPr sz="1100" dirty="0">
              <a:solidFill>
                <a:srgbClr val="505050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4096D23-1E9F-61D5-3007-95ADDFD15F2D}"/>
              </a:ext>
            </a:extLst>
          </p:cNvPr>
          <p:cNvGrpSpPr/>
          <p:nvPr/>
        </p:nvGrpSpPr>
        <p:grpSpPr>
          <a:xfrm>
            <a:off x="-10241" y="1330049"/>
            <a:ext cx="5906720" cy="8638217"/>
            <a:chOff x="-10241" y="1330049"/>
            <a:chExt cx="5906720" cy="8638217"/>
          </a:xfrm>
        </p:grpSpPr>
        <p:pic>
          <p:nvPicPr>
            <p:cNvPr id="296" name="Google Shape;296;p12"/>
            <p:cNvPicPr preferRelativeResize="0"/>
            <p:nvPr/>
          </p:nvPicPr>
          <p:blipFill>
            <a:blip r:embed="rId4"/>
            <a:srcRect l="15450" r="15450"/>
            <a:stretch/>
          </p:blipFill>
          <p:spPr>
            <a:xfrm>
              <a:off x="493487" y="2327245"/>
              <a:ext cx="4786966" cy="4762761"/>
            </a:xfrm>
            <a:prstGeom prst="teardrop">
              <a:avLst/>
            </a:prstGeom>
            <a:noFill/>
            <a:ln>
              <a:noFill/>
            </a:ln>
          </p:spPr>
        </p:pic>
        <p:sp>
          <p:nvSpPr>
            <p:cNvPr id="302" name="Google Shape;302;p12"/>
            <p:cNvSpPr txBox="1"/>
            <p:nvPr/>
          </p:nvSpPr>
          <p:spPr>
            <a:xfrm>
              <a:off x="-10241" y="7090006"/>
              <a:ext cx="5659422" cy="6647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 b="1" dirty="0">
                  <a:solidFill>
                    <a:srgbClr val="00B050"/>
                  </a:solidFill>
                  <a:latin typeface="Bitter"/>
                  <a:sym typeface="Bitter"/>
                </a:rPr>
                <a:t>ÔN TẬP LÍ THUYẾT</a:t>
              </a:r>
              <a:endParaRPr sz="3600" dirty="0">
                <a:solidFill>
                  <a:srgbClr val="00B050"/>
                </a:solidFill>
              </a:endParaRPr>
            </a:p>
          </p:txBody>
        </p:sp>
        <p:sp>
          <p:nvSpPr>
            <p:cNvPr id="303" name="Google Shape;303;p12"/>
            <p:cNvSpPr txBox="1"/>
            <p:nvPr/>
          </p:nvSpPr>
          <p:spPr>
            <a:xfrm>
              <a:off x="229921" y="7770741"/>
              <a:ext cx="4911723" cy="21975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Ôn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tập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lí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thuyết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về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giao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dao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động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điều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hòa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thông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qua 6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câu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hỏi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tự</a:t>
              </a:r>
              <a:r>
                <a:rPr lang="en-US" sz="3400" b="1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-US" sz="3400" b="1" dirty="0" err="1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luận</a:t>
              </a:r>
              <a:r>
                <a:rPr lang="en-US" sz="3400" b="1" i="0" u="none" strike="noStrike" cap="none" dirty="0">
                  <a:solidFill>
                    <a:srgbClr val="00B050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endParaRPr sz="3400" b="1" dirty="0">
                <a:solidFill>
                  <a:srgbClr val="00B050"/>
                </a:solidFill>
              </a:endParaRPr>
            </a:p>
          </p:txBody>
        </p:sp>
        <p:sp>
          <p:nvSpPr>
            <p:cNvPr id="23" name="Google Shape;302;p12">
              <a:extLst>
                <a:ext uri="{FF2B5EF4-FFF2-40B4-BE49-F238E27FC236}">
                  <a16:creationId xmlns:a16="http://schemas.microsoft.com/office/drawing/2014/main" id="{4EFC4161-CEC6-1911-47AE-8D8CD8ADF854}"/>
                </a:ext>
              </a:extLst>
            </p:cNvPr>
            <p:cNvSpPr txBox="1"/>
            <p:nvPr/>
          </p:nvSpPr>
          <p:spPr>
            <a:xfrm>
              <a:off x="237057" y="1330049"/>
              <a:ext cx="5659422" cy="9971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 dirty="0">
                  <a:solidFill>
                    <a:srgbClr val="00B050"/>
                  </a:solidFill>
                  <a:latin typeface="Bitter"/>
                  <a:sym typeface="Bitter"/>
                </a:rPr>
                <a:t>MỞ ĐẦU</a:t>
              </a:r>
              <a:endParaRPr sz="2800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2C69A2-906E-8370-2930-7A8096B0B0A4}"/>
              </a:ext>
            </a:extLst>
          </p:cNvPr>
          <p:cNvGrpSpPr/>
          <p:nvPr/>
        </p:nvGrpSpPr>
        <p:grpSpPr>
          <a:xfrm>
            <a:off x="5237230" y="1268092"/>
            <a:ext cx="7001653" cy="8748841"/>
            <a:chOff x="5237230" y="1268092"/>
            <a:chExt cx="7001653" cy="8748841"/>
          </a:xfrm>
        </p:grpSpPr>
        <p:sp>
          <p:nvSpPr>
            <p:cNvPr id="24" name="Google Shape;302;p12">
              <a:extLst>
                <a:ext uri="{FF2B5EF4-FFF2-40B4-BE49-F238E27FC236}">
                  <a16:creationId xmlns:a16="http://schemas.microsoft.com/office/drawing/2014/main" id="{9F7AC8F3-3067-28EA-707A-0808A3073895}"/>
                </a:ext>
              </a:extLst>
            </p:cNvPr>
            <p:cNvSpPr txBox="1"/>
            <p:nvPr/>
          </p:nvSpPr>
          <p:spPr>
            <a:xfrm>
              <a:off x="5896479" y="1268092"/>
              <a:ext cx="5659422" cy="9971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 dirty="0">
                  <a:solidFill>
                    <a:srgbClr val="FF0000"/>
                  </a:solidFill>
                  <a:latin typeface="Bitter"/>
                  <a:sym typeface="Bitter"/>
                </a:rPr>
                <a:t>GIẢI BÀI TẬP</a:t>
              </a:r>
              <a:endParaRPr sz="2800" dirty="0">
                <a:solidFill>
                  <a:srgbClr val="FF0000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FD79185-F1C7-38D3-1168-002366894556}"/>
                </a:ext>
              </a:extLst>
            </p:cNvPr>
            <p:cNvGrpSpPr/>
            <p:nvPr/>
          </p:nvGrpSpPr>
          <p:grpSpPr>
            <a:xfrm>
              <a:off x="5237230" y="2389974"/>
              <a:ext cx="7001653" cy="7626959"/>
              <a:chOff x="-17725" y="2058587"/>
              <a:chExt cx="7001653" cy="7626959"/>
            </a:xfrm>
          </p:grpSpPr>
          <p:pic>
            <p:nvPicPr>
              <p:cNvPr id="9" name="Google Shape;296;p12">
                <a:extLst>
                  <a:ext uri="{FF2B5EF4-FFF2-40B4-BE49-F238E27FC236}">
                    <a16:creationId xmlns:a16="http://schemas.microsoft.com/office/drawing/2014/main" id="{3C618B1C-E6BB-BF8D-C7D0-27AB624857DC}"/>
                  </a:ext>
                </a:extLst>
              </p:cNvPr>
              <p:cNvPicPr preferRelativeResize="0"/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88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</a:extLst>
              </a:blip>
              <a:srcRect l="5003" r="5003"/>
              <a:stretch/>
            </p:blipFill>
            <p:spPr>
              <a:xfrm>
                <a:off x="1471637" y="2058587"/>
                <a:ext cx="3999197" cy="4450660"/>
              </a:xfrm>
              <a:prstGeom prst="ellipse">
                <a:avLst/>
              </a:prstGeom>
              <a:noFill/>
              <a:ln>
                <a:noFill/>
              </a:ln>
            </p:spPr>
          </p:pic>
          <p:grpSp>
            <p:nvGrpSpPr>
              <p:cNvPr id="10" name="Google Shape;301;p12">
                <a:extLst>
                  <a:ext uri="{FF2B5EF4-FFF2-40B4-BE49-F238E27FC236}">
                    <a16:creationId xmlns:a16="http://schemas.microsoft.com/office/drawing/2014/main" id="{20F12DB9-FE43-01AA-4C7E-283E9A8A2EBC}"/>
                  </a:ext>
                </a:extLst>
              </p:cNvPr>
              <p:cNvGrpSpPr/>
              <p:nvPr/>
            </p:nvGrpSpPr>
            <p:grpSpPr>
              <a:xfrm>
                <a:off x="-17725" y="6774557"/>
                <a:ext cx="7001653" cy="2910989"/>
                <a:chOff x="-1402784" y="-67664"/>
                <a:chExt cx="9335538" cy="3881321"/>
              </a:xfrm>
            </p:grpSpPr>
            <p:sp>
              <p:nvSpPr>
                <p:cNvPr id="11" name="Google Shape;302;p12">
                  <a:extLst>
                    <a:ext uri="{FF2B5EF4-FFF2-40B4-BE49-F238E27FC236}">
                      <a16:creationId xmlns:a16="http://schemas.microsoft.com/office/drawing/2014/main" id="{BD9A5EE8-3775-AA70-78C8-0D1F20E3C822}"/>
                    </a:ext>
                  </a:extLst>
                </p:cNvPr>
                <p:cNvSpPr txBox="1"/>
                <p:nvPr/>
              </p:nvSpPr>
              <p:spPr>
                <a:xfrm>
                  <a:off x="-1402784" y="-67664"/>
                  <a:ext cx="9335538" cy="8863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 dirty="0">
                      <a:solidFill>
                        <a:srgbClr val="FF0000"/>
                      </a:solidFill>
                      <a:latin typeface="Bitter"/>
                      <a:sym typeface="Bitter"/>
                    </a:rPr>
                    <a:t>KHĂN TRẢI BÀN – VẤN ĐÁP</a:t>
                  </a:r>
                  <a:endParaRPr sz="16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" name="Google Shape;303;p12">
                  <a:extLst>
                    <a:ext uri="{FF2B5EF4-FFF2-40B4-BE49-F238E27FC236}">
                      <a16:creationId xmlns:a16="http://schemas.microsoft.com/office/drawing/2014/main" id="{DB8A3E77-EBCD-EA02-5D65-D5DDCCADD450}"/>
                    </a:ext>
                  </a:extLst>
                </p:cNvPr>
                <p:cNvSpPr txBox="1"/>
                <p:nvPr/>
              </p:nvSpPr>
              <p:spPr>
                <a:xfrm>
                  <a:off x="-1060368" y="883622"/>
                  <a:ext cx="8428057" cy="293003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1" indent="0" algn="ctr" rtl="0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Thực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hành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bài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tập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tự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luận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về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dao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động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điều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hòa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thông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qua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kĩ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thuật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khăn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trải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bàn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và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vấn</a:t>
                  </a:r>
                  <a:r>
                    <a:rPr lang="en-US" sz="3400" b="1" dirty="0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C0000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đáp</a:t>
                  </a:r>
                  <a:endParaRPr sz="3400" b="1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4FA7200-F6F3-9704-D88C-F3D5C6CDEF79}"/>
              </a:ext>
            </a:extLst>
          </p:cNvPr>
          <p:cNvGrpSpPr/>
          <p:nvPr/>
        </p:nvGrpSpPr>
        <p:grpSpPr>
          <a:xfrm>
            <a:off x="12090065" y="1301536"/>
            <a:ext cx="6148229" cy="8674774"/>
            <a:chOff x="12090065" y="1301536"/>
            <a:chExt cx="6148229" cy="8674774"/>
          </a:xfrm>
        </p:grpSpPr>
        <p:sp>
          <p:nvSpPr>
            <p:cNvPr id="25" name="Google Shape;302;p12">
              <a:extLst>
                <a:ext uri="{FF2B5EF4-FFF2-40B4-BE49-F238E27FC236}">
                  <a16:creationId xmlns:a16="http://schemas.microsoft.com/office/drawing/2014/main" id="{88BBE34B-2808-7777-B6C5-2FAF654CB7A6}"/>
                </a:ext>
              </a:extLst>
            </p:cNvPr>
            <p:cNvSpPr txBox="1"/>
            <p:nvPr/>
          </p:nvSpPr>
          <p:spPr>
            <a:xfrm>
              <a:off x="12231375" y="1301536"/>
              <a:ext cx="5659422" cy="9971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400" b="1" dirty="0">
                  <a:solidFill>
                    <a:srgbClr val="0070C0"/>
                  </a:solidFill>
                  <a:latin typeface="Bitter"/>
                  <a:sym typeface="Bitter"/>
                </a:rPr>
                <a:t>LUYỆN TẬP</a:t>
              </a:r>
              <a:endParaRPr sz="2800" dirty="0">
                <a:solidFill>
                  <a:srgbClr val="0070C0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C51CD5D-80CF-1FD0-BE56-C810C5E3D6B3}"/>
                </a:ext>
              </a:extLst>
            </p:cNvPr>
            <p:cNvGrpSpPr/>
            <p:nvPr/>
          </p:nvGrpSpPr>
          <p:grpSpPr>
            <a:xfrm>
              <a:off x="12090065" y="2436114"/>
              <a:ext cx="6148229" cy="7540196"/>
              <a:chOff x="397120" y="2058587"/>
              <a:chExt cx="6148229" cy="7540196"/>
            </a:xfrm>
          </p:grpSpPr>
          <p:pic>
            <p:nvPicPr>
              <p:cNvPr id="19" name="Google Shape;296;p12">
                <a:extLst>
                  <a:ext uri="{FF2B5EF4-FFF2-40B4-BE49-F238E27FC236}">
                    <a16:creationId xmlns:a16="http://schemas.microsoft.com/office/drawing/2014/main" id="{C3D4955D-AD47-C134-52EC-EC0AC857D6A0}"/>
                  </a:ext>
                </a:extLst>
              </p:cNvPr>
              <p:cNvPicPr preferRelativeResize="0"/>
              <p:nvPr/>
            </p:nvPicPr>
            <p:blipFill>
              <a:blip r:embed="rId7"/>
              <a:srcRect l="5072" r="5072"/>
              <a:stretch/>
            </p:blipFill>
            <p:spPr>
              <a:xfrm>
                <a:off x="1471637" y="2058587"/>
                <a:ext cx="3999197" cy="4450660"/>
              </a:xfrm>
              <a:prstGeom prst="teardrop">
                <a:avLst/>
              </a:prstGeom>
              <a:noFill/>
              <a:ln>
                <a:noFill/>
              </a:ln>
            </p:spPr>
          </p:pic>
          <p:grpSp>
            <p:nvGrpSpPr>
              <p:cNvPr id="20" name="Google Shape;301;p12">
                <a:extLst>
                  <a:ext uri="{FF2B5EF4-FFF2-40B4-BE49-F238E27FC236}">
                    <a16:creationId xmlns:a16="http://schemas.microsoft.com/office/drawing/2014/main" id="{03DADCB7-7F06-849D-11C5-B4B5094F14B1}"/>
                  </a:ext>
                </a:extLst>
              </p:cNvPr>
              <p:cNvGrpSpPr/>
              <p:nvPr/>
            </p:nvGrpSpPr>
            <p:grpSpPr>
              <a:xfrm>
                <a:off x="397120" y="6730402"/>
                <a:ext cx="6148229" cy="2868381"/>
                <a:chOff x="-849657" y="-126538"/>
                <a:chExt cx="8197639" cy="3824511"/>
              </a:xfrm>
            </p:grpSpPr>
            <p:sp>
              <p:nvSpPr>
                <p:cNvPr id="21" name="Google Shape;302;p12">
                  <a:extLst>
                    <a:ext uri="{FF2B5EF4-FFF2-40B4-BE49-F238E27FC236}">
                      <a16:creationId xmlns:a16="http://schemas.microsoft.com/office/drawing/2014/main" id="{3EE4F4F8-C05E-0AB0-1A6B-D97EB41B7C0B}"/>
                    </a:ext>
                  </a:extLst>
                </p:cNvPr>
                <p:cNvSpPr txBox="1"/>
                <p:nvPr/>
              </p:nvSpPr>
              <p:spPr>
                <a:xfrm>
                  <a:off x="-849657" y="-126538"/>
                  <a:ext cx="8197639" cy="8863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600" b="1" dirty="0">
                      <a:solidFill>
                        <a:srgbClr val="0070C0"/>
                      </a:solidFill>
                      <a:latin typeface="Bitter"/>
                      <a:sym typeface="Bitter"/>
                    </a:rPr>
                    <a:t>ỨNG DỤNG BLOOKET</a:t>
                  </a:r>
                  <a:endParaRPr sz="3600" dirty="0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22" name="Google Shape;303;p12">
                  <a:extLst>
                    <a:ext uri="{FF2B5EF4-FFF2-40B4-BE49-F238E27FC236}">
                      <a16:creationId xmlns:a16="http://schemas.microsoft.com/office/drawing/2014/main" id="{FCDDBBB4-1642-A0BA-D334-7F09C785DBC2}"/>
                    </a:ext>
                  </a:extLst>
                </p:cNvPr>
                <p:cNvSpPr txBox="1"/>
                <p:nvPr/>
              </p:nvSpPr>
              <p:spPr>
                <a:xfrm>
                  <a:off x="-560872" y="767937"/>
                  <a:ext cx="7620067" cy="29300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1" indent="0" algn="ctr" rtl="0">
                    <a:lnSpc>
                      <a:spcPct val="14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Sử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dụng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trò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chơi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Blooket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để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củng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cố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bằng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các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câu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hỏi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trắc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nghiệm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lí</a:t>
                  </a:r>
                  <a:r>
                    <a:rPr lang="en-US" sz="3400" b="1" dirty="0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 </a:t>
                  </a:r>
                  <a:r>
                    <a:rPr lang="en-US" sz="3400" b="1" dirty="0" err="1">
                      <a:solidFill>
                        <a:srgbClr val="0070C0"/>
                      </a:solidFill>
                      <a:latin typeface="Roboto"/>
                      <a:ea typeface="Roboto"/>
                      <a:cs typeface="Roboto"/>
                      <a:sym typeface="Roboto"/>
                    </a:rPr>
                    <a:t>thuyết</a:t>
                  </a:r>
                  <a:endParaRPr sz="3400" b="1" dirty="0">
                    <a:solidFill>
                      <a:srgbClr val="0070C0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"/>
          <p:cNvPicPr preferRelativeResize="0"/>
          <p:nvPr/>
        </p:nvPicPr>
        <p:blipFill rotWithShape="1">
          <a:blip r:embed="rId3">
            <a:alphaModFix/>
          </a:blip>
          <a:srcRect l="51883" r="6348" b="3128"/>
          <a:stretch/>
        </p:blipFill>
        <p:spPr>
          <a:xfrm>
            <a:off x="8485490" y="-683023"/>
            <a:ext cx="8773810" cy="107530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6" name="Google Shape;126;p3"/>
          <p:cNvGrpSpPr/>
          <p:nvPr/>
        </p:nvGrpSpPr>
        <p:grpSpPr>
          <a:xfrm>
            <a:off x="8959074" y="2202874"/>
            <a:ext cx="7791071" cy="6767178"/>
            <a:chOff x="0" y="0"/>
            <a:chExt cx="7896644" cy="8437961"/>
          </a:xfrm>
        </p:grpSpPr>
        <p:grpSp>
          <p:nvGrpSpPr>
            <p:cNvPr id="127" name="Google Shape;127;p3"/>
            <p:cNvGrpSpPr/>
            <p:nvPr/>
          </p:nvGrpSpPr>
          <p:grpSpPr>
            <a:xfrm>
              <a:off x="15830" y="395932"/>
              <a:ext cx="751374" cy="786595"/>
              <a:chOff x="0" y="-38100"/>
              <a:chExt cx="812800" cy="850900"/>
            </a:xfrm>
          </p:grpSpPr>
          <p:sp>
            <p:nvSpPr>
              <p:cNvPr id="128" name="Google Shape;128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29" name="Google Shape;129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0" name="Google Shape;130;p3"/>
            <p:cNvGrpSpPr/>
            <p:nvPr/>
          </p:nvGrpSpPr>
          <p:grpSpPr>
            <a:xfrm>
              <a:off x="15830" y="2102819"/>
              <a:ext cx="751374" cy="786595"/>
              <a:chOff x="0" y="-38100"/>
              <a:chExt cx="812800" cy="850900"/>
            </a:xfrm>
          </p:grpSpPr>
          <p:sp>
            <p:nvSpPr>
              <p:cNvPr id="131" name="Google Shape;131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2" name="Google Shape;132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3" name="Google Shape;133;p3"/>
            <p:cNvGrpSpPr/>
            <p:nvPr/>
          </p:nvGrpSpPr>
          <p:grpSpPr>
            <a:xfrm>
              <a:off x="15830" y="3809706"/>
              <a:ext cx="751374" cy="786595"/>
              <a:chOff x="0" y="-38100"/>
              <a:chExt cx="812800" cy="850900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5" name="Google Shape;135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6" name="Google Shape;136;p3"/>
            <p:cNvGrpSpPr/>
            <p:nvPr/>
          </p:nvGrpSpPr>
          <p:grpSpPr>
            <a:xfrm>
              <a:off x="15830" y="5516593"/>
              <a:ext cx="751374" cy="786595"/>
              <a:chOff x="0" y="-38100"/>
              <a:chExt cx="812800" cy="850900"/>
            </a:xfrm>
          </p:grpSpPr>
          <p:sp>
            <p:nvSpPr>
              <p:cNvPr id="137" name="Google Shape;137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38" name="Google Shape;138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" name="Google Shape;139;p3"/>
            <p:cNvGrpSpPr/>
            <p:nvPr/>
          </p:nvGrpSpPr>
          <p:grpSpPr>
            <a:xfrm>
              <a:off x="15830" y="7223480"/>
              <a:ext cx="751374" cy="786595"/>
              <a:chOff x="0" y="-38100"/>
              <a:chExt cx="812800" cy="850900"/>
            </a:xfrm>
          </p:grpSpPr>
          <p:sp>
            <p:nvSpPr>
              <p:cNvPr id="140" name="Google Shape;140;p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 extrusionOk="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38100" cap="flat" cmpd="sng">
                <a:solidFill>
                  <a:srgbClr val="E39A8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41" name="Google Shape;141;p3"/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73333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cxnSp>
          <p:nvCxnSpPr>
            <p:cNvPr id="142" name="Google Shape;142;p3"/>
            <p:cNvCxnSpPr/>
            <p:nvPr/>
          </p:nvCxnSpPr>
          <p:spPr>
            <a:xfrm>
              <a:off x="0" y="1597713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3" name="Google Shape;143;p3"/>
            <p:cNvCxnSpPr/>
            <p:nvPr/>
          </p:nvCxnSpPr>
          <p:spPr>
            <a:xfrm>
              <a:off x="0" y="0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4" name="Google Shape;144;p3"/>
            <p:cNvCxnSpPr/>
            <p:nvPr/>
          </p:nvCxnSpPr>
          <p:spPr>
            <a:xfrm>
              <a:off x="0" y="335078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5" name="Google Shape;145;p3"/>
            <p:cNvCxnSpPr/>
            <p:nvPr/>
          </p:nvCxnSpPr>
          <p:spPr>
            <a:xfrm>
              <a:off x="0" y="501264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6" name="Google Shape;146;p3"/>
            <p:cNvCxnSpPr/>
            <p:nvPr/>
          </p:nvCxnSpPr>
          <p:spPr>
            <a:xfrm>
              <a:off x="0" y="671260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7" name="Google Shape;147;p3"/>
            <p:cNvCxnSpPr/>
            <p:nvPr/>
          </p:nvCxnSpPr>
          <p:spPr>
            <a:xfrm>
              <a:off x="0" y="8437961"/>
              <a:ext cx="7896644" cy="0"/>
            </a:xfrm>
            <a:prstGeom prst="straightConnector1">
              <a:avLst/>
            </a:prstGeom>
            <a:noFill/>
            <a:ln w="50800" cap="flat" cmpd="sng">
              <a:solidFill>
                <a:srgbClr val="E39A8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48" name="Google Shape;148;p3"/>
          <p:cNvSpPr txBox="1"/>
          <p:nvPr/>
        </p:nvSpPr>
        <p:spPr>
          <a:xfrm>
            <a:off x="10186671" y="2510858"/>
            <a:ext cx="6664227" cy="6116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CÓ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6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 CÂU HỎI</a:t>
            </a:r>
            <a:endParaRPr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BỐC THĂM NGẪU NHIÊN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HS TRẢ LỜI CÂU HỎI.</a:t>
            </a: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0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NẾU ĐÚNG 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Wingdings" panose="05000000000000000000" pitchFamily="2" charset="2"/>
              </a:rPr>
              <a:t> NHẬN QUÀ</a:t>
            </a:r>
            <a:endParaRPr sz="1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 dirty="0">
              <a:solidFill>
                <a:schemeClr val="accent6">
                  <a:lumMod val="75000"/>
                </a:schemeClr>
              </a:solidFill>
              <a:latin typeface="Bitter"/>
              <a:ea typeface="Bitter"/>
              <a:cs typeface="Bitter"/>
              <a:sym typeface="Bitter"/>
            </a:endParaRPr>
          </a:p>
          <a:p>
            <a:pPr marL="0" marR="0" lvl="1" indent="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Bitter"/>
              </a:rPr>
              <a:t>NẾU SAI </a:t>
            </a:r>
            <a:r>
              <a:rPr lang="en-US" sz="36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Bitter"/>
                <a:ea typeface="Bitter"/>
                <a:cs typeface="Bitter"/>
                <a:sym typeface="Wingdings" panose="05000000000000000000" pitchFamily="2" charset="2"/>
              </a:rPr>
              <a:t> KHÔNG CÓ QUÀ</a:t>
            </a:r>
            <a:endParaRPr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9" name="Google Shape;149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541306">
            <a:off x="123583" y="282965"/>
            <a:ext cx="1923406" cy="251874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"/>
          <p:cNvSpPr txBox="1"/>
          <p:nvPr/>
        </p:nvSpPr>
        <p:spPr>
          <a:xfrm>
            <a:off x="676464" y="2100440"/>
            <a:ext cx="7791071" cy="1578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500" b="1" i="0" u="none" strike="noStrike" cap="none" dirty="0">
                <a:solidFill>
                  <a:srgbClr val="5E7F73"/>
                </a:solidFill>
                <a:latin typeface="Bitter"/>
                <a:ea typeface="Bitter"/>
                <a:cs typeface="Bitter"/>
                <a:sym typeface="Bitter"/>
              </a:rPr>
              <a:t>1. </a:t>
            </a:r>
            <a:r>
              <a:rPr lang="en-US" sz="9500" b="1" dirty="0">
                <a:solidFill>
                  <a:srgbClr val="5E7F73"/>
                </a:solidFill>
                <a:latin typeface="Bitter"/>
                <a:ea typeface="Bitter"/>
                <a:cs typeface="Bitter"/>
                <a:sym typeface="Bitter"/>
              </a:rPr>
              <a:t>MỞ ĐẦU</a:t>
            </a:r>
            <a:endParaRPr dirty="0"/>
          </a:p>
        </p:txBody>
      </p:sp>
      <p:pic>
        <p:nvPicPr>
          <p:cNvPr id="151" name="Google Shape;151;p3"/>
          <p:cNvPicPr preferRelativeResize="0"/>
          <p:nvPr/>
        </p:nvPicPr>
        <p:blipFill rotWithShape="1">
          <a:blip r:embed="rId3">
            <a:alphaModFix/>
          </a:blip>
          <a:srcRect l="9313" t="28228" r="59795" b="24708"/>
          <a:stretch/>
        </p:blipFill>
        <p:spPr>
          <a:xfrm>
            <a:off x="5355094" y="5465387"/>
            <a:ext cx="5762028" cy="4937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450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6"/>
          <p:cNvPicPr preferRelativeResize="0"/>
          <p:nvPr/>
        </p:nvPicPr>
        <p:blipFill rotWithShape="1">
          <a:blip r:embed="rId3">
            <a:alphaModFix/>
          </a:blip>
          <a:srcRect l="35274" t="3382" r="35479" b="3176"/>
          <a:stretch/>
        </p:blipFill>
        <p:spPr>
          <a:xfrm>
            <a:off x="9285082" y="-196513"/>
            <a:ext cx="9287435" cy="10483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6"/>
          <p:cNvGrpSpPr/>
          <p:nvPr/>
        </p:nvGrpSpPr>
        <p:grpSpPr>
          <a:xfrm>
            <a:off x="1429373" y="2347535"/>
            <a:ext cx="7364688" cy="7397699"/>
            <a:chOff x="1813" y="0"/>
            <a:chExt cx="809173" cy="812800"/>
          </a:xfrm>
        </p:grpSpPr>
        <p:sp>
          <p:nvSpPr>
            <p:cNvPr id="180" name="Google Shape;180;p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7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2" name="Google Shape;182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2602977">
            <a:off x="631633" y="7878155"/>
            <a:ext cx="1111636" cy="228134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6"/>
          <p:cNvSpPr txBox="1"/>
          <p:nvPr/>
        </p:nvSpPr>
        <p:spPr>
          <a:xfrm>
            <a:off x="566539" y="650806"/>
            <a:ext cx="8577461" cy="1462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8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 i="0" u="none" strike="noStrike" cap="none" dirty="0">
                <a:solidFill>
                  <a:srgbClr val="5E7F73"/>
                </a:solidFill>
                <a:latin typeface="Bitter"/>
                <a:ea typeface="Bitter"/>
                <a:cs typeface="Bitter"/>
                <a:sym typeface="Bitter"/>
              </a:rPr>
              <a:t>2. GIẢI BÀI TẬP</a:t>
            </a:r>
            <a:endParaRPr sz="1600" dirty="0"/>
          </a:p>
        </p:txBody>
      </p:sp>
      <p:sp>
        <p:nvSpPr>
          <p:cNvPr id="186" name="Google Shape;186;p6"/>
          <p:cNvSpPr txBox="1"/>
          <p:nvPr/>
        </p:nvSpPr>
        <p:spPr>
          <a:xfrm>
            <a:off x="10076330" y="1586306"/>
            <a:ext cx="7978588" cy="4431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CÓ 2 BÀI TẬP VỀ 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DAO ĐỘNG ĐIỀU HÒA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- PHT 1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được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chia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thành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4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câu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từ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a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đến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d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và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PHT 2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000" b="1" dirty="0">
              <a:solidFill>
                <a:srgbClr val="E39A81"/>
              </a:solidFill>
              <a:latin typeface="Bitter"/>
              <a:sym typeface="Bitter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endParaRPr sz="1800" dirty="0"/>
          </a:p>
        </p:txBody>
      </p:sp>
      <p:pic>
        <p:nvPicPr>
          <p:cNvPr id="193" name="Google Shape;193;p6"/>
          <p:cNvPicPr preferRelativeResize="0"/>
          <p:nvPr/>
        </p:nvPicPr>
        <p:blipFill>
          <a:blip r:embed="rId5"/>
          <a:srcRect t="294" b="294"/>
          <a:stretch/>
        </p:blipFill>
        <p:spPr>
          <a:xfrm>
            <a:off x="1631867" y="2581685"/>
            <a:ext cx="6959700" cy="6929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Google Shape;186;p6">
            <a:extLst>
              <a:ext uri="{FF2B5EF4-FFF2-40B4-BE49-F238E27FC236}">
                <a16:creationId xmlns:a16="http://schemas.microsoft.com/office/drawing/2014/main" id="{E685A3F1-9ADE-BB00-FC5B-144D95B6945B}"/>
              </a:ext>
            </a:extLst>
          </p:cNvPr>
          <p:cNvSpPr txBox="1"/>
          <p:nvPr/>
        </p:nvSpPr>
        <p:spPr>
          <a:xfrm>
            <a:off x="9773568" y="4503334"/>
            <a:ext cx="8281350" cy="3693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SỬ DỤNG KĨ THUẬT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KHĂN TRẢI BÀN (LẦN 1)</a:t>
            </a:r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(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Cá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nhân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HS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làm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bài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tập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độc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lập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trên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giấy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note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trong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2-3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phút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;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sau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đó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thảo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luận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đưa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ra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 KQ </a:t>
            </a:r>
            <a:r>
              <a:rPr lang="en-US" sz="4000" b="1" dirty="0" err="1">
                <a:solidFill>
                  <a:srgbClr val="E39A81"/>
                </a:solidFill>
                <a:latin typeface="Bitter"/>
                <a:sym typeface="Bitter"/>
              </a:rPr>
              <a:t>chung</a:t>
            </a: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)</a:t>
            </a:r>
            <a:endParaRPr sz="1800" dirty="0"/>
          </a:p>
        </p:txBody>
      </p:sp>
      <p:sp>
        <p:nvSpPr>
          <p:cNvPr id="4" name="Google Shape;186;p6">
            <a:extLst>
              <a:ext uri="{FF2B5EF4-FFF2-40B4-BE49-F238E27FC236}">
                <a16:creationId xmlns:a16="http://schemas.microsoft.com/office/drawing/2014/main" id="{1B5C203F-B30C-B2E5-D6F9-91E9B1464B3C}"/>
              </a:ext>
            </a:extLst>
          </p:cNvPr>
          <p:cNvSpPr txBox="1"/>
          <p:nvPr/>
        </p:nvSpPr>
        <p:spPr>
          <a:xfrm>
            <a:off x="11158705" y="8146263"/>
            <a:ext cx="6707954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E39A81"/>
                </a:solidFill>
                <a:latin typeface="Bitter"/>
                <a:sym typeface="Bitter"/>
              </a:rPr>
              <a:t>GIẢI BÀI TẬP – CHẤM CHÉO VÀ LẤY KẾT QUẢ</a:t>
            </a:r>
            <a:endParaRPr sz="1800" dirty="0"/>
          </a:p>
        </p:txBody>
      </p:sp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1FBAD9-99E4-1D83-D644-2BA898F562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96" t="7821" r="1516"/>
          <a:stretch/>
        </p:blipFill>
        <p:spPr>
          <a:xfrm>
            <a:off x="380999" y="341393"/>
            <a:ext cx="17553711" cy="96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28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1FBAD9-99E4-1D83-D644-2BA898F562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73" b="1973"/>
          <a:stretch/>
        </p:blipFill>
        <p:spPr>
          <a:xfrm>
            <a:off x="380999" y="341393"/>
            <a:ext cx="17553711" cy="96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10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1FBAD9-99E4-1D83-D644-2BA898F562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88" b="1988"/>
          <a:stretch/>
        </p:blipFill>
        <p:spPr>
          <a:xfrm>
            <a:off x="380999" y="341393"/>
            <a:ext cx="17553711" cy="96319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CA89FE-73F3-EC3E-E816-14BBDFD4C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6457" y="341393"/>
            <a:ext cx="7790544" cy="4433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D8AECC-6819-F62E-B071-5DC869F52B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738" y="658543"/>
            <a:ext cx="2668297" cy="10541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C21129-4995-7390-5D9C-6AC3A489EDB0}"/>
              </a:ext>
            </a:extLst>
          </p:cNvPr>
          <p:cNvSpPr txBox="1"/>
          <p:nvPr/>
        </p:nvSpPr>
        <p:spPr>
          <a:xfrm>
            <a:off x="11019191" y="658543"/>
            <a:ext cx="6716487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*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Chuyển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“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khăn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”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cho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các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nhóm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chấm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chéo</a:t>
            </a:r>
            <a:endParaRPr lang="en-US" sz="4800" b="1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algn="just"/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Tiêu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chí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chấm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:</a:t>
            </a:r>
          </a:p>
          <a:p>
            <a:pPr algn="just"/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-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Số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câu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đúng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/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sai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của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mỗi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cá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nhân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.</a:t>
            </a:r>
          </a:p>
          <a:p>
            <a:pPr algn="just"/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-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Số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câu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đúng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của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cả</a:t>
            </a:r>
            <a:r>
              <a:rPr lang="en-US" sz="4800" b="1" dirty="0">
                <a:solidFill>
                  <a:srgbClr val="FFFF00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rgbClr val="FFFF00"/>
                </a:solidFill>
                <a:latin typeface="Candara" panose="020E0502030303020204" pitchFamily="34" charset="0"/>
              </a:rPr>
              <a:t>nhóm</a:t>
            </a:r>
            <a:endParaRPr lang="en-US" sz="4800" b="1" dirty="0">
              <a:solidFill>
                <a:srgbClr val="FFFF00"/>
              </a:solidFill>
              <a:latin typeface="Candara" panose="020E0502030303020204" pitchFamily="34" charset="0"/>
            </a:endParaRPr>
          </a:p>
          <a:p>
            <a:pPr algn="just"/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*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Xếp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thứ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tự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theo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số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lượng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câu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đúng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của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cá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nhân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trước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(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sau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đó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mới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tính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đến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số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lượt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đúng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của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nhóm</a:t>
            </a:r>
            <a:r>
              <a:rPr lang="en-US" sz="4800" b="1" dirty="0">
                <a:solidFill>
                  <a:schemeClr val="bg1"/>
                </a:solidFill>
                <a:latin typeface="Candara" panose="020E0502030303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80811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7"/>
          <p:cNvPicPr preferRelativeResize="0"/>
          <p:nvPr/>
        </p:nvPicPr>
        <p:blipFill rotWithShape="1">
          <a:blip r:embed="rId3">
            <a:alphaModFix/>
          </a:blip>
          <a:srcRect l="7104" t="3207" r="7403" b="3552"/>
          <a:stretch/>
        </p:blipFill>
        <p:spPr>
          <a:xfrm>
            <a:off x="144379" y="240631"/>
            <a:ext cx="17999241" cy="972151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 txBox="1"/>
          <p:nvPr/>
        </p:nvSpPr>
        <p:spPr>
          <a:xfrm>
            <a:off x="1382338" y="1939093"/>
            <a:ext cx="6887902" cy="115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0000"/>
                </a:solidFill>
                <a:latin typeface="Bitter"/>
                <a:sym typeface="Bitter"/>
              </a:rPr>
              <a:t>PHIẾU HỌC TẬP 1</a:t>
            </a:r>
            <a:endParaRPr sz="1100" dirty="0">
              <a:solidFill>
                <a:srgbClr val="FF0000"/>
              </a:solidFill>
            </a:endParaRPr>
          </a:p>
        </p:txBody>
      </p:sp>
      <p:sp>
        <p:nvSpPr>
          <p:cNvPr id="201" name="Google Shape;201;p7"/>
          <p:cNvSpPr txBox="1"/>
          <p:nvPr/>
        </p:nvSpPr>
        <p:spPr>
          <a:xfrm>
            <a:off x="2241115" y="8160541"/>
            <a:ext cx="9946126" cy="336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635C33-BD74-28F8-CBDE-17F6422179F0}"/>
              </a:ext>
            </a:extLst>
          </p:cNvPr>
          <p:cNvSpPr txBox="1"/>
          <p:nvPr/>
        </p:nvSpPr>
        <p:spPr>
          <a:xfrm>
            <a:off x="484908" y="2902857"/>
            <a:ext cx="1687483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Cho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một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algn="just"/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 = 10cos(4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t </a:t>
            </a:r>
            <a:r>
              <a:rPr lang="en-US" sz="48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- /3) (cm)</a:t>
            </a:r>
            <a:endParaRPr lang="en-US" sz="4800" dirty="0">
              <a:solidFill>
                <a:srgbClr val="0066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</a:pPr>
            <a:r>
              <a:rPr lang="vi-VN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a.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biên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độ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A, chu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T?</a:t>
            </a: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b.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pha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ban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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và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tần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số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f?</a:t>
            </a: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</a:pPr>
            <a:r>
              <a:rPr lang="en-US" sz="48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c. </a:t>
            </a:r>
            <a:r>
              <a:rPr lang="en-US" sz="4800" dirty="0" err="1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Xác</a:t>
            </a:r>
            <a:r>
              <a:rPr lang="en-US" sz="48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định</a:t>
            </a:r>
            <a:r>
              <a:rPr lang="en-US" sz="48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li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độ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x</a:t>
            </a:r>
            <a:r>
              <a:rPr lang="en-US" sz="4800" baseline="-250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1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tại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thời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điểm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t</a:t>
            </a:r>
            <a:r>
              <a:rPr lang="en-US" sz="4800" baseline="-250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1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= 0,5s?</a:t>
            </a:r>
            <a:endParaRPr lang="en-US" sz="4800" dirty="0">
              <a:solidFill>
                <a:srgbClr val="0066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vi-VN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v</a:t>
            </a:r>
            <a:r>
              <a:rPr lang="en-US" sz="4800" baseline="-25000" dirty="0">
                <a:solidFill>
                  <a:srgbClr val="006600"/>
                </a:solidFill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1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tại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thời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</a:t>
            </a:r>
            <a:r>
              <a:rPr lang="en-US" sz="4800" dirty="0" err="1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điểm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t</a:t>
            </a:r>
            <a:r>
              <a:rPr lang="en-US" sz="4800" baseline="-250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1</a:t>
            </a:r>
            <a:r>
              <a:rPr lang="en-US" sz="4800" dirty="0">
                <a:solidFill>
                  <a:srgbClr val="0066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sym typeface="Symbol" panose="05050102010706020507" pitchFamily="18" charset="2"/>
              </a:rPr>
              <a:t> = 0,5s?</a:t>
            </a:r>
            <a:endParaRPr lang="en-US" sz="4800" dirty="0">
              <a:solidFill>
                <a:srgbClr val="00660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C9C9"/>
        </a:solidFill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7"/>
          <p:cNvPicPr preferRelativeResize="0"/>
          <p:nvPr/>
        </p:nvPicPr>
        <p:blipFill rotWithShape="1">
          <a:blip r:embed="rId3">
            <a:alphaModFix/>
          </a:blip>
          <a:srcRect l="7104" t="3207" r="7403" b="3552"/>
          <a:stretch/>
        </p:blipFill>
        <p:spPr>
          <a:xfrm>
            <a:off x="144379" y="240631"/>
            <a:ext cx="17999241" cy="972151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 txBox="1"/>
          <p:nvPr/>
        </p:nvSpPr>
        <p:spPr>
          <a:xfrm>
            <a:off x="1422400" y="1790341"/>
            <a:ext cx="7274560" cy="115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 dirty="0">
                <a:solidFill>
                  <a:srgbClr val="FF0000"/>
                </a:solidFill>
                <a:latin typeface="Bitter"/>
                <a:sym typeface="Bitter"/>
              </a:rPr>
              <a:t>PHIẾU HỌC TẬP 1</a:t>
            </a:r>
            <a:endParaRPr sz="1100" dirty="0">
              <a:solidFill>
                <a:srgbClr val="FF0000"/>
              </a:solidFill>
            </a:endParaRPr>
          </a:p>
        </p:txBody>
      </p:sp>
      <p:sp>
        <p:nvSpPr>
          <p:cNvPr id="201" name="Google Shape;201;p7"/>
          <p:cNvSpPr txBox="1"/>
          <p:nvPr/>
        </p:nvSpPr>
        <p:spPr>
          <a:xfrm>
            <a:off x="2241115" y="8160541"/>
            <a:ext cx="9946126" cy="336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6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3836F9E-C3F6-E5E8-EA8E-80A3B05DF8D1}"/>
                  </a:ext>
                </a:extLst>
              </p:cNvPr>
              <p:cNvSpPr txBox="1"/>
              <p:nvPr/>
            </p:nvSpPr>
            <p:spPr>
              <a:xfrm>
                <a:off x="1422400" y="3287153"/>
                <a:ext cx="15209085" cy="48276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Biên </a:t>
                </a:r>
                <a:r>
                  <a:rPr lang="en-US" sz="3600" b="1" dirty="0" err="1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độ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A = 10cm, chu </a:t>
                </a:r>
                <a:r>
                  <a:rPr lang="en-US" sz="3600" b="1" dirty="0" err="1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kì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𝑻</m:t>
                    </m:r>
                    <m:r>
                      <a:rPr lang="en-US" sz="3600" b="1" i="1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𝟐</m:t>
                        </m:r>
                        <m:r>
                          <m:rPr>
                            <m:nor/>
                          </m:rPr>
                          <a:rPr lang="vi-VN" sz="3600" b="1" dirty="0">
                            <a:solidFill>
                              <a:srgbClr val="0066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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𝝎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3600" b="1" i="0" dirty="0" smtClean="0">
                            <a:solidFill>
                              <a:srgbClr val="0066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vi-VN" sz="3600" b="1" dirty="0">
                            <a:solidFill>
                              <a:srgbClr val="0066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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3600" b="1" i="0" dirty="0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vi-VN" sz="3600" b="1" dirty="0">
                            <a:solidFill>
                              <a:srgbClr val="0066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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= 0,5s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endParaRPr lang="en-US" sz="3600" b="1" dirty="0">
                  <a:solidFill>
                    <a:srgbClr val="0066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sym typeface="Symbol" panose="05050102010706020507" pitchFamily="18" charset="2"/>
                </a:endParaRPr>
              </a:p>
              <a:p>
                <a:pPr algn="just"/>
                <a:r>
                  <a:rPr lang="en-US" sz="36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Pha</a:t>
                </a:r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ban </a:t>
                </a:r>
                <a:r>
                  <a:rPr lang="en-US" sz="36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đầu</a:t>
                </a:r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𝝋</m:t>
                    </m:r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𝝅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rad, </a:t>
                </a:r>
                <a:r>
                  <a:rPr lang="en-US" sz="36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tần</a:t>
                </a:r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số</a:t>
                </a:r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f =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𝝎</m:t>
                        </m:r>
                      </m:num>
                      <m:den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𝟐</m:t>
                        </m:r>
                        <m:r>
                          <m:rPr>
                            <m:nor/>
                          </m:rPr>
                          <a:rPr lang="vi-VN" sz="3600" b="1" dirty="0">
                            <a:solidFill>
                              <a:srgbClr val="006600"/>
                            </a:solidFill>
                            <a:latin typeface="Cambria" panose="02040503050406030204" pitchFamily="18" charset="0"/>
                            <a:ea typeface="Cambria" panose="02040503050406030204" pitchFamily="18" charset="0"/>
                            <a:sym typeface="Symbol" panose="05050102010706020507" pitchFamily="18" charset="2"/>
                          </a:rPr>
                          <m:t>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 = 2 Hz</a:t>
                </a:r>
              </a:p>
              <a:p>
                <a:pPr algn="just"/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Li </a:t>
                </a:r>
                <a:r>
                  <a:rPr lang="en-US" sz="3600" b="1" dirty="0" err="1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độ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x</a:t>
                </a:r>
                <a:r>
                  <a:rPr lang="en-US" sz="4000" b="1" baseline="-25000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1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tại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thời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điểm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t</a:t>
                </a:r>
                <a:r>
                  <a:rPr lang="en-US" sz="4000" b="1" baseline="-25000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1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0,5s: 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x</a:t>
                </a:r>
                <a:r>
                  <a:rPr lang="en-US" sz="3600" b="1" baseline="-25000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= 10cos(4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ea typeface="Cambria" panose="02040503050406030204" pitchFamily="18" charset="0"/>
                  </a:rPr>
                  <a:t> -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𝝅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) = 5 (cm)</a:t>
                </a:r>
              </a:p>
              <a:p>
                <a:pPr algn="just"/>
                <a:r>
                  <a:rPr lang="en-US" sz="3600" b="1" dirty="0" err="1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Vận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3600" b="1" dirty="0" err="1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tốc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v</a:t>
                </a:r>
                <a:r>
                  <a:rPr lang="en-US" sz="4000" b="1" baseline="-25000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1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tại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thời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4000" b="1" dirty="0" err="1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điểm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t</a:t>
                </a:r>
                <a:r>
                  <a:rPr lang="en-US" sz="4000" b="1" baseline="-25000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1</a:t>
                </a:r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= 0,5s:</a:t>
                </a:r>
              </a:p>
              <a:p>
                <a:pPr algn="just"/>
                <a:r>
                  <a:rPr lang="en-US" sz="40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Symbol" panose="05050102010706020507" pitchFamily="18" charset="2"/>
                  </a:rPr>
                  <a:t> 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US" sz="3600" b="1" baseline="-25000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  <a:r>
                  <a:rPr lang="en-US" sz="3600" b="1" dirty="0">
                    <a:solidFill>
                      <a:srgbClr val="006600"/>
                    </a:solidFill>
                    <a:effectLst/>
                    <a:latin typeface="Cambria" panose="02040503050406030204" pitchFamily="18" charset="0"/>
                    <a:ea typeface="Cambria" panose="02040503050406030204" pitchFamily="18" charset="0"/>
                  </a:rPr>
                  <a:t> = - 40sin(4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3600" b="1" i="0" smtClean="0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ea typeface="Cambria" panose="02040503050406030204" pitchFamily="18" charset="0"/>
                  </a:rPr>
                  <a:t> - 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𝝅</m:t>
                        </m:r>
                      </m:num>
                      <m:den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  <m:r>
                          <a:rPr lang="en-US" sz="3600" b="1" i="1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) = - 20</a:t>
                </a: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66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𝝅</m:t>
                    </m:r>
                    <m:rad>
                      <m:radPr>
                        <m:degHide m:val="on"/>
                        <m:ctrlP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3600" b="1" i="1" smtClean="0">
                            <a:solidFill>
                              <a:srgbClr val="0066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en-US" sz="3600" b="1" dirty="0">
                    <a:solidFill>
                      <a:srgbClr val="00660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(cm/s)</a:t>
                </a:r>
                <a:endParaRPr lang="en-US" sz="3600" b="1" dirty="0">
                  <a:solidFill>
                    <a:srgbClr val="006600"/>
                  </a:solidFill>
                  <a:ea typeface="Cambria" panose="02040503050406030204" pitchFamily="18" charset="0"/>
                </a:endParaRPr>
              </a:p>
              <a:p>
                <a:pPr algn="just"/>
                <a:endParaRPr lang="en-US" sz="3600" b="1" dirty="0">
                  <a:solidFill>
                    <a:srgbClr val="006600"/>
                  </a:solidFill>
                  <a:ea typeface="Cambria" panose="02040503050406030204" pitchFamily="18" charset="0"/>
                </a:endParaRPr>
              </a:p>
              <a:p>
                <a:endParaRPr lang="en-US" sz="3000" b="1" dirty="0">
                  <a:solidFill>
                    <a:srgbClr val="5E7F7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3836F9E-C3F6-E5E8-EA8E-80A3B05DF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400" y="3287153"/>
                <a:ext cx="15209085" cy="4827668"/>
              </a:xfrm>
              <a:prstGeom prst="rect">
                <a:avLst/>
              </a:prstGeom>
              <a:blipFill>
                <a:blip r:embed="rId4"/>
                <a:stretch>
                  <a:fillRect l="-12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5637199"/>
      </p:ext>
    </p:extLst>
  </p:cSld>
  <p:clrMapOvr>
    <a:masterClrMapping/>
  </p:clrMapOvr>
  <p:transition spd="slow">
    <p:cover dir="l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832</Words>
  <Application>Microsoft Office PowerPoint</Application>
  <PresentationFormat>Custom</PresentationFormat>
  <Paragraphs>86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Roboto</vt:lpstr>
      <vt:lpstr>Bitter</vt:lpstr>
      <vt:lpstr>Candara</vt:lpstr>
      <vt:lpstr>Cambria</vt:lpstr>
      <vt:lpstr>Cambria Math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 NHIEN</dc:creator>
  <cp:lastModifiedBy>Nguyễn Đoàn Thảo Trang</cp:lastModifiedBy>
  <cp:revision>75</cp:revision>
  <dcterms:created xsi:type="dcterms:W3CDTF">2006-08-16T00:00:00Z</dcterms:created>
  <dcterms:modified xsi:type="dcterms:W3CDTF">2023-07-09T23:02:29Z</dcterms:modified>
</cp:coreProperties>
</file>