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6" r:id="rId3"/>
    <p:sldId id="298" r:id="rId4"/>
    <p:sldId id="302" r:id="rId5"/>
    <p:sldId id="257" r:id="rId6"/>
    <p:sldId id="299" r:id="rId7"/>
    <p:sldId id="309" r:id="rId8"/>
    <p:sldId id="310" r:id="rId9"/>
    <p:sldId id="311" r:id="rId10"/>
    <p:sldId id="301" r:id="rId11"/>
    <p:sldId id="312" r:id="rId12"/>
    <p:sldId id="308" r:id="rId13"/>
    <p:sldId id="295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EFEFE"/>
    <a:srgbClr val="006699"/>
    <a:srgbClr val="00FFFF"/>
    <a:srgbClr val="993300"/>
    <a:srgbClr val="B86873"/>
    <a:srgbClr val="00FF00"/>
    <a:srgbClr val="FF9900"/>
    <a:srgbClr val="CC66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0C34-A7D5-4137-925B-1C60FD21DCE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96738-0B7E-4C58-B5FC-A945A8B4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3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65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4" name="Google Shape;9334;g9fe1004dc8_0_4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5" name="Google Shape;9335;g9fe1004dc8_0_4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https://www.facebook.com/baokefb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- fb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0981.713.891(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Zalo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276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1" name="Google Shape;8901;g9fe1004dc8_0_2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2" name="Google Shape;8902;g9fe1004dc8_0_2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https://www.facebook.com/baokefb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- fb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0981.713.891(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Zalo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325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892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813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5422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3365498" y="2652449"/>
            <a:ext cx="722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424294" y="2090067"/>
            <a:ext cx="1998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414416" y="2604189"/>
            <a:ext cx="1662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651856" y="2652449"/>
            <a:ext cx="722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4155034" y="2090067"/>
            <a:ext cx="1985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4145160" y="2601151"/>
            <a:ext cx="1662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6880858" y="2090067"/>
            <a:ext cx="19728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6870980" y="2607269"/>
            <a:ext cx="1662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6079089" y="2652449"/>
            <a:ext cx="722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424294" y="3985419"/>
            <a:ext cx="1998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414416" y="4510593"/>
            <a:ext cx="1662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42539" y="4525900"/>
            <a:ext cx="722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4155034" y="3985419"/>
            <a:ext cx="1985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4145160" y="4507576"/>
            <a:ext cx="1662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3365485" y="4525900"/>
            <a:ext cx="722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6880858" y="3985419"/>
            <a:ext cx="19728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6870980" y="4513655"/>
            <a:ext cx="1662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6079114" y="4525900"/>
            <a:ext cx="7224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927975" y="695500"/>
            <a:ext cx="57234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951464" y="6633413"/>
            <a:ext cx="123168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7468806" y="6557401"/>
            <a:ext cx="161913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5083100" y="6246034"/>
            <a:ext cx="4225580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349675" y="-41334"/>
            <a:ext cx="2533901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204757" y="-175231"/>
            <a:ext cx="577545" cy="1122944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-48628" y="56713"/>
            <a:ext cx="584629" cy="1186732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8087976" y="5880807"/>
            <a:ext cx="1157440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8291268" y="6107092"/>
            <a:ext cx="480533" cy="976219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8171861" y="6150057"/>
            <a:ext cx="1244629" cy="547264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8459037" y="300799"/>
            <a:ext cx="87525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04830" y="5714164"/>
            <a:ext cx="849824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94952" y="5430606"/>
            <a:ext cx="672463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8267677" y="-341610"/>
            <a:ext cx="848507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208948" y="6143935"/>
            <a:ext cx="444265" cy="902539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8086781" y="149491"/>
            <a:ext cx="215884" cy="145916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83667" y="141239"/>
            <a:ext cx="161913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65647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4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5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84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92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6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7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164737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48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85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15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2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556151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74094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649979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321911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387879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6879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430343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90EF-1A40-4E1A-9970-B088BCDDC808}" type="datetimeFigureOut">
              <a:rPr lang="es-ES" smtClean="0"/>
              <a:t>11/08/2023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30BD-F83E-4B68-A7BB-AA52AB5FB8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97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0909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 đề 3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ĐỌC, VIẾT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 THIỆU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MỘT TÁC GIẢ VĂN HỌC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75798"/>
              </p:ext>
            </p:extLst>
          </p:nvPr>
        </p:nvGraphicFramePr>
        <p:xfrm>
          <a:off x="1115616" y="116632"/>
          <a:ext cx="6984775" cy="4835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4678">
                  <a:extLst>
                    <a:ext uri="{9D8B030D-6E8A-4147-A177-3AD203B41FA5}">
                      <a16:colId xmlns:a16="http://schemas.microsoft.com/office/drawing/2014/main" val="2206857577"/>
                    </a:ext>
                  </a:extLst>
                </a:gridCol>
                <a:gridCol w="2744678">
                  <a:extLst>
                    <a:ext uri="{9D8B030D-6E8A-4147-A177-3AD203B41FA5}">
                      <a16:colId xmlns:a16="http://schemas.microsoft.com/office/drawing/2014/main" val="3964200089"/>
                    </a:ext>
                  </a:extLst>
                </a:gridCol>
                <a:gridCol w="748150">
                  <a:extLst>
                    <a:ext uri="{9D8B030D-6E8A-4147-A177-3AD203B41FA5}">
                      <a16:colId xmlns:a16="http://schemas.microsoft.com/office/drawing/2014/main" val="1289145483"/>
                    </a:ext>
                  </a:extLst>
                </a:gridCol>
                <a:gridCol w="747269">
                  <a:extLst>
                    <a:ext uri="{9D8B030D-6E8A-4147-A177-3AD203B41FA5}">
                      <a16:colId xmlns:a16="http://schemas.microsoft.com/office/drawing/2014/main" val="1993355516"/>
                    </a:ext>
                  </a:extLst>
                </a:gridCol>
              </a:tblGrid>
              <a:tr h="32328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PHIẾU ĐÁNH GIÁ PHẦN TRÌNH BÀY CỦA CÁ NHÂN/ NHÓM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81561"/>
                  </a:ext>
                </a:extLst>
              </a:tr>
              <a:tr h="323283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NỘI DUNG ĐÁNH GIÁ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MỨC ĐỘ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7988"/>
                  </a:ext>
                </a:extLst>
              </a:tr>
              <a:tr h="4849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Đạt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Chưa đạt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3686090437"/>
                  </a:ext>
                </a:extLst>
              </a:tr>
              <a:tr h="323283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NỘI DUNG NÓI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Nêu được mục đích giới thiệu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extLst>
                  <a:ext uri="{0D108BD9-81ED-4DB2-BD59-A6C34878D82A}">
                    <a16:rowId xmlns:a16="http://schemas.microsoft.com/office/drawing/2014/main" val="3909279532"/>
                  </a:ext>
                </a:extLst>
              </a:tr>
              <a:tr h="484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Truyền đạt các thông tin chung về </a:t>
                      </a:r>
                      <a:r>
                        <a:rPr lang="vi-VN" sz="1600">
                          <a:effectLst/>
                        </a:rPr>
                        <a:t>tiểu sử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extLst>
                  <a:ext uri="{0D108BD9-81ED-4DB2-BD59-A6C34878D82A}">
                    <a16:rowId xmlns:a16="http://schemas.microsoft.com/office/drawing/2014/main" val="1670834968"/>
                  </a:ext>
                </a:extLst>
              </a:tr>
              <a:tr h="808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Giới thiệu về </a:t>
                      </a:r>
                      <a:r>
                        <a:rPr lang="vi-VN" sz="1600">
                          <a:effectLst/>
                        </a:rPr>
                        <a:t>sự nghiệp văn học, phong cách nghệ thuật, quan niệm văn chương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extLst>
                  <a:ext uri="{0D108BD9-81ED-4DB2-BD59-A6C34878D82A}">
                    <a16:rowId xmlns:a16="http://schemas.microsoft.com/office/drawing/2014/main" val="1341403220"/>
                  </a:ext>
                </a:extLst>
              </a:tr>
              <a:tr h="3232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Đánh giá, thái độ của người nói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extLst>
                  <a:ext uri="{0D108BD9-81ED-4DB2-BD59-A6C34878D82A}">
                    <a16:rowId xmlns:a16="http://schemas.microsoft.com/office/drawing/2014/main" val="3257734342"/>
                  </a:ext>
                </a:extLst>
              </a:tr>
              <a:tr h="48492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CÁCH TRÌNH BÀY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Phong thái tự tin, chủ động, sử dụng ngôn ngữ phù hợp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extLst>
                  <a:ext uri="{0D108BD9-81ED-4DB2-BD59-A6C34878D82A}">
                    <a16:rowId xmlns:a16="http://schemas.microsoft.com/office/drawing/2014/main" val="4082128596"/>
                  </a:ext>
                </a:extLst>
              </a:tr>
              <a:tr h="646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Sử dụng các phương tiện phi ngôn ngữ, phương tiện hỗ trợ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extLst>
                  <a:ext uri="{0D108BD9-81ED-4DB2-BD59-A6C34878D82A}">
                    <a16:rowId xmlns:a16="http://schemas.microsoft.com/office/drawing/2014/main" val="3319198873"/>
                  </a:ext>
                </a:extLst>
              </a:tr>
              <a:tr h="3232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Tương tác với người nghe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 anchor="b"/>
                </a:tc>
                <a:extLst>
                  <a:ext uri="{0D108BD9-81ED-4DB2-BD59-A6C34878D82A}">
                    <a16:rowId xmlns:a16="http://schemas.microsoft.com/office/drawing/2014/main" val="2832139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4069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 redondeado"/>
          <p:cNvSpPr/>
          <p:nvPr/>
        </p:nvSpPr>
        <p:spPr>
          <a:xfrm>
            <a:off x="107504" y="899054"/>
            <a:ext cx="7848871" cy="1065947"/>
          </a:xfrm>
          <a:prstGeom prst="roundRect">
            <a:avLst>
              <a:gd name="adj" fmla="val 8234"/>
            </a:avLst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27585" y="1021239"/>
            <a:ext cx="6327167" cy="792088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THUYẾT TRÌNH VỀ HUY CẬN</a:t>
            </a:r>
            <a:endParaRPr lang="es-E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69476"/>
            <a:ext cx="6616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LUYỆN TẬP, VẬN DỤNG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Từ những hình ảnh sau, hãy xây dựng các nội dung thuyết trình tương ứng: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060848"/>
            <a:ext cx="7294190" cy="47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2320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INE Official Stickers - Chibi Maruko-nyan Animated Stickers Example with 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910514" cy="359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249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692696"/>
            <a:ext cx="531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 TRÌNH VỀ MỘT TÁC GIẢ VĂN HỌC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47664" y="4653136"/>
            <a:ext cx="1972655" cy="576064"/>
            <a:chOff x="3575975" y="3645024"/>
            <a:chExt cx="1972655" cy="576064"/>
          </a:xfrm>
        </p:grpSpPr>
        <p:sp>
          <p:nvSpPr>
            <p:cNvPr id="6" name="Oval 5"/>
            <p:cNvSpPr/>
            <p:nvPr/>
          </p:nvSpPr>
          <p:spPr>
            <a:xfrm>
              <a:off x="3575975" y="3645024"/>
              <a:ext cx="1972655" cy="5760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hlinkClick r:id="rId2" action="ppaction://hlinksldjump"/>
            </p:cNvPr>
            <p:cNvSpPr txBox="1"/>
            <p:nvPr/>
          </p:nvSpPr>
          <p:spPr>
            <a:xfrm>
              <a:off x="4083357" y="3748390"/>
              <a:ext cx="957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</a:t>
              </a:r>
              <a:endPara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3001" y="116632"/>
            <a:ext cx="5273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83671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VIDEO VÀ ĐIỀN BẢNG NHẬN BIẾT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56792"/>
            <a:ext cx="2952328" cy="272957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68830"/>
              </p:ext>
            </p:extLst>
          </p:nvPr>
        </p:nvGraphicFramePr>
        <p:xfrm>
          <a:off x="4888550" y="1700808"/>
          <a:ext cx="3067826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104">
                  <a:extLst>
                    <a:ext uri="{9D8B030D-6E8A-4147-A177-3AD203B41FA5}">
                      <a16:colId xmlns:a16="http://schemas.microsoft.com/office/drawing/2014/main" val="3297173481"/>
                    </a:ext>
                  </a:extLst>
                </a:gridCol>
                <a:gridCol w="1056361">
                  <a:extLst>
                    <a:ext uri="{9D8B030D-6E8A-4147-A177-3AD203B41FA5}">
                      <a16:colId xmlns:a16="http://schemas.microsoft.com/office/drawing/2014/main" val="729524738"/>
                    </a:ext>
                  </a:extLst>
                </a:gridCol>
                <a:gridCol w="1056361">
                  <a:extLst>
                    <a:ext uri="{9D8B030D-6E8A-4147-A177-3AD203B41FA5}">
                      <a16:colId xmlns:a16="http://schemas.microsoft.com/office/drawing/2014/main" val="3737341580"/>
                    </a:ext>
                  </a:extLst>
                </a:gridCol>
              </a:tblGrid>
              <a:tr h="1283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 (</a:t>
                      </a:r>
                      <a:r>
                        <a:rPr lang="en-US" sz="1400" dirty="0" err="1">
                          <a:effectLst/>
                        </a:rPr>
                        <a:t>Đã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biết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3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 (</a:t>
                      </a:r>
                      <a:r>
                        <a:rPr lang="en-US" sz="1400" dirty="0" err="1">
                          <a:effectLst/>
                        </a:rPr>
                        <a:t>Muốn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biết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 (</a:t>
                      </a:r>
                      <a:r>
                        <a:rPr lang="en-US" sz="1400" dirty="0" err="1">
                          <a:effectLst/>
                        </a:rPr>
                        <a:t>Đã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650671"/>
                  </a:ext>
                </a:extLst>
              </a:tr>
              <a:tr h="1236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57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8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7544" y="2350836"/>
            <a:ext cx="1656183" cy="175179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dirty="0"/>
              <a:t>- Xác định mục đích, yêu cầu, đối tượng, thời lượng thuyết trình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483768" y="2350836"/>
            <a:ext cx="1291263" cy="175179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Lựa chọn tác giả văn học theo mục đích, yêu cầu.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4283968" y="2350836"/>
            <a:ext cx="1291263" cy="175179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dirty="0"/>
              <a:t>Xây dựng đề cương thuyết trình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5868144" y="2350836"/>
            <a:ext cx="1291263" cy="175179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Xây dựng bài thuyết trình và các công cụ hỗ trợ</a:t>
            </a:r>
            <a:endParaRPr lang="en-US" dirty="0"/>
          </a:p>
        </p:txBody>
      </p:sp>
      <p:sp>
        <p:nvSpPr>
          <p:cNvPr id="47" name="46 Rectángulo redondeado"/>
          <p:cNvSpPr/>
          <p:nvPr/>
        </p:nvSpPr>
        <p:spPr>
          <a:xfrm>
            <a:off x="107504" y="899054"/>
            <a:ext cx="7848871" cy="1065947"/>
          </a:xfrm>
          <a:prstGeom prst="roundRect">
            <a:avLst>
              <a:gd name="adj" fmla="val 8234"/>
            </a:avLst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27585" y="1021239"/>
            <a:ext cx="6327167" cy="792088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THUYẾT TRÌNH</a:t>
            </a:r>
            <a:endParaRPr lang="es-E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2348880"/>
            <a:ext cx="1291263" cy="175179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dirty="0"/>
              <a:t>Thực hiện việc thuyết trình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27584" y="18864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 MỚI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97806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2" grpId="0" animBg="1"/>
      <p:bldP spid="53" grpId="0" animBg="1"/>
      <p:bldP spid="4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 redondeado"/>
          <p:cNvSpPr/>
          <p:nvPr/>
        </p:nvSpPr>
        <p:spPr>
          <a:xfrm>
            <a:off x="107504" y="899054"/>
            <a:ext cx="7848871" cy="1065947"/>
          </a:xfrm>
          <a:prstGeom prst="roundRect">
            <a:avLst>
              <a:gd name="adj" fmla="val 8234"/>
            </a:avLst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27585" y="1021239"/>
            <a:ext cx="6327167" cy="792088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TRÌNH BÀY SẢN PHẨM</a:t>
            </a:r>
            <a:endParaRPr lang="es-E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104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fographics] Thạch Lam: Cây bút giàu xúc cảm và tài hoa - Báo Gia Lai điện  tử - Tin nhanh - Chính xác">
            <a:extLst>
              <a:ext uri="{FF2B5EF4-FFF2-40B4-BE49-F238E27FC236}">
                <a16:creationId xmlns:a16="http://schemas.microsoft.com/office/drawing/2014/main" id="{A607458F-B063-4049-A083-3ABA1EC9F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 bwMode="auto">
          <a:xfrm>
            <a:off x="0" y="857250"/>
            <a:ext cx="5341061" cy="58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ình xưa - Truyện ngắn Thạch Lam - Văn Học - vansudia.net">
            <a:extLst>
              <a:ext uri="{FF2B5EF4-FFF2-40B4-BE49-F238E27FC236}">
                <a16:creationId xmlns:a16="http://schemas.microsoft.com/office/drawing/2014/main" id="{177346B4-87F1-42B6-9138-3408B7E4C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/>
          <a:stretch/>
        </p:blipFill>
        <p:spPr bwMode="auto">
          <a:xfrm>
            <a:off x="5517524" y="857250"/>
            <a:ext cx="3401762" cy="58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188640"/>
            <a:ext cx="29523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THAM KHẢO SẢN PHẨM SAU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7" name="Google Shape;9337;p51"/>
          <p:cNvSpPr txBox="1">
            <a:spLocks noGrp="1"/>
          </p:cNvSpPr>
          <p:nvPr>
            <p:ph type="title"/>
          </p:nvPr>
        </p:nvSpPr>
        <p:spPr>
          <a:xfrm>
            <a:off x="887668" y="1266790"/>
            <a:ext cx="5723400" cy="560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8" name="Google Shape;9338;p51"/>
          <p:cNvSpPr/>
          <p:nvPr/>
        </p:nvSpPr>
        <p:spPr>
          <a:xfrm>
            <a:off x="887668" y="3414595"/>
            <a:ext cx="1199700" cy="1199700"/>
          </a:xfrm>
          <a:prstGeom prst="arc">
            <a:avLst>
              <a:gd name="adj1" fmla="val 10744762"/>
              <a:gd name="adj2" fmla="val 19331255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9" name="Google Shape;9339;p51"/>
          <p:cNvSpPr/>
          <p:nvPr/>
        </p:nvSpPr>
        <p:spPr>
          <a:xfrm>
            <a:off x="2359994" y="3074278"/>
            <a:ext cx="1199700" cy="1199700"/>
          </a:xfrm>
          <a:prstGeom prst="arc">
            <a:avLst>
              <a:gd name="adj1" fmla="val 10780397"/>
              <a:gd name="adj2" fmla="val 19331255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0" name="Google Shape;9340;p51"/>
          <p:cNvSpPr/>
          <p:nvPr/>
        </p:nvSpPr>
        <p:spPr>
          <a:xfrm>
            <a:off x="3832328" y="2733937"/>
            <a:ext cx="1199700" cy="1199700"/>
          </a:xfrm>
          <a:prstGeom prst="arc">
            <a:avLst>
              <a:gd name="adj1" fmla="val 10780397"/>
              <a:gd name="adj2" fmla="val 19331255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1" name="Google Shape;9341;p51"/>
          <p:cNvSpPr/>
          <p:nvPr/>
        </p:nvSpPr>
        <p:spPr>
          <a:xfrm>
            <a:off x="5304670" y="2380345"/>
            <a:ext cx="1199700" cy="1199700"/>
          </a:xfrm>
          <a:prstGeom prst="arc">
            <a:avLst>
              <a:gd name="adj1" fmla="val 10780397"/>
              <a:gd name="adj2" fmla="val 19331255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42" name="Google Shape;9342;p51"/>
          <p:cNvCxnSpPr/>
          <p:nvPr/>
        </p:nvCxnSpPr>
        <p:spPr>
          <a:xfrm>
            <a:off x="887673" y="4407294"/>
            <a:ext cx="0" cy="2628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9343" name="Google Shape;9343;p51"/>
          <p:cNvSpPr/>
          <p:nvPr/>
        </p:nvSpPr>
        <p:spPr>
          <a:xfrm>
            <a:off x="203833" y="4095252"/>
            <a:ext cx="1367700" cy="383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000">
                <a:latin typeface="Times New Roman" panose="02020603050405020304" pitchFamily="18" charset="0"/>
                <a:ea typeface="Chewy"/>
                <a:cs typeface="Times New Roman" panose="02020603050405020304" pitchFamily="18" charset="0"/>
                <a:sym typeface="Chewy"/>
              </a:rPr>
              <a:t>1937</a:t>
            </a:r>
            <a:endParaRPr sz="2000">
              <a:latin typeface="Times New Roman" panose="02020603050405020304" pitchFamily="18" charset="0"/>
              <a:ea typeface="Chewy"/>
              <a:cs typeface="Times New Roman" panose="02020603050405020304" pitchFamily="18" charset="0"/>
              <a:sym typeface="Chewy"/>
            </a:endParaRPr>
          </a:p>
        </p:txBody>
      </p:sp>
      <p:sp>
        <p:nvSpPr>
          <p:cNvPr id="9344" name="Google Shape;9344;p51"/>
          <p:cNvSpPr txBox="1"/>
          <p:nvPr/>
        </p:nvSpPr>
        <p:spPr>
          <a:xfrm>
            <a:off x="203838" y="4741725"/>
            <a:ext cx="13677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Gió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đầu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mùa</a:t>
            </a:r>
            <a:endParaRPr sz="2000" b="1" dirty="0">
              <a:solidFill>
                <a:schemeClr val="accent2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cxnSp>
        <p:nvCxnSpPr>
          <p:cNvPr id="9345" name="Google Shape;9345;p51"/>
          <p:cNvCxnSpPr>
            <a:stCxn id="9346" idx="2"/>
          </p:cNvCxnSpPr>
          <p:nvPr/>
        </p:nvCxnSpPr>
        <p:spPr>
          <a:xfrm>
            <a:off x="2360001" y="4138629"/>
            <a:ext cx="0" cy="5313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9346" name="Google Shape;9346;p51"/>
          <p:cNvSpPr/>
          <p:nvPr/>
        </p:nvSpPr>
        <p:spPr>
          <a:xfrm>
            <a:off x="1676151" y="3754929"/>
            <a:ext cx="1367700" cy="383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>
                <a:solidFill>
                  <a:srgbClr val="FFFFFF"/>
                </a:solidFill>
                <a:latin typeface="Times New Roman" panose="02020603050405020304" pitchFamily="18" charset="0"/>
                <a:ea typeface="Chewy"/>
                <a:cs typeface="Times New Roman" panose="02020603050405020304" pitchFamily="18" charset="0"/>
                <a:sym typeface="Chewy"/>
              </a:rPr>
              <a:t>1938</a:t>
            </a:r>
            <a:endParaRPr>
              <a:solidFill>
                <a:srgbClr val="FFFFFF"/>
              </a:solidFill>
              <a:latin typeface="Times New Roman" panose="02020603050405020304" pitchFamily="18" charset="0"/>
              <a:ea typeface="Chewy"/>
              <a:cs typeface="Times New Roman" panose="02020603050405020304" pitchFamily="18" charset="0"/>
              <a:sym typeface="Chewy"/>
            </a:endParaRPr>
          </a:p>
        </p:txBody>
      </p:sp>
      <p:cxnSp>
        <p:nvCxnSpPr>
          <p:cNvPr id="9348" name="Google Shape;9348;p51"/>
          <p:cNvCxnSpPr>
            <a:cxnSpLocks/>
          </p:cNvCxnSpPr>
          <p:nvPr/>
        </p:nvCxnSpPr>
        <p:spPr>
          <a:xfrm>
            <a:off x="3832318" y="3726648"/>
            <a:ext cx="11" cy="752305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9349" name="Google Shape;9349;p51"/>
          <p:cNvSpPr/>
          <p:nvPr/>
        </p:nvSpPr>
        <p:spPr>
          <a:xfrm>
            <a:off x="3148477" y="3414606"/>
            <a:ext cx="1367700" cy="383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>
                <a:solidFill>
                  <a:srgbClr val="FFFFFF"/>
                </a:solidFill>
                <a:latin typeface="Times New Roman" panose="02020603050405020304" pitchFamily="18" charset="0"/>
                <a:ea typeface="Chewy"/>
                <a:cs typeface="Times New Roman" panose="02020603050405020304" pitchFamily="18" charset="0"/>
                <a:sym typeface="Chewy"/>
              </a:rPr>
              <a:t>1939</a:t>
            </a:r>
            <a:endParaRPr>
              <a:solidFill>
                <a:srgbClr val="FFFFFF"/>
              </a:solidFill>
              <a:latin typeface="Times New Roman" panose="02020603050405020304" pitchFamily="18" charset="0"/>
              <a:ea typeface="Chewy"/>
              <a:cs typeface="Times New Roman" panose="02020603050405020304" pitchFamily="18" charset="0"/>
              <a:sym typeface="Chewy"/>
            </a:endParaRPr>
          </a:p>
        </p:txBody>
      </p:sp>
      <p:cxnSp>
        <p:nvCxnSpPr>
          <p:cNvPr id="9351" name="Google Shape;9351;p51"/>
          <p:cNvCxnSpPr>
            <a:cxnSpLocks/>
          </p:cNvCxnSpPr>
          <p:nvPr/>
        </p:nvCxnSpPr>
        <p:spPr>
          <a:xfrm>
            <a:off x="6776993" y="3046002"/>
            <a:ext cx="24861" cy="859249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9352" name="Google Shape;9352;p51"/>
          <p:cNvSpPr/>
          <p:nvPr/>
        </p:nvSpPr>
        <p:spPr>
          <a:xfrm>
            <a:off x="6093151" y="2733960"/>
            <a:ext cx="1367700" cy="38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>
                <a:latin typeface="Times New Roman" panose="02020603050405020304" pitchFamily="18" charset="0"/>
                <a:ea typeface="Chewy"/>
                <a:cs typeface="Times New Roman" panose="02020603050405020304" pitchFamily="18" charset="0"/>
                <a:sym typeface="Chewy"/>
              </a:rPr>
              <a:t>1942</a:t>
            </a:r>
            <a:endParaRPr>
              <a:latin typeface="Times New Roman" panose="02020603050405020304" pitchFamily="18" charset="0"/>
              <a:ea typeface="Chewy"/>
              <a:cs typeface="Times New Roman" panose="02020603050405020304" pitchFamily="18" charset="0"/>
              <a:sym typeface="Chewy"/>
            </a:endParaRPr>
          </a:p>
        </p:txBody>
      </p:sp>
      <p:cxnSp>
        <p:nvCxnSpPr>
          <p:cNvPr id="9354" name="Google Shape;9354;p51"/>
          <p:cNvCxnSpPr>
            <a:cxnSpLocks/>
          </p:cNvCxnSpPr>
          <p:nvPr/>
        </p:nvCxnSpPr>
        <p:spPr>
          <a:xfrm>
            <a:off x="5304673" y="3386324"/>
            <a:ext cx="0" cy="88765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9355" name="Google Shape;9355;p51"/>
          <p:cNvSpPr/>
          <p:nvPr/>
        </p:nvSpPr>
        <p:spPr>
          <a:xfrm>
            <a:off x="4620832" y="3074283"/>
            <a:ext cx="1367700" cy="383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>
                <a:solidFill>
                  <a:srgbClr val="FFFFFF"/>
                </a:solidFill>
                <a:latin typeface="Times New Roman" panose="02020603050405020304" pitchFamily="18" charset="0"/>
                <a:ea typeface="Chewy"/>
                <a:cs typeface="Times New Roman" panose="02020603050405020304" pitchFamily="18" charset="0"/>
                <a:sym typeface="Chewy"/>
              </a:rPr>
              <a:t>1941</a:t>
            </a:r>
            <a:endParaRPr>
              <a:solidFill>
                <a:srgbClr val="FFFFFF"/>
              </a:solidFill>
              <a:latin typeface="Times New Roman" panose="02020603050405020304" pitchFamily="18" charset="0"/>
              <a:ea typeface="Chewy"/>
              <a:cs typeface="Times New Roman" panose="02020603050405020304" pitchFamily="18" charset="0"/>
              <a:sym typeface="Chewy"/>
            </a:endParaRPr>
          </a:p>
        </p:txBody>
      </p:sp>
      <p:sp>
        <p:nvSpPr>
          <p:cNvPr id="9357" name="Google Shape;9357;p51"/>
          <p:cNvSpPr/>
          <p:nvPr/>
        </p:nvSpPr>
        <p:spPr>
          <a:xfrm>
            <a:off x="6657163" y="-839924"/>
            <a:ext cx="57063" cy="44246"/>
          </a:xfrm>
          <a:custGeom>
            <a:avLst/>
            <a:gdLst/>
            <a:ahLst/>
            <a:cxnLst/>
            <a:rect l="l" t="t" r="r" b="b"/>
            <a:pathLst>
              <a:path w="2669" h="2069" extrusionOk="0">
                <a:moveTo>
                  <a:pt x="1335" y="0"/>
                </a:moveTo>
                <a:cubicBezTo>
                  <a:pt x="0" y="0"/>
                  <a:pt x="0" y="2068"/>
                  <a:pt x="1335" y="2068"/>
                </a:cubicBezTo>
                <a:cubicBezTo>
                  <a:pt x="2669" y="2068"/>
                  <a:pt x="2669" y="0"/>
                  <a:pt x="1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58" name="Google Shape;9358;p51"/>
          <p:cNvSpPr/>
          <p:nvPr/>
        </p:nvSpPr>
        <p:spPr>
          <a:xfrm>
            <a:off x="6719207" y="-804254"/>
            <a:ext cx="57790" cy="44246"/>
          </a:xfrm>
          <a:custGeom>
            <a:avLst/>
            <a:gdLst/>
            <a:ahLst/>
            <a:cxnLst/>
            <a:rect l="l" t="t" r="r" b="b"/>
            <a:pathLst>
              <a:path w="2703" h="2069" extrusionOk="0">
                <a:moveTo>
                  <a:pt x="1368" y="0"/>
                </a:moveTo>
                <a:cubicBezTo>
                  <a:pt x="0" y="0"/>
                  <a:pt x="0" y="2068"/>
                  <a:pt x="1368" y="2068"/>
                </a:cubicBezTo>
                <a:cubicBezTo>
                  <a:pt x="2702" y="2068"/>
                  <a:pt x="2702" y="0"/>
                  <a:pt x="13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Google Shape;9341;p51">
            <a:extLst>
              <a:ext uri="{FF2B5EF4-FFF2-40B4-BE49-F238E27FC236}">
                <a16:creationId xmlns:a16="http://schemas.microsoft.com/office/drawing/2014/main" id="{84FB42C3-2017-4048-A6DE-DB5AC168C537}"/>
              </a:ext>
            </a:extLst>
          </p:cNvPr>
          <p:cNvSpPr/>
          <p:nvPr/>
        </p:nvSpPr>
        <p:spPr>
          <a:xfrm>
            <a:off x="6776992" y="2026730"/>
            <a:ext cx="1199700" cy="1199700"/>
          </a:xfrm>
          <a:prstGeom prst="arc">
            <a:avLst>
              <a:gd name="adj1" fmla="val 10780397"/>
              <a:gd name="adj2" fmla="val 19331255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Google Shape;9351;p51">
            <a:extLst>
              <a:ext uri="{FF2B5EF4-FFF2-40B4-BE49-F238E27FC236}">
                <a16:creationId xmlns:a16="http://schemas.microsoft.com/office/drawing/2014/main" id="{48D84F39-BE21-41DA-B8F7-9D24E898024D}"/>
              </a:ext>
            </a:extLst>
          </p:cNvPr>
          <p:cNvCxnSpPr>
            <a:cxnSpLocks/>
          </p:cNvCxnSpPr>
          <p:nvPr/>
        </p:nvCxnSpPr>
        <p:spPr>
          <a:xfrm>
            <a:off x="8249314" y="2692387"/>
            <a:ext cx="0" cy="76559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62" name="Google Shape;9352;p51">
            <a:extLst>
              <a:ext uri="{FF2B5EF4-FFF2-40B4-BE49-F238E27FC236}">
                <a16:creationId xmlns:a16="http://schemas.microsoft.com/office/drawing/2014/main" id="{BC5D75CA-2C63-4C84-AC7C-D2D5FCCACA8A}"/>
              </a:ext>
            </a:extLst>
          </p:cNvPr>
          <p:cNvSpPr/>
          <p:nvPr/>
        </p:nvSpPr>
        <p:spPr>
          <a:xfrm>
            <a:off x="7565473" y="2380345"/>
            <a:ext cx="1367700" cy="38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>
                <a:latin typeface="Times New Roman" panose="02020603050405020304" pitchFamily="18" charset="0"/>
                <a:ea typeface="Chewy"/>
                <a:cs typeface="Times New Roman" panose="02020603050405020304" pitchFamily="18" charset="0"/>
                <a:sym typeface="Chewy"/>
              </a:rPr>
              <a:t>1943</a:t>
            </a:r>
            <a:endParaRPr>
              <a:latin typeface="Times New Roman" panose="02020603050405020304" pitchFamily="18" charset="0"/>
              <a:ea typeface="Chewy"/>
              <a:cs typeface="Times New Roman" panose="02020603050405020304" pitchFamily="18" charset="0"/>
              <a:sym typeface="Chewy"/>
            </a:endParaRPr>
          </a:p>
        </p:txBody>
      </p:sp>
      <p:sp>
        <p:nvSpPr>
          <p:cNvPr id="69" name="Google Shape;9344;p51">
            <a:extLst>
              <a:ext uri="{FF2B5EF4-FFF2-40B4-BE49-F238E27FC236}">
                <a16:creationId xmlns:a16="http://schemas.microsoft.com/office/drawing/2014/main" id="{D1A9F383-BF76-4132-8F8B-D84A271ED532}"/>
              </a:ext>
            </a:extLst>
          </p:cNvPr>
          <p:cNvSpPr txBox="1"/>
          <p:nvPr/>
        </p:nvSpPr>
        <p:spPr>
          <a:xfrm>
            <a:off x="1687803" y="4741725"/>
            <a:ext cx="13677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Nắng trong v</a:t>
            </a:r>
            <a:r>
              <a:rPr lang="vi-VN" sz="2000" b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ư</a:t>
            </a:r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ờn</a:t>
            </a:r>
            <a:endParaRPr sz="2000" b="1">
              <a:solidFill>
                <a:schemeClr val="accent2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70" name="Google Shape;9344;p51">
            <a:extLst>
              <a:ext uri="{FF2B5EF4-FFF2-40B4-BE49-F238E27FC236}">
                <a16:creationId xmlns:a16="http://schemas.microsoft.com/office/drawing/2014/main" id="{A519293A-D7B1-42CE-BD4B-677806FD68F1}"/>
              </a:ext>
            </a:extLst>
          </p:cNvPr>
          <p:cNvSpPr txBox="1"/>
          <p:nvPr/>
        </p:nvSpPr>
        <p:spPr>
          <a:xfrm>
            <a:off x="3203658" y="4527195"/>
            <a:ext cx="13677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Ngày mới</a:t>
            </a:r>
            <a:endParaRPr sz="2000" b="1">
              <a:solidFill>
                <a:schemeClr val="accent2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71" name="Google Shape;9344;p51">
            <a:extLst>
              <a:ext uri="{FF2B5EF4-FFF2-40B4-BE49-F238E27FC236}">
                <a16:creationId xmlns:a16="http://schemas.microsoft.com/office/drawing/2014/main" id="{2B643F59-E2CE-44C0-A87F-B86DD38873E6}"/>
              </a:ext>
            </a:extLst>
          </p:cNvPr>
          <p:cNvSpPr txBox="1"/>
          <p:nvPr/>
        </p:nvSpPr>
        <p:spPr>
          <a:xfrm>
            <a:off x="4620793" y="4291338"/>
            <a:ext cx="13677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Theo dòng</a:t>
            </a:r>
            <a:endParaRPr sz="2000" b="1">
              <a:solidFill>
                <a:schemeClr val="accent2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72" name="Google Shape;9344;p51">
            <a:extLst>
              <a:ext uri="{FF2B5EF4-FFF2-40B4-BE49-F238E27FC236}">
                <a16:creationId xmlns:a16="http://schemas.microsoft.com/office/drawing/2014/main" id="{AE26198E-7D01-4BB1-92C3-71646689359E}"/>
              </a:ext>
            </a:extLst>
          </p:cNvPr>
          <p:cNvSpPr txBox="1"/>
          <p:nvPr/>
        </p:nvSpPr>
        <p:spPr>
          <a:xfrm>
            <a:off x="6148299" y="3934307"/>
            <a:ext cx="13677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Sợi tóc</a:t>
            </a:r>
            <a:endParaRPr sz="2000" b="1">
              <a:solidFill>
                <a:schemeClr val="accent2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73" name="Google Shape;9344;p51">
            <a:extLst>
              <a:ext uri="{FF2B5EF4-FFF2-40B4-BE49-F238E27FC236}">
                <a16:creationId xmlns:a16="http://schemas.microsoft.com/office/drawing/2014/main" id="{6670D754-7748-4B15-8F8C-2AA04912A050}"/>
              </a:ext>
            </a:extLst>
          </p:cNvPr>
          <p:cNvSpPr txBox="1"/>
          <p:nvPr/>
        </p:nvSpPr>
        <p:spPr>
          <a:xfrm>
            <a:off x="7605353" y="3395953"/>
            <a:ext cx="13677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Hà Nội băm sáu phố ph</a:t>
            </a:r>
            <a:r>
              <a:rPr lang="vi-VN" sz="2000" b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ư</a:t>
            </a:r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ờng</a:t>
            </a:r>
            <a:endParaRPr sz="2000" b="1">
              <a:solidFill>
                <a:schemeClr val="accent2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0905965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7" grpId="0"/>
      <p:bldP spid="9344" grpId="0"/>
      <p:bldP spid="69" grpId="0"/>
      <p:bldP spid="70" grpId="0"/>
      <p:bldP spid="71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5F810-56AD-420A-8B02-C15220A4E507}"/>
              </a:ext>
            </a:extLst>
          </p:cNvPr>
          <p:cNvGrpSpPr/>
          <p:nvPr/>
        </p:nvGrpSpPr>
        <p:grpSpPr>
          <a:xfrm>
            <a:off x="523512" y="1179287"/>
            <a:ext cx="2132577" cy="2823434"/>
            <a:chOff x="55755" y="-69081"/>
            <a:chExt cx="2843436" cy="3764578"/>
          </a:xfrm>
        </p:grpSpPr>
        <p:pic>
          <p:nvPicPr>
            <p:cNvPr id="3" name="Picture 2" descr="gio dau mua.jpg">
              <a:extLst>
                <a:ext uri="{FF2B5EF4-FFF2-40B4-BE49-F238E27FC236}">
                  <a16:creationId xmlns:a16="http://schemas.microsoft.com/office/drawing/2014/main" id="{3639E00A-108E-401F-B1E3-7AA7971B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326550">
              <a:off x="55755" y="-69081"/>
              <a:ext cx="2843436" cy="365144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A8A722-6DD7-4ECC-ACB0-6F6617E2948D}"/>
                </a:ext>
              </a:extLst>
            </p:cNvPr>
            <p:cNvSpPr/>
            <p:nvPr/>
          </p:nvSpPr>
          <p:spPr>
            <a:xfrm>
              <a:off x="1123274" y="3326165"/>
              <a:ext cx="8579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en-US" sz="1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1937 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7B329A-D900-495E-BC38-9495869D99D2}"/>
              </a:ext>
            </a:extLst>
          </p:cNvPr>
          <p:cNvGrpSpPr/>
          <p:nvPr/>
        </p:nvGrpSpPr>
        <p:grpSpPr>
          <a:xfrm rot="21223262">
            <a:off x="3348068" y="1037901"/>
            <a:ext cx="2183417" cy="2525306"/>
            <a:chOff x="3111339" y="168904"/>
            <a:chExt cx="2911222" cy="3367075"/>
          </a:xfrm>
        </p:grpSpPr>
        <p:pic>
          <p:nvPicPr>
            <p:cNvPr id="6" name="Picture 5" descr="images (1).jpg">
              <a:extLst>
                <a:ext uri="{FF2B5EF4-FFF2-40B4-BE49-F238E27FC236}">
                  <a16:creationId xmlns:a16="http://schemas.microsoft.com/office/drawing/2014/main" id="{CCC0E27D-0FDF-4E58-82D6-553066BFA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05234">
              <a:off x="3111339" y="168904"/>
              <a:ext cx="2911222" cy="32766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BE3B69-9EEE-4612-A637-F7A4843A7084}"/>
                </a:ext>
              </a:extLst>
            </p:cNvPr>
            <p:cNvSpPr/>
            <p:nvPr/>
          </p:nvSpPr>
          <p:spPr>
            <a:xfrm>
              <a:off x="4104564" y="3166647"/>
              <a:ext cx="6565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sz="1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1938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08F6487-FED1-40D0-81FB-EA6834A97DFB}"/>
              </a:ext>
            </a:extLst>
          </p:cNvPr>
          <p:cNvGrpSpPr/>
          <p:nvPr/>
        </p:nvGrpSpPr>
        <p:grpSpPr>
          <a:xfrm>
            <a:off x="6106686" y="945937"/>
            <a:ext cx="2054680" cy="2356867"/>
            <a:chOff x="6172987" y="241089"/>
            <a:chExt cx="2739573" cy="3142489"/>
          </a:xfrm>
        </p:grpSpPr>
        <p:pic>
          <p:nvPicPr>
            <p:cNvPr id="9" name="Picture 8" descr="soi toc.jpg">
              <a:extLst>
                <a:ext uri="{FF2B5EF4-FFF2-40B4-BE49-F238E27FC236}">
                  <a16:creationId xmlns:a16="http://schemas.microsoft.com/office/drawing/2014/main" id="{6F47509E-E155-4A0F-BF3A-524AFB556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6768">
              <a:off x="6172987" y="241089"/>
              <a:ext cx="2739573" cy="306289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6F832A-2AB9-4F69-B15A-7523605D781A}"/>
                </a:ext>
              </a:extLst>
            </p:cNvPr>
            <p:cNvSpPr/>
            <p:nvPr/>
          </p:nvSpPr>
          <p:spPr>
            <a:xfrm>
              <a:off x="7048382" y="3014246"/>
              <a:ext cx="6565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sz="1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1942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2AAFBE-DBBE-451C-ABD9-2D9EB4F0A671}"/>
              </a:ext>
            </a:extLst>
          </p:cNvPr>
          <p:cNvGrpSpPr/>
          <p:nvPr/>
        </p:nvGrpSpPr>
        <p:grpSpPr>
          <a:xfrm>
            <a:off x="2168921" y="3185815"/>
            <a:ext cx="2198477" cy="2692952"/>
            <a:chOff x="1367893" y="3104752"/>
            <a:chExt cx="2931303" cy="3590603"/>
          </a:xfrm>
        </p:grpSpPr>
        <p:pic>
          <p:nvPicPr>
            <p:cNvPr id="12" name="Picture 2" descr="Hình ảnh có liên quan">
              <a:extLst>
                <a:ext uri="{FF2B5EF4-FFF2-40B4-BE49-F238E27FC236}">
                  <a16:creationId xmlns:a16="http://schemas.microsoft.com/office/drawing/2014/main" id="{3E4B4BAC-8881-421A-96D7-B2BF4A1C3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860481">
              <a:off x="1367893" y="3104752"/>
              <a:ext cx="2931303" cy="3547619"/>
            </a:xfrm>
            <a:prstGeom prst="rect">
              <a:avLst/>
            </a:prstGeom>
            <a:noFill/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74C1C7-542F-439A-BB56-B4A6BC755287}"/>
                </a:ext>
              </a:extLst>
            </p:cNvPr>
            <p:cNvSpPr/>
            <p:nvPr/>
          </p:nvSpPr>
          <p:spPr>
            <a:xfrm rot="940762">
              <a:off x="1983874" y="6326023"/>
              <a:ext cx="8002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en-US" sz="12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1943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ECDA69-4DFC-4E90-AF8B-3DE6750C577A}"/>
              </a:ext>
            </a:extLst>
          </p:cNvPr>
          <p:cNvGrpSpPr/>
          <p:nvPr/>
        </p:nvGrpSpPr>
        <p:grpSpPr>
          <a:xfrm>
            <a:off x="4839419" y="3214556"/>
            <a:ext cx="2170034" cy="2527092"/>
            <a:chOff x="4808122" y="3151505"/>
            <a:chExt cx="3111822" cy="3515970"/>
          </a:xfrm>
        </p:grpSpPr>
        <p:pic>
          <p:nvPicPr>
            <p:cNvPr id="15" name="Picture 14" descr="ngày mói.jpg">
              <a:extLst>
                <a:ext uri="{FF2B5EF4-FFF2-40B4-BE49-F238E27FC236}">
                  <a16:creationId xmlns:a16="http://schemas.microsoft.com/office/drawing/2014/main" id="{E9203B39-1ED4-4FB0-89E0-10C48E2D1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865175">
              <a:off x="4808122" y="3151505"/>
              <a:ext cx="3111822" cy="351404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4CD381-3EAF-4ABC-9A91-CEADE62FB23D}"/>
                </a:ext>
              </a:extLst>
            </p:cNvPr>
            <p:cNvSpPr/>
            <p:nvPr/>
          </p:nvSpPr>
          <p:spPr>
            <a:xfrm rot="1068618">
              <a:off x="5514973" y="6282083"/>
              <a:ext cx="761330" cy="385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sz="12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1939 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1461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188640"/>
            <a:ext cx="66247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số nhận định về Thạch Lam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Ở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rậm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(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i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băn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khoăn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rung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dồi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tàng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sẵn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Thạch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Lam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. (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Lữ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i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Thạch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Lam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nhẹ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man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rung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cánh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non. (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)</a:t>
            </a:r>
            <a:b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4637">
            <a:off x="438454" y="625006"/>
            <a:ext cx="1219370" cy="1363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1100">
            <a:off x="281251" y="2357840"/>
            <a:ext cx="1056785" cy="1280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8782">
            <a:off x="156586" y="3926335"/>
            <a:ext cx="1343212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887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513</Words>
  <PresentationFormat>On-screen Show (4:3)</PresentationFormat>
  <Paragraphs>75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Chewy</vt:lpstr>
      <vt:lpstr>Nunito</vt:lpstr>
      <vt:lpstr>Times New Roman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tác phẩm tiêu biểu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2013-01-01T19:40:45Z</dcterms:created>
  <dcterms:modified xsi:type="dcterms:W3CDTF">2023-08-11T13:54:49Z</dcterms:modified>
</cp:coreProperties>
</file>