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irzCDYHShWUEzZf6cVHLl5Urpc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28.jp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8.jp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2.jp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25.jp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jpg"/><Relationship Id="rId4" Type="http://schemas.openxmlformats.org/officeDocument/2006/relationships/image" Target="../media/image24.jpg"/><Relationship Id="rId5" Type="http://schemas.openxmlformats.org/officeDocument/2006/relationships/image" Target="../media/image23.jpg"/><Relationship Id="rId6"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jpg"/><Relationship Id="rId4" Type="http://schemas.openxmlformats.org/officeDocument/2006/relationships/image" Target="../media/image19.jp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1.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7.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5129" y="0"/>
            <a:ext cx="12192000" cy="6858000"/>
          </a:xfrm>
          <a:prstGeom prst="rect">
            <a:avLst/>
          </a:prstGeom>
          <a:noFill/>
          <a:ln>
            <a:noFill/>
          </a:ln>
        </p:spPr>
      </p:pic>
      <p:sp>
        <p:nvSpPr>
          <p:cNvPr id="90" name="Google Shape;90;p1">
            <a:hlinkClick action="ppaction://hlinkshowjump?jump=nextslide"/>
          </p:cNvPr>
          <p:cNvSpPr/>
          <p:nvPr/>
        </p:nvSpPr>
        <p:spPr>
          <a:xfrm>
            <a:off x="7861536"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1" name="Google Shape;91;p1">
            <a:hlinkClick action="ppaction://hlinkshowjump?jump=previousslide"/>
          </p:cNvPr>
          <p:cNvSpPr/>
          <p:nvPr/>
        </p:nvSpPr>
        <p:spPr>
          <a:xfrm flipH="1">
            <a:off x="7656560"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92" name="Google Shape;92;p1"/>
          <p:cNvGrpSpPr/>
          <p:nvPr/>
        </p:nvGrpSpPr>
        <p:grpSpPr>
          <a:xfrm>
            <a:off x="2248754" y="-214243"/>
            <a:ext cx="7459110" cy="1291590"/>
            <a:chOff x="441380" y="1640281"/>
            <a:chExt cx="7459110" cy="1291590"/>
          </a:xfrm>
        </p:grpSpPr>
        <p:sp>
          <p:nvSpPr>
            <p:cNvPr id="93" name="Google Shape;93;p1"/>
            <p:cNvSpPr/>
            <p:nvPr/>
          </p:nvSpPr>
          <p:spPr>
            <a:xfrm>
              <a:off x="911450" y="1998121"/>
              <a:ext cx="6989040" cy="638800"/>
            </a:xfrm>
            <a:prstGeom prst="roundRect">
              <a:avLst>
                <a:gd fmla="val 36648" name="adj"/>
              </a:avLst>
            </a:prstGeom>
            <a:solidFill>
              <a:srgbClr val="EDEDED"/>
            </a:solidFill>
            <a:ln cap="flat" cmpd="sng" w="12700">
              <a:solidFill>
                <a:srgbClr val="E5AC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ape, circle&#10;&#10;Description automatically generated" id="94" name="Google Shape;94;p1"/>
            <p:cNvPicPr preferRelativeResize="0"/>
            <p:nvPr/>
          </p:nvPicPr>
          <p:blipFill rotWithShape="1">
            <a:blip r:embed="rId4">
              <a:alphaModFix/>
            </a:blip>
            <a:srcRect b="0" l="0" r="0" t="0"/>
            <a:stretch/>
          </p:blipFill>
          <p:spPr>
            <a:xfrm>
              <a:off x="441380" y="1640281"/>
              <a:ext cx="1291590" cy="1291590"/>
            </a:xfrm>
            <a:prstGeom prst="rect">
              <a:avLst/>
            </a:prstGeom>
            <a:noFill/>
            <a:ln>
              <a:noFill/>
            </a:ln>
          </p:spPr>
        </p:pic>
        <p:sp>
          <p:nvSpPr>
            <p:cNvPr id="95" name="Google Shape;95;p1"/>
            <p:cNvSpPr txBox="1"/>
            <p:nvPr/>
          </p:nvSpPr>
          <p:spPr>
            <a:xfrm>
              <a:off x="2078083" y="2024466"/>
              <a:ext cx="560297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Mẹ tuyệt vời nhất trên đời!</a:t>
              </a:r>
              <a:endParaRPr b="0" i="0" sz="1400" u="none" cap="none" strike="noStrike">
                <a:solidFill>
                  <a:srgbClr val="000000"/>
                </a:solidFill>
                <a:latin typeface="Arial"/>
                <a:ea typeface="Arial"/>
                <a:cs typeface="Arial"/>
                <a:sym typeface="Arial"/>
              </a:endParaRPr>
            </a:p>
          </p:txBody>
        </p:sp>
      </p:grpSp>
      <p:grpSp>
        <p:nvGrpSpPr>
          <p:cNvPr id="96" name="Google Shape;96;p1"/>
          <p:cNvGrpSpPr/>
          <p:nvPr/>
        </p:nvGrpSpPr>
        <p:grpSpPr>
          <a:xfrm>
            <a:off x="4751120" y="779238"/>
            <a:ext cx="3371445" cy="2407406"/>
            <a:chOff x="3022054" y="538118"/>
            <a:chExt cx="3371445" cy="2407406"/>
          </a:xfrm>
        </p:grpSpPr>
        <p:pic>
          <p:nvPicPr>
            <p:cNvPr descr="Free Vector | Cute kid student character with text box hand drawn cartoon  art illustration" id="97" name="Google Shape;97;p1"/>
            <p:cNvPicPr preferRelativeResize="0"/>
            <p:nvPr/>
          </p:nvPicPr>
          <p:blipFill rotWithShape="1">
            <a:blip r:embed="rId5">
              <a:alphaModFix/>
            </a:blip>
            <a:srcRect b="0" l="0" r="0" t="0"/>
            <a:stretch/>
          </p:blipFill>
          <p:spPr>
            <a:xfrm>
              <a:off x="3022054" y="538118"/>
              <a:ext cx="3371445" cy="2407406"/>
            </a:xfrm>
            <a:prstGeom prst="rect">
              <a:avLst/>
            </a:prstGeom>
            <a:noFill/>
            <a:ln>
              <a:noFill/>
            </a:ln>
          </p:spPr>
        </p:pic>
        <p:sp>
          <p:nvSpPr>
            <p:cNvPr id="98" name="Google Shape;98;p1"/>
            <p:cNvSpPr txBox="1"/>
            <p:nvPr/>
          </p:nvSpPr>
          <p:spPr>
            <a:xfrm>
              <a:off x="3788342" y="1122893"/>
              <a:ext cx="203056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F9000"/>
                  </a:solidFill>
                  <a:latin typeface="Times New Roman"/>
                  <a:ea typeface="Times New Roman"/>
                  <a:cs typeface="Times New Roman"/>
                  <a:sym typeface="Times New Roman"/>
                </a:rPr>
                <a:t>HỎI NHANH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F9000"/>
                  </a:solidFill>
                  <a:latin typeface="Times New Roman"/>
                  <a:ea typeface="Times New Roman"/>
                  <a:cs typeface="Times New Roman"/>
                  <a:sym typeface="Times New Roman"/>
                </a:rPr>
                <a:t>ĐÁP ĐÚNG</a:t>
              </a:r>
              <a:endParaRPr b="0" i="0" sz="1400" u="none" cap="none" strike="noStrike">
                <a:solidFill>
                  <a:srgbClr val="000000"/>
                </a:solidFill>
                <a:latin typeface="Arial"/>
                <a:ea typeface="Arial"/>
                <a:cs typeface="Arial"/>
                <a:sym typeface="Arial"/>
              </a:endParaRPr>
            </a:p>
          </p:txBody>
        </p:sp>
      </p:grpSp>
      <p:grpSp>
        <p:nvGrpSpPr>
          <p:cNvPr id="99" name="Google Shape;99;p1"/>
          <p:cNvGrpSpPr/>
          <p:nvPr/>
        </p:nvGrpSpPr>
        <p:grpSpPr>
          <a:xfrm>
            <a:off x="2183738" y="3132748"/>
            <a:ext cx="9427417" cy="1077218"/>
            <a:chOff x="678873" y="2854170"/>
            <a:chExt cx="7516091" cy="1077218"/>
          </a:xfrm>
        </p:grpSpPr>
        <p:grpSp>
          <p:nvGrpSpPr>
            <p:cNvPr id="100" name="Google Shape;100;p1"/>
            <p:cNvGrpSpPr/>
            <p:nvPr/>
          </p:nvGrpSpPr>
          <p:grpSpPr>
            <a:xfrm>
              <a:off x="678873" y="2854170"/>
              <a:ext cx="7516091" cy="1077218"/>
              <a:chOff x="6175594" y="4329324"/>
              <a:chExt cx="1225956" cy="279092"/>
            </a:xfrm>
          </p:grpSpPr>
          <p:sp>
            <p:nvSpPr>
              <p:cNvPr id="101" name="Google Shape;101;p1"/>
              <p:cNvSpPr/>
              <p:nvPr/>
            </p:nvSpPr>
            <p:spPr>
              <a:xfrm>
                <a:off x="6175594" y="4329324"/>
                <a:ext cx="1225956" cy="279092"/>
              </a:xfrm>
              <a:custGeom>
                <a:rect b="b" l="l" r="r" t="t"/>
                <a:pathLst>
                  <a:path extrusionOk="0" h="7541" w="33125">
                    <a:moveTo>
                      <a:pt x="1" y="0"/>
                    </a:moveTo>
                    <a:lnTo>
                      <a:pt x="2943" y="3617"/>
                    </a:lnTo>
                    <a:lnTo>
                      <a:pt x="1" y="7540"/>
                    </a:lnTo>
                    <a:lnTo>
                      <a:pt x="33124" y="7540"/>
                    </a:lnTo>
                    <a:lnTo>
                      <a:pt x="3312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2" name="Google Shape;102;p1"/>
              <p:cNvSpPr/>
              <p:nvPr/>
            </p:nvSpPr>
            <p:spPr>
              <a:xfrm>
                <a:off x="6313109" y="4360114"/>
                <a:ext cx="1047131" cy="202833"/>
              </a:xfrm>
              <a:custGeom>
                <a:rect b="b" l="l" r="r" t="t"/>
                <a:pathLst>
                  <a:path extrusionOk="0" h="4374" w="24399">
                    <a:moveTo>
                      <a:pt x="0" y="1"/>
                    </a:moveTo>
                    <a:lnTo>
                      <a:pt x="0" y="4374"/>
                    </a:lnTo>
                    <a:lnTo>
                      <a:pt x="24399" y="4374"/>
                    </a:lnTo>
                    <a:lnTo>
                      <a:pt x="2439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1"/>
            <p:cNvSpPr txBox="1"/>
            <p:nvPr/>
          </p:nvSpPr>
          <p:spPr>
            <a:xfrm>
              <a:off x="1775213" y="3054883"/>
              <a:ext cx="641975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7F6000"/>
                  </a:solidFill>
                  <a:latin typeface="Times New Roman"/>
                  <a:ea typeface="Times New Roman"/>
                  <a:cs typeface="Times New Roman"/>
                  <a:sym typeface="Times New Roman"/>
                </a:rPr>
                <a:t>Trong tháng 10 có ngày gì đặc biệt?</a:t>
              </a:r>
              <a:endParaRPr b="0" i="0" sz="1400" u="none" cap="none" strike="noStrike">
                <a:solidFill>
                  <a:srgbClr val="000000"/>
                </a:solidFill>
                <a:latin typeface="Arial"/>
                <a:ea typeface="Arial"/>
                <a:cs typeface="Arial"/>
                <a:sym typeface="Arial"/>
              </a:endParaRPr>
            </a:p>
          </p:txBody>
        </p:sp>
      </p:grpSp>
      <p:grpSp>
        <p:nvGrpSpPr>
          <p:cNvPr id="104" name="Google Shape;104;p1"/>
          <p:cNvGrpSpPr/>
          <p:nvPr/>
        </p:nvGrpSpPr>
        <p:grpSpPr>
          <a:xfrm>
            <a:off x="5707908" y="4328807"/>
            <a:ext cx="5087092" cy="1264596"/>
            <a:chOff x="5517408" y="4354319"/>
            <a:chExt cx="8203908" cy="1264596"/>
          </a:xfrm>
        </p:grpSpPr>
        <p:sp>
          <p:nvSpPr>
            <p:cNvPr id="105" name="Google Shape;105;p1"/>
            <p:cNvSpPr txBox="1"/>
            <p:nvPr/>
          </p:nvSpPr>
          <p:spPr>
            <a:xfrm>
              <a:off x="5517408" y="4354319"/>
              <a:ext cx="82039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Times New Roman"/>
                  <a:ea typeface="Times New Roman"/>
                  <a:cs typeface="Times New Roman"/>
                  <a:sym typeface="Times New Roman"/>
                </a:rPr>
                <a:t>Ngày Phụ nữ Việt Nam</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8290725" y="4911029"/>
              <a:ext cx="316889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FF"/>
                  </a:solidFill>
                  <a:latin typeface="Arial"/>
                  <a:ea typeface="Arial"/>
                  <a:cs typeface="Arial"/>
                  <a:sym typeface="Arial"/>
                </a:rPr>
                <a:t>20-10</a:t>
              </a:r>
              <a:endParaRPr b="0" i="0" sz="1400" u="none" cap="none" strike="noStrike">
                <a:solidFill>
                  <a:srgbClr val="000000"/>
                </a:solidFill>
                <a:latin typeface="Arial"/>
                <a:ea typeface="Arial"/>
                <a:cs typeface="Arial"/>
                <a:sym typeface="Arial"/>
              </a:endParaRPr>
            </a:p>
          </p:txBody>
        </p:sp>
      </p:grpSp>
      <p:pic>
        <p:nvPicPr>
          <p:cNvPr id="107" name="Google Shape;107;p1"/>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4" name="Google Shape;204;p10"/>
          <p:cNvSpPr/>
          <p:nvPr/>
        </p:nvSpPr>
        <p:spPr>
          <a:xfrm>
            <a:off x="2482850" y="69935"/>
            <a:ext cx="925195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FF"/>
                </a:solidFill>
                <a:latin typeface="Times New Roman"/>
                <a:ea typeface="Times New Roman"/>
                <a:cs typeface="Times New Roman"/>
                <a:sym typeface="Times New Roman"/>
              </a:rPr>
              <a:t>Dù trải qua hơn 9 tháng mang thai nặng nề, vất vả, giây phút được ôm con trên tay khiến mọi </a:t>
            </a:r>
            <a:endParaRPr b="0" i="0" sz="3600" u="none" cap="none" strike="noStrike">
              <a:solidFill>
                <a:srgbClr val="0000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FF"/>
                </a:solidFill>
                <a:latin typeface="Times New Roman"/>
                <a:ea typeface="Times New Roman"/>
                <a:cs typeface="Times New Roman"/>
                <a:sym typeface="Times New Roman"/>
              </a:rPr>
              <a:t>nhọc nhằn của mẹ như tan biến.</a:t>
            </a:r>
            <a:endParaRPr b="0" i="0" sz="3600" u="none" cap="none" strike="noStrike">
              <a:solidFill>
                <a:srgbClr val="0000FF"/>
              </a:solidFill>
              <a:latin typeface="Times New Roman"/>
              <a:ea typeface="Times New Roman"/>
              <a:cs typeface="Times New Roman"/>
              <a:sym typeface="Times New Roman"/>
            </a:endParaRPr>
          </a:p>
        </p:txBody>
      </p:sp>
      <p:pic>
        <p:nvPicPr>
          <p:cNvPr descr="Chụp Ảnh Cho Mẹ Và Bé I Xu Hướng Mới 2019 I Bống Baby House" id="205" name="Google Shape;205;p10"/>
          <p:cNvPicPr preferRelativeResize="0"/>
          <p:nvPr/>
        </p:nvPicPr>
        <p:blipFill rotWithShape="1">
          <a:blip r:embed="rId4">
            <a:alphaModFix/>
          </a:blip>
          <a:srcRect b="0" l="0" r="0" t="0"/>
          <a:stretch/>
        </p:blipFill>
        <p:spPr>
          <a:xfrm>
            <a:off x="3679825" y="1894195"/>
            <a:ext cx="7113538" cy="4744730"/>
          </a:xfrm>
          <a:prstGeom prst="rect">
            <a:avLst/>
          </a:prstGeom>
          <a:noFill/>
          <a:ln>
            <a:noFill/>
          </a:ln>
        </p:spPr>
      </p:pic>
      <p:pic>
        <p:nvPicPr>
          <p:cNvPr id="206" name="Google Shape;206;p10"/>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11"/>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212" name="Google Shape;212;p11"/>
          <p:cNvSpPr txBox="1"/>
          <p:nvPr/>
        </p:nvSpPr>
        <p:spPr>
          <a:xfrm>
            <a:off x="3170359" y="2294006"/>
            <a:ext cx="585128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Times New Roman"/>
                <a:ea typeface="Times New Roman"/>
                <a:cs typeface="Times New Roman"/>
                <a:sym typeface="Times New Roman"/>
              </a:rPr>
              <a:t>Đừng làm mẹ buồn</a:t>
            </a:r>
            <a:endParaRPr b="0" i="0" sz="5400" u="none" cap="none" strike="noStrike">
              <a:solidFill>
                <a:schemeClr val="dk1"/>
              </a:solidFill>
              <a:latin typeface="Times New Roman"/>
              <a:ea typeface="Times New Roman"/>
              <a:cs typeface="Times New Roman"/>
              <a:sym typeface="Times New Roman"/>
            </a:endParaRPr>
          </a:p>
        </p:txBody>
      </p:sp>
      <p:pic>
        <p:nvPicPr>
          <p:cNvPr id="213" name="Google Shape;213;p11"/>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2"/>
          <p:cNvPicPr preferRelativeResize="0"/>
          <p:nvPr/>
        </p:nvPicPr>
        <p:blipFill rotWithShape="1">
          <a:blip r:embed="rId3">
            <a:alphaModFix/>
          </a:blip>
          <a:srcRect b="0" l="0" r="0" t="0"/>
          <a:stretch/>
        </p:blipFill>
        <p:spPr>
          <a:xfrm>
            <a:off x="-19050" y="38100"/>
            <a:ext cx="12211050" cy="6819900"/>
          </a:xfrm>
          <a:prstGeom prst="rect">
            <a:avLst/>
          </a:prstGeom>
          <a:noFill/>
          <a:ln>
            <a:noFill/>
          </a:ln>
        </p:spPr>
      </p:pic>
      <p:sp>
        <p:nvSpPr>
          <p:cNvPr id="219" name="Google Shape;219;p12"/>
          <p:cNvSpPr/>
          <p:nvPr/>
        </p:nvSpPr>
        <p:spPr>
          <a:xfrm>
            <a:off x="6308385" y="2423638"/>
            <a:ext cx="5883615" cy="40318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FF"/>
                </a:solidFill>
                <a:latin typeface="Times New Roman"/>
                <a:ea typeface="Times New Roman"/>
                <a:cs typeface="Times New Roman"/>
                <a:sym typeface="Times New Roman"/>
              </a:rPr>
              <a:t>Dù mẹ vất vả là vậy, nhưng mẹ vẫn luôn yêu thương và dành những điều tuyệt vời nhất cho chúng ta. Vậy mà có những người vẫn làm mẹ buồn bằng những câu nói không yêu mẹ, giận dỗi mẹ, làm mẹ đau, không biết giúp đỡ mẹ. </a:t>
            </a:r>
            <a:endParaRPr b="0" i="0" sz="3200" u="none" cap="none" strike="noStrike">
              <a:solidFill>
                <a:srgbClr val="0000FF"/>
              </a:solidFill>
              <a:latin typeface="Times New Roman"/>
              <a:ea typeface="Times New Roman"/>
              <a:cs typeface="Times New Roman"/>
              <a:sym typeface="Times New Roman"/>
            </a:endParaRPr>
          </a:p>
        </p:txBody>
      </p:sp>
      <p:pic>
        <p:nvPicPr>
          <p:cNvPr descr="Ngày tái hôn, con ôm tôi khóc: 'Thứ 2 đến thứ 6 mẹ ở với dượng, cuối tuần  về thăm con' - Báo VTC News" id="220" name="Google Shape;220;p12"/>
          <p:cNvPicPr preferRelativeResize="0"/>
          <p:nvPr/>
        </p:nvPicPr>
        <p:blipFill rotWithShape="1">
          <a:blip r:embed="rId4">
            <a:alphaModFix/>
          </a:blip>
          <a:srcRect b="0" l="0" r="0" t="0"/>
          <a:stretch/>
        </p:blipFill>
        <p:spPr>
          <a:xfrm>
            <a:off x="480474" y="2423638"/>
            <a:ext cx="5827911" cy="3875562"/>
          </a:xfrm>
          <a:prstGeom prst="rect">
            <a:avLst/>
          </a:prstGeom>
          <a:noFill/>
          <a:ln>
            <a:noFill/>
          </a:ln>
        </p:spPr>
      </p:pic>
      <p:pic>
        <p:nvPicPr>
          <p:cNvPr id="221" name="Google Shape;221;p12"/>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3"/>
          <p:cNvPicPr preferRelativeResize="0"/>
          <p:nvPr/>
        </p:nvPicPr>
        <p:blipFill rotWithShape="1">
          <a:blip r:embed="rId3">
            <a:alphaModFix/>
          </a:blip>
          <a:srcRect b="0" l="0" r="0" t="0"/>
          <a:stretch/>
        </p:blipFill>
        <p:spPr>
          <a:xfrm>
            <a:off x="-19050" y="38100"/>
            <a:ext cx="12211050" cy="6819900"/>
          </a:xfrm>
          <a:prstGeom prst="rect">
            <a:avLst/>
          </a:prstGeom>
          <a:noFill/>
          <a:ln>
            <a:noFill/>
          </a:ln>
        </p:spPr>
      </p:pic>
      <p:sp>
        <p:nvSpPr>
          <p:cNvPr id="227" name="Google Shape;227;p13"/>
          <p:cNvSpPr/>
          <p:nvPr/>
        </p:nvSpPr>
        <p:spPr>
          <a:xfrm>
            <a:off x="135880" y="4607920"/>
            <a:ext cx="12015490"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FF"/>
                </a:solidFill>
                <a:latin typeface="Times New Roman"/>
                <a:ea typeface="Times New Roman"/>
                <a:cs typeface="Times New Roman"/>
                <a:sym typeface="Times New Roman"/>
              </a:rPr>
              <a:t>Dù mẹ có thể không bằng những người mẹ khác,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FF"/>
                </a:solidFill>
                <a:latin typeface="Times New Roman"/>
                <a:ea typeface="Times New Roman"/>
                <a:cs typeface="Times New Roman"/>
                <a:sym typeface="Times New Roman"/>
              </a:rPr>
              <a:t>nhưng yêu thương con, thì không ai bằng mẹ.</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rgbClr val="FF0000"/>
                </a:solidFill>
                <a:latin typeface="Times New Roman"/>
                <a:ea typeface="Times New Roman"/>
                <a:cs typeface="Times New Roman"/>
                <a:sym typeface="Times New Roman"/>
              </a:rPr>
              <a:t>Hãy yêu mẹ và đừng làm mẹ buồn.</a:t>
            </a:r>
            <a:endParaRPr b="0" i="0" sz="3600" u="none" cap="none" strike="noStrike">
              <a:solidFill>
                <a:srgbClr val="FF0000"/>
              </a:solidFill>
              <a:latin typeface="Times New Roman"/>
              <a:ea typeface="Times New Roman"/>
              <a:cs typeface="Times New Roman"/>
              <a:sym typeface="Times New Roman"/>
            </a:endParaRPr>
          </a:p>
        </p:txBody>
      </p:sp>
      <p:pic>
        <p:nvPicPr>
          <p:cNvPr descr="Hưởng chế độ bảo hiểm xã hội khi nghỉ chăm con ốm ra sao?" id="228" name="Google Shape;228;p13"/>
          <p:cNvPicPr preferRelativeResize="0"/>
          <p:nvPr/>
        </p:nvPicPr>
        <p:blipFill rotWithShape="1">
          <a:blip r:embed="rId4">
            <a:alphaModFix/>
          </a:blip>
          <a:srcRect b="0" l="0" r="0" t="0"/>
          <a:stretch/>
        </p:blipFill>
        <p:spPr>
          <a:xfrm>
            <a:off x="2399505" y="76200"/>
            <a:ext cx="7373940" cy="4616088"/>
          </a:xfrm>
          <a:prstGeom prst="rect">
            <a:avLst/>
          </a:prstGeom>
          <a:noFill/>
          <a:ln>
            <a:noFill/>
          </a:ln>
        </p:spPr>
      </p:pic>
      <p:pic>
        <p:nvPicPr>
          <p:cNvPr id="229" name="Google Shape;229;p13"/>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4"/>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235" name="Google Shape;235;p14"/>
          <p:cNvSpPr txBox="1"/>
          <p:nvPr/>
        </p:nvSpPr>
        <p:spPr>
          <a:xfrm>
            <a:off x="2263373" y="2413336"/>
            <a:ext cx="813876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Times New Roman"/>
                <a:ea typeface="Times New Roman"/>
                <a:cs typeface="Times New Roman"/>
                <a:sym typeface="Times New Roman"/>
              </a:rPr>
              <a:t>Gửi yêu thương đến mẹ.</a:t>
            </a:r>
            <a:endParaRPr b="0" i="0" sz="6000" u="none" cap="none" strike="noStrike">
              <a:solidFill>
                <a:schemeClr val="dk1"/>
              </a:solidFill>
              <a:latin typeface="Times New Roman"/>
              <a:ea typeface="Times New Roman"/>
              <a:cs typeface="Times New Roman"/>
              <a:sym typeface="Times New Roman"/>
            </a:endParaRPr>
          </a:p>
        </p:txBody>
      </p:sp>
      <p:pic>
        <p:nvPicPr>
          <p:cNvPr id="236" name="Google Shape;236;p14"/>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2" name="Google Shape;242;p15"/>
          <p:cNvSpPr txBox="1"/>
          <p:nvPr/>
        </p:nvSpPr>
        <p:spPr>
          <a:xfrm>
            <a:off x="1374020" y="3075057"/>
            <a:ext cx="999985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Em có thể làm gì để mang lại niềm vui cho mẹ?</a:t>
            </a:r>
            <a:endParaRPr b="0" i="0" sz="4000" u="none" cap="none" strike="noStrike">
              <a:solidFill>
                <a:schemeClr val="dk1"/>
              </a:solidFill>
              <a:latin typeface="Calibri"/>
              <a:ea typeface="Calibri"/>
              <a:cs typeface="Calibri"/>
              <a:sym typeface="Calibri"/>
            </a:endParaRPr>
          </a:p>
        </p:txBody>
      </p:sp>
      <p:pic>
        <p:nvPicPr>
          <p:cNvPr id="243" name="Google Shape;243;p15"/>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9" name="Google Shape;249;p16"/>
          <p:cNvSpPr txBox="1"/>
          <p:nvPr/>
        </p:nvSpPr>
        <p:spPr>
          <a:xfrm>
            <a:off x="3266776" y="6207264"/>
            <a:ext cx="611263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FF"/>
                </a:solidFill>
                <a:latin typeface="Times New Roman"/>
                <a:ea typeface="Times New Roman"/>
                <a:cs typeface="Times New Roman"/>
                <a:sym typeface="Times New Roman"/>
              </a:rPr>
              <a:t>Nói lời yêu thương với mẹ</a:t>
            </a:r>
            <a:endParaRPr b="0" i="0" sz="4000" u="none" cap="none" strike="noStrike">
              <a:solidFill>
                <a:srgbClr val="0000FF"/>
              </a:solidFill>
              <a:latin typeface="Calibri"/>
              <a:ea typeface="Calibri"/>
              <a:cs typeface="Calibri"/>
              <a:sym typeface="Calibri"/>
            </a:endParaRPr>
          </a:p>
        </p:txBody>
      </p:sp>
      <p:grpSp>
        <p:nvGrpSpPr>
          <p:cNvPr id="250" name="Google Shape;250;p16"/>
          <p:cNvGrpSpPr/>
          <p:nvPr/>
        </p:nvGrpSpPr>
        <p:grpSpPr>
          <a:xfrm>
            <a:off x="924069" y="512740"/>
            <a:ext cx="10381961" cy="5694524"/>
            <a:chOff x="2797941" y="1331981"/>
            <a:chExt cx="6596117" cy="3617982"/>
          </a:xfrm>
        </p:grpSpPr>
        <p:pic>
          <p:nvPicPr>
            <p:cNvPr id="251" name="Google Shape;251;p16"/>
            <p:cNvPicPr preferRelativeResize="0"/>
            <p:nvPr/>
          </p:nvPicPr>
          <p:blipFill rotWithShape="1">
            <a:blip r:embed="rId4">
              <a:alphaModFix/>
            </a:blip>
            <a:srcRect b="0" l="0" r="0" t="0"/>
            <a:stretch/>
          </p:blipFill>
          <p:spPr>
            <a:xfrm flipH="1">
              <a:off x="2797941" y="1331981"/>
              <a:ext cx="6596117" cy="3617982"/>
            </a:xfrm>
            <a:prstGeom prst="rect">
              <a:avLst/>
            </a:prstGeom>
            <a:noFill/>
            <a:ln>
              <a:noFill/>
            </a:ln>
          </p:spPr>
        </p:pic>
        <p:sp>
          <p:nvSpPr>
            <p:cNvPr id="252" name="Google Shape;252;p16"/>
            <p:cNvSpPr txBox="1"/>
            <p:nvPr/>
          </p:nvSpPr>
          <p:spPr>
            <a:xfrm>
              <a:off x="3095581" y="1597313"/>
              <a:ext cx="1742786" cy="2933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Con thương mẹ lắm!</a:t>
              </a:r>
              <a:endParaRPr b="0" i="0" sz="1400" u="none" cap="none" strike="noStrike">
                <a:solidFill>
                  <a:srgbClr val="000000"/>
                </a:solidFill>
                <a:latin typeface="Arial"/>
                <a:ea typeface="Arial"/>
                <a:cs typeface="Arial"/>
                <a:sym typeface="Arial"/>
              </a:endParaRPr>
            </a:p>
          </p:txBody>
        </p:sp>
        <p:sp>
          <p:nvSpPr>
            <p:cNvPr id="253" name="Google Shape;253;p16"/>
            <p:cNvSpPr txBox="1"/>
            <p:nvPr/>
          </p:nvSpPr>
          <p:spPr>
            <a:xfrm>
              <a:off x="7486650" y="1535041"/>
              <a:ext cx="1533525" cy="11537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Mẹ cũng thương con lắm! Mẹ rất tự hào về con.</a:t>
              </a:r>
              <a:endParaRPr b="0" i="0" sz="1400" u="none" cap="none" strike="noStrike">
                <a:solidFill>
                  <a:srgbClr val="000000"/>
                </a:solidFill>
                <a:latin typeface="Arial"/>
                <a:ea typeface="Arial"/>
                <a:cs typeface="Arial"/>
                <a:sym typeface="Arial"/>
              </a:endParaRPr>
            </a:p>
          </p:txBody>
        </p:sp>
      </p:grpSp>
      <p:pic>
        <p:nvPicPr>
          <p:cNvPr id="254" name="Google Shape;254;p16"/>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0" name="Google Shape;260;p17"/>
          <p:cNvSpPr txBox="1"/>
          <p:nvPr/>
        </p:nvSpPr>
        <p:spPr>
          <a:xfrm>
            <a:off x="1028700" y="6235839"/>
            <a:ext cx="935355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FF"/>
                </a:solidFill>
                <a:latin typeface="Times New Roman"/>
                <a:ea typeface="Times New Roman"/>
                <a:cs typeface="Times New Roman"/>
                <a:sym typeface="Times New Roman"/>
              </a:rPr>
              <a:t>Tự làm thiệp hoặc viết một lá thư gửi mẹ</a:t>
            </a:r>
            <a:endParaRPr b="0" i="0" sz="4000" u="none" cap="none" strike="noStrike">
              <a:solidFill>
                <a:srgbClr val="0000FF"/>
              </a:solidFill>
              <a:latin typeface="Calibri"/>
              <a:ea typeface="Calibri"/>
              <a:cs typeface="Calibri"/>
              <a:sym typeface="Calibri"/>
            </a:endParaRPr>
          </a:p>
        </p:txBody>
      </p:sp>
      <p:pic>
        <p:nvPicPr>
          <p:cNvPr id="261" name="Google Shape;261;p17"/>
          <p:cNvPicPr preferRelativeResize="0"/>
          <p:nvPr/>
        </p:nvPicPr>
        <p:blipFill rotWithShape="1">
          <a:blip r:embed="rId4">
            <a:alphaModFix/>
          </a:blip>
          <a:srcRect b="0" l="0" r="0" t="0"/>
          <a:stretch/>
        </p:blipFill>
        <p:spPr>
          <a:xfrm>
            <a:off x="1092889" y="85725"/>
            <a:ext cx="4612586" cy="6150114"/>
          </a:xfrm>
          <a:prstGeom prst="rect">
            <a:avLst/>
          </a:prstGeom>
          <a:noFill/>
          <a:ln>
            <a:noFill/>
          </a:ln>
        </p:spPr>
      </p:pic>
      <p:pic>
        <p:nvPicPr>
          <p:cNvPr id="262" name="Google Shape;262;p17"/>
          <p:cNvPicPr preferRelativeResize="0"/>
          <p:nvPr/>
        </p:nvPicPr>
        <p:blipFill rotWithShape="1">
          <a:blip r:embed="rId5">
            <a:alphaModFix/>
          </a:blip>
          <a:srcRect b="0" l="0" r="0" t="0"/>
          <a:stretch/>
        </p:blipFill>
        <p:spPr>
          <a:xfrm>
            <a:off x="6199532" y="123825"/>
            <a:ext cx="4264024" cy="6064389"/>
          </a:xfrm>
          <a:prstGeom prst="rect">
            <a:avLst/>
          </a:prstGeom>
          <a:noFill/>
          <a:ln>
            <a:noFill/>
          </a:ln>
        </p:spPr>
      </p:pic>
      <p:pic>
        <p:nvPicPr>
          <p:cNvPr id="263" name="Google Shape;263;p17"/>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9" name="Google Shape;269;p18"/>
          <p:cNvSpPr txBox="1"/>
          <p:nvPr/>
        </p:nvSpPr>
        <p:spPr>
          <a:xfrm>
            <a:off x="3281939" y="6136033"/>
            <a:ext cx="611263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FF"/>
                </a:solidFill>
                <a:latin typeface="Times New Roman"/>
                <a:ea typeface="Times New Roman"/>
                <a:cs typeface="Times New Roman"/>
                <a:sym typeface="Times New Roman"/>
              </a:rPr>
              <a:t>Giúp đỡ mẹ việc nhà</a:t>
            </a:r>
            <a:endParaRPr b="0" i="0" sz="4000" u="none" cap="none" strike="noStrike">
              <a:solidFill>
                <a:srgbClr val="0000FF"/>
              </a:solidFill>
              <a:latin typeface="Calibri"/>
              <a:ea typeface="Calibri"/>
              <a:cs typeface="Calibri"/>
              <a:sym typeface="Calibri"/>
            </a:endParaRPr>
          </a:p>
        </p:txBody>
      </p:sp>
      <p:pic>
        <p:nvPicPr>
          <p:cNvPr descr="http://res.cgvdt.vn/ckfinder/images/2016/Gia%20Dinh/2067/Giup%20cha%20me.jpg" id="270" name="Google Shape;270;p18"/>
          <p:cNvPicPr preferRelativeResize="0"/>
          <p:nvPr/>
        </p:nvPicPr>
        <p:blipFill rotWithShape="1">
          <a:blip r:embed="rId4">
            <a:alphaModFix/>
          </a:blip>
          <a:srcRect b="0" l="0" r="0" t="0"/>
          <a:stretch/>
        </p:blipFill>
        <p:spPr>
          <a:xfrm>
            <a:off x="2502377" y="382216"/>
            <a:ext cx="7671754" cy="5753817"/>
          </a:xfrm>
          <a:prstGeom prst="rect">
            <a:avLst/>
          </a:prstGeom>
          <a:noFill/>
          <a:ln>
            <a:noFill/>
          </a:ln>
        </p:spPr>
      </p:pic>
      <p:pic>
        <p:nvPicPr>
          <p:cNvPr id="271" name="Google Shape;271;p18"/>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7" name="Google Shape;277;p19"/>
          <p:cNvSpPr txBox="1"/>
          <p:nvPr/>
        </p:nvSpPr>
        <p:spPr>
          <a:xfrm>
            <a:off x="3414329" y="824448"/>
            <a:ext cx="5903091"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Hoạt động trải nghiệm: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 </a:t>
            </a:r>
            <a:r>
              <a:rPr b="1" i="0" lang="en-US" sz="4000" u="none" cap="none" strike="noStrike">
                <a:solidFill>
                  <a:schemeClr val="dk1"/>
                </a:solidFill>
                <a:latin typeface="Times New Roman"/>
                <a:ea typeface="Times New Roman"/>
                <a:cs typeface="Times New Roman"/>
                <a:sym typeface="Times New Roman"/>
              </a:rPr>
              <a:t>GỬI MẸ YÊU THƯƠNG</a:t>
            </a:r>
            <a:endParaRPr b="1" i="0" sz="4000" u="none" cap="none" strike="noStrike">
              <a:solidFill>
                <a:schemeClr val="dk1"/>
              </a:solidFill>
              <a:latin typeface="Calibri"/>
              <a:ea typeface="Calibri"/>
              <a:cs typeface="Calibri"/>
              <a:sym typeface="Calibri"/>
            </a:endParaRPr>
          </a:p>
        </p:txBody>
      </p:sp>
      <p:sp>
        <p:nvSpPr>
          <p:cNvPr id="278" name="Google Shape;278;p19"/>
          <p:cNvSpPr/>
          <p:nvPr/>
        </p:nvSpPr>
        <p:spPr>
          <a:xfrm>
            <a:off x="1056850" y="2311935"/>
            <a:ext cx="7890300"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FF"/>
                </a:solidFill>
                <a:latin typeface="Times New Roman"/>
                <a:ea typeface="Times New Roman"/>
                <a:cs typeface="Times New Roman"/>
                <a:sym typeface="Times New Roman"/>
              </a:rPr>
              <a:t>Các con có thể: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1" lang="en-US" sz="4400" u="none" cap="none" strike="noStrike">
                <a:solidFill>
                  <a:srgbClr val="0000FF"/>
                </a:solidFill>
                <a:latin typeface="Times New Roman"/>
                <a:ea typeface="Times New Roman"/>
                <a:cs typeface="Times New Roman"/>
                <a:sym typeface="Times New Roman"/>
              </a:rPr>
              <a:t>+ Làm thiệp</a:t>
            </a:r>
            <a:endParaRPr b="0" i="1" sz="44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400"/>
              <a:buFont typeface="Arial"/>
              <a:buNone/>
            </a:pPr>
            <a:r>
              <a:rPr b="0" i="1" lang="en-US" sz="4400" u="none" cap="none" strike="noStrike">
                <a:solidFill>
                  <a:srgbClr val="0000FF"/>
                </a:solidFill>
                <a:latin typeface="Times New Roman"/>
                <a:ea typeface="Times New Roman"/>
                <a:cs typeface="Times New Roman"/>
                <a:sym typeface="Times New Roman"/>
              </a:rPr>
              <a:t>+ Viết thư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1" lang="en-US" sz="4400" u="none" cap="none" strike="noStrike">
                <a:solidFill>
                  <a:srgbClr val="0000FF"/>
                </a:solidFill>
                <a:latin typeface="Times New Roman"/>
                <a:ea typeface="Times New Roman"/>
                <a:cs typeface="Times New Roman"/>
                <a:sym typeface="Times New Roman"/>
              </a:rPr>
              <a:t>+ Gọi một cuộc điện thoại bất ngờ để bày tỏ tình cảm với mẹ</a:t>
            </a:r>
            <a:endParaRPr b="0" i="1" sz="4400" u="none" cap="none" strike="noStrike">
              <a:solidFill>
                <a:srgbClr val="0000FF"/>
              </a:solidFill>
              <a:latin typeface="Times New Roman"/>
              <a:ea typeface="Times New Roman"/>
              <a:cs typeface="Times New Roman"/>
              <a:sym typeface="Times New Roman"/>
            </a:endParaRPr>
          </a:p>
        </p:txBody>
      </p:sp>
      <p:pic>
        <p:nvPicPr>
          <p:cNvPr id="279" name="Google Shape;279;p19"/>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
          <p:cNvPicPr preferRelativeResize="0"/>
          <p:nvPr/>
        </p:nvPicPr>
        <p:blipFill rotWithShape="1">
          <a:blip r:embed="rId3">
            <a:alphaModFix/>
          </a:blip>
          <a:srcRect b="0" l="0" r="0" t="0"/>
          <a:stretch/>
        </p:blipFill>
        <p:spPr>
          <a:xfrm>
            <a:off x="5129" y="0"/>
            <a:ext cx="12192000" cy="6858000"/>
          </a:xfrm>
          <a:prstGeom prst="rect">
            <a:avLst/>
          </a:prstGeom>
          <a:noFill/>
          <a:ln>
            <a:noFill/>
          </a:ln>
        </p:spPr>
      </p:pic>
      <p:sp>
        <p:nvSpPr>
          <p:cNvPr id="113" name="Google Shape;113;p2">
            <a:hlinkClick action="ppaction://hlinkshowjump?jump=nextslide"/>
          </p:cNvPr>
          <p:cNvSpPr/>
          <p:nvPr/>
        </p:nvSpPr>
        <p:spPr>
          <a:xfrm>
            <a:off x="7861536"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4" name="Google Shape;114;p2">
            <a:hlinkClick action="ppaction://hlinkshowjump?jump=previousslide"/>
          </p:cNvPr>
          <p:cNvSpPr/>
          <p:nvPr/>
        </p:nvSpPr>
        <p:spPr>
          <a:xfrm flipH="1">
            <a:off x="7656560"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115" name="Google Shape;115;p2"/>
          <p:cNvGrpSpPr/>
          <p:nvPr/>
        </p:nvGrpSpPr>
        <p:grpSpPr>
          <a:xfrm>
            <a:off x="2248754" y="-214243"/>
            <a:ext cx="7459110" cy="1291590"/>
            <a:chOff x="441380" y="1640281"/>
            <a:chExt cx="7459110" cy="1291590"/>
          </a:xfrm>
        </p:grpSpPr>
        <p:sp>
          <p:nvSpPr>
            <p:cNvPr id="116" name="Google Shape;116;p2"/>
            <p:cNvSpPr/>
            <p:nvPr/>
          </p:nvSpPr>
          <p:spPr>
            <a:xfrm>
              <a:off x="911450" y="1998121"/>
              <a:ext cx="6989040" cy="638800"/>
            </a:xfrm>
            <a:prstGeom prst="roundRect">
              <a:avLst>
                <a:gd fmla="val 36648" name="adj"/>
              </a:avLst>
            </a:prstGeom>
            <a:solidFill>
              <a:srgbClr val="EDEDED"/>
            </a:solidFill>
            <a:ln cap="flat" cmpd="sng" w="12700">
              <a:solidFill>
                <a:srgbClr val="E5AC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ape, circle&#10;&#10;Description automatically generated" id="117" name="Google Shape;117;p2"/>
            <p:cNvPicPr preferRelativeResize="0"/>
            <p:nvPr/>
          </p:nvPicPr>
          <p:blipFill rotWithShape="1">
            <a:blip r:embed="rId4">
              <a:alphaModFix/>
            </a:blip>
            <a:srcRect b="0" l="0" r="0" t="0"/>
            <a:stretch/>
          </p:blipFill>
          <p:spPr>
            <a:xfrm>
              <a:off x="441380" y="1640281"/>
              <a:ext cx="1291590" cy="1291590"/>
            </a:xfrm>
            <a:prstGeom prst="rect">
              <a:avLst/>
            </a:prstGeom>
            <a:noFill/>
            <a:ln>
              <a:noFill/>
            </a:ln>
          </p:spPr>
        </p:pic>
        <p:sp>
          <p:nvSpPr>
            <p:cNvPr id="118" name="Google Shape;118;p2"/>
            <p:cNvSpPr txBox="1"/>
            <p:nvPr/>
          </p:nvSpPr>
          <p:spPr>
            <a:xfrm>
              <a:off x="2078083" y="2024466"/>
              <a:ext cx="560297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Mẹ tuyệt vời nhất trên đời!</a:t>
              </a:r>
              <a:endParaRPr b="0" i="0" sz="1400" u="none" cap="none" strike="noStrike">
                <a:solidFill>
                  <a:srgbClr val="000000"/>
                </a:solidFill>
                <a:latin typeface="Arial"/>
                <a:ea typeface="Arial"/>
                <a:cs typeface="Arial"/>
                <a:sym typeface="Arial"/>
              </a:endParaRPr>
            </a:p>
          </p:txBody>
        </p:sp>
      </p:grpSp>
      <p:grpSp>
        <p:nvGrpSpPr>
          <p:cNvPr id="119" name="Google Shape;119;p2"/>
          <p:cNvGrpSpPr/>
          <p:nvPr/>
        </p:nvGrpSpPr>
        <p:grpSpPr>
          <a:xfrm>
            <a:off x="4751120" y="779238"/>
            <a:ext cx="3371445" cy="2407406"/>
            <a:chOff x="3022054" y="538118"/>
            <a:chExt cx="3371445" cy="2407406"/>
          </a:xfrm>
        </p:grpSpPr>
        <p:pic>
          <p:nvPicPr>
            <p:cNvPr descr="Free Vector | Cute kid student character with text box hand drawn cartoon  art illustration" id="120" name="Google Shape;120;p2"/>
            <p:cNvPicPr preferRelativeResize="0"/>
            <p:nvPr/>
          </p:nvPicPr>
          <p:blipFill rotWithShape="1">
            <a:blip r:embed="rId5">
              <a:alphaModFix/>
            </a:blip>
            <a:srcRect b="0" l="0" r="0" t="0"/>
            <a:stretch/>
          </p:blipFill>
          <p:spPr>
            <a:xfrm>
              <a:off x="3022054" y="538118"/>
              <a:ext cx="3371445" cy="2407406"/>
            </a:xfrm>
            <a:prstGeom prst="rect">
              <a:avLst/>
            </a:prstGeom>
            <a:noFill/>
            <a:ln>
              <a:noFill/>
            </a:ln>
          </p:spPr>
        </p:pic>
        <p:sp>
          <p:nvSpPr>
            <p:cNvPr id="121" name="Google Shape;121;p2"/>
            <p:cNvSpPr txBox="1"/>
            <p:nvPr/>
          </p:nvSpPr>
          <p:spPr>
            <a:xfrm>
              <a:off x="3788342" y="1122893"/>
              <a:ext cx="203056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F9000"/>
                  </a:solidFill>
                  <a:latin typeface="Times New Roman"/>
                  <a:ea typeface="Times New Roman"/>
                  <a:cs typeface="Times New Roman"/>
                  <a:sym typeface="Times New Roman"/>
                </a:rPr>
                <a:t>HỎI NHANH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F9000"/>
                  </a:solidFill>
                  <a:latin typeface="Times New Roman"/>
                  <a:ea typeface="Times New Roman"/>
                  <a:cs typeface="Times New Roman"/>
                  <a:sym typeface="Times New Roman"/>
                </a:rPr>
                <a:t>ĐÁP ĐÚNG</a:t>
              </a:r>
              <a:endParaRPr b="0" i="0" sz="1400" u="none" cap="none" strike="noStrike">
                <a:solidFill>
                  <a:srgbClr val="000000"/>
                </a:solidFill>
                <a:latin typeface="Arial"/>
                <a:ea typeface="Arial"/>
                <a:cs typeface="Arial"/>
                <a:sym typeface="Arial"/>
              </a:endParaRPr>
            </a:p>
          </p:txBody>
        </p:sp>
      </p:grpSp>
      <p:grpSp>
        <p:nvGrpSpPr>
          <p:cNvPr id="122" name="Google Shape;122;p2"/>
          <p:cNvGrpSpPr/>
          <p:nvPr/>
        </p:nvGrpSpPr>
        <p:grpSpPr>
          <a:xfrm>
            <a:off x="2183738" y="3132748"/>
            <a:ext cx="9427417" cy="1077218"/>
            <a:chOff x="6175594" y="4329324"/>
            <a:chExt cx="1225956" cy="279092"/>
          </a:xfrm>
        </p:grpSpPr>
        <p:sp>
          <p:nvSpPr>
            <p:cNvPr id="123" name="Google Shape;123;p2"/>
            <p:cNvSpPr/>
            <p:nvPr/>
          </p:nvSpPr>
          <p:spPr>
            <a:xfrm>
              <a:off x="6175594" y="4329324"/>
              <a:ext cx="1225956" cy="279092"/>
            </a:xfrm>
            <a:custGeom>
              <a:rect b="b" l="l" r="r" t="t"/>
              <a:pathLst>
                <a:path extrusionOk="0" h="7541" w="33125">
                  <a:moveTo>
                    <a:pt x="1" y="0"/>
                  </a:moveTo>
                  <a:lnTo>
                    <a:pt x="2943" y="3617"/>
                  </a:lnTo>
                  <a:lnTo>
                    <a:pt x="1" y="7540"/>
                  </a:lnTo>
                  <a:lnTo>
                    <a:pt x="33124" y="7540"/>
                  </a:lnTo>
                  <a:lnTo>
                    <a:pt x="3312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4" name="Google Shape;124;p2"/>
            <p:cNvSpPr/>
            <p:nvPr/>
          </p:nvSpPr>
          <p:spPr>
            <a:xfrm>
              <a:off x="6313109" y="4360114"/>
              <a:ext cx="1047131" cy="202833"/>
            </a:xfrm>
            <a:custGeom>
              <a:rect b="b" l="l" r="r" t="t"/>
              <a:pathLst>
                <a:path extrusionOk="0" h="4374" w="24399">
                  <a:moveTo>
                    <a:pt x="0" y="1"/>
                  </a:moveTo>
                  <a:lnTo>
                    <a:pt x="0" y="4374"/>
                  </a:lnTo>
                  <a:lnTo>
                    <a:pt x="24399" y="4374"/>
                  </a:lnTo>
                  <a:lnTo>
                    <a:pt x="2439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2"/>
          <p:cNvSpPr txBox="1"/>
          <p:nvPr/>
        </p:nvSpPr>
        <p:spPr>
          <a:xfrm>
            <a:off x="4057472" y="3305485"/>
            <a:ext cx="641975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Times New Roman"/>
                <a:ea typeface="Times New Roman"/>
                <a:cs typeface="Times New Roman"/>
                <a:sym typeface="Times New Roman"/>
              </a:rPr>
              <a:t>Ngày 20/10 dành cho những ai?</a:t>
            </a:r>
            <a:endParaRPr b="0" i="0" sz="1400" u="none" cap="none" strike="noStrike">
              <a:solidFill>
                <a:srgbClr val="000000"/>
              </a:solidFill>
              <a:latin typeface="Arial"/>
              <a:ea typeface="Arial"/>
              <a:cs typeface="Arial"/>
              <a:sym typeface="Arial"/>
            </a:endParaRPr>
          </a:p>
        </p:txBody>
      </p:sp>
      <p:sp>
        <p:nvSpPr>
          <p:cNvPr id="126" name="Google Shape;126;p2"/>
          <p:cNvSpPr txBox="1"/>
          <p:nvPr/>
        </p:nvSpPr>
        <p:spPr>
          <a:xfrm>
            <a:off x="5656520" y="4384870"/>
            <a:ext cx="563696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22A35"/>
                </a:solidFill>
                <a:latin typeface="Times New Roman"/>
                <a:ea typeface="Times New Roman"/>
                <a:cs typeface="Times New Roman"/>
                <a:sym typeface="Times New Roman"/>
              </a:rPr>
              <a:t>Dành cho bà, mẹ, cô, chị, …</a:t>
            </a:r>
            <a:endParaRPr b="0" i="0" sz="1400" u="none" cap="none" strike="noStrike">
              <a:solidFill>
                <a:srgbClr val="000000"/>
              </a:solidFill>
              <a:latin typeface="Arial"/>
              <a:ea typeface="Arial"/>
              <a:cs typeface="Arial"/>
              <a:sym typeface="Arial"/>
            </a:endParaRPr>
          </a:p>
        </p:txBody>
      </p:sp>
      <p:pic>
        <p:nvPicPr>
          <p:cNvPr id="127" name="Google Shape;127;p2"/>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0"/>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285" name="Google Shape;285;p20"/>
          <p:cNvSpPr txBox="1"/>
          <p:nvPr/>
        </p:nvSpPr>
        <p:spPr>
          <a:xfrm>
            <a:off x="3876484" y="2217609"/>
            <a:ext cx="412129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1" lang="en-US" sz="6000" u="none" cap="none" strike="noStrike">
                <a:solidFill>
                  <a:srgbClr val="FF0000"/>
                </a:solidFill>
                <a:latin typeface="Times New Roman"/>
                <a:ea typeface="Times New Roman"/>
                <a:cs typeface="Times New Roman"/>
                <a:sym typeface="Times New Roman"/>
              </a:rPr>
              <a:t>Mẹ yêu ơi!</a:t>
            </a:r>
            <a:endParaRPr b="1" i="1" sz="6000" u="none" cap="none" strike="noStrike">
              <a:solidFill>
                <a:schemeClr val="dk1"/>
              </a:solidFill>
              <a:latin typeface="Times New Roman"/>
              <a:ea typeface="Times New Roman"/>
              <a:cs typeface="Times New Roman"/>
              <a:sym typeface="Times New Roman"/>
            </a:endParaRPr>
          </a:p>
        </p:txBody>
      </p:sp>
      <p:pic>
        <p:nvPicPr>
          <p:cNvPr id="286" name="Google Shape;286;p20"/>
          <p:cNvPicPr preferRelativeResize="0"/>
          <p:nvPr/>
        </p:nvPicPr>
        <p:blipFill rotWithShape="1">
          <a:blip r:embed="rId4">
            <a:alphaModFix/>
          </a:blip>
          <a:srcRect b="0" l="0" r="0" t="0"/>
          <a:stretch/>
        </p:blipFill>
        <p:spPr>
          <a:xfrm>
            <a:off x="10165525" y="3779906"/>
            <a:ext cx="609600" cy="609600"/>
          </a:xfrm>
          <a:prstGeom prst="rect">
            <a:avLst/>
          </a:prstGeom>
          <a:noFill/>
          <a:ln>
            <a:noFill/>
          </a:ln>
        </p:spPr>
      </p:pic>
      <p:pic>
        <p:nvPicPr>
          <p:cNvPr id="287" name="Google Shape;287;p20"/>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pic>
        <p:nvPicPr>
          <p:cNvPr id="288" name="Google Shape;288;p20"/>
          <p:cNvPicPr preferRelativeResize="0"/>
          <p:nvPr/>
        </p:nvPicPr>
        <p:blipFill rotWithShape="1">
          <a:blip r:embed="rId4">
            <a:alphaModFix/>
          </a:blip>
          <a:srcRect b="0" l="0" r="0" t="0"/>
          <a:stretch/>
        </p:blipFill>
        <p:spPr>
          <a:xfrm>
            <a:off x="10470325" y="600941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3"/>
          <p:cNvPicPr preferRelativeResize="0"/>
          <p:nvPr/>
        </p:nvPicPr>
        <p:blipFill rotWithShape="1">
          <a:blip r:embed="rId3">
            <a:alphaModFix/>
          </a:blip>
          <a:srcRect b="0" l="0" r="0" t="0"/>
          <a:stretch/>
        </p:blipFill>
        <p:spPr>
          <a:xfrm>
            <a:off x="5129" y="0"/>
            <a:ext cx="12192000" cy="6858000"/>
          </a:xfrm>
          <a:prstGeom prst="rect">
            <a:avLst/>
          </a:prstGeom>
          <a:noFill/>
          <a:ln>
            <a:noFill/>
          </a:ln>
        </p:spPr>
      </p:pic>
      <p:sp>
        <p:nvSpPr>
          <p:cNvPr id="133" name="Google Shape;133;p3">
            <a:hlinkClick action="ppaction://hlinkshowjump?jump=nextslide"/>
          </p:cNvPr>
          <p:cNvSpPr/>
          <p:nvPr/>
        </p:nvSpPr>
        <p:spPr>
          <a:xfrm>
            <a:off x="7861536"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 name="Google Shape;134;p3">
            <a:hlinkClick action="ppaction://hlinkshowjump?jump=previousslide"/>
          </p:cNvPr>
          <p:cNvSpPr/>
          <p:nvPr/>
        </p:nvSpPr>
        <p:spPr>
          <a:xfrm flipH="1">
            <a:off x="7656560"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135" name="Google Shape;135;p3"/>
          <p:cNvGrpSpPr/>
          <p:nvPr/>
        </p:nvGrpSpPr>
        <p:grpSpPr>
          <a:xfrm>
            <a:off x="2248754" y="-214243"/>
            <a:ext cx="7459110" cy="1291590"/>
            <a:chOff x="441380" y="1640281"/>
            <a:chExt cx="7459110" cy="1291590"/>
          </a:xfrm>
        </p:grpSpPr>
        <p:sp>
          <p:nvSpPr>
            <p:cNvPr id="136" name="Google Shape;136;p3"/>
            <p:cNvSpPr/>
            <p:nvPr/>
          </p:nvSpPr>
          <p:spPr>
            <a:xfrm>
              <a:off x="911450" y="1998121"/>
              <a:ext cx="6989040" cy="638800"/>
            </a:xfrm>
            <a:prstGeom prst="roundRect">
              <a:avLst>
                <a:gd fmla="val 36648" name="adj"/>
              </a:avLst>
            </a:prstGeom>
            <a:solidFill>
              <a:srgbClr val="EDEDED"/>
            </a:solidFill>
            <a:ln cap="flat" cmpd="sng" w="12700">
              <a:solidFill>
                <a:srgbClr val="E5AC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ape, circle&#10;&#10;Description automatically generated" id="137" name="Google Shape;137;p3"/>
            <p:cNvPicPr preferRelativeResize="0"/>
            <p:nvPr/>
          </p:nvPicPr>
          <p:blipFill rotWithShape="1">
            <a:blip r:embed="rId4">
              <a:alphaModFix/>
            </a:blip>
            <a:srcRect b="0" l="0" r="0" t="0"/>
            <a:stretch/>
          </p:blipFill>
          <p:spPr>
            <a:xfrm>
              <a:off x="441380" y="1640281"/>
              <a:ext cx="1291590" cy="1291590"/>
            </a:xfrm>
            <a:prstGeom prst="rect">
              <a:avLst/>
            </a:prstGeom>
            <a:noFill/>
            <a:ln>
              <a:noFill/>
            </a:ln>
          </p:spPr>
        </p:pic>
        <p:sp>
          <p:nvSpPr>
            <p:cNvPr id="138" name="Google Shape;138;p3"/>
            <p:cNvSpPr txBox="1"/>
            <p:nvPr/>
          </p:nvSpPr>
          <p:spPr>
            <a:xfrm>
              <a:off x="2078083" y="2024466"/>
              <a:ext cx="560297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Times New Roman"/>
                  <a:ea typeface="Times New Roman"/>
                  <a:cs typeface="Times New Roman"/>
                  <a:sym typeface="Times New Roman"/>
                </a:rPr>
                <a:t>Mẹ tuyệt vời nhất trên đời!</a:t>
              </a:r>
              <a:endParaRPr b="0" i="0" sz="1400" u="none" cap="none" strike="noStrike">
                <a:solidFill>
                  <a:srgbClr val="000000"/>
                </a:solidFill>
                <a:latin typeface="Arial"/>
                <a:ea typeface="Arial"/>
                <a:cs typeface="Arial"/>
                <a:sym typeface="Arial"/>
              </a:endParaRPr>
            </a:p>
          </p:txBody>
        </p:sp>
      </p:grpSp>
      <p:grpSp>
        <p:nvGrpSpPr>
          <p:cNvPr id="139" name="Google Shape;139;p3"/>
          <p:cNvGrpSpPr/>
          <p:nvPr/>
        </p:nvGrpSpPr>
        <p:grpSpPr>
          <a:xfrm>
            <a:off x="4751120" y="779238"/>
            <a:ext cx="3371445" cy="2407406"/>
            <a:chOff x="3022054" y="538118"/>
            <a:chExt cx="3371445" cy="2407406"/>
          </a:xfrm>
        </p:grpSpPr>
        <p:pic>
          <p:nvPicPr>
            <p:cNvPr descr="Free Vector | Cute kid student character with text box hand drawn cartoon  art illustration" id="140" name="Google Shape;140;p3"/>
            <p:cNvPicPr preferRelativeResize="0"/>
            <p:nvPr/>
          </p:nvPicPr>
          <p:blipFill rotWithShape="1">
            <a:blip r:embed="rId5">
              <a:alphaModFix/>
            </a:blip>
            <a:srcRect b="0" l="0" r="0" t="0"/>
            <a:stretch/>
          </p:blipFill>
          <p:spPr>
            <a:xfrm>
              <a:off x="3022054" y="538118"/>
              <a:ext cx="3371445" cy="2407406"/>
            </a:xfrm>
            <a:prstGeom prst="rect">
              <a:avLst/>
            </a:prstGeom>
            <a:noFill/>
            <a:ln>
              <a:noFill/>
            </a:ln>
          </p:spPr>
        </p:pic>
        <p:sp>
          <p:nvSpPr>
            <p:cNvPr id="141" name="Google Shape;141;p3"/>
            <p:cNvSpPr txBox="1"/>
            <p:nvPr/>
          </p:nvSpPr>
          <p:spPr>
            <a:xfrm>
              <a:off x="3788342" y="1122893"/>
              <a:ext cx="203056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F9000"/>
                  </a:solidFill>
                  <a:latin typeface="Times New Roman"/>
                  <a:ea typeface="Times New Roman"/>
                  <a:cs typeface="Times New Roman"/>
                  <a:sym typeface="Times New Roman"/>
                </a:rPr>
                <a:t>HỎI NHANH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F9000"/>
                  </a:solidFill>
                  <a:latin typeface="Times New Roman"/>
                  <a:ea typeface="Times New Roman"/>
                  <a:cs typeface="Times New Roman"/>
                  <a:sym typeface="Times New Roman"/>
                </a:rPr>
                <a:t>ĐÁP ĐÚNG</a:t>
              </a:r>
              <a:endParaRPr b="0" i="0" sz="1400" u="none" cap="none" strike="noStrike">
                <a:solidFill>
                  <a:srgbClr val="000000"/>
                </a:solidFill>
                <a:latin typeface="Arial"/>
                <a:ea typeface="Arial"/>
                <a:cs typeface="Arial"/>
                <a:sym typeface="Arial"/>
              </a:endParaRPr>
            </a:p>
          </p:txBody>
        </p:sp>
      </p:grpSp>
      <p:grpSp>
        <p:nvGrpSpPr>
          <p:cNvPr id="142" name="Google Shape;142;p3"/>
          <p:cNvGrpSpPr/>
          <p:nvPr/>
        </p:nvGrpSpPr>
        <p:grpSpPr>
          <a:xfrm>
            <a:off x="2183738" y="3132748"/>
            <a:ext cx="9427417" cy="1077218"/>
            <a:chOff x="6175594" y="4329324"/>
            <a:chExt cx="1225956" cy="279092"/>
          </a:xfrm>
        </p:grpSpPr>
        <p:sp>
          <p:nvSpPr>
            <p:cNvPr id="143" name="Google Shape;143;p3"/>
            <p:cNvSpPr/>
            <p:nvPr/>
          </p:nvSpPr>
          <p:spPr>
            <a:xfrm>
              <a:off x="6175594" y="4329324"/>
              <a:ext cx="1225956" cy="279092"/>
            </a:xfrm>
            <a:custGeom>
              <a:rect b="b" l="l" r="r" t="t"/>
              <a:pathLst>
                <a:path extrusionOk="0" h="7541" w="33125">
                  <a:moveTo>
                    <a:pt x="1" y="0"/>
                  </a:moveTo>
                  <a:lnTo>
                    <a:pt x="2943" y="3617"/>
                  </a:lnTo>
                  <a:lnTo>
                    <a:pt x="1" y="7540"/>
                  </a:lnTo>
                  <a:lnTo>
                    <a:pt x="33124" y="7540"/>
                  </a:lnTo>
                  <a:lnTo>
                    <a:pt x="3312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4" name="Google Shape;144;p3"/>
            <p:cNvSpPr/>
            <p:nvPr/>
          </p:nvSpPr>
          <p:spPr>
            <a:xfrm>
              <a:off x="6313109" y="4360114"/>
              <a:ext cx="1047131" cy="202833"/>
            </a:xfrm>
            <a:custGeom>
              <a:rect b="b" l="l" r="r" t="t"/>
              <a:pathLst>
                <a:path extrusionOk="0" h="4374" w="24399">
                  <a:moveTo>
                    <a:pt x="0" y="1"/>
                  </a:moveTo>
                  <a:lnTo>
                    <a:pt x="0" y="4374"/>
                  </a:lnTo>
                  <a:lnTo>
                    <a:pt x="24399" y="4374"/>
                  </a:lnTo>
                  <a:lnTo>
                    <a:pt x="2439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3"/>
          <p:cNvSpPr txBox="1"/>
          <p:nvPr/>
        </p:nvSpPr>
        <p:spPr>
          <a:xfrm>
            <a:off x="5180223" y="4238772"/>
            <a:ext cx="628148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222A35"/>
                </a:solidFill>
                <a:latin typeface="Times New Roman"/>
                <a:ea typeface="Times New Roman"/>
                <a:cs typeface="Times New Roman"/>
                <a:sym typeface="Times New Roman"/>
              </a:rPr>
              <a:t>Làm thiệp, vẽ tranh, làm hoa, … tặng cho người phụ nữ </a:t>
            </a:r>
            <a:endParaRPr b="0" i="0" sz="3600" u="none" cap="none" strike="noStrike">
              <a:solidFill>
                <a:srgbClr val="222A3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222A35"/>
                </a:solidFill>
                <a:latin typeface="Times New Roman"/>
                <a:ea typeface="Times New Roman"/>
                <a:cs typeface="Times New Roman"/>
                <a:sym typeface="Times New Roman"/>
              </a:rPr>
              <a:t>mà em yêu mến.</a:t>
            </a:r>
            <a:endParaRPr b="0" i="0" sz="1400" u="none" cap="none" strike="noStrike">
              <a:solidFill>
                <a:srgbClr val="000000"/>
              </a:solidFill>
              <a:latin typeface="Arial"/>
              <a:ea typeface="Arial"/>
              <a:cs typeface="Arial"/>
              <a:sym typeface="Arial"/>
            </a:endParaRPr>
          </a:p>
        </p:txBody>
      </p:sp>
      <p:sp>
        <p:nvSpPr>
          <p:cNvPr id="146" name="Google Shape;146;p3"/>
          <p:cNvSpPr txBox="1"/>
          <p:nvPr/>
        </p:nvSpPr>
        <p:spPr>
          <a:xfrm>
            <a:off x="4219348" y="3305485"/>
            <a:ext cx="6096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7F6000"/>
                </a:solidFill>
                <a:latin typeface="Times New Roman"/>
                <a:ea typeface="Times New Roman"/>
                <a:cs typeface="Times New Roman"/>
                <a:sym typeface="Times New Roman"/>
              </a:rPr>
              <a:t>Em sẽ làm gì trong ngày 20/10?</a:t>
            </a:r>
            <a:endParaRPr b="0" i="0" sz="1400" u="none" cap="none" strike="noStrike">
              <a:solidFill>
                <a:srgbClr val="000000"/>
              </a:solidFill>
              <a:latin typeface="Arial"/>
              <a:ea typeface="Arial"/>
              <a:cs typeface="Arial"/>
              <a:sym typeface="Arial"/>
            </a:endParaRPr>
          </a:p>
        </p:txBody>
      </p:sp>
      <p:pic>
        <p:nvPicPr>
          <p:cNvPr id="147" name="Google Shape;147;p3"/>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4"/>
          <p:cNvPicPr preferRelativeResize="0"/>
          <p:nvPr/>
        </p:nvPicPr>
        <p:blipFill rotWithShape="1">
          <a:blip r:embed="rId3">
            <a:alphaModFix/>
          </a:blip>
          <a:srcRect b="0" l="0" r="0" t="0"/>
          <a:stretch/>
        </p:blipFill>
        <p:spPr>
          <a:xfrm>
            <a:off x="12449345" y="2770256"/>
            <a:ext cx="609600" cy="609600"/>
          </a:xfrm>
          <a:prstGeom prst="rect">
            <a:avLst/>
          </a:prstGeom>
          <a:noFill/>
          <a:ln>
            <a:noFill/>
          </a:ln>
        </p:spPr>
      </p:pic>
      <p:pic>
        <p:nvPicPr>
          <p:cNvPr id="153" name="Google Shape;153;p4"/>
          <p:cNvPicPr preferRelativeResize="0"/>
          <p:nvPr/>
        </p:nvPicPr>
        <p:blipFill rotWithShape="1">
          <a:blip r:embed="rId4">
            <a:alphaModFix/>
          </a:blip>
          <a:srcRect b="0" l="0" r="0" t="0"/>
          <a:stretch/>
        </p:blipFill>
        <p:spPr>
          <a:xfrm>
            <a:off x="0" y="76200"/>
            <a:ext cx="12191999" cy="6858001"/>
          </a:xfrm>
          <a:prstGeom prst="rect">
            <a:avLst/>
          </a:prstGeom>
          <a:noFill/>
          <a:ln>
            <a:noFill/>
          </a:ln>
        </p:spPr>
      </p:pic>
      <p:sp>
        <p:nvSpPr>
          <p:cNvPr id="154" name="Google Shape;154;p4"/>
          <p:cNvSpPr/>
          <p:nvPr/>
        </p:nvSpPr>
        <p:spPr>
          <a:xfrm>
            <a:off x="1416012" y="341381"/>
            <a:ext cx="935997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Times New Roman"/>
                <a:ea typeface="Times New Roman"/>
                <a:cs typeface="Times New Roman"/>
                <a:sym typeface="Times New Roman"/>
              </a:rPr>
              <a:t>NGƯỜI MẸ VĨ ĐẠI</a:t>
            </a:r>
            <a:endParaRPr b="1" i="0" sz="6000" u="none" cap="none" strike="noStrike">
              <a:solidFill>
                <a:srgbClr val="FFFFFF"/>
              </a:solidFill>
              <a:latin typeface="Times New Roman"/>
              <a:ea typeface="Times New Roman"/>
              <a:cs typeface="Times New Roman"/>
              <a:sym typeface="Times New Roman"/>
            </a:endParaRPr>
          </a:p>
        </p:txBody>
      </p:sp>
      <p:pic>
        <p:nvPicPr>
          <p:cNvPr id="155" name="Google Shape;155;p4"/>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5"/>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161" name="Google Shape;161;p5"/>
          <p:cNvSpPr txBox="1"/>
          <p:nvPr/>
        </p:nvSpPr>
        <p:spPr>
          <a:xfrm>
            <a:off x="1933355" y="2198756"/>
            <a:ext cx="903644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Times New Roman"/>
                <a:ea typeface="Times New Roman"/>
                <a:cs typeface="Times New Roman"/>
                <a:sym typeface="Times New Roman"/>
              </a:rPr>
              <a:t>Mẹ sinh ra ta vất vả như thế nào?</a:t>
            </a:r>
            <a:endParaRPr b="0" i="0" sz="4800" u="none" cap="none" strike="noStrike">
              <a:solidFill>
                <a:schemeClr val="dk1"/>
              </a:solidFill>
              <a:latin typeface="Times New Roman"/>
              <a:ea typeface="Times New Roman"/>
              <a:cs typeface="Times New Roman"/>
              <a:sym typeface="Times New Roman"/>
            </a:endParaRPr>
          </a:p>
        </p:txBody>
      </p:sp>
      <p:pic>
        <p:nvPicPr>
          <p:cNvPr id="162" name="Google Shape;162;p5"/>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Phụ nữ sau sinh, vấn đề sinh hoạt cần chú ý những gì?" id="168" name="Google Shape;168;p6"/>
          <p:cNvPicPr preferRelativeResize="0"/>
          <p:nvPr/>
        </p:nvPicPr>
        <p:blipFill rotWithShape="1">
          <a:blip r:embed="rId4">
            <a:alphaModFix/>
          </a:blip>
          <a:srcRect b="0" l="0" r="0" t="0"/>
          <a:stretch/>
        </p:blipFill>
        <p:spPr>
          <a:xfrm>
            <a:off x="4713061" y="2522292"/>
            <a:ext cx="5297037" cy="3531360"/>
          </a:xfrm>
          <a:prstGeom prst="rect">
            <a:avLst/>
          </a:prstGeom>
          <a:noFill/>
          <a:ln>
            <a:noFill/>
          </a:ln>
        </p:spPr>
      </p:pic>
      <p:sp>
        <p:nvSpPr>
          <p:cNvPr id="169" name="Google Shape;169;p6"/>
          <p:cNvSpPr/>
          <p:nvPr/>
        </p:nvSpPr>
        <p:spPr>
          <a:xfrm>
            <a:off x="1181101" y="0"/>
            <a:ext cx="10887074"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FF"/>
                </a:solidFill>
                <a:latin typeface="Times New Roman"/>
                <a:ea typeface="Times New Roman"/>
                <a:cs typeface="Times New Roman"/>
                <a:sym typeface="Times New Roman"/>
              </a:rPr>
              <a:t>Mang thai và sinh con là cả một hành trình hơn 9 tháng đầy vất vả của mẹ.</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FF"/>
                </a:solidFill>
                <a:latin typeface="Times New Roman"/>
                <a:ea typeface="Times New Roman"/>
                <a:cs typeface="Times New Roman"/>
                <a:sym typeface="Times New Roman"/>
              </a:rPr>
              <a:t>Sinh con còn là sự đánh cược lớn nhất về tính mạng bởi những biến chứng nguy hiểm trong khi sinh có thể xảy ra với mẹ.</a:t>
            </a:r>
            <a:endParaRPr b="1" i="0" sz="3200" u="none" cap="none" strike="noStrike">
              <a:solidFill>
                <a:srgbClr val="0000FF"/>
              </a:solidFill>
              <a:latin typeface="Times New Roman"/>
              <a:ea typeface="Times New Roman"/>
              <a:cs typeface="Times New Roman"/>
              <a:sym typeface="Times New Roman"/>
            </a:endParaRPr>
          </a:p>
        </p:txBody>
      </p:sp>
      <p:sp>
        <p:nvSpPr>
          <p:cNvPr id="170" name="Google Shape;170;p6"/>
          <p:cNvSpPr txBox="1"/>
          <p:nvPr/>
        </p:nvSpPr>
        <p:spPr>
          <a:xfrm>
            <a:off x="2891925" y="6101883"/>
            <a:ext cx="893930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Chúng ta sinh ra trên cuộc đời này nhờ ai?</a:t>
            </a:r>
            <a:endParaRPr b="0" i="0" sz="1400" u="none" cap="none" strike="noStrike">
              <a:solidFill>
                <a:srgbClr val="000000"/>
              </a:solidFill>
              <a:latin typeface="Arial"/>
              <a:ea typeface="Arial"/>
              <a:cs typeface="Arial"/>
              <a:sym typeface="Arial"/>
            </a:endParaRPr>
          </a:p>
        </p:txBody>
      </p:sp>
      <p:pic>
        <p:nvPicPr>
          <p:cNvPr id="171" name="Google Shape;171;p6"/>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xit" presetID="1" presetSubtype="0">
                                  <p:stCondLst>
                                    <p:cond delay="0"/>
                                  </p:stCondLst>
                                  <p:childTnLst>
                                    <p:set>
                                      <p:cBhvr>
                                        <p:cTn dur="1" fill="hold">
                                          <p:stCondLst>
                                            <p:cond delay="1"/>
                                          </p:stCondLst>
                                        </p:cTn>
                                        <p:tgtEl>
                                          <p:spTgt spid="1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7" name="Google Shape;177;p7"/>
          <p:cNvSpPr txBox="1"/>
          <p:nvPr/>
        </p:nvSpPr>
        <p:spPr>
          <a:xfrm>
            <a:off x="4039069" y="43398"/>
            <a:ext cx="4958409"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Hoạt động trải nghiệm: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 </a:t>
            </a:r>
            <a:r>
              <a:rPr b="1" i="0" lang="en-US" sz="4000" u="none" cap="none" strike="noStrike">
                <a:solidFill>
                  <a:schemeClr val="dk1"/>
                </a:solidFill>
                <a:latin typeface="Times New Roman"/>
                <a:ea typeface="Times New Roman"/>
                <a:cs typeface="Times New Roman"/>
                <a:sym typeface="Times New Roman"/>
              </a:rPr>
              <a:t>MẸ MANG BẦU</a:t>
            </a:r>
            <a:endParaRPr b="1" i="0" sz="4000" u="none" cap="none" strike="noStrike">
              <a:solidFill>
                <a:schemeClr val="dk1"/>
              </a:solidFill>
              <a:latin typeface="Calibri"/>
              <a:ea typeface="Calibri"/>
              <a:cs typeface="Calibri"/>
              <a:sym typeface="Calibri"/>
            </a:endParaRPr>
          </a:p>
        </p:txBody>
      </p:sp>
      <p:pic>
        <p:nvPicPr>
          <p:cNvPr descr="Hot girl đeo ba lô ngược, môi đỏ như son da trắng hồng ai nhìn cũng yêu" id="178" name="Google Shape;178;p7"/>
          <p:cNvPicPr preferRelativeResize="0"/>
          <p:nvPr/>
        </p:nvPicPr>
        <p:blipFill rotWithShape="1">
          <a:blip r:embed="rId4">
            <a:alphaModFix/>
          </a:blip>
          <a:srcRect b="0" l="0" r="0" t="0"/>
          <a:stretch/>
        </p:blipFill>
        <p:spPr>
          <a:xfrm>
            <a:off x="-1839050" y="-249125"/>
            <a:ext cx="8918450" cy="6642000"/>
          </a:xfrm>
          <a:prstGeom prst="rect">
            <a:avLst/>
          </a:prstGeom>
          <a:noFill/>
          <a:ln>
            <a:noFill/>
          </a:ln>
        </p:spPr>
      </p:pic>
      <p:sp>
        <p:nvSpPr>
          <p:cNvPr id="179" name="Google Shape;179;p7"/>
          <p:cNvSpPr/>
          <p:nvPr/>
        </p:nvSpPr>
        <p:spPr>
          <a:xfrm>
            <a:off x="7311600" y="2047269"/>
            <a:ext cx="4648200"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Con hãy đeo chiếc ba lô nặng trước bụng</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Sau đó con hãy đi lại xung quanh lớp.</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Và làm 1 số công việc như dọn đồ chơi, gấp quần áo, quét nhà…</a:t>
            </a:r>
            <a:endParaRPr b="0" i="0" sz="1400" u="none" cap="none" strike="noStrike">
              <a:solidFill>
                <a:srgbClr val="000000"/>
              </a:solidFill>
              <a:latin typeface="Arial"/>
              <a:ea typeface="Arial"/>
              <a:cs typeface="Arial"/>
              <a:sym typeface="Arial"/>
            </a:endParaRPr>
          </a:p>
        </p:txBody>
      </p:sp>
      <p:pic>
        <p:nvPicPr>
          <p:cNvPr id="180" name="Google Shape;180;p7"/>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6" name="Google Shape;186;p8"/>
          <p:cNvSpPr txBox="1"/>
          <p:nvPr/>
        </p:nvSpPr>
        <p:spPr>
          <a:xfrm>
            <a:off x="4686769" y="43398"/>
            <a:ext cx="4958409"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Hoạt động trải nghiệm: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 MẸ MANG BẦU</a:t>
            </a:r>
            <a:endParaRPr b="0" i="0" sz="4000" u="none" cap="none" strike="noStrike">
              <a:solidFill>
                <a:schemeClr val="dk1"/>
              </a:solidFill>
              <a:latin typeface="Calibri"/>
              <a:ea typeface="Calibri"/>
              <a:cs typeface="Calibri"/>
              <a:sym typeface="Calibri"/>
            </a:endParaRPr>
          </a:p>
        </p:txBody>
      </p:sp>
      <p:pic>
        <p:nvPicPr>
          <p:cNvPr descr="Những lưu ý khi mẹ bầu làm việc nhà và những trường hợp tuyệt đối không nên  làm việc nhà | Bé Yêu" id="187" name="Google Shape;187;p8"/>
          <p:cNvPicPr preferRelativeResize="0"/>
          <p:nvPr/>
        </p:nvPicPr>
        <p:blipFill rotWithShape="1">
          <a:blip r:embed="rId4">
            <a:alphaModFix/>
          </a:blip>
          <a:srcRect b="0" l="0" r="0" t="0"/>
          <a:stretch/>
        </p:blipFill>
        <p:spPr>
          <a:xfrm>
            <a:off x="4768378" y="1410235"/>
            <a:ext cx="4876800" cy="3371851"/>
          </a:xfrm>
          <a:prstGeom prst="rect">
            <a:avLst/>
          </a:prstGeom>
          <a:noFill/>
          <a:ln>
            <a:noFill/>
          </a:ln>
        </p:spPr>
      </p:pic>
      <p:sp>
        <p:nvSpPr>
          <p:cNvPr id="188" name="Google Shape;188;p8"/>
          <p:cNvSpPr/>
          <p:nvPr/>
        </p:nvSpPr>
        <p:spPr>
          <a:xfrm>
            <a:off x="3030375" y="4959370"/>
            <a:ext cx="9098966" cy="21852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1" lang="en-US" sz="3400" u="none" cap="none" strike="noStrike">
                <a:solidFill>
                  <a:srgbClr val="FF0000"/>
                </a:solidFill>
                <a:latin typeface="Times New Roman"/>
                <a:ea typeface="Times New Roman"/>
                <a:cs typeface="Times New Roman"/>
                <a:sym typeface="Times New Roman"/>
              </a:rPr>
              <a:t>Cảm nhận của học sinh sau trải nghiệm: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FF"/>
                </a:solidFill>
                <a:latin typeface="Times New Roman"/>
                <a:ea typeface="Times New Roman"/>
                <a:cs typeface="Times New Roman"/>
                <a:sym typeface="Times New Roman"/>
              </a:rPr>
              <a:t>+ Đứng lên, ngồi xuống, đi lại có khó khăn không?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FF"/>
                </a:solidFill>
                <a:latin typeface="Times New Roman"/>
                <a:ea typeface="Times New Roman"/>
                <a:cs typeface="Times New Roman"/>
                <a:sym typeface="Times New Roman"/>
              </a:rPr>
              <a:t>+ Có thấy nặng nề, mệt mỏi không?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400"/>
              <a:buFont typeface="Arial"/>
              <a:buNone/>
            </a:pPr>
            <a:r>
              <a:t/>
            </a:r>
            <a:endParaRPr b="1" i="0" sz="3400" u="none" cap="none" strike="noStrike">
              <a:solidFill>
                <a:schemeClr val="dk1"/>
              </a:solidFill>
              <a:latin typeface="Times New Roman"/>
              <a:ea typeface="Times New Roman"/>
              <a:cs typeface="Times New Roman"/>
              <a:sym typeface="Times New Roman"/>
            </a:endParaRPr>
          </a:p>
        </p:txBody>
      </p:sp>
      <p:pic>
        <p:nvPicPr>
          <p:cNvPr id="189" name="Google Shape;189;p8"/>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5" name="Google Shape;195;p9"/>
          <p:cNvSpPr/>
          <p:nvPr/>
        </p:nvSpPr>
        <p:spPr>
          <a:xfrm>
            <a:off x="1600201" y="137761"/>
            <a:ext cx="1050607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0000"/>
                </a:solidFill>
                <a:latin typeface="Times New Roman"/>
                <a:ea typeface="Times New Roman"/>
                <a:cs typeface="Times New Roman"/>
                <a:sym typeface="Times New Roman"/>
              </a:rPr>
              <a:t>Trong quá trình mang thai, mẹ còn gặp những vấn đề như:</a:t>
            </a:r>
            <a:endParaRPr b="1" i="0" sz="2800" u="none" cap="none" strike="noStrike">
              <a:solidFill>
                <a:srgbClr val="FF0000"/>
              </a:solidFill>
              <a:latin typeface="Times New Roman"/>
              <a:ea typeface="Times New Roman"/>
              <a:cs typeface="Times New Roman"/>
              <a:sym typeface="Times New Roman"/>
            </a:endParaRPr>
          </a:p>
        </p:txBody>
      </p:sp>
      <p:pic>
        <p:nvPicPr>
          <p:cNvPr id="196" name="Google Shape;196;p9"/>
          <p:cNvPicPr preferRelativeResize="0"/>
          <p:nvPr/>
        </p:nvPicPr>
        <p:blipFill rotWithShape="1">
          <a:blip r:embed="rId4">
            <a:alphaModFix/>
          </a:blip>
          <a:srcRect b="0" l="0" r="0" t="0"/>
          <a:stretch/>
        </p:blipFill>
        <p:spPr>
          <a:xfrm>
            <a:off x="5751754" y="1257299"/>
            <a:ext cx="6354519" cy="4656329"/>
          </a:xfrm>
          <a:prstGeom prst="rect">
            <a:avLst/>
          </a:prstGeom>
          <a:noFill/>
          <a:ln>
            <a:noFill/>
          </a:ln>
        </p:spPr>
      </p:pic>
      <p:sp>
        <p:nvSpPr>
          <p:cNvPr id="197" name="Google Shape;197;p9"/>
          <p:cNvSpPr/>
          <p:nvPr/>
        </p:nvSpPr>
        <p:spPr>
          <a:xfrm>
            <a:off x="2784011" y="760157"/>
            <a:ext cx="5274139" cy="612475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Nổi mụn</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Rụng tóc</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Khó thở</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Ốm nghén</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Ợ hơi</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Tức ngực</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Luôn rơi vào trạng thái mệt mỏi</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Dễ chóng mặt</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Thị lực suy giảm</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Đau nhức vai</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Phù chân</a:t>
            </a:r>
            <a:endParaRPr b="0" i="0" sz="2800" u="none" cap="none" strike="noStrike">
              <a:solidFill>
                <a:srgbClr val="0000FF"/>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Rạn da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FF"/>
              </a:buClr>
              <a:buSzPts val="2800"/>
              <a:buFont typeface="Noto Sans Symbols"/>
              <a:buChar char="⮚"/>
            </a:pPr>
            <a:r>
              <a:rPr b="0" i="0" lang="en-US" sz="2800" u="none" cap="none" strike="noStrike">
                <a:solidFill>
                  <a:srgbClr val="0000FF"/>
                </a:solidFill>
                <a:latin typeface="Times New Roman"/>
                <a:ea typeface="Times New Roman"/>
                <a:cs typeface="Times New Roman"/>
                <a:sym typeface="Times New Roman"/>
              </a:rPr>
              <a:t>Phải kiêng cử nhiều món ăn…</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chemeClr val="dk1"/>
              </a:buClr>
              <a:buSzPts val="2800"/>
              <a:buFont typeface="Noto Sans Symbols"/>
              <a:buNone/>
            </a:pPr>
            <a:r>
              <a:t/>
            </a:r>
            <a:endParaRPr b="1" i="0" sz="2800" u="none" cap="none" strike="noStrike">
              <a:solidFill>
                <a:srgbClr val="0000FF"/>
              </a:solidFill>
              <a:latin typeface="Times New Roman"/>
              <a:ea typeface="Times New Roman"/>
              <a:cs typeface="Times New Roman"/>
              <a:sym typeface="Times New Roman"/>
            </a:endParaRPr>
          </a:p>
        </p:txBody>
      </p:sp>
      <p:pic>
        <p:nvPicPr>
          <p:cNvPr id="198" name="Google Shape;198;p9"/>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2020-10-11T08:02:28Z</dcterms:created>
  <dc:creator>Windows User</dc:creator>
</cp:coreProperties>
</file>