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711" r:id="rId3"/>
  </p:sldMasterIdLst>
  <p:notesMasterIdLst>
    <p:notesMasterId r:id="rId37"/>
  </p:notesMasterIdLst>
  <p:sldIdLst>
    <p:sldId id="324" r:id="rId4"/>
    <p:sldId id="304" r:id="rId5"/>
    <p:sldId id="305" r:id="rId6"/>
    <p:sldId id="306" r:id="rId7"/>
    <p:sldId id="307" r:id="rId8"/>
    <p:sldId id="302" r:id="rId9"/>
    <p:sldId id="268" r:id="rId10"/>
    <p:sldId id="269" r:id="rId11"/>
    <p:sldId id="270" r:id="rId12"/>
    <p:sldId id="271" r:id="rId13"/>
    <p:sldId id="308" r:id="rId14"/>
    <p:sldId id="311" r:id="rId15"/>
    <p:sldId id="318" r:id="rId16"/>
    <p:sldId id="314" r:id="rId17"/>
    <p:sldId id="319" r:id="rId18"/>
    <p:sldId id="320" r:id="rId19"/>
    <p:sldId id="321" r:id="rId20"/>
    <p:sldId id="322" r:id="rId21"/>
    <p:sldId id="309" r:id="rId22"/>
    <p:sldId id="275" r:id="rId23"/>
    <p:sldId id="291" r:id="rId24"/>
    <p:sldId id="290" r:id="rId25"/>
    <p:sldId id="310" r:id="rId26"/>
    <p:sldId id="323" r:id="rId27"/>
    <p:sldId id="277" r:id="rId28"/>
    <p:sldId id="278" r:id="rId29"/>
    <p:sldId id="296" r:id="rId30"/>
    <p:sldId id="297" r:id="rId31"/>
    <p:sldId id="298" r:id="rId32"/>
    <p:sldId id="299" r:id="rId33"/>
    <p:sldId id="300" r:id="rId34"/>
    <p:sldId id="266" r:id="rId35"/>
    <p:sldId id="26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ạ Thị Mai" initials="TTM" lastIdx="3" clrIdx="1">
    <p:extLst>
      <p:ext uri="{19B8F6BF-5375-455C-9EA6-DF929625EA0E}">
        <p15:presenceInfo xmlns:p15="http://schemas.microsoft.com/office/powerpoint/2012/main" userId="Tạ Thị Ma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0" autoAdjust="0"/>
    <p:restoredTop sz="93358" autoAdjust="0"/>
  </p:normalViewPr>
  <p:slideViewPr>
    <p:cSldViewPr snapToGrid="0">
      <p:cViewPr varScale="1">
        <p:scale>
          <a:sx n="78" d="100"/>
          <a:sy n="78" d="100"/>
        </p:scale>
        <p:origin x="74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08T20:00:31.673" idx="2">
    <p:pos x="7572" y="-220"/>
    <p:text/>
    <p:extLst>
      <p:ext uri="{C676402C-5697-4E1C-873F-D02D1690AC5C}">
        <p15:threadingInfo xmlns:p15="http://schemas.microsoft.com/office/powerpoint/2012/main" timeZoneBias="-420"/>
      </p:ext>
    </p:extLst>
  </p:cm>
  <p:cm authorId="1" dt="2022-07-08T20:00:50.244" idx="3">
    <p:pos x="10" y="10"/>
    <p:text>chữ năng lực , phẩm chất, mục tiêu cần đạt hôi lóa , khó nhìn.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03BAED-D982-4760-95E2-E14FAEB4F139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7A13CD-374C-4584-81AC-03D80C3F2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91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468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Chia 2 dạng</a:t>
            </a:r>
            <a:r>
              <a:rPr lang="en-US" altLang="zh-CN" baseline="0" dirty="0"/>
              <a:t> bài: 1, Áp dụng công thức tính </a:t>
            </a:r>
            <a:r>
              <a:rPr lang="en-US" altLang="zh-CN" baseline="0" dirty="0" err="1"/>
              <a:t>Sxq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Stp</a:t>
            </a:r>
            <a:r>
              <a:rPr lang="en-US" altLang="zh-CN" baseline="0" dirty="0"/>
              <a:t>, V hình chóp   2/ Vận dụng giải bài toán thực tế</a:t>
            </a:r>
          </a:p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20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431207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22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2484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38272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24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102498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25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608012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26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33273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FF6C7-0868-420D-B257-8082F0DAB85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546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FF6C7-0868-420D-B257-8082F0DAB85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7139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FF6C7-0868-420D-B257-8082F0DAB85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410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FF6C7-0868-420D-B257-8082F0DAB85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55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2841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4A1E0-1755-48BF-80A8-F4677C4336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850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HD: GV bấm</a:t>
            </a:r>
            <a:r>
              <a:rPr lang="en-US" baseline="0" dirty="0"/>
              <a:t> Quay để bắt đầu chạy vòng quay và bấm vào hình mũi tên để dừng – xác định STT HS tham gia trả lời câu hỏi. Sau đó, bấm chọn câu hỏi.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A13CD-374C-4584-81AC-03D80C3F25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21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425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CD64B8-D410-4FB2-A5EE-9A999334D321}" type="slidenum">
              <a:rPr lang="en-US" altLang="vi-VN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943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CD64B8-D410-4FB2-A5EE-9A999334D321}" type="slidenum">
              <a:rPr lang="en-US" altLang="vi-VN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421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CD64B8-D410-4FB2-A5EE-9A999334D321}" type="slidenum">
              <a:rPr lang="en-US" altLang="vi-VN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016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CD64B8-D410-4FB2-A5EE-9A999334D321}" type="slidenum">
              <a:rPr lang="en-US" altLang="vi-VN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762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0040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45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382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2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718049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3299979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71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37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15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1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0599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732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4638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53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4746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054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269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93590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4521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654388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1243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805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766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9219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BDDAB-A06B-4C77-A9B1-539AEB03567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212258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5269099-1AD7-430B-888D-1EA942DE99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09179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17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44871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176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884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592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2137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8413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90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079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8885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434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32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18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406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56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36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2E4E6EC0-A967-418A-A545-14E4C792A18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69099-1AD7-430B-888D-1EA942DE99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06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72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B3D9C31-E947-4CAD-833E-BED9C3083B4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69099-1AD7-430B-888D-1EA942DE99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15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72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293BD266-45D8-49F0-BF3F-D81FD3AB01F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35269099-1AD7-430B-888D-1EA942DE99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9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image" Target="../media/image28.png"/><Relationship Id="rId7" Type="http://schemas.openxmlformats.org/officeDocument/2006/relationships/oleObject" Target="../embeddings/oleObject3.bin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slide" Target="slide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3.wmf"/><Relationship Id="rId4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7" Type="http://schemas.openxmlformats.org/officeDocument/2006/relationships/image" Target="../media/image36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5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5.wmf"/><Relationship Id="rId4" Type="http://schemas.openxmlformats.org/officeDocument/2006/relationships/oleObject" Target="../embeddings/oleObject6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4.wmf"/><Relationship Id="rId7" Type="http://schemas.openxmlformats.org/officeDocument/2006/relationships/image" Target="../media/image38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15.x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9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3.png"/><Relationship Id="rId4" Type="http://schemas.openxmlformats.org/officeDocument/2006/relationships/image" Target="../media/image42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50.wmf"/><Relationship Id="rId4" Type="http://schemas.openxmlformats.org/officeDocument/2006/relationships/oleObject" Target="../embeddings/oleObject14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15.bin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2.png"/><Relationship Id="rId11" Type="http://schemas.openxmlformats.org/officeDocument/2006/relationships/image" Target="../media/image17.png"/><Relationship Id="rId5" Type="http://schemas.openxmlformats.org/officeDocument/2006/relationships/image" Target="../media/image51.png"/><Relationship Id="rId10" Type="http://schemas.openxmlformats.org/officeDocument/2006/relationships/image" Target="../media/image54.wmf"/><Relationship Id="rId4" Type="http://schemas.openxmlformats.org/officeDocument/2006/relationships/notesSlide" Target="../notesSlides/notesSlide13.xml"/><Relationship Id="rId9" Type="http://schemas.openxmlformats.org/officeDocument/2006/relationships/oleObject" Target="../embeddings/oleObject16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vi.wikipedia.org/wiki/V%C6%B0%C6%A1ng_tri%E1%BB%81u_th%E1%BB%A9_4" TargetMode="External"/><Relationship Id="rId3" Type="http://schemas.openxmlformats.org/officeDocument/2006/relationships/image" Target="../media/image60.jpeg"/><Relationship Id="rId7" Type="http://schemas.openxmlformats.org/officeDocument/2006/relationships/hyperlink" Target="https://vi.wikipedia.org/wiki/Khufu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i.wikipedia.org/wiki/Pharaon" TargetMode="External"/><Relationship Id="rId5" Type="http://schemas.openxmlformats.org/officeDocument/2006/relationships/hyperlink" Target="https://reference.vn/kim-tu-thap-giza-duoc-xay-dung-nhu-the-nao.html" TargetMode="External"/><Relationship Id="rId4" Type="http://schemas.openxmlformats.org/officeDocument/2006/relationships/image" Target="../media/image61.jpeg"/><Relationship Id="rId9" Type="http://schemas.openxmlformats.org/officeDocument/2006/relationships/hyperlink" Target="https://vi.wikipedia.org/wiki/Ai_C%E1%BA%ADp_c%E1%BB%95_%C4%91%E1%BA%A1i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3.png"/><Relationship Id="rId11" Type="http://schemas.openxmlformats.org/officeDocument/2006/relationships/slide" Target="slide28.xml"/><Relationship Id="rId5" Type="http://schemas.openxmlformats.org/officeDocument/2006/relationships/image" Target="../media/image6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audio1.wav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7.png"/><Relationship Id="rId10" Type="http://schemas.openxmlformats.org/officeDocument/2006/relationships/image" Target="../media/image68.png"/><Relationship Id="rId4" Type="http://schemas.openxmlformats.org/officeDocument/2006/relationships/audio" Target="../media/audio2.wav"/><Relationship Id="rId9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audio1.wav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7.png"/><Relationship Id="rId10" Type="http://schemas.openxmlformats.org/officeDocument/2006/relationships/image" Target="../media/image68.png"/><Relationship Id="rId4" Type="http://schemas.openxmlformats.org/officeDocument/2006/relationships/audio" Target="../media/audio2.wav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hyperlink" Target="https://motogo.vn/5-dia-diem-du-lich-phuot-bien-gan-ha-noi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audio1.wav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7.png"/><Relationship Id="rId10" Type="http://schemas.openxmlformats.org/officeDocument/2006/relationships/image" Target="../media/image68.png"/><Relationship Id="rId4" Type="http://schemas.openxmlformats.org/officeDocument/2006/relationships/audio" Target="../media/audio2.wav"/><Relationship Id="rId9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7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5.xml"/><Relationship Id="rId7" Type="http://schemas.openxmlformats.org/officeDocument/2006/relationships/slide" Target="slide10.xml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9.xml"/><Relationship Id="rId11" Type="http://schemas.openxmlformats.org/officeDocument/2006/relationships/image" Target="../media/image26.gif"/><Relationship Id="rId5" Type="http://schemas.openxmlformats.org/officeDocument/2006/relationships/slide" Target="slide8.xml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slide" Target="slide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image" Target="../media/image28.png"/><Relationship Id="rId7" Type="http://schemas.openxmlformats.org/officeDocument/2006/relationships/oleObject" Target="../embeddings/oleObject1.bin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slide" Target="slide7.xml"/><Relationship Id="rId10" Type="http://schemas.openxmlformats.org/officeDocument/2006/relationships/image" Target="../media/image30.wmf"/><Relationship Id="rId4" Type="http://schemas.microsoft.com/office/2007/relationships/hdphoto" Target="../media/hdphoto1.wdp"/><Relationship Id="rId9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7" y="525410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8262" y="-1060848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13B943-868E-4214-9732-2E9EFE6A6DFD}"/>
              </a:ext>
            </a:extLst>
          </p:cNvPr>
          <p:cNvSpPr/>
          <p:nvPr/>
        </p:nvSpPr>
        <p:spPr>
          <a:xfrm>
            <a:off x="1713462" y="790124"/>
            <a:ext cx="8839200" cy="3479214"/>
          </a:xfrm>
          <a:prstGeom prst="rect">
            <a:avLst/>
          </a:prstGeom>
          <a:solidFill>
            <a:srgbClr val="323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024" y="2135355"/>
            <a:ext cx="7253776" cy="3642847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791131" y="1222348"/>
            <a:ext cx="896867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333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Trường</a:t>
            </a:r>
            <a:r>
              <a:rPr lang="en-US" altLang="zh-CN" sz="5333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THCS …..</a:t>
            </a:r>
            <a:endParaRPr lang="zh-CN" altLang="en-US" sz="5333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726290" y="2174763"/>
            <a:ext cx="6813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509861" y="3208459"/>
            <a:ext cx="7376956" cy="89255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40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LỚP</a:t>
            </a:r>
            <a:r>
              <a:rPr lang="zh-CN" altLang="en-US" sz="240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40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8A  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		 GV</a:t>
            </a:r>
            <a:r>
              <a:rPr lang="en-US" altLang="zh-CN" sz="240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: NGUYỄN ĐỖ QUỲNH NHƯ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  <a:p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5" name="Graphic 14" descr="Pyramid Shape outline">
            <a:extLst>
              <a:ext uri="{FF2B5EF4-FFF2-40B4-BE49-F238E27FC236}">
                <a16:creationId xmlns:a16="http://schemas.microsoft.com/office/drawing/2014/main" id="{A995BD48-20F3-4416-8818-67775D2047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105089" y="490113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98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 showWhenStopped="0">
                <p:cTn id="5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7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489" y="101788"/>
            <a:ext cx="9748440" cy="2062716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8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800" b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Kết quả hình ảnh cho icon đáp á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37" b="1892"/>
          <a:stretch/>
        </p:blipFill>
        <p:spPr bwMode="auto">
          <a:xfrm>
            <a:off x="2877035" y="1896194"/>
            <a:ext cx="2152030" cy="62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0434077" y="115307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00:10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434077" y="1167857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00:09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434077" y="117782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434077" y="116817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434077" y="115307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434077" y="1172998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434077" y="1163035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00:04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434077" y="115307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434077" y="113314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434077" y="114310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434077" y="116271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00:00</a:t>
            </a:r>
          </a:p>
        </p:txBody>
      </p:sp>
      <p:pic>
        <p:nvPicPr>
          <p:cNvPr id="21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512" y="372140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750" y="6030709"/>
            <a:ext cx="1044980" cy="1044980"/>
          </a:xfrm>
          <a:prstGeom prst="rect">
            <a:avLst/>
          </a:prstGeom>
        </p:spPr>
      </p:pic>
      <p:grpSp>
        <p:nvGrpSpPr>
          <p:cNvPr id="26" name="Group 16">
            <a:extLst>
              <a:ext uri="{FF2B5EF4-FFF2-40B4-BE49-F238E27FC236}">
                <a16:creationId xmlns:a16="http://schemas.microsoft.com/office/drawing/2014/main" id="{AA27B642-4CA5-4BC3-B691-6B714B39618C}"/>
              </a:ext>
            </a:extLst>
          </p:cNvPr>
          <p:cNvGrpSpPr>
            <a:grpSpLocks/>
          </p:cNvGrpSpPr>
          <p:nvPr/>
        </p:nvGrpSpPr>
        <p:grpSpPr bwMode="auto">
          <a:xfrm>
            <a:off x="6379719" y="999335"/>
            <a:ext cx="2149476" cy="1607592"/>
            <a:chOff x="3542" y="2194"/>
            <a:chExt cx="1354" cy="1166"/>
          </a:xfrm>
        </p:grpSpPr>
        <p:sp>
          <p:nvSpPr>
            <p:cNvPr id="27" name="Line 6">
              <a:extLst>
                <a:ext uri="{FF2B5EF4-FFF2-40B4-BE49-F238E27FC236}">
                  <a16:creationId xmlns:a16="http://schemas.microsoft.com/office/drawing/2014/main" id="{C98BCB69-9753-4023-9586-9CEDC27746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57" y="2194"/>
              <a:ext cx="3" cy="650"/>
            </a:xfrm>
            <a:prstGeom prst="line">
              <a:avLst/>
            </a:prstGeom>
            <a:ln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sp>
          <p:nvSpPr>
            <p:cNvPr id="28" name="Line 7">
              <a:extLst>
                <a:ext uri="{FF2B5EF4-FFF2-40B4-BE49-F238E27FC236}">
                  <a16:creationId xmlns:a16="http://schemas.microsoft.com/office/drawing/2014/main" id="{3861C022-C5FF-4EDD-8EB0-2618C625D2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7" y="2196"/>
              <a:ext cx="371" cy="540"/>
            </a:xfrm>
            <a:prstGeom prst="line">
              <a:avLst/>
            </a:prstGeom>
            <a:ln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sp>
          <p:nvSpPr>
            <p:cNvPr id="29" name="Line 8">
              <a:extLst>
                <a:ext uri="{FF2B5EF4-FFF2-40B4-BE49-F238E27FC236}">
                  <a16:creationId xmlns:a16="http://schemas.microsoft.com/office/drawing/2014/main" id="{A7B65B0C-FA2C-4936-9540-7923721EB1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6" y="2736"/>
              <a:ext cx="0" cy="624"/>
            </a:xfrm>
            <a:prstGeom prst="line">
              <a:avLst/>
            </a:prstGeom>
            <a:ln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sp>
          <p:nvSpPr>
            <p:cNvPr id="30" name="Line 9">
              <a:extLst>
                <a:ext uri="{FF2B5EF4-FFF2-40B4-BE49-F238E27FC236}">
                  <a16:creationId xmlns:a16="http://schemas.microsoft.com/office/drawing/2014/main" id="{9BAB77B2-3004-4B4B-8FCE-E040A6346E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552" y="2832"/>
              <a:ext cx="384" cy="528"/>
            </a:xfrm>
            <a:prstGeom prst="line">
              <a:avLst/>
            </a:prstGeom>
            <a:ln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sp>
          <p:nvSpPr>
            <p:cNvPr id="31" name="Line 10">
              <a:extLst>
                <a:ext uri="{FF2B5EF4-FFF2-40B4-BE49-F238E27FC236}">
                  <a16:creationId xmlns:a16="http://schemas.microsoft.com/office/drawing/2014/main" id="{FD834A59-9089-4F28-9833-8729FF58EC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49" y="2194"/>
              <a:ext cx="1317" cy="820"/>
            </a:xfrm>
            <a:prstGeom prst="line">
              <a:avLst/>
            </a:prstGeom>
            <a:ln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sp>
          <p:nvSpPr>
            <p:cNvPr id="32" name="Line 11">
              <a:extLst>
                <a:ext uri="{FF2B5EF4-FFF2-40B4-BE49-F238E27FC236}">
                  <a16:creationId xmlns:a16="http://schemas.microsoft.com/office/drawing/2014/main" id="{9E70393A-A472-4CE6-BBB6-4BA769474E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6" y="2736"/>
              <a:ext cx="960" cy="288"/>
            </a:xfrm>
            <a:prstGeom prst="line">
              <a:avLst/>
            </a:prstGeom>
            <a:ln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sp>
          <p:nvSpPr>
            <p:cNvPr id="33" name="Line 12">
              <a:extLst>
                <a:ext uri="{FF2B5EF4-FFF2-40B4-BE49-F238E27FC236}">
                  <a16:creationId xmlns:a16="http://schemas.microsoft.com/office/drawing/2014/main" id="{C6397611-02AB-4C5B-9047-25CAC7C51C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542" y="2832"/>
              <a:ext cx="1354" cy="192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sp>
          <p:nvSpPr>
            <p:cNvPr id="34" name="Line 13">
              <a:extLst>
                <a:ext uri="{FF2B5EF4-FFF2-40B4-BE49-F238E27FC236}">
                  <a16:creationId xmlns:a16="http://schemas.microsoft.com/office/drawing/2014/main" id="{7C93CD74-D042-4749-A64C-AF87D9495B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36" y="3024"/>
              <a:ext cx="960" cy="336"/>
            </a:xfrm>
            <a:prstGeom prst="line">
              <a:avLst/>
            </a:prstGeom>
            <a:ln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sp>
          <p:nvSpPr>
            <p:cNvPr id="35" name="Line 14">
              <a:extLst>
                <a:ext uri="{FF2B5EF4-FFF2-40B4-BE49-F238E27FC236}">
                  <a16:creationId xmlns:a16="http://schemas.microsoft.com/office/drawing/2014/main" id="{2285C63D-B22D-489A-B299-34CFFB70CB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44" y="3024"/>
              <a:ext cx="912" cy="0"/>
            </a:xfrm>
            <a:prstGeom prst="line">
              <a:avLst/>
            </a:prstGeom>
            <a:ln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sp>
          <p:nvSpPr>
            <p:cNvPr id="36" name="Rectangle 15">
              <a:extLst>
                <a:ext uri="{FF2B5EF4-FFF2-40B4-BE49-F238E27FC236}">
                  <a16:creationId xmlns:a16="http://schemas.microsoft.com/office/drawing/2014/main" id="{1EA22E36-A211-4F8F-943E-E405D440F8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4" y="3024"/>
              <a:ext cx="48" cy="48"/>
            </a:xfrm>
            <a:prstGeom prst="rect">
              <a:avLst/>
            </a:prstGeom>
            <a:ln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7" name="Text Box 17">
            <a:extLst>
              <a:ext uri="{FF2B5EF4-FFF2-40B4-BE49-F238E27FC236}">
                <a16:creationId xmlns:a16="http://schemas.microsoft.com/office/drawing/2014/main" id="{A96167A7-8FDB-4ABE-BAA7-77ED6EFDE861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942572" y="1138198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7cm</a:t>
            </a:r>
          </a:p>
        </p:txBody>
      </p:sp>
      <p:sp>
        <p:nvSpPr>
          <p:cNvPr id="38" name="Text Box 18">
            <a:extLst>
              <a:ext uri="{FF2B5EF4-FFF2-40B4-BE49-F238E27FC236}">
                <a16:creationId xmlns:a16="http://schemas.microsoft.com/office/drawing/2014/main" id="{B0A16EC9-B89B-4A76-AC70-9B048794C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096" y="1828119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12cm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3663530"/>
              </p:ext>
            </p:extLst>
          </p:nvPr>
        </p:nvGraphicFramePr>
        <p:xfrm>
          <a:off x="2310062" y="3068153"/>
          <a:ext cx="3288633" cy="768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77760" imgH="228600" progId="Equation.DSMT4">
                  <p:embed/>
                </p:oleObj>
              </mc:Choice>
              <mc:Fallback>
                <p:oleObj name="Equation" r:id="rId7" imgW="9777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310062" y="3068153"/>
                        <a:ext cx="3288633" cy="7687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66280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2317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792227" y="3149095"/>
            <a:ext cx="5188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365794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7" name="Text Box 37"/>
          <p:cNvSpPr txBox="1">
            <a:spLocks noChangeArrowheads="1"/>
          </p:cNvSpPr>
          <p:nvPr/>
        </p:nvSpPr>
        <p:spPr bwMode="auto">
          <a:xfrm>
            <a:off x="780773" y="549245"/>
            <a:ext cx="109410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DIỆN TÍCH XUNG QUANH CỦA HÌNH CHÓP TỨ GIÁC ĐỀU</a:t>
            </a:r>
          </a:p>
        </p:txBody>
      </p:sp>
      <p:sp>
        <p:nvSpPr>
          <p:cNvPr id="247810" name="Rectangle 2"/>
          <p:cNvSpPr>
            <a:spLocks noChangeArrowheads="1"/>
          </p:cNvSpPr>
          <p:nvPr/>
        </p:nvSpPr>
        <p:spPr bwMode="auto">
          <a:xfrm>
            <a:off x="1284908" y="1242913"/>
            <a:ext cx="8896350" cy="1286668"/>
          </a:xfrm>
          <a:prstGeom prst="rect">
            <a:avLst/>
          </a:prstGeom>
          <a:solidFill>
            <a:srgbClr val="CCFF99">
              <a:alpha val="60000"/>
            </a:srgbClr>
          </a:solidFill>
          <a:ln>
            <a:noFill/>
          </a:ln>
        </p:spPr>
        <p:txBody>
          <a:bodyPr anchor="b"/>
          <a:lstStyle/>
          <a:p>
            <a:pPr eaLnBrk="1" hangingPunct="1"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 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chóp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S.ABCD.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SAB, SBC, SCD, SDA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chóp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S.ABCD.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68726" y="3395796"/>
            <a:ext cx="9091612" cy="384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SM, SN, SP, SQ 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là:đường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SAB,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SBC, SCD, SDA hay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chóp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S.ABCD.</a:t>
            </a: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5812597" y="3110435"/>
            <a:ext cx="1721264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trung</a:t>
            </a:r>
            <a:r>
              <a:rPr lang="en-US" altLang="vi-VN" sz="24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đoạn</a:t>
            </a:r>
            <a:r>
              <a:rPr lang="en-US" altLang="vi-VN" sz="24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7924800" y="6480175"/>
            <a:ext cx="2705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7194" name="Rectangle 2"/>
          <p:cNvSpPr>
            <a:spLocks noChangeArrowheads="1"/>
          </p:cNvSpPr>
          <p:nvPr/>
        </p:nvSpPr>
        <p:spPr bwMode="auto">
          <a:xfrm>
            <a:off x="5542271" y="2627772"/>
            <a:ext cx="1654176" cy="44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23" name="Rectangle 7"/>
          <p:cNvSpPr>
            <a:spLocks noChangeArrowheads="1"/>
          </p:cNvSpPr>
          <p:nvPr/>
        </p:nvSpPr>
        <p:spPr bwMode="auto">
          <a:xfrm>
            <a:off x="780773" y="123795"/>
            <a:ext cx="8890000" cy="425450"/>
          </a:xfrm>
          <a:prstGeom prst="rect">
            <a:avLst/>
          </a:prstGeom>
          <a:solidFill>
            <a:srgbClr val="07E9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2:  HÌNH CHÓP TỨ GIÁC 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 (T2)</a:t>
            </a:r>
            <a:endParaRPr lang="en-US" altLang="vi-VN" sz="2400" b="1" dirty="0">
              <a:solidFill>
                <a:schemeClr val="hlin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6" name="Picture 55"/>
          <p:cNvPicPr/>
          <p:nvPr/>
        </p:nvPicPr>
        <p:blipFill>
          <a:blip r:embed="rId3"/>
          <a:stretch>
            <a:fillRect/>
          </a:stretch>
        </p:blipFill>
        <p:spPr>
          <a:xfrm>
            <a:off x="4106068" y="3395796"/>
            <a:ext cx="3910013" cy="340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71696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7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7" grpId="0"/>
      <p:bldP spid="247810" grpId="0" animBg="1"/>
      <p:bldP spid="2" grpId="0" autoUpdateAnimBg="0"/>
      <p:bldP spid="12" grpId="0"/>
      <p:bldP spid="13" grpId="0" autoUpdateAnimBg="0"/>
      <p:bldP spid="719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7" name="Text Box 37"/>
          <p:cNvSpPr txBox="1">
            <a:spLocks noChangeArrowheads="1"/>
          </p:cNvSpPr>
          <p:nvPr/>
        </p:nvSpPr>
        <p:spPr bwMode="auto">
          <a:xfrm>
            <a:off x="926272" y="766284"/>
            <a:ext cx="109410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DIỆN TÍCH XUNG QUANH CỦA HÌNH CHÓP TỨ GIÁC ĐỀU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7924800" y="6480175"/>
            <a:ext cx="2705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pic>
        <p:nvPicPr>
          <p:cNvPr id="56" name="Picture 55"/>
          <p:cNvPicPr/>
          <p:nvPr/>
        </p:nvPicPr>
        <p:blipFill>
          <a:blip r:embed="rId3"/>
          <a:stretch>
            <a:fillRect/>
          </a:stretch>
        </p:blipFill>
        <p:spPr>
          <a:xfrm>
            <a:off x="6396797" y="2418368"/>
            <a:ext cx="3910013" cy="3408363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926272" y="1117086"/>
            <a:ext cx="8263282" cy="1491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iện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vi-VN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xung </a:t>
            </a:r>
            <a:r>
              <a:rPr lang="vi-VN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quanh của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vi-VN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đoạn</a:t>
            </a:r>
            <a:r>
              <a:rPr lang="vi-VN" altLang="vi-VN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Ký hiệu là</a:t>
            </a:r>
            <a:r>
              <a:rPr lang="en-US" altLang="vi-VN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vi-VN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altLang="vi-VN" sz="2400" b="1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xq</a:t>
            </a:r>
            <a:endParaRPr lang="vi-VN" altLang="vi-VN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4238349" y="3262125"/>
            <a:ext cx="2705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endParaRPr lang="en-US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4238348" y="3779650"/>
            <a:ext cx="323587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d: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395331" y="3179850"/>
            <a:ext cx="1630017" cy="850350"/>
            <a:chOff x="2097157" y="4158972"/>
            <a:chExt cx="1630017" cy="850350"/>
          </a:xfrm>
        </p:grpSpPr>
        <p:sp>
          <p:nvSpPr>
            <p:cNvPr id="6" name="Rectangle 5"/>
            <p:cNvSpPr/>
            <p:nvPr/>
          </p:nvSpPr>
          <p:spPr>
            <a:xfrm>
              <a:off x="2097157" y="4158972"/>
              <a:ext cx="1630017" cy="85035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92562009"/>
                </p:ext>
              </p:extLst>
            </p:nvPr>
          </p:nvGraphicFramePr>
          <p:xfrm>
            <a:off x="2097157" y="4158972"/>
            <a:ext cx="1536700" cy="825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536480" imgH="825480" progId="Equation.DSMT4">
                    <p:embed/>
                  </p:oleObj>
                </mc:Choice>
                <mc:Fallback>
                  <p:oleObj name="Equation" r:id="rId4" imgW="1536480" imgH="825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097157" y="4158972"/>
                          <a:ext cx="1536700" cy="825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780773" y="123795"/>
            <a:ext cx="8890000" cy="425450"/>
          </a:xfrm>
          <a:prstGeom prst="rect">
            <a:avLst/>
          </a:prstGeom>
          <a:solidFill>
            <a:srgbClr val="07E9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2:  HÌNH CHÓP TỨ GIÁC 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 (T2)</a:t>
            </a:r>
            <a:endParaRPr lang="en-US" altLang="vi-VN" sz="2400" b="1" dirty="0">
              <a:solidFill>
                <a:schemeClr val="hlin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66937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7" grpId="0"/>
      <p:bldP spid="13" grpId="0" autoUpdateAnimBg="0"/>
      <p:bldP spid="10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858839" y="920670"/>
            <a:ext cx="9620249" cy="1440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cm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cm.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256073" y="3040288"/>
            <a:ext cx="6061633" cy="101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09745" y="2732736"/>
            <a:ext cx="3314462" cy="3016804"/>
            <a:chOff x="1955800" y="2755900"/>
            <a:chExt cx="2882900" cy="2324100"/>
          </a:xfrm>
        </p:grpSpPr>
        <p:sp>
          <p:nvSpPr>
            <p:cNvPr id="21521" name="Rectangle 2"/>
            <p:cNvSpPr>
              <a:spLocks noChangeArrowheads="1"/>
            </p:cNvSpPr>
            <p:nvPr/>
          </p:nvSpPr>
          <p:spPr bwMode="auto">
            <a:xfrm>
              <a:off x="3705346" y="3036022"/>
              <a:ext cx="1133354" cy="290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 cm</a:t>
              </a:r>
            </a:p>
          </p:txBody>
        </p:sp>
        <p:sp>
          <p:nvSpPr>
            <p:cNvPr id="21522" name="Line 49"/>
            <p:cNvSpPr>
              <a:spLocks noChangeShapeType="1"/>
            </p:cNvSpPr>
            <p:nvPr/>
          </p:nvSpPr>
          <p:spPr bwMode="auto">
            <a:xfrm>
              <a:off x="1968837" y="3883953"/>
              <a:ext cx="821311" cy="87590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3" name="Line 50"/>
            <p:cNvSpPr>
              <a:spLocks noChangeShapeType="1"/>
            </p:cNvSpPr>
            <p:nvPr/>
          </p:nvSpPr>
          <p:spPr bwMode="auto">
            <a:xfrm>
              <a:off x="3507165" y="3870682"/>
              <a:ext cx="821311" cy="8759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4" name="Line 51"/>
            <p:cNvSpPr>
              <a:spLocks noChangeShapeType="1"/>
            </p:cNvSpPr>
            <p:nvPr/>
          </p:nvSpPr>
          <p:spPr bwMode="auto">
            <a:xfrm>
              <a:off x="2764074" y="4746581"/>
              <a:ext cx="1590475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5" name="Line 52"/>
            <p:cNvSpPr>
              <a:spLocks noChangeShapeType="1"/>
            </p:cNvSpPr>
            <p:nvPr/>
          </p:nvSpPr>
          <p:spPr bwMode="auto">
            <a:xfrm>
              <a:off x="1955800" y="3870682"/>
              <a:ext cx="159047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6" name="Line 55"/>
            <p:cNvSpPr>
              <a:spLocks noChangeShapeType="1"/>
            </p:cNvSpPr>
            <p:nvPr/>
          </p:nvSpPr>
          <p:spPr bwMode="auto">
            <a:xfrm flipH="1" flipV="1">
              <a:off x="3129101" y="2755900"/>
              <a:ext cx="443247" cy="19906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7" name="Line 56"/>
            <p:cNvSpPr>
              <a:spLocks noChangeShapeType="1"/>
            </p:cNvSpPr>
            <p:nvPr/>
          </p:nvSpPr>
          <p:spPr bwMode="auto">
            <a:xfrm flipH="1">
              <a:off x="1981873" y="2755900"/>
              <a:ext cx="1160265" cy="112805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8" name="Line 57"/>
            <p:cNvSpPr>
              <a:spLocks noChangeShapeType="1"/>
            </p:cNvSpPr>
            <p:nvPr/>
          </p:nvSpPr>
          <p:spPr bwMode="auto">
            <a:xfrm flipH="1">
              <a:off x="2764074" y="2769171"/>
              <a:ext cx="365027" cy="196413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9" name="Line 58"/>
            <p:cNvSpPr>
              <a:spLocks noChangeShapeType="1"/>
            </p:cNvSpPr>
            <p:nvPr/>
          </p:nvSpPr>
          <p:spPr bwMode="auto">
            <a:xfrm>
              <a:off x="3129101" y="2769171"/>
              <a:ext cx="1199374" cy="197741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0" name="Line 59"/>
            <p:cNvSpPr>
              <a:spLocks noChangeShapeType="1"/>
            </p:cNvSpPr>
            <p:nvPr/>
          </p:nvSpPr>
          <p:spPr bwMode="auto">
            <a:xfrm>
              <a:off x="3129101" y="2755900"/>
              <a:ext cx="391100" cy="11545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1" name="Line 103"/>
            <p:cNvSpPr>
              <a:spLocks noChangeShapeType="1"/>
            </p:cNvSpPr>
            <p:nvPr/>
          </p:nvSpPr>
          <p:spPr bwMode="auto">
            <a:xfrm flipH="1">
              <a:off x="3320226" y="3273049"/>
              <a:ext cx="473148" cy="4525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2" name="Rectangle 2"/>
            <p:cNvSpPr>
              <a:spLocks noChangeArrowheads="1"/>
            </p:cNvSpPr>
            <p:nvPr/>
          </p:nvSpPr>
          <p:spPr bwMode="auto">
            <a:xfrm>
              <a:off x="3091771" y="4789104"/>
              <a:ext cx="1133354" cy="290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 cm</a:t>
              </a:r>
            </a:p>
          </p:txBody>
        </p:sp>
      </p:grp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5970177" y="2532288"/>
            <a:ext cx="15748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800" b="1" u="sng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518" name="Text Box 13"/>
          <p:cNvSpPr txBox="1">
            <a:spLocks noChangeArrowheads="1"/>
          </p:cNvSpPr>
          <p:nvPr/>
        </p:nvSpPr>
        <p:spPr bwMode="auto">
          <a:xfrm>
            <a:off x="858839" y="606969"/>
            <a:ext cx="32162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</a:t>
            </a:r>
          </a:p>
        </p:txBody>
      </p:sp>
      <p:sp>
        <p:nvSpPr>
          <p:cNvPr id="21519" name="Rectangle 56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780773" y="123795"/>
            <a:ext cx="8890000" cy="425450"/>
          </a:xfrm>
          <a:prstGeom prst="rect">
            <a:avLst/>
          </a:prstGeom>
          <a:solidFill>
            <a:srgbClr val="07E9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2:  HÌNH CHÓP TỨ GIÁC 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 (T2)</a:t>
            </a:r>
            <a:endParaRPr lang="en-US" altLang="vi-VN" sz="2400" b="1" dirty="0">
              <a:solidFill>
                <a:schemeClr val="hlin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4530961"/>
              </p:ext>
            </p:extLst>
          </p:nvPr>
        </p:nvGraphicFramePr>
        <p:xfrm>
          <a:off x="4425167" y="4231462"/>
          <a:ext cx="2207645" cy="1159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49160" imgH="393480" progId="Equation.DSMT4">
                  <p:embed/>
                </p:oleObj>
              </mc:Choice>
              <mc:Fallback>
                <p:oleObj name="Equation" r:id="rId2" imgW="7491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425167" y="4231462"/>
                        <a:ext cx="2207645" cy="1159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7514897"/>
              </p:ext>
            </p:extLst>
          </p:nvPr>
        </p:nvGraphicFramePr>
        <p:xfrm>
          <a:off x="6632813" y="4207079"/>
          <a:ext cx="2156346" cy="117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23600" imgH="393480" progId="Equation.DSMT4">
                  <p:embed/>
                </p:oleObj>
              </mc:Choice>
              <mc:Fallback>
                <p:oleObj name="Equation" r:id="rId4" imgW="7236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32813" y="4207079"/>
                        <a:ext cx="2156346" cy="117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2435063"/>
              </p:ext>
            </p:extLst>
          </p:nvPr>
        </p:nvGraphicFramePr>
        <p:xfrm>
          <a:off x="8789159" y="4366618"/>
          <a:ext cx="2289980" cy="899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11000" imgH="279360" progId="Equation.DSMT4">
                  <p:embed/>
                </p:oleObj>
              </mc:Choice>
              <mc:Fallback>
                <p:oleObj name="Equation" r:id="rId6" imgW="71100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789159" y="4366618"/>
                        <a:ext cx="2289980" cy="8996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461042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858839" y="920670"/>
            <a:ext cx="9620249" cy="1440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cm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cm.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256073" y="3040288"/>
            <a:ext cx="6061633" cy="101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09745" y="2732736"/>
            <a:ext cx="3314462" cy="3016804"/>
            <a:chOff x="1955800" y="2755900"/>
            <a:chExt cx="2882900" cy="2324100"/>
          </a:xfrm>
        </p:grpSpPr>
        <p:sp>
          <p:nvSpPr>
            <p:cNvPr id="21521" name="Rectangle 2"/>
            <p:cNvSpPr>
              <a:spLocks noChangeArrowheads="1"/>
            </p:cNvSpPr>
            <p:nvPr/>
          </p:nvSpPr>
          <p:spPr bwMode="auto">
            <a:xfrm>
              <a:off x="3705346" y="3036022"/>
              <a:ext cx="1133354" cy="290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 cm</a:t>
              </a:r>
            </a:p>
          </p:txBody>
        </p:sp>
        <p:sp>
          <p:nvSpPr>
            <p:cNvPr id="21522" name="Line 49"/>
            <p:cNvSpPr>
              <a:spLocks noChangeShapeType="1"/>
            </p:cNvSpPr>
            <p:nvPr/>
          </p:nvSpPr>
          <p:spPr bwMode="auto">
            <a:xfrm>
              <a:off x="1968837" y="3883953"/>
              <a:ext cx="821311" cy="87590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3" name="Line 50"/>
            <p:cNvSpPr>
              <a:spLocks noChangeShapeType="1"/>
            </p:cNvSpPr>
            <p:nvPr/>
          </p:nvSpPr>
          <p:spPr bwMode="auto">
            <a:xfrm>
              <a:off x="3507165" y="3870682"/>
              <a:ext cx="821311" cy="8759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4" name="Line 51"/>
            <p:cNvSpPr>
              <a:spLocks noChangeShapeType="1"/>
            </p:cNvSpPr>
            <p:nvPr/>
          </p:nvSpPr>
          <p:spPr bwMode="auto">
            <a:xfrm>
              <a:off x="2764074" y="4746581"/>
              <a:ext cx="1590475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5" name="Line 52"/>
            <p:cNvSpPr>
              <a:spLocks noChangeShapeType="1"/>
            </p:cNvSpPr>
            <p:nvPr/>
          </p:nvSpPr>
          <p:spPr bwMode="auto">
            <a:xfrm>
              <a:off x="1955800" y="3870682"/>
              <a:ext cx="159047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6" name="Line 55"/>
            <p:cNvSpPr>
              <a:spLocks noChangeShapeType="1"/>
            </p:cNvSpPr>
            <p:nvPr/>
          </p:nvSpPr>
          <p:spPr bwMode="auto">
            <a:xfrm flipH="1" flipV="1">
              <a:off x="3129101" y="2755900"/>
              <a:ext cx="443247" cy="19906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7" name="Line 56"/>
            <p:cNvSpPr>
              <a:spLocks noChangeShapeType="1"/>
            </p:cNvSpPr>
            <p:nvPr/>
          </p:nvSpPr>
          <p:spPr bwMode="auto">
            <a:xfrm flipH="1">
              <a:off x="1981873" y="2755900"/>
              <a:ext cx="1160265" cy="112805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8" name="Line 57"/>
            <p:cNvSpPr>
              <a:spLocks noChangeShapeType="1"/>
            </p:cNvSpPr>
            <p:nvPr/>
          </p:nvSpPr>
          <p:spPr bwMode="auto">
            <a:xfrm flipH="1">
              <a:off x="2764074" y="2769171"/>
              <a:ext cx="365027" cy="196413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9" name="Line 58"/>
            <p:cNvSpPr>
              <a:spLocks noChangeShapeType="1"/>
            </p:cNvSpPr>
            <p:nvPr/>
          </p:nvSpPr>
          <p:spPr bwMode="auto">
            <a:xfrm>
              <a:off x="3129101" y="2769171"/>
              <a:ext cx="1199374" cy="197741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0" name="Line 59"/>
            <p:cNvSpPr>
              <a:spLocks noChangeShapeType="1"/>
            </p:cNvSpPr>
            <p:nvPr/>
          </p:nvSpPr>
          <p:spPr bwMode="auto">
            <a:xfrm>
              <a:off x="3129101" y="2755900"/>
              <a:ext cx="391100" cy="11545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1" name="Line 103"/>
            <p:cNvSpPr>
              <a:spLocks noChangeShapeType="1"/>
            </p:cNvSpPr>
            <p:nvPr/>
          </p:nvSpPr>
          <p:spPr bwMode="auto">
            <a:xfrm flipH="1">
              <a:off x="3320226" y="3273049"/>
              <a:ext cx="473148" cy="4525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2" name="Rectangle 2"/>
            <p:cNvSpPr>
              <a:spLocks noChangeArrowheads="1"/>
            </p:cNvSpPr>
            <p:nvPr/>
          </p:nvSpPr>
          <p:spPr bwMode="auto">
            <a:xfrm>
              <a:off x="3091771" y="4789104"/>
              <a:ext cx="1133354" cy="290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 cm</a:t>
              </a:r>
            </a:p>
          </p:txBody>
        </p:sp>
      </p:grp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5970177" y="2532288"/>
            <a:ext cx="15748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800" b="1" u="sng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518" name="Text Box 13"/>
          <p:cNvSpPr txBox="1">
            <a:spLocks noChangeArrowheads="1"/>
          </p:cNvSpPr>
          <p:nvPr/>
        </p:nvSpPr>
        <p:spPr bwMode="auto">
          <a:xfrm>
            <a:off x="858839" y="606969"/>
            <a:ext cx="32162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</a:t>
            </a:r>
          </a:p>
        </p:txBody>
      </p:sp>
      <p:sp>
        <p:nvSpPr>
          <p:cNvPr id="21519" name="Rectangle 56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780773" y="123795"/>
            <a:ext cx="8890000" cy="425450"/>
          </a:xfrm>
          <a:prstGeom prst="rect">
            <a:avLst/>
          </a:prstGeom>
          <a:solidFill>
            <a:srgbClr val="07E9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2:  HÌNH CHÓP TỨ GIÁC 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 (T2)</a:t>
            </a:r>
            <a:endParaRPr lang="en-US" altLang="vi-VN" sz="2400" b="1" dirty="0">
              <a:solidFill>
                <a:schemeClr val="hlin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425167" y="4231462"/>
          <a:ext cx="2207645" cy="1159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49160" imgH="393480" progId="Equation.DSMT4">
                  <p:embed/>
                </p:oleObj>
              </mc:Choice>
              <mc:Fallback>
                <p:oleObj name="Equation" r:id="rId2" imgW="749160" imgH="39348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425167" y="4231462"/>
                        <a:ext cx="2207645" cy="1159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3917733"/>
              </p:ext>
            </p:extLst>
          </p:nvPr>
        </p:nvGraphicFramePr>
        <p:xfrm>
          <a:off x="6544184" y="4229518"/>
          <a:ext cx="2511188" cy="1161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50680" imgH="393480" progId="Equation.DSMT4">
                  <p:embed/>
                </p:oleObj>
              </mc:Choice>
              <mc:Fallback>
                <p:oleObj name="Equation" r:id="rId4" imgW="8506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44184" y="4229518"/>
                        <a:ext cx="2511188" cy="11618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7004943"/>
              </p:ext>
            </p:extLst>
          </p:nvPr>
        </p:nvGraphicFramePr>
        <p:xfrm>
          <a:off x="9055373" y="4386238"/>
          <a:ext cx="2412728" cy="856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87320" imgH="279360" progId="Equation.DSMT4">
                  <p:embed/>
                </p:oleObj>
              </mc:Choice>
              <mc:Fallback>
                <p:oleObj name="Equation" r:id="rId6" imgW="78732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055373" y="4386238"/>
                        <a:ext cx="2412728" cy="8561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031" y="4394642"/>
            <a:ext cx="2255716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7299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7" name="Text Box 37"/>
          <p:cNvSpPr txBox="1">
            <a:spLocks noChangeArrowheads="1"/>
          </p:cNvSpPr>
          <p:nvPr/>
        </p:nvSpPr>
        <p:spPr bwMode="auto">
          <a:xfrm>
            <a:off x="780773" y="549245"/>
            <a:ext cx="109410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THỂ TÍCH CỦA HÌNH CHÓP TỨ GIÁC ĐỀU</a:t>
            </a:r>
          </a:p>
        </p:txBody>
      </p:sp>
      <p:sp>
        <p:nvSpPr>
          <p:cNvPr id="247810" name="Rectangle 2"/>
          <p:cNvSpPr>
            <a:spLocks noChangeArrowheads="1"/>
          </p:cNvSpPr>
          <p:nvPr/>
        </p:nvSpPr>
        <p:spPr bwMode="auto">
          <a:xfrm>
            <a:off x="880785" y="1062915"/>
            <a:ext cx="10841038" cy="1286668"/>
          </a:xfrm>
          <a:prstGeom prst="rect">
            <a:avLst/>
          </a:prstGeom>
          <a:solidFill>
            <a:srgbClr val="CCFF99">
              <a:alpha val="60000"/>
            </a:srgbClr>
          </a:solidFill>
          <a:ln>
            <a:noFill/>
          </a:ln>
        </p:spPr>
        <p:txBody>
          <a:bodyPr anchor="b"/>
          <a:lstStyle/>
          <a:p>
            <a:pPr eaLnBrk="1" hangingPunct="1"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chóp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S.ABCD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16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dọi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S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chóp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dọi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chóp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O.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80773" y="2425371"/>
            <a:ext cx="11408846" cy="48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chóp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S.ABCD.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7924800" y="6480175"/>
            <a:ext cx="2705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7194" name="Rectangle 2"/>
          <p:cNvSpPr>
            <a:spLocks noChangeArrowheads="1"/>
          </p:cNvSpPr>
          <p:nvPr/>
        </p:nvSpPr>
        <p:spPr bwMode="auto">
          <a:xfrm>
            <a:off x="4903786" y="2420342"/>
            <a:ext cx="1654176" cy="44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vi-VN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23" name="Rectangle 7"/>
          <p:cNvSpPr>
            <a:spLocks noChangeArrowheads="1"/>
          </p:cNvSpPr>
          <p:nvPr/>
        </p:nvSpPr>
        <p:spPr bwMode="auto">
          <a:xfrm>
            <a:off x="780773" y="123795"/>
            <a:ext cx="8890000" cy="425450"/>
          </a:xfrm>
          <a:prstGeom prst="rect">
            <a:avLst/>
          </a:prstGeom>
          <a:solidFill>
            <a:srgbClr val="07E9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2:  HÌNH CHÓP TỨ GIÁC 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 (T2)</a:t>
            </a:r>
            <a:endParaRPr lang="en-US" altLang="vi-VN" sz="2400" b="1" dirty="0">
              <a:solidFill>
                <a:schemeClr val="hlin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80773" y="3175000"/>
            <a:ext cx="3581400" cy="3476625"/>
            <a:chOff x="780773" y="3175000"/>
            <a:chExt cx="3581400" cy="347662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0773" y="3175000"/>
              <a:ext cx="3581400" cy="347662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04760" y="6346825"/>
              <a:ext cx="733425" cy="26670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7509" y="2942258"/>
            <a:ext cx="6564314" cy="3942108"/>
          </a:xfrm>
          <a:prstGeom prst="rect">
            <a:avLst/>
          </a:prstGeom>
        </p:spPr>
      </p:pic>
      <p:sp>
        <p:nvSpPr>
          <p:cNvPr id="18" name="Line 23"/>
          <p:cNvSpPr>
            <a:spLocks noChangeShapeType="1"/>
          </p:cNvSpPr>
          <p:nvPr/>
        </p:nvSpPr>
        <p:spPr bwMode="auto">
          <a:xfrm>
            <a:off x="7234989" y="3481137"/>
            <a:ext cx="1" cy="2486526"/>
          </a:xfrm>
          <a:prstGeom prst="line">
            <a:avLst/>
          </a:prstGeom>
          <a:noFill/>
          <a:ln w="50800">
            <a:solidFill>
              <a:srgbClr val="FF006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5258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7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7" grpId="0"/>
      <p:bldP spid="247810" grpId="0" animBg="1"/>
      <p:bldP spid="2" grpId="0" autoUpdateAnimBg="0"/>
      <p:bldP spid="13" grpId="0" autoUpdateAnimBg="0"/>
      <p:bldP spid="7194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7" name="Text Box 37"/>
          <p:cNvSpPr txBox="1">
            <a:spLocks noChangeArrowheads="1"/>
          </p:cNvSpPr>
          <p:nvPr/>
        </p:nvSpPr>
        <p:spPr bwMode="auto">
          <a:xfrm>
            <a:off x="780773" y="810925"/>
            <a:ext cx="109410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THỂ TÍCH CỦA HÌNH CHÓP TỨ GIÁC ĐỀU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7924800" y="6480175"/>
            <a:ext cx="2705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17423" name="Rectangle 7"/>
          <p:cNvSpPr>
            <a:spLocks noChangeArrowheads="1"/>
          </p:cNvSpPr>
          <p:nvPr/>
        </p:nvSpPr>
        <p:spPr bwMode="auto">
          <a:xfrm>
            <a:off x="787537" y="178042"/>
            <a:ext cx="8890000" cy="425450"/>
          </a:xfrm>
          <a:prstGeom prst="rect">
            <a:avLst/>
          </a:prstGeom>
          <a:solidFill>
            <a:srgbClr val="07E9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2:  HÌNH CHÓP TỨ GIÁC 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 (T2)</a:t>
            </a:r>
            <a:endParaRPr lang="en-US" altLang="vi-VN" sz="2400" b="1" dirty="0">
              <a:solidFill>
                <a:schemeClr val="hlin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C2874E-2460-49F3-9BF8-759BD390798A}"/>
              </a:ext>
            </a:extLst>
          </p:cNvPr>
          <p:cNvSpPr txBox="1"/>
          <p:nvPr/>
        </p:nvSpPr>
        <p:spPr>
          <a:xfrm>
            <a:off x="1054514" y="4164931"/>
            <a:ext cx="5408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(S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diện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đáy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, h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chiều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)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8554098"/>
              </p:ext>
            </p:extLst>
          </p:nvPr>
        </p:nvGraphicFramePr>
        <p:xfrm>
          <a:off x="2455585" y="2512155"/>
          <a:ext cx="1746807" cy="1145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74360" imgH="507960" progId="Equation.DSMT4">
                  <p:embed/>
                </p:oleObj>
              </mc:Choice>
              <mc:Fallback>
                <p:oleObj name="Equation" r:id="rId3" imgW="77436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55585" y="2512155"/>
                        <a:ext cx="1746807" cy="11454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1298" y="1631248"/>
            <a:ext cx="4636596" cy="52267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54514" y="1408779"/>
            <a:ext cx="73207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chóp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đều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phần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ba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diện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đáy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nhân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chiều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cao</a:t>
            </a:r>
            <a:endParaRPr lang="en-US" sz="2800" dirty="0">
              <a:solidFill>
                <a:prstClr val="black"/>
              </a:solidFill>
              <a:latin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283940223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7" grpId="0"/>
      <p:bldP spid="13" grpId="0" autoUpdateAnimBg="0"/>
      <p:bldP spid="15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858839" y="920670"/>
            <a:ext cx="9620249" cy="1440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cm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cm 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18).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256073" y="3040289"/>
            <a:ext cx="6061633" cy="95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5970177" y="2532288"/>
            <a:ext cx="15748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800" b="1" u="sng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518" name="Text Box 13"/>
          <p:cNvSpPr txBox="1">
            <a:spLocks noChangeArrowheads="1"/>
          </p:cNvSpPr>
          <p:nvPr/>
        </p:nvSpPr>
        <p:spPr bwMode="auto">
          <a:xfrm>
            <a:off x="858839" y="606969"/>
            <a:ext cx="32162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</a:t>
            </a:r>
          </a:p>
        </p:txBody>
      </p:sp>
      <p:sp>
        <p:nvSpPr>
          <p:cNvPr id="21519" name="Rectangle 56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780773" y="123795"/>
            <a:ext cx="8890000" cy="425450"/>
          </a:xfrm>
          <a:prstGeom prst="rect">
            <a:avLst/>
          </a:prstGeom>
          <a:solidFill>
            <a:srgbClr val="07E9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2:  HÌNH CHÓP TỨ GIÁC 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 (T2)</a:t>
            </a:r>
            <a:endParaRPr lang="en-US" altLang="vi-VN" sz="2400" b="1" dirty="0">
              <a:solidFill>
                <a:schemeClr val="hlin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1401436"/>
              </p:ext>
            </p:extLst>
          </p:nvPr>
        </p:nvGraphicFramePr>
        <p:xfrm>
          <a:off x="4856568" y="3991398"/>
          <a:ext cx="4390105" cy="1237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96800" imgH="393480" progId="Equation.DSMT4">
                  <p:embed/>
                </p:oleObj>
              </mc:Choice>
              <mc:Fallback>
                <p:oleObj name="Equation" r:id="rId2" imgW="13968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856568" y="3991398"/>
                        <a:ext cx="4390105" cy="12372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760652" y="2732736"/>
            <a:ext cx="3314462" cy="3016805"/>
            <a:chOff x="760652" y="2732736"/>
            <a:chExt cx="3314462" cy="3016805"/>
          </a:xfrm>
        </p:grpSpPr>
        <p:grpSp>
          <p:nvGrpSpPr>
            <p:cNvPr id="9" name="Group 8"/>
            <p:cNvGrpSpPr/>
            <p:nvPr/>
          </p:nvGrpSpPr>
          <p:grpSpPr>
            <a:xfrm>
              <a:off x="760652" y="2732736"/>
              <a:ext cx="3314462" cy="3016805"/>
              <a:chOff x="1955800" y="2755899"/>
              <a:chExt cx="2882900" cy="2324101"/>
            </a:xfrm>
          </p:grpSpPr>
          <p:sp>
            <p:nvSpPr>
              <p:cNvPr id="21521" name="Rectangle 2"/>
              <p:cNvSpPr>
                <a:spLocks noChangeArrowheads="1"/>
              </p:cNvSpPr>
              <p:nvPr/>
            </p:nvSpPr>
            <p:spPr bwMode="auto">
              <a:xfrm>
                <a:off x="3705346" y="3036022"/>
                <a:ext cx="1133354" cy="2908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b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24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 cm</a:t>
                </a:r>
              </a:p>
            </p:txBody>
          </p:sp>
          <p:sp>
            <p:nvSpPr>
              <p:cNvPr id="21522" name="Line 49"/>
              <p:cNvSpPr>
                <a:spLocks noChangeShapeType="1"/>
              </p:cNvSpPr>
              <p:nvPr/>
            </p:nvSpPr>
            <p:spPr bwMode="auto">
              <a:xfrm>
                <a:off x="1968837" y="3883953"/>
                <a:ext cx="821311" cy="87590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3" name="Line 50"/>
              <p:cNvSpPr>
                <a:spLocks noChangeShapeType="1"/>
              </p:cNvSpPr>
              <p:nvPr/>
            </p:nvSpPr>
            <p:spPr bwMode="auto">
              <a:xfrm>
                <a:off x="3507165" y="3870682"/>
                <a:ext cx="821311" cy="8759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4" name="Line 51"/>
              <p:cNvSpPr>
                <a:spLocks noChangeShapeType="1"/>
              </p:cNvSpPr>
              <p:nvPr/>
            </p:nvSpPr>
            <p:spPr bwMode="auto">
              <a:xfrm>
                <a:off x="2764074" y="4746581"/>
                <a:ext cx="1590475" cy="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5" name="Line 52"/>
              <p:cNvSpPr>
                <a:spLocks noChangeShapeType="1"/>
              </p:cNvSpPr>
              <p:nvPr/>
            </p:nvSpPr>
            <p:spPr bwMode="auto">
              <a:xfrm>
                <a:off x="1955800" y="3870682"/>
                <a:ext cx="1590475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6" name="Line 55"/>
              <p:cNvSpPr>
                <a:spLocks noChangeShapeType="1"/>
              </p:cNvSpPr>
              <p:nvPr/>
            </p:nvSpPr>
            <p:spPr bwMode="auto">
              <a:xfrm flipH="1" flipV="1">
                <a:off x="3129101" y="2755899"/>
                <a:ext cx="66020" cy="14540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7" name="Line 56"/>
              <p:cNvSpPr>
                <a:spLocks noChangeShapeType="1"/>
              </p:cNvSpPr>
              <p:nvPr/>
            </p:nvSpPr>
            <p:spPr bwMode="auto">
              <a:xfrm flipH="1">
                <a:off x="1981873" y="2755900"/>
                <a:ext cx="1160265" cy="112805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8" name="Line 57"/>
              <p:cNvSpPr>
                <a:spLocks noChangeShapeType="1"/>
              </p:cNvSpPr>
              <p:nvPr/>
            </p:nvSpPr>
            <p:spPr bwMode="auto">
              <a:xfrm flipH="1">
                <a:off x="2764074" y="2769171"/>
                <a:ext cx="365027" cy="196413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9" name="Line 58"/>
              <p:cNvSpPr>
                <a:spLocks noChangeShapeType="1"/>
              </p:cNvSpPr>
              <p:nvPr/>
            </p:nvSpPr>
            <p:spPr bwMode="auto">
              <a:xfrm>
                <a:off x="3129101" y="2769171"/>
                <a:ext cx="1199374" cy="197741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0" name="Line 59"/>
              <p:cNvSpPr>
                <a:spLocks noChangeShapeType="1"/>
              </p:cNvSpPr>
              <p:nvPr/>
            </p:nvSpPr>
            <p:spPr bwMode="auto">
              <a:xfrm>
                <a:off x="3129101" y="2755900"/>
                <a:ext cx="391100" cy="115459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1" name="Line 103"/>
              <p:cNvSpPr>
                <a:spLocks noChangeShapeType="1"/>
              </p:cNvSpPr>
              <p:nvPr/>
            </p:nvSpPr>
            <p:spPr bwMode="auto">
              <a:xfrm flipH="1">
                <a:off x="3195121" y="3273049"/>
                <a:ext cx="598253" cy="3114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2" name="Rectangle 2"/>
              <p:cNvSpPr>
                <a:spLocks noChangeArrowheads="1"/>
              </p:cNvSpPr>
              <p:nvPr/>
            </p:nvSpPr>
            <p:spPr bwMode="auto">
              <a:xfrm>
                <a:off x="3091771" y="4789104"/>
                <a:ext cx="1133354" cy="2908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b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24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 cm</a:t>
                </a:r>
              </a:p>
            </p:txBody>
          </p:sp>
        </p:grpSp>
        <p:sp>
          <p:nvSpPr>
            <p:cNvPr id="26" name="Line 55"/>
            <p:cNvSpPr>
              <a:spLocks noChangeShapeType="1"/>
            </p:cNvSpPr>
            <p:nvPr/>
          </p:nvSpPr>
          <p:spPr bwMode="auto">
            <a:xfrm flipH="1" flipV="1">
              <a:off x="2179001" y="4369030"/>
              <a:ext cx="199589" cy="100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55"/>
            <p:cNvSpPr>
              <a:spLocks noChangeShapeType="1"/>
            </p:cNvSpPr>
            <p:nvPr/>
          </p:nvSpPr>
          <p:spPr bwMode="auto">
            <a:xfrm flipV="1">
              <a:off x="2378590" y="4369028"/>
              <a:ext cx="1102" cy="2510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491374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943001" y="3429000"/>
            <a:ext cx="45966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06319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>
            <a:extLst>
              <a:ext uri="{FF2B5EF4-FFF2-40B4-BE49-F238E27FC236}">
                <a16:creationId xmlns:a16="http://schemas.microsoft.com/office/drawing/2014/main" id="{54D84999-1C09-4EC6-9F84-E0A78D0BB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4D48FD5B-295E-4E8C-9EEA-4ED5A9DC2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-1034273"/>
            <a:ext cx="11544300" cy="7556120"/>
          </a:xfrm>
          <a:prstGeom prst="rect">
            <a:avLst/>
          </a:prstGeom>
        </p:spPr>
      </p:pic>
      <p:sp>
        <p:nvSpPr>
          <p:cNvPr id="72" name="Google Shape;1040;p39"/>
          <p:cNvSpPr txBox="1"/>
          <p:nvPr/>
        </p:nvSpPr>
        <p:spPr>
          <a:xfrm>
            <a:off x="4264198" y="254105"/>
            <a:ext cx="8180933" cy="114198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  <a:scene3d>
              <a:camera prst="perspectiveRelaxedModerately"/>
              <a:lightRig rig="threePt" dir="t"/>
            </a:scene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solidFill>
                  <a:srgbClr val="00206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  <a:latin typeface="Arial" panose="020B0604020202020204" pitchFamily="34" charset="0"/>
                <a:ea typeface="思源黑体 Normal" panose="020B0400000000000000" pitchFamily="34" charset="-122"/>
                <a:cs typeface="Arial" panose="020B0604020202020204" pitchFamily="34" charset="0"/>
              </a:rPr>
              <a:t>THIẾT BỊ DẠY HỌC VÀ HỌC LIỆU</a:t>
            </a:r>
            <a:endParaRPr lang="en-US" sz="3600" b="1" dirty="0">
              <a:solidFill>
                <a:srgbClr val="00206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reflection blurRad="6350" stA="60000" endA="900" endPos="58000" dir="5400000" sy="-100000" algn="bl" rotWithShape="0"/>
              </a:effectLst>
              <a:latin typeface="Arial" panose="020B0604020202020204" pitchFamily="34" charset="0"/>
              <a:ea typeface="思源黑体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7768" y="1481637"/>
            <a:ext cx="842416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600"/>
              </a:spcAft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phụ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SGK,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tiễn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2207768" y="3191386"/>
            <a:ext cx="8424164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SGK,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nl-NL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bảng nhóm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4E3061FB-240E-4D1D-96C4-F10482EA5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387" y="3806704"/>
            <a:ext cx="2548674" cy="296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791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30C6B50B-10D9-40BC-A7B7-6DA3ADDB9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7282" y="-169193"/>
            <a:ext cx="12765386" cy="697801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52756" y="180676"/>
            <a:ext cx="5422811" cy="6389936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1251750" y="956180"/>
            <a:ext cx="27537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CÁC DẠNG BÀI TẬP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179D16C-89BB-49CB-9AE4-F3F6AA96647D}"/>
              </a:ext>
            </a:extLst>
          </p:cNvPr>
          <p:cNvSpPr txBox="1"/>
          <p:nvPr/>
        </p:nvSpPr>
        <p:spPr>
          <a:xfrm>
            <a:off x="4806005" y="1294734"/>
            <a:ext cx="71274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 1.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2626E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 diện tích </a:t>
            </a:r>
            <a:r>
              <a:rPr lang="en-US" sz="3200" b="1" err="1">
                <a:solidFill>
                  <a:srgbClr val="2626E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xung</a:t>
            </a:r>
            <a:r>
              <a:rPr lang="en-US" sz="3200" b="1">
                <a:solidFill>
                  <a:srgbClr val="2626E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quanh </a:t>
            </a:r>
            <a:r>
              <a:rPr lang="en-US" sz="3200" b="1" dirty="0" err="1">
                <a:solidFill>
                  <a:srgbClr val="2626E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2626E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hình </a:t>
            </a:r>
            <a:r>
              <a:rPr lang="en-US" sz="3200" b="1" dirty="0" err="1">
                <a:solidFill>
                  <a:srgbClr val="2626E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chóp</a:t>
            </a:r>
            <a:r>
              <a:rPr lang="en-US" sz="3200" b="1" dirty="0">
                <a:solidFill>
                  <a:srgbClr val="2626E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626E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tứ</a:t>
            </a:r>
            <a:r>
              <a:rPr lang="en-US" sz="3200" b="1" dirty="0">
                <a:solidFill>
                  <a:srgbClr val="2626E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626E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3200" b="1" dirty="0">
                <a:solidFill>
                  <a:srgbClr val="2626E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626E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endParaRPr lang="en-US" sz="3200" dirty="0">
              <a:solidFill>
                <a:srgbClr val="2626E2"/>
              </a:solidFill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8A5EBCC-FF6F-45C3-B5D7-FD0A073AF618}"/>
              </a:ext>
            </a:extLst>
          </p:cNvPr>
          <p:cNvSpPr txBox="1"/>
          <p:nvPr/>
        </p:nvSpPr>
        <p:spPr>
          <a:xfrm>
            <a:off x="4806005" y="2810859"/>
            <a:ext cx="73944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 2.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2626E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 thể tích của hình </a:t>
            </a:r>
            <a:r>
              <a:rPr lang="en-US" sz="3200" b="1" dirty="0" err="1">
                <a:solidFill>
                  <a:srgbClr val="2626E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chóp</a:t>
            </a:r>
            <a:r>
              <a:rPr lang="en-US" sz="3200" b="1" dirty="0">
                <a:solidFill>
                  <a:srgbClr val="2626E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626E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tứ</a:t>
            </a:r>
            <a:r>
              <a:rPr lang="en-US" sz="3200" b="1" dirty="0">
                <a:solidFill>
                  <a:srgbClr val="2626E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626E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3200" b="1" dirty="0">
                <a:solidFill>
                  <a:srgbClr val="2626E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626E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endParaRPr lang="en-US" sz="3200" dirty="0">
              <a:solidFill>
                <a:srgbClr val="2626E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89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040;p39"/>
          <p:cNvSpPr txBox="1"/>
          <p:nvPr/>
        </p:nvSpPr>
        <p:spPr>
          <a:xfrm>
            <a:off x="3684761" y="-15338"/>
            <a:ext cx="3379735" cy="58512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Normal" panose="020B0400000000000000" pitchFamily="34" charset="-122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62551" y="895694"/>
            <a:ext cx="92798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AU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</a:t>
            </a:r>
            <a:r>
              <a:rPr lang="en-AU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AU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87.SGK: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S.ABCD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cm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cm.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diện tích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chóp tứ giác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2551" y="309956"/>
            <a:ext cx="1608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Dạng 1.</a:t>
            </a:r>
            <a:endParaRPr lang="en-US" sz="2800" dirty="0"/>
          </a:p>
        </p:txBody>
      </p:sp>
      <p:sp>
        <p:nvSpPr>
          <p:cNvPr id="30" name="Text Box 38"/>
          <p:cNvSpPr txBox="1">
            <a:spLocks noChangeArrowheads="1"/>
          </p:cNvSpPr>
          <p:nvPr/>
        </p:nvSpPr>
        <p:spPr bwMode="auto">
          <a:xfrm>
            <a:off x="4866672" y="3196318"/>
            <a:ext cx="629863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907820" y="2677900"/>
            <a:ext cx="1004935" cy="46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586486"/>
              </p:ext>
            </p:extLst>
          </p:nvPr>
        </p:nvGraphicFramePr>
        <p:xfrm>
          <a:off x="4902452" y="4199563"/>
          <a:ext cx="6298487" cy="1084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286000" imgH="393480" progId="Equation.DSMT4">
                  <p:embed/>
                </p:oleObj>
              </mc:Choice>
              <mc:Fallback>
                <p:oleObj name="Equation" r:id="rId2" imgW="22860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02452" y="4199563"/>
                        <a:ext cx="6298487" cy="10847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3" name="Group 32"/>
          <p:cNvGrpSpPr/>
          <p:nvPr/>
        </p:nvGrpSpPr>
        <p:grpSpPr>
          <a:xfrm>
            <a:off x="394354" y="2359225"/>
            <a:ext cx="3176709" cy="3582400"/>
            <a:chOff x="37563" y="1909846"/>
            <a:chExt cx="3176709" cy="358240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563" y="1909846"/>
              <a:ext cx="3176709" cy="338234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 rot="16613403">
              <a:off x="839836" y="2894016"/>
              <a:ext cx="15648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 cm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92865" y="5092136"/>
              <a:ext cx="8203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 cm</a:t>
              </a:r>
            </a:p>
          </p:txBody>
        </p:sp>
      </p:grpSp>
      <p:pic>
        <p:nvPicPr>
          <p:cNvPr id="37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479" flipH="1">
            <a:off x="9807012" y="111449"/>
            <a:ext cx="2154501" cy="307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084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5197"/>
            <a:ext cx="5720013" cy="4546130"/>
          </a:xfrm>
          <a:prstGeom prst="rect">
            <a:avLst/>
          </a:prstGeom>
        </p:spPr>
      </p:pic>
      <p:sp>
        <p:nvSpPr>
          <p:cNvPr id="3" name="Google Shape;1040;p39"/>
          <p:cNvSpPr txBox="1"/>
          <p:nvPr/>
        </p:nvSpPr>
        <p:spPr>
          <a:xfrm>
            <a:off x="3684761" y="-15338"/>
            <a:ext cx="3379735" cy="58512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Normal" panose="020B0400000000000000" pitchFamily="34" charset="-122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985" y="324504"/>
            <a:ext cx="1608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8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2.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272182" y="1031918"/>
            <a:ext cx="92798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AU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3/</a:t>
            </a:r>
            <a:r>
              <a:rPr lang="en-AU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AU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87.SGK: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cm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8cm.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hình chóp tứ giác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38"/>
          <p:cNvSpPr txBox="1">
            <a:spLocks noChangeArrowheads="1"/>
          </p:cNvSpPr>
          <p:nvPr/>
        </p:nvSpPr>
        <p:spPr bwMode="auto">
          <a:xfrm>
            <a:off x="5492314" y="2935331"/>
            <a:ext cx="65392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533462" y="2416913"/>
            <a:ext cx="1004935" cy="46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9027062"/>
              </p:ext>
            </p:extLst>
          </p:nvPr>
        </p:nvGraphicFramePr>
        <p:xfrm>
          <a:off x="6032500" y="3507690"/>
          <a:ext cx="5533858" cy="11139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55520" imgH="393480" progId="Equation.DSMT4">
                  <p:embed/>
                </p:oleObj>
              </mc:Choice>
              <mc:Fallback>
                <p:oleObj name="Equation" r:id="rId4" imgW="19555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32500" y="3507690"/>
                        <a:ext cx="5533858" cy="11139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479" flipH="1">
            <a:off x="9807012" y="111449"/>
            <a:ext cx="2154501" cy="307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04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002033" y="3429000"/>
            <a:ext cx="47195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42684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155620" y="390220"/>
            <a:ext cx="96150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AU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4/</a:t>
            </a:r>
            <a:r>
              <a:rPr lang="en-AU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AU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87.SGK: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2,2 m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2,8 m </a:t>
            </a:r>
            <a:r>
              <a:rPr lang="en-AU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AU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AU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20).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1 800 000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38"/>
          <p:cNvSpPr txBox="1">
            <a:spLocks noChangeArrowheads="1"/>
          </p:cNvSpPr>
          <p:nvPr/>
        </p:nvSpPr>
        <p:spPr bwMode="auto">
          <a:xfrm>
            <a:off x="6160423" y="3117275"/>
            <a:ext cx="65392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287441" y="2668252"/>
            <a:ext cx="1004935" cy="46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95" y="2667074"/>
            <a:ext cx="5484361" cy="4071574"/>
          </a:xfrm>
          <a:prstGeom prst="rect">
            <a:avLst/>
          </a:prstGeom>
        </p:spPr>
      </p:pic>
      <p:pic>
        <p:nvPicPr>
          <p:cNvPr id="11" name="Đồng hồ đếm ngược 3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07705" y="29875"/>
            <a:ext cx="1450109" cy="978824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178926" y="3547215"/>
          <a:ext cx="5539829" cy="845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577960" imgH="393480" progId="Equation.DSMT4">
                  <p:embed/>
                </p:oleObj>
              </mc:Choice>
              <mc:Fallback>
                <p:oleObj name="Equation" r:id="rId7" imgW="2577960" imgH="39348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78926" y="3547215"/>
                        <a:ext cx="5539829" cy="8459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38"/>
          <p:cNvSpPr txBox="1">
            <a:spLocks noChangeArrowheads="1"/>
          </p:cNvSpPr>
          <p:nvPr/>
        </p:nvSpPr>
        <p:spPr bwMode="auto">
          <a:xfrm>
            <a:off x="6175942" y="4367003"/>
            <a:ext cx="65392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6210868" y="5107231"/>
          <a:ext cx="4376921" cy="48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828800" imgH="203040" progId="Equation.DSMT4">
                  <p:embed/>
                </p:oleObj>
              </mc:Choice>
              <mc:Fallback>
                <p:oleObj name="Equation" r:id="rId9" imgW="1828800" imgH="20304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210868" y="5107231"/>
                        <a:ext cx="4376921" cy="486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38"/>
          <p:cNvSpPr txBox="1">
            <a:spLocks noChangeArrowheads="1"/>
          </p:cNvSpPr>
          <p:nvPr/>
        </p:nvSpPr>
        <p:spPr bwMode="auto">
          <a:xfrm>
            <a:off x="10587789" y="5090851"/>
            <a:ext cx="11545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Hình ảnh 5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402" y="854015"/>
            <a:ext cx="2411412" cy="145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6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30" grpId="0"/>
      <p:bldP spid="39" grpId="0"/>
      <p:bldP spid="40" grpId="0"/>
      <p:bldP spid="16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858" y="3594753"/>
            <a:ext cx="3380290" cy="2575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320" y="252297"/>
            <a:ext cx="3960054" cy="32960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5399" y="205933"/>
            <a:ext cx="4542983" cy="33888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190" y="3548390"/>
            <a:ext cx="2923589" cy="2988799"/>
          </a:xfrm>
          <a:prstGeom prst="rect">
            <a:avLst/>
          </a:prstGeom>
        </p:spPr>
      </p:pic>
      <p:pic>
        <p:nvPicPr>
          <p:cNvPr id="10" name="Picture 2" descr="Hình chóp đều - Toán lớp 8 [Online Math - olm.vn] - YouTub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5" r="13857"/>
          <a:stretch/>
        </p:blipFill>
        <p:spPr bwMode="auto">
          <a:xfrm>
            <a:off x="4804615" y="3553858"/>
            <a:ext cx="2937244" cy="271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351890" y="1568722"/>
            <a:ext cx="5332805" cy="3599147"/>
            <a:chOff x="7010874" y="-184481"/>
            <a:chExt cx="3005751" cy="1906354"/>
          </a:xfrm>
        </p:grpSpPr>
        <p:sp>
          <p:nvSpPr>
            <p:cNvPr id="12" name="Explosion 1 11"/>
            <p:cNvSpPr/>
            <p:nvPr/>
          </p:nvSpPr>
          <p:spPr>
            <a:xfrm>
              <a:off x="7010874" y="-184481"/>
              <a:ext cx="3005751" cy="1906354"/>
            </a:xfrm>
            <a:prstGeom prst="irregularSeal1">
              <a:avLst/>
            </a:prstGeom>
            <a:solidFill>
              <a:srgbClr val="FFFF00"/>
            </a:solidFill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458295" y="414794"/>
              <a:ext cx="2098707" cy="635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 TÌM MỘT SỐ HÌNH ẢNH THỰC TẾ CÓ MÔ HÌNH HÌNH CHÓP ĐỀU</a:t>
              </a:r>
            </a:p>
          </p:txBody>
        </p:sp>
      </p:grpSp>
      <p:pic>
        <p:nvPicPr>
          <p:cNvPr id="16" name="Hình ảnh 7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8" y="234613"/>
            <a:ext cx="3421030" cy="283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5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Description: ANd9GcRi-F1V-d_mmoo33BrVBC3r0s00Tbmocyr3h3YRR6eSnbFhPXI5H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74" y="294473"/>
            <a:ext cx="5739132" cy="3620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 descr="Description: 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371" y="294473"/>
            <a:ext cx="5649363" cy="3620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00815" y="3894854"/>
            <a:ext cx="4327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tháp bằng kính</a:t>
            </a:r>
          </a:p>
        </p:txBody>
      </p:sp>
      <p:sp>
        <p:nvSpPr>
          <p:cNvPr id="3" name="Rectangle 2"/>
          <p:cNvSpPr/>
          <p:nvPr/>
        </p:nvSpPr>
        <p:spPr>
          <a:xfrm>
            <a:off x="7311446" y="3925611"/>
            <a:ext cx="4010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Kim tự tháp Kê-Ốp ở Ai Cập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4474" y="4309448"/>
            <a:ext cx="117866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tự tháp là cách gọi chung của các kiến trúc hình chóp tứ giác đều. 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Kim tự tháp Kê Ốp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sừng sững trên cao nguyên Giza, Đại kim tự tháp Kê Ốp là công trình nhân tạo vĩ đại nhất mọi thời đại. Là một trong 7 kỳ quan thế giới, Đại kim tự tháp Giza (còn gọi là kim tự tháp Khufu hay Kheops – Kê Ốp) được xây dựng từ khoảng 2,3 triệu khối đá vôi và đá granite có khối lượng từ 2 – 50 tấn. Mọi người cũng cho rằng Đại kim tự tháp được xây dựng làm lăng mộ cho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tooltip="Pharaon"/>
              </a:rPr>
              <a:t>Pharaon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tooltip="Khufu"/>
              </a:rPr>
              <a:t>Khufu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thuộc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tooltip="Vương triều thứ 4"/>
              </a:rPr>
              <a:t>Triều đại thứ 4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thời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 tooltip="Ai Cập cổ đại"/>
              </a:rPr>
              <a:t>Ai Cập cổ đại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20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535" y="0"/>
            <a:ext cx="9254531" cy="68962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08182" y="1313235"/>
            <a:ext cx="75389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Thủ môn tài ba - ragdoll goalie</a:t>
            </a:r>
            <a:r>
              <a:rPr lang="vi-VN" sz="2400" b="1" dirty="0">
                <a:latin typeface="+mj-lt"/>
              </a:rPr>
              <a:t> 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là một trong những game thể thao rất hấp dẫn giành cho gamer yêu thích bộ môn bóng đá. Với cách chơi đơn giản, nội dung mới mẻ, trong 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game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 này, người chơi sẽ có cơ hội hóa thân thành chàng thủ môn tài ba đỡ bóng trong loạt đá luân lưu tranh cúp</a:t>
            </a:r>
            <a:r>
              <a:rPr lang="en-US" sz="2400" b="1" dirty="0">
                <a:solidFill>
                  <a:srgbClr val="002060"/>
                </a:solidFill>
                <a:latin typeface="+mj-lt"/>
              </a:rPr>
              <a:t>.</a:t>
            </a: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93317" y="218733"/>
            <a:ext cx="6710968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THỦ MÔN TÀI BA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540" y="158442"/>
            <a:ext cx="3047619" cy="30476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3939"/>
            <a:ext cx="3047619" cy="30476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65" y="3706802"/>
            <a:ext cx="3047619" cy="30476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381" y="-887280"/>
            <a:ext cx="3047619" cy="3047619"/>
          </a:xfrm>
          <a:prstGeom prst="rect">
            <a:avLst/>
          </a:prstGeom>
        </p:spPr>
      </p:pic>
      <p:pic>
        <p:nvPicPr>
          <p:cNvPr id="14" name="V.A – Sút Và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87784" y="-765242"/>
            <a:ext cx="609600" cy="609600"/>
          </a:xfrm>
          <a:prstGeom prst="rect">
            <a:avLst/>
          </a:prstGeom>
        </p:spPr>
      </p:pic>
      <p:sp>
        <p:nvSpPr>
          <p:cNvPr id="2" name="Action Button: Forward or Next 1">
            <a:hlinkClick r:id="rId11" action="ppaction://hlinksldjump" highlightClick="1"/>
          </p:cNvPr>
          <p:cNvSpPr/>
          <p:nvPr/>
        </p:nvSpPr>
        <p:spPr>
          <a:xfrm>
            <a:off x="3921198" y="5323439"/>
            <a:ext cx="3185772" cy="93024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054674" y="5452723"/>
            <a:ext cx="2892705" cy="70788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177920615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803980"/>
            <a:ext cx="12192002" cy="84867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6723795" y="-20167"/>
            <a:ext cx="12438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BẠN ĐẾN VỚI SÂN VẬN ĐỘNG TRÍ TUỆ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6535" y="-27408"/>
            <a:ext cx="12192002" cy="84867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6535" y="1652652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286000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05666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784599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504265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283198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02864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1490885" y="2307065"/>
            <a:ext cx="9197162" cy="2159006"/>
          </a:xfrm>
          <a:prstGeom prst="trapezoid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946633" y="4165396"/>
            <a:ext cx="368299" cy="1311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2269062"/>
            <a:ext cx="12192000" cy="10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35" y="177794"/>
            <a:ext cx="6712262" cy="21594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26" y="668957"/>
            <a:ext cx="2099542" cy="20995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2631">
            <a:off x="2603135" y="820670"/>
            <a:ext cx="2103120" cy="21031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0305">
            <a:off x="6873984" y="-86703"/>
            <a:ext cx="2103120" cy="21031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41" y="559644"/>
            <a:ext cx="2103120" cy="2103120"/>
          </a:xfrm>
          <a:prstGeom prst="rect">
            <a:avLst/>
          </a:prstGeom>
        </p:spPr>
      </p:pic>
      <p:sp>
        <p:nvSpPr>
          <p:cNvPr id="24" name="Snip and Round Single Corner Rectangle 23"/>
          <p:cNvSpPr/>
          <p:nvPr/>
        </p:nvSpPr>
        <p:spPr>
          <a:xfrm>
            <a:off x="1382232" y="4556286"/>
            <a:ext cx="9125780" cy="940978"/>
          </a:xfrm>
          <a:prstGeom prst="snip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Thể tích của hình chóp tứ giác đều có cạnh đáy bằng 3 cm và chiều cao 4 cm là :</a:t>
            </a:r>
          </a:p>
        </p:txBody>
      </p:sp>
      <p:sp>
        <p:nvSpPr>
          <p:cNvPr id="25" name="Pentagon 24"/>
          <p:cNvSpPr/>
          <p:nvPr/>
        </p:nvSpPr>
        <p:spPr>
          <a:xfrm>
            <a:off x="1382232" y="5638829"/>
            <a:ext cx="3209866" cy="420014"/>
          </a:xfrm>
          <a:prstGeom prst="homePlat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12 cm</a:t>
            </a:r>
            <a:r>
              <a:rPr lang="en-US" sz="32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Pentagon 25"/>
          <p:cNvSpPr/>
          <p:nvPr/>
        </p:nvSpPr>
        <p:spPr>
          <a:xfrm>
            <a:off x="1382232" y="6169768"/>
            <a:ext cx="3209866" cy="420014"/>
          </a:xfrm>
          <a:prstGeom prst="homePlat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28 cm</a:t>
            </a:r>
            <a:r>
              <a:rPr lang="en-US" sz="32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Pentagon 26"/>
          <p:cNvSpPr/>
          <p:nvPr/>
        </p:nvSpPr>
        <p:spPr>
          <a:xfrm>
            <a:off x="7091918" y="5627611"/>
            <a:ext cx="3209866" cy="420014"/>
          </a:xfrm>
          <a:prstGeom prst="homePlat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36 cm</a:t>
            </a:r>
            <a:r>
              <a:rPr lang="en-US" sz="32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Pentagon 27"/>
          <p:cNvSpPr/>
          <p:nvPr/>
        </p:nvSpPr>
        <p:spPr>
          <a:xfrm>
            <a:off x="7091917" y="6169768"/>
            <a:ext cx="3209866" cy="420014"/>
          </a:xfrm>
          <a:prstGeom prst="homePlat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38 cm</a:t>
            </a:r>
            <a:r>
              <a:rPr lang="en-US" sz="32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201" y="2734698"/>
            <a:ext cx="2633162" cy="2633162"/>
          </a:xfrm>
          <a:prstGeom prst="rect">
            <a:avLst/>
          </a:prstGeom>
        </p:spPr>
      </p:pic>
      <p:sp>
        <p:nvSpPr>
          <p:cNvPr id="3" name="Action Button: Forward or Next 2">
            <a:hlinkClick r:id="" action="ppaction://hlinkshowjump?jump=nextslide" highlightClick="1"/>
          </p:cNvPr>
          <p:cNvSpPr/>
          <p:nvPr/>
        </p:nvSpPr>
        <p:spPr>
          <a:xfrm>
            <a:off x="11468100" y="6077350"/>
            <a:ext cx="717365" cy="55899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6078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17696 -0.29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0.00416 -0.29977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1797 -0.49908 " pathEditMode="relative" rAng="0" ptsTypes="AA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2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 v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0886 -0.29028 " pathEditMode="relative" rAng="0" ptsTypes="AA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14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1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/>
      <p:bldP spid="25" grpId="0" animBg="1"/>
      <p:bldP spid="25" grpId="1" animBg="1"/>
      <p:bldP spid="25" grpId="2" animBg="1"/>
      <p:bldP spid="25" grpId="3" animBg="1"/>
      <p:bldP spid="26" grpId="0" animBg="1"/>
      <p:bldP spid="27" grpId="0" animBg="1"/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803980"/>
            <a:ext cx="12192002" cy="84867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12878888" y="733690"/>
            <a:ext cx="12499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BẠN ĐẾN VỚI SÂN VẬN ĐỘNG 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 TUỆ 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6535" y="-27408"/>
            <a:ext cx="12192002" cy="84867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6535" y="1652652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286000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05666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784599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504265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283198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02864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1490885" y="2307065"/>
            <a:ext cx="9197162" cy="2159006"/>
          </a:xfrm>
          <a:prstGeom prst="trapezoid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946633" y="4165396"/>
            <a:ext cx="368299" cy="1311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2269062"/>
            <a:ext cx="12192000" cy="10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35" y="177794"/>
            <a:ext cx="6712262" cy="21594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26" y="668957"/>
            <a:ext cx="2099542" cy="20995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2631">
            <a:off x="2603135" y="820670"/>
            <a:ext cx="2103120" cy="21031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0305">
            <a:off x="6873984" y="-86703"/>
            <a:ext cx="2103120" cy="21031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41" y="559644"/>
            <a:ext cx="2103120" cy="2103120"/>
          </a:xfrm>
          <a:prstGeom prst="rect">
            <a:avLst/>
          </a:prstGeom>
        </p:spPr>
      </p:pic>
      <p:sp>
        <p:nvSpPr>
          <p:cNvPr id="24" name="Snip and Round Single Corner Rectangle 23"/>
          <p:cNvSpPr/>
          <p:nvPr/>
        </p:nvSpPr>
        <p:spPr>
          <a:xfrm>
            <a:off x="1382232" y="4581808"/>
            <a:ext cx="9439843" cy="940978"/>
          </a:xfrm>
          <a:prstGeom prst="snip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2. 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xung quanh của hình chóp tứ giác đều có chu vi đáy bằng 8cm và trung đoạn bằng 2,4 cm là: 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Pentagon 24"/>
          <p:cNvSpPr/>
          <p:nvPr/>
        </p:nvSpPr>
        <p:spPr>
          <a:xfrm>
            <a:off x="7091916" y="5662321"/>
            <a:ext cx="3340496" cy="516714"/>
          </a:xfrm>
          <a:prstGeom prst="homePlat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9,6 cm</a:t>
            </a:r>
            <a:r>
              <a:rPr 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Pentagon 25"/>
          <p:cNvSpPr/>
          <p:nvPr/>
        </p:nvSpPr>
        <p:spPr>
          <a:xfrm>
            <a:off x="1382231" y="6315795"/>
            <a:ext cx="3340496" cy="516714"/>
          </a:xfrm>
          <a:prstGeom prst="homePlat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10,4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r>
              <a:rPr 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Pentagon 26"/>
          <p:cNvSpPr/>
          <p:nvPr/>
        </p:nvSpPr>
        <p:spPr>
          <a:xfrm>
            <a:off x="1382230" y="5657222"/>
            <a:ext cx="3340496" cy="516714"/>
          </a:xfrm>
          <a:prstGeom prst="homePlat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19,2 cm</a:t>
            </a:r>
            <a:r>
              <a:rPr 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Pentagon 27"/>
          <p:cNvSpPr/>
          <p:nvPr/>
        </p:nvSpPr>
        <p:spPr>
          <a:xfrm>
            <a:off x="7091917" y="6304577"/>
            <a:ext cx="3340496" cy="516714"/>
          </a:xfrm>
          <a:prstGeom prst="homePlat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38,4cm</a:t>
            </a:r>
            <a:r>
              <a:rPr 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20" b="34928"/>
          <a:stretch/>
        </p:blipFill>
        <p:spPr>
          <a:xfrm>
            <a:off x="4814201" y="3696511"/>
            <a:ext cx="2633162" cy="651753"/>
          </a:xfrm>
          <a:prstGeom prst="rect">
            <a:avLst/>
          </a:prstGeom>
        </p:spPr>
      </p:pic>
      <p:sp>
        <p:nvSpPr>
          <p:cNvPr id="2" name="Action Button: End 1">
            <a:hlinkClick r:id="" action="ppaction://hlinkshowjump?jump=nextslide" highlightClick="1"/>
          </p:cNvPr>
          <p:cNvSpPr/>
          <p:nvPr/>
        </p:nvSpPr>
        <p:spPr>
          <a:xfrm>
            <a:off x="11417300" y="6241077"/>
            <a:ext cx="755465" cy="47722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9336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0.17696 -0.2918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-0.00416 -0.29976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0.21797 -0.49907 " pathEditMode="relative" rAng="0" ptsTypes="AA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2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 v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0.20886 -0.29027 " pathEditMode="relative" rAng="0" ptsTypes="AA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14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1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/>
      <p:bldP spid="25" grpId="0" animBg="1"/>
      <p:bldP spid="25" grpId="1" animBg="1"/>
      <p:bldP spid="25" grpId="2" animBg="1"/>
      <p:bldP spid="25" grpId="3" animBg="1"/>
      <p:bldP spid="26" grpId="0" animBg="1"/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0BCC25D-95C9-4D5D-952D-610A48998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>
                <a:alpha val="79000"/>
              </a:schemeClr>
            </a:glow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395" y="2242257"/>
            <a:ext cx="2255716" cy="2621507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151" y="2509677"/>
            <a:ext cx="3042257" cy="183864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93" y="1725282"/>
            <a:ext cx="3421030" cy="2836655"/>
          </a:xfrm>
          <a:prstGeom prst="rect">
            <a:avLst/>
          </a:prstGeom>
        </p:spPr>
      </p:pic>
      <p:sp>
        <p:nvSpPr>
          <p:cNvPr id="13" name="Bong bóng Ý nghĩ: Hình đám mây 12">
            <a:extLst>
              <a:ext uri="{FF2B5EF4-FFF2-40B4-BE49-F238E27FC236}">
                <a16:creationId xmlns:a16="http://schemas.microsoft.com/office/drawing/2014/main" id="{1B37E295-E975-4576-9088-77FB9347107F}"/>
              </a:ext>
            </a:extLst>
          </p:cNvPr>
          <p:cNvSpPr/>
          <p:nvPr/>
        </p:nvSpPr>
        <p:spPr>
          <a:xfrm>
            <a:off x="1570008" y="819509"/>
            <a:ext cx="2815086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</a:t>
            </a:r>
          </a:p>
        </p:txBody>
      </p:sp>
      <p:sp>
        <p:nvSpPr>
          <p:cNvPr id="14" name="Bong bóng Ý nghĩ: Hình đám mây 13">
            <a:extLst>
              <a:ext uri="{FF2B5EF4-FFF2-40B4-BE49-F238E27FC236}">
                <a16:creationId xmlns:a16="http://schemas.microsoft.com/office/drawing/2014/main" id="{7368768F-8941-40A8-A049-C095678B8066}"/>
              </a:ext>
            </a:extLst>
          </p:cNvPr>
          <p:cNvSpPr/>
          <p:nvPr/>
        </p:nvSpPr>
        <p:spPr>
          <a:xfrm>
            <a:off x="4871050" y="232912"/>
            <a:ext cx="2815086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</p:txBody>
      </p:sp>
      <p:sp>
        <p:nvSpPr>
          <p:cNvPr id="15" name="Bong bóng Ý nghĩ: Hình đám mây 14">
            <a:extLst>
              <a:ext uri="{FF2B5EF4-FFF2-40B4-BE49-F238E27FC236}">
                <a16:creationId xmlns:a16="http://schemas.microsoft.com/office/drawing/2014/main" id="{B48FA5EE-925F-4E63-8E9F-31005F753755}"/>
              </a:ext>
            </a:extLst>
          </p:cNvPr>
          <p:cNvSpPr/>
          <p:nvPr/>
        </p:nvSpPr>
        <p:spPr>
          <a:xfrm>
            <a:off x="8806830" y="646981"/>
            <a:ext cx="2640423" cy="1401487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 ĐÔI</a:t>
            </a: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AE2EA840-FC18-4A8A-9E78-1CABDCEB97D6}"/>
              </a:ext>
            </a:extLst>
          </p:cNvPr>
          <p:cNvSpPr/>
          <p:nvPr/>
        </p:nvSpPr>
        <p:spPr>
          <a:xfrm rot="19020439">
            <a:off x="-249784" y="746424"/>
            <a:ext cx="2249178" cy="6808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slope"/>
            </a:sp3d>
          </a:bodyPr>
          <a:lstStyle/>
          <a:p>
            <a:pPr algn="ctr"/>
            <a:r>
              <a:rPr lang="en-US" sz="4800" b="1" cap="none" spc="0">
                <a:ln/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7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Chú</a:t>
            </a:r>
            <a:endParaRPr lang="vi-VN" sz="4800" b="1" cap="none" spc="0">
              <a:ln/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7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C73954EC-8113-4EE3-87B9-A398EF216547}"/>
              </a:ext>
            </a:extLst>
          </p:cNvPr>
          <p:cNvCxnSpPr/>
          <p:nvPr/>
        </p:nvCxnSpPr>
        <p:spPr>
          <a:xfrm flipV="1">
            <a:off x="379562" y="586596"/>
            <a:ext cx="1630393" cy="1561381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30A93AA6-B0BD-4DA2-B25B-7FAD7E9F010C}"/>
              </a:ext>
            </a:extLst>
          </p:cNvPr>
          <p:cNvCxnSpPr>
            <a:cxnSpLocks/>
          </p:cNvCxnSpPr>
          <p:nvPr/>
        </p:nvCxnSpPr>
        <p:spPr>
          <a:xfrm flipV="1">
            <a:off x="654190" y="747621"/>
            <a:ext cx="1345681" cy="1316967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A0753E38-DB98-490F-8CDB-4329FB600B12}"/>
              </a:ext>
            </a:extLst>
          </p:cNvPr>
          <p:cNvCxnSpPr>
            <a:cxnSpLocks/>
          </p:cNvCxnSpPr>
          <p:nvPr/>
        </p:nvCxnSpPr>
        <p:spPr>
          <a:xfrm>
            <a:off x="32307" y="1121128"/>
            <a:ext cx="170702" cy="284976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50BA43C4-7C64-4E13-82B0-7AD0E6ED288C}"/>
              </a:ext>
            </a:extLst>
          </p:cNvPr>
          <p:cNvCxnSpPr>
            <a:cxnSpLocks/>
          </p:cNvCxnSpPr>
          <p:nvPr/>
        </p:nvCxnSpPr>
        <p:spPr>
          <a:xfrm>
            <a:off x="22884" y="774186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id="{5C5CEC64-F21A-4EBE-9F9E-4AE9AE28C449}"/>
              </a:ext>
            </a:extLst>
          </p:cNvPr>
          <p:cNvCxnSpPr>
            <a:cxnSpLocks/>
          </p:cNvCxnSpPr>
          <p:nvPr/>
        </p:nvCxnSpPr>
        <p:spPr>
          <a:xfrm>
            <a:off x="32307" y="386983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045B3ACE-5E44-4817-BAC5-C4C9B682C1EB}"/>
              </a:ext>
            </a:extLst>
          </p:cNvPr>
          <p:cNvCxnSpPr>
            <a:cxnSpLocks/>
          </p:cNvCxnSpPr>
          <p:nvPr/>
        </p:nvCxnSpPr>
        <p:spPr>
          <a:xfrm>
            <a:off x="41730" y="19911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Đường nối Thẳng 27">
            <a:extLst>
              <a:ext uri="{FF2B5EF4-FFF2-40B4-BE49-F238E27FC236}">
                <a16:creationId xmlns:a16="http://schemas.microsoft.com/office/drawing/2014/main" id="{74E038EE-2C76-4632-A30F-B81017D8E38B}"/>
              </a:ext>
            </a:extLst>
          </p:cNvPr>
          <p:cNvCxnSpPr>
            <a:cxnSpLocks/>
          </p:cNvCxnSpPr>
          <p:nvPr/>
        </p:nvCxnSpPr>
        <p:spPr>
          <a:xfrm>
            <a:off x="293302" y="15763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Đường nối Thẳng 28">
            <a:extLst>
              <a:ext uri="{FF2B5EF4-FFF2-40B4-BE49-F238E27FC236}">
                <a16:creationId xmlns:a16="http://schemas.microsoft.com/office/drawing/2014/main" id="{2C91D891-C8FA-47DE-8474-5D8E64B47CDE}"/>
              </a:ext>
            </a:extLst>
          </p:cNvPr>
          <p:cNvCxnSpPr>
            <a:cxnSpLocks/>
          </p:cNvCxnSpPr>
          <p:nvPr/>
        </p:nvCxnSpPr>
        <p:spPr>
          <a:xfrm>
            <a:off x="609726" y="22304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Đường nối Thẳng 29">
            <a:extLst>
              <a:ext uri="{FF2B5EF4-FFF2-40B4-BE49-F238E27FC236}">
                <a16:creationId xmlns:a16="http://schemas.microsoft.com/office/drawing/2014/main" id="{00898359-2E1E-4AA5-A167-E03086E6E23F}"/>
              </a:ext>
            </a:extLst>
          </p:cNvPr>
          <p:cNvCxnSpPr>
            <a:cxnSpLocks/>
          </p:cNvCxnSpPr>
          <p:nvPr/>
        </p:nvCxnSpPr>
        <p:spPr>
          <a:xfrm>
            <a:off x="898594" y="13777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Đường nối Thẳng 30">
            <a:extLst>
              <a:ext uri="{FF2B5EF4-FFF2-40B4-BE49-F238E27FC236}">
                <a16:creationId xmlns:a16="http://schemas.microsoft.com/office/drawing/2014/main" id="{C28559CB-7907-4618-8D54-716FB1A2B387}"/>
              </a:ext>
            </a:extLst>
          </p:cNvPr>
          <p:cNvCxnSpPr>
            <a:cxnSpLocks/>
          </p:cNvCxnSpPr>
          <p:nvPr/>
        </p:nvCxnSpPr>
        <p:spPr>
          <a:xfrm>
            <a:off x="1203465" y="-1434"/>
            <a:ext cx="216934" cy="341548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8175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803980"/>
            <a:ext cx="12192002" cy="84867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16514391" y="857113"/>
            <a:ext cx="12310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BẠN ĐẾN VỚI SÂN VẬN ĐỘNG 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 TUỆ 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6535" y="-27408"/>
            <a:ext cx="12192002" cy="84867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6535" y="1652652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286000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05666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784599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504265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283198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02864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1490885" y="2307065"/>
            <a:ext cx="9197162" cy="1970448"/>
          </a:xfrm>
          <a:prstGeom prst="trapezoid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946633" y="4165396"/>
            <a:ext cx="368299" cy="1311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2269062"/>
            <a:ext cx="12192000" cy="10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35" y="177794"/>
            <a:ext cx="6712262" cy="21594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26" y="668957"/>
            <a:ext cx="2099542" cy="20995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2631">
            <a:off x="2603135" y="820670"/>
            <a:ext cx="2103120" cy="21031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0305">
            <a:off x="6873984" y="-86703"/>
            <a:ext cx="2103120" cy="21031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41" y="559644"/>
            <a:ext cx="2103120" cy="2103120"/>
          </a:xfrm>
          <a:prstGeom prst="rect">
            <a:avLst/>
          </a:prstGeom>
        </p:spPr>
      </p:pic>
      <p:sp>
        <p:nvSpPr>
          <p:cNvPr id="24" name="Snip and Round Single Corner Rectangle 23"/>
          <p:cNvSpPr/>
          <p:nvPr/>
        </p:nvSpPr>
        <p:spPr>
          <a:xfrm>
            <a:off x="1382233" y="4320559"/>
            <a:ext cx="9419746" cy="1309462"/>
          </a:xfrm>
          <a:prstGeom prst="snip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3.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biết thể tích của một hình chóp bằng 16 cm</a:t>
            </a:r>
            <a:r>
              <a:rPr 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biết diện tích đáy của hình chóp bằng 12 cm</a:t>
            </a:r>
            <a:r>
              <a:rPr 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thì chiều cao của hình chóp bằng:</a:t>
            </a:r>
          </a:p>
        </p:txBody>
      </p:sp>
      <p:sp>
        <p:nvSpPr>
          <p:cNvPr id="25" name="Pentagon 24"/>
          <p:cNvSpPr/>
          <p:nvPr/>
        </p:nvSpPr>
        <p:spPr>
          <a:xfrm>
            <a:off x="1382229" y="6285824"/>
            <a:ext cx="2767740" cy="475522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 cm </a:t>
            </a:r>
          </a:p>
        </p:txBody>
      </p:sp>
      <p:sp>
        <p:nvSpPr>
          <p:cNvPr id="26" name="Pentagon 25"/>
          <p:cNvSpPr/>
          <p:nvPr/>
        </p:nvSpPr>
        <p:spPr>
          <a:xfrm>
            <a:off x="7091916" y="5695558"/>
            <a:ext cx="2767740" cy="475522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6 cm </a:t>
            </a:r>
          </a:p>
        </p:txBody>
      </p:sp>
      <p:sp>
        <p:nvSpPr>
          <p:cNvPr id="27" name="Pentagon 26"/>
          <p:cNvSpPr/>
          <p:nvPr/>
        </p:nvSpPr>
        <p:spPr>
          <a:xfrm>
            <a:off x="1382230" y="5690459"/>
            <a:ext cx="2767740" cy="475522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8 cm </a:t>
            </a:r>
          </a:p>
        </p:txBody>
      </p:sp>
      <p:sp>
        <p:nvSpPr>
          <p:cNvPr id="28" name="Pentagon 27"/>
          <p:cNvSpPr/>
          <p:nvPr/>
        </p:nvSpPr>
        <p:spPr>
          <a:xfrm>
            <a:off x="7091917" y="6287574"/>
            <a:ext cx="2767740" cy="475522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24 cm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20" b="34928"/>
          <a:stretch/>
        </p:blipFill>
        <p:spPr>
          <a:xfrm>
            <a:off x="4814201" y="3696511"/>
            <a:ext cx="2633162" cy="651753"/>
          </a:xfrm>
          <a:prstGeom prst="rect">
            <a:avLst/>
          </a:prstGeom>
        </p:spPr>
      </p:pic>
      <p:sp>
        <p:nvSpPr>
          <p:cNvPr id="2" name="Action Button: End 1">
            <a:hlinkClick r:id="" action="ppaction://hlinkshowjump?jump=nextslide" highlightClick="1"/>
          </p:cNvPr>
          <p:cNvSpPr/>
          <p:nvPr/>
        </p:nvSpPr>
        <p:spPr>
          <a:xfrm>
            <a:off x="11493500" y="6285824"/>
            <a:ext cx="698500" cy="475522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89242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0.17696 -0.2918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-0.00416 -0.29976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0.21797 -0.49907 " pathEditMode="relative" rAng="0" ptsTypes="AA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2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 v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0.20886 -0.29027 " pathEditMode="relative" rAng="0" ptsTypes="AA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14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1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/>
      <p:bldP spid="25" grpId="0" animBg="1"/>
      <p:bldP spid="25" grpId="1" animBg="1"/>
      <p:bldP spid="25" grpId="2" animBg="1"/>
      <p:bldP spid="25" grpId="3" animBg="1"/>
      <p:bldP spid="26" grpId="0" animBg="1"/>
      <p:bldP spid="27" grpId="0" animBg="1"/>
      <p:bldP spid="2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1040;p39"/>
          <p:cNvSpPr txBox="1"/>
          <p:nvPr/>
        </p:nvSpPr>
        <p:spPr>
          <a:xfrm>
            <a:off x="1135311" y="1271411"/>
            <a:ext cx="7616187" cy="130173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Normal" panose="020B0400000000000000" pitchFamily="34" charset="-122"/>
                <a:cs typeface="Times New Roman" panose="02020603050405020304" pitchFamily="18" charset="0"/>
              </a:rPr>
              <a:t>CÁC BẠN CHIẾN THẮNG TRONG CUỘC CHƠI  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338" y="2573150"/>
            <a:ext cx="7200900" cy="3676650"/>
          </a:xfrm>
          <a:prstGeom prst="rect">
            <a:avLst/>
          </a:prstGeom>
        </p:spPr>
      </p:pic>
      <p:pic>
        <p:nvPicPr>
          <p:cNvPr id="10" name="图片 8" descr="卡通人物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7" t="7395" r="27708" b="41255"/>
          <a:stretch>
            <a:fillRect/>
          </a:stretch>
        </p:blipFill>
        <p:spPr>
          <a:xfrm>
            <a:off x="9738071" y="307600"/>
            <a:ext cx="1835539" cy="226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14239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1040;p39"/>
          <p:cNvSpPr txBox="1"/>
          <p:nvPr/>
        </p:nvSpPr>
        <p:spPr>
          <a:xfrm>
            <a:off x="3582949" y="736717"/>
            <a:ext cx="7616187" cy="64846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Normal" panose="020B0400000000000000" pitchFamily="34" charset="-122"/>
                <a:cs typeface="Times New Roman" panose="02020603050405020304" pitchFamily="18" charset="0"/>
              </a:rPr>
              <a:t>HƯỚNG DẪN TỰ HỌC Ở NHÀ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869315" y="1290450"/>
            <a:ext cx="2598162" cy="3734223"/>
            <a:chOff x="2649" y="2090"/>
            <a:chExt cx="5670" cy="7074"/>
          </a:xfrm>
        </p:grpSpPr>
        <p:sp>
          <p:nvSpPr>
            <p:cNvPr id="5" name="矩形 4"/>
            <p:cNvSpPr/>
            <p:nvPr/>
          </p:nvSpPr>
          <p:spPr>
            <a:xfrm>
              <a:off x="2743" y="2544"/>
              <a:ext cx="5577" cy="662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图片 6" descr="图片包含 游戏机, 物体, 钟表, 交通&#10;&#10;描述已自动生成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05" r="12006" b="86877"/>
            <a:stretch>
              <a:fillRect/>
            </a:stretch>
          </p:blipFill>
          <p:spPr>
            <a:xfrm>
              <a:off x="2994" y="2090"/>
              <a:ext cx="4888" cy="1417"/>
            </a:xfrm>
            <a:prstGeom prst="rect">
              <a:avLst/>
            </a:prstGeom>
          </p:spPr>
        </p:pic>
        <p:pic>
          <p:nvPicPr>
            <p:cNvPr id="9" name="图片 8" descr="卡通人物&#10;&#10;描述已自动生成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77" t="7395" r="27708" b="41255"/>
            <a:stretch>
              <a:fillRect/>
            </a:stretch>
          </p:blipFill>
          <p:spPr>
            <a:xfrm>
              <a:off x="2649" y="3083"/>
              <a:ext cx="5671" cy="6076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3521621" y="2000381"/>
            <a:ext cx="77700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Ôn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công thức tính diện tích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nl-NL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chóp </a:t>
            </a:r>
            <a:r>
              <a:rPr lang="nl-NL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 giác đều.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Xem lại các bài tập đã làm trên lớp</a:t>
            </a:r>
          </a:p>
          <a:p>
            <a:pPr algn="just"/>
            <a:r>
              <a:rPr lang="nl-NL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Chuẩn bị các bài tập cuối chương IV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407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61" y="-1925781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38302" y="1916832"/>
            <a:ext cx="8634163" cy="1512168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Curve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 defTabSz="685800">
              <a:defRPr/>
            </a:pP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w Cen MT" panose="020B0602020104020603"/>
              </a:rPr>
              <a:t>T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w Cen MT" panose="020B0602020104020603"/>
              </a:rPr>
              <a:t>H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B0F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w Cen MT" panose="020B0602020104020603"/>
              </a:rPr>
              <a:t>E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w Cen MT" panose="020B0602020104020603"/>
              </a:rPr>
              <a:t> 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CCFF33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w Cen MT" panose="020B0602020104020603"/>
              </a:rPr>
              <a:t>E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w Cen MT" panose="020B0602020104020603"/>
              </a:rPr>
              <a:t>N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w Cen MT" panose="020B0602020104020603"/>
              </a:rPr>
              <a:t>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01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Hình chữ nhật 58">
            <a:extLst>
              <a:ext uri="{FF2B5EF4-FFF2-40B4-BE49-F238E27FC236}">
                <a16:creationId xmlns:a16="http://schemas.microsoft.com/office/drawing/2014/main" id="{CFDA5DB6-19F3-45B9-9E32-8B66168113E7}"/>
              </a:ext>
            </a:extLst>
          </p:cNvPr>
          <p:cNvSpPr/>
          <p:nvPr/>
        </p:nvSpPr>
        <p:spPr>
          <a:xfrm>
            <a:off x="-64492" y="-62579"/>
            <a:ext cx="12192000" cy="6858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Hình chữ nhật 57">
            <a:extLst>
              <a:ext uri="{FF2B5EF4-FFF2-40B4-BE49-F238E27FC236}">
                <a16:creationId xmlns:a16="http://schemas.microsoft.com/office/drawing/2014/main" id="{4B0ED176-8EB8-4AC3-ACE0-A1D024DCEBA7}"/>
              </a:ext>
            </a:extLst>
          </p:cNvPr>
          <p:cNvSpPr/>
          <p:nvPr/>
        </p:nvSpPr>
        <p:spPr>
          <a:xfrm>
            <a:off x="172064" y="-348476"/>
            <a:ext cx="11847871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 rot="5400000">
            <a:off x="-31345599" y="-22715006"/>
            <a:ext cx="20939653" cy="66227995"/>
            <a:chOff x="0" y="0"/>
            <a:chExt cx="3438303" cy="61147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38303" cy="6114771"/>
            </a:xfrm>
            <a:custGeom>
              <a:avLst/>
              <a:gdLst/>
              <a:ahLst/>
              <a:cxnLst/>
              <a:rect l="l" t="t" r="r" b="b"/>
              <a:pathLst>
                <a:path w="3438303" h="6114771">
                  <a:moveTo>
                    <a:pt x="3438303" y="67567"/>
                  </a:moveTo>
                  <a:lnTo>
                    <a:pt x="3438303" y="0"/>
                  </a:lnTo>
                  <a:lnTo>
                    <a:pt x="18996" y="0"/>
                  </a:lnTo>
                  <a:lnTo>
                    <a:pt x="18996" y="33783"/>
                  </a:lnTo>
                  <a:lnTo>
                    <a:pt x="0" y="33783"/>
                  </a:lnTo>
                  <a:lnTo>
                    <a:pt x="0" y="6114771"/>
                  </a:lnTo>
                  <a:lnTo>
                    <a:pt x="37992" y="6114771"/>
                  </a:lnTo>
                  <a:lnTo>
                    <a:pt x="37992" y="4932357"/>
                  </a:lnTo>
                  <a:lnTo>
                    <a:pt x="683861" y="4932357"/>
                  </a:lnTo>
                  <a:lnTo>
                    <a:pt x="683861" y="6114771"/>
                  </a:lnTo>
                  <a:lnTo>
                    <a:pt x="721854" y="6114771"/>
                  </a:lnTo>
                  <a:lnTo>
                    <a:pt x="721854" y="4932357"/>
                  </a:lnTo>
                  <a:lnTo>
                    <a:pt x="1367723" y="4932357"/>
                  </a:lnTo>
                  <a:lnTo>
                    <a:pt x="1367723" y="6114771"/>
                  </a:lnTo>
                  <a:lnTo>
                    <a:pt x="1405715" y="6114771"/>
                  </a:lnTo>
                  <a:lnTo>
                    <a:pt x="1405715" y="4932357"/>
                  </a:lnTo>
                  <a:lnTo>
                    <a:pt x="2051584" y="4932357"/>
                  </a:lnTo>
                  <a:lnTo>
                    <a:pt x="2051584" y="6114771"/>
                  </a:lnTo>
                  <a:lnTo>
                    <a:pt x="2089576" y="6114771"/>
                  </a:lnTo>
                  <a:lnTo>
                    <a:pt x="2089576" y="4932357"/>
                  </a:lnTo>
                  <a:lnTo>
                    <a:pt x="2735445" y="4932357"/>
                  </a:lnTo>
                  <a:lnTo>
                    <a:pt x="2735445" y="6114771"/>
                  </a:lnTo>
                  <a:lnTo>
                    <a:pt x="2773438" y="6114771"/>
                  </a:lnTo>
                  <a:lnTo>
                    <a:pt x="2773438" y="4932357"/>
                  </a:lnTo>
                  <a:lnTo>
                    <a:pt x="3438303" y="4932357"/>
                  </a:lnTo>
                  <a:lnTo>
                    <a:pt x="3438303" y="4864791"/>
                  </a:lnTo>
                  <a:lnTo>
                    <a:pt x="2773438" y="4864791"/>
                  </a:lnTo>
                  <a:lnTo>
                    <a:pt x="2773438" y="3716160"/>
                  </a:lnTo>
                  <a:lnTo>
                    <a:pt x="3438303" y="3716160"/>
                  </a:lnTo>
                  <a:lnTo>
                    <a:pt x="3438303" y="3648593"/>
                  </a:lnTo>
                  <a:lnTo>
                    <a:pt x="2773438" y="3648593"/>
                  </a:lnTo>
                  <a:lnTo>
                    <a:pt x="2773438" y="2499962"/>
                  </a:lnTo>
                  <a:lnTo>
                    <a:pt x="3438303" y="2499962"/>
                  </a:lnTo>
                  <a:lnTo>
                    <a:pt x="3438303" y="2432395"/>
                  </a:lnTo>
                  <a:lnTo>
                    <a:pt x="2773438" y="2432395"/>
                  </a:lnTo>
                  <a:lnTo>
                    <a:pt x="2773438" y="1283764"/>
                  </a:lnTo>
                  <a:lnTo>
                    <a:pt x="3438303" y="1283764"/>
                  </a:lnTo>
                  <a:lnTo>
                    <a:pt x="3438303" y="1216198"/>
                  </a:lnTo>
                  <a:lnTo>
                    <a:pt x="2773438" y="1216198"/>
                  </a:lnTo>
                  <a:lnTo>
                    <a:pt x="2773438" y="67567"/>
                  </a:lnTo>
                  <a:lnTo>
                    <a:pt x="3438303" y="67567"/>
                  </a:lnTo>
                  <a:close/>
                  <a:moveTo>
                    <a:pt x="721854" y="1216198"/>
                  </a:moveTo>
                  <a:lnTo>
                    <a:pt x="721854" y="67567"/>
                  </a:lnTo>
                  <a:lnTo>
                    <a:pt x="1367723" y="67567"/>
                  </a:lnTo>
                  <a:lnTo>
                    <a:pt x="1367723" y="1216198"/>
                  </a:lnTo>
                  <a:lnTo>
                    <a:pt x="721854" y="1216198"/>
                  </a:lnTo>
                  <a:close/>
                  <a:moveTo>
                    <a:pt x="1367723" y="1283764"/>
                  </a:moveTo>
                  <a:lnTo>
                    <a:pt x="1367723" y="2432395"/>
                  </a:lnTo>
                  <a:lnTo>
                    <a:pt x="721854" y="2432395"/>
                  </a:lnTo>
                  <a:lnTo>
                    <a:pt x="721854" y="1283764"/>
                  </a:lnTo>
                  <a:lnTo>
                    <a:pt x="1367723" y="1283764"/>
                  </a:lnTo>
                  <a:close/>
                  <a:moveTo>
                    <a:pt x="683861" y="1216198"/>
                  </a:moveTo>
                  <a:lnTo>
                    <a:pt x="37992" y="1216198"/>
                  </a:lnTo>
                  <a:lnTo>
                    <a:pt x="37992" y="67567"/>
                  </a:lnTo>
                  <a:lnTo>
                    <a:pt x="683861" y="67567"/>
                  </a:lnTo>
                  <a:lnTo>
                    <a:pt x="683861" y="1216198"/>
                  </a:lnTo>
                  <a:close/>
                  <a:moveTo>
                    <a:pt x="683861" y="1283764"/>
                  </a:moveTo>
                  <a:lnTo>
                    <a:pt x="683861" y="2432395"/>
                  </a:lnTo>
                  <a:lnTo>
                    <a:pt x="37992" y="2432395"/>
                  </a:lnTo>
                  <a:lnTo>
                    <a:pt x="37992" y="1283764"/>
                  </a:lnTo>
                  <a:lnTo>
                    <a:pt x="683861" y="1283764"/>
                  </a:lnTo>
                  <a:close/>
                  <a:moveTo>
                    <a:pt x="683861" y="2499962"/>
                  </a:moveTo>
                  <a:lnTo>
                    <a:pt x="683861" y="3648593"/>
                  </a:lnTo>
                  <a:lnTo>
                    <a:pt x="37992" y="3648593"/>
                  </a:lnTo>
                  <a:lnTo>
                    <a:pt x="37992" y="2499962"/>
                  </a:lnTo>
                  <a:lnTo>
                    <a:pt x="683861" y="2499962"/>
                  </a:lnTo>
                  <a:close/>
                  <a:moveTo>
                    <a:pt x="721854" y="2499962"/>
                  </a:moveTo>
                  <a:lnTo>
                    <a:pt x="1367723" y="2499962"/>
                  </a:lnTo>
                  <a:lnTo>
                    <a:pt x="1367723" y="3648593"/>
                  </a:lnTo>
                  <a:lnTo>
                    <a:pt x="721854" y="3648593"/>
                  </a:lnTo>
                  <a:lnTo>
                    <a:pt x="721854" y="2499962"/>
                  </a:lnTo>
                  <a:close/>
                  <a:moveTo>
                    <a:pt x="1405715" y="2499962"/>
                  </a:moveTo>
                  <a:lnTo>
                    <a:pt x="2051584" y="2499962"/>
                  </a:lnTo>
                  <a:lnTo>
                    <a:pt x="2051584" y="3648593"/>
                  </a:lnTo>
                  <a:lnTo>
                    <a:pt x="1405715" y="3648593"/>
                  </a:lnTo>
                  <a:lnTo>
                    <a:pt x="1405715" y="2499962"/>
                  </a:lnTo>
                  <a:close/>
                  <a:moveTo>
                    <a:pt x="1405715" y="2432395"/>
                  </a:moveTo>
                  <a:lnTo>
                    <a:pt x="1405715" y="1283764"/>
                  </a:lnTo>
                  <a:lnTo>
                    <a:pt x="2051584" y="1283764"/>
                  </a:lnTo>
                  <a:lnTo>
                    <a:pt x="2051584" y="2432395"/>
                  </a:lnTo>
                  <a:lnTo>
                    <a:pt x="1405715" y="2432395"/>
                  </a:lnTo>
                  <a:close/>
                  <a:moveTo>
                    <a:pt x="1405715" y="1216198"/>
                  </a:moveTo>
                  <a:lnTo>
                    <a:pt x="1405715" y="67567"/>
                  </a:lnTo>
                  <a:lnTo>
                    <a:pt x="2051584" y="67567"/>
                  </a:lnTo>
                  <a:lnTo>
                    <a:pt x="2051584" y="1216198"/>
                  </a:lnTo>
                  <a:lnTo>
                    <a:pt x="1405715" y="1216198"/>
                  </a:lnTo>
                  <a:close/>
                  <a:moveTo>
                    <a:pt x="37992" y="4864791"/>
                  </a:moveTo>
                  <a:lnTo>
                    <a:pt x="37992" y="3716160"/>
                  </a:lnTo>
                  <a:lnTo>
                    <a:pt x="683861" y="3716160"/>
                  </a:lnTo>
                  <a:lnTo>
                    <a:pt x="683861" y="4864791"/>
                  </a:lnTo>
                  <a:lnTo>
                    <a:pt x="37992" y="4864791"/>
                  </a:lnTo>
                  <a:close/>
                  <a:moveTo>
                    <a:pt x="721854" y="4864791"/>
                  </a:moveTo>
                  <a:lnTo>
                    <a:pt x="721854" y="3716160"/>
                  </a:lnTo>
                  <a:lnTo>
                    <a:pt x="1367723" y="3716160"/>
                  </a:lnTo>
                  <a:lnTo>
                    <a:pt x="1367723" y="4864791"/>
                  </a:lnTo>
                  <a:lnTo>
                    <a:pt x="721854" y="4864791"/>
                  </a:lnTo>
                  <a:close/>
                  <a:moveTo>
                    <a:pt x="1405715" y="4864791"/>
                  </a:moveTo>
                  <a:lnTo>
                    <a:pt x="1405715" y="3716160"/>
                  </a:lnTo>
                  <a:lnTo>
                    <a:pt x="2051584" y="3716160"/>
                  </a:lnTo>
                  <a:lnTo>
                    <a:pt x="2051584" y="4864791"/>
                  </a:lnTo>
                  <a:lnTo>
                    <a:pt x="1405715" y="4864791"/>
                  </a:lnTo>
                  <a:close/>
                  <a:moveTo>
                    <a:pt x="2735445" y="4864791"/>
                  </a:moveTo>
                  <a:lnTo>
                    <a:pt x="2089576" y="4864791"/>
                  </a:lnTo>
                  <a:lnTo>
                    <a:pt x="2089576" y="3716160"/>
                  </a:lnTo>
                  <a:lnTo>
                    <a:pt x="2735445" y="3716160"/>
                  </a:lnTo>
                  <a:lnTo>
                    <a:pt x="2735445" y="4864791"/>
                  </a:lnTo>
                  <a:close/>
                  <a:moveTo>
                    <a:pt x="2735445" y="3648593"/>
                  </a:moveTo>
                  <a:lnTo>
                    <a:pt x="2089576" y="3648593"/>
                  </a:lnTo>
                  <a:lnTo>
                    <a:pt x="2089576" y="2499962"/>
                  </a:lnTo>
                  <a:lnTo>
                    <a:pt x="2735445" y="2499962"/>
                  </a:lnTo>
                  <a:lnTo>
                    <a:pt x="2735445" y="3648593"/>
                  </a:lnTo>
                  <a:close/>
                  <a:moveTo>
                    <a:pt x="2735445" y="2432395"/>
                  </a:moveTo>
                  <a:lnTo>
                    <a:pt x="2089576" y="2432395"/>
                  </a:lnTo>
                  <a:lnTo>
                    <a:pt x="2089576" y="1283764"/>
                  </a:lnTo>
                  <a:lnTo>
                    <a:pt x="2735445" y="1283764"/>
                  </a:lnTo>
                  <a:lnTo>
                    <a:pt x="2735445" y="2432395"/>
                  </a:lnTo>
                  <a:close/>
                  <a:moveTo>
                    <a:pt x="2735445" y="1216198"/>
                  </a:moveTo>
                  <a:lnTo>
                    <a:pt x="2089576" y="1216198"/>
                  </a:lnTo>
                  <a:lnTo>
                    <a:pt x="2089576" y="67567"/>
                  </a:lnTo>
                  <a:lnTo>
                    <a:pt x="2735445" y="67567"/>
                  </a:lnTo>
                  <a:lnTo>
                    <a:pt x="2735445" y="1216198"/>
                  </a:ln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6166557" y="2946530"/>
            <a:ext cx="5956464" cy="3676344"/>
            <a:chOff x="0" y="0"/>
            <a:chExt cx="3622507" cy="247109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3529798" cy="2378386"/>
            </a:xfrm>
            <a:custGeom>
              <a:avLst/>
              <a:gdLst/>
              <a:ahLst/>
              <a:cxnLst/>
              <a:rect l="l" t="t" r="r" b="b"/>
              <a:pathLst>
                <a:path w="3529798" h="2378386">
                  <a:moveTo>
                    <a:pt x="0" y="2323776"/>
                  </a:moveTo>
                  <a:lnTo>
                    <a:pt x="0" y="2378386"/>
                  </a:lnTo>
                  <a:lnTo>
                    <a:pt x="3529798" y="2378386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232377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3555198" cy="2403786"/>
            </a:xfrm>
            <a:custGeom>
              <a:avLst/>
              <a:gdLst/>
              <a:ahLst/>
              <a:cxnLst/>
              <a:rect l="l" t="t" r="r" b="b"/>
              <a:pathLst>
                <a:path w="3555198" h="2403786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2391086"/>
                  </a:lnTo>
                  <a:lnTo>
                    <a:pt x="12700" y="2391086"/>
                  </a:lnTo>
                  <a:lnTo>
                    <a:pt x="12700" y="2336476"/>
                  </a:lnTo>
                  <a:lnTo>
                    <a:pt x="0" y="2336476"/>
                  </a:lnTo>
                  <a:lnTo>
                    <a:pt x="0" y="2403786"/>
                  </a:lnTo>
                  <a:lnTo>
                    <a:pt x="3555198" y="2403786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3529797" cy="2378386"/>
            </a:xfrm>
            <a:custGeom>
              <a:avLst/>
              <a:gdLst/>
              <a:ahLst/>
              <a:cxnLst/>
              <a:rect l="l" t="t" r="r" b="b"/>
              <a:pathLst>
                <a:path w="3529797" h="2378386">
                  <a:moveTo>
                    <a:pt x="0" y="0"/>
                  </a:moveTo>
                  <a:lnTo>
                    <a:pt x="3529797" y="0"/>
                  </a:lnTo>
                  <a:lnTo>
                    <a:pt x="3529797" y="2378386"/>
                  </a:lnTo>
                  <a:lnTo>
                    <a:pt x="0" y="23783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555197" cy="2403786"/>
            </a:xfrm>
            <a:custGeom>
              <a:avLst/>
              <a:gdLst/>
              <a:ahLst/>
              <a:cxnLst/>
              <a:rect l="l" t="t" r="r" b="b"/>
              <a:pathLst>
                <a:path w="3555197" h="2403786">
                  <a:moveTo>
                    <a:pt x="80010" y="2403786"/>
                  </a:moveTo>
                  <a:lnTo>
                    <a:pt x="3555197" y="2403786"/>
                  </a:lnTo>
                  <a:lnTo>
                    <a:pt x="3555197" y="80010"/>
                  </a:lnTo>
                  <a:lnTo>
                    <a:pt x="3555197" y="67310"/>
                  </a:lnTo>
                  <a:lnTo>
                    <a:pt x="3555197" y="0"/>
                  </a:lnTo>
                  <a:lnTo>
                    <a:pt x="0" y="0"/>
                  </a:lnTo>
                  <a:lnTo>
                    <a:pt x="0" y="2403786"/>
                  </a:lnTo>
                  <a:lnTo>
                    <a:pt x="67310" y="2403786"/>
                  </a:lnTo>
                  <a:lnTo>
                    <a:pt x="80010" y="2403786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2391086"/>
                  </a:lnTo>
                  <a:lnTo>
                    <a:pt x="12700" y="239108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2442948" y="132823"/>
            <a:ext cx="9471507" cy="2718324"/>
            <a:chOff x="0" y="0"/>
            <a:chExt cx="7708697" cy="1339260"/>
          </a:xfrm>
        </p:grpSpPr>
        <p:sp>
          <p:nvSpPr>
            <p:cNvPr id="14" name="Freeform 14"/>
            <p:cNvSpPr/>
            <p:nvPr/>
          </p:nvSpPr>
          <p:spPr>
            <a:xfrm>
              <a:off x="80010" y="80010"/>
              <a:ext cx="7423506" cy="1246550"/>
            </a:xfrm>
            <a:custGeom>
              <a:avLst/>
              <a:gdLst/>
              <a:ahLst/>
              <a:cxnLst/>
              <a:rect l="l" t="t" r="r" b="b"/>
              <a:pathLst>
                <a:path w="7423506" h="1246550">
                  <a:moveTo>
                    <a:pt x="0" y="1191940"/>
                  </a:moveTo>
                  <a:lnTo>
                    <a:pt x="0" y="1246550"/>
                  </a:lnTo>
                  <a:lnTo>
                    <a:pt x="7423506" y="1246550"/>
                  </a:lnTo>
                  <a:lnTo>
                    <a:pt x="7423506" y="0"/>
                  </a:lnTo>
                  <a:lnTo>
                    <a:pt x="7368896" y="0"/>
                  </a:lnTo>
                  <a:lnTo>
                    <a:pt x="7368896" y="1191940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67310" y="67310"/>
              <a:ext cx="7448906" cy="1271950"/>
            </a:xfrm>
            <a:custGeom>
              <a:avLst/>
              <a:gdLst/>
              <a:ahLst/>
              <a:cxnLst/>
              <a:rect l="l" t="t" r="r" b="b"/>
              <a:pathLst>
                <a:path w="7448906" h="1271950">
                  <a:moveTo>
                    <a:pt x="7381596" y="0"/>
                  </a:moveTo>
                  <a:lnTo>
                    <a:pt x="7381596" y="12700"/>
                  </a:lnTo>
                  <a:lnTo>
                    <a:pt x="7436206" y="12700"/>
                  </a:lnTo>
                  <a:lnTo>
                    <a:pt x="7436206" y="1259250"/>
                  </a:lnTo>
                  <a:lnTo>
                    <a:pt x="12700" y="1259250"/>
                  </a:lnTo>
                  <a:lnTo>
                    <a:pt x="12700" y="1204640"/>
                  </a:lnTo>
                  <a:lnTo>
                    <a:pt x="0" y="1204640"/>
                  </a:lnTo>
                  <a:lnTo>
                    <a:pt x="0" y="1271950"/>
                  </a:lnTo>
                  <a:lnTo>
                    <a:pt x="7448906" y="1271950"/>
                  </a:lnTo>
                  <a:lnTo>
                    <a:pt x="7448906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175248" y="32531"/>
              <a:ext cx="7533449" cy="1246550"/>
            </a:xfrm>
            <a:custGeom>
              <a:avLst/>
              <a:gdLst/>
              <a:ahLst/>
              <a:cxnLst/>
              <a:rect l="l" t="t" r="r" b="b"/>
              <a:pathLst>
                <a:path w="7423506" h="1246550">
                  <a:moveTo>
                    <a:pt x="0" y="0"/>
                  </a:moveTo>
                  <a:lnTo>
                    <a:pt x="7423506" y="0"/>
                  </a:lnTo>
                  <a:lnTo>
                    <a:pt x="7423506" y="1246550"/>
                  </a:lnTo>
                  <a:lnTo>
                    <a:pt x="0" y="12465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7448906" cy="1271950"/>
            </a:xfrm>
            <a:custGeom>
              <a:avLst/>
              <a:gdLst/>
              <a:ahLst/>
              <a:cxnLst/>
              <a:rect l="l" t="t" r="r" b="b"/>
              <a:pathLst>
                <a:path w="7448906" h="1271950">
                  <a:moveTo>
                    <a:pt x="80010" y="1271950"/>
                  </a:moveTo>
                  <a:lnTo>
                    <a:pt x="7448906" y="1271950"/>
                  </a:lnTo>
                  <a:lnTo>
                    <a:pt x="7448906" y="80010"/>
                  </a:lnTo>
                  <a:lnTo>
                    <a:pt x="7448906" y="67310"/>
                  </a:lnTo>
                  <a:lnTo>
                    <a:pt x="7448906" y="0"/>
                  </a:lnTo>
                  <a:lnTo>
                    <a:pt x="0" y="0"/>
                  </a:lnTo>
                  <a:lnTo>
                    <a:pt x="0" y="1271950"/>
                  </a:lnTo>
                  <a:lnTo>
                    <a:pt x="67310" y="1271950"/>
                  </a:lnTo>
                  <a:lnTo>
                    <a:pt x="80010" y="1271950"/>
                  </a:lnTo>
                  <a:close/>
                  <a:moveTo>
                    <a:pt x="12700" y="12700"/>
                  </a:moveTo>
                  <a:lnTo>
                    <a:pt x="7436206" y="12700"/>
                  </a:lnTo>
                  <a:lnTo>
                    <a:pt x="7436206" y="1259250"/>
                  </a:lnTo>
                  <a:lnTo>
                    <a:pt x="12700" y="125925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268941" y="2957548"/>
            <a:ext cx="5821147" cy="3557409"/>
            <a:chOff x="0" y="0"/>
            <a:chExt cx="3622507" cy="2471096"/>
          </a:xfrm>
        </p:grpSpPr>
        <p:sp>
          <p:nvSpPr>
            <p:cNvPr id="19" name="Freeform 19"/>
            <p:cNvSpPr/>
            <p:nvPr/>
          </p:nvSpPr>
          <p:spPr>
            <a:xfrm>
              <a:off x="80010" y="80010"/>
              <a:ext cx="3529798" cy="2378386"/>
            </a:xfrm>
            <a:custGeom>
              <a:avLst/>
              <a:gdLst/>
              <a:ahLst/>
              <a:cxnLst/>
              <a:rect l="l" t="t" r="r" b="b"/>
              <a:pathLst>
                <a:path w="3529798" h="2378386">
                  <a:moveTo>
                    <a:pt x="0" y="2323776"/>
                  </a:moveTo>
                  <a:lnTo>
                    <a:pt x="0" y="2378386"/>
                  </a:lnTo>
                  <a:lnTo>
                    <a:pt x="3529798" y="2378386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232377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67310" y="67310"/>
              <a:ext cx="3555198" cy="2403786"/>
            </a:xfrm>
            <a:custGeom>
              <a:avLst/>
              <a:gdLst/>
              <a:ahLst/>
              <a:cxnLst/>
              <a:rect l="l" t="t" r="r" b="b"/>
              <a:pathLst>
                <a:path w="3555198" h="2403786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2391086"/>
                  </a:lnTo>
                  <a:lnTo>
                    <a:pt x="12700" y="2391086"/>
                  </a:lnTo>
                  <a:lnTo>
                    <a:pt x="12700" y="2336476"/>
                  </a:lnTo>
                  <a:lnTo>
                    <a:pt x="0" y="2336476"/>
                  </a:lnTo>
                  <a:lnTo>
                    <a:pt x="0" y="2403786"/>
                  </a:lnTo>
                  <a:lnTo>
                    <a:pt x="3555198" y="2403786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12700" y="12700"/>
              <a:ext cx="3529797" cy="2378386"/>
            </a:xfrm>
            <a:custGeom>
              <a:avLst/>
              <a:gdLst/>
              <a:ahLst/>
              <a:cxnLst/>
              <a:rect l="l" t="t" r="r" b="b"/>
              <a:pathLst>
                <a:path w="3529797" h="2378386">
                  <a:moveTo>
                    <a:pt x="0" y="0"/>
                  </a:moveTo>
                  <a:lnTo>
                    <a:pt x="3529797" y="0"/>
                  </a:lnTo>
                  <a:lnTo>
                    <a:pt x="3529797" y="2378386"/>
                  </a:lnTo>
                  <a:lnTo>
                    <a:pt x="0" y="23783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3555197" cy="2403786"/>
            </a:xfrm>
            <a:custGeom>
              <a:avLst/>
              <a:gdLst/>
              <a:ahLst/>
              <a:cxnLst/>
              <a:rect l="l" t="t" r="r" b="b"/>
              <a:pathLst>
                <a:path w="3555197" h="2403786">
                  <a:moveTo>
                    <a:pt x="80010" y="2403786"/>
                  </a:moveTo>
                  <a:lnTo>
                    <a:pt x="3555197" y="2403786"/>
                  </a:lnTo>
                  <a:lnTo>
                    <a:pt x="3555197" y="80010"/>
                  </a:lnTo>
                  <a:lnTo>
                    <a:pt x="3555197" y="67310"/>
                  </a:lnTo>
                  <a:lnTo>
                    <a:pt x="3555197" y="0"/>
                  </a:lnTo>
                  <a:lnTo>
                    <a:pt x="0" y="0"/>
                  </a:lnTo>
                  <a:lnTo>
                    <a:pt x="0" y="2403786"/>
                  </a:lnTo>
                  <a:lnTo>
                    <a:pt x="67310" y="2403786"/>
                  </a:lnTo>
                  <a:lnTo>
                    <a:pt x="80010" y="2403786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2391086"/>
                  </a:lnTo>
                  <a:lnTo>
                    <a:pt x="12700" y="239108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152924" y="5828833"/>
            <a:ext cx="3982916" cy="556258"/>
            <a:chOff x="0" y="0"/>
            <a:chExt cx="74362304" cy="4006111"/>
          </a:xfrm>
          <a:solidFill>
            <a:srgbClr val="33CCCC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24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25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55650" y="5116755"/>
            <a:ext cx="1476739" cy="2003007"/>
          </a:xfrm>
          <a:prstGeom prst="rect">
            <a:avLst/>
          </a:prstGeom>
        </p:spPr>
      </p:pic>
      <p:grpSp>
        <p:nvGrpSpPr>
          <p:cNvPr id="34" name="Group 34"/>
          <p:cNvGrpSpPr/>
          <p:nvPr/>
        </p:nvGrpSpPr>
        <p:grpSpPr>
          <a:xfrm>
            <a:off x="342566" y="3039082"/>
            <a:ext cx="599925" cy="599925"/>
            <a:chOff x="0" y="0"/>
            <a:chExt cx="1199850" cy="1199850"/>
          </a:xfrm>
        </p:grpSpPr>
        <p:sp>
          <p:nvSpPr>
            <p:cNvPr id="35" name="AutoShape 35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6" name="AutoShape 36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37" name="Group 37"/>
          <p:cNvGrpSpPr/>
          <p:nvPr/>
        </p:nvGrpSpPr>
        <p:grpSpPr>
          <a:xfrm>
            <a:off x="6282560" y="3053960"/>
            <a:ext cx="599925" cy="599925"/>
            <a:chOff x="0" y="0"/>
            <a:chExt cx="1199850" cy="1199850"/>
          </a:xfrm>
        </p:grpSpPr>
        <p:sp>
          <p:nvSpPr>
            <p:cNvPr id="38" name="AutoShape 38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9" name="AutoShape 39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0" name="Group 40"/>
          <p:cNvGrpSpPr/>
          <p:nvPr/>
        </p:nvGrpSpPr>
        <p:grpSpPr>
          <a:xfrm rot="-10800000">
            <a:off x="5089033" y="5101385"/>
            <a:ext cx="599925" cy="599925"/>
            <a:chOff x="0" y="0"/>
            <a:chExt cx="1199850" cy="1199850"/>
          </a:xfrm>
        </p:grpSpPr>
        <p:sp>
          <p:nvSpPr>
            <p:cNvPr id="41" name="AutoShape 41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2" name="AutoShape 42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3" name="Group 43"/>
          <p:cNvGrpSpPr/>
          <p:nvPr/>
        </p:nvGrpSpPr>
        <p:grpSpPr>
          <a:xfrm rot="-10800000">
            <a:off x="11354112" y="5154025"/>
            <a:ext cx="599925" cy="599925"/>
            <a:chOff x="0" y="0"/>
            <a:chExt cx="1199850" cy="1199850"/>
          </a:xfrm>
        </p:grpSpPr>
        <p:sp>
          <p:nvSpPr>
            <p:cNvPr id="44" name="AutoShape 44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5" name="AutoShape 45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6" name="Group 46"/>
          <p:cNvGrpSpPr/>
          <p:nvPr/>
        </p:nvGrpSpPr>
        <p:grpSpPr>
          <a:xfrm rot="-5400000">
            <a:off x="342881" y="5167037"/>
            <a:ext cx="599925" cy="599925"/>
            <a:chOff x="0" y="0"/>
            <a:chExt cx="1199850" cy="1199850"/>
          </a:xfrm>
        </p:grpSpPr>
        <p:sp>
          <p:nvSpPr>
            <p:cNvPr id="47" name="AutoShape 47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" name="AutoShape 48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9" name="Group 49"/>
          <p:cNvGrpSpPr/>
          <p:nvPr/>
        </p:nvGrpSpPr>
        <p:grpSpPr>
          <a:xfrm rot="-5400000">
            <a:off x="6315126" y="5067073"/>
            <a:ext cx="599925" cy="599925"/>
            <a:chOff x="0" y="0"/>
            <a:chExt cx="1199850" cy="1199850"/>
          </a:xfrm>
        </p:grpSpPr>
        <p:sp>
          <p:nvSpPr>
            <p:cNvPr id="50" name="AutoShape 50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1" name="AutoShape 51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2" name="Group 52"/>
          <p:cNvGrpSpPr/>
          <p:nvPr/>
        </p:nvGrpSpPr>
        <p:grpSpPr>
          <a:xfrm rot="5400000">
            <a:off x="5268445" y="3037009"/>
            <a:ext cx="599925" cy="599925"/>
            <a:chOff x="0" y="0"/>
            <a:chExt cx="1199850" cy="1199850"/>
          </a:xfrm>
        </p:grpSpPr>
        <p:sp>
          <p:nvSpPr>
            <p:cNvPr id="53" name="AutoShape 53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4" name="AutoShape 54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5" name="Group 55"/>
          <p:cNvGrpSpPr/>
          <p:nvPr/>
        </p:nvGrpSpPr>
        <p:grpSpPr>
          <a:xfrm rot="5400000">
            <a:off x="11314531" y="3103232"/>
            <a:ext cx="599925" cy="599925"/>
            <a:chOff x="0" y="0"/>
            <a:chExt cx="1199850" cy="1199850"/>
          </a:xfrm>
        </p:grpSpPr>
        <p:sp>
          <p:nvSpPr>
            <p:cNvPr id="56" name="AutoShape 56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7" name="AutoShape 57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0" name="Group 34">
            <a:extLst>
              <a:ext uri="{FF2B5EF4-FFF2-40B4-BE49-F238E27FC236}">
                <a16:creationId xmlns:a16="http://schemas.microsoft.com/office/drawing/2014/main" id="{D0480C47-4F80-4FE0-9484-493D8BF7A24E}"/>
              </a:ext>
            </a:extLst>
          </p:cNvPr>
          <p:cNvGrpSpPr/>
          <p:nvPr/>
        </p:nvGrpSpPr>
        <p:grpSpPr>
          <a:xfrm>
            <a:off x="2766229" y="184355"/>
            <a:ext cx="599925" cy="599925"/>
            <a:chOff x="0" y="0"/>
            <a:chExt cx="1199850" cy="1199850"/>
          </a:xfrm>
        </p:grpSpPr>
        <p:sp>
          <p:nvSpPr>
            <p:cNvPr id="61" name="AutoShape 35">
              <a:extLst>
                <a:ext uri="{FF2B5EF4-FFF2-40B4-BE49-F238E27FC236}">
                  <a16:creationId xmlns:a16="http://schemas.microsoft.com/office/drawing/2014/main" id="{16361DC1-BF1E-4524-A4AF-9AC7D8C8FF64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2" name="AutoShape 36">
              <a:extLst>
                <a:ext uri="{FF2B5EF4-FFF2-40B4-BE49-F238E27FC236}">
                  <a16:creationId xmlns:a16="http://schemas.microsoft.com/office/drawing/2014/main" id="{E03B8C64-4B8B-4CFC-B481-1BEE37BC6298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3" name="Group 40">
            <a:extLst>
              <a:ext uri="{FF2B5EF4-FFF2-40B4-BE49-F238E27FC236}">
                <a16:creationId xmlns:a16="http://schemas.microsoft.com/office/drawing/2014/main" id="{6C2C5778-8E88-461F-B0DE-095FC9D9B0B6}"/>
              </a:ext>
            </a:extLst>
          </p:cNvPr>
          <p:cNvGrpSpPr/>
          <p:nvPr/>
        </p:nvGrpSpPr>
        <p:grpSpPr>
          <a:xfrm rot="-10800000">
            <a:off x="10870410" y="1986556"/>
            <a:ext cx="599925" cy="599925"/>
            <a:chOff x="0" y="0"/>
            <a:chExt cx="1199850" cy="1199850"/>
          </a:xfrm>
        </p:grpSpPr>
        <p:sp>
          <p:nvSpPr>
            <p:cNvPr id="64" name="AutoShape 41">
              <a:extLst>
                <a:ext uri="{FF2B5EF4-FFF2-40B4-BE49-F238E27FC236}">
                  <a16:creationId xmlns:a16="http://schemas.microsoft.com/office/drawing/2014/main" id="{5B4EC8A7-F923-4C2A-A376-969693C7EFF6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5" name="AutoShape 42">
              <a:extLst>
                <a:ext uri="{FF2B5EF4-FFF2-40B4-BE49-F238E27FC236}">
                  <a16:creationId xmlns:a16="http://schemas.microsoft.com/office/drawing/2014/main" id="{8511B5CB-DCB1-45B3-94D0-B2C13B301114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6" name="Group 46">
            <a:extLst>
              <a:ext uri="{FF2B5EF4-FFF2-40B4-BE49-F238E27FC236}">
                <a16:creationId xmlns:a16="http://schemas.microsoft.com/office/drawing/2014/main" id="{E155CCAB-0A62-4433-B7E8-DF0A2034F18F}"/>
              </a:ext>
            </a:extLst>
          </p:cNvPr>
          <p:cNvGrpSpPr/>
          <p:nvPr/>
        </p:nvGrpSpPr>
        <p:grpSpPr>
          <a:xfrm rot="-5400000">
            <a:off x="2756821" y="2011071"/>
            <a:ext cx="599925" cy="599925"/>
            <a:chOff x="0" y="0"/>
            <a:chExt cx="1199850" cy="1199850"/>
          </a:xfrm>
        </p:grpSpPr>
        <p:sp>
          <p:nvSpPr>
            <p:cNvPr id="67" name="AutoShape 47">
              <a:extLst>
                <a:ext uri="{FF2B5EF4-FFF2-40B4-BE49-F238E27FC236}">
                  <a16:creationId xmlns:a16="http://schemas.microsoft.com/office/drawing/2014/main" id="{C0D26845-CAD9-4E2B-A155-34A5C55A334F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8" name="AutoShape 48">
              <a:extLst>
                <a:ext uri="{FF2B5EF4-FFF2-40B4-BE49-F238E27FC236}">
                  <a16:creationId xmlns:a16="http://schemas.microsoft.com/office/drawing/2014/main" id="{A02708C7-FF75-49E4-BF64-370595C850D1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9" name="Group 52">
            <a:extLst>
              <a:ext uri="{FF2B5EF4-FFF2-40B4-BE49-F238E27FC236}">
                <a16:creationId xmlns:a16="http://schemas.microsoft.com/office/drawing/2014/main" id="{F57C3AD0-3DF8-4B07-BC5B-72D58D3EA930}"/>
              </a:ext>
            </a:extLst>
          </p:cNvPr>
          <p:cNvGrpSpPr/>
          <p:nvPr/>
        </p:nvGrpSpPr>
        <p:grpSpPr>
          <a:xfrm rot="5400000">
            <a:off x="10898705" y="231383"/>
            <a:ext cx="599925" cy="599925"/>
            <a:chOff x="0" y="0"/>
            <a:chExt cx="1199850" cy="1199850"/>
          </a:xfrm>
        </p:grpSpPr>
        <p:sp>
          <p:nvSpPr>
            <p:cNvPr id="70" name="AutoShape 53">
              <a:extLst>
                <a:ext uri="{FF2B5EF4-FFF2-40B4-BE49-F238E27FC236}">
                  <a16:creationId xmlns:a16="http://schemas.microsoft.com/office/drawing/2014/main" id="{DAB1795B-CEAA-43CD-B1B8-6C8B112D5A43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1" name="AutoShape 54">
              <a:extLst>
                <a:ext uri="{FF2B5EF4-FFF2-40B4-BE49-F238E27FC236}">
                  <a16:creationId xmlns:a16="http://schemas.microsoft.com/office/drawing/2014/main" id="{62BCF572-6441-4950-890D-D4045FC85551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98A88DEF-E0BE-45BD-99D6-57EDDA59B68C}"/>
              </a:ext>
            </a:extLst>
          </p:cNvPr>
          <p:cNvSpPr/>
          <p:nvPr/>
        </p:nvSpPr>
        <p:spPr>
          <a:xfrm rot="18701798">
            <a:off x="-1219276" y="913975"/>
            <a:ext cx="5022051" cy="846923"/>
          </a:xfrm>
          <a:prstGeom prst="rect">
            <a:avLst/>
          </a:prstGeom>
          <a:solidFill>
            <a:srgbClr val="25D8F9">
              <a:alpha val="84000"/>
            </a:srgbClr>
          </a:solidFill>
          <a:scene3d>
            <a:camera prst="perspectiveRelaxedModerately">
              <a:rot lat="18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ABE72C48-48EC-493A-B01B-9960663D2000}"/>
              </a:ext>
            </a:extLst>
          </p:cNvPr>
          <p:cNvSpPr/>
          <p:nvPr/>
        </p:nvSpPr>
        <p:spPr>
          <a:xfrm rot="18755129">
            <a:off x="-422857" y="887009"/>
            <a:ext cx="35060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b="1" cap="none" spc="0" dirty="0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b="1" cap="none" spc="0" dirty="0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cap="none" spc="0" dirty="0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vi-VN" sz="3600" b="1" cap="none" spc="0" dirty="0">
              <a:ln/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765968" y="313884"/>
            <a:ext cx="85881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75" name="Rectangle 74"/>
          <p:cNvSpPr/>
          <p:nvPr/>
        </p:nvSpPr>
        <p:spPr>
          <a:xfrm>
            <a:off x="3105437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77" name="Rectangle 76"/>
          <p:cNvSpPr/>
          <p:nvPr/>
        </p:nvSpPr>
        <p:spPr>
          <a:xfrm>
            <a:off x="2796519" y="1137806"/>
            <a:ext cx="86481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Giải quyết được một số vấn đề thực tiễn gắn với việc tính thể tích, diện tích xung quanh của hình chóp tứ giác đều.</a:t>
            </a:r>
            <a:endParaRPr lang="en-US" sz="2800" dirty="0"/>
          </a:p>
        </p:txBody>
      </p:sp>
      <p:sp>
        <p:nvSpPr>
          <p:cNvPr id="79" name="Rectangle 78"/>
          <p:cNvSpPr/>
          <p:nvPr/>
        </p:nvSpPr>
        <p:spPr>
          <a:xfrm>
            <a:off x="333356" y="3232434"/>
            <a:ext cx="2811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en-US" sz="2800" dirty="0"/>
          </a:p>
        </p:txBody>
      </p:sp>
      <p:sp>
        <p:nvSpPr>
          <p:cNvPr id="81" name="Rectangle 80"/>
          <p:cNvSpPr/>
          <p:nvPr/>
        </p:nvSpPr>
        <p:spPr>
          <a:xfrm>
            <a:off x="324435" y="3755654"/>
            <a:ext cx="4620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endParaRPr lang="en-US" sz="2800" dirty="0"/>
          </a:p>
        </p:txBody>
      </p:sp>
      <p:sp>
        <p:nvSpPr>
          <p:cNvPr id="83" name="Rectangle 82"/>
          <p:cNvSpPr/>
          <p:nvPr/>
        </p:nvSpPr>
        <p:spPr>
          <a:xfrm>
            <a:off x="337805" y="4831816"/>
            <a:ext cx="53416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endParaRPr lang="en-US" sz="2800" dirty="0"/>
          </a:p>
        </p:txBody>
      </p:sp>
      <p:sp>
        <p:nvSpPr>
          <p:cNvPr id="85" name="Rectangle 84"/>
          <p:cNvSpPr/>
          <p:nvPr/>
        </p:nvSpPr>
        <p:spPr>
          <a:xfrm>
            <a:off x="323091" y="4277214"/>
            <a:ext cx="5702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Năng lực tư duy và lập luận toán học</a:t>
            </a:r>
            <a:endParaRPr lang="en-US" sz="2800" dirty="0"/>
          </a:p>
        </p:txBody>
      </p:sp>
      <p:sp>
        <p:nvSpPr>
          <p:cNvPr id="87" name="Rectangle 86"/>
          <p:cNvSpPr/>
          <p:nvPr/>
        </p:nvSpPr>
        <p:spPr>
          <a:xfrm>
            <a:off x="6469814" y="3244334"/>
            <a:ext cx="18678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  <p:sp>
        <p:nvSpPr>
          <p:cNvPr id="88" name="Rectangle 87"/>
          <p:cNvSpPr/>
          <p:nvPr/>
        </p:nvSpPr>
        <p:spPr>
          <a:xfrm>
            <a:off x="6466889" y="4338964"/>
            <a:ext cx="21981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endParaRPr lang="en-US" sz="2800" dirty="0"/>
          </a:p>
        </p:txBody>
      </p:sp>
      <p:sp>
        <p:nvSpPr>
          <p:cNvPr id="89" name="Rectangle 88"/>
          <p:cNvSpPr/>
          <p:nvPr/>
        </p:nvSpPr>
        <p:spPr>
          <a:xfrm>
            <a:off x="6475423" y="3791649"/>
            <a:ext cx="19753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endParaRPr lang="en-US" sz="2800" dirty="0"/>
          </a:p>
        </p:txBody>
      </p:sp>
      <p:sp>
        <p:nvSpPr>
          <p:cNvPr id="72" name="TextBox 71"/>
          <p:cNvSpPr txBox="1"/>
          <p:nvPr/>
        </p:nvSpPr>
        <p:spPr>
          <a:xfrm>
            <a:off x="5153435" y="2056895"/>
            <a:ext cx="399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KIẾN THỨC</a:t>
            </a:r>
          </a:p>
        </p:txBody>
      </p:sp>
      <p:grpSp>
        <p:nvGrpSpPr>
          <p:cNvPr id="86" name="Group 23"/>
          <p:cNvGrpSpPr/>
          <p:nvPr/>
        </p:nvGrpSpPr>
        <p:grpSpPr>
          <a:xfrm>
            <a:off x="5420126" y="2133868"/>
            <a:ext cx="3982916" cy="556258"/>
            <a:chOff x="0" y="0"/>
            <a:chExt cx="74362304" cy="4006111"/>
          </a:xfrm>
          <a:solidFill>
            <a:srgbClr val="33CCCC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90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91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sp>
        <p:nvSpPr>
          <p:cNvPr id="84" name="TextBox 83"/>
          <p:cNvSpPr txBox="1"/>
          <p:nvPr/>
        </p:nvSpPr>
        <p:spPr>
          <a:xfrm>
            <a:off x="5453318" y="2099262"/>
            <a:ext cx="3926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KIẾN THỨC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215296" y="5793181"/>
            <a:ext cx="399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NĂNG LỰC</a:t>
            </a:r>
          </a:p>
        </p:txBody>
      </p:sp>
      <p:grpSp>
        <p:nvGrpSpPr>
          <p:cNvPr id="93" name="Group 23"/>
          <p:cNvGrpSpPr/>
          <p:nvPr/>
        </p:nvGrpSpPr>
        <p:grpSpPr>
          <a:xfrm>
            <a:off x="6863295" y="5913703"/>
            <a:ext cx="3982916" cy="556258"/>
            <a:chOff x="0" y="0"/>
            <a:chExt cx="74362304" cy="4006111"/>
          </a:xfrm>
          <a:solidFill>
            <a:srgbClr val="33CCCC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94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95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sp>
        <p:nvSpPr>
          <p:cNvPr id="96" name="TextBox 95"/>
          <p:cNvSpPr txBox="1"/>
          <p:nvPr/>
        </p:nvSpPr>
        <p:spPr>
          <a:xfrm>
            <a:off x="6784233" y="5856475"/>
            <a:ext cx="399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PHẨM CHẤT</a:t>
            </a:r>
          </a:p>
        </p:txBody>
      </p:sp>
    </p:spTree>
    <p:extLst>
      <p:ext uri="{BB962C8B-B14F-4D97-AF65-F5344CB8AC3E}">
        <p14:creationId xmlns:p14="http://schemas.microsoft.com/office/powerpoint/2010/main" val="279524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2186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249739" y="3429000"/>
            <a:ext cx="374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113067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extBox 235"/>
          <p:cNvSpPr txBox="1"/>
          <p:nvPr/>
        </p:nvSpPr>
        <p:spPr>
          <a:xfrm>
            <a:off x="3591095" y="1075536"/>
            <a:ext cx="536198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MAY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738"/>
            <a:ext cx="12430125" cy="7043738"/>
          </a:xfrm>
          <a:prstGeom prst="rect">
            <a:avLst/>
          </a:prstGeom>
        </p:spPr>
      </p:pic>
      <p:sp>
        <p:nvSpPr>
          <p:cNvPr id="4" name="Google Shape;1040;p39"/>
          <p:cNvSpPr txBox="1"/>
          <p:nvPr/>
        </p:nvSpPr>
        <p:spPr>
          <a:xfrm>
            <a:off x="3453064" y="188683"/>
            <a:ext cx="5957725" cy="114198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Normal" panose="020B0400000000000000" pitchFamily="3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29126" y="1009994"/>
            <a:ext cx="5361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思源黑体 Normal" panose="020B0400000000000000" pitchFamily="34" charset="-122"/>
                <a:cs typeface="Times New Roman" panose="02020603050405020304" pitchFamily="18" charset="0"/>
              </a:rPr>
              <a:t>TRÒ CHƠI </a:t>
            </a:r>
          </a:p>
          <a:p>
            <a:pPr algn="ctr"/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思源黑体 Normal" panose="020B0400000000000000" pitchFamily="34" charset="-122"/>
                <a:cs typeface="Times New Roman" panose="02020603050405020304" pitchFamily="18" charset="0"/>
              </a:rPr>
              <a:t>VÒNG QUAY MAY MẮN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14395" y="2155340"/>
            <a:ext cx="6744832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Có 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câu hỏi ứng với 3 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 quay. Ở mỗi lượt quay, khi vòng 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 lại, mũi tên chỉ số nào thì HS số thứ tự đó được chọn câu hỏi để trả lời. Nếu trả lời 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sẽ 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điểm 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cộng, nếu trả lời sai 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 nhường quyền trả lời cho bạn khác.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1752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507105" y="196448"/>
            <a:ext cx="5989320" cy="5989320"/>
            <a:chOff x="4195609" y="370620"/>
            <a:chExt cx="5989320" cy="5989320"/>
          </a:xfrm>
        </p:grpSpPr>
        <p:sp>
          <p:nvSpPr>
            <p:cNvPr id="77" name="Oval 76"/>
            <p:cNvSpPr/>
            <p:nvPr/>
          </p:nvSpPr>
          <p:spPr>
            <a:xfrm rot="6838630" flipH="1">
              <a:off x="4195609" y="370620"/>
              <a:ext cx="5989320" cy="598932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grpSp>
          <p:nvGrpSpPr>
            <p:cNvPr id="22" name="Group 21"/>
            <p:cNvGrpSpPr/>
            <p:nvPr/>
          </p:nvGrpSpPr>
          <p:grpSpPr>
            <a:xfrm rot="6346749" flipH="1">
              <a:off x="4388768" y="581313"/>
              <a:ext cx="5591047" cy="5577840"/>
              <a:chOff x="3040912" y="276082"/>
              <a:chExt cx="4856858" cy="4841174"/>
            </a:xfrm>
          </p:grpSpPr>
          <p:sp>
            <p:nvSpPr>
              <p:cNvPr id="4" name="Flowchart: Or 3"/>
              <p:cNvSpPr/>
              <p:nvPr/>
            </p:nvSpPr>
            <p:spPr>
              <a:xfrm>
                <a:off x="3040912" y="276447"/>
                <a:ext cx="4816548" cy="4816548"/>
              </a:xfrm>
              <a:prstGeom prst="flowChartO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sp>
            <p:nvSpPr>
              <p:cNvPr id="5" name="Flowchart: Or 4"/>
              <p:cNvSpPr/>
              <p:nvPr/>
            </p:nvSpPr>
            <p:spPr>
              <a:xfrm rot="19039217">
                <a:off x="3040912" y="276447"/>
                <a:ext cx="4816548" cy="4816548"/>
              </a:xfrm>
              <a:prstGeom prst="flowChartO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sp>
            <p:nvSpPr>
              <p:cNvPr id="14" name="Flowchart: Or 13"/>
              <p:cNvSpPr/>
              <p:nvPr/>
            </p:nvSpPr>
            <p:spPr>
              <a:xfrm rot="17826581">
                <a:off x="3040913" y="276449"/>
                <a:ext cx="4816548" cy="4816548"/>
              </a:xfrm>
              <a:prstGeom prst="flowChartO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sp>
            <p:nvSpPr>
              <p:cNvPr id="15" name="Flowchart: Or 14"/>
              <p:cNvSpPr/>
              <p:nvPr/>
            </p:nvSpPr>
            <p:spPr>
              <a:xfrm rot="17245264">
                <a:off x="3063191" y="276451"/>
                <a:ext cx="4816548" cy="4816548"/>
              </a:xfrm>
              <a:prstGeom prst="flowChartO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sp>
            <p:nvSpPr>
              <p:cNvPr id="16" name="Flowchart: Or 15"/>
              <p:cNvSpPr/>
              <p:nvPr/>
            </p:nvSpPr>
            <p:spPr>
              <a:xfrm rot="16725312">
                <a:off x="3063191" y="276446"/>
                <a:ext cx="4816548" cy="4816548"/>
              </a:xfrm>
              <a:prstGeom prst="flowChartO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sp>
            <p:nvSpPr>
              <p:cNvPr id="17" name="Flowchart: Or 16"/>
              <p:cNvSpPr/>
              <p:nvPr/>
            </p:nvSpPr>
            <p:spPr>
              <a:xfrm rot="18435420">
                <a:off x="3040912" y="276446"/>
                <a:ext cx="4816548" cy="4816548"/>
              </a:xfrm>
              <a:prstGeom prst="flowChartO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sp>
            <p:nvSpPr>
              <p:cNvPr id="18" name="Flowchart: Or 17"/>
              <p:cNvSpPr/>
              <p:nvPr/>
            </p:nvSpPr>
            <p:spPr>
              <a:xfrm rot="19557031">
                <a:off x="3065175" y="300708"/>
                <a:ext cx="4816548" cy="4816548"/>
              </a:xfrm>
              <a:prstGeom prst="flowChartO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sp>
            <p:nvSpPr>
              <p:cNvPr id="19" name="Flowchart: Or 18"/>
              <p:cNvSpPr/>
              <p:nvPr/>
            </p:nvSpPr>
            <p:spPr>
              <a:xfrm rot="20055915">
                <a:off x="3081222" y="290008"/>
                <a:ext cx="4816548" cy="4816548"/>
              </a:xfrm>
              <a:prstGeom prst="flowChartO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sp>
            <p:nvSpPr>
              <p:cNvPr id="20" name="Flowchart: Or 19"/>
              <p:cNvSpPr/>
              <p:nvPr/>
            </p:nvSpPr>
            <p:spPr>
              <a:xfrm rot="20613693">
                <a:off x="3063190" y="290009"/>
                <a:ext cx="4816548" cy="4816548"/>
              </a:xfrm>
              <a:prstGeom prst="flowChartO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sp>
            <p:nvSpPr>
              <p:cNvPr id="21" name="Flowchart: Or 20"/>
              <p:cNvSpPr/>
              <p:nvPr/>
            </p:nvSpPr>
            <p:spPr>
              <a:xfrm rot="21120559">
                <a:off x="3063191" y="276082"/>
                <a:ext cx="4816548" cy="4816548"/>
              </a:xfrm>
              <a:prstGeom prst="flowChartO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</p:grpSp>
        <p:sp>
          <p:nvSpPr>
            <p:cNvPr id="23" name="Pie 22"/>
            <p:cNvSpPr/>
            <p:nvPr/>
          </p:nvSpPr>
          <p:spPr>
            <a:xfrm rot="6346749" flipH="1">
              <a:off x="4392303" y="593388"/>
              <a:ext cx="5591047" cy="5577840"/>
            </a:xfrm>
            <a:prstGeom prst="pie">
              <a:avLst>
                <a:gd name="adj1" fmla="val 0"/>
                <a:gd name="adj2" fmla="val 51389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24" name="Pie 23"/>
            <p:cNvSpPr/>
            <p:nvPr/>
          </p:nvSpPr>
          <p:spPr>
            <a:xfrm rot="5838663" flipH="1">
              <a:off x="4390920" y="587717"/>
              <a:ext cx="5591047" cy="5577840"/>
            </a:xfrm>
            <a:prstGeom prst="pie">
              <a:avLst>
                <a:gd name="adj1" fmla="val 0"/>
                <a:gd name="adj2" fmla="val 513898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25" name="Pie 24"/>
            <p:cNvSpPr/>
            <p:nvPr/>
          </p:nvSpPr>
          <p:spPr>
            <a:xfrm rot="5305720" flipH="1">
              <a:off x="4398242" y="585565"/>
              <a:ext cx="5591047" cy="5577840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26" name="Pie 25"/>
            <p:cNvSpPr/>
            <p:nvPr/>
          </p:nvSpPr>
          <p:spPr>
            <a:xfrm rot="4681228" flipH="1">
              <a:off x="4405279" y="587553"/>
              <a:ext cx="5591047" cy="5577840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27" name="Pie 26"/>
            <p:cNvSpPr/>
            <p:nvPr/>
          </p:nvSpPr>
          <p:spPr>
            <a:xfrm rot="4061674" flipH="1">
              <a:off x="4405278" y="587552"/>
              <a:ext cx="5591047" cy="5577840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28" name="Pie 27"/>
            <p:cNvSpPr/>
            <p:nvPr/>
          </p:nvSpPr>
          <p:spPr>
            <a:xfrm rot="3451694" flipH="1">
              <a:off x="4396807" y="583650"/>
              <a:ext cx="5577840" cy="5591047"/>
            </a:xfrm>
            <a:prstGeom prst="pie">
              <a:avLst>
                <a:gd name="adj1" fmla="val 0"/>
                <a:gd name="adj2" fmla="val 511349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29" name="Pie 28"/>
            <p:cNvSpPr/>
            <p:nvPr/>
          </p:nvSpPr>
          <p:spPr>
            <a:xfrm rot="2977166" flipH="1">
              <a:off x="4385498" y="584571"/>
              <a:ext cx="5577840" cy="5591047"/>
            </a:xfrm>
            <a:prstGeom prst="pie">
              <a:avLst>
                <a:gd name="adj1" fmla="val 0"/>
                <a:gd name="adj2" fmla="val 511349"/>
              </a:avLst>
            </a:prstGeom>
            <a:solidFill>
              <a:srgbClr val="7030A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30" name="Pie 29"/>
            <p:cNvSpPr/>
            <p:nvPr/>
          </p:nvSpPr>
          <p:spPr>
            <a:xfrm rot="2471046" flipH="1">
              <a:off x="4393782" y="580056"/>
              <a:ext cx="5577840" cy="5591047"/>
            </a:xfrm>
            <a:prstGeom prst="pie">
              <a:avLst>
                <a:gd name="adj1" fmla="val 21656"/>
                <a:gd name="adj2" fmla="val 511349"/>
              </a:avLst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31" name="Pie 30"/>
            <p:cNvSpPr/>
            <p:nvPr/>
          </p:nvSpPr>
          <p:spPr>
            <a:xfrm rot="1967925" flipH="1">
              <a:off x="4384404" y="599000"/>
              <a:ext cx="5577840" cy="5591047"/>
            </a:xfrm>
            <a:prstGeom prst="pie">
              <a:avLst>
                <a:gd name="adj1" fmla="val 21563108"/>
                <a:gd name="adj2" fmla="val 51389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32" name="Pie 31"/>
            <p:cNvSpPr/>
            <p:nvPr/>
          </p:nvSpPr>
          <p:spPr>
            <a:xfrm rot="1459839" flipH="1">
              <a:off x="4393253" y="596220"/>
              <a:ext cx="5577840" cy="5591047"/>
            </a:xfrm>
            <a:prstGeom prst="pie">
              <a:avLst>
                <a:gd name="adj1" fmla="val 0"/>
                <a:gd name="adj2" fmla="val 513898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33" name="Pie 32"/>
            <p:cNvSpPr/>
            <p:nvPr/>
          </p:nvSpPr>
          <p:spPr>
            <a:xfrm rot="926896" flipH="1">
              <a:off x="4400575" y="594069"/>
              <a:ext cx="5577840" cy="5591047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34" name="Pie 33"/>
            <p:cNvSpPr/>
            <p:nvPr/>
          </p:nvSpPr>
          <p:spPr>
            <a:xfrm rot="302404" flipH="1">
              <a:off x="4407612" y="596056"/>
              <a:ext cx="5577840" cy="5591047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35" name="Pie 34"/>
            <p:cNvSpPr/>
            <p:nvPr/>
          </p:nvSpPr>
          <p:spPr>
            <a:xfrm rot="21282850" flipH="1">
              <a:off x="4407611" y="596055"/>
              <a:ext cx="5577840" cy="5591047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36" name="Pie 35"/>
            <p:cNvSpPr/>
            <p:nvPr/>
          </p:nvSpPr>
          <p:spPr>
            <a:xfrm rot="20672870" flipH="1">
              <a:off x="4415899" y="594284"/>
              <a:ext cx="5577840" cy="5591047"/>
            </a:xfrm>
            <a:prstGeom prst="pie">
              <a:avLst>
                <a:gd name="adj1" fmla="val 0"/>
                <a:gd name="adj2" fmla="val 511349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37" name="Pie 36"/>
            <p:cNvSpPr/>
            <p:nvPr/>
          </p:nvSpPr>
          <p:spPr>
            <a:xfrm rot="20198342" flipH="1">
              <a:off x="4422156" y="611244"/>
              <a:ext cx="5577840" cy="5591047"/>
            </a:xfrm>
            <a:prstGeom prst="pie">
              <a:avLst>
                <a:gd name="adj1" fmla="val 0"/>
                <a:gd name="adj2" fmla="val 511349"/>
              </a:avLst>
            </a:prstGeom>
            <a:solidFill>
              <a:srgbClr val="7030A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38" name="Pie 37"/>
            <p:cNvSpPr/>
            <p:nvPr/>
          </p:nvSpPr>
          <p:spPr>
            <a:xfrm rot="19692222" flipH="1">
              <a:off x="4396038" y="594401"/>
              <a:ext cx="5591047" cy="5577840"/>
            </a:xfrm>
            <a:prstGeom prst="pie">
              <a:avLst>
                <a:gd name="adj1" fmla="val 0"/>
                <a:gd name="adj2" fmla="val 511349"/>
              </a:avLst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46" name="Pie 45"/>
            <p:cNvSpPr/>
            <p:nvPr/>
          </p:nvSpPr>
          <p:spPr>
            <a:xfrm rot="19197111" flipH="1">
              <a:off x="4385575" y="591450"/>
              <a:ext cx="5591047" cy="5577840"/>
            </a:xfrm>
            <a:prstGeom prst="pie">
              <a:avLst>
                <a:gd name="adj1" fmla="val 0"/>
                <a:gd name="adj2" fmla="val 51389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47" name="Pie 46"/>
            <p:cNvSpPr/>
            <p:nvPr/>
          </p:nvSpPr>
          <p:spPr>
            <a:xfrm rot="18689025" flipH="1">
              <a:off x="4384192" y="585779"/>
              <a:ext cx="5591047" cy="5577840"/>
            </a:xfrm>
            <a:prstGeom prst="pie">
              <a:avLst>
                <a:gd name="adj1" fmla="val 0"/>
                <a:gd name="adj2" fmla="val 551597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48" name="Pie 47"/>
            <p:cNvSpPr/>
            <p:nvPr/>
          </p:nvSpPr>
          <p:spPr>
            <a:xfrm rot="18156082" flipH="1">
              <a:off x="4391514" y="583628"/>
              <a:ext cx="5591047" cy="5577840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>
                <a:solidFill>
                  <a:schemeClr val="tx1"/>
                </a:solidFill>
              </a:endParaRPr>
            </a:p>
          </p:txBody>
        </p:sp>
        <p:sp>
          <p:nvSpPr>
            <p:cNvPr id="49" name="Pie 48"/>
            <p:cNvSpPr/>
            <p:nvPr/>
          </p:nvSpPr>
          <p:spPr>
            <a:xfrm rot="17531590" flipH="1">
              <a:off x="4398551" y="585615"/>
              <a:ext cx="5591047" cy="5577840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50" name="Pie 49"/>
            <p:cNvSpPr/>
            <p:nvPr/>
          </p:nvSpPr>
          <p:spPr>
            <a:xfrm rot="16912036" flipH="1">
              <a:off x="4398550" y="585614"/>
              <a:ext cx="5591047" cy="5577840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51" name="Pie 50"/>
            <p:cNvSpPr/>
            <p:nvPr/>
          </p:nvSpPr>
          <p:spPr>
            <a:xfrm rot="16302056" flipH="1">
              <a:off x="4393707" y="591207"/>
              <a:ext cx="5591047" cy="5577840"/>
            </a:xfrm>
            <a:prstGeom prst="pie">
              <a:avLst>
                <a:gd name="adj1" fmla="val 0"/>
                <a:gd name="adj2" fmla="val 511349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52" name="Pie 51"/>
            <p:cNvSpPr/>
            <p:nvPr/>
          </p:nvSpPr>
          <p:spPr>
            <a:xfrm rot="15827528" flipH="1">
              <a:off x="4382398" y="592128"/>
              <a:ext cx="5591047" cy="5577840"/>
            </a:xfrm>
            <a:prstGeom prst="pie">
              <a:avLst>
                <a:gd name="adj1" fmla="val 0"/>
                <a:gd name="adj2" fmla="val 511349"/>
              </a:avLst>
            </a:prstGeom>
            <a:solidFill>
              <a:srgbClr val="7030A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53" name="Pie 52"/>
            <p:cNvSpPr/>
            <p:nvPr/>
          </p:nvSpPr>
          <p:spPr>
            <a:xfrm rot="15321408" flipH="1">
              <a:off x="4380449" y="584722"/>
              <a:ext cx="5591047" cy="5577840"/>
            </a:xfrm>
            <a:prstGeom prst="pie">
              <a:avLst>
                <a:gd name="adj1" fmla="val 0"/>
                <a:gd name="adj2" fmla="val 511349"/>
              </a:avLst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54" name="Pie 53"/>
            <p:cNvSpPr/>
            <p:nvPr/>
          </p:nvSpPr>
          <p:spPr>
            <a:xfrm rot="14818287" flipH="1">
              <a:off x="4381304" y="606557"/>
              <a:ext cx="5591047" cy="5577840"/>
            </a:xfrm>
            <a:prstGeom prst="pie">
              <a:avLst>
                <a:gd name="adj1" fmla="val 0"/>
                <a:gd name="adj2" fmla="val 51389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55" name="Pie 54"/>
            <p:cNvSpPr/>
            <p:nvPr/>
          </p:nvSpPr>
          <p:spPr>
            <a:xfrm rot="14310201" flipH="1">
              <a:off x="4386524" y="594283"/>
              <a:ext cx="5577840" cy="5591047"/>
            </a:xfrm>
            <a:prstGeom prst="pie">
              <a:avLst>
                <a:gd name="adj1" fmla="val 0"/>
                <a:gd name="adj2" fmla="val 568706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56" name="Pie 55"/>
            <p:cNvSpPr/>
            <p:nvPr/>
          </p:nvSpPr>
          <p:spPr>
            <a:xfrm rot="13777258" flipH="1">
              <a:off x="4393846" y="592131"/>
              <a:ext cx="5577840" cy="5591047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57" name="Pie 56"/>
            <p:cNvSpPr/>
            <p:nvPr/>
          </p:nvSpPr>
          <p:spPr>
            <a:xfrm rot="13152766" flipH="1">
              <a:off x="4400883" y="594118"/>
              <a:ext cx="5577840" cy="5591047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58" name="Pie 57"/>
            <p:cNvSpPr/>
            <p:nvPr/>
          </p:nvSpPr>
          <p:spPr>
            <a:xfrm rot="12533212" flipH="1">
              <a:off x="4400882" y="594117"/>
              <a:ext cx="5577840" cy="5591047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59" name="Pie 58"/>
            <p:cNvSpPr/>
            <p:nvPr/>
          </p:nvSpPr>
          <p:spPr>
            <a:xfrm rot="11923232" flipH="1">
              <a:off x="4409170" y="592346"/>
              <a:ext cx="5577840" cy="5591047"/>
            </a:xfrm>
            <a:prstGeom prst="pie">
              <a:avLst>
                <a:gd name="adj1" fmla="val 0"/>
                <a:gd name="adj2" fmla="val 511349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60" name="Pie 59"/>
            <p:cNvSpPr/>
            <p:nvPr/>
          </p:nvSpPr>
          <p:spPr>
            <a:xfrm rot="11448704" flipH="1">
              <a:off x="4415427" y="609306"/>
              <a:ext cx="5577840" cy="5591047"/>
            </a:xfrm>
            <a:prstGeom prst="pie">
              <a:avLst>
                <a:gd name="adj1" fmla="val 0"/>
                <a:gd name="adj2" fmla="val 511349"/>
              </a:avLst>
            </a:prstGeom>
            <a:solidFill>
              <a:srgbClr val="7030A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61" name="Pie 60"/>
            <p:cNvSpPr/>
            <p:nvPr/>
          </p:nvSpPr>
          <p:spPr>
            <a:xfrm rot="10942584" flipH="1">
              <a:off x="4410102" y="602298"/>
              <a:ext cx="5577840" cy="5591047"/>
            </a:xfrm>
            <a:prstGeom prst="pie">
              <a:avLst>
                <a:gd name="adj1" fmla="val 21538411"/>
                <a:gd name="adj2" fmla="val 527401"/>
              </a:avLst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64" name="Pie 63"/>
            <p:cNvSpPr/>
            <p:nvPr/>
          </p:nvSpPr>
          <p:spPr>
            <a:xfrm rot="8941336" flipH="1">
              <a:off x="4389577" y="585057"/>
              <a:ext cx="5591047" cy="5577840"/>
            </a:xfrm>
            <a:prstGeom prst="pie">
              <a:avLst>
                <a:gd name="adj1" fmla="val 0"/>
                <a:gd name="adj2" fmla="val 513898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65" name="Pie 64"/>
            <p:cNvSpPr/>
            <p:nvPr/>
          </p:nvSpPr>
          <p:spPr>
            <a:xfrm rot="8579632" flipH="1">
              <a:off x="4386667" y="580014"/>
              <a:ext cx="5591047" cy="5577840"/>
            </a:xfrm>
            <a:prstGeom prst="pie">
              <a:avLst>
                <a:gd name="adj1" fmla="val 138946"/>
                <a:gd name="adj2" fmla="val 613435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66" name="Pie 65"/>
            <p:cNvSpPr/>
            <p:nvPr/>
          </p:nvSpPr>
          <p:spPr>
            <a:xfrm rot="8067804" flipH="1">
              <a:off x="4390805" y="592258"/>
              <a:ext cx="5591047" cy="5577840"/>
            </a:xfrm>
            <a:prstGeom prst="pie">
              <a:avLst>
                <a:gd name="adj1" fmla="val 128981"/>
                <a:gd name="adj2" fmla="val 613435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67" name="Pie 66"/>
            <p:cNvSpPr/>
            <p:nvPr/>
          </p:nvSpPr>
          <p:spPr>
            <a:xfrm rot="7448250" flipH="1">
              <a:off x="4393703" y="582000"/>
              <a:ext cx="5591047" cy="5577840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68" name="Pie 67"/>
            <p:cNvSpPr/>
            <p:nvPr/>
          </p:nvSpPr>
          <p:spPr>
            <a:xfrm rot="6838270" flipH="1">
              <a:off x="4381526" y="574446"/>
              <a:ext cx="5591047" cy="5577840"/>
            </a:xfrm>
            <a:prstGeom prst="pie">
              <a:avLst>
                <a:gd name="adj1" fmla="val 0"/>
                <a:gd name="adj2" fmla="val 511349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69" name="Pie 68"/>
            <p:cNvSpPr/>
            <p:nvPr/>
          </p:nvSpPr>
          <p:spPr>
            <a:xfrm rot="10584875" flipH="1">
              <a:off x="4415745" y="593795"/>
              <a:ext cx="5577840" cy="5591047"/>
            </a:xfrm>
            <a:prstGeom prst="pie">
              <a:avLst>
                <a:gd name="adj1" fmla="val 136155"/>
                <a:gd name="adj2" fmla="val 613435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70" name="Pie 69"/>
            <p:cNvSpPr/>
            <p:nvPr/>
          </p:nvSpPr>
          <p:spPr>
            <a:xfrm rot="9965321" flipH="1">
              <a:off x="4415744" y="593794"/>
              <a:ext cx="5577840" cy="5591047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71" name="Pie 70"/>
            <p:cNvSpPr/>
            <p:nvPr/>
          </p:nvSpPr>
          <p:spPr>
            <a:xfrm rot="9355341" flipH="1">
              <a:off x="4424032" y="592023"/>
              <a:ext cx="5577840" cy="5591047"/>
            </a:xfrm>
            <a:prstGeom prst="pie">
              <a:avLst>
                <a:gd name="adj1" fmla="val 0"/>
                <a:gd name="adj2" fmla="val 511349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 rot="7367479" flipH="1">
              <a:off x="6009329" y="5022954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 rot="7962804" flipH="1">
              <a:off x="5699142" y="4828361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33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 rot="8429051" flipH="1">
              <a:off x="5408006" y="4659047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34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 rot="8900739" flipH="1">
              <a:off x="5274139" y="4388570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35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 rot="9378651" flipH="1">
              <a:off x="5096065" y="4175091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36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 rot="9834995" flipH="1">
              <a:off x="4897341" y="3922894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37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 rot="10286503" flipH="1">
              <a:off x="4836366" y="3592858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38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 rot="11304925" flipH="1">
              <a:off x="4792688" y="3190809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39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 rot="11700961" flipH="1">
              <a:off x="4836733" y="2803281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40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 rot="12238630" flipH="1">
              <a:off x="4886202" y="2451398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01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 rot="12728055" flipH="1">
              <a:off x="5039640" y="2157918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02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 rot="13272021" flipH="1">
              <a:off x="5210838" y="1873414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03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 rot="13709764" flipH="1">
              <a:off x="5393074" y="1620477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04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 rot="14052523" flipH="1">
              <a:off x="5652267" y="1465330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05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 rot="14415143" flipH="1">
              <a:off x="5950583" y="1242795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06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 rot="15268637" flipH="1">
              <a:off x="6256642" y="1021680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07</a:t>
              </a:r>
            </a:p>
          </p:txBody>
        </p:sp>
        <p:sp>
          <p:nvSpPr>
            <p:cNvPr id="215" name="TextBox 214"/>
            <p:cNvSpPr txBox="1"/>
            <p:nvPr/>
          </p:nvSpPr>
          <p:spPr>
            <a:xfrm rot="15865568" flipH="1">
              <a:off x="6666526" y="994256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08</a:t>
              </a:r>
            </a:p>
          </p:txBody>
        </p:sp>
        <p:sp>
          <p:nvSpPr>
            <p:cNvPr id="216" name="TextBox 215"/>
            <p:cNvSpPr txBox="1"/>
            <p:nvPr/>
          </p:nvSpPr>
          <p:spPr>
            <a:xfrm rot="16424259" flipH="1">
              <a:off x="7033005" y="954621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09</a:t>
              </a:r>
            </a:p>
          </p:txBody>
        </p:sp>
        <p:sp>
          <p:nvSpPr>
            <p:cNvPr id="217" name="TextBox 216"/>
            <p:cNvSpPr txBox="1"/>
            <p:nvPr/>
          </p:nvSpPr>
          <p:spPr>
            <a:xfrm rot="16964191" flipH="1">
              <a:off x="7340350" y="894280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219" name="TextBox 218"/>
            <p:cNvSpPr txBox="1"/>
            <p:nvPr/>
          </p:nvSpPr>
          <p:spPr>
            <a:xfrm rot="17283546" flipH="1">
              <a:off x="7681887" y="986105"/>
              <a:ext cx="45121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</a:p>
          </p:txBody>
        </p:sp>
        <p:sp>
          <p:nvSpPr>
            <p:cNvPr id="220" name="TextBox 219"/>
            <p:cNvSpPr txBox="1"/>
            <p:nvPr/>
          </p:nvSpPr>
          <p:spPr>
            <a:xfrm rot="17985188" flipH="1">
              <a:off x="8013245" y="1136751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  <p:sp>
          <p:nvSpPr>
            <p:cNvPr id="221" name="TextBox 220"/>
            <p:cNvSpPr txBox="1"/>
            <p:nvPr/>
          </p:nvSpPr>
          <p:spPr>
            <a:xfrm rot="18425784" flipH="1">
              <a:off x="8360325" y="1325457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</a:p>
          </p:txBody>
        </p:sp>
        <p:sp>
          <p:nvSpPr>
            <p:cNvPr id="222" name="TextBox 221"/>
            <p:cNvSpPr txBox="1"/>
            <p:nvPr/>
          </p:nvSpPr>
          <p:spPr>
            <a:xfrm rot="18796713" flipH="1">
              <a:off x="8549278" y="1609405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</a:p>
          </p:txBody>
        </p:sp>
        <p:sp>
          <p:nvSpPr>
            <p:cNvPr id="223" name="TextBox 222"/>
            <p:cNvSpPr txBox="1"/>
            <p:nvPr/>
          </p:nvSpPr>
          <p:spPr>
            <a:xfrm rot="19549716" flipH="1">
              <a:off x="8724888" y="1871484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224" name="TextBox 223"/>
            <p:cNvSpPr txBox="1"/>
            <p:nvPr/>
          </p:nvSpPr>
          <p:spPr>
            <a:xfrm rot="20009390" flipH="1">
              <a:off x="8832693" y="2150394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</a:t>
              </a:r>
            </a:p>
          </p:txBody>
        </p:sp>
        <p:sp>
          <p:nvSpPr>
            <p:cNvPr id="225" name="TextBox 224"/>
            <p:cNvSpPr txBox="1"/>
            <p:nvPr/>
          </p:nvSpPr>
          <p:spPr>
            <a:xfrm rot="20655616" flipH="1">
              <a:off x="8897045" y="2468091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</a:p>
          </p:txBody>
        </p:sp>
        <p:sp>
          <p:nvSpPr>
            <p:cNvPr id="226" name="TextBox 225"/>
            <p:cNvSpPr txBox="1"/>
            <p:nvPr/>
          </p:nvSpPr>
          <p:spPr>
            <a:xfrm rot="20977493" flipH="1">
              <a:off x="9016034" y="2789562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</a:t>
              </a:r>
            </a:p>
          </p:txBody>
        </p:sp>
        <p:sp>
          <p:nvSpPr>
            <p:cNvPr id="227" name="TextBox 226"/>
            <p:cNvSpPr txBox="1"/>
            <p:nvPr/>
          </p:nvSpPr>
          <p:spPr>
            <a:xfrm rot="54088" flipH="1">
              <a:off x="9010498" y="3115814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</a:t>
              </a:r>
            </a:p>
          </p:txBody>
        </p:sp>
        <p:sp>
          <p:nvSpPr>
            <p:cNvPr id="228" name="TextBox 227"/>
            <p:cNvSpPr txBox="1"/>
            <p:nvPr/>
          </p:nvSpPr>
          <p:spPr>
            <a:xfrm rot="447091" flipH="1">
              <a:off x="9054339" y="3413936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  <p:sp>
          <p:nvSpPr>
            <p:cNvPr id="229" name="TextBox 228"/>
            <p:cNvSpPr txBox="1"/>
            <p:nvPr/>
          </p:nvSpPr>
          <p:spPr>
            <a:xfrm rot="931056" flipH="1">
              <a:off x="8978887" y="3699004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</a:t>
              </a:r>
            </a:p>
          </p:txBody>
        </p:sp>
        <p:sp>
          <p:nvSpPr>
            <p:cNvPr id="230" name="TextBox 229"/>
            <p:cNvSpPr txBox="1"/>
            <p:nvPr/>
          </p:nvSpPr>
          <p:spPr>
            <a:xfrm rot="1438630" flipH="1">
              <a:off x="8837246" y="4000677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22</a:t>
              </a:r>
            </a:p>
          </p:txBody>
        </p:sp>
        <p:sp>
          <p:nvSpPr>
            <p:cNvPr id="231" name="TextBox 230"/>
            <p:cNvSpPr txBox="1"/>
            <p:nvPr/>
          </p:nvSpPr>
          <p:spPr>
            <a:xfrm rot="2225924" flipH="1">
              <a:off x="8654806" y="4286446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23</a:t>
              </a:r>
            </a:p>
          </p:txBody>
        </p:sp>
        <p:sp>
          <p:nvSpPr>
            <p:cNvPr id="232" name="TextBox 231"/>
            <p:cNvSpPr txBox="1"/>
            <p:nvPr/>
          </p:nvSpPr>
          <p:spPr>
            <a:xfrm rot="2771938" flipH="1">
              <a:off x="8429528" y="4618955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</a:p>
          </p:txBody>
        </p:sp>
        <p:sp>
          <p:nvSpPr>
            <p:cNvPr id="289" name="TextBox 288"/>
            <p:cNvSpPr txBox="1"/>
            <p:nvPr/>
          </p:nvSpPr>
          <p:spPr>
            <a:xfrm rot="3307423" flipH="1">
              <a:off x="8158931" y="4845301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290" name="TextBox 289"/>
            <p:cNvSpPr txBox="1"/>
            <p:nvPr/>
          </p:nvSpPr>
          <p:spPr>
            <a:xfrm rot="3944975" flipH="1">
              <a:off x="7875765" y="5008390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26</a:t>
              </a:r>
            </a:p>
          </p:txBody>
        </p:sp>
        <p:sp>
          <p:nvSpPr>
            <p:cNvPr id="291" name="TextBox 290"/>
            <p:cNvSpPr txBox="1"/>
            <p:nvPr/>
          </p:nvSpPr>
          <p:spPr>
            <a:xfrm rot="4494982" flipH="1">
              <a:off x="7617301" y="5199565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</a:t>
              </a:r>
            </a:p>
          </p:txBody>
        </p:sp>
        <p:sp>
          <p:nvSpPr>
            <p:cNvPr id="292" name="TextBox 291"/>
            <p:cNvSpPr txBox="1"/>
            <p:nvPr/>
          </p:nvSpPr>
          <p:spPr>
            <a:xfrm rot="4939664" flipH="1">
              <a:off x="7335715" y="5260055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28</a:t>
              </a:r>
            </a:p>
          </p:txBody>
        </p:sp>
        <p:sp>
          <p:nvSpPr>
            <p:cNvPr id="293" name="TextBox 292"/>
            <p:cNvSpPr txBox="1"/>
            <p:nvPr/>
          </p:nvSpPr>
          <p:spPr>
            <a:xfrm rot="5539642" flipH="1">
              <a:off x="7067427" y="5304084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29</a:t>
              </a:r>
            </a:p>
          </p:txBody>
        </p:sp>
        <p:sp>
          <p:nvSpPr>
            <p:cNvPr id="294" name="TextBox 293"/>
            <p:cNvSpPr txBox="1"/>
            <p:nvPr/>
          </p:nvSpPr>
          <p:spPr>
            <a:xfrm rot="6145872" flipH="1">
              <a:off x="6683995" y="5273820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</a:t>
              </a:r>
            </a:p>
          </p:txBody>
        </p:sp>
        <p:sp>
          <p:nvSpPr>
            <p:cNvPr id="295" name="TextBox 294"/>
            <p:cNvSpPr txBox="1"/>
            <p:nvPr/>
          </p:nvSpPr>
          <p:spPr>
            <a:xfrm rot="6306669" flipH="1">
              <a:off x="6370106" y="5196681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</a:t>
              </a:r>
            </a:p>
          </p:txBody>
        </p:sp>
      </p:grpSp>
      <p:sp>
        <p:nvSpPr>
          <p:cNvPr id="78" name="Rounded Rectangle 77">
            <a:hlinkClick r:id="rId5" action="ppaction://hlinksldjump"/>
          </p:cNvPr>
          <p:cNvSpPr/>
          <p:nvPr/>
        </p:nvSpPr>
        <p:spPr>
          <a:xfrm>
            <a:off x="934403" y="2463533"/>
            <a:ext cx="723014" cy="6411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9" name="Rounded Rectangle 78">
            <a:hlinkClick r:id="rId6" action="ppaction://hlinksldjump"/>
          </p:cNvPr>
          <p:cNvSpPr/>
          <p:nvPr/>
        </p:nvSpPr>
        <p:spPr>
          <a:xfrm>
            <a:off x="2204568" y="2463533"/>
            <a:ext cx="723014" cy="64115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0" name="Rounded Rectangle 79">
            <a:hlinkClick r:id="rId7" action="ppaction://hlinksldjump"/>
          </p:cNvPr>
          <p:cNvSpPr/>
          <p:nvPr/>
        </p:nvSpPr>
        <p:spPr>
          <a:xfrm>
            <a:off x="3524783" y="2463533"/>
            <a:ext cx="723014" cy="64115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62528" y="267430"/>
            <a:ext cx="47147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思源黑体 Normal" panose="020B0400000000000000" pitchFamily="34" charset="-122"/>
                <a:cs typeface="Times New Roman" panose="02020603050405020304" pitchFamily="18" charset="0"/>
              </a:rPr>
              <a:t>Trò chơi vòng quay </a:t>
            </a:r>
          </a:p>
          <a:p>
            <a:pPr>
              <a:spcBef>
                <a:spcPts val="0"/>
              </a:spcBef>
            </a:pPr>
            <a: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思源黑体 Normal" panose="020B0400000000000000" pitchFamily="34" charset="-122"/>
                <a:cs typeface="Times New Roman" panose="02020603050405020304" pitchFamily="18" charset="0"/>
              </a:rPr>
              <a:t>may mắn</a:t>
            </a: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572" y="3638506"/>
            <a:ext cx="1660989" cy="1668404"/>
          </a:xfrm>
          <a:prstGeom prst="rect">
            <a:avLst/>
          </a:prstGeom>
          <a:ln>
            <a:noFill/>
          </a:ln>
          <a:effectLst>
            <a:glow rad="736600">
              <a:schemeClr val="accent1">
                <a:alpha val="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  <a:softEdge rad="101600"/>
          </a:effectLst>
        </p:spPr>
      </p:pic>
      <p:sp>
        <p:nvSpPr>
          <p:cNvPr id="72" name="Oval 71"/>
          <p:cNvSpPr/>
          <p:nvPr/>
        </p:nvSpPr>
        <p:spPr>
          <a:xfrm rot="6346749" flipH="1">
            <a:off x="6826497" y="2527163"/>
            <a:ext cx="1371600" cy="13716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pic>
        <p:nvPicPr>
          <p:cNvPr id="298" name="Picture 29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1985" y="6047805"/>
            <a:ext cx="1044980" cy="1044980"/>
          </a:xfrm>
          <a:prstGeom prst="rect">
            <a:avLst/>
          </a:prstGeom>
        </p:spPr>
      </p:pic>
      <p:grpSp>
        <p:nvGrpSpPr>
          <p:cNvPr id="301" name="Group 300"/>
          <p:cNvGrpSpPr/>
          <p:nvPr/>
        </p:nvGrpSpPr>
        <p:grpSpPr>
          <a:xfrm>
            <a:off x="10131975" y="3045092"/>
            <a:ext cx="2127143" cy="776650"/>
            <a:chOff x="10770032" y="2889862"/>
            <a:chExt cx="1515294" cy="776650"/>
          </a:xfrm>
        </p:grpSpPr>
        <p:pic>
          <p:nvPicPr>
            <p:cNvPr id="84" name="Picture 8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57" r="13971"/>
            <a:stretch/>
          </p:blipFill>
          <p:spPr>
            <a:xfrm rot="6348742">
              <a:off x="11225366" y="2434528"/>
              <a:ext cx="604626" cy="1515294"/>
            </a:xfrm>
            <a:prstGeom prst="rect">
              <a:avLst/>
            </a:prstGeom>
            <a:effectLst>
              <a:glow>
                <a:schemeClr val="accent1"/>
              </a:glow>
              <a:reflection endPos="0" dir="5400000" sy="-100000" algn="bl" rotWithShape="0"/>
              <a:softEdge rad="12700"/>
            </a:effectLst>
          </p:spPr>
        </p:pic>
        <p:sp>
          <p:nvSpPr>
            <p:cNvPr id="299" name="Heart 298"/>
            <p:cNvSpPr/>
            <p:nvPr/>
          </p:nvSpPr>
          <p:spPr>
            <a:xfrm rot="20306608">
              <a:off x="12026861" y="3025003"/>
              <a:ext cx="255542" cy="381756"/>
            </a:xfrm>
            <a:prstGeom prst="hear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Heart 299"/>
            <p:cNvSpPr/>
            <p:nvPr/>
          </p:nvSpPr>
          <p:spPr>
            <a:xfrm rot="12684261">
              <a:off x="12009882" y="3284756"/>
              <a:ext cx="255542" cy="381756"/>
            </a:xfrm>
            <a:prstGeom prst="hear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2" name="TextBox 301"/>
          <p:cNvSpPr txBox="1"/>
          <p:nvPr/>
        </p:nvSpPr>
        <p:spPr>
          <a:xfrm>
            <a:off x="2846944" y="6468226"/>
            <a:ext cx="5954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56951" y="2473985"/>
            <a:ext cx="1721544" cy="1468376"/>
          </a:xfrm>
          <a:prstGeom prst="rect">
            <a:avLst/>
          </a:prstGeom>
        </p:spPr>
      </p:pic>
      <p:pic>
        <p:nvPicPr>
          <p:cNvPr id="9" name="Nhac-nen-khi-quay-chiec-non-ky-dieu-1-CNK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11848" y="-6198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4019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4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80" grpId="0" animBg="1"/>
      <p:bldP spid="8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6959" y="101788"/>
            <a:ext cx="9235386" cy="1031358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nl-NL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hình chóp tứ giác đều S.ABCD?</a:t>
            </a:r>
            <a:endParaRPr lang="en-US" sz="28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Kết quả hình ảnh cho icon đáp á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37" b="1892"/>
          <a:stretch/>
        </p:blipFill>
        <p:spPr bwMode="auto">
          <a:xfrm>
            <a:off x="2679405" y="1305904"/>
            <a:ext cx="2152030" cy="62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927477" y="2142640"/>
            <a:ext cx="6025444" cy="50751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ABCD</a:t>
            </a:r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434077" y="115307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00:10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434077" y="1167857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00:09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434077" y="117782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434077" y="116817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434077" y="115307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434077" y="1172998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434077" y="1163035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00:04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434077" y="115307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434077" y="113314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434077" y="114310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434077" y="114310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00:00</a:t>
            </a:r>
          </a:p>
        </p:txBody>
      </p:sp>
      <p:pic>
        <p:nvPicPr>
          <p:cNvPr id="21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512" y="372140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750" y="6030709"/>
            <a:ext cx="1044980" cy="1044980"/>
          </a:xfrm>
          <a:prstGeom prst="rect">
            <a:avLst/>
          </a:prstGeom>
        </p:spPr>
      </p:pic>
      <p:sp>
        <p:nvSpPr>
          <p:cNvPr id="73" name="Rectangle 72"/>
          <p:cNvSpPr/>
          <p:nvPr/>
        </p:nvSpPr>
        <p:spPr>
          <a:xfrm>
            <a:off x="4927476" y="2984672"/>
            <a:ext cx="6025445" cy="50751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SAB, SBC, SCD, SDA</a:t>
            </a:r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4927477" y="3760372"/>
            <a:ext cx="6025444" cy="50751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AB = BC = CD = DA</a:t>
            </a:r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4927477" y="4519491"/>
            <a:ext cx="6025444" cy="50751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SA = SB = SC = SD</a:t>
            </a:r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4940857" y="5278610"/>
            <a:ext cx="4074026" cy="50751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</a:t>
            </a:r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68947" y="2346192"/>
            <a:ext cx="4662488" cy="3364651"/>
            <a:chOff x="168947" y="2346192"/>
            <a:chExt cx="4662488" cy="3364651"/>
          </a:xfrm>
        </p:grpSpPr>
        <p:grpSp>
          <p:nvGrpSpPr>
            <p:cNvPr id="23" name="Group 53"/>
            <p:cNvGrpSpPr>
              <a:grpSpLocks/>
            </p:cNvGrpSpPr>
            <p:nvPr/>
          </p:nvGrpSpPr>
          <p:grpSpPr bwMode="auto">
            <a:xfrm>
              <a:off x="168947" y="2346192"/>
              <a:ext cx="4662488" cy="3343275"/>
              <a:chOff x="3378200" y="3327400"/>
              <a:chExt cx="4662488" cy="3343216"/>
            </a:xfrm>
          </p:grpSpPr>
          <p:sp>
            <p:nvSpPr>
              <p:cNvPr id="24" name="Freeform 8"/>
              <p:cNvSpPr>
                <a:spLocks/>
              </p:cNvSpPr>
              <p:nvPr/>
            </p:nvSpPr>
            <p:spPr bwMode="auto">
              <a:xfrm>
                <a:off x="3816350" y="5198620"/>
                <a:ext cx="3632200" cy="1127241"/>
              </a:xfrm>
              <a:custGeom>
                <a:avLst/>
                <a:gdLst>
                  <a:gd name="T0" fmla="*/ 0 w 2064"/>
                  <a:gd name="T1" fmla="*/ 2147483647 h 720"/>
                  <a:gd name="T2" fmla="*/ 2147483647 w 2064"/>
                  <a:gd name="T3" fmla="*/ 2147483647 h 720"/>
                  <a:gd name="T4" fmla="*/ 2147483647 w 2064"/>
                  <a:gd name="T5" fmla="*/ 2147483647 h 720"/>
                  <a:gd name="T6" fmla="*/ 2147483647 w 2064"/>
                  <a:gd name="T7" fmla="*/ 0 h 720"/>
                  <a:gd name="T8" fmla="*/ 0 w 2064"/>
                  <a:gd name="T9" fmla="*/ 2147483647 h 7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64"/>
                  <a:gd name="T16" fmla="*/ 0 h 720"/>
                  <a:gd name="T17" fmla="*/ 2064 w 2064"/>
                  <a:gd name="T18" fmla="*/ 720 h 7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64" h="720">
                    <a:moveTo>
                      <a:pt x="0" y="192"/>
                    </a:moveTo>
                    <a:lnTo>
                      <a:pt x="816" y="720"/>
                    </a:lnTo>
                    <a:lnTo>
                      <a:pt x="2064" y="528"/>
                    </a:lnTo>
                    <a:lnTo>
                      <a:pt x="1248" y="0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chemeClr val="folHlink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>
                  <a:latin typeface="Verdana" panose="020B0604030504040204" pitchFamily="34" charset="0"/>
                </a:endParaRPr>
              </a:p>
            </p:txBody>
          </p:sp>
          <p:sp>
            <p:nvSpPr>
              <p:cNvPr id="25" name="Line 10"/>
              <p:cNvSpPr>
                <a:spLocks noChangeShapeType="1"/>
              </p:cNvSpPr>
              <p:nvPr/>
            </p:nvSpPr>
            <p:spPr bwMode="auto">
              <a:xfrm>
                <a:off x="3801394" y="5486946"/>
                <a:ext cx="1436086" cy="826062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11"/>
              <p:cNvSpPr>
                <a:spLocks noChangeShapeType="1"/>
              </p:cNvSpPr>
              <p:nvPr/>
            </p:nvSpPr>
            <p:spPr bwMode="auto">
              <a:xfrm flipV="1">
                <a:off x="3801394" y="5186341"/>
                <a:ext cx="2195754" cy="300605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12"/>
              <p:cNvSpPr>
                <a:spLocks noChangeShapeType="1"/>
              </p:cNvSpPr>
              <p:nvPr/>
            </p:nvSpPr>
            <p:spPr bwMode="auto">
              <a:xfrm flipV="1">
                <a:off x="5237480" y="6012403"/>
                <a:ext cx="2197489" cy="300605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Line 13"/>
              <p:cNvSpPr>
                <a:spLocks noChangeShapeType="1"/>
              </p:cNvSpPr>
              <p:nvPr/>
            </p:nvSpPr>
            <p:spPr bwMode="auto">
              <a:xfrm>
                <a:off x="5997149" y="5186341"/>
                <a:ext cx="1437820" cy="826062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Line 14"/>
              <p:cNvSpPr>
                <a:spLocks noChangeShapeType="1"/>
              </p:cNvSpPr>
              <p:nvPr/>
            </p:nvSpPr>
            <p:spPr bwMode="auto">
              <a:xfrm flipH="1">
                <a:off x="5237480" y="3684519"/>
                <a:ext cx="423194" cy="2628489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15"/>
              <p:cNvSpPr>
                <a:spLocks noChangeShapeType="1"/>
              </p:cNvSpPr>
              <p:nvPr/>
            </p:nvSpPr>
            <p:spPr bwMode="auto">
              <a:xfrm flipH="1">
                <a:off x="3801394" y="3684519"/>
                <a:ext cx="1859280" cy="1802427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Line 16"/>
              <p:cNvSpPr>
                <a:spLocks noChangeShapeType="1"/>
              </p:cNvSpPr>
              <p:nvPr/>
            </p:nvSpPr>
            <p:spPr bwMode="auto">
              <a:xfrm>
                <a:off x="5660674" y="3684519"/>
                <a:ext cx="336474" cy="1501822"/>
              </a:xfrm>
              <a:prstGeom prst="line">
                <a:avLst/>
              </a:prstGeom>
              <a:noFill/>
              <a:ln w="22225">
                <a:solidFill>
                  <a:schemeClr val="hlink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ine 17"/>
              <p:cNvSpPr>
                <a:spLocks noChangeShapeType="1"/>
              </p:cNvSpPr>
              <p:nvPr/>
            </p:nvSpPr>
            <p:spPr bwMode="auto">
              <a:xfrm>
                <a:off x="5660674" y="3684519"/>
                <a:ext cx="1774294" cy="2327884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Text Box 21"/>
              <p:cNvSpPr txBox="1">
                <a:spLocks noChangeArrowheads="1"/>
              </p:cNvSpPr>
              <p:nvPr/>
            </p:nvSpPr>
            <p:spPr bwMode="auto">
              <a:xfrm>
                <a:off x="3378200" y="5336643"/>
                <a:ext cx="5914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b="1">
                    <a:solidFill>
                      <a:schemeClr val="bg1"/>
                    </a:solidFill>
                  </a:rPr>
                  <a:t>A</a:t>
                </a:r>
              </a:p>
            </p:txBody>
          </p:sp>
          <p:sp>
            <p:nvSpPr>
              <p:cNvPr id="37" name="Text Box 22"/>
              <p:cNvSpPr txBox="1">
                <a:spLocks noChangeArrowheads="1"/>
              </p:cNvSpPr>
              <p:nvPr/>
            </p:nvSpPr>
            <p:spPr bwMode="auto">
              <a:xfrm>
                <a:off x="5005070" y="6293769"/>
                <a:ext cx="5914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b="1">
                    <a:solidFill>
                      <a:schemeClr val="bg1"/>
                    </a:solidFill>
                  </a:rPr>
                  <a:t>B</a:t>
                </a:r>
              </a:p>
            </p:txBody>
          </p:sp>
          <p:sp>
            <p:nvSpPr>
              <p:cNvPr id="38" name="Text Box 23"/>
              <p:cNvSpPr txBox="1">
                <a:spLocks noChangeArrowheads="1"/>
              </p:cNvSpPr>
              <p:nvPr/>
            </p:nvSpPr>
            <p:spPr bwMode="auto">
              <a:xfrm>
                <a:off x="7434969" y="5936651"/>
                <a:ext cx="5914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b="1">
                    <a:solidFill>
                      <a:schemeClr val="bg1"/>
                    </a:solidFill>
                  </a:rPr>
                  <a:t>C</a:t>
                </a:r>
              </a:p>
            </p:txBody>
          </p:sp>
          <p:sp>
            <p:nvSpPr>
              <p:cNvPr id="39" name="Text Box 24"/>
              <p:cNvSpPr txBox="1">
                <a:spLocks noChangeArrowheads="1"/>
              </p:cNvSpPr>
              <p:nvPr/>
            </p:nvSpPr>
            <p:spPr bwMode="auto">
              <a:xfrm>
                <a:off x="6019696" y="4960286"/>
                <a:ext cx="5914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b="1">
                    <a:solidFill>
                      <a:schemeClr val="bg1"/>
                    </a:solidFill>
                  </a:rPr>
                  <a:t>D</a:t>
                </a:r>
              </a:p>
            </p:txBody>
          </p:sp>
          <p:sp>
            <p:nvSpPr>
              <p:cNvPr id="40" name="Text Box 25"/>
              <p:cNvSpPr txBox="1">
                <a:spLocks noChangeArrowheads="1"/>
              </p:cNvSpPr>
              <p:nvPr/>
            </p:nvSpPr>
            <p:spPr bwMode="auto">
              <a:xfrm>
                <a:off x="5448300" y="3327400"/>
                <a:ext cx="592138" cy="3667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b="1" dirty="0">
                    <a:solidFill>
                      <a:srgbClr val="FF0000"/>
                    </a:solidFill>
                  </a:rPr>
                  <a:t>S</a:t>
                </a:r>
              </a:p>
            </p:txBody>
          </p:sp>
          <p:sp>
            <p:nvSpPr>
              <p:cNvPr id="44" name="Text Box 33"/>
              <p:cNvSpPr txBox="1">
                <a:spLocks noChangeArrowheads="1"/>
              </p:cNvSpPr>
              <p:nvPr/>
            </p:nvSpPr>
            <p:spPr bwMode="auto">
              <a:xfrm rot="19103578">
                <a:off x="4184660" y="4001253"/>
                <a:ext cx="1520825" cy="3667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b="1" dirty="0">
                    <a:solidFill>
                      <a:srgbClr val="FF0000"/>
                    </a:solidFill>
                  </a:rPr>
                  <a:t>Cạnh bên</a:t>
                </a:r>
              </a:p>
            </p:txBody>
          </p:sp>
          <p:sp>
            <p:nvSpPr>
              <p:cNvPr id="45" name="Text Box 34"/>
              <p:cNvSpPr txBox="1">
                <a:spLocks noChangeArrowheads="1"/>
              </p:cNvSpPr>
              <p:nvPr/>
            </p:nvSpPr>
            <p:spPr bwMode="auto">
              <a:xfrm>
                <a:off x="5955950" y="3463121"/>
                <a:ext cx="1035050" cy="3667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b="1" dirty="0">
                    <a:solidFill>
                      <a:srgbClr val="FF0000"/>
                    </a:solidFill>
                  </a:rPr>
                  <a:t>Đỉnh</a:t>
                </a:r>
              </a:p>
            </p:txBody>
          </p:sp>
          <p:sp>
            <p:nvSpPr>
              <p:cNvPr id="46" name="Line 35"/>
              <p:cNvSpPr>
                <a:spLocks noChangeShapeType="1"/>
              </p:cNvSpPr>
              <p:nvPr/>
            </p:nvSpPr>
            <p:spPr bwMode="auto">
              <a:xfrm>
                <a:off x="4139511" y="4071655"/>
                <a:ext cx="846259" cy="263319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Line 36"/>
              <p:cNvSpPr>
                <a:spLocks noChangeShapeType="1"/>
              </p:cNvSpPr>
              <p:nvPr/>
            </p:nvSpPr>
            <p:spPr bwMode="auto">
              <a:xfrm flipH="1" flipV="1">
                <a:off x="5669020" y="3678478"/>
                <a:ext cx="328128" cy="705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Text Box 37"/>
              <p:cNvSpPr txBox="1">
                <a:spLocks noChangeArrowheads="1"/>
              </p:cNvSpPr>
              <p:nvPr/>
            </p:nvSpPr>
            <p:spPr bwMode="auto">
              <a:xfrm>
                <a:off x="6519863" y="6303910"/>
                <a:ext cx="1520825" cy="3667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b="1" dirty="0">
                    <a:solidFill>
                      <a:srgbClr val="FF0000"/>
                    </a:solidFill>
                  </a:rPr>
                  <a:t>Mặt đáy</a:t>
                </a:r>
              </a:p>
            </p:txBody>
          </p:sp>
          <p:sp>
            <p:nvSpPr>
              <p:cNvPr id="52" name="Text Box 41"/>
              <p:cNvSpPr txBox="1">
                <a:spLocks noChangeArrowheads="1"/>
              </p:cNvSpPr>
              <p:nvPr/>
            </p:nvSpPr>
            <p:spPr bwMode="auto">
              <a:xfrm>
                <a:off x="6168447" y="4878325"/>
                <a:ext cx="1182688" cy="3667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b="1" dirty="0">
                    <a:solidFill>
                      <a:srgbClr val="FF0000"/>
                    </a:solidFill>
                  </a:rPr>
                  <a:t>mặt</a:t>
                </a:r>
                <a:r>
                  <a:rPr lang="en-US" b="1" dirty="0">
                    <a:solidFill>
                      <a:schemeClr val="bg1"/>
                    </a:solidFill>
                  </a:rPr>
                  <a:t> </a:t>
                </a:r>
                <a:r>
                  <a:rPr lang="en-US" b="1" dirty="0">
                    <a:solidFill>
                      <a:srgbClr val="FF0000"/>
                    </a:solidFill>
                  </a:rPr>
                  <a:t>bên</a:t>
                </a:r>
              </a:p>
            </p:txBody>
          </p:sp>
          <p:sp>
            <p:nvSpPr>
              <p:cNvPr id="53" name="Line 42"/>
              <p:cNvSpPr>
                <a:spLocks noChangeShapeType="1"/>
              </p:cNvSpPr>
              <p:nvPr/>
            </p:nvSpPr>
            <p:spPr bwMode="auto">
              <a:xfrm flipH="1" flipV="1">
                <a:off x="5915267" y="5912486"/>
                <a:ext cx="844524" cy="449687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8" name="Text Box 25"/>
            <p:cNvSpPr txBox="1">
              <a:spLocks noChangeArrowheads="1"/>
            </p:cNvSpPr>
            <p:nvPr/>
          </p:nvSpPr>
          <p:spPr bwMode="auto">
            <a:xfrm>
              <a:off x="4112733" y="5016509"/>
              <a:ext cx="592138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79" name="Text Box 25"/>
            <p:cNvSpPr txBox="1">
              <a:spLocks noChangeArrowheads="1"/>
            </p:cNvSpPr>
            <p:nvPr/>
          </p:nvSpPr>
          <p:spPr bwMode="auto">
            <a:xfrm>
              <a:off x="1904532" y="5344131"/>
              <a:ext cx="592138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80" name="Text Box 25"/>
            <p:cNvSpPr txBox="1">
              <a:spLocks noChangeArrowheads="1"/>
            </p:cNvSpPr>
            <p:nvPr/>
          </p:nvSpPr>
          <p:spPr bwMode="auto">
            <a:xfrm>
              <a:off x="376031" y="4488921"/>
              <a:ext cx="592138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81" name="Text Box 25"/>
            <p:cNvSpPr txBox="1">
              <a:spLocks noChangeArrowheads="1"/>
            </p:cNvSpPr>
            <p:nvPr/>
          </p:nvSpPr>
          <p:spPr bwMode="auto">
            <a:xfrm>
              <a:off x="2428593" y="3920158"/>
              <a:ext cx="592138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FF0000"/>
                  </a:solidFill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15712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73" grpId="0" animBg="1"/>
      <p:bldP spid="74" grpId="0" animBg="1"/>
      <p:bldP spid="75" grpId="0" animBg="1"/>
      <p:bldP spid="7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6158" y="129719"/>
            <a:ext cx="9520829" cy="1129478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công thức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</a:p>
          <a:p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Kết quả hình ảnh cho icon đáp á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37" b="1892"/>
          <a:stretch/>
        </p:blipFill>
        <p:spPr bwMode="auto">
          <a:xfrm>
            <a:off x="829596" y="1202237"/>
            <a:ext cx="2152030" cy="62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0434077" y="115307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00:10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434077" y="1167857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00:09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434077" y="117782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434077" y="116817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434077" y="115307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434077" y="1172998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434077" y="1163035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00:04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434077" y="115307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434077" y="113314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434077" y="114310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434077" y="114310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00:00</a:t>
            </a:r>
          </a:p>
        </p:txBody>
      </p:sp>
      <p:pic>
        <p:nvPicPr>
          <p:cNvPr id="21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512" y="372140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750" y="6030709"/>
            <a:ext cx="1044980" cy="1044980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120625" y="40782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76527" y="2422423"/>
            <a:ext cx="103479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* Công thức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33476" y="3681002"/>
            <a:ext cx="103479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* Công thức tính diện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665987"/>
              </p:ext>
            </p:extLst>
          </p:nvPr>
        </p:nvGraphicFramePr>
        <p:xfrm>
          <a:off x="2051792" y="2902076"/>
          <a:ext cx="1540743" cy="55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95000" imgH="177480" progId="Equation.DSMT4">
                  <p:embed/>
                </p:oleObj>
              </mc:Choice>
              <mc:Fallback>
                <p:oleObj name="Equation" r:id="rId7" imgW="4950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51792" y="2902076"/>
                        <a:ext cx="1540743" cy="553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5803680"/>
              </p:ext>
            </p:extLst>
          </p:nvPr>
        </p:nvGraphicFramePr>
        <p:xfrm>
          <a:off x="2051793" y="4204223"/>
          <a:ext cx="1268924" cy="615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19040" imgH="203040" progId="Equation.DSMT4">
                  <p:embed/>
                </p:oleObj>
              </mc:Choice>
              <mc:Fallback>
                <p:oleObj name="Equation" r:id="rId9" imgW="4190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051793" y="4204223"/>
                        <a:ext cx="1268924" cy="6152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68250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4" grpId="0"/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ẠM BIỆT"/>
  <p:tag name="GENSWF_ADVANCE_TIME" val="7.87"/>
  <p:tag name="ISPRING_SLIDE_INDENT_LEVEL" val="0"/>
  <p:tag name="ISPRING_SLIDE_ID_2" val="{BCEEE977-E8D3-45BE-9B57-5515D97226B4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1720</TotalTime>
  <Words>1892</Words>
  <PresentationFormat>Widescreen</PresentationFormat>
  <Paragraphs>275</Paragraphs>
  <Slides>33</Slides>
  <Notes>20</Notes>
  <HiddenSlides>0</HiddenSlides>
  <MMClips>4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0" baseType="lpstr">
      <vt:lpstr>.VnTime</vt:lpstr>
      <vt:lpstr>Agency FB</vt:lpstr>
      <vt:lpstr>Arial</vt:lpstr>
      <vt:lpstr>Calibri</vt:lpstr>
      <vt:lpstr>Calibri Light</vt:lpstr>
      <vt:lpstr>Corbel</vt:lpstr>
      <vt:lpstr>Times New Roman</vt:lpstr>
      <vt:lpstr>Trebuchet MS</vt:lpstr>
      <vt:lpstr>Tw Cen MT</vt:lpstr>
      <vt:lpstr>Verdana</vt:lpstr>
      <vt:lpstr>Wingdings 3</vt:lpstr>
      <vt:lpstr>字魂59号-创粗黑</vt:lpstr>
      <vt:lpstr>思源黑体 Heavy</vt:lpstr>
      <vt:lpstr>Office Theme</vt:lpstr>
      <vt:lpstr>Facet</vt:lpstr>
      <vt:lpstr>Basis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2021-11-03T13:47:26Z</dcterms:created>
  <dcterms:modified xsi:type="dcterms:W3CDTF">2023-07-09T11:50:05Z</dcterms:modified>
</cp:coreProperties>
</file>