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9" r:id="rId2"/>
    <p:sldId id="312" r:id="rId3"/>
    <p:sldId id="310" r:id="rId4"/>
    <p:sldId id="313" r:id="rId5"/>
    <p:sldId id="325" r:id="rId6"/>
    <p:sldId id="318" r:id="rId7"/>
    <p:sldId id="319" r:id="rId8"/>
    <p:sldId id="324" r:id="rId9"/>
    <p:sldId id="322" r:id="rId10"/>
    <p:sldId id="276" r:id="rId11"/>
    <p:sldId id="282" r:id="rId12"/>
    <p:sldId id="279" r:id="rId13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00FF"/>
    <a:srgbClr val="ECB2CB"/>
    <a:srgbClr val="FFCCFF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>
        <p:scale>
          <a:sx n="80" d="100"/>
          <a:sy n="80" d="100"/>
        </p:scale>
        <p:origin x="-1062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!          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"/>
            <a:ext cx="81534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1: </a:t>
            </a:r>
            <a:r>
              <a:rPr lang="en-US" sz="4000" b="1" dirty="0" err="1" smtClean="0">
                <a:latin typeface="H-222"/>
              </a:rPr>
              <a:t>Khởi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động</a:t>
            </a:r>
            <a:endParaRPr lang="en-US" sz="4000" dirty="0">
              <a:latin typeface="H-2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591338"/>
            <a:ext cx="746760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 smtClean="0">
                <a:latin typeface="HP-222" panose="020B0803050302020204" pitchFamily="34" charset="0"/>
              </a:rPr>
              <a:t>Gọi</a:t>
            </a:r>
            <a:r>
              <a:rPr lang="en-US" altLang="zh-CN" sz="2800" dirty="0" smtClean="0">
                <a:latin typeface="HP-222" panose="020B0803050302020204" pitchFamily="34" charset="0"/>
              </a:rPr>
              <a:t> HS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đọc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các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đã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học</a:t>
            </a:r>
            <a:r>
              <a:rPr lang="en-US" altLang="zh-CN" sz="2800" dirty="0" smtClean="0">
                <a:latin typeface="HP-222" panose="020B0803050302020204" pitchFamily="34" charset="0"/>
              </a:rPr>
              <a:t> ở </a:t>
            </a:r>
            <a:r>
              <a:rPr lang="en-US" altLang="zh-CN" sz="2800" err="1" smtClean="0">
                <a:latin typeface="HP-222" panose="020B0803050302020204" pitchFamily="34" charset="0"/>
              </a:rPr>
              <a:t>bài</a:t>
            </a:r>
            <a:r>
              <a:rPr lang="en-US" altLang="zh-CN" sz="2800" smtClean="0">
                <a:latin typeface="HP-222" panose="020B0803050302020204" pitchFamily="34" charset="0"/>
              </a:rPr>
              <a:t> 76 </a:t>
            </a:r>
            <a:r>
              <a:rPr lang="en-US" altLang="zh-CN" sz="2800" err="1" smtClean="0">
                <a:latin typeface="HP-222" panose="020B0803050302020204" pitchFamily="34" charset="0"/>
              </a:rPr>
              <a:t>và</a:t>
            </a:r>
            <a:r>
              <a:rPr lang="en-US" altLang="zh-CN" sz="2800" smtClean="0">
                <a:latin typeface="HP-222" panose="020B0803050302020204" pitchFamily="34" charset="0"/>
              </a:rPr>
              <a:t> 77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-1162050"/>
            <a:ext cx="8153400" cy="95409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78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79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ăc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âc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măng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tắc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kè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nhà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tầng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quả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gấc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" y="797072"/>
            <a:ext cx="2990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H-222"/>
              </a:rPr>
              <a:t>.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Kiểm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tra</a:t>
            </a:r>
            <a:endParaRPr lang="en-US" sz="4000" dirty="0">
              <a:latin typeface="H-2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114550"/>
            <a:ext cx="4514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-222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. </a:t>
            </a:r>
            <a:r>
              <a:rPr lang="en-US" sz="4000" b="1" dirty="0" err="1" smtClean="0">
                <a:latin typeface="H-222"/>
              </a:rPr>
              <a:t>Giới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thiệu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bài</a:t>
            </a:r>
            <a:endParaRPr lang="en-US" sz="4000" dirty="0">
              <a:latin typeface="H-2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800350"/>
            <a:ext cx="8153400" cy="138498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Viết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ươn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ươt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ang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ac, con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lươn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lướt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ván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thang</a:t>
            </a:r>
            <a:r>
              <a:rPr lang="en-US" altLang="zh-CN" sz="2800" dirty="0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vạc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HP-222" panose="020B0803050302020204" pitchFamily="34" charset="0"/>
              </a:rPr>
              <a:t>-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chữ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thường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cỡ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vừa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đúng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kiểu</a:t>
            </a:r>
            <a:r>
              <a:rPr lang="en-US" altLang="zh-CN" sz="2800" dirty="0" smtClean="0">
                <a:latin typeface="HP-222" panose="020B0803050302020204" pitchFamily="34" charset="0"/>
              </a:rPr>
              <a:t>,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đều</a:t>
            </a:r>
            <a:r>
              <a:rPr lang="en-US" altLang="zh-CN" sz="2800" dirty="0" smtClean="0">
                <a:latin typeface="HP-222" panose="020B0803050302020204" pitchFamily="34" charset="0"/>
              </a:rPr>
              <a:t> </a:t>
            </a:r>
            <a:r>
              <a:rPr lang="en-US" altLang="zh-CN" sz="2800" dirty="0" err="1" smtClean="0">
                <a:latin typeface="HP-222" panose="020B0803050302020204" pitchFamily="34" charset="0"/>
              </a:rPr>
              <a:t>nét</a:t>
            </a:r>
            <a:r>
              <a:rPr lang="en-US" altLang="zh-CN" sz="2800" dirty="0" smtClean="0">
                <a:latin typeface="HP-222" panose="020B0803050302020204" pitchFamily="34" charset="0"/>
              </a:rPr>
              <a:t>. </a:t>
            </a:r>
            <a:endParaRPr lang="zh-CN" altLang="en-US" sz="28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1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3350"/>
            <a:ext cx="87630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-222"/>
              </a:rPr>
              <a:t>HOẠT ĐỘNG </a:t>
            </a:r>
            <a:r>
              <a:rPr lang="en-US" sz="3600" b="1" dirty="0" smtClean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 smtClean="0">
                <a:latin typeface="H-222"/>
              </a:rPr>
              <a:t>Khám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phá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và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luyện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tập</a:t>
            </a:r>
            <a:r>
              <a:rPr lang="en-US" sz="3600" dirty="0" smtClean="0">
                <a:latin typeface="H-222"/>
              </a:rPr>
              <a:t>  </a:t>
            </a:r>
            <a:endParaRPr lang="en-US" sz="3600" dirty="0">
              <a:latin typeface="H-2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971550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dirty="0" smtClean="0">
                <a:latin typeface="H-222"/>
              </a:rPr>
              <a:t>Các vần, tiếng, từ cần viết.</a:t>
            </a:r>
          </a:p>
          <a:p>
            <a:r>
              <a:rPr lang="nl-NL" dirty="0" smtClean="0">
                <a:latin typeface="H-222"/>
              </a:rPr>
              <a:t>     Yêu </a:t>
            </a:r>
            <a:r>
              <a:rPr lang="nl-NL" dirty="0">
                <a:latin typeface="H-222"/>
              </a:rPr>
              <a:t>cầu học sinh đọc</a:t>
            </a:r>
            <a:endParaRPr lang="en-US" dirty="0">
              <a:latin typeface="H-2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047750"/>
            <a:ext cx="7620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r>
              <a:rPr lang="en-US" dirty="0" smtClean="0">
                <a:latin typeface="H-222"/>
              </a:rPr>
              <a:t> </a:t>
            </a: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7880"/>
            <a:ext cx="7232568" cy="122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81350"/>
            <a:ext cx="739832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34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795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H-222"/>
              </a:rPr>
              <a:t>2. Tập viết</a:t>
            </a:r>
            <a:r>
              <a:rPr lang="nl-NL" smtClean="0">
                <a:latin typeface="H-222"/>
              </a:rPr>
              <a:t>: </a:t>
            </a:r>
            <a:r>
              <a:rPr lang="en-US" altLang="zh-CN" smtClean="0">
                <a:solidFill>
                  <a:srgbClr val="FF0000"/>
                </a:solidFill>
                <a:latin typeface="HP-222" panose="020B0803050302020204" pitchFamily="34" charset="0"/>
              </a:rPr>
              <a:t>ươn, con </a:t>
            </a:r>
            <a:r>
              <a:rPr lang="en-US" altLang="zh-CN">
                <a:solidFill>
                  <a:srgbClr val="FF0000"/>
                </a:solidFill>
                <a:latin typeface="HP-222" panose="020B0803050302020204" pitchFamily="34" charset="0"/>
              </a:rPr>
              <a:t>lươn</a:t>
            </a:r>
            <a:r>
              <a:rPr lang="en-US" altLang="zh-CN" smtClean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>
                <a:solidFill>
                  <a:srgbClr val="FF0000"/>
                </a:solidFill>
                <a:latin typeface="HP-222" panose="020B0803050302020204" pitchFamily="34" charset="0"/>
              </a:rPr>
              <a:t>ươt,</a:t>
            </a:r>
            <a:r>
              <a:rPr lang="en-US" altLang="zh-CN" smtClean="0">
                <a:solidFill>
                  <a:srgbClr val="FF0000"/>
                </a:solidFill>
                <a:latin typeface="HP-222" panose="020B0803050302020204" pitchFamily="34" charset="0"/>
              </a:rPr>
              <a:t>  </a:t>
            </a:r>
            <a:r>
              <a:rPr lang="en-US" altLang="zh-CN">
                <a:solidFill>
                  <a:srgbClr val="FF0000"/>
                </a:solidFill>
                <a:latin typeface="HP-222" panose="020B0803050302020204" pitchFamily="34" charset="0"/>
              </a:rPr>
              <a:t>lướt </a:t>
            </a:r>
            <a:r>
              <a:rPr lang="en-US" altLang="zh-CN" smtClean="0">
                <a:solidFill>
                  <a:srgbClr val="FF0000"/>
                </a:solidFill>
                <a:latin typeface="HP-222" panose="020B0803050302020204" pitchFamily="34" charset="0"/>
              </a:rPr>
              <a:t>ván</a:t>
            </a:r>
            <a:r>
              <a:rPr lang="nl-NL" smtClean="0">
                <a:latin typeface="H-222"/>
              </a:rPr>
              <a:t> </a:t>
            </a:r>
            <a:endParaRPr lang="en-US" dirty="0">
              <a:latin typeface="H-2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184677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2350949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6" y="426482"/>
            <a:ext cx="7232568" cy="122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  <a:latin typeface="H-222"/>
              </a:rPr>
              <a:t>Video hướng dẫn viết</a:t>
            </a:r>
            <a:br>
              <a:rPr lang="en-US">
                <a:solidFill>
                  <a:srgbClr val="FF0000"/>
                </a:solidFill>
                <a:latin typeface="H-222"/>
              </a:rPr>
            </a:br>
            <a:endParaRPr lang="en-US"/>
          </a:p>
        </p:txBody>
      </p:sp>
      <p:pic>
        <p:nvPicPr>
          <p:cNvPr id="4" name="a71d0d83-be75-4fda-b45b-b134be66360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200150"/>
            <a:ext cx="6034088" cy="3394075"/>
          </a:xfrm>
        </p:spPr>
      </p:pic>
    </p:spTree>
    <p:extLst>
      <p:ext uri="{BB962C8B-B14F-4D97-AF65-F5344CB8AC3E}">
        <p14:creationId xmlns:p14="http://schemas.microsoft.com/office/powerpoint/2010/main" val="3979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89350"/>
            <a:ext cx="75438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529" y="134530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32055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981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latin typeface="H-222"/>
              </a:rPr>
              <a:t>2. Tập viết</a:t>
            </a:r>
            <a:r>
              <a:rPr lang="nl-NL" smtClean="0">
                <a:latin typeface="H-222"/>
              </a:rPr>
              <a:t>: </a:t>
            </a:r>
            <a:r>
              <a:rPr lang="en-US" dirty="0" err="1">
                <a:solidFill>
                  <a:srgbClr val="C00000"/>
                </a:solidFill>
                <a:latin typeface="HP-222" panose="020B0803050302020204" pitchFamily="34" charset="0"/>
              </a:rPr>
              <a:t>a</a:t>
            </a:r>
            <a:r>
              <a:rPr lang="en-US" altLang="zh-CN" smtClean="0">
                <a:solidFill>
                  <a:srgbClr val="C00000"/>
                </a:solidFill>
                <a:latin typeface="HP-222" panose="020B0803050302020204" pitchFamily="34" charset="0"/>
              </a:rPr>
              <a:t>ng</a:t>
            </a:r>
            <a:r>
              <a:rPr lang="en-US" altLang="zh-CN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mtClean="0">
                <a:solidFill>
                  <a:srgbClr val="C00000"/>
                </a:solidFill>
                <a:latin typeface="HP-222" panose="020B0803050302020204" pitchFamily="34" charset="0"/>
              </a:rPr>
              <a:t>thang, ac, vạc</a:t>
            </a:r>
            <a:r>
              <a:rPr lang="nl-NL" smtClean="0">
                <a:latin typeface="H-222"/>
              </a:rPr>
              <a:t> </a:t>
            </a:r>
            <a:endParaRPr lang="en-US" dirty="0">
              <a:latin typeface="H-2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808" y="258733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2608243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   </a:t>
            </a:r>
            <a:r>
              <a:rPr lang="en-US" sz="2800" dirty="0" err="1" smtClean="0">
                <a:latin typeface="HP-222" pitchFamily="34" charset="0"/>
              </a:rPr>
              <a:t>Gv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viết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mẫu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Chú</a:t>
            </a:r>
            <a:r>
              <a:rPr lang="en-US" sz="2800" dirty="0" smtClean="0">
                <a:latin typeface="HP-222" pitchFamily="34" charset="0"/>
              </a:rPr>
              <a:t> ý </a:t>
            </a:r>
            <a:r>
              <a:rPr lang="en-US" sz="2800" dirty="0" err="1" smtClean="0">
                <a:latin typeface="HP-222" pitchFamily="34" charset="0"/>
              </a:rPr>
              <a:t>độ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cao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</a:t>
            </a:r>
            <a:r>
              <a:rPr lang="en-US" sz="2800" dirty="0" smtClean="0">
                <a:latin typeface="HP-222" pitchFamily="34" charset="0"/>
              </a:rPr>
              <a:t> con </a:t>
            </a:r>
            <a:r>
              <a:rPr lang="en-US" sz="2800" dirty="0" err="1" smtClean="0">
                <a:latin typeface="HP-222" pitchFamily="34" charset="0"/>
              </a:rPr>
              <a:t>chữ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nối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nét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khoảng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cách</a:t>
            </a:r>
            <a:r>
              <a:rPr lang="en-US" sz="2800" dirty="0" smtClean="0">
                <a:latin typeface="HP-222" pitchFamily="34" charset="0"/>
              </a:rPr>
              <a:t>, </a:t>
            </a:r>
            <a:r>
              <a:rPr lang="en-US" sz="2800" dirty="0" err="1" smtClean="0">
                <a:latin typeface="HP-222" pitchFamily="34" charset="0"/>
              </a:rPr>
              <a:t>vị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trí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đặt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dấu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itchFamily="34" charset="0"/>
              </a:rPr>
              <a:t>thanh</a:t>
            </a:r>
            <a:r>
              <a:rPr lang="en-US" sz="2800" dirty="0" smtClean="0">
                <a:latin typeface="HP-222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4" y="819150"/>
            <a:ext cx="739832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5049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  <a:latin typeface="H-222"/>
              </a:rPr>
              <a:t>Video hướng dẫn viết</a:t>
            </a:r>
            <a:br>
              <a:rPr lang="en-US">
                <a:solidFill>
                  <a:srgbClr val="FF0000"/>
                </a:solidFill>
                <a:latin typeface="H-222"/>
              </a:rPr>
            </a:br>
            <a:endParaRPr lang="en-US"/>
          </a:p>
        </p:txBody>
      </p:sp>
      <p:pic>
        <p:nvPicPr>
          <p:cNvPr id="4" name="c209920f-0476-439e-afa4-0869dd3144e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200150"/>
            <a:ext cx="6034088" cy="3394075"/>
          </a:xfrm>
        </p:spPr>
      </p:pic>
    </p:spTree>
    <p:extLst>
      <p:ext uri="{BB962C8B-B14F-4D97-AF65-F5344CB8AC3E}">
        <p14:creationId xmlns:p14="http://schemas.microsoft.com/office/powerpoint/2010/main" val="11001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2070298" y="133350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328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H-222"/>
              </a:rPr>
              <a:t>3</a:t>
            </a:r>
            <a:r>
              <a:rPr lang="nl-NL" sz="2800" dirty="0" smtClean="0">
                <a:latin typeface="H-222"/>
              </a:rPr>
              <a:t>. Tập viết:</a:t>
            </a:r>
            <a:endParaRPr lang="en-US" sz="2800" dirty="0">
              <a:latin typeface="H-22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6550"/>
            <a:ext cx="739832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9" y="967572"/>
            <a:ext cx="7232568" cy="122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1650</TotalTime>
  <Words>262</Words>
  <Application>Microsoft Office PowerPoint</Application>
  <PresentationFormat>On-screen Show (16:9)</PresentationFormat>
  <Paragraphs>39</Paragraphs>
  <Slides>12</Slides>
  <Notes>3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Video hướng dẫn viết </vt:lpstr>
      <vt:lpstr>PowerPoint Presentation</vt:lpstr>
      <vt:lpstr>PowerPoint Presentation</vt:lpstr>
      <vt:lpstr>Video hướng dẫn viết 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211</cp:revision>
  <dcterms:created xsi:type="dcterms:W3CDTF">2020-05-18T12:48:51Z</dcterms:created>
  <dcterms:modified xsi:type="dcterms:W3CDTF">2020-08-16T15:48:31Z</dcterms:modified>
</cp:coreProperties>
</file>