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3" r:id="rId13"/>
    <p:sldId id="295" r:id="rId14"/>
    <p:sldId id="296" r:id="rId15"/>
    <p:sldId id="268" r:id="rId16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54" y="204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16/08/2022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16/08/2022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16/08/2022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16/08/2022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16/08/2022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16/08/2022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16/08/2022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16/08/2022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16/08/2022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16/08/2022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16/08/2022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16/08/2022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16/08/2022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962586"/>
            <a:ext cx="2444531" cy="2143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FF00"/>
                </a:solidFill>
                <a:latin typeface="Times New Roman" pitchFamily="18" charset="0"/>
              </a:rPr>
              <a:t>TRƯỜNG TIỂU HỌC </a:t>
            </a:r>
            <a:r>
              <a:rPr lang="en-US" altLang="en-US" sz="3500" b="1" smtClean="0">
                <a:solidFill>
                  <a:srgbClr val="FFFF00"/>
                </a:solidFill>
                <a:latin typeface="Times New Roman" pitchFamily="18" charset="0"/>
              </a:rPr>
              <a:t>……</a:t>
            </a:r>
            <a:endParaRPr lang="en-US" altLang="en-US" sz="35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96219" y="4582047"/>
            <a:ext cx="13500099" cy="1668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 CUỐI HỌC KÌ 2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330324" y="1905000"/>
            <a:ext cx="13132595" cy="2176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6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</a:t>
            </a:r>
            <a:r>
              <a:rPr lang="en-US" sz="66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6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</a:t>
            </a:r>
            <a:r>
              <a:rPr lang="en-US" sz="66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019799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4263487" y="307883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891907" y="6715346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27452" y="-5633"/>
            <a:ext cx="1382714" cy="1524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2"/>
          <p:cNvSpPr>
            <a:spLocks noChangeArrowheads="1"/>
          </p:cNvSpPr>
          <p:nvPr/>
        </p:nvSpPr>
        <p:spPr bwMode="auto">
          <a:xfrm>
            <a:off x="1479550" y="1905000"/>
            <a:ext cx="1582738" cy="1192212"/>
          </a:xfrm>
          <a:prstGeom prst="ellipse">
            <a:avLst/>
          </a:prstGeom>
          <a:solidFill>
            <a:srgbClr val="FFFF00"/>
          </a:solidFill>
          <a:ln w="1270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FF3300"/>
                </a:solidFill>
              </a:rPr>
              <a:t> </a:t>
            </a:r>
            <a:r>
              <a:rPr lang="en-US" dirty="0" err="1">
                <a:solidFill>
                  <a:srgbClr val="FF3300"/>
                </a:solidFill>
              </a:rPr>
              <a:t>Câu</a:t>
            </a:r>
            <a:r>
              <a:rPr lang="en-US" dirty="0">
                <a:solidFill>
                  <a:srgbClr val="FF3300"/>
                </a:solidFill>
              </a:rPr>
              <a:t> 6</a:t>
            </a:r>
          </a:p>
        </p:txBody>
      </p:sp>
      <p:sp>
        <p:nvSpPr>
          <p:cNvPr id="12" name="Snip Diagonal Corner Rectangle 11"/>
          <p:cNvSpPr/>
          <p:nvPr/>
        </p:nvSpPr>
        <p:spPr>
          <a:xfrm>
            <a:off x="3217976" y="2062843"/>
            <a:ext cx="12159343" cy="1670957"/>
          </a:xfrm>
          <a:prstGeom prst="snip2DiagRect">
            <a:avLst/>
          </a:prstGeom>
          <a:solidFill>
            <a:srgbClr val="FFCC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WordArt 33" descr="Narrow vertical"/>
          <p:cNvSpPr>
            <a:spLocks noChangeArrowheads="1" noChangeShapeType="1" noTextEdit="1"/>
          </p:cNvSpPr>
          <p:nvPr/>
        </p:nvSpPr>
        <p:spPr bwMode="auto">
          <a:xfrm rot="-128454">
            <a:off x="5105011" y="406198"/>
            <a:ext cx="4714875" cy="87471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Rung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Chuông</a:t>
            </a:r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Vàng</a:t>
            </a:r>
            <a:endParaRPr lang="en-US" sz="3600" kern="10" dirty="0">
              <a:ln w="12700">
                <a:solidFill>
                  <a:srgbClr val="FF33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5" name="Picture 34" descr="an3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4719" y="352425"/>
            <a:ext cx="14478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746919" y="3934903"/>
            <a:ext cx="125730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1: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vi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đạp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4. </a:t>
            </a:r>
            <a:endParaRPr lang="en-US" sz="32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42319" y="4724400"/>
            <a:ext cx="13335000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2: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 sang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sát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đèn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dành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chưa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chuyển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sang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32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18519" y="6736140"/>
            <a:ext cx="13563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3: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vi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ngồi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thuyền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mặc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áo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phao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xuống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69571" y="7993639"/>
            <a:ext cx="13764948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4: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vi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mũ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hiểm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959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2"/>
          <p:cNvSpPr>
            <a:spLocks noChangeArrowheads="1"/>
          </p:cNvSpPr>
          <p:nvPr/>
        </p:nvSpPr>
        <p:spPr bwMode="auto">
          <a:xfrm>
            <a:off x="1479550" y="1905000"/>
            <a:ext cx="1582738" cy="1192212"/>
          </a:xfrm>
          <a:prstGeom prst="ellipse">
            <a:avLst/>
          </a:prstGeom>
          <a:solidFill>
            <a:srgbClr val="FFFF00"/>
          </a:solidFill>
          <a:ln w="1270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FF3300"/>
                </a:solidFill>
              </a:rPr>
              <a:t> </a:t>
            </a:r>
            <a:r>
              <a:rPr lang="en-US" dirty="0" err="1">
                <a:solidFill>
                  <a:srgbClr val="FF3300"/>
                </a:solidFill>
              </a:rPr>
              <a:t>Câu</a:t>
            </a:r>
            <a:r>
              <a:rPr lang="en-US" dirty="0">
                <a:solidFill>
                  <a:srgbClr val="FF3300"/>
                </a:solidFill>
              </a:rPr>
              <a:t> </a:t>
            </a:r>
            <a:r>
              <a:rPr lang="en-US" dirty="0" smtClean="0">
                <a:solidFill>
                  <a:srgbClr val="FF3300"/>
                </a:solidFill>
              </a:rPr>
              <a:t>7</a:t>
            </a:r>
            <a:endParaRPr lang="en-US" dirty="0">
              <a:solidFill>
                <a:srgbClr val="FF3300"/>
              </a:solidFill>
            </a:endParaRPr>
          </a:p>
        </p:txBody>
      </p:sp>
      <p:sp>
        <p:nvSpPr>
          <p:cNvPr id="12" name="Snip Diagonal Corner Rectangle 11"/>
          <p:cNvSpPr/>
          <p:nvPr/>
        </p:nvSpPr>
        <p:spPr>
          <a:xfrm>
            <a:off x="3217976" y="2062843"/>
            <a:ext cx="12159343" cy="1670957"/>
          </a:xfrm>
          <a:prstGeom prst="snip2DiagRect">
            <a:avLst/>
          </a:prstGeom>
          <a:solidFill>
            <a:srgbClr val="FFCC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tuân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WordArt 33" descr="Narrow vertical"/>
          <p:cNvSpPr>
            <a:spLocks noChangeArrowheads="1" noChangeShapeType="1" noTextEdit="1"/>
          </p:cNvSpPr>
          <p:nvPr/>
        </p:nvSpPr>
        <p:spPr bwMode="auto">
          <a:xfrm rot="-128454">
            <a:off x="5105011" y="406198"/>
            <a:ext cx="4714875" cy="87471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Rung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Chuông</a:t>
            </a:r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Vàng</a:t>
            </a:r>
            <a:endParaRPr lang="en-US" sz="3600" kern="10" dirty="0">
              <a:ln w="12700">
                <a:solidFill>
                  <a:srgbClr val="FF33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5" name="Picture 34" descr="an3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4719" y="352425"/>
            <a:ext cx="14478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042319" y="3934903"/>
            <a:ext cx="13335000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VD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đạp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...</a:t>
            </a:r>
            <a:endParaRPr lang="en-US" sz="32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743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718719" y="0"/>
            <a:ext cx="8610600" cy="1412557"/>
            <a:chOff x="3718719" y="0"/>
            <a:chExt cx="8610600" cy="1412557"/>
          </a:xfrm>
        </p:grpSpPr>
        <p:grpSp>
          <p:nvGrpSpPr>
            <p:cNvPr id="2" name="Group 1"/>
            <p:cNvGrpSpPr/>
            <p:nvPr/>
          </p:nvGrpSpPr>
          <p:grpSpPr>
            <a:xfrm>
              <a:off x="5236910" y="0"/>
              <a:ext cx="5492209" cy="930735"/>
              <a:chOff x="4539228" y="172432"/>
              <a:chExt cx="5399539" cy="93073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4539228" y="172432"/>
                <a:ext cx="5399539" cy="930735"/>
                <a:chOff x="4539228" y="172432"/>
                <a:chExt cx="5399539" cy="930735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4539228" y="172432"/>
                  <a:ext cx="5399539" cy="52322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6718466" y="641502"/>
                  <a:ext cx="12626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Đạo đức</a:t>
                  </a:r>
                  <a:endPara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" name="Straight Connector 3"/>
              <p:cNvCxnSpPr/>
              <p:nvPr/>
            </p:nvCxnSpPr>
            <p:spPr>
              <a:xfrm>
                <a:off x="6830837" y="1051559"/>
                <a:ext cx="101033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5" name="Text Box 14"/>
            <p:cNvSpPr txBox="1">
              <a:spLocks noChangeArrowheads="1"/>
            </p:cNvSpPr>
            <p:nvPr/>
          </p:nvSpPr>
          <p:spPr bwMode="auto">
            <a:xfrm>
              <a:off x="3718719" y="898134"/>
              <a:ext cx="8610600" cy="514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400" b="1" dirty="0" smtClean="0">
                  <a:solidFill>
                    <a:srgbClr val="0000CC"/>
                  </a:solidFill>
                  <a:latin typeface="Times New Roman" pitchFamily="18" charset="0"/>
                </a:rPr>
                <a:t>ÔN TẬP CUỐI HỌC KÌ 2</a:t>
              </a:r>
              <a:endParaRPr lang="en-US" sz="2400" b="1" dirty="0" smtClean="0">
                <a:solidFill>
                  <a:srgbClr val="0000CC"/>
                </a:solidFill>
                <a:latin typeface="Times New Roman" pitchFamily="18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2270919" y="1600200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nl-N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2347119" y="2438400"/>
            <a:ext cx="13716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vi-VN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70919" y="3276600"/>
            <a:ext cx="116586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1: </a:t>
            </a:r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 đồng tình với nội dung nào về xử lí bất hoà</a:t>
            </a:r>
            <a:r>
              <a:rPr lang="nl-NL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3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66319" y="4101498"/>
            <a:ext cx="10896600" cy="69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A. Im lặng, không cãi nhau, tạm dừng cuộc nói chuyện.</a:t>
            </a:r>
            <a:endParaRPr lang="en-US" sz="32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66319" y="4978872"/>
            <a:ext cx="11506200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Bình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tĩnh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rõ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gây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bất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hoà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bỏ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32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66319" y="6563513"/>
            <a:ext cx="103632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C. Tranh luận cuối cùng cho ra lẽ xem ai đúng, ai sai.</a:t>
            </a:r>
            <a:endParaRPr lang="en-US" sz="32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66319" y="7543800"/>
            <a:ext cx="7930376" cy="6991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D. Bảo vệ ý kiến của mình bằng mọi cách</a:t>
            </a:r>
            <a:endParaRPr lang="en-US" sz="32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566319" y="4978872"/>
            <a:ext cx="609600" cy="7361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852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5" grpId="0"/>
      <p:bldP spid="9" grpId="0"/>
      <p:bldP spid="10" grpId="0"/>
      <p:bldP spid="11" grpId="0"/>
      <p:bldP spid="12" grpId="0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718719" y="0"/>
            <a:ext cx="8610600" cy="1412557"/>
            <a:chOff x="3718719" y="0"/>
            <a:chExt cx="8610600" cy="1412557"/>
          </a:xfrm>
        </p:grpSpPr>
        <p:grpSp>
          <p:nvGrpSpPr>
            <p:cNvPr id="2" name="Group 1"/>
            <p:cNvGrpSpPr/>
            <p:nvPr/>
          </p:nvGrpSpPr>
          <p:grpSpPr>
            <a:xfrm>
              <a:off x="5236910" y="0"/>
              <a:ext cx="5492209" cy="930735"/>
              <a:chOff x="4539228" y="172432"/>
              <a:chExt cx="5399539" cy="93073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4539228" y="172432"/>
                <a:ext cx="5399539" cy="930735"/>
                <a:chOff x="4539228" y="172432"/>
                <a:chExt cx="5399539" cy="930735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4539228" y="172432"/>
                  <a:ext cx="5399539" cy="52322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6718466" y="641502"/>
                  <a:ext cx="12626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Đạo đức</a:t>
                  </a:r>
                  <a:endPara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" name="Straight Connector 3"/>
              <p:cNvCxnSpPr/>
              <p:nvPr/>
            </p:nvCxnSpPr>
            <p:spPr>
              <a:xfrm>
                <a:off x="6830837" y="1051559"/>
                <a:ext cx="101033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5" name="Text Box 14"/>
            <p:cNvSpPr txBox="1">
              <a:spLocks noChangeArrowheads="1"/>
            </p:cNvSpPr>
            <p:nvPr/>
          </p:nvSpPr>
          <p:spPr bwMode="auto">
            <a:xfrm>
              <a:off x="3718719" y="898134"/>
              <a:ext cx="8610600" cy="514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400" b="1" dirty="0" smtClean="0">
                  <a:solidFill>
                    <a:srgbClr val="0000CC"/>
                  </a:solidFill>
                  <a:latin typeface="Times New Roman" pitchFamily="18" charset="0"/>
                </a:rPr>
                <a:t>ÔN TẬP CUỐI HỌC KÌ 2</a:t>
              </a:r>
              <a:endParaRPr lang="en-US" sz="2400" b="1" dirty="0" smtClean="0">
                <a:solidFill>
                  <a:srgbClr val="0000CC"/>
                </a:solidFill>
                <a:latin typeface="Times New Roman" pitchFamily="18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2270919" y="1600200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nl-N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2347119" y="2438400"/>
            <a:ext cx="13716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vi-VN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70919" y="3276600"/>
            <a:ext cx="11658600" cy="69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2: </a:t>
            </a:r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 bạn đã làm gì để xử lí bất hoà?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66319" y="4101498"/>
            <a:ext cx="10896600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kìm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giận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88560" y="5671977"/>
            <a:ext cx="115062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32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88560" y="6629400"/>
            <a:ext cx="1036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nl-NL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 </a:t>
            </a:r>
            <a:r>
              <a:rPr lang="nl-NL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 bè, nhờ anh chị đến giúp.</a:t>
            </a: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66319" y="7507126"/>
            <a:ext cx="3318216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nl-NL" sz="36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 bảo bố mẹ</a:t>
            </a:r>
            <a:endParaRPr lang="en-US" sz="32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562124" y="4124253"/>
            <a:ext cx="609600" cy="7361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174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718719" y="0"/>
            <a:ext cx="8610600" cy="1412557"/>
            <a:chOff x="3718719" y="0"/>
            <a:chExt cx="8610600" cy="1412557"/>
          </a:xfrm>
        </p:grpSpPr>
        <p:grpSp>
          <p:nvGrpSpPr>
            <p:cNvPr id="2" name="Group 1"/>
            <p:cNvGrpSpPr/>
            <p:nvPr/>
          </p:nvGrpSpPr>
          <p:grpSpPr>
            <a:xfrm>
              <a:off x="5236910" y="0"/>
              <a:ext cx="5492209" cy="930735"/>
              <a:chOff x="4539228" y="172432"/>
              <a:chExt cx="5399539" cy="93073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4539228" y="172432"/>
                <a:ext cx="5399539" cy="930735"/>
                <a:chOff x="4539228" y="172432"/>
                <a:chExt cx="5399539" cy="930735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4539228" y="172432"/>
                  <a:ext cx="5399539" cy="52322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6718466" y="641502"/>
                  <a:ext cx="12626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Đạo đức</a:t>
                  </a:r>
                  <a:endPara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" name="Straight Connector 3"/>
              <p:cNvCxnSpPr/>
              <p:nvPr/>
            </p:nvCxnSpPr>
            <p:spPr>
              <a:xfrm>
                <a:off x="6830837" y="1051559"/>
                <a:ext cx="101033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5" name="Text Box 14"/>
            <p:cNvSpPr txBox="1">
              <a:spLocks noChangeArrowheads="1"/>
            </p:cNvSpPr>
            <p:nvPr/>
          </p:nvSpPr>
          <p:spPr bwMode="auto">
            <a:xfrm>
              <a:off x="3718719" y="898134"/>
              <a:ext cx="8610600" cy="514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400" b="1" dirty="0" smtClean="0">
                  <a:solidFill>
                    <a:srgbClr val="0000CC"/>
                  </a:solidFill>
                  <a:latin typeface="Times New Roman" pitchFamily="18" charset="0"/>
                </a:rPr>
                <a:t>ÔN TẬP CUỐI HỌC KÌ 2</a:t>
              </a:r>
              <a:endParaRPr lang="en-US" sz="2400" b="1" dirty="0" smtClean="0">
                <a:solidFill>
                  <a:srgbClr val="0000CC"/>
                </a:solidFill>
                <a:latin typeface="Times New Roman" pitchFamily="18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2270919" y="1600200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nl-N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2347119" y="2438400"/>
            <a:ext cx="13716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vi-VN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47119" y="3276600"/>
            <a:ext cx="137160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3: </a:t>
            </a:r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đồng tình với hành vi nào về quy tắc an toàn giao thông ?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66319" y="4101498"/>
            <a:ext cx="108966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nl-NL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 xe đạp bỏ hai tay ra khỏi ghi đông</a:t>
            </a:r>
            <a:endParaRPr lang="en-US" sz="32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88560" y="5029200"/>
            <a:ext cx="115062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nl-NL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 mũ bảo hiểm khi tham gia giao thông</a:t>
            </a:r>
            <a:endParaRPr lang="en-US" sz="32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88560" y="5906869"/>
            <a:ext cx="1036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nl-NL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Trèo qua tường rào ngăn cách trên đường</a:t>
            </a: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69846" y="6781800"/>
            <a:ext cx="8302273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nl-NL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mặc áo phao khi ngồi trên thuyền</a:t>
            </a:r>
            <a:endParaRPr lang="en-US" sz="32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531022" y="5056441"/>
            <a:ext cx="609600" cy="7361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607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3244704" y="940456"/>
            <a:ext cx="9694215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KHỞI ĐỘNG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20" name="Group 19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718466" y="641502"/>
                <a:ext cx="12626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Đạo đức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21" name="Straight Connector 20"/>
            <p:cNvCxnSpPr/>
            <p:nvPr/>
          </p:nvCxnSpPr>
          <p:spPr>
            <a:xfrm>
              <a:off x="6830837" y="1051559"/>
              <a:ext cx="101033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718719" y="0"/>
            <a:ext cx="8610600" cy="1412557"/>
            <a:chOff x="3718719" y="0"/>
            <a:chExt cx="8610600" cy="1412557"/>
          </a:xfrm>
        </p:grpSpPr>
        <p:grpSp>
          <p:nvGrpSpPr>
            <p:cNvPr id="2" name="Group 1"/>
            <p:cNvGrpSpPr/>
            <p:nvPr/>
          </p:nvGrpSpPr>
          <p:grpSpPr>
            <a:xfrm>
              <a:off x="5236910" y="0"/>
              <a:ext cx="5492209" cy="930735"/>
              <a:chOff x="4539228" y="172432"/>
              <a:chExt cx="5399539" cy="93073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4539228" y="172432"/>
                <a:ext cx="5399539" cy="930735"/>
                <a:chOff x="4539228" y="172432"/>
                <a:chExt cx="5399539" cy="930735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4539228" y="172432"/>
                  <a:ext cx="5399539" cy="52322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6718466" y="641502"/>
                  <a:ext cx="12626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Đạo đức</a:t>
                  </a:r>
                  <a:endPara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" name="Straight Connector 3"/>
              <p:cNvCxnSpPr/>
              <p:nvPr/>
            </p:nvCxnSpPr>
            <p:spPr>
              <a:xfrm>
                <a:off x="6830837" y="1051559"/>
                <a:ext cx="101033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5" name="Text Box 14"/>
            <p:cNvSpPr txBox="1">
              <a:spLocks noChangeArrowheads="1"/>
            </p:cNvSpPr>
            <p:nvPr/>
          </p:nvSpPr>
          <p:spPr bwMode="auto">
            <a:xfrm>
              <a:off x="3718719" y="898134"/>
              <a:ext cx="8610600" cy="514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400" b="1" dirty="0" smtClean="0">
                  <a:solidFill>
                    <a:srgbClr val="0000CC"/>
                  </a:solidFill>
                  <a:latin typeface="Times New Roman" pitchFamily="18" charset="0"/>
                </a:rPr>
                <a:t>ÔN TẬP CUỐI HỌC KÌ 2</a:t>
              </a:r>
              <a:endParaRPr lang="en-US" sz="2400" b="1" dirty="0" smtClean="0">
                <a:solidFill>
                  <a:srgbClr val="0000CC"/>
                </a:solidFill>
                <a:latin typeface="Times New Roman" pitchFamily="18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2270919" y="1600200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“Rung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chuông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1051719" y="2617887"/>
            <a:ext cx="146304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số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vi-VN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vi-VN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 gian suy nghĩ và ghi câu trả lời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giây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HS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endParaRPr lang="en-US" sz="36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theo.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HS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rung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chuông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endParaRPr lang="vi-VN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2"/>
          <p:cNvSpPr>
            <a:spLocks noChangeArrowheads="1"/>
          </p:cNvSpPr>
          <p:nvPr/>
        </p:nvSpPr>
        <p:spPr bwMode="auto">
          <a:xfrm>
            <a:off x="1479550" y="2238064"/>
            <a:ext cx="1582738" cy="1192212"/>
          </a:xfrm>
          <a:prstGeom prst="ellipse">
            <a:avLst/>
          </a:prstGeom>
          <a:solidFill>
            <a:srgbClr val="FFFF00"/>
          </a:solidFill>
          <a:ln w="1270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FF3300"/>
                </a:solidFill>
              </a:rPr>
              <a:t> </a:t>
            </a:r>
            <a:r>
              <a:rPr lang="en-US" dirty="0" err="1">
                <a:solidFill>
                  <a:srgbClr val="FF3300"/>
                </a:solidFill>
              </a:rPr>
              <a:t>Câu</a:t>
            </a:r>
            <a:r>
              <a:rPr lang="en-US" dirty="0">
                <a:solidFill>
                  <a:srgbClr val="FF3300"/>
                </a:solidFill>
              </a:rPr>
              <a:t> </a:t>
            </a:r>
            <a:r>
              <a:rPr lang="en-US" dirty="0" smtClean="0">
                <a:solidFill>
                  <a:srgbClr val="FF3300"/>
                </a:solidFill>
              </a:rPr>
              <a:t>1</a:t>
            </a:r>
            <a:endParaRPr lang="en-US" dirty="0">
              <a:solidFill>
                <a:srgbClr val="FF3300"/>
              </a:solidFill>
            </a:endParaRPr>
          </a:p>
        </p:txBody>
      </p:sp>
      <p:sp>
        <p:nvSpPr>
          <p:cNvPr id="12" name="Snip Diagonal Corner Rectangle 11"/>
          <p:cNvSpPr/>
          <p:nvPr/>
        </p:nvSpPr>
        <p:spPr>
          <a:xfrm>
            <a:off x="3217976" y="2062843"/>
            <a:ext cx="11168743" cy="1670957"/>
          </a:xfrm>
          <a:prstGeom prst="snip2DiagRect">
            <a:avLst/>
          </a:prstGeom>
          <a:solidFill>
            <a:srgbClr val="FFCC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36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 bất hoà mà không xử lí sẽ dẫn đến tình trạng nào? </a:t>
            </a:r>
            <a:endParaRPr lang="en-US" sz="3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Snip Diagonal Corner Rectangle 13"/>
          <p:cNvSpPr/>
          <p:nvPr/>
        </p:nvSpPr>
        <p:spPr>
          <a:xfrm>
            <a:off x="2608376" y="4818619"/>
            <a:ext cx="12387943" cy="1886981"/>
          </a:xfrm>
          <a:prstGeom prst="snip2DiagRect">
            <a:avLst/>
          </a:prstGeom>
          <a:solidFill>
            <a:srgbClr val="FFCC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lnSpc>
                <a:spcPct val="120000"/>
              </a:lnSpc>
              <a:spcAft>
                <a:spcPts val="0"/>
              </a:spcAft>
            </a:pPr>
            <a:r>
              <a:rPr lang="nl-NL" sz="36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 bất hoà mà không xử lí sẽ dẫn đến tình trạng</a:t>
            </a:r>
            <a:r>
              <a:rPr lang="en-US" sz="36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giận</a:t>
            </a:r>
            <a:r>
              <a:rPr lang="en-US" sz="36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36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cãi</a:t>
            </a:r>
            <a:r>
              <a:rPr lang="en-US" sz="36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36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6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6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36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6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endParaRPr lang="en-US" sz="32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WordArt 33" descr="Narrow vertical"/>
          <p:cNvSpPr>
            <a:spLocks noChangeArrowheads="1" noChangeShapeType="1" noTextEdit="1"/>
          </p:cNvSpPr>
          <p:nvPr/>
        </p:nvSpPr>
        <p:spPr bwMode="auto">
          <a:xfrm rot="-128454">
            <a:off x="5105011" y="406198"/>
            <a:ext cx="4714875" cy="87471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Rung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Chuông</a:t>
            </a:r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Vàng</a:t>
            </a:r>
            <a:endParaRPr lang="en-US" sz="3600" kern="10" dirty="0">
              <a:ln w="12700">
                <a:solidFill>
                  <a:srgbClr val="FF33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7" name="Picture 34" descr="an3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4719" y="352425"/>
            <a:ext cx="14478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8333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2"/>
          <p:cNvSpPr>
            <a:spLocks noChangeArrowheads="1"/>
          </p:cNvSpPr>
          <p:nvPr/>
        </p:nvSpPr>
        <p:spPr bwMode="auto">
          <a:xfrm>
            <a:off x="1479550" y="2238064"/>
            <a:ext cx="1582738" cy="1192212"/>
          </a:xfrm>
          <a:prstGeom prst="ellipse">
            <a:avLst/>
          </a:prstGeom>
          <a:solidFill>
            <a:srgbClr val="FFFF00"/>
          </a:solidFill>
          <a:ln w="1270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FF3300"/>
                </a:solidFill>
              </a:rPr>
              <a:t> </a:t>
            </a:r>
            <a:r>
              <a:rPr lang="en-US" dirty="0" err="1">
                <a:solidFill>
                  <a:srgbClr val="FF3300"/>
                </a:solidFill>
              </a:rPr>
              <a:t>Câu</a:t>
            </a:r>
            <a:r>
              <a:rPr lang="en-US" dirty="0">
                <a:solidFill>
                  <a:srgbClr val="FF3300"/>
                </a:solidFill>
              </a:rPr>
              <a:t> 2</a:t>
            </a:r>
          </a:p>
        </p:txBody>
      </p:sp>
      <p:sp>
        <p:nvSpPr>
          <p:cNvPr id="12" name="Snip Diagonal Corner Rectangle 11"/>
          <p:cNvSpPr/>
          <p:nvPr/>
        </p:nvSpPr>
        <p:spPr>
          <a:xfrm>
            <a:off x="3217976" y="2062843"/>
            <a:ext cx="11168743" cy="1670957"/>
          </a:xfrm>
          <a:prstGeom prst="snip2DiagRect">
            <a:avLst/>
          </a:prstGeom>
          <a:solidFill>
            <a:srgbClr val="FFCC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 lợi ích của việc xử lí được bất hoà giữa bạn bè?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nip Diagonal Corner Rectangle 13"/>
          <p:cNvSpPr/>
          <p:nvPr/>
        </p:nvSpPr>
        <p:spPr>
          <a:xfrm>
            <a:off x="2608376" y="4818619"/>
            <a:ext cx="11930743" cy="1886981"/>
          </a:xfrm>
          <a:prstGeom prst="snip2DiagRect">
            <a:avLst/>
          </a:prstGeom>
          <a:solidFill>
            <a:srgbClr val="FFCC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ợi ích của việc xử lí được bất hoà giữa bạn bè là giữ được tình bạn, đoàn kết và hiểu nhau hơn,...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WordArt 33" descr="Narrow vertical"/>
          <p:cNvSpPr>
            <a:spLocks noChangeArrowheads="1" noChangeShapeType="1" noTextEdit="1"/>
          </p:cNvSpPr>
          <p:nvPr/>
        </p:nvSpPr>
        <p:spPr bwMode="auto">
          <a:xfrm rot="-128454">
            <a:off x="5105011" y="406198"/>
            <a:ext cx="4714875" cy="87471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Rung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Chuông</a:t>
            </a:r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Vàng</a:t>
            </a:r>
            <a:endParaRPr lang="en-US" sz="3600" kern="10" dirty="0">
              <a:ln w="12700">
                <a:solidFill>
                  <a:srgbClr val="FF33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5" name="Picture 34" descr="an3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4719" y="352425"/>
            <a:ext cx="14478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5814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2"/>
          <p:cNvSpPr>
            <a:spLocks noChangeArrowheads="1"/>
          </p:cNvSpPr>
          <p:nvPr/>
        </p:nvSpPr>
        <p:spPr bwMode="auto">
          <a:xfrm>
            <a:off x="1479550" y="2238064"/>
            <a:ext cx="1582738" cy="1192212"/>
          </a:xfrm>
          <a:prstGeom prst="ellipse">
            <a:avLst/>
          </a:prstGeom>
          <a:solidFill>
            <a:srgbClr val="FFFF00"/>
          </a:solidFill>
          <a:ln w="1270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FF3300"/>
                </a:solidFill>
              </a:rPr>
              <a:t> </a:t>
            </a:r>
            <a:r>
              <a:rPr lang="en-US" dirty="0" err="1">
                <a:solidFill>
                  <a:srgbClr val="FF3300"/>
                </a:solidFill>
              </a:rPr>
              <a:t>Câu</a:t>
            </a:r>
            <a:r>
              <a:rPr lang="en-US" dirty="0">
                <a:solidFill>
                  <a:srgbClr val="FF3300"/>
                </a:solidFill>
              </a:rPr>
              <a:t> </a:t>
            </a:r>
            <a:r>
              <a:rPr lang="en-US" dirty="0" smtClean="0">
                <a:solidFill>
                  <a:srgbClr val="FF3300"/>
                </a:solidFill>
              </a:rPr>
              <a:t>3</a:t>
            </a:r>
            <a:endParaRPr lang="en-US" dirty="0">
              <a:solidFill>
                <a:srgbClr val="FF3300"/>
              </a:solidFill>
            </a:endParaRPr>
          </a:p>
        </p:txBody>
      </p:sp>
      <p:sp>
        <p:nvSpPr>
          <p:cNvPr id="12" name="Snip Diagonal Corner Rectangle 11"/>
          <p:cNvSpPr/>
          <p:nvPr/>
        </p:nvSpPr>
        <p:spPr>
          <a:xfrm>
            <a:off x="3217976" y="2062843"/>
            <a:ext cx="11168743" cy="1670957"/>
          </a:xfrm>
          <a:prstGeom prst="snip2DiagRect">
            <a:avLst/>
          </a:prstGeom>
          <a:solidFill>
            <a:srgbClr val="FFCC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xử lí bất hoà với bạn, em làm cách nào?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nip Diagonal Corner Rectangle 13"/>
          <p:cNvSpPr/>
          <p:nvPr/>
        </p:nvSpPr>
        <p:spPr>
          <a:xfrm>
            <a:off x="2270919" y="4572001"/>
            <a:ext cx="12692743" cy="2590800"/>
          </a:xfrm>
          <a:prstGeom prst="snip2DiagRect">
            <a:avLst/>
          </a:prstGeom>
          <a:solidFill>
            <a:srgbClr val="FFCC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endParaRPr lang="en-US" sz="36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cha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WordArt 33" descr="Narrow vertical"/>
          <p:cNvSpPr>
            <a:spLocks noChangeArrowheads="1" noChangeShapeType="1" noTextEdit="1"/>
          </p:cNvSpPr>
          <p:nvPr/>
        </p:nvSpPr>
        <p:spPr bwMode="auto">
          <a:xfrm rot="-128454">
            <a:off x="5105011" y="406198"/>
            <a:ext cx="4714875" cy="87471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Rung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Chuông</a:t>
            </a:r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Vàng</a:t>
            </a:r>
            <a:endParaRPr lang="en-US" sz="3600" kern="10" dirty="0">
              <a:ln w="12700">
                <a:solidFill>
                  <a:srgbClr val="FF33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5" name="Picture 34" descr="an3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4719" y="352425"/>
            <a:ext cx="14478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662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2"/>
          <p:cNvSpPr>
            <a:spLocks noChangeArrowheads="1"/>
          </p:cNvSpPr>
          <p:nvPr/>
        </p:nvSpPr>
        <p:spPr bwMode="auto">
          <a:xfrm>
            <a:off x="1479550" y="2238064"/>
            <a:ext cx="1582738" cy="1192212"/>
          </a:xfrm>
          <a:prstGeom prst="ellipse">
            <a:avLst/>
          </a:prstGeom>
          <a:solidFill>
            <a:srgbClr val="FFFF00"/>
          </a:solidFill>
          <a:ln w="1270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FF3300"/>
                </a:solidFill>
              </a:rPr>
              <a:t> </a:t>
            </a:r>
            <a:r>
              <a:rPr lang="en-US" dirty="0" err="1">
                <a:solidFill>
                  <a:srgbClr val="FF3300"/>
                </a:solidFill>
              </a:rPr>
              <a:t>Câu</a:t>
            </a:r>
            <a:r>
              <a:rPr lang="en-US" dirty="0">
                <a:solidFill>
                  <a:srgbClr val="FF3300"/>
                </a:solidFill>
              </a:rPr>
              <a:t> 4</a:t>
            </a:r>
          </a:p>
        </p:txBody>
      </p:sp>
      <p:sp>
        <p:nvSpPr>
          <p:cNvPr id="12" name="Snip Diagonal Corner Rectangle 11"/>
          <p:cNvSpPr/>
          <p:nvPr/>
        </p:nvSpPr>
        <p:spPr>
          <a:xfrm>
            <a:off x="3217976" y="2062843"/>
            <a:ext cx="11168743" cy="1670957"/>
          </a:xfrm>
          <a:prstGeom prst="snip2DiagRect">
            <a:avLst/>
          </a:prstGeom>
          <a:solidFill>
            <a:srgbClr val="FFCC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GB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GB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GB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GB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GB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GB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GB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GB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GB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GB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GB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nip Diagonal Corner Rectangle 13"/>
          <p:cNvSpPr/>
          <p:nvPr/>
        </p:nvSpPr>
        <p:spPr>
          <a:xfrm>
            <a:off x="3217976" y="4572001"/>
            <a:ext cx="11168743" cy="2590800"/>
          </a:xfrm>
          <a:prstGeom prst="snip2DiagRect">
            <a:avLst/>
          </a:prstGeom>
          <a:solidFill>
            <a:srgbClr val="FFCC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endParaRPr lang="en-US" sz="36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+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vạch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+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WordArt 33" descr="Narrow vertical"/>
          <p:cNvSpPr>
            <a:spLocks noChangeArrowheads="1" noChangeShapeType="1" noTextEdit="1"/>
          </p:cNvSpPr>
          <p:nvPr/>
        </p:nvSpPr>
        <p:spPr bwMode="auto">
          <a:xfrm rot="-128454">
            <a:off x="5105011" y="406198"/>
            <a:ext cx="4714875" cy="87471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Rung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Chuông</a:t>
            </a:r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Vàng</a:t>
            </a:r>
            <a:endParaRPr lang="en-US" sz="3600" kern="10" dirty="0">
              <a:ln w="12700">
                <a:solidFill>
                  <a:srgbClr val="FF33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5" name="Picture 34" descr="an3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4719" y="352425"/>
            <a:ext cx="14478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3501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2"/>
          <p:cNvSpPr>
            <a:spLocks noChangeArrowheads="1"/>
          </p:cNvSpPr>
          <p:nvPr/>
        </p:nvSpPr>
        <p:spPr bwMode="auto">
          <a:xfrm>
            <a:off x="1479550" y="2238064"/>
            <a:ext cx="1582738" cy="1192212"/>
          </a:xfrm>
          <a:prstGeom prst="ellipse">
            <a:avLst/>
          </a:prstGeom>
          <a:solidFill>
            <a:srgbClr val="FFFF00"/>
          </a:solidFill>
          <a:ln w="1270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FF3300"/>
                </a:solidFill>
              </a:rPr>
              <a:t> </a:t>
            </a:r>
            <a:r>
              <a:rPr lang="en-US" dirty="0" err="1">
                <a:solidFill>
                  <a:srgbClr val="FF3300"/>
                </a:solidFill>
              </a:rPr>
              <a:t>Câu</a:t>
            </a:r>
            <a:r>
              <a:rPr lang="en-US" dirty="0">
                <a:solidFill>
                  <a:srgbClr val="FF3300"/>
                </a:solidFill>
              </a:rPr>
              <a:t> </a:t>
            </a:r>
            <a:r>
              <a:rPr lang="en-US" dirty="0" smtClean="0">
                <a:solidFill>
                  <a:srgbClr val="FF3300"/>
                </a:solidFill>
              </a:rPr>
              <a:t>5</a:t>
            </a:r>
            <a:endParaRPr lang="en-US" dirty="0">
              <a:solidFill>
                <a:srgbClr val="FF3300"/>
              </a:solidFill>
            </a:endParaRPr>
          </a:p>
        </p:txBody>
      </p:sp>
      <p:sp>
        <p:nvSpPr>
          <p:cNvPr id="12" name="Snip Diagonal Corner Rectangle 11"/>
          <p:cNvSpPr/>
          <p:nvPr/>
        </p:nvSpPr>
        <p:spPr>
          <a:xfrm>
            <a:off x="3217976" y="2062843"/>
            <a:ext cx="11168743" cy="1670957"/>
          </a:xfrm>
          <a:prstGeom prst="snip2DiagRect">
            <a:avLst/>
          </a:prstGeom>
          <a:solidFill>
            <a:srgbClr val="FFCC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GB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GB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GB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GB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GB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GB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tuân</a:t>
            </a:r>
            <a:r>
              <a:rPr lang="en-GB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GB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GB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GB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GB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GB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GB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GB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nip Diagonal Corner Rectangle 13"/>
          <p:cNvSpPr/>
          <p:nvPr/>
        </p:nvSpPr>
        <p:spPr>
          <a:xfrm>
            <a:off x="3217976" y="4572000"/>
            <a:ext cx="11168743" cy="2895599"/>
          </a:xfrm>
          <a:prstGeom prst="snip2DiagRect">
            <a:avLst/>
          </a:prstGeom>
          <a:solidFill>
            <a:srgbClr val="FFCC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endParaRPr lang="en-US" sz="36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khoẻ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WordArt 33" descr="Narrow vertical"/>
          <p:cNvSpPr>
            <a:spLocks noChangeArrowheads="1" noChangeShapeType="1" noTextEdit="1"/>
          </p:cNvSpPr>
          <p:nvPr/>
        </p:nvSpPr>
        <p:spPr bwMode="auto">
          <a:xfrm rot="-128454">
            <a:off x="5105011" y="406198"/>
            <a:ext cx="4714875" cy="87471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Rung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Chuông</a:t>
            </a:r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Vàng</a:t>
            </a:r>
            <a:endParaRPr lang="en-US" sz="3600" kern="10" dirty="0">
              <a:ln w="12700">
                <a:solidFill>
                  <a:srgbClr val="FF33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5" name="Picture 34" descr="an3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4719" y="352425"/>
            <a:ext cx="14478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5583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2"/>
          <p:cNvSpPr>
            <a:spLocks noChangeArrowheads="1"/>
          </p:cNvSpPr>
          <p:nvPr/>
        </p:nvSpPr>
        <p:spPr bwMode="auto">
          <a:xfrm>
            <a:off x="1479550" y="2238064"/>
            <a:ext cx="1582738" cy="1192212"/>
          </a:xfrm>
          <a:prstGeom prst="ellipse">
            <a:avLst/>
          </a:prstGeom>
          <a:solidFill>
            <a:srgbClr val="FFFF00"/>
          </a:solidFill>
          <a:ln w="1270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FF3300"/>
                </a:solidFill>
              </a:rPr>
              <a:t> </a:t>
            </a:r>
            <a:r>
              <a:rPr lang="en-US" dirty="0" err="1">
                <a:solidFill>
                  <a:srgbClr val="FF3300"/>
                </a:solidFill>
              </a:rPr>
              <a:t>Câu</a:t>
            </a:r>
            <a:r>
              <a:rPr lang="en-US" dirty="0">
                <a:solidFill>
                  <a:srgbClr val="FF3300"/>
                </a:solidFill>
              </a:rPr>
              <a:t> 6</a:t>
            </a:r>
          </a:p>
        </p:txBody>
      </p:sp>
      <p:sp>
        <p:nvSpPr>
          <p:cNvPr id="12" name="Snip Diagonal Corner Rectangle 11"/>
          <p:cNvSpPr/>
          <p:nvPr/>
        </p:nvSpPr>
        <p:spPr>
          <a:xfrm>
            <a:off x="3217976" y="2062843"/>
            <a:ext cx="11168743" cy="1670957"/>
          </a:xfrm>
          <a:prstGeom prst="snip2DiagRect">
            <a:avLst/>
          </a:prstGeom>
          <a:solidFill>
            <a:srgbClr val="FFCC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WordArt 33" descr="Narrow vertical"/>
          <p:cNvSpPr>
            <a:spLocks noChangeArrowheads="1" noChangeShapeType="1" noTextEdit="1"/>
          </p:cNvSpPr>
          <p:nvPr/>
        </p:nvSpPr>
        <p:spPr bwMode="auto">
          <a:xfrm rot="-128454">
            <a:off x="5105011" y="406198"/>
            <a:ext cx="4714875" cy="87471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Rung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Chuông</a:t>
            </a:r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Vàng</a:t>
            </a:r>
            <a:endParaRPr lang="en-US" sz="3600" kern="10" dirty="0">
              <a:ln w="12700">
                <a:solidFill>
                  <a:srgbClr val="FF33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5" name="Picture 34" descr="an3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4719" y="352425"/>
            <a:ext cx="14478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899319" y="3973165"/>
            <a:ext cx="3659361" cy="3951635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 rotWithShape="1">
          <a:blip r:embed="rId4"/>
          <a:srcRect l="-5733" b="-7821"/>
          <a:stretch/>
        </p:blipFill>
        <p:spPr>
          <a:xfrm>
            <a:off x="4558681" y="4153273"/>
            <a:ext cx="3958876" cy="4076327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5"/>
          <a:stretch>
            <a:fillRect/>
          </a:stretch>
        </p:blipFill>
        <p:spPr>
          <a:xfrm>
            <a:off x="8591995" y="4153273"/>
            <a:ext cx="3584924" cy="3771527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6"/>
          <a:stretch>
            <a:fillRect/>
          </a:stretch>
        </p:blipFill>
        <p:spPr>
          <a:xfrm>
            <a:off x="12176919" y="4193705"/>
            <a:ext cx="3657600" cy="373109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726896" y="8153400"/>
            <a:ext cx="14574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37869" y="8077200"/>
            <a:ext cx="14574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496745" y="8153400"/>
            <a:ext cx="14574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08869" y="8077200"/>
            <a:ext cx="14574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924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1456</TotalTime>
  <Words>974</Words>
  <Application>Microsoft Office PowerPoint</Application>
  <PresentationFormat>Custom</PresentationFormat>
  <Paragraphs>92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Black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AutoBVT</cp:lastModifiedBy>
  <cp:revision>269</cp:revision>
  <dcterms:created xsi:type="dcterms:W3CDTF">2022-07-10T01:37:20Z</dcterms:created>
  <dcterms:modified xsi:type="dcterms:W3CDTF">2022-08-16T16:54:29Z</dcterms:modified>
</cp:coreProperties>
</file>