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8" r:id="rId4"/>
    <p:sldId id="259" r:id="rId5"/>
    <p:sldId id="261" r:id="rId6"/>
    <p:sldId id="290" r:id="rId7"/>
    <p:sldId id="260" r:id="rId8"/>
    <p:sldId id="282" r:id="rId9"/>
    <p:sldId id="283" r:id="rId10"/>
    <p:sldId id="284" r:id="rId11"/>
    <p:sldId id="288" r:id="rId12"/>
    <p:sldId id="277" r:id="rId13"/>
    <p:sldId id="286" r:id="rId14"/>
    <p:sldId id="28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3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3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3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315C5B-1808-4F2E-83A9-6154B7C684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0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3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6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6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56FA-4183-46A4-BA35-220E57DCEC63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3478-19CF-48A3-B735-377E139C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hung\Documents\YEN%20NGAN\Tim_Anh_Troi_Ve_Em.mp3" TargetMode="External"/><Relationship Id="rId6" Type="http://schemas.openxmlformats.org/officeDocument/2006/relationships/image" Target="../media/image23.gif"/><Relationship Id="rId11" Type="http://schemas.openxmlformats.org/officeDocument/2006/relationships/image" Target="../media/image28.wm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H%E1%BB%99i_Nh%C3%A0_v%C4%83n_Vi%E1%BB%87t_Na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110413" cy="2438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2697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</a:t>
            </a: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1066800" y="2819400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 cap="rnd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vÒ dù héi thi gi¸o viªn d¹y giái </a:t>
            </a:r>
          </a:p>
        </p:txBody>
      </p:sp>
      <p:sp>
        <p:nvSpPr>
          <p:cNvPr id="80907" name="WordArt 11"/>
          <p:cNvSpPr>
            <a:spLocks noChangeArrowheads="1" noChangeShapeType="1" noTextEdit="1"/>
          </p:cNvSpPr>
          <p:nvPr/>
        </p:nvSpPr>
        <p:spPr bwMode="auto">
          <a:xfrm>
            <a:off x="2590800" y="3733800"/>
            <a:ext cx="3581400" cy="850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6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EFEA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/>
              </a:rPr>
              <a:t>M«n: </a:t>
            </a:r>
            <a:r>
              <a:rPr lang="en-US" sz="3600" b="1" kern="10" smtClean="0">
                <a:ln w="9525">
                  <a:solidFill>
                    <a:srgbClr val="FEFEA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/>
              </a:rPr>
              <a:t>Ngữ Văn 6</a:t>
            </a:r>
            <a:endParaRPr lang="en-US" sz="3600" b="1" kern="10">
              <a:ln w="9525">
                <a:solidFill>
                  <a:srgbClr val="FEFEA0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/>
            </a:endParaRPr>
          </a:p>
        </p:txBody>
      </p:sp>
      <p:sp>
        <p:nvSpPr>
          <p:cNvPr id="2053" name="Line 12"/>
          <p:cNvSpPr>
            <a:spLocks noChangeShapeType="1"/>
          </p:cNvSpPr>
          <p:nvPr/>
        </p:nvSpPr>
        <p:spPr bwMode="auto">
          <a:xfrm>
            <a:off x="2286000" y="685800"/>
            <a:ext cx="487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609600" y="4572000"/>
            <a:ext cx="7620000" cy="1311275"/>
          </a:xfrm>
          <a:prstGeom prst="rect">
            <a:avLst/>
          </a:prstGeom>
          <a:solidFill>
            <a:srgbClr val="A0FC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sz="3200" i="1">
                <a:solidFill>
                  <a:srgbClr val="6600FF"/>
                </a:solidFill>
                <a:latin typeface="Times New Roman" pitchFamily="18" charset="0"/>
              </a:rPr>
              <a:t>GV: </a:t>
            </a:r>
            <a:r>
              <a:rPr lang="en-US" sz="3200" i="1" smtClean="0">
                <a:solidFill>
                  <a:srgbClr val="6600FF"/>
                </a:solidFill>
                <a:latin typeface="Times New Roman" pitchFamily="18" charset="0"/>
              </a:rPr>
              <a:t>Đào Thị Vân</a:t>
            </a:r>
            <a:endParaRPr lang="en-US" sz="3200" i="1">
              <a:solidFill>
                <a:srgbClr val="66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3200" i="1">
                <a:solidFill>
                  <a:srgbClr val="6600FF"/>
                </a:solidFill>
                <a:latin typeface="Times New Roman" pitchFamily="18" charset="0"/>
              </a:rPr>
              <a:t>Đơn vị: THCS Vân Du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1905000" y="0"/>
            <a:ext cx="6248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HỘI </a:t>
            </a:r>
            <a:r>
              <a:rPr lang="en-US" sz="24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GIẢNG CẤP HUYỆN NGÀY </a:t>
            </a:r>
            <a:r>
              <a:rPr lang="en-US" sz="2400" b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22/1 </a:t>
            </a:r>
            <a:r>
              <a:rPr lang="en-US" sz="24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2400" b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 Box 20"/>
          <p:cNvSpPr txBox="1">
            <a:spLocks noChangeArrowheads="1"/>
          </p:cNvSpPr>
          <p:nvPr/>
        </p:nvSpPr>
        <p:spPr bwMode="auto">
          <a:xfrm>
            <a:off x="304800" y="3810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7" name="Picture 12" descr="amaryllis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626">
            <a:off x="0" y="0"/>
            <a:ext cx="1905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22"/>
          <p:cNvSpPr txBox="1">
            <a:spLocks noChangeArrowheads="1"/>
          </p:cNvSpPr>
          <p:nvPr/>
        </p:nvSpPr>
        <p:spPr bwMode="auto">
          <a:xfrm>
            <a:off x="7162800" y="54102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9" name="Picture 23" descr="hibiscus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590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9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278 0.0037 L -1.11111E-6 3.33333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-18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16 0.00093 L 3.33333E-6 -1.11111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2" grpId="0" animBg="1"/>
      <p:bldP spid="809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96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Tuần 22- Tiết 81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BỨC TRANH CỦA EM GÁI TÔI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						(Tạ Duy Anh)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49" y="914400"/>
            <a:ext cx="407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latin typeface="Times New Roman" pitchFamily="18" charset="0"/>
                <a:cs typeface="Times New Roman" pitchFamily="18" charset="0"/>
              </a:rPr>
              <a:t>b-Khi tài năng của em gái được phát hiện: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93835"/>
              </p:ext>
            </p:extLst>
          </p:nvPr>
        </p:nvGraphicFramePr>
        <p:xfrm>
          <a:off x="1524000" y="1397000"/>
          <a:ext cx="6096000" cy="503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Bố</a:t>
                      </a:r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Ngây người ra như k tin vào mắt mình… ôm thốc Mèo lên: Ôi, con đã cho bố 1 bất ngờ quá lớn. (T32)</a:t>
                      </a:r>
                    </a:p>
                    <a:p>
                      <a:pPr lvl="0"/>
                      <a:r>
                        <a:rPr lang="en-US" sz="1800" b="1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K ghìm được xúc động.</a:t>
                      </a:r>
                    </a:p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Tin vào sự thẩm định của chú Tiến Lê.</a:t>
                      </a:r>
                    </a:p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en-US" sz="1800" kern="120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Hào hứng mua sắm cho Mèo tất cả những gì cần cho công việc vẽ.</a:t>
                      </a:r>
                      <a:endParaRPr lang="en-US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800" b="1" kern="120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=&gt; Thái độ: </a:t>
                      </a:r>
                      <a:r>
                        <a:rPr lang="en-US" sz="1800" kern="120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Ngạc nhiên, vui mừng, sung sướng, sẵn sàng đầu tư cho tài năng của Mèo được phát triển.</a:t>
                      </a:r>
                      <a:endParaRPr lang="en-US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03833" y="1371600"/>
            <a:ext cx="440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Thái độ và hành động của mọi người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1752600"/>
            <a:ext cx="142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Chú Tiến Lê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2133600"/>
            <a:ext cx="2971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- Mặt rạng rỡ, nói: +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Anh chị có phúc lớn. Con gái anh chị là thiên tài hội họa.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2971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bức tranh của Mèo rất độc đáo, có thể đem đóng khung treo ở bất cứ phòng tranh nào.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1" y="4078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Hứa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sẽ giúp Mèo để nó phát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huy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tài năng.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1" y="4800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- Tặng Mèo hẳn 1 hộp màu ngoại xịn.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1752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Bố, mẹ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43965"/>
              </p:ext>
            </p:extLst>
          </p:nvPr>
        </p:nvGraphicFramePr>
        <p:xfrm>
          <a:off x="1054364" y="1371600"/>
          <a:ext cx="6858000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000"/>
                <a:gridCol w="2387599"/>
                <a:gridCol w="167640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Thái</a:t>
                      </a:r>
                      <a:r>
                        <a:rPr lang="en-US" baseline="0" smtClean="0">
                          <a:latin typeface="Times New Roman" pitchFamily="18" charset="0"/>
                          <a:cs typeface="Times New Roman" pitchFamily="18" charset="0"/>
                        </a:rPr>
                        <a:t> độ và hành động của người anh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u="none" baseline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1800" b="1" u="none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Ban đầu</a:t>
                      </a:r>
                      <a:endParaRPr lang="en-US" sz="1800" u="none" smtClean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u="none" strike="noStrike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Khi xem trộm tranh của em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Khi người em được giới thiệu đi thi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Cảm thấy mình bất tài nên bị đẩy ra ngoài.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Chỉ muốn gục xuống bàn học khóc.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Không thể thân với em như trước được nữa.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Lén xem tranh của em gái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Chỉ cần một lỗi nhỏ ở em là gắt um lên.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u="none" strike="noStrike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Lén  trút ra một tiếng thở dài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Cảm phục khi Thấy em có tài thật, còn mình thì kém cỏi chẳng có chút tài năng gì.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u="none" strike="noStrike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K vui mừng.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Thấy em có vẻ hay xét nét mình thì khó chịu, bực bội.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u="none" strike="noStrike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i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Buồn, thất vọng về mình </a:t>
                      </a:r>
                      <a:r>
                        <a:rPr lang="pt-BR" sz="1800" i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(vì  tìm thấy ở mình 1 tài năng nào)</a:t>
                      </a:r>
                      <a:r>
                        <a:rPr lang="pt-BR" sz="1800" b="1" i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cảm thấy mình bị cả nhà lãng quên, tự ái, mặc cảm, tự ti </a:t>
                      </a:r>
                      <a:r>
                        <a:rPr lang="pt-BR" sz="1800" i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(khi thấy em có tài nổi bật</a:t>
                      </a:r>
                      <a:r>
                        <a:rPr lang="pt-BR" sz="1800" b="1" i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 thấy ghen tị, đố kị với em.(Nhưng vẫn thầm cảm phục tài năng của em).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7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0"/>
            <a:ext cx="8896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Tuần 22- Tiết 81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BỨC TRANH CỦA EM GÁI TÔI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						(Tạ Duy Anh)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85800"/>
            <a:ext cx="145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 kết: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838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u="sng">
                <a:latin typeface="Times New Roman" pitchFamily="18" charset="0"/>
                <a:cs typeface="Times New Roman" pitchFamily="18" charset="0"/>
              </a:rPr>
              <a:t>* Nghệ thuật: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/>
            <a:r>
              <a:rPr lang="en-US">
                <a:latin typeface="Times New Roman" pitchFamily="18" charset="0"/>
                <a:cs typeface="Times New Roman" pitchFamily="18" charset="0"/>
              </a:rPr>
              <a:t>- Kể chuyện theo ngôi thứ nhất.</a:t>
            </a:r>
          </a:p>
          <a:p>
            <a:pPr eaLnBrk="0" fontAlgn="base" hangingPunct="0"/>
            <a:r>
              <a:rPr lang="en-US">
                <a:latin typeface="Times New Roman" pitchFamily="18" charset="0"/>
                <a:cs typeface="Times New Roman" pitchFamily="18" charset="0"/>
              </a:rPr>
              <a:t>-  Liệt kê, so sánh ,đối lập, tương phản. </a:t>
            </a:r>
          </a:p>
          <a:p>
            <a:pPr eaLnBrk="0" fontAlgn="base" hangingPunct="0"/>
            <a:r>
              <a:rPr lang="en-US">
                <a:latin typeface="Times New Roman" pitchFamily="18" charset="0"/>
                <a:cs typeface="Times New Roman" pitchFamily="18" charset="0"/>
              </a:rPr>
              <a:t>- Miêu tả diễn biến tâm lí nhân vật hợp lí, tinh tế.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22860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>
                <a:latin typeface="Times New Roman" pitchFamily="18" charset="0"/>
                <a:cs typeface="Times New Roman" pitchFamily="18" charset="0"/>
              </a:rPr>
              <a:t>* Nội dung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: Người anh trong truyện là một người kẻ cả, luôn ghen </a:t>
            </a:r>
            <a:r>
              <a:rPr lang="pt-BR" smtClean="0">
                <a:latin typeface="Times New Roman" pitchFamily="18" charset="0"/>
                <a:cs typeface="Times New Roman" pitchFamily="18" charset="0"/>
              </a:rPr>
              <a:t>ghét,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đố kị, mặc </a:t>
            </a:r>
            <a:r>
              <a:rPr lang="pt-BR" smtClean="0">
                <a:latin typeface="Times New Roman" pitchFamily="18" charset="0"/>
                <a:cs typeface="Times New Roman" pitchFamily="18" charset="0"/>
              </a:rPr>
              <a:t>cảm,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tự ti trước tài năng của cô em gái. Tò mò  những cũng thầm cảm phục tài năng của em.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76400" y="414528"/>
            <a:ext cx="6400800" cy="804672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6707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? Em hãy kể  tóm tắt lại nội dung của truyện?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76400" y="414528"/>
            <a:ext cx="6400800" cy="804672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633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Đóng hoạt cảnh dựng lại nội dung truyện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381000"/>
            <a:ext cx="70866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TÒI, MỞ RỘNG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0574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Times New Roman" pitchFamily="18" charset="0"/>
                <a:cs typeface="Times New Roman" pitchFamily="18" charset="0"/>
              </a:rPr>
              <a:t>- Tóm tắt truyện.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4000" dirty="0">
                <a:latin typeface="Times New Roman" pitchFamily="18" charset="0"/>
                <a:cs typeface="Times New Roman" pitchFamily="18" charset="0"/>
              </a:rPr>
              <a:t> -Nắm chắc nội dung phân tích.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de-DE" sz="4000" dirty="0">
                <a:latin typeface="Times New Roman" pitchFamily="18" charset="0"/>
                <a:cs typeface="Times New Roman" pitchFamily="18" charset="0"/>
              </a:rPr>
              <a:t>bài tập phần  luyện tập.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4000" dirty="0">
                <a:latin typeface="Times New Roman" pitchFamily="18" charset="0"/>
                <a:cs typeface="Times New Roman" pitchFamily="18" charset="0"/>
              </a:rPr>
              <a:t>- Chuẩn bị: nội dung còn lại.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5562600" y="6477000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683" name="Picture 3" descr="Entertainment-02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2057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4" name="Picture 4" descr="Vitcon99719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410325"/>
            <a:ext cx="4953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6" name="Picture 6" descr="chimba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143000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7" name="Picture 7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82880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9" name="Picture 9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3716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0" name="Picture 10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3716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1" name="Picture 11" descr="chimba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2" name="Tim_Anh_Troi_Ve_Em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1949450"/>
            <a:ext cx="304800" cy="306388"/>
          </a:xfrm>
          <a:noFill/>
          <a:ln/>
        </p:spPr>
      </p:pic>
      <p:pic>
        <p:nvPicPr>
          <p:cNvPr id="199694" name="Picture 14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815137"/>
          </a:xfrm>
          <a:prstGeom prst="rect">
            <a:avLst/>
          </a:prstGeom>
          <a:solidFill>
            <a:srgbClr val="99CC00"/>
          </a:solidFill>
        </p:spPr>
      </p:pic>
      <p:sp>
        <p:nvSpPr>
          <p:cNvPr id="199695" name="WordArt 15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543800" cy="2895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TRÂN TRỌNG CẢM ƠN </a:t>
            </a:r>
          </a:p>
          <a:p>
            <a:pPr algn="ctr"/>
            <a:r>
              <a:rPr lang="vi-V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THẦY CÔ GIÁO VÀ CÁC EM</a:t>
            </a:r>
            <a:endParaRPr lang="en-US" sz="4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199696" name="Picture 16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638"/>
            <a:ext cx="1371600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7" name="Picture 17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5038"/>
            <a:ext cx="1371600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8" name="Picture 18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3716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9" name="Picture 19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2638"/>
            <a:ext cx="1371600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00" name="Picture 20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13716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01" name="Picture 21" descr="WaterLi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13716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02" name="Picture 22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6900" y="3314700"/>
            <a:ext cx="6858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03" name="Picture 23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90900" y="3314700"/>
            <a:ext cx="6858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04" name="Picture 24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05" name="Picture 25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06" name="Picture 26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230">
            <a:off x="76200" y="76200"/>
            <a:ext cx="12287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7" name="Picture 27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845425" y="69850"/>
            <a:ext cx="12287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8" name="Picture 28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050" y="5413375"/>
            <a:ext cx="12287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9" name="Picture 29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5483225"/>
            <a:ext cx="12287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10" name="Picture 30" descr="twinklingstars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15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711" name="AutoShape 31"/>
          <p:cNvSpPr>
            <a:spLocks noChangeArrowheads="1"/>
          </p:cNvSpPr>
          <p:nvPr/>
        </p:nvSpPr>
        <p:spPr bwMode="auto">
          <a:xfrm>
            <a:off x="1295400" y="5257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712" name="Picture 32" descr="twinklingstars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315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726" name="AutoShape 46"/>
          <p:cNvSpPr>
            <a:spLocks noChangeArrowheads="1"/>
          </p:cNvSpPr>
          <p:nvPr/>
        </p:nvSpPr>
        <p:spPr bwMode="auto">
          <a:xfrm>
            <a:off x="381000" y="1806575"/>
            <a:ext cx="508000" cy="2508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27" name="AutoShape 47"/>
          <p:cNvSpPr>
            <a:spLocks noChangeArrowheads="1"/>
          </p:cNvSpPr>
          <p:nvPr/>
        </p:nvSpPr>
        <p:spPr bwMode="auto">
          <a:xfrm>
            <a:off x="8610600" y="1447800"/>
            <a:ext cx="233363" cy="3810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28" name="AutoShape 48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29" name="AutoShape 49"/>
          <p:cNvSpPr>
            <a:spLocks noChangeArrowheads="1"/>
          </p:cNvSpPr>
          <p:nvPr/>
        </p:nvSpPr>
        <p:spPr bwMode="auto">
          <a:xfrm>
            <a:off x="381000" y="1501775"/>
            <a:ext cx="508000" cy="250825"/>
          </a:xfrm>
          <a:prstGeom prst="star4">
            <a:avLst>
              <a:gd name="adj" fmla="val 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0" name="AutoShape 50"/>
          <p:cNvSpPr>
            <a:spLocks noChangeArrowheads="1"/>
          </p:cNvSpPr>
          <p:nvPr/>
        </p:nvSpPr>
        <p:spPr bwMode="auto">
          <a:xfrm>
            <a:off x="8610600" y="1143000"/>
            <a:ext cx="233363" cy="3810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1" name="AutoShape 51"/>
          <p:cNvSpPr>
            <a:spLocks noChangeArrowheads="1"/>
          </p:cNvSpPr>
          <p:nvPr/>
        </p:nvSpPr>
        <p:spPr bwMode="auto">
          <a:xfrm>
            <a:off x="4114800" y="4572000"/>
            <a:ext cx="304800" cy="239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2" name="AutoShape 52"/>
          <p:cNvSpPr>
            <a:spLocks noChangeArrowheads="1"/>
          </p:cNvSpPr>
          <p:nvPr/>
        </p:nvSpPr>
        <p:spPr bwMode="auto">
          <a:xfrm>
            <a:off x="5715000" y="1295400"/>
            <a:ext cx="304800" cy="239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3" name="AutoShape 53"/>
          <p:cNvSpPr>
            <a:spLocks noChangeArrowheads="1"/>
          </p:cNvSpPr>
          <p:nvPr/>
        </p:nvSpPr>
        <p:spPr bwMode="auto">
          <a:xfrm>
            <a:off x="3200400" y="4648200"/>
            <a:ext cx="508000" cy="2508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4" name="AutoShape 54"/>
          <p:cNvSpPr>
            <a:spLocks noChangeArrowheads="1"/>
          </p:cNvSpPr>
          <p:nvPr/>
        </p:nvSpPr>
        <p:spPr bwMode="auto">
          <a:xfrm>
            <a:off x="5486400" y="4724400"/>
            <a:ext cx="508000" cy="2508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5" name="AutoShape 55"/>
          <p:cNvSpPr>
            <a:spLocks noChangeArrowheads="1"/>
          </p:cNvSpPr>
          <p:nvPr/>
        </p:nvSpPr>
        <p:spPr bwMode="auto">
          <a:xfrm>
            <a:off x="5029200" y="4953000"/>
            <a:ext cx="233363" cy="3810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6" name="AutoShape 56"/>
          <p:cNvSpPr>
            <a:spLocks noChangeArrowheads="1"/>
          </p:cNvSpPr>
          <p:nvPr/>
        </p:nvSpPr>
        <p:spPr bwMode="auto">
          <a:xfrm>
            <a:off x="2286000" y="4648200"/>
            <a:ext cx="233363" cy="3810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7" name="AutoShape 57"/>
          <p:cNvSpPr>
            <a:spLocks noChangeArrowheads="1"/>
          </p:cNvSpPr>
          <p:nvPr/>
        </p:nvSpPr>
        <p:spPr bwMode="auto">
          <a:xfrm>
            <a:off x="3886200" y="1295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8" name="AutoShape 58"/>
          <p:cNvSpPr>
            <a:spLocks noChangeArrowheads="1"/>
          </p:cNvSpPr>
          <p:nvPr/>
        </p:nvSpPr>
        <p:spPr bwMode="auto">
          <a:xfrm>
            <a:off x="3200400" y="5486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39" name="AutoShape 59"/>
          <p:cNvSpPr>
            <a:spLocks noChangeArrowheads="1"/>
          </p:cNvSpPr>
          <p:nvPr/>
        </p:nvSpPr>
        <p:spPr bwMode="auto">
          <a:xfrm>
            <a:off x="6934200" y="1295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0" name="AutoShape 60"/>
          <p:cNvSpPr>
            <a:spLocks noChangeArrowheads="1"/>
          </p:cNvSpPr>
          <p:nvPr/>
        </p:nvSpPr>
        <p:spPr bwMode="auto">
          <a:xfrm>
            <a:off x="2590800" y="4876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9741" name="Picture 61" descr="twinklingstars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315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42" name="Picture 62" descr="twinklingstars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7315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43" name="Picture 63" descr="butterflie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0"/>
            <a:ext cx="1447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44" name="Picture 64" descr="butterflie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0"/>
            <a:ext cx="1447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745" name="Picture 65" descr="butterflie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19800"/>
            <a:ext cx="1447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535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2277" fill="hold"/>
                                        <p:tgtEl>
                                          <p:spTgt spid="199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2277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692"/>
                </p:tgtEl>
              </p:cMediaNode>
            </p:audio>
          </p:childTnLst>
        </p:cTn>
      </p:par>
    </p:tnLst>
    <p:bldLst>
      <p:bldP spid="199695" grpId="0" animBg="1"/>
      <p:bldP spid="199711" grpId="0" animBg="1"/>
      <p:bldP spid="199726" grpId="0" animBg="1"/>
      <p:bldP spid="199727" grpId="0" animBg="1"/>
      <p:bldP spid="199728" grpId="0" animBg="1"/>
      <p:bldP spid="199729" grpId="0" animBg="1"/>
      <p:bldP spid="199730" grpId="0" animBg="1"/>
      <p:bldP spid="199731" grpId="0" animBg="1"/>
      <p:bldP spid="199732" grpId="0" animBg="1"/>
      <p:bldP spid="199733" grpId="0" animBg="1"/>
      <p:bldP spid="199734" grpId="0" animBg="1"/>
      <p:bldP spid="199735" grpId="0" animBg="1"/>
      <p:bldP spid="199736" grpId="0" animBg="1"/>
      <p:bldP spid="199737" grpId="0" animBg="1"/>
      <p:bldP spid="199738" grpId="0" animBg="1"/>
      <p:bldP spid="199739" grpId="0" animBg="1"/>
      <p:bldP spid="1997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46821"/>
              </p:ext>
            </p:extLst>
          </p:nvPr>
        </p:nvGraphicFramePr>
        <p:xfrm>
          <a:off x="533400" y="1383268"/>
          <a:ext cx="807720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1134"/>
                <a:gridCol w="2269066"/>
                <a:gridCol w="26670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3364468"/>
            <a:ext cx="256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TỰ HỌA CHÂN DUNG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371600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NÉT ĐÁNG YÊU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371600"/>
            <a:ext cx="26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NÉT CHƯA ĐÁNG YÊU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33400"/>
            <a:ext cx="456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TỰ GIỚI THIỆU VỀ MÌNH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896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Tuần 22- Tiết 81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BỨC TRANH CỦA EM GÁI TÔI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						(Tạ Duy Anh)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83820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I- Đọc và tìm hiểu chung: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54668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1022866"/>
            <a:ext cx="0" cy="583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524000"/>
            <a:ext cx="266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?  Qua phần chú thích *, em hãy nêu những hiểu biết của mình về tác giả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15" descr="Description: Tạ Duy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1066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Sinh năm 1959, quê ở Chương Mĩ, Hà Tây( nay thuộc Hà Nội).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828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8605" y="2590800"/>
            <a:ext cx="5210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Hội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Nhà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văn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Việt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1993.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4114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66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7" grpId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33400" y="457200"/>
            <a:ext cx="8610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 SỐ TÁC PHẨM CỦA TẠ DUY ANH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457200" y="510540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6"/>
                </a:solidFill>
                <a:cs typeface="Arial" charset="0"/>
                <a:sym typeface="Wingdings" pitchFamily="2" charset="2"/>
              </a:rPr>
              <a:t>-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Trò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đùa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phận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(2008);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Lão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thuyết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1992);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Hiệp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sĩ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áo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cỏ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truyện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vừa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thiếu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1993), Con </a:t>
            </a: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dế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ma (1999),…</a:t>
            </a:r>
          </a:p>
        </p:txBody>
      </p:sp>
      <p:grpSp>
        <p:nvGrpSpPr>
          <p:cNvPr id="5838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8385" name="Picture 14" descr="nen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36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6" name="Picture 14" descr="nen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688"/>
              <a:ext cx="168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7" name="Picture 14" descr="nen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0"/>
              <a:ext cx="174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8" name="Picture 14" descr="nen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8"/>
              <a:ext cx="149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90" name="Picture 22" descr="423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74539">
            <a:off x="289719" y="3185319"/>
            <a:ext cx="109696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1" name="Picture 23" descr="Truyen_Vua_Thieu_Nhi_192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9757">
            <a:off x="685800" y="2362200"/>
            <a:ext cx="10620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2" name="Picture 24" descr="GIABIETBONGTOI%20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7284">
            <a:off x="1371600" y="1981200"/>
            <a:ext cx="1168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3" name="Picture 25" descr="saj12435612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1267">
            <a:off x="2133600" y="1447800"/>
            <a:ext cx="12858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4" name="Picture 26" descr="1707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8103">
            <a:off x="2740025" y="1371600"/>
            <a:ext cx="1146175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5" name="Picture 27" descr="ta-duy-anh_B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5685">
            <a:off x="3727450" y="1219200"/>
            <a:ext cx="11493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small_44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4241">
            <a:off x="4611688" y="1371600"/>
            <a:ext cx="11033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7" name="Picture 29" descr="1215757597_tro%20dua%20so%20ph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304">
            <a:off x="5410200" y="1447800"/>
            <a:ext cx="10842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8" name="Picture 30" descr="taDuyAnhBaDao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884">
            <a:off x="6426200" y="1676400"/>
            <a:ext cx="1117600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9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38">
            <a:off x="7342188" y="1981200"/>
            <a:ext cx="11160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00" name="Picture 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7522">
            <a:off x="7673975" y="2873375"/>
            <a:ext cx="10350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01" name="Picture 3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2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1638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27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96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Tuần 22- Tiết 81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BỨC TRANH CỦA EM GÁI TÔI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						(Tạ Duy Anh)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1424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191000" y="762000"/>
            <a:ext cx="76200" cy="60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1295400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latin typeface="Times New Roman" pitchFamily="18" charset="0"/>
                <a:cs typeface="Times New Roman" pitchFamily="18" charset="0"/>
              </a:rPr>
              <a:t>a-  Đọc và tìm hiểu chú thích: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9050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09800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latin typeface="Times New Roman" pitchFamily="18" charset="0"/>
                <a:cs typeface="Times New Roman" pitchFamily="18" charset="0"/>
              </a:rPr>
              <a:t>b- Tìm hiểu chung về văn bản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914400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? Nêu xuất xứ của văn bản?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849868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1066800"/>
            <a:ext cx="470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Tác phẩm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được 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in trong tập truyện  “Con dế ma”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truyện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ngắn đoạt giải nhì trong cuộc thi viết  “Tương lai vẫy gọi” của báo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Thiếu niên Tiền phong.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2200870"/>
            <a:ext cx="4172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truyện là ai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( Kiều Phương hay cả hai anh em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 Vì sao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21336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* Nhân vật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chính: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743200"/>
            <a:ext cx="4781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3929" y="2145268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5068" y="4114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2590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? Truyện được kể lại từ ngôi thứ mấy? Ai là người </a:t>
            </a:r>
            <a:r>
              <a:rPr lang="pt-BR" sz="200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pt-BR" sz="2000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? Tác dụng của ngôi kể ấy?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3336" y="4114800"/>
            <a:ext cx="291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443126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6789" y="4486870"/>
            <a:ext cx="379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+ 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5334000"/>
            <a:ext cx="485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5943600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smtClean="0"/>
              <a:t>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2743200"/>
            <a:ext cx="381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Xác định </a:t>
            </a:r>
            <a:r>
              <a:rPr lang="pt-BR" sz="2000" b="1">
                <a:latin typeface="Times New Roman" pitchFamily="18" charset="0"/>
                <a:cs typeface="Times New Roman" pitchFamily="18" charset="0"/>
              </a:rPr>
              <a:t>kiểu </a:t>
            </a:r>
            <a:r>
              <a:rPr lang="pt-BR" sz="2000" b="1" smtClean="0">
                <a:latin typeface="Times New Roman" pitchFamily="18" charset="0"/>
                <a:cs typeface="Times New Roman" pitchFamily="18" charset="0"/>
              </a:rPr>
              <a:t>loại  văn bản của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truyện?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7932" y="5943600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0" grpId="1"/>
      <p:bldP spid="12" grpId="0"/>
      <p:bldP spid="13" grpId="0" build="allAtOnce"/>
      <p:bldP spid="18" grpId="0"/>
      <p:bldP spid="18" grpId="1"/>
      <p:bldP spid="21" grpId="0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THI 5 NỘI DUNG</a:t>
            </a:r>
            <a:endParaRPr lang="en-US" sz="4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-  XUẤT XỨ</a:t>
            </a:r>
          </a:p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- NHÂN VẬT CHÍNH</a:t>
            </a:r>
          </a:p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- NGÔI KỂ</a:t>
            </a:r>
          </a:p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- KIỂU VĂN BẢN</a:t>
            </a:r>
          </a:p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- BỐ CỤC</a:t>
            </a:r>
            <a:r>
              <a:rPr lang="en-US" sz="4400" b="1" smtClean="0"/>
              <a:t> 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36895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96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Tuần 22- Tiết 81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BỨC TRANH CỦA EM GÁI TÔI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						(Tạ Duy Anh)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1424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191000" y="762000"/>
            <a:ext cx="76200" cy="60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1295400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latin typeface="Times New Roman" pitchFamily="18" charset="0"/>
                <a:cs typeface="Times New Roman" pitchFamily="18" charset="0"/>
              </a:rPr>
              <a:t>a-  Đọc và tìm hiểu chú thích: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905000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09800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latin typeface="Times New Roman" pitchFamily="18" charset="0"/>
                <a:cs typeface="Times New Roman" pitchFamily="18" charset="0"/>
              </a:rPr>
              <a:t>b- Tìm hiểu chung về văn bản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849868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1066800"/>
            <a:ext cx="470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Tác phẩm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được 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in trong tập truyện  “Con dế ma”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truyện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ngắn đoạt giải nhì trong cuộc thi viết  “Tương lai vẫy gọi” của báo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Thiếu niên Tiền phong.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1336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* Nhân vật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chính: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743200"/>
            <a:ext cx="4781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3929" y="2145268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5068" y="4114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3336" y="4114800"/>
            <a:ext cx="291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443126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6789" y="4486870"/>
            <a:ext cx="379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+ 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5334000"/>
            <a:ext cx="485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65037" y="5943600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sng" smtClean="0"/>
              <a:t>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94132" y="5955268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2514600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03" y="2895600"/>
            <a:ext cx="41169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? Truyện được chia làm mấy phần? Nêu ND chính của từng phần?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/>
              <a:t> 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47800" y="2514600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28194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ui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» 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hận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» 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96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Tuần 22- Tiết 81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BỨC TRANH CỦA EM GÁI TÔI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						(Tạ Duy Anh)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Nhân vật người anh.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a- Trước khi tài năng của em gái được phát hiện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- Gọi em là Mèo</a:t>
            </a:r>
            <a:r>
              <a:rPr lang="pt-BR"/>
              <a:t>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828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- Thấy em lục lọi đồ đạc nói: 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Này, em không để chúng nó  yên được à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- Hành động: Bí mật theo dõi em.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pt-BR" smtClean="0">
                <a:latin typeface="Times New Roman" pitchFamily="18" charset="0"/>
                <a:cs typeface="Times New Roman" pitchFamily="18" charset="0"/>
              </a:rPr>
              <a:t>hát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hiện em chế màu </a:t>
            </a:r>
            <a:r>
              <a:rPr lang="pt-BR" smtClean="0">
                <a:latin typeface="Times New Roman" pitchFamily="18" charset="0"/>
                <a:cs typeface="Times New Roman" pitchFamily="18" charset="0"/>
              </a:rPr>
              <a:t>vẽ, nói: 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pt-BR" i="1">
                <a:latin typeface="Times New Roman" pitchFamily="18" charset="0"/>
                <a:cs typeface="Times New Roman" pitchFamily="18" charset="0"/>
              </a:rPr>
              <a:t>Trời ạ, thì ra nó chế thuốc vẽ</a:t>
            </a:r>
            <a:r>
              <a:rPr lang="pt-BR">
                <a:latin typeface="Times New Roman" pitchFamily="18" charset="0"/>
                <a:cs typeface="Times New Roman" pitchFamily="18" charset="0"/>
              </a:rPr>
              <a:t>.”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048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độ</a:t>
            </a:r>
            <a:r>
              <a:rPr lang="pt-BR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Quý mến, vui vẻ với em, tò mò, ra vẻ đàn anh, kẻ cả và coi thường em</a:t>
            </a:r>
            <a:r>
              <a:rPr lang="pt-B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pt-B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96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Tuần 22- Tiết 81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BỨC TRANH CỦA EM GÁI TÔI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								(Tạ Duy Anh)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49" y="914400"/>
            <a:ext cx="407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latin typeface="Times New Roman" pitchFamily="18" charset="0"/>
                <a:cs typeface="Times New Roman" pitchFamily="18" charset="0"/>
              </a:rPr>
              <a:t>b-Khi tài năng của em gái được phát hiện: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1219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THẢO LUẬN NHÓM: 6 PHÚT  -  CHIA LỚP LÀM 8 NHÓM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1778675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fr-FR" b="1" smtClean="0">
                <a:latin typeface="Times New Roman" pitchFamily="18" charset="0"/>
                <a:cs typeface="Times New Roman" pitchFamily="18" charset="0"/>
              </a:rPr>
              <a:t>- TRONG 3 PHÚT ĐẦU:</a:t>
            </a:r>
          </a:p>
          <a:p>
            <a:pPr eaLnBrk="0" fontAlgn="base" hangingPunct="0"/>
            <a:r>
              <a:rPr lang="fr-FR" b="1" smtClean="0">
                <a:latin typeface="Times New Roman" pitchFamily="18" charset="0"/>
                <a:cs typeface="Times New Roman" pitchFamily="18" charset="0"/>
              </a:rPr>
              <a:t>N1,2,3,4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 : ? Tìm chi tiết thể hiện thái độ và hành động của mọi người(chú Tiến Lê, bố, mẹ ) khi tài năng của Kiều Phương được  phát hiện ? Những chi tiết đó  diễn tả thái độ gì 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/>
            <a:r>
              <a:rPr lang="fr-FR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b="1" smtClean="0">
                <a:latin typeface="Times New Roman" pitchFamily="18" charset="0"/>
                <a:cs typeface="Times New Roman" pitchFamily="18" charset="0"/>
              </a:rPr>
              <a:t>N 5,6,7,8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:? 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Tìm chi tiết thể hiện thái độ và hành động của người anh khi tài năng của em được phát hiện,? Những chi tiết đó  bộc lộ thái độ gì ?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fr-FR">
                <a:latin typeface="Times New Roman" pitchFamily="18" charset="0"/>
                <a:cs typeface="Times New Roman" pitchFamily="18" charset="0"/>
              </a:rPr>
              <a:t> 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fr-FR"/>
              <a:t> 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- TRONG  3 PHÚT CÒN LẠI: CÁC BẠN SỐ 2 CỦA NHÓM  1,3,5,7 VÀ BẠN SỐ 1 CỦA NHÓM 2,4,6,8  ĐẢO VỊ TRÍ CHO NHAU MANG KẾT QUẢ CỦA NHÓM MÌNH SANG THẢO LUẬN TIẾP  ĐỂ HOÀN THIỆN PHIẾU HỌC TẬP.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1415</Words>
  <Application>Microsoft Office PowerPoint</Application>
  <PresentationFormat>On-screen Show (4:3)</PresentationFormat>
  <Paragraphs>179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</cp:lastModifiedBy>
  <cp:revision>85</cp:revision>
  <dcterms:created xsi:type="dcterms:W3CDTF">2017-01-11T13:15:46Z</dcterms:created>
  <dcterms:modified xsi:type="dcterms:W3CDTF">2018-01-19T08:19:45Z</dcterms:modified>
</cp:coreProperties>
</file>