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Anton"/>
      <p:regular r:id="rId33"/>
    </p:embeddedFont>
    <p:embeddedFont>
      <p:font typeface="Tahoma"/>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6" roundtripDataSignature="AMtx7mhhg8B5ihK/HBlLBdfGUe3F4RSj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nton-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Tahoma-bold.fntdata"/><Relationship Id="rId12" Type="http://schemas.openxmlformats.org/officeDocument/2006/relationships/slide" Target="slides/slide7.xml"/><Relationship Id="rId34" Type="http://schemas.openxmlformats.org/officeDocument/2006/relationships/font" Target="fonts/Tahoma-regular.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3" name="Google Shape;12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8" name="Google Shape;28;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 name="Google Shape;2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3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5" name="Google Shape;3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3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41" name="Google Shape;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hyperlink" Target="http://../../../Documents%20and%20Settings/Admin/My%20Documents/Downloads/YOUTUB~3.FL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0.png"/><Relationship Id="rId5" Type="http://schemas.openxmlformats.org/officeDocument/2006/relationships/image" Target="../media/image3.jpg"/><Relationship Id="rId6" Type="http://schemas.openxmlformats.org/officeDocument/2006/relationships/image" Target="../media/image1.jpg"/><Relationship Id="rId7" Type="http://schemas.openxmlformats.org/officeDocument/2006/relationships/image" Target="../media/image6.jpg"/><Relationship Id="rId8"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4a4324ca_3043a7e2_4dcd71310b9645ccf5978fdqm2" id="89" name="Google Shape;89;p1"/>
          <p:cNvPicPr preferRelativeResize="0"/>
          <p:nvPr>
            <p:ph idx="1" type="body"/>
          </p:nvPr>
        </p:nvPicPr>
        <p:blipFill rotWithShape="1">
          <a:blip r:embed="rId3">
            <a:alphaModFix/>
          </a:blip>
          <a:srcRect b="0" l="0" r="0" t="0"/>
          <a:stretch/>
        </p:blipFill>
        <p:spPr>
          <a:xfrm>
            <a:off x="952500" y="1957388"/>
            <a:ext cx="7239000" cy="3810000"/>
          </a:xfrm>
          <a:prstGeom prst="rect">
            <a:avLst/>
          </a:prstGeom>
          <a:noFill/>
          <a:ln>
            <a:noFill/>
          </a:ln>
        </p:spPr>
      </p:pic>
      <p:sp>
        <p:nvSpPr>
          <p:cNvPr id="90" name="Google Shape;90;p1"/>
          <p:cNvSpPr/>
          <p:nvPr/>
        </p:nvSpPr>
        <p:spPr>
          <a:xfrm>
            <a:off x="457200" y="274638"/>
            <a:ext cx="8229600" cy="1143000"/>
          </a:xfrm>
          <a:prstGeom prst="rect">
            <a:avLst/>
          </a:prstGeom>
        </p:spPr>
        <p:txBody>
          <a:bodyPr>
            <a:prstTxWarp prst="textPlain"/>
          </a:bodyPr>
          <a:lstStyle/>
          <a:p>
            <a:pPr lvl="0" algn="ctr"/>
            <a:r>
              <a:rPr b="0" i="0">
                <a:ln cap="flat" cmpd="sng" w="12700">
                  <a:solidFill>
                    <a:srgbClr val="FF0000"/>
                  </a:solidFill>
                  <a:prstDash val="solid"/>
                  <a:round/>
                  <a:headEnd len="sm" w="sm" type="none"/>
                  <a:tailEnd len="sm" w="sm" type="none"/>
                </a:ln>
                <a:solidFill>
                  <a:srgbClr val="FF6699"/>
                </a:solidFill>
                <a:latin typeface="Times New Roman"/>
              </a:rPr>
              <a:t>Chào mừng quý thầy cô</a:t>
            </a:r>
            <a:br>
              <a:rPr b="0" i="0">
                <a:ln cap="flat" cmpd="sng" w="12700">
                  <a:solidFill>
                    <a:srgbClr val="FF0000"/>
                  </a:solidFill>
                  <a:prstDash val="solid"/>
                  <a:round/>
                  <a:headEnd len="sm" w="sm" type="none"/>
                  <a:tailEnd len="sm" w="sm" type="none"/>
                </a:ln>
                <a:solidFill>
                  <a:srgbClr val="FF6699"/>
                </a:solidFill>
                <a:latin typeface="Times New Roman"/>
              </a:rPr>
            </a:br>
            <a:r>
              <a:rPr b="0" i="0">
                <a:ln cap="flat" cmpd="sng" w="12700">
                  <a:solidFill>
                    <a:srgbClr val="FF0000"/>
                  </a:solidFill>
                  <a:prstDash val="solid"/>
                  <a:round/>
                  <a:headEnd len="sm" w="sm" type="none"/>
                  <a:tailEnd len="sm" w="sm" type="none"/>
                </a:ln>
                <a:solidFill>
                  <a:srgbClr val="FF6699"/>
                </a:solidFill>
                <a:latin typeface="Times New Roman"/>
              </a:rPr>
              <a:t> và các em học sinh tham dự tiết học ngày hôm nay!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C:\Users\MayTinhDucDung\Desktop\15-10cung-ngam-nhung-hinh-anh-dep-con-thuyen-khi-hoang-hon4.jpg" id="175" name="Google Shape;175;p10"/>
          <p:cNvPicPr preferRelativeResize="0"/>
          <p:nvPr>
            <p:ph idx="1" type="body"/>
          </p:nvPr>
        </p:nvPicPr>
        <p:blipFill rotWithShape="1">
          <a:blip r:embed="rId3">
            <a:alphaModFix/>
          </a:blip>
          <a:srcRect b="0" l="0" r="0" t="0"/>
          <a:stretch/>
        </p:blipFill>
        <p:spPr>
          <a:xfrm>
            <a:off x="0" y="1"/>
            <a:ext cx="9144000" cy="6857999"/>
          </a:xfrm>
          <a:prstGeom prst="rect">
            <a:avLst/>
          </a:prstGeom>
          <a:noFill/>
          <a:ln>
            <a:noFill/>
          </a:ln>
        </p:spPr>
      </p:pic>
      <p:sp>
        <p:nvSpPr>
          <p:cNvPr id="176" name="Google Shape;176;p10"/>
          <p:cNvSpPr txBox="1"/>
          <p:nvPr/>
        </p:nvSpPr>
        <p:spPr>
          <a:xfrm>
            <a:off x="152400" y="228600"/>
            <a:ext cx="4495800"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1" i="0" lang="en-US" sz="2600" u="sng"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
        <p:nvSpPr>
          <p:cNvPr id="177" name="Google Shape;177;p10"/>
          <p:cNvSpPr txBox="1"/>
          <p:nvPr/>
        </p:nvSpPr>
        <p:spPr>
          <a:xfrm>
            <a:off x="228600" y="914400"/>
            <a:ext cx="5257800"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1" i="0" lang="en-US" sz="2600" u="sng" cap="none" strike="noStrike">
                <a:solidFill>
                  <a:srgbClr val="FF0000"/>
                </a:solidFill>
                <a:latin typeface="Times New Roman"/>
                <a:ea typeface="Times New Roman"/>
                <a:cs typeface="Times New Roman"/>
                <a:sym typeface="Times New Roman"/>
              </a:rPr>
              <a:t>1. Hai phát hiện của nghệ sĩ Phùng:</a:t>
            </a:r>
            <a:r>
              <a:rPr b="1" i="0" lang="en-US" sz="2600" u="none" cap="none" strike="noStrike">
                <a:solidFill>
                  <a:srgbClr val="FF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78" name="Google Shape;178;p10"/>
          <p:cNvSpPr txBox="1"/>
          <p:nvPr/>
        </p:nvSpPr>
        <p:spPr>
          <a:xfrm>
            <a:off x="304800" y="1545848"/>
            <a:ext cx="6934200" cy="89255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1" i="0" lang="en-US" sz="2600" u="sng" cap="none" strike="noStrike">
                <a:solidFill>
                  <a:srgbClr val="FF0000"/>
                </a:solidFill>
                <a:latin typeface="Times New Roman"/>
                <a:ea typeface="Times New Roman"/>
                <a:cs typeface="Times New Roman"/>
                <a:sym typeface="Times New Roman"/>
              </a:rPr>
              <a:t>a. Phát hiện 1: Bức tranh nghệ thuật về bình minh trên biển.</a:t>
            </a:r>
            <a:endParaRPr b="1" i="0" sz="2600" u="sng" cap="none" strike="noStrike">
              <a:solidFill>
                <a:srgbClr val="FF0000"/>
              </a:solidFill>
              <a:latin typeface="Times New Roman"/>
              <a:ea typeface="Times New Roman"/>
              <a:cs typeface="Times New Roman"/>
              <a:sym typeface="Times New Roman"/>
            </a:endParaRPr>
          </a:p>
        </p:txBody>
      </p:sp>
      <p:sp>
        <p:nvSpPr>
          <p:cNvPr id="179" name="Google Shape;179;p10"/>
          <p:cNvSpPr txBox="1"/>
          <p:nvPr/>
        </p:nvSpPr>
        <p:spPr>
          <a:xfrm>
            <a:off x="304800" y="2631519"/>
            <a:ext cx="8610600" cy="209288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0" i="0" lang="en-US" sz="2600" u="none" cap="none" strike="noStrike">
                <a:solidFill>
                  <a:schemeClr val="dk1"/>
                </a:solidFill>
                <a:latin typeface="Times New Roman"/>
                <a:ea typeface="Times New Roman"/>
                <a:cs typeface="Times New Roman"/>
                <a:sym typeface="Times New Roman"/>
              </a:rPr>
              <a:t>- Điểm nhìn: xa               </a:t>
            </a:r>
            <a:br>
              <a:rPr b="0" i="0" lang="en-US" sz="2600" u="none" cap="none" strike="noStrike">
                <a:solidFill>
                  <a:schemeClr val="dk1"/>
                </a:solidFill>
                <a:latin typeface="Times New Roman"/>
                <a:ea typeface="Times New Roman"/>
                <a:cs typeface="Times New Roman"/>
                <a:sym typeface="Times New Roman"/>
              </a:rPr>
            </a:br>
            <a:r>
              <a:rPr b="0" i="0" lang="en-US" sz="2600" u="none" cap="none" strike="noStrike">
                <a:solidFill>
                  <a:schemeClr val="dk1"/>
                </a:solidFill>
                <a:latin typeface="Times New Roman"/>
                <a:ea typeface="Times New Roman"/>
                <a:cs typeface="Times New Roman"/>
                <a:sym typeface="Times New Roman"/>
              </a:rPr>
              <a:t>- Màu nền: màu trắng của sương mù pha màu hồng của ánh mặt trời.</a:t>
            </a:r>
            <a:br>
              <a:rPr b="0" i="0" lang="en-US" sz="2600" u="none" cap="none" strike="noStrike">
                <a:solidFill>
                  <a:schemeClr val="dk1"/>
                </a:solidFill>
                <a:latin typeface="Times New Roman"/>
                <a:ea typeface="Times New Roman"/>
                <a:cs typeface="Times New Roman"/>
                <a:sym typeface="Times New Roman"/>
              </a:rPr>
            </a:br>
            <a:r>
              <a:rPr b="0" i="0" lang="en-US" sz="2600" u="none" cap="none" strike="noStrike">
                <a:solidFill>
                  <a:schemeClr val="dk1"/>
                </a:solidFill>
                <a:latin typeface="Times New Roman"/>
                <a:ea typeface="Times New Roman"/>
                <a:cs typeface="Times New Roman"/>
                <a:sym typeface="Times New Roman"/>
              </a:rPr>
              <a:t>- Hình ảnh trung tâm: chiếc thuyền lưới vó, bóng người lớn lẫn trẻ con ngồi im như tượng.</a:t>
            </a:r>
            <a:endParaRPr b="0" i="0" sz="2600" u="none" cap="none" strike="noStrike">
              <a:solidFill>
                <a:schemeClr val="dk1"/>
              </a:solidFill>
              <a:latin typeface="Times New Roman"/>
              <a:ea typeface="Times New Roman"/>
              <a:cs typeface="Times New Roman"/>
              <a:sym typeface="Times New Roman"/>
            </a:endParaRPr>
          </a:p>
        </p:txBody>
      </p:sp>
      <p:sp>
        <p:nvSpPr>
          <p:cNvPr id="180" name="Google Shape;180;p10"/>
          <p:cNvSpPr txBox="1"/>
          <p:nvPr/>
        </p:nvSpPr>
        <p:spPr>
          <a:xfrm>
            <a:off x="304800" y="4917757"/>
            <a:ext cx="8610600"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0" i="0" lang="en-US" sz="2600" u="none" cap="none" strike="noStrike">
                <a:solidFill>
                  <a:schemeClr val="dk1"/>
                </a:solidFill>
                <a:latin typeface="Times New Roman"/>
                <a:ea typeface="Times New Roman"/>
                <a:cs typeface="Times New Roman"/>
                <a:sym typeface="Times New Roman"/>
              </a:rPr>
              <a:t>- Vẻ đẹp: Hiếm hoi, hài hoà, đơn giản, toàn bích, cổ kính.</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C:\Users\MayTinhDucDung\Desktop\15-10cung-ngam-nhung-hinh-anh-dep-con-thuyen-khi-hoang-hon4.jpg" id="185" name="Google Shape;185;p11"/>
          <p:cNvPicPr preferRelativeResize="0"/>
          <p:nvPr>
            <p:ph idx="1" type="body"/>
          </p:nvPr>
        </p:nvPicPr>
        <p:blipFill rotWithShape="1">
          <a:blip r:embed="rId3">
            <a:alphaModFix/>
          </a:blip>
          <a:srcRect b="0" l="0" r="0" t="0"/>
          <a:stretch/>
        </p:blipFill>
        <p:spPr>
          <a:xfrm>
            <a:off x="0" y="1"/>
            <a:ext cx="9144000" cy="6857999"/>
          </a:xfrm>
          <a:prstGeom prst="rect">
            <a:avLst/>
          </a:prstGeom>
          <a:noFill/>
          <a:ln>
            <a:noFill/>
          </a:ln>
        </p:spPr>
      </p:pic>
      <p:sp>
        <p:nvSpPr>
          <p:cNvPr id="186" name="Google Shape;186;p11"/>
          <p:cNvSpPr txBox="1"/>
          <p:nvPr/>
        </p:nvSpPr>
        <p:spPr>
          <a:xfrm>
            <a:off x="152400" y="242888"/>
            <a:ext cx="47244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
        <p:nvSpPr>
          <p:cNvPr id="187" name="Google Shape;187;p11"/>
          <p:cNvSpPr txBox="1"/>
          <p:nvPr/>
        </p:nvSpPr>
        <p:spPr>
          <a:xfrm>
            <a:off x="304800" y="914400"/>
            <a:ext cx="56388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1. Hai phát hiện của nghệ sĩ Phùng:</a:t>
            </a:r>
            <a:r>
              <a:rPr b="1" i="0" lang="en-US" sz="2800" u="none" cap="none" strike="noStrike">
                <a:solidFill>
                  <a:srgbClr val="FF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88" name="Google Shape;188;p11"/>
          <p:cNvSpPr txBox="1"/>
          <p:nvPr/>
        </p:nvSpPr>
        <p:spPr>
          <a:xfrm>
            <a:off x="457200" y="1545848"/>
            <a:ext cx="6934200"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a. Phát hiện 1: Bức tranh nghệ thuật về bình minh trên biển.</a:t>
            </a:r>
            <a:endParaRPr b="1" i="0" sz="2800" u="sng" cap="none" strike="noStrike">
              <a:solidFill>
                <a:srgbClr val="FF0000"/>
              </a:solidFill>
              <a:latin typeface="Times New Roman"/>
              <a:ea typeface="Times New Roman"/>
              <a:cs typeface="Times New Roman"/>
              <a:sym typeface="Times New Roman"/>
            </a:endParaRPr>
          </a:p>
        </p:txBody>
      </p:sp>
      <p:sp>
        <p:nvSpPr>
          <p:cNvPr id="189" name="Google Shape;189;p11"/>
          <p:cNvSpPr txBox="1"/>
          <p:nvPr/>
        </p:nvSpPr>
        <p:spPr>
          <a:xfrm>
            <a:off x="457200" y="2667000"/>
            <a:ext cx="8610600"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Cảm xúc của Phùng: bối rối, tâm hồn thuần khiết, thấy cái đẹp chính là đạo đức…</a:t>
            </a:r>
            <a:endParaRPr b="0" i="0" sz="2800" u="none" cap="none" strike="noStrike">
              <a:solidFill>
                <a:schemeClr val="dk1"/>
              </a:solidFill>
              <a:latin typeface="Times New Roman"/>
              <a:ea typeface="Times New Roman"/>
              <a:cs typeface="Times New Roman"/>
              <a:sym typeface="Times New Roman"/>
            </a:endParaRPr>
          </a:p>
        </p:txBody>
      </p:sp>
      <p:sp>
        <p:nvSpPr>
          <p:cNvPr id="190" name="Google Shape;190;p11"/>
          <p:cNvSpPr txBox="1"/>
          <p:nvPr/>
        </p:nvSpPr>
        <p:spPr>
          <a:xfrm>
            <a:off x="457200" y="5222557"/>
            <a:ext cx="38100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none" cap="none" strike="noStrike">
                <a:solidFill>
                  <a:schemeClr val="dk1"/>
                </a:solidFill>
                <a:latin typeface="Times New Roman"/>
                <a:ea typeface="Times New Roman"/>
                <a:cs typeface="Times New Roman"/>
                <a:sym typeface="Times New Roman"/>
              </a:rPr>
              <a:t>=&gt; Bức tranh tuyệt mĩ.</a:t>
            </a:r>
            <a:endParaRPr b="0" i="0" sz="1400" u="none" cap="none" strike="noStrike">
              <a:solidFill>
                <a:srgbClr val="000000"/>
              </a:solidFill>
              <a:latin typeface="Arial"/>
              <a:ea typeface="Arial"/>
              <a:cs typeface="Arial"/>
              <a:sym typeface="Arial"/>
            </a:endParaRPr>
          </a:p>
        </p:txBody>
      </p:sp>
      <p:sp>
        <p:nvSpPr>
          <p:cNvPr id="191" name="Google Shape;191;p11"/>
          <p:cNvSpPr txBox="1"/>
          <p:nvPr/>
        </p:nvSpPr>
        <p:spPr>
          <a:xfrm>
            <a:off x="457200" y="3736538"/>
            <a:ext cx="8610600" cy="138499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Là người nghệ sĩ tinh tế, đam mê, biết quý trọng giá trị của cái đẹp; Nghệ thuật chân chính hướng con người đến cái CHÂN – THIỆN - MĨ.</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100328094357_phatamgiang2" id="196" name="Google Shape;196;p1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7" name="Google Shape;197;p12"/>
          <p:cNvSpPr txBox="1"/>
          <p:nvPr/>
        </p:nvSpPr>
        <p:spPr>
          <a:xfrm>
            <a:off x="152400" y="152400"/>
            <a:ext cx="4495800"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1" i="0" lang="en-US" sz="2600" u="sng"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
        <p:nvSpPr>
          <p:cNvPr id="198" name="Google Shape;198;p12"/>
          <p:cNvSpPr txBox="1"/>
          <p:nvPr/>
        </p:nvSpPr>
        <p:spPr>
          <a:xfrm>
            <a:off x="304800" y="685800"/>
            <a:ext cx="56388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1. Hai phát hiện của nghệ sĩ Phùng:</a:t>
            </a:r>
            <a:r>
              <a:rPr b="1" i="0" lang="en-US" sz="2800" u="none" cap="none" strike="noStrike">
                <a:solidFill>
                  <a:srgbClr val="FF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99" name="Google Shape;199;p12"/>
          <p:cNvSpPr txBox="1"/>
          <p:nvPr/>
        </p:nvSpPr>
        <p:spPr>
          <a:xfrm>
            <a:off x="457200" y="1295400"/>
            <a:ext cx="6934200"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a. Phát hiện 1: Bức tranh nghệ thuật về bình minh trên biển.</a:t>
            </a:r>
            <a:endParaRPr b="1" i="0" sz="2800" u="sng" cap="none" strike="noStrike">
              <a:solidFill>
                <a:srgbClr val="FF0000"/>
              </a:solidFill>
              <a:latin typeface="Times New Roman"/>
              <a:ea typeface="Times New Roman"/>
              <a:cs typeface="Times New Roman"/>
              <a:sym typeface="Times New Roman"/>
            </a:endParaRPr>
          </a:p>
        </p:txBody>
      </p:sp>
      <p:sp>
        <p:nvSpPr>
          <p:cNvPr id="200" name="Google Shape;200;p12"/>
          <p:cNvSpPr txBox="1"/>
          <p:nvPr/>
        </p:nvSpPr>
        <p:spPr>
          <a:xfrm>
            <a:off x="457200" y="2362200"/>
            <a:ext cx="57912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b. Phát hiện 2: Bức tranh cuộc sống.</a:t>
            </a:r>
            <a:endParaRPr b="0" i="0" sz="1400" u="none" cap="none" strike="noStrike">
              <a:solidFill>
                <a:srgbClr val="000000"/>
              </a:solidFill>
              <a:latin typeface="Arial"/>
              <a:ea typeface="Arial"/>
              <a:cs typeface="Arial"/>
              <a:sym typeface="Arial"/>
            </a:endParaRPr>
          </a:p>
        </p:txBody>
      </p:sp>
      <p:sp>
        <p:nvSpPr>
          <p:cNvPr id="201" name="Google Shape;201;p12"/>
          <p:cNvSpPr txBox="1"/>
          <p:nvPr/>
        </p:nvSpPr>
        <p:spPr>
          <a:xfrm>
            <a:off x="228600" y="3024187"/>
            <a:ext cx="8458200" cy="246221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Điểm nhìn : gần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Bước ra từ chiếc thuyền ngư phủ đẹp như mơ:</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Người đàn bà xấu xí, thô kệch, vất vả, lam lũ.</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Người đàn ông vạm vỡ, hoang dã, hiểm độc.</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100328094357_phatamgiang2" id="206" name="Google Shape;206;p1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7" name="Google Shape;207;p13"/>
          <p:cNvSpPr txBox="1"/>
          <p:nvPr/>
        </p:nvSpPr>
        <p:spPr>
          <a:xfrm>
            <a:off x="76200" y="152400"/>
            <a:ext cx="4495800"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1" i="0" lang="en-US" sz="2600" u="sng"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
        <p:nvSpPr>
          <p:cNvPr id="208" name="Google Shape;208;p13"/>
          <p:cNvSpPr txBox="1"/>
          <p:nvPr/>
        </p:nvSpPr>
        <p:spPr>
          <a:xfrm>
            <a:off x="152400" y="685800"/>
            <a:ext cx="57150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1. Hai phát hiện của nghệ sĩ Phùng:</a:t>
            </a:r>
            <a:r>
              <a:rPr b="1" i="0" lang="en-US" sz="2800" u="none" cap="none" strike="noStrike">
                <a:solidFill>
                  <a:srgbClr val="FF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09" name="Google Shape;209;p13"/>
          <p:cNvSpPr txBox="1"/>
          <p:nvPr/>
        </p:nvSpPr>
        <p:spPr>
          <a:xfrm>
            <a:off x="304800" y="1219200"/>
            <a:ext cx="6934200"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a. Phát hiện 1: Bức tranh nghệ thuật về bình minh trên biển.</a:t>
            </a:r>
            <a:endParaRPr b="1" i="0" sz="2800" u="sng" cap="none" strike="noStrike">
              <a:solidFill>
                <a:srgbClr val="FF0000"/>
              </a:solidFill>
              <a:latin typeface="Times New Roman"/>
              <a:ea typeface="Times New Roman"/>
              <a:cs typeface="Times New Roman"/>
              <a:sym typeface="Times New Roman"/>
            </a:endParaRPr>
          </a:p>
        </p:txBody>
      </p:sp>
      <p:sp>
        <p:nvSpPr>
          <p:cNvPr id="210" name="Google Shape;210;p13"/>
          <p:cNvSpPr txBox="1"/>
          <p:nvPr/>
        </p:nvSpPr>
        <p:spPr>
          <a:xfrm>
            <a:off x="304800" y="2174557"/>
            <a:ext cx="58674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b. Phát hiện 2: Bức tranh cuộc sống.</a:t>
            </a:r>
            <a:endParaRPr b="0" i="0" sz="1400" u="none" cap="none" strike="noStrike">
              <a:solidFill>
                <a:srgbClr val="000000"/>
              </a:solidFill>
              <a:latin typeface="Arial"/>
              <a:ea typeface="Arial"/>
              <a:cs typeface="Arial"/>
              <a:sym typeface="Arial"/>
            </a:endParaRPr>
          </a:p>
        </p:txBody>
      </p:sp>
      <p:sp>
        <p:nvSpPr>
          <p:cNvPr id="211" name="Google Shape;211;p13"/>
          <p:cNvSpPr txBox="1"/>
          <p:nvPr/>
        </p:nvSpPr>
        <p:spPr>
          <a:xfrm>
            <a:off x="228600" y="2819400"/>
            <a:ext cx="8763000" cy="375487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Bước ra từ chiếc thuyền ngư phủ đẹp như mơ:</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Cảnh bạo hành: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2"/>
              </a:buClr>
              <a:buSzPts val="1960"/>
              <a:buFont typeface="Noto Sans Symbols"/>
              <a:buNone/>
            </a:pPr>
            <a:r>
              <a:rPr b="1" i="0" lang="en-US" sz="2800" u="none" cap="none" strike="noStrike">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 Người đàn ông đánh vợ con man rợ.</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400"/>
              </a:spcBef>
              <a:spcAft>
                <a:spcPts val="0"/>
              </a:spcAft>
              <a:buClr>
                <a:schemeClr val="dk2"/>
              </a:buClr>
              <a:buSzPts val="1960"/>
              <a:buFont typeface="Noto Sans Symbols"/>
              <a:buNone/>
            </a:pPr>
            <a:r>
              <a:rPr b="1" i="0" lang="en-US" sz="2800" u="none" cap="none" strike="noStrike">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 Người đàn bà nhẫn nhục, cam chịu đớn đau.</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400"/>
              </a:spcBef>
              <a:spcAft>
                <a:spcPts val="0"/>
              </a:spcAft>
              <a:buClr>
                <a:schemeClr val="dk2"/>
              </a:buClr>
              <a:buSzPts val="1960"/>
              <a:buFont typeface="Noto Sans Symbols"/>
              <a:buNone/>
            </a:pPr>
            <a:r>
              <a:rPr b="1" i="0" lang="en-US" sz="2800" u="none" cap="none" strike="noStrike">
                <a:solidFill>
                  <a:schemeClr val="dk1"/>
                </a:solidFill>
                <a:latin typeface="Times New Roman"/>
                <a:ea typeface="Times New Roman"/>
                <a:cs typeface="Times New Roman"/>
                <a:sym typeface="Times New Roman"/>
              </a:rPr>
              <a:t>.</a:t>
            </a:r>
            <a:r>
              <a:rPr b="0" i="0" lang="en-US" sz="2800" u="none" cap="none" strike="noStrike">
                <a:solidFill>
                  <a:schemeClr val="dk1"/>
                </a:solidFill>
                <a:latin typeface="Times New Roman"/>
                <a:ea typeface="Times New Roman"/>
                <a:cs typeface="Times New Roman"/>
                <a:sym typeface="Times New Roman"/>
              </a:rPr>
              <a:t>  Con bênh mẹ đánh bố.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Verdana"/>
                <a:ea typeface="Verdana"/>
                <a:cs typeface="Verdana"/>
                <a:sym typeface="Verdana"/>
              </a:rPr>
              <a:t>⭢</a:t>
            </a:r>
            <a:r>
              <a:rPr b="0" i="0" lang="en-US" sz="2800" u="none" cap="none" strike="noStrike">
                <a:solidFill>
                  <a:schemeClr val="dk1"/>
                </a:solidFill>
                <a:latin typeface="Times New Roman"/>
                <a:ea typeface="Times New Roman"/>
                <a:cs typeface="Times New Roman"/>
                <a:sym typeface="Times New Roman"/>
              </a:rPr>
              <a:t> Hiện thực cuộc đời chứa đầy nghịch lí, xót xa, cay đắng.</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nvSpPr>
        <p:spPr>
          <a:xfrm>
            <a:off x="381000" y="76200"/>
            <a:ext cx="8229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Một số hình ảnh, bài viết về tình trạng bạo lực gia đình trong xã hội hiện nay:</a:t>
            </a:r>
            <a:endParaRPr b="0" i="0" sz="1400" u="none" cap="none" strike="noStrike">
              <a:solidFill>
                <a:srgbClr val="000000"/>
              </a:solidFill>
              <a:latin typeface="Arial"/>
              <a:ea typeface="Arial"/>
              <a:cs typeface="Arial"/>
              <a:sym typeface="Arial"/>
            </a:endParaRPr>
          </a:p>
        </p:txBody>
      </p:sp>
      <p:pic>
        <p:nvPicPr>
          <p:cNvPr descr="Cộng đồng mạng - Phẫn nộ chồng tra tấn vợ dã man như thời trung cổ" id="217" name="Google Shape;217;p14"/>
          <p:cNvPicPr preferRelativeResize="0"/>
          <p:nvPr/>
        </p:nvPicPr>
        <p:blipFill rotWithShape="1">
          <a:blip r:embed="rId3">
            <a:alphaModFix/>
          </a:blip>
          <a:srcRect b="0" l="0" r="0" t="0"/>
          <a:stretch/>
        </p:blipFill>
        <p:spPr>
          <a:xfrm>
            <a:off x="152400" y="990600"/>
            <a:ext cx="3124200" cy="3505200"/>
          </a:xfrm>
          <a:prstGeom prst="rect">
            <a:avLst/>
          </a:prstGeom>
          <a:noFill/>
          <a:ln>
            <a:noFill/>
          </a:ln>
        </p:spPr>
      </p:pic>
      <p:sp>
        <p:nvSpPr>
          <p:cNvPr id="218" name="Google Shape;218;p14"/>
          <p:cNvSpPr txBox="1"/>
          <p:nvPr/>
        </p:nvSpPr>
        <p:spPr>
          <a:xfrm>
            <a:off x="3429000" y="1066800"/>
            <a:ext cx="571500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FF"/>
                </a:solidFill>
                <a:latin typeface="Times New Roman"/>
                <a:ea typeface="Times New Roman"/>
                <a:cs typeface="Times New Roman"/>
                <a:sym typeface="Times New Roman"/>
              </a:rPr>
              <a:t>Phẫn nộ chồng tra tấn vợ dã man như </a:t>
            </a:r>
            <a:br>
              <a:rPr b="1" i="0" lang="en-US" sz="2400" u="none" cap="none" strike="noStrike">
                <a:solidFill>
                  <a:srgbClr val="0000FF"/>
                </a:solidFill>
                <a:latin typeface="Times New Roman"/>
                <a:ea typeface="Times New Roman"/>
                <a:cs typeface="Times New Roman"/>
                <a:sym typeface="Times New Roman"/>
              </a:rPr>
            </a:br>
            <a:r>
              <a:rPr b="1" i="0" lang="en-US" sz="2400" u="none" cap="none" strike="noStrike">
                <a:solidFill>
                  <a:srgbClr val="0000FF"/>
                </a:solidFill>
                <a:latin typeface="Times New Roman"/>
                <a:ea typeface="Times New Roman"/>
                <a:cs typeface="Times New Roman"/>
                <a:sym typeface="Times New Roman"/>
              </a:rPr>
              <a:t>                  thời trung cổ</a:t>
            </a:r>
            <a:endParaRPr b="1" i="0" sz="2400" u="none" cap="none" strike="noStrike">
              <a:solidFill>
                <a:srgbClr val="0000FF"/>
              </a:solidFill>
              <a:latin typeface="Times New Roman"/>
              <a:ea typeface="Times New Roman"/>
              <a:cs typeface="Times New Roman"/>
              <a:sym typeface="Times New Roman"/>
            </a:endParaRPr>
          </a:p>
        </p:txBody>
      </p:sp>
      <p:sp>
        <p:nvSpPr>
          <p:cNvPr id="219" name="Google Shape;219;p14"/>
          <p:cNvSpPr txBox="1"/>
          <p:nvPr/>
        </p:nvSpPr>
        <p:spPr>
          <a:xfrm>
            <a:off x="3200400" y="1981200"/>
            <a:ext cx="601980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Cho rằng vợ làm mất mặt mình ở chỗ đông người, H. gọi điện bảo vợ về nhà rồi khóa trái cửa, lấy dây điện đánh tới tấp suốt đêm. Câu chuyện khiến dư luận phẫn nộ.</a:t>
            </a:r>
            <a:endParaRPr b="0" i="0" sz="1400" u="none" cap="none" strike="noStrike">
              <a:solidFill>
                <a:srgbClr val="000000"/>
              </a:solidFill>
              <a:latin typeface="Arial"/>
              <a:ea typeface="Arial"/>
              <a:cs typeface="Arial"/>
              <a:sym typeface="Arial"/>
            </a:endParaRPr>
          </a:p>
        </p:txBody>
      </p:sp>
      <p:pic>
        <p:nvPicPr>
          <p:cNvPr descr="Xã hội - Sự thật vụ &quot;chồng bắt vợ ăn phân lợn,đánh vợ biến dạng khuôn mặt&quot;" id="220" name="Google Shape;220;p14"/>
          <p:cNvPicPr preferRelativeResize="0"/>
          <p:nvPr/>
        </p:nvPicPr>
        <p:blipFill rotWithShape="1">
          <a:blip r:embed="rId4">
            <a:alphaModFix/>
          </a:blip>
          <a:srcRect b="0" l="0" r="0" t="0"/>
          <a:stretch/>
        </p:blipFill>
        <p:spPr>
          <a:xfrm>
            <a:off x="0" y="4584918"/>
            <a:ext cx="3276599" cy="2239744"/>
          </a:xfrm>
          <a:prstGeom prst="rect">
            <a:avLst/>
          </a:prstGeom>
          <a:noFill/>
          <a:ln>
            <a:noFill/>
          </a:ln>
        </p:spPr>
      </p:pic>
      <p:sp>
        <p:nvSpPr>
          <p:cNvPr id="221" name="Google Shape;221;p14"/>
          <p:cNvSpPr txBox="1"/>
          <p:nvPr/>
        </p:nvSpPr>
        <p:spPr>
          <a:xfrm>
            <a:off x="3657600" y="4737318"/>
            <a:ext cx="3048000"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accent2"/>
                </a:solidFill>
                <a:latin typeface="Times New Roman"/>
                <a:ea typeface="Times New Roman"/>
                <a:cs typeface="Times New Roman"/>
                <a:sym typeface="Times New Roman"/>
              </a:rPr>
              <a:t>Sự thật vụ “Chồng bắt vợ ăn phân lợn, đánh vợ biến dạng khuôn mặt”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Chuyện lạ - Chồng khoét mắt để dạy vợ “bài học đạo đức“" id="226" name="Google Shape;226;p15"/>
          <p:cNvPicPr preferRelativeResize="0"/>
          <p:nvPr/>
        </p:nvPicPr>
        <p:blipFill rotWithShape="1">
          <a:blip r:embed="rId3">
            <a:alphaModFix/>
          </a:blip>
          <a:srcRect b="0" l="0" r="0" t="0"/>
          <a:stretch/>
        </p:blipFill>
        <p:spPr>
          <a:xfrm>
            <a:off x="0" y="0"/>
            <a:ext cx="4114800" cy="3152180"/>
          </a:xfrm>
          <a:prstGeom prst="rect">
            <a:avLst/>
          </a:prstGeom>
          <a:noFill/>
          <a:ln>
            <a:noFill/>
          </a:ln>
        </p:spPr>
      </p:pic>
      <p:sp>
        <p:nvSpPr>
          <p:cNvPr id="227" name="Google Shape;227;p15"/>
          <p:cNvSpPr txBox="1"/>
          <p:nvPr/>
        </p:nvSpPr>
        <p:spPr>
          <a:xfrm>
            <a:off x="4114800" y="76200"/>
            <a:ext cx="5257800"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Chồng khoét mắt để dạy vợ </a:t>
            </a:r>
            <a:br>
              <a:rPr b="1" i="0" lang="en-US" sz="2800" u="none" cap="none" strike="noStrike">
                <a:solidFill>
                  <a:srgbClr val="0000FF"/>
                </a:solidFill>
                <a:latin typeface="Times New Roman"/>
                <a:ea typeface="Times New Roman"/>
                <a:cs typeface="Times New Roman"/>
                <a:sym typeface="Times New Roman"/>
              </a:rPr>
            </a:br>
            <a:r>
              <a:rPr b="1" i="0" lang="en-US" sz="2800" u="none" cap="none" strike="noStrike">
                <a:solidFill>
                  <a:srgbClr val="0000FF"/>
                </a:solidFill>
                <a:latin typeface="Times New Roman"/>
                <a:ea typeface="Times New Roman"/>
                <a:cs typeface="Times New Roman"/>
                <a:sym typeface="Times New Roman"/>
              </a:rPr>
              <a:t>     “ bài học đạo đức”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Một người đàn ông Pakistan đã khoét mắt vợ cũ để “dạy cô ta một bài học vì thiếu</a:t>
            </a:r>
            <a:br>
              <a:rPr b="1" i="0" lang="en-US" sz="2800" u="none" cap="none" strike="noStrike">
                <a:solidFill>
                  <a:schemeClr val="dk1"/>
                </a:solidFill>
                <a:latin typeface="Times New Roman"/>
                <a:ea typeface="Times New Roman"/>
                <a:cs typeface="Times New Roman"/>
                <a:sym typeface="Times New Roman"/>
              </a:rPr>
            </a:br>
            <a:r>
              <a:rPr b="1" i="0" lang="en-US" sz="2800" u="none" cap="none" strike="noStrike">
                <a:solidFill>
                  <a:schemeClr val="dk1"/>
                </a:solidFill>
                <a:latin typeface="Times New Roman"/>
                <a:ea typeface="Times New Roman"/>
                <a:cs typeface="Times New Roman"/>
                <a:sym typeface="Times New Roman"/>
              </a:rPr>
              <a:t> đạo đức”.</a:t>
            </a:r>
            <a:endParaRPr b="1" i="0" sz="2800" u="none" cap="none" strike="noStrike">
              <a:solidFill>
                <a:schemeClr val="dk1"/>
              </a:solidFill>
              <a:latin typeface="Times New Roman"/>
              <a:ea typeface="Times New Roman"/>
              <a:cs typeface="Times New Roman"/>
              <a:sym typeface="Times New Roman"/>
            </a:endParaRPr>
          </a:p>
        </p:txBody>
      </p:sp>
      <p:pic>
        <p:nvPicPr>
          <p:cNvPr descr="Vu be gai 4 tuoi bi hanh ha Khong cha me nao co quyen danh dap con" id="228" name="Google Shape;228;p15"/>
          <p:cNvPicPr preferRelativeResize="0"/>
          <p:nvPr/>
        </p:nvPicPr>
        <p:blipFill rotWithShape="1">
          <a:blip r:embed="rId4">
            <a:alphaModFix/>
          </a:blip>
          <a:srcRect b="0" l="0" r="0" t="0"/>
          <a:stretch/>
        </p:blipFill>
        <p:spPr>
          <a:xfrm>
            <a:off x="0" y="3200400"/>
            <a:ext cx="5867400" cy="3352800"/>
          </a:xfrm>
          <a:prstGeom prst="rect">
            <a:avLst/>
          </a:prstGeom>
          <a:noFill/>
          <a:ln>
            <a:noFill/>
          </a:ln>
        </p:spPr>
      </p:pic>
      <p:sp>
        <p:nvSpPr>
          <p:cNvPr id="229" name="Google Shape;229;p15"/>
          <p:cNvSpPr txBox="1"/>
          <p:nvPr/>
        </p:nvSpPr>
        <p:spPr>
          <a:xfrm>
            <a:off x="6019800" y="3810000"/>
            <a:ext cx="304800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Bé Trần Thị Kim Ngân- 4 tuổi ở Bình Dương  mẹ ruột và ba dượng đánh dã man gây rúng động dư luận</a:t>
            </a:r>
            <a:endParaRPr b="1"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Chau be 3 tuoi bi bao hanh duoc me dua di tron" id="234" name="Google Shape;234;p16"/>
          <p:cNvPicPr preferRelativeResize="0"/>
          <p:nvPr/>
        </p:nvPicPr>
        <p:blipFill rotWithShape="1">
          <a:blip r:embed="rId3">
            <a:alphaModFix/>
          </a:blip>
          <a:srcRect b="0" l="0" r="0" t="0"/>
          <a:stretch/>
        </p:blipFill>
        <p:spPr>
          <a:xfrm>
            <a:off x="228599" y="228598"/>
            <a:ext cx="5989639" cy="5867401"/>
          </a:xfrm>
          <a:prstGeom prst="rect">
            <a:avLst/>
          </a:prstGeom>
          <a:noFill/>
          <a:ln>
            <a:noFill/>
          </a:ln>
        </p:spPr>
      </p:pic>
      <p:sp>
        <p:nvSpPr>
          <p:cNvPr id="235" name="Google Shape;235;p16"/>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Tahoma"/>
              <a:ea typeface="Tahoma"/>
              <a:cs typeface="Tahoma"/>
              <a:sym typeface="Tahoma"/>
            </a:endParaRPr>
          </a:p>
        </p:txBody>
      </p:sp>
      <p:sp>
        <p:nvSpPr>
          <p:cNvPr id="236" name="Google Shape;236;p16"/>
          <p:cNvSpPr txBox="1"/>
          <p:nvPr/>
        </p:nvSpPr>
        <p:spPr>
          <a:xfrm>
            <a:off x="6248400" y="1143000"/>
            <a:ext cx="289560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Cháu Trịnh Nguyễn Thành Đức ( SN 2010) bị cậu ruột ép đi ăn xin và bạo hành dã man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C:\Users\MayTinhDucDung\Desktop\28-1502324513386.jpg" id="241" name="Google Shape;241;p17"/>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
        <p:nvSpPr>
          <p:cNvPr id="242" name="Google Shape;242;p17"/>
          <p:cNvSpPr txBox="1"/>
          <p:nvPr/>
        </p:nvSpPr>
        <p:spPr>
          <a:xfrm>
            <a:off x="76200" y="76200"/>
            <a:ext cx="4495800"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1" i="0" lang="en-US" sz="2600" u="sng"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
        <p:nvSpPr>
          <p:cNvPr id="243" name="Google Shape;243;p17"/>
          <p:cNvSpPr txBox="1"/>
          <p:nvPr/>
        </p:nvSpPr>
        <p:spPr>
          <a:xfrm>
            <a:off x="152400" y="609600"/>
            <a:ext cx="57150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1. Hai phát hiện của nghệ sĩ Phùng:</a:t>
            </a:r>
            <a:r>
              <a:rPr b="1" i="0" lang="en-US" sz="2800" u="none" cap="none" strike="noStrike">
                <a:solidFill>
                  <a:srgbClr val="FF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44" name="Google Shape;244;p17"/>
          <p:cNvSpPr txBox="1"/>
          <p:nvPr/>
        </p:nvSpPr>
        <p:spPr>
          <a:xfrm>
            <a:off x="228600" y="1219200"/>
            <a:ext cx="6934200"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a. Phát hiện 1: Bức tranh nghệ thuật về bình minh trên biển.</a:t>
            </a:r>
            <a:endParaRPr b="1" i="0" sz="2800" u="sng" cap="none" strike="noStrike">
              <a:solidFill>
                <a:srgbClr val="FF0000"/>
              </a:solidFill>
              <a:latin typeface="Times New Roman"/>
              <a:ea typeface="Times New Roman"/>
              <a:cs typeface="Times New Roman"/>
              <a:sym typeface="Times New Roman"/>
            </a:endParaRPr>
          </a:p>
        </p:txBody>
      </p:sp>
      <p:sp>
        <p:nvSpPr>
          <p:cNvPr id="245" name="Google Shape;245;p17"/>
          <p:cNvSpPr txBox="1"/>
          <p:nvPr/>
        </p:nvSpPr>
        <p:spPr>
          <a:xfrm>
            <a:off x="228600" y="2209800"/>
            <a:ext cx="58674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b. Phát hiện 2: Bức tranh cuộc sống.</a:t>
            </a:r>
            <a:endParaRPr b="0" i="0" sz="1400" u="none" cap="none" strike="noStrike">
              <a:solidFill>
                <a:srgbClr val="000000"/>
              </a:solidFill>
              <a:latin typeface="Arial"/>
              <a:ea typeface="Arial"/>
              <a:cs typeface="Arial"/>
              <a:sym typeface="Arial"/>
            </a:endParaRPr>
          </a:p>
        </p:txBody>
      </p:sp>
      <p:sp>
        <p:nvSpPr>
          <p:cNvPr id="246" name="Google Shape;246;p17"/>
          <p:cNvSpPr txBox="1"/>
          <p:nvPr/>
        </p:nvSpPr>
        <p:spPr>
          <a:xfrm>
            <a:off x="228600" y="2806005"/>
            <a:ext cx="8458200" cy="138499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Tâm trạng, hành động của Phùng:</a:t>
            </a:r>
            <a:br>
              <a:rPr b="0" i="0" lang="en-US" sz="2800" u="none" cap="none" strike="noStrike">
                <a:solidFill>
                  <a:schemeClr val="dk1"/>
                </a:solidFill>
                <a:latin typeface="Times New Roman"/>
                <a:ea typeface="Times New Roman"/>
                <a:cs typeface="Times New Roman"/>
                <a:sym typeface="Times New Roman"/>
              </a:rPr>
            </a:br>
            <a:r>
              <a:rPr b="0" i="0" lang="en-US" sz="2800" u="none" cap="none" strike="noStrike">
                <a:solidFill>
                  <a:schemeClr val="dk1"/>
                </a:solidFill>
                <a:latin typeface="Times New Roman"/>
                <a:ea typeface="Times New Roman"/>
                <a:cs typeface="Times New Roman"/>
                <a:sym typeface="Times New Roman"/>
              </a:rPr>
              <a:t>+ kinh ngạc đến thẫn thờ chết lặng</a:t>
            </a:r>
            <a:br>
              <a:rPr b="0" i="0" lang="en-US" sz="2800" u="none" cap="none" strike="noStrike">
                <a:solidFill>
                  <a:schemeClr val="dk1"/>
                </a:solidFill>
                <a:latin typeface="Times New Roman"/>
                <a:ea typeface="Times New Roman"/>
                <a:cs typeface="Times New Roman"/>
                <a:sym typeface="Times New Roman"/>
              </a:rPr>
            </a:br>
            <a:r>
              <a:rPr b="0" i="0" lang="en-US" sz="2800" u="none" cap="none" strike="noStrike">
                <a:solidFill>
                  <a:schemeClr val="dk1"/>
                </a:solidFill>
                <a:latin typeface="Times New Roman"/>
                <a:ea typeface="Times New Roman"/>
                <a:cs typeface="Times New Roman"/>
                <a:sym typeface="Times New Roman"/>
              </a:rPr>
              <a:t>+ vứt chiếc máy ảnh xuống  chạy nhào tới.    </a:t>
            </a:r>
            <a:endParaRPr b="0" i="0" sz="2800" u="none" cap="none" strike="noStrike">
              <a:solidFill>
                <a:schemeClr val="dk1"/>
              </a:solidFill>
              <a:latin typeface="Times New Roman"/>
              <a:ea typeface="Times New Roman"/>
              <a:cs typeface="Times New Roman"/>
              <a:sym typeface="Times New Roman"/>
            </a:endParaRPr>
          </a:p>
        </p:txBody>
      </p:sp>
      <p:sp>
        <p:nvSpPr>
          <p:cNvPr id="247" name="Google Shape;247;p17"/>
          <p:cNvSpPr txBox="1"/>
          <p:nvPr/>
        </p:nvSpPr>
        <p:spPr>
          <a:xfrm>
            <a:off x="228600" y="4277380"/>
            <a:ext cx="84582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0" i="0" lang="en-US" sz="2800" u="none" cap="none" strike="noStrike">
                <a:solidFill>
                  <a:schemeClr val="dk1"/>
                </a:solidFill>
                <a:latin typeface="Calibri"/>
                <a:ea typeface="Calibri"/>
                <a:cs typeface="Calibri"/>
                <a:sym typeface="Calibri"/>
              </a:rPr>
              <a:t>⭢ Người nghệ sĩ có tinh thần chính nghĩa. </a:t>
            </a:r>
            <a:endParaRPr b="0" i="0" sz="2800" u="none" cap="none" strike="noStrike">
              <a:solidFill>
                <a:schemeClr val="dk1"/>
              </a:solidFill>
              <a:latin typeface="Calibri"/>
              <a:ea typeface="Calibri"/>
              <a:cs typeface="Calibri"/>
              <a:sym typeface="Calibri"/>
            </a:endParaRPr>
          </a:p>
        </p:txBody>
      </p:sp>
      <p:sp>
        <p:nvSpPr>
          <p:cNvPr id="248" name="Google Shape;248;p17"/>
          <p:cNvSpPr txBox="1"/>
          <p:nvPr/>
        </p:nvSpPr>
        <p:spPr>
          <a:xfrm>
            <a:off x="228600" y="4889718"/>
            <a:ext cx="8763000" cy="181588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none" cap="none" strike="noStrike">
                <a:solidFill>
                  <a:schemeClr val="dk1"/>
                </a:solidFill>
                <a:latin typeface="Calibri"/>
                <a:ea typeface="Calibri"/>
                <a:cs typeface="Calibri"/>
                <a:sym typeface="Calibri"/>
              </a:rPr>
              <a:t>=&gt;</a:t>
            </a:r>
            <a:r>
              <a:rPr b="0" i="0" lang="en-US" sz="2800" u="none" cap="none" strike="noStrike">
                <a:solidFill>
                  <a:schemeClr val="dk1"/>
                </a:solidFill>
                <a:latin typeface="Calibri"/>
                <a:ea typeface="Calibri"/>
                <a:cs typeface="Calibri"/>
                <a:sym typeface="Calibri"/>
              </a:rPr>
              <a:t> Hai phát hiện đối lập: Chiếc thuyền khi ở ngoài xa biểu trưng cho nghệ thuật với vẻ đẹp toàn bích, nó chính là đạo đức. Khi vào gần nó lại biểu trưng cho cuộc sống với những bi đát, đau thương, phi đạo đức.</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untitled" id="253" name="Google Shape;253;p18"/>
          <p:cNvPicPr preferRelativeResize="0"/>
          <p:nvPr/>
        </p:nvPicPr>
        <p:blipFill rotWithShape="1">
          <a:blip r:embed="rId3">
            <a:alphaModFix/>
          </a:blip>
          <a:srcRect b="0" l="0" r="0" t="0"/>
          <a:stretch/>
        </p:blipFill>
        <p:spPr>
          <a:xfrm>
            <a:off x="0" y="0"/>
            <a:ext cx="4495800" cy="5791200"/>
          </a:xfrm>
          <a:prstGeom prst="rect">
            <a:avLst/>
          </a:prstGeom>
          <a:noFill/>
          <a:ln>
            <a:noFill/>
          </a:ln>
        </p:spPr>
      </p:pic>
      <p:sp>
        <p:nvSpPr>
          <p:cNvPr id="254" name="Google Shape;254;p18"/>
          <p:cNvSpPr txBox="1"/>
          <p:nvPr/>
        </p:nvSpPr>
        <p:spPr>
          <a:xfrm>
            <a:off x="5181600" y="5943600"/>
            <a:ext cx="3505200" cy="579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255" name="Google Shape;255;p18"/>
          <p:cNvSpPr txBox="1"/>
          <p:nvPr/>
        </p:nvSpPr>
        <p:spPr>
          <a:xfrm>
            <a:off x="4953000" y="5486400"/>
            <a:ext cx="3810000" cy="579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FF3300"/>
              </a:solidFill>
              <a:latin typeface="Arial"/>
              <a:ea typeface="Arial"/>
              <a:cs typeface="Arial"/>
              <a:sym typeface="Arial"/>
            </a:endParaRPr>
          </a:p>
        </p:txBody>
      </p:sp>
      <p:sp>
        <p:nvSpPr>
          <p:cNvPr id="256" name="Google Shape;256;p18"/>
          <p:cNvSpPr txBox="1"/>
          <p:nvPr/>
        </p:nvSpPr>
        <p:spPr>
          <a:xfrm>
            <a:off x="5029200" y="457200"/>
            <a:ext cx="3352800" cy="579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Arial"/>
              <a:ea typeface="Arial"/>
              <a:cs typeface="Arial"/>
              <a:sym typeface="Arial"/>
            </a:endParaRPr>
          </a:p>
        </p:txBody>
      </p:sp>
      <p:sp>
        <p:nvSpPr>
          <p:cNvPr id="257" name="Google Shape;257;p18"/>
          <p:cNvSpPr txBox="1"/>
          <p:nvPr/>
        </p:nvSpPr>
        <p:spPr>
          <a:xfrm>
            <a:off x="5181600" y="990600"/>
            <a:ext cx="3200400" cy="579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Arial"/>
              <a:ea typeface="Arial"/>
              <a:cs typeface="Arial"/>
              <a:sym typeface="Arial"/>
            </a:endParaRPr>
          </a:p>
        </p:txBody>
      </p:sp>
      <p:pic>
        <p:nvPicPr>
          <p:cNvPr descr="090115142721-633-391" id="258" name="Google Shape;258;p18"/>
          <p:cNvPicPr preferRelativeResize="0"/>
          <p:nvPr/>
        </p:nvPicPr>
        <p:blipFill rotWithShape="1">
          <a:blip r:embed="rId4">
            <a:alphaModFix/>
          </a:blip>
          <a:srcRect b="0" l="0" r="0" t="0"/>
          <a:stretch/>
        </p:blipFill>
        <p:spPr>
          <a:xfrm>
            <a:off x="4495800" y="0"/>
            <a:ext cx="4648200" cy="5791200"/>
          </a:xfrm>
          <a:prstGeom prst="rect">
            <a:avLst/>
          </a:prstGeom>
          <a:noFill/>
          <a:ln>
            <a:noFill/>
          </a:ln>
        </p:spPr>
      </p:pic>
      <p:sp>
        <p:nvSpPr>
          <p:cNvPr id="259" name="Google Shape;259;p18"/>
          <p:cNvSpPr txBox="1"/>
          <p:nvPr/>
        </p:nvSpPr>
        <p:spPr>
          <a:xfrm>
            <a:off x="0" y="5867400"/>
            <a:ext cx="4419600" cy="762000"/>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590"/>
              <a:buFont typeface="Arial"/>
              <a:buNone/>
            </a:pPr>
            <a:r>
              <a:rPr b="1" i="0" lang="en-US" sz="2590" u="none" cap="none" strike="noStrike">
                <a:solidFill>
                  <a:schemeClr val="dk1"/>
                </a:solidFill>
                <a:latin typeface="Times New Roman"/>
                <a:ea typeface="Times New Roman"/>
                <a:cs typeface="Times New Roman"/>
                <a:sym typeface="Times New Roman"/>
              </a:rPr>
              <a:t>Chiếc thuyền khi ở ngoài xa</a:t>
            </a:r>
            <a:endParaRPr b="0" i="0" sz="2590" u="none" cap="none" strike="noStrike">
              <a:solidFill>
                <a:schemeClr val="dk1"/>
              </a:solidFill>
              <a:latin typeface="Times New Roman"/>
              <a:ea typeface="Times New Roman"/>
              <a:cs typeface="Times New Roman"/>
              <a:sym typeface="Times New Roman"/>
            </a:endParaRPr>
          </a:p>
        </p:txBody>
      </p:sp>
      <p:sp>
        <p:nvSpPr>
          <p:cNvPr id="260" name="Google Shape;260;p18"/>
          <p:cNvSpPr txBox="1"/>
          <p:nvPr/>
        </p:nvSpPr>
        <p:spPr>
          <a:xfrm>
            <a:off x="4267200" y="5867400"/>
            <a:ext cx="4495800" cy="762000"/>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590"/>
              <a:buFont typeface="Arial"/>
              <a:buNone/>
            </a:pPr>
            <a:r>
              <a:rPr b="1" i="0" lang="en-US" sz="2590" u="none" cap="none" strike="noStrike">
                <a:solidFill>
                  <a:schemeClr val="dk1"/>
                </a:solidFill>
                <a:latin typeface="Times New Roman"/>
                <a:ea typeface="Times New Roman"/>
                <a:cs typeface="Times New Roman"/>
                <a:sym typeface="Times New Roman"/>
              </a:rPr>
              <a:t>&gt;&lt;    Chiếc thuyền khi vào bờ</a:t>
            </a:r>
            <a:endParaRPr b="0" i="0" sz="259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100328094408_phatamgiang5" id="265" name="Google Shape;265;p19"/>
          <p:cNvPicPr preferRelativeResize="0"/>
          <p:nvPr/>
        </p:nvPicPr>
        <p:blipFill rotWithShape="1">
          <a:blip r:embed="rId3">
            <a:alphaModFix/>
          </a:blip>
          <a:srcRect b="0" l="0" r="0" t="0"/>
          <a:stretch/>
        </p:blipFill>
        <p:spPr>
          <a:xfrm>
            <a:off x="-36513" y="0"/>
            <a:ext cx="9144001" cy="6858000"/>
          </a:xfrm>
          <a:prstGeom prst="rect">
            <a:avLst/>
          </a:prstGeom>
          <a:noFill/>
          <a:ln>
            <a:noFill/>
          </a:ln>
        </p:spPr>
      </p:pic>
      <p:sp>
        <p:nvSpPr>
          <p:cNvPr id="266" name="Google Shape;266;p19"/>
          <p:cNvSpPr txBox="1"/>
          <p:nvPr/>
        </p:nvSpPr>
        <p:spPr>
          <a:xfrm>
            <a:off x="76200" y="152400"/>
            <a:ext cx="4495800"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1" i="0" lang="en-US" sz="2600" u="sng" cap="none" strike="noStrike">
                <a:solidFill>
                  <a:srgbClr val="FF0000"/>
                </a:solidFill>
                <a:latin typeface="Times New Roman"/>
                <a:ea typeface="Times New Roman"/>
                <a:cs typeface="Times New Roman"/>
                <a:sym typeface="Times New Roman"/>
              </a:rPr>
              <a:t>II. ĐỌC – HIỂU VĂN BẢN:</a:t>
            </a:r>
            <a:endParaRPr b="0" i="0" sz="1400" u="none" cap="none" strike="noStrike">
              <a:solidFill>
                <a:srgbClr val="000000"/>
              </a:solidFill>
              <a:latin typeface="Arial"/>
              <a:ea typeface="Arial"/>
              <a:cs typeface="Arial"/>
              <a:sym typeface="Arial"/>
            </a:endParaRPr>
          </a:p>
        </p:txBody>
      </p:sp>
      <p:sp>
        <p:nvSpPr>
          <p:cNvPr id="267" name="Google Shape;267;p19"/>
          <p:cNvSpPr txBox="1"/>
          <p:nvPr/>
        </p:nvSpPr>
        <p:spPr>
          <a:xfrm>
            <a:off x="152400" y="685800"/>
            <a:ext cx="57150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1. Hai phát hiện của nghệ sĩ Phùng:</a:t>
            </a:r>
            <a:r>
              <a:rPr b="1" i="0" lang="en-US" sz="2800" u="none" cap="none" strike="noStrike">
                <a:solidFill>
                  <a:srgbClr val="FF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68" name="Google Shape;268;p19"/>
          <p:cNvSpPr txBox="1"/>
          <p:nvPr/>
        </p:nvSpPr>
        <p:spPr>
          <a:xfrm>
            <a:off x="304800" y="1219200"/>
            <a:ext cx="6934200" cy="95410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a. Phát hiện 1: Bức tranh nghệ thuật về bình minh trên biển.</a:t>
            </a:r>
            <a:endParaRPr b="1" i="0" sz="2800" u="sng" cap="none" strike="noStrike">
              <a:solidFill>
                <a:srgbClr val="FF0000"/>
              </a:solidFill>
              <a:latin typeface="Times New Roman"/>
              <a:ea typeface="Times New Roman"/>
              <a:cs typeface="Times New Roman"/>
              <a:sym typeface="Times New Roman"/>
            </a:endParaRPr>
          </a:p>
        </p:txBody>
      </p:sp>
      <p:sp>
        <p:nvSpPr>
          <p:cNvPr id="269" name="Google Shape;269;p19"/>
          <p:cNvSpPr txBox="1"/>
          <p:nvPr/>
        </p:nvSpPr>
        <p:spPr>
          <a:xfrm>
            <a:off x="304800" y="2174557"/>
            <a:ext cx="57150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b. Phát hiện 2: Bức tranh cuộc sống.</a:t>
            </a:r>
            <a:endParaRPr b="0" i="0" sz="1400" u="none" cap="none" strike="noStrike">
              <a:solidFill>
                <a:srgbClr val="000000"/>
              </a:solidFill>
              <a:latin typeface="Arial"/>
              <a:ea typeface="Arial"/>
              <a:cs typeface="Arial"/>
              <a:sym typeface="Arial"/>
            </a:endParaRPr>
          </a:p>
        </p:txBody>
      </p:sp>
      <p:sp>
        <p:nvSpPr>
          <p:cNvPr id="270" name="Google Shape;270;p19"/>
          <p:cNvSpPr txBox="1"/>
          <p:nvPr/>
        </p:nvSpPr>
        <p:spPr>
          <a:xfrm>
            <a:off x="304800" y="2677180"/>
            <a:ext cx="57150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c. Ý nghĩa:</a:t>
            </a:r>
            <a:endParaRPr b="1" i="0" sz="2800" u="sng" cap="none" strike="noStrike">
              <a:solidFill>
                <a:srgbClr val="FF0000"/>
              </a:solidFill>
              <a:latin typeface="Times New Roman"/>
              <a:ea typeface="Times New Roman"/>
              <a:cs typeface="Times New Roman"/>
              <a:sym typeface="Times New Roman"/>
            </a:endParaRPr>
          </a:p>
        </p:txBody>
      </p:sp>
      <p:sp>
        <p:nvSpPr>
          <p:cNvPr id="271" name="Google Shape;271;p19"/>
          <p:cNvSpPr txBox="1"/>
          <p:nvPr/>
        </p:nvSpPr>
        <p:spPr>
          <a:xfrm>
            <a:off x="381000" y="3200400"/>
            <a:ext cx="8763000" cy="18697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CÂU HỎI THẢO LUẬN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75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 </a:t>
            </a:r>
            <a:r>
              <a:rPr b="0" i="0" lang="en-US" sz="3500" u="none" cap="none" strike="noStrike">
                <a:solidFill>
                  <a:schemeClr val="dk1"/>
                </a:solidFill>
                <a:latin typeface="Times New Roman"/>
                <a:ea typeface="Times New Roman"/>
                <a:cs typeface="Times New Roman"/>
                <a:sym typeface="Times New Roman"/>
              </a:rPr>
              <a:t>Qua hai phát hiện trên, Nguyễn Minh Châu muốn gửi đến chúng ta những thông điệp gì?</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idx="1" type="body"/>
          </p:nvPr>
        </p:nvSpPr>
        <p:spPr>
          <a:xfrm>
            <a:off x="152400" y="1066800"/>
            <a:ext cx="8229600" cy="198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3600"/>
              <a:buNone/>
            </a:pPr>
            <a:r>
              <a:rPr lang="en-US" sz="3600">
                <a:latin typeface="Times New Roman"/>
                <a:ea typeface="Times New Roman"/>
                <a:cs typeface="Times New Roman"/>
                <a:sym typeface="Times New Roman"/>
              </a:rPr>
              <a:t>- Theo dõi đoạn video sau và cho biết: đoan video thể hiện nội dung gì? </a:t>
            </a:r>
            <a:endParaRPr/>
          </a:p>
        </p:txBody>
      </p:sp>
      <p:sp>
        <p:nvSpPr>
          <p:cNvPr id="96" name="Google Shape;96;p2"/>
          <p:cNvSpPr txBox="1"/>
          <p:nvPr/>
        </p:nvSpPr>
        <p:spPr>
          <a:xfrm>
            <a:off x="152400" y="120650"/>
            <a:ext cx="65532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sng" cap="none" strike="noStrike">
                <a:solidFill>
                  <a:srgbClr val="C00000"/>
                </a:solidFill>
                <a:latin typeface="Times New Roman"/>
                <a:ea typeface="Times New Roman"/>
                <a:cs typeface="Times New Roman"/>
                <a:sym typeface="Times New Roman"/>
              </a:rPr>
              <a:t>HOẠT ĐỘNG KHỞI ĐỘNG</a:t>
            </a:r>
            <a:endParaRPr b="1" i="0" sz="3600" u="sng" cap="none" strike="noStrike">
              <a:solidFill>
                <a:srgbClr val="C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500"/>
                                        <p:tgtEl>
                                          <p:spTgt spid="9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descr="100328094408_phatamgiang5" id="276" name="Google Shape;276;p20"/>
          <p:cNvPicPr preferRelativeResize="0"/>
          <p:nvPr/>
        </p:nvPicPr>
        <p:blipFill rotWithShape="1">
          <a:blip r:embed="rId3">
            <a:alphaModFix/>
          </a:blip>
          <a:srcRect b="0" l="0" r="0" t="0"/>
          <a:stretch/>
        </p:blipFill>
        <p:spPr>
          <a:xfrm>
            <a:off x="-36513" y="0"/>
            <a:ext cx="9144001" cy="6858000"/>
          </a:xfrm>
          <a:prstGeom prst="rect">
            <a:avLst/>
          </a:prstGeom>
          <a:noFill/>
          <a:ln>
            <a:noFill/>
          </a:ln>
        </p:spPr>
      </p:pic>
      <p:sp>
        <p:nvSpPr>
          <p:cNvPr id="277" name="Google Shape;277;p20"/>
          <p:cNvSpPr txBox="1"/>
          <p:nvPr/>
        </p:nvSpPr>
        <p:spPr>
          <a:xfrm>
            <a:off x="152400" y="152400"/>
            <a:ext cx="8839200" cy="429348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1" i="0" lang="en-US" sz="2600" u="sng" cap="none" strike="noStrike">
                <a:solidFill>
                  <a:srgbClr val="FF0000"/>
                </a:solidFill>
                <a:latin typeface="Times New Roman"/>
                <a:ea typeface="Times New Roman"/>
                <a:cs typeface="Times New Roman"/>
                <a:sym typeface="Times New Roman"/>
              </a:rPr>
              <a:t>c. Ý nghĩa:</a:t>
            </a:r>
            <a:r>
              <a:rPr b="0" i="0" lang="en-US" sz="2600" u="none" cap="none" strike="noStrike">
                <a:solidFill>
                  <a:schemeClr val="dk1"/>
                </a:solidFill>
                <a:latin typeface="Times New Roman"/>
                <a:ea typeface="Times New Roman"/>
                <a:cs typeface="Times New Roman"/>
                <a:sym typeface="Times New Roman"/>
              </a:rPr>
              <a:t> </a:t>
            </a:r>
            <a:r>
              <a:rPr b="1" i="1" lang="en-US" sz="2600" u="none" cap="none" strike="noStrike">
                <a:solidFill>
                  <a:schemeClr val="dk1"/>
                </a:solidFill>
                <a:latin typeface="Times New Roman"/>
                <a:ea typeface="Times New Roman"/>
                <a:cs typeface="Times New Roman"/>
                <a:sym typeface="Times New Roman"/>
              </a:rPr>
              <a:t>Mối quan hệ giữa nghệ thuật và cuộc sống, giữa nhà văn và cuộc đời.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0"/>
              </a:spcAft>
              <a:buClr>
                <a:schemeClr val="dk2"/>
              </a:buClr>
              <a:buSzPts val="1820"/>
              <a:buFont typeface="Noto Sans Symbols"/>
              <a:buNone/>
            </a:pPr>
            <a:r>
              <a:rPr b="0" i="0" lang="en-US" sz="2600" u="none" cap="none" strike="noStrike">
                <a:solidFill>
                  <a:schemeClr val="dk1"/>
                </a:solidFill>
                <a:latin typeface="Times New Roman"/>
                <a:ea typeface="Times New Roman"/>
                <a:cs typeface="Times New Roman"/>
                <a:sym typeface="Times New Roman"/>
              </a:rPr>
              <a:t>- Cuộc đời không đơn giản xuôi chiều mà chứa đựng những nghịch lí, mâu thuẫn. Vì vậy phải có cái nhìn đa chiều.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0"/>
              </a:spcAft>
              <a:buClr>
                <a:schemeClr val="dk2"/>
              </a:buClr>
              <a:buSzPts val="1820"/>
              <a:buFont typeface="Noto Sans Symbols"/>
              <a:buNone/>
            </a:pPr>
            <a:r>
              <a:rPr b="0" i="0" lang="en-US" sz="2600" u="none" cap="none" strike="noStrike">
                <a:solidFill>
                  <a:schemeClr val="dk1"/>
                </a:solidFill>
                <a:latin typeface="Times New Roman"/>
                <a:ea typeface="Times New Roman"/>
                <a:cs typeface="Times New Roman"/>
                <a:sym typeface="Times New Roman"/>
              </a:rPr>
              <a:t>- Không nên đồng nhất giữa hình thức và bản chất.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0"/>
              </a:spcAft>
              <a:buClr>
                <a:schemeClr val="dk2"/>
              </a:buClr>
              <a:buSzPts val="1820"/>
              <a:buFont typeface="Noto Sans Symbols"/>
              <a:buNone/>
            </a:pPr>
            <a:r>
              <a:rPr b="0" i="0" lang="en-US" sz="2600" u="none" cap="none" strike="noStrike">
                <a:solidFill>
                  <a:schemeClr val="dk1"/>
                </a:solidFill>
                <a:latin typeface="Times New Roman"/>
                <a:ea typeface="Times New Roman"/>
                <a:cs typeface="Times New Roman"/>
                <a:sym typeface="Times New Roman"/>
              </a:rPr>
              <a:t>- Trách nhiệm của nhà văn: Phải thâm nhâm nhập vào cuộc sống để nhận ra cái cốt lõi của sự thật, phản ánh đúng sự thật. Phải có thiên lương trong sáng, biết căm ghét cái xấu, cái ác, sự bất công và bảo vệ cái yếu.</a:t>
            </a:r>
            <a:endParaRPr b="0" i="0" sz="2600" u="none" cap="none" strike="noStrike">
              <a:solidFill>
                <a:schemeClr val="dk1"/>
              </a:solidFill>
              <a:latin typeface="Times New Roman"/>
              <a:ea typeface="Times New Roman"/>
              <a:cs typeface="Times New Roman"/>
              <a:sym typeface="Times New Roman"/>
            </a:endParaRPr>
          </a:p>
        </p:txBody>
      </p:sp>
      <p:sp>
        <p:nvSpPr>
          <p:cNvPr id="278" name="Google Shape;278;p20"/>
          <p:cNvSpPr txBox="1"/>
          <p:nvPr/>
        </p:nvSpPr>
        <p:spPr>
          <a:xfrm>
            <a:off x="152400" y="4419600"/>
            <a:ext cx="8839200" cy="189282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820"/>
              <a:buFont typeface="Noto Sans Symbols"/>
              <a:buNone/>
            </a:pPr>
            <a:r>
              <a:rPr b="0" i="0" lang="en-US" sz="2600" u="none" cap="none" strike="noStrike">
                <a:solidFill>
                  <a:schemeClr val="dk1"/>
                </a:solidFill>
                <a:latin typeface="Verdana"/>
                <a:ea typeface="Verdana"/>
                <a:cs typeface="Verdana"/>
                <a:sym typeface="Verdana"/>
              </a:rPr>
              <a:t>⭢</a:t>
            </a:r>
            <a:r>
              <a:rPr b="0" i="0" lang="en-US" sz="2600" u="none" cap="none" strike="noStrike">
                <a:solidFill>
                  <a:schemeClr val="dk1"/>
                </a:solidFill>
                <a:latin typeface="Times New Roman"/>
                <a:ea typeface="Times New Roman"/>
                <a:cs typeface="Times New Roman"/>
                <a:sym typeface="Times New Roman"/>
              </a:rPr>
              <a:t> Quan niệm nghệ thuật vị nhân sinh; Sự day dứt, trăn trở của Nguyễn Minh Châu trước số phận của nhân dân, đất nước.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0"/>
              </a:spcAft>
              <a:buClr>
                <a:schemeClr val="dk2"/>
              </a:buClr>
              <a:buSzPts val="1820"/>
              <a:buFont typeface="Noto Sans Symbols"/>
              <a:buNone/>
            </a:pPr>
            <a:r>
              <a:rPr b="0" i="0" lang="en-US" sz="2600" u="none" cap="none" strike="noStrike">
                <a:solidFill>
                  <a:schemeClr val="dk1"/>
                </a:solidFill>
                <a:latin typeface="Times New Roman"/>
                <a:ea typeface="Times New Roman"/>
                <a:cs typeface="Times New Roman"/>
                <a:sym typeface="Times New Roman"/>
              </a:rPr>
              <a:t>=&gt; Là người mở đường tinh anh và tài năng của văn học Việt Nam thời kì đổi mới.</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Tahoma"/>
              <a:ea typeface="Tahoma"/>
              <a:cs typeface="Tahoma"/>
              <a:sym typeface="Tahoma"/>
            </a:endParaRPr>
          </a:p>
        </p:txBody>
      </p:sp>
      <p:sp>
        <p:nvSpPr>
          <p:cNvPr id="284" name="Google Shape;284;p21"/>
          <p:cNvSpPr txBox="1"/>
          <p:nvPr/>
        </p:nvSpPr>
        <p:spPr>
          <a:xfrm>
            <a:off x="152400" y="914400"/>
            <a:ext cx="8991600" cy="35394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rgbClr val="FF0000"/>
                </a:solidFill>
                <a:latin typeface="Times New Roman"/>
                <a:ea typeface="Times New Roman"/>
                <a:cs typeface="Times New Roman"/>
                <a:sym typeface="Times New Roman"/>
              </a:rPr>
              <a:t>Về nhà:</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Ý nghĩa truyện vẫn còn tiếp diễn qua câu chuyện của người đàn bà hàng chài tại tòa án huyện và tấm ảnh được chọn trong bộ lịch năm ấy.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Đọc trọn vẹn truyện ngắn </a:t>
            </a:r>
            <a:r>
              <a:rPr b="0" i="1" lang="en-US" sz="3200" u="none" cap="none" strike="noStrike">
                <a:solidFill>
                  <a:schemeClr val="dk1"/>
                </a:solidFill>
                <a:latin typeface="Times New Roman"/>
                <a:ea typeface="Times New Roman"/>
                <a:cs typeface="Times New Roman"/>
                <a:sym typeface="Times New Roman"/>
              </a:rPr>
              <a:t>Chiếc thuyền ngoài xa và tìm hiểu những nội dung trên</a:t>
            </a:r>
            <a:r>
              <a:rPr b="0" i="0" lang="en-US" sz="3200" u="none" cap="none" strike="noStrike">
                <a:solidFill>
                  <a:schemeClr val="dk1"/>
                </a:solidFill>
                <a:latin typeface="Times New Roman"/>
                <a:ea typeface="Times New Roman"/>
                <a:cs typeface="Times New Roman"/>
                <a:sym typeface="Times New Roman"/>
              </a:rPr>
              <a:t>.</a:t>
            </a:r>
            <a:endParaRPr b="0"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 Vẽ sơ đồ tư duy về hai phát hiện của nghệ sĩ Phùng.</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2"/>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Tahoma"/>
              <a:ea typeface="Tahoma"/>
              <a:cs typeface="Tahoma"/>
              <a:sym typeface="Tahoma"/>
            </a:endParaRPr>
          </a:p>
        </p:txBody>
      </p:sp>
      <p:sp>
        <p:nvSpPr>
          <p:cNvPr id="290" name="Google Shape;290;p22"/>
          <p:cNvSpPr/>
          <p:nvPr/>
        </p:nvSpPr>
        <p:spPr>
          <a:xfrm>
            <a:off x="304800" y="914400"/>
            <a:ext cx="8610600"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1. Ý nào sau đây đúng với nhà văn Nguyễn Minh Châu?</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A. Là nhà văn lãng mạn xuất sắc.</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B. Là nhà văn quân đội tài năng.</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C. Là nhà văn quân đội tài năng, là cây bút tiên phong của văn học Việt Nam thời kì đổi mới.</a:t>
            </a:r>
            <a:endParaRPr b="0" i="0" sz="1400" u="none" cap="none" strike="noStrike">
              <a:solidFill>
                <a:srgbClr val="000000"/>
              </a:solidFill>
              <a:latin typeface="Arial"/>
              <a:ea typeface="Arial"/>
              <a:cs typeface="Arial"/>
              <a:sym typeface="Arial"/>
            </a:endParaRPr>
          </a:p>
        </p:txBody>
      </p:sp>
      <p:sp>
        <p:nvSpPr>
          <p:cNvPr id="291" name="Google Shape;291;p22"/>
          <p:cNvSpPr/>
          <p:nvPr/>
        </p:nvSpPr>
        <p:spPr>
          <a:xfrm>
            <a:off x="2819400" y="4114800"/>
            <a:ext cx="3886200" cy="70788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0000"/>
                </a:solidFill>
                <a:latin typeface="Times New Roman"/>
                <a:ea typeface="Times New Roman"/>
                <a:cs typeface="Times New Roman"/>
                <a:sym typeface="Times New Roman"/>
              </a:rPr>
              <a:t>C</a:t>
            </a:r>
            <a:endParaRPr b="1" i="0" sz="4000" u="none" cap="none" strike="noStrike">
              <a:solidFill>
                <a:srgbClr val="FF0000"/>
              </a:solidFill>
              <a:latin typeface="Times New Roman"/>
              <a:ea typeface="Times New Roman"/>
              <a:cs typeface="Times New Roman"/>
              <a:sym typeface="Times New Roman"/>
            </a:endParaRPr>
          </a:p>
        </p:txBody>
      </p:sp>
      <p:sp>
        <p:nvSpPr>
          <p:cNvPr id="292" name="Google Shape;292;p22"/>
          <p:cNvSpPr txBox="1"/>
          <p:nvPr/>
        </p:nvSpPr>
        <p:spPr>
          <a:xfrm>
            <a:off x="0" y="65782"/>
            <a:ext cx="88392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rgbClr val="C00000"/>
                </a:solidFill>
                <a:latin typeface="Times New Roman"/>
                <a:ea typeface="Times New Roman"/>
                <a:cs typeface="Times New Roman"/>
                <a:sym typeface="Times New Roman"/>
              </a:rPr>
              <a:t>HOẠT ĐỘNG LUYỆN TẬP</a:t>
            </a:r>
            <a:endParaRPr b="1" i="0" sz="3200" u="sng" cap="none" strike="noStrike">
              <a:solidFill>
                <a:srgbClr val="C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C:\Users\MayTinhDucDung\Desktop\7(535).jpg" id="297" name="Google Shape;297;p23"/>
          <p:cNvPicPr preferRelativeResize="0"/>
          <p:nvPr/>
        </p:nvPicPr>
        <p:blipFill rotWithShape="1">
          <a:blip r:embed="rId3">
            <a:alphaModFix/>
          </a:blip>
          <a:srcRect b="0" l="0" r="0" t="0"/>
          <a:stretch/>
        </p:blipFill>
        <p:spPr>
          <a:xfrm>
            <a:off x="0" y="46113"/>
            <a:ext cx="9144000" cy="6964287"/>
          </a:xfrm>
          <a:prstGeom prst="rect">
            <a:avLst/>
          </a:prstGeom>
          <a:noFill/>
          <a:ln>
            <a:noFill/>
          </a:ln>
        </p:spPr>
      </p:pic>
      <p:sp>
        <p:nvSpPr>
          <p:cNvPr id="298" name="Google Shape;298;p23"/>
          <p:cNvSpPr txBox="1"/>
          <p:nvPr/>
        </p:nvSpPr>
        <p:spPr>
          <a:xfrm>
            <a:off x="152400" y="304800"/>
            <a:ext cx="8763000" cy="418576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C00000"/>
                </a:solidFill>
                <a:latin typeface="Times New Roman"/>
                <a:ea typeface="Times New Roman"/>
                <a:cs typeface="Times New Roman"/>
                <a:sym typeface="Times New Roman"/>
              </a:rPr>
              <a:t>HOẠT ĐỘNG LUYỆN TẬP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2"/>
              </a:buClr>
              <a:buSzPts val="1960"/>
              <a:buFont typeface="Noto Sans Symbols"/>
              <a:buNone/>
            </a:pPr>
            <a:r>
              <a:rPr b="1" i="0" lang="en-US" sz="2800" u="none" cap="none" strike="noStrike">
                <a:solidFill>
                  <a:schemeClr val="dk1"/>
                </a:solidFill>
                <a:latin typeface="Times New Roman"/>
                <a:ea typeface="Times New Roman"/>
                <a:cs typeface="Times New Roman"/>
                <a:sym typeface="Times New Roman"/>
              </a:rPr>
              <a:t>  2. Trong tác phẩm, Nguyễn Minh Châu đã xây dựng tình huống truyện như thế nào?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A. Độc đáo.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B. Hấp dẫn.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C. Mang  ý nghĩa khám phá, phát hiện về đời sống.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chemeClr val="dk2"/>
              </a:buClr>
              <a:buSzPts val="1960"/>
              <a:buFont typeface="Noto Sans Symbols"/>
              <a:buNone/>
            </a:pPr>
            <a:r>
              <a:rPr b="0" i="0" lang="en-US" sz="2800" u="none" cap="none" strike="noStrike">
                <a:solidFill>
                  <a:schemeClr val="dk1"/>
                </a:solidFill>
                <a:latin typeface="Times New Roman"/>
                <a:ea typeface="Times New Roman"/>
                <a:cs typeface="Times New Roman"/>
                <a:sym typeface="Times New Roman"/>
              </a:rPr>
              <a:t>D. Cả A, B và C.</a:t>
            </a:r>
            <a:endParaRPr b="0" i="0" sz="2800" u="none" cap="none" strike="noStrike">
              <a:solidFill>
                <a:schemeClr val="dk1"/>
              </a:solidFill>
              <a:latin typeface="Times New Roman"/>
              <a:ea typeface="Times New Roman"/>
              <a:cs typeface="Times New Roman"/>
              <a:sym typeface="Times New Roman"/>
            </a:endParaRPr>
          </a:p>
        </p:txBody>
      </p:sp>
      <p:sp>
        <p:nvSpPr>
          <p:cNvPr id="299" name="Google Shape;299;p23"/>
          <p:cNvSpPr txBox="1"/>
          <p:nvPr/>
        </p:nvSpPr>
        <p:spPr>
          <a:xfrm>
            <a:off x="2514600" y="4926449"/>
            <a:ext cx="2667000"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960"/>
              <a:buFont typeface="Noto Sans Symbols"/>
              <a:buNone/>
            </a:pPr>
            <a:r>
              <a:rPr b="1" i="0" lang="en-US" sz="2800" u="sng" cap="none" strike="noStrike">
                <a:solidFill>
                  <a:srgbClr val="FF0000"/>
                </a:solidFill>
                <a:latin typeface="Times New Roman"/>
                <a:ea typeface="Times New Roman"/>
                <a:cs typeface="Times New Roman"/>
                <a:sym typeface="Times New Roman"/>
              </a:rPr>
              <a:t>D. Cả A,B và C</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4"/>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Tahoma"/>
              <a:ea typeface="Tahoma"/>
              <a:cs typeface="Tahoma"/>
              <a:sym typeface="Tahoma"/>
            </a:endParaRPr>
          </a:p>
        </p:txBody>
      </p:sp>
      <p:sp>
        <p:nvSpPr>
          <p:cNvPr id="305" name="Google Shape;305;p24"/>
          <p:cNvSpPr txBox="1"/>
          <p:nvPr/>
        </p:nvSpPr>
        <p:spPr>
          <a:xfrm>
            <a:off x="152400" y="990600"/>
            <a:ext cx="88392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3. Từ nhận thức sâu sắc của nghệ sĩ Phùng, em rút ra bài học gì trong nhận thức về cuộc sống của mình?</a:t>
            </a:r>
            <a:endParaRPr b="1" i="0" sz="2800" u="none" cap="none" strike="noStrike">
              <a:solidFill>
                <a:schemeClr val="dk1"/>
              </a:solidFill>
              <a:latin typeface="Times New Roman"/>
              <a:ea typeface="Times New Roman"/>
              <a:cs typeface="Times New Roman"/>
              <a:sym typeface="Times New Roman"/>
            </a:endParaRPr>
          </a:p>
        </p:txBody>
      </p:sp>
      <p:sp>
        <p:nvSpPr>
          <p:cNvPr id="306" name="Google Shape;306;p24"/>
          <p:cNvSpPr txBox="1"/>
          <p:nvPr/>
        </p:nvSpPr>
        <p:spPr>
          <a:xfrm>
            <a:off x="152400" y="2286000"/>
            <a:ext cx="8839200"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Cụ thể là nhận thức được cuộc sống vốn phức tạp, đa hình đa diện, cần phải có cái nhìn đa diện nhiều chiều để phán xét vấn đề.</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Đồng thời nhận thức được hiện thực bạo lực gia đình đang là hiện tượng nóng hổi cần lên tiếng phê phán và tìm ra giải pháp để khắc phục.</a:t>
            </a:r>
            <a:endParaRPr b="1" i="0" sz="2800" u="none" cap="none" strike="noStrike">
              <a:solidFill>
                <a:srgbClr val="FF0000"/>
              </a:solidFill>
              <a:latin typeface="Times New Roman"/>
              <a:ea typeface="Times New Roman"/>
              <a:cs typeface="Times New Roman"/>
              <a:sym typeface="Times New Roman"/>
            </a:endParaRPr>
          </a:p>
        </p:txBody>
      </p:sp>
      <p:sp>
        <p:nvSpPr>
          <p:cNvPr id="307" name="Google Shape;307;p24"/>
          <p:cNvSpPr txBox="1"/>
          <p:nvPr/>
        </p:nvSpPr>
        <p:spPr>
          <a:xfrm>
            <a:off x="0" y="65782"/>
            <a:ext cx="88392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rgbClr val="C00000"/>
                </a:solidFill>
                <a:latin typeface="Times New Roman"/>
                <a:ea typeface="Times New Roman"/>
                <a:cs typeface="Times New Roman"/>
                <a:sym typeface="Times New Roman"/>
              </a:rPr>
              <a:t>HOẠT ĐỘNG LUYỆN TẬP</a:t>
            </a:r>
            <a:endParaRPr b="1" i="0" sz="3200" u="sng" cap="none" strike="noStrike">
              <a:solidFill>
                <a:srgbClr val="C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5"/>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Tahoma"/>
              <a:ea typeface="Tahoma"/>
              <a:cs typeface="Tahoma"/>
              <a:sym typeface="Tahoma"/>
            </a:endParaRPr>
          </a:p>
        </p:txBody>
      </p:sp>
      <p:sp>
        <p:nvSpPr>
          <p:cNvPr id="313" name="Google Shape;313;p25"/>
          <p:cNvSpPr txBox="1"/>
          <p:nvPr/>
        </p:nvSpPr>
        <p:spPr>
          <a:xfrm>
            <a:off x="152400" y="838200"/>
            <a:ext cx="8839200"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Nhà văn Nam Cao trong truyện ngắn “Giăng sáng” đã viết: “Nghệ thuật không cần phải là ánh trăng lừa dối, nghệ thuật không nên là ánh trăng lừa dối; nghệ thuật có thể chỉ là tiếng đau khổ kia, thoát ra từ những kiếp sống lầm than”. Em suy nghĩ gì về quan niệm trên? Quan niệm này có những nét tương đồng nào với thông điệp mà Nguyễn Minh Châu muốn gửi gắm?</a:t>
            </a:r>
            <a:endParaRPr b="1" i="0" sz="2800" u="none" cap="none" strike="noStrike">
              <a:solidFill>
                <a:schemeClr val="dk1"/>
              </a:solidFill>
              <a:latin typeface="Times New Roman"/>
              <a:ea typeface="Times New Roman"/>
              <a:cs typeface="Times New Roman"/>
              <a:sym typeface="Times New Roman"/>
            </a:endParaRPr>
          </a:p>
        </p:txBody>
      </p:sp>
      <p:sp>
        <p:nvSpPr>
          <p:cNvPr id="314" name="Google Shape;314;p25"/>
          <p:cNvSpPr txBox="1"/>
          <p:nvPr/>
        </p:nvSpPr>
        <p:spPr>
          <a:xfrm>
            <a:off x="0" y="76200"/>
            <a:ext cx="9144000"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900"/>
              <a:buFont typeface="Arial"/>
              <a:buNone/>
            </a:pPr>
            <a:r>
              <a:rPr b="1" i="0" lang="en-US" sz="2900" u="sng" cap="none" strike="noStrike">
                <a:solidFill>
                  <a:srgbClr val="C00000"/>
                </a:solidFill>
                <a:latin typeface="Times New Roman"/>
                <a:ea typeface="Times New Roman"/>
                <a:cs typeface="Times New Roman"/>
                <a:sym typeface="Times New Roman"/>
              </a:rPr>
              <a:t>HOẠT ĐỘNG VẬN DỤNG, TÌM TÒI, MỞ RỘNG</a:t>
            </a:r>
            <a:endParaRPr b="1" i="0" sz="2900" u="sng" cap="none" strike="noStrike">
              <a:solidFill>
                <a:srgbClr val="C00000"/>
              </a:solidFill>
              <a:latin typeface="Times New Roman"/>
              <a:ea typeface="Times New Roman"/>
              <a:cs typeface="Times New Roman"/>
              <a:sym typeface="Times New Roman"/>
            </a:endParaRPr>
          </a:p>
          <a:p>
            <a:pPr indent="0" lvl="0" marL="0" marR="0" rtl="0" algn="l">
              <a:lnSpc>
                <a:spcPct val="100000"/>
              </a:lnSpc>
              <a:spcBef>
                <a:spcPts val="1600"/>
              </a:spcBef>
              <a:spcAft>
                <a:spcPts val="0"/>
              </a:spcAft>
              <a:buClr>
                <a:srgbClr val="000000"/>
              </a:buClr>
              <a:buSzPts val="3200"/>
              <a:buFont typeface="Arial"/>
              <a:buNone/>
            </a:pPr>
            <a:r>
              <a:t/>
            </a:r>
            <a:endParaRPr b="1" i="0" sz="3200" u="sng" cap="none" strike="noStrike">
              <a:solidFill>
                <a:srgbClr val="C00000"/>
              </a:solidFill>
              <a:latin typeface="Times New Roman"/>
              <a:ea typeface="Times New Roman"/>
              <a:cs typeface="Times New Roman"/>
              <a:sym typeface="Times New Roman"/>
            </a:endParaRPr>
          </a:p>
        </p:txBody>
      </p:sp>
      <p:sp>
        <p:nvSpPr>
          <p:cNvPr id="315" name="Google Shape;315;p25"/>
          <p:cNvSpPr txBox="1"/>
          <p:nvPr/>
        </p:nvSpPr>
        <p:spPr>
          <a:xfrm>
            <a:off x="152400" y="4191000"/>
            <a:ext cx="8839200"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Times New Roman"/>
                <a:ea typeface="Times New Roman"/>
                <a:cs typeface="Times New Roman"/>
                <a:sym typeface="Times New Roman"/>
              </a:rPr>
              <a:t>+ Nghệ thuật phải phản ánh hiện thực chứ không thoát li đời sống thực tế.</a:t>
            </a:r>
            <a:endParaRPr b="0" i="0" sz="32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0000"/>
                </a:solidFill>
                <a:latin typeface="Times New Roman"/>
                <a:ea typeface="Times New Roman"/>
                <a:cs typeface="Times New Roman"/>
                <a:sym typeface="Times New Roman"/>
              </a:rPr>
              <a:t>+ Điểm tương đồng : Nghệ thuật phải vì cuộc đời và con người – Nghệ thuật vị nhân sinh.</a:t>
            </a:r>
            <a:endParaRPr b="0" i="0" sz="3200" u="none" cap="none" strike="noStrik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6"/>
          <p:cNvSpPr txBox="1"/>
          <p:nvPr/>
        </p:nvSpPr>
        <p:spPr>
          <a:xfrm>
            <a:off x="4800600" y="914400"/>
            <a:ext cx="3200400" cy="4270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Tahoma"/>
              <a:ea typeface="Tahoma"/>
              <a:cs typeface="Tahoma"/>
              <a:sym typeface="Tahoma"/>
            </a:endParaRPr>
          </a:p>
        </p:txBody>
      </p:sp>
      <p:sp>
        <p:nvSpPr>
          <p:cNvPr id="321" name="Google Shape;321;p26"/>
          <p:cNvSpPr txBox="1"/>
          <p:nvPr/>
        </p:nvSpPr>
        <p:spPr>
          <a:xfrm>
            <a:off x="152400" y="1008132"/>
            <a:ext cx="8991600"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sng" cap="none" strike="noStrike">
                <a:solidFill>
                  <a:srgbClr val="C00000"/>
                </a:solidFill>
                <a:latin typeface="Times New Roman"/>
                <a:ea typeface="Times New Roman"/>
                <a:cs typeface="Times New Roman"/>
                <a:sym typeface="Times New Roman"/>
              </a:rPr>
              <a:t>Về nhà:</a:t>
            </a:r>
            <a:endParaRPr b="1" i="0" sz="3200" u="sng" cap="none" strike="noStrike">
              <a:solidFill>
                <a:srgbClr val="C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 Đọc trọn vẹn truyện ngắn </a:t>
            </a:r>
            <a:r>
              <a:rPr b="1" i="1" lang="en-US" sz="3200" u="none" cap="none" strike="noStrike">
                <a:solidFill>
                  <a:schemeClr val="dk1"/>
                </a:solidFill>
                <a:latin typeface="Times New Roman"/>
                <a:ea typeface="Times New Roman"/>
                <a:cs typeface="Times New Roman"/>
                <a:sym typeface="Times New Roman"/>
              </a:rPr>
              <a:t>Chiếc thuyền ngoài xa</a:t>
            </a:r>
            <a:r>
              <a:rPr b="1" i="0" lang="en-US" sz="3200" u="none" cap="none" strike="noStrike">
                <a:solidFill>
                  <a:schemeClr val="dk1"/>
                </a:solidFill>
                <a:latin typeface="Times New Roman"/>
                <a:ea typeface="Times New Roman"/>
                <a:cs typeface="Times New Roman"/>
                <a:sym typeface="Times New Roman"/>
              </a:rPr>
              <a:t>.</a:t>
            </a:r>
            <a:endParaRPr b="1" i="0" sz="3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Times New Roman"/>
                <a:ea typeface="Times New Roman"/>
                <a:cs typeface="Times New Roman"/>
                <a:sym typeface="Times New Roman"/>
              </a:rPr>
              <a:t>- Tìm hiểu câu chuyện của người đàn bà hàng chài và tấm ảnh được chọn trong bộ lịch năm ấy.</a:t>
            </a:r>
            <a:endParaRPr b="1" i="0" sz="3200" u="none" cap="none" strike="noStrike">
              <a:solidFill>
                <a:schemeClr val="dk1"/>
              </a:solidFill>
              <a:latin typeface="Times New Roman"/>
              <a:ea typeface="Times New Roman"/>
              <a:cs typeface="Times New Roman"/>
              <a:sym typeface="Times New Roman"/>
            </a:endParaRPr>
          </a:p>
        </p:txBody>
      </p:sp>
      <p:sp>
        <p:nvSpPr>
          <p:cNvPr id="322" name="Google Shape;322;p26"/>
          <p:cNvSpPr txBox="1"/>
          <p:nvPr/>
        </p:nvSpPr>
        <p:spPr>
          <a:xfrm>
            <a:off x="0" y="147191"/>
            <a:ext cx="9144000" cy="5386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900"/>
              <a:buFont typeface="Arial"/>
              <a:buNone/>
            </a:pPr>
            <a:r>
              <a:rPr b="1" i="0" lang="en-US" sz="2900" u="sng" cap="none" strike="noStrike">
                <a:solidFill>
                  <a:srgbClr val="C00000"/>
                </a:solidFill>
                <a:latin typeface="Times New Roman"/>
                <a:ea typeface="Times New Roman"/>
                <a:cs typeface="Times New Roman"/>
                <a:sym typeface="Times New Roman"/>
              </a:rPr>
              <a:t>HOẠT ĐỘNG VẬN DỤNG, TÌM TÒI, MỞ RỘNG</a:t>
            </a:r>
            <a:endParaRPr b="1" i="0" sz="2900" u="sng" cap="none" strike="noStrike">
              <a:solidFill>
                <a:srgbClr val="C0000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C00000"/>
              </a:buClr>
              <a:buSzPts val="5400"/>
              <a:buFont typeface="Calibri"/>
              <a:buNone/>
            </a:pPr>
            <a:r>
              <a:rPr b="1" lang="en-US" sz="5400">
                <a:solidFill>
                  <a:srgbClr val="C00000"/>
                </a:solidFill>
              </a:rPr>
              <a:t>Cảm ơn quý thầy cô đã đến dự giờ thăm lớp!</a:t>
            </a:r>
            <a:endParaRPr b="1" sz="5400">
              <a:solidFill>
                <a:srgbClr val="C00000"/>
              </a:solidFill>
            </a:endParaRPr>
          </a:p>
        </p:txBody>
      </p:sp>
      <p:pic>
        <p:nvPicPr>
          <p:cNvPr id="328" name="Google Shape;328;p27"/>
          <p:cNvPicPr preferRelativeResize="0"/>
          <p:nvPr>
            <p:ph idx="1" type="body"/>
          </p:nvPr>
        </p:nvPicPr>
        <p:blipFill rotWithShape="1">
          <a:blip r:embed="rId3">
            <a:alphaModFix/>
          </a:blip>
          <a:srcRect b="0" l="0" r="0" t="0"/>
          <a:stretch/>
        </p:blipFill>
        <p:spPr>
          <a:xfrm>
            <a:off x="0" y="1676400"/>
            <a:ext cx="9144000" cy="518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images1430433_NewFile" id="101" name="Google Shape;101;p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2" name="Google Shape;102;p3"/>
          <p:cNvSpPr txBox="1"/>
          <p:nvPr/>
        </p:nvSpPr>
        <p:spPr>
          <a:xfrm>
            <a:off x="609600" y="1676400"/>
            <a:ext cx="8534400" cy="854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0"/>
              <a:buFont typeface="Arial"/>
              <a:buNone/>
            </a:pPr>
            <a:r>
              <a:rPr b="1" i="0" lang="en-US" sz="5000" u="none" cap="none" strike="noStrike">
                <a:solidFill>
                  <a:schemeClr val="dk1"/>
                </a:solidFill>
                <a:latin typeface="Arial"/>
                <a:ea typeface="Arial"/>
                <a:cs typeface="Arial"/>
                <a:sym typeface="Arial"/>
              </a:rPr>
              <a:t>CHIẾC THUYỀN NGOÀI XA</a:t>
            </a:r>
            <a:endParaRPr b="0" i="0" sz="1400" u="none" cap="none" strike="noStrike">
              <a:solidFill>
                <a:srgbClr val="000000"/>
              </a:solidFill>
              <a:latin typeface="Arial"/>
              <a:ea typeface="Arial"/>
              <a:cs typeface="Arial"/>
              <a:sym typeface="Arial"/>
            </a:endParaRPr>
          </a:p>
        </p:txBody>
      </p:sp>
      <p:sp>
        <p:nvSpPr>
          <p:cNvPr id="103" name="Google Shape;103;p3">
            <a:hlinkClick r:id="rId4"/>
          </p:cNvPr>
          <p:cNvSpPr/>
          <p:nvPr/>
        </p:nvSpPr>
        <p:spPr>
          <a:xfrm>
            <a:off x="4953000" y="2971800"/>
            <a:ext cx="3429000" cy="685800"/>
          </a:xfrm>
          <a:prstGeom prst="rect">
            <a:avLst/>
          </a:prstGeom>
        </p:spPr>
        <p:txBody>
          <a:bodyPr>
            <a:prstTxWarp prst="textPlain"/>
          </a:bodyPr>
          <a:lstStyle/>
          <a:p>
            <a:pPr lvl="0" algn="ctr"/>
            <a:r>
              <a:rPr b="0" i="0">
                <a:ln cap="flat" cmpd="sng" w="9525">
                  <a:solidFill>
                    <a:schemeClr val="lt1"/>
                  </a:solidFill>
                  <a:prstDash val="solid"/>
                  <a:round/>
                  <a:headEnd len="sm" w="sm" type="none"/>
                  <a:tailEnd len="sm" w="sm" type="none"/>
                </a:ln>
                <a:solidFill>
                  <a:schemeClr val="lt1"/>
                </a:solidFill>
                <a:latin typeface="Arial"/>
              </a:rPr>
              <a:t>Nguyễn Minh Châu</a:t>
            </a:r>
          </a:p>
        </p:txBody>
      </p:sp>
      <p:sp>
        <p:nvSpPr>
          <p:cNvPr id="104" name="Google Shape;104;p3"/>
          <p:cNvSpPr txBox="1"/>
          <p:nvPr/>
        </p:nvSpPr>
        <p:spPr>
          <a:xfrm>
            <a:off x="2895600" y="838200"/>
            <a:ext cx="2362200" cy="519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Tahoma"/>
                <a:ea typeface="Tahoma"/>
                <a:cs typeface="Tahoma"/>
                <a:sym typeface="Tahoma"/>
              </a:rPr>
              <a:t>    </a:t>
            </a:r>
            <a:r>
              <a:rPr b="1" i="0" lang="en-US" sz="2800" u="none" cap="none" strike="noStrike">
                <a:solidFill>
                  <a:schemeClr val="dk1"/>
                </a:solidFill>
                <a:latin typeface="Tahoma"/>
                <a:ea typeface="Tahoma"/>
                <a:cs typeface="Tahoma"/>
                <a:sym typeface="Tahoma"/>
              </a:rPr>
              <a:t>Tiết 69</a:t>
            </a:r>
            <a:endParaRPr b="1" i="0" sz="2800" u="none" cap="none" strike="noStrike">
              <a:solidFill>
                <a:schemeClr val="dk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4"/>
          <p:cNvPicPr preferRelativeResize="0"/>
          <p:nvPr/>
        </p:nvPicPr>
        <p:blipFill rotWithShape="1">
          <a:blip r:embed="rId3">
            <a:alphaModFix/>
          </a:blip>
          <a:srcRect b="0" l="0" r="0" t="0"/>
          <a:stretch/>
        </p:blipFill>
        <p:spPr>
          <a:xfrm>
            <a:off x="6084795" y="685800"/>
            <a:ext cx="3059205" cy="4952999"/>
          </a:xfrm>
          <a:prstGeom prst="rect">
            <a:avLst/>
          </a:prstGeom>
          <a:noFill/>
          <a:ln>
            <a:noFill/>
          </a:ln>
        </p:spPr>
      </p:pic>
      <p:sp>
        <p:nvSpPr>
          <p:cNvPr id="110" name="Google Shape;110;p4"/>
          <p:cNvSpPr txBox="1"/>
          <p:nvPr/>
        </p:nvSpPr>
        <p:spPr>
          <a:xfrm>
            <a:off x="228600" y="76200"/>
            <a:ext cx="40386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I. TÌM HIỂU CHUNG:</a:t>
            </a:r>
            <a:endParaRPr b="0" i="0" sz="1400" u="none" cap="none" strike="noStrike">
              <a:solidFill>
                <a:srgbClr val="000000"/>
              </a:solidFill>
              <a:latin typeface="Arial"/>
              <a:ea typeface="Arial"/>
              <a:cs typeface="Arial"/>
              <a:sym typeface="Arial"/>
            </a:endParaRPr>
          </a:p>
          <a:p>
            <a:pPr indent="-222250" lvl="0" marL="400050" marR="0" rtl="0" algn="l">
              <a:lnSpc>
                <a:spcPct val="100000"/>
              </a:lnSpc>
              <a:spcBef>
                <a:spcPts val="6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11" name="Google Shape;111;p4"/>
          <p:cNvSpPr txBox="1"/>
          <p:nvPr/>
        </p:nvSpPr>
        <p:spPr>
          <a:xfrm>
            <a:off x="381000" y="609600"/>
            <a:ext cx="38862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1. Tác giả: </a:t>
            </a:r>
            <a:r>
              <a:rPr b="1" i="0" lang="en-US" sz="2800" u="none" cap="none" strike="noStrike">
                <a:solidFill>
                  <a:schemeClr val="dk1"/>
                </a:solidFill>
                <a:latin typeface="Times New Roman"/>
                <a:ea typeface="Times New Roman"/>
                <a:cs typeface="Times New Roman"/>
                <a:sym typeface="Times New Roman"/>
              </a:rPr>
              <a:t>(1930-1989)</a:t>
            </a:r>
            <a:endParaRPr b="0" i="0" sz="1400" u="none" cap="none" strike="noStrike">
              <a:solidFill>
                <a:srgbClr val="000000"/>
              </a:solidFill>
              <a:latin typeface="Arial"/>
              <a:ea typeface="Arial"/>
              <a:cs typeface="Arial"/>
              <a:sym typeface="Arial"/>
            </a:endParaRPr>
          </a:p>
          <a:p>
            <a:pPr indent="-311150" lvl="0" marL="400050" marR="0" rtl="0" algn="l">
              <a:lnSpc>
                <a:spcPct val="100000"/>
              </a:lnSpc>
              <a:spcBef>
                <a:spcPts val="6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 name="Google Shape;112;p4"/>
          <p:cNvSpPr txBox="1"/>
          <p:nvPr/>
        </p:nvSpPr>
        <p:spPr>
          <a:xfrm>
            <a:off x="152400" y="1143000"/>
            <a:ext cx="5562600" cy="48006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 Quê : Nghệ An.</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Quá trình sáng tác: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Trước 1975: cảm hứng sử thi và trữ tình lãng mạn.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Sau 1975: cảm hứng thế sự và đạo đức nhân sinh.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60"/>
              </a:spcBef>
              <a:spcAft>
                <a:spcPts val="0"/>
              </a:spcAft>
              <a:buClr>
                <a:schemeClr val="dk1"/>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 Tác phẩm chính: </a:t>
            </a:r>
            <a:r>
              <a:rPr b="0" i="1" lang="en-US" sz="2800" u="none" cap="none" strike="noStrike">
                <a:solidFill>
                  <a:schemeClr val="dk1"/>
                </a:solidFill>
                <a:latin typeface="Times New Roman"/>
                <a:ea typeface="Times New Roman"/>
                <a:cs typeface="Times New Roman"/>
                <a:sym typeface="Times New Roman"/>
              </a:rPr>
              <a:t>Dấu chân người lính </a:t>
            </a:r>
            <a:r>
              <a:rPr b="0" i="0" lang="en-US" sz="2800" u="none" cap="none" strike="noStrike">
                <a:solidFill>
                  <a:schemeClr val="dk1"/>
                </a:solidFill>
                <a:latin typeface="Times New Roman"/>
                <a:ea typeface="Times New Roman"/>
                <a:cs typeface="Times New Roman"/>
                <a:sym typeface="Times New Roman"/>
              </a:rPr>
              <a:t>(1972), </a:t>
            </a:r>
            <a:r>
              <a:rPr b="0" i="1" lang="en-US" sz="2800" u="none" cap="none" strike="noStrike">
                <a:solidFill>
                  <a:schemeClr val="dk1"/>
                </a:solidFill>
                <a:latin typeface="Times New Roman"/>
                <a:ea typeface="Times New Roman"/>
                <a:cs typeface="Times New Roman"/>
                <a:sym typeface="Times New Roman"/>
              </a:rPr>
              <a:t>Chiếc thuyền ngoài xa</a:t>
            </a:r>
            <a:r>
              <a:rPr b="0" i="0" lang="en-US" sz="2800" u="none" cap="none" strike="noStrike">
                <a:solidFill>
                  <a:schemeClr val="dk1"/>
                </a:solidFill>
                <a:latin typeface="Times New Roman"/>
                <a:ea typeface="Times New Roman"/>
                <a:cs typeface="Times New Roman"/>
                <a:sym typeface="Times New Roman"/>
              </a:rPr>
              <a:t> (1987.</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560"/>
              </a:spcBef>
              <a:spcAft>
                <a:spcPts val="0"/>
              </a:spcAft>
              <a:buClr>
                <a:schemeClr val="dk1"/>
              </a:buClr>
              <a:buSzPts val="2800"/>
              <a:buFont typeface="Arial"/>
              <a:buNone/>
            </a:pPr>
            <a:r>
              <a:rPr b="1" i="0" lang="en-US" sz="2800" u="none" cap="none" strike="noStrike">
                <a:solidFill>
                  <a:schemeClr val="dk1"/>
                </a:solidFill>
                <a:latin typeface="Times New Roman"/>
                <a:ea typeface="Times New Roman"/>
                <a:cs typeface="Times New Roman"/>
                <a:sym typeface="Times New Roman"/>
              </a:rPr>
              <a:t>=&gt; Là nhà văn quân đội tài năng, là cây bút tiên phong của văn học Việt Nam thời kì đổi mới.</a:t>
            </a:r>
            <a:endParaRPr b="0" i="0" sz="2800" u="none" cap="none" strike="noStrike">
              <a:solidFill>
                <a:schemeClr val="dk1"/>
              </a:solidFill>
              <a:latin typeface="Times New Roman"/>
              <a:ea typeface="Times New Roman"/>
              <a:cs typeface="Times New Roman"/>
              <a:sym typeface="Times New Roman"/>
            </a:endParaRPr>
          </a:p>
          <a:p>
            <a:pPr indent="-222250" lvl="0" marL="400050" marR="0" rtl="0" algn="l">
              <a:lnSpc>
                <a:spcPct val="100000"/>
              </a:lnSpc>
              <a:spcBef>
                <a:spcPts val="6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ppt_w</p:attrName>
                                        </p:attrNameLst>
                                      </p:cBhvr>
                                      <p:tavLst>
                                        <p:tav fmla="" tm="0">
                                          <p:val>
                                            <p:strVal val="0"/>
                                          </p:val>
                                        </p:tav>
                                        <p:tav fmla="" tm="100000">
                                          <p:val>
                                            <p:strVal val="#ppt_w"/>
                                          </p:val>
                                        </p:tav>
                                      </p:tavLst>
                                    </p:anim>
                                    <p:anim calcmode="lin" valueType="num">
                                      <p:cBhvr additive="base">
                                        <p:cTn dur="500"/>
                                        <p:tgtEl>
                                          <p:spTgt spid="1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100328094404_phatamgiang4" id="117" name="Google Shape;117;p5"/>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0" id="118" name="Google Shape;118;p5"/>
          <p:cNvPicPr preferRelativeResize="0"/>
          <p:nvPr/>
        </p:nvPicPr>
        <p:blipFill rotWithShape="1">
          <a:blip r:embed="rId4">
            <a:alphaModFix/>
          </a:blip>
          <a:srcRect b="0" l="0" r="0" t="0"/>
          <a:stretch/>
        </p:blipFill>
        <p:spPr>
          <a:xfrm>
            <a:off x="6475412" y="152400"/>
            <a:ext cx="2592388" cy="3529013"/>
          </a:xfrm>
          <a:prstGeom prst="rect">
            <a:avLst/>
          </a:prstGeom>
          <a:noFill/>
          <a:ln>
            <a:noFill/>
          </a:ln>
        </p:spPr>
      </p:pic>
      <p:sp>
        <p:nvSpPr>
          <p:cNvPr id="119" name="Google Shape;119;p5"/>
          <p:cNvSpPr txBox="1"/>
          <p:nvPr/>
        </p:nvSpPr>
        <p:spPr>
          <a:xfrm>
            <a:off x="152400" y="563940"/>
            <a:ext cx="5867400" cy="206210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Noto Sans Symbols"/>
              <a:buNone/>
            </a:pPr>
            <a:r>
              <a:rPr b="0" i="0" lang="en-US" sz="3200" u="none" cap="none" strike="noStrike">
                <a:solidFill>
                  <a:schemeClr val="dk1"/>
                </a:solidFill>
                <a:latin typeface="Times New Roman"/>
                <a:ea typeface="Times New Roman"/>
                <a:cs typeface="Times New Roman"/>
                <a:sym typeface="Times New Roman"/>
              </a:rPr>
              <a:t>- </a:t>
            </a:r>
            <a:r>
              <a:rPr b="1" i="0" lang="en-US" sz="3200" u="sng" cap="none" strike="noStrike">
                <a:solidFill>
                  <a:schemeClr val="dk1"/>
                </a:solidFill>
                <a:latin typeface="Times New Roman"/>
                <a:ea typeface="Times New Roman"/>
                <a:cs typeface="Times New Roman"/>
                <a:sym typeface="Times New Roman"/>
              </a:rPr>
              <a:t>Con người:</a:t>
            </a:r>
            <a:r>
              <a:rPr b="0" i="0" lang="en-US" sz="3200" u="none" cap="none" strike="noStrike">
                <a:solidFill>
                  <a:schemeClr val="dk1"/>
                </a:solidFill>
                <a:latin typeface="Times New Roman"/>
                <a:ea typeface="Times New Roman"/>
                <a:cs typeface="Times New Roman"/>
                <a:sym typeface="Times New Roman"/>
              </a:rPr>
              <a:t> Là một con người tâm huyết, luôn trăn trở về số phận nhân dân và trách nhiệm của người cầm bút.</a:t>
            </a:r>
            <a:endParaRPr b="0" i="0" sz="3200" u="none" cap="none" strike="noStrike">
              <a:solidFill>
                <a:schemeClr val="dk1"/>
              </a:solidFill>
              <a:latin typeface="Times New Roman"/>
              <a:ea typeface="Times New Roman"/>
              <a:cs typeface="Times New Roman"/>
              <a:sym typeface="Times New Roman"/>
            </a:endParaRPr>
          </a:p>
        </p:txBody>
      </p:sp>
      <p:sp>
        <p:nvSpPr>
          <p:cNvPr id="120" name="Google Shape;120;p5"/>
          <p:cNvSpPr txBox="1"/>
          <p:nvPr/>
        </p:nvSpPr>
        <p:spPr>
          <a:xfrm>
            <a:off x="228600" y="2697540"/>
            <a:ext cx="5867400" cy="30469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Noto Sans Symbols"/>
              <a:buNone/>
            </a:pPr>
            <a:r>
              <a:rPr b="0" i="0" lang="en-US" sz="3200" u="none" cap="none" strike="noStrike">
                <a:solidFill>
                  <a:schemeClr val="dk1"/>
                </a:solidFill>
                <a:latin typeface="Times New Roman"/>
                <a:ea typeface="Times New Roman"/>
                <a:cs typeface="Times New Roman"/>
                <a:sym typeface="Times New Roman"/>
              </a:rPr>
              <a:t>- </a:t>
            </a:r>
            <a:r>
              <a:rPr b="1" i="0" lang="en-US" sz="3200" u="sng" cap="none" strike="noStrike">
                <a:solidFill>
                  <a:schemeClr val="dk1"/>
                </a:solidFill>
                <a:latin typeface="Times New Roman"/>
                <a:ea typeface="Times New Roman"/>
                <a:cs typeface="Times New Roman"/>
                <a:sym typeface="Times New Roman"/>
              </a:rPr>
              <a:t>Đặc điểm sáng tác mang đậm giá trị nhân đạo:</a:t>
            </a:r>
            <a:r>
              <a:rPr b="0" i="0" lang="en-US" sz="3200" u="none" cap="none" strike="noStrike">
                <a:solidFill>
                  <a:schemeClr val="dk1"/>
                </a:solidFill>
                <a:latin typeface="Times New Roman"/>
                <a:ea typeface="Times New Roman"/>
                <a:cs typeface="Times New Roman"/>
                <a:sym typeface="Times New Roman"/>
              </a:rPr>
              <a:t> quan tâm trước hết đến con người, mang nỗi quan hoài về số phận con người, đi tìm “Hạt ngọc ẩn giấu bên trong bề sâu tâm hồn con người”.</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nvSpPr>
        <p:spPr>
          <a:xfrm>
            <a:off x="533400" y="5867400"/>
            <a:ext cx="563880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ahoma"/>
              <a:ea typeface="Tahoma"/>
              <a:cs typeface="Tahoma"/>
              <a:sym typeface="Tahoma"/>
            </a:endParaRPr>
          </a:p>
        </p:txBody>
      </p:sp>
      <p:grpSp>
        <p:nvGrpSpPr>
          <p:cNvPr id="127" name="Google Shape;127;p6"/>
          <p:cNvGrpSpPr/>
          <p:nvPr/>
        </p:nvGrpSpPr>
        <p:grpSpPr>
          <a:xfrm>
            <a:off x="228600" y="38100"/>
            <a:ext cx="2819400" cy="2857500"/>
            <a:chOff x="2280" y="1260"/>
            <a:chExt cx="1272" cy="1800"/>
          </a:xfrm>
        </p:grpSpPr>
        <p:pic>
          <p:nvPicPr>
            <p:cNvPr descr="NMC_0" id="128" name="Google Shape;128;p6"/>
            <p:cNvPicPr preferRelativeResize="0"/>
            <p:nvPr/>
          </p:nvPicPr>
          <p:blipFill rotWithShape="1">
            <a:blip r:embed="rId3">
              <a:alphaModFix/>
            </a:blip>
            <a:srcRect b="0" l="0" r="0" t="0"/>
            <a:stretch/>
          </p:blipFill>
          <p:spPr>
            <a:xfrm>
              <a:off x="2280" y="1260"/>
              <a:ext cx="1200" cy="1800"/>
            </a:xfrm>
            <a:prstGeom prst="rect">
              <a:avLst/>
            </a:prstGeom>
            <a:noFill/>
            <a:ln>
              <a:noFill/>
            </a:ln>
          </p:spPr>
        </p:pic>
        <p:sp>
          <p:nvSpPr>
            <p:cNvPr id="129" name="Google Shape;129;p6"/>
            <p:cNvSpPr txBox="1"/>
            <p:nvPr/>
          </p:nvSpPr>
          <p:spPr>
            <a:xfrm>
              <a:off x="2832" y="2304"/>
              <a:ext cx="720" cy="6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accent1"/>
                  </a:solidFill>
                  <a:latin typeface="Anton"/>
                  <a:ea typeface="Anton"/>
                  <a:cs typeface="Anton"/>
                  <a:sym typeface="Anton"/>
                </a:rPr>
                <a:t>Cửa Sông</a:t>
              </a:r>
              <a:endParaRPr b="0" i="0" sz="1400" u="none" cap="none" strike="noStrike">
                <a:solidFill>
                  <a:srgbClr val="000000"/>
                </a:solidFill>
                <a:latin typeface="Arial"/>
                <a:ea typeface="Arial"/>
                <a:cs typeface="Arial"/>
                <a:sym typeface="Arial"/>
              </a:endParaRPr>
            </a:p>
          </p:txBody>
        </p:sp>
      </p:grpSp>
      <p:sp>
        <p:nvSpPr>
          <p:cNvPr id="130" name="Google Shape;130;p6"/>
          <p:cNvSpPr txBox="1"/>
          <p:nvPr/>
        </p:nvSpPr>
        <p:spPr>
          <a:xfrm>
            <a:off x="685800" y="2819400"/>
            <a:ext cx="1371600" cy="579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1967</a:t>
            </a:r>
            <a:endParaRPr b="0" i="0" sz="1400" u="none" cap="none" strike="noStrike">
              <a:solidFill>
                <a:srgbClr val="000000"/>
              </a:solidFill>
              <a:latin typeface="Arial"/>
              <a:ea typeface="Arial"/>
              <a:cs typeface="Arial"/>
              <a:sym typeface="Arial"/>
            </a:endParaRPr>
          </a:p>
        </p:txBody>
      </p:sp>
      <p:grpSp>
        <p:nvGrpSpPr>
          <p:cNvPr id="131" name="Google Shape;131;p6"/>
          <p:cNvGrpSpPr/>
          <p:nvPr/>
        </p:nvGrpSpPr>
        <p:grpSpPr>
          <a:xfrm>
            <a:off x="3352800" y="0"/>
            <a:ext cx="2590800" cy="2870200"/>
            <a:chOff x="2112" y="48"/>
            <a:chExt cx="1632" cy="1808"/>
          </a:xfrm>
        </p:grpSpPr>
        <p:pic>
          <p:nvPicPr>
            <p:cNvPr descr="NMC1_0" id="132" name="Google Shape;132;p6"/>
            <p:cNvPicPr preferRelativeResize="0"/>
            <p:nvPr/>
          </p:nvPicPr>
          <p:blipFill rotWithShape="1">
            <a:blip r:embed="rId4">
              <a:alphaModFix/>
            </a:blip>
            <a:srcRect b="0" l="0" r="0" t="0"/>
            <a:stretch/>
          </p:blipFill>
          <p:spPr>
            <a:xfrm>
              <a:off x="2124" y="48"/>
              <a:ext cx="1620" cy="1764"/>
            </a:xfrm>
            <a:prstGeom prst="rect">
              <a:avLst/>
            </a:prstGeom>
            <a:noFill/>
            <a:ln cap="flat" cmpd="sng" w="28575">
              <a:solidFill>
                <a:schemeClr val="dk1"/>
              </a:solidFill>
              <a:prstDash val="solid"/>
              <a:miter lim="800000"/>
              <a:headEnd len="sm" w="sm" type="none"/>
              <a:tailEnd len="sm" w="sm" type="none"/>
            </a:ln>
          </p:spPr>
        </p:pic>
        <p:sp>
          <p:nvSpPr>
            <p:cNvPr id="133" name="Google Shape;133;p6"/>
            <p:cNvSpPr txBox="1"/>
            <p:nvPr/>
          </p:nvSpPr>
          <p:spPr>
            <a:xfrm>
              <a:off x="2112" y="1414"/>
              <a:ext cx="1632" cy="4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CC"/>
                  </a:solidFill>
                  <a:latin typeface="Gungsuh"/>
                  <a:ea typeface="Gungsuh"/>
                  <a:cs typeface="Gungsuh"/>
                  <a:sym typeface="Gungsuh"/>
                </a:rPr>
                <a:t>Nhữ</a:t>
              </a:r>
              <a:r>
                <a:rPr b="1" i="0" lang="en-US" sz="2000" u="none" cap="none" strike="noStrike">
                  <a:solidFill>
                    <a:srgbClr val="339933"/>
                  </a:solidFill>
                  <a:latin typeface="Gungsuh"/>
                  <a:ea typeface="Gungsuh"/>
                  <a:cs typeface="Gungsuh"/>
                  <a:sym typeface="Gungsuh"/>
                </a:rPr>
                <a:t>ng vùng t</a:t>
              </a:r>
              <a:r>
                <a:rPr b="1" i="0" lang="en-US" sz="2000" u="none" cap="none" strike="noStrike">
                  <a:solidFill>
                    <a:srgbClr val="0000CC"/>
                  </a:solidFill>
                  <a:latin typeface="Gungsuh"/>
                  <a:ea typeface="Gungsuh"/>
                  <a:cs typeface="Gungsuh"/>
                  <a:sym typeface="Gungsuh"/>
                </a:rPr>
                <a:t>rời</a:t>
              </a:r>
              <a:r>
                <a:rPr b="1" i="0" lang="en-US" sz="2000" u="none" cap="none" strike="noStrike">
                  <a:solidFill>
                    <a:srgbClr val="0000CC"/>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CC"/>
                  </a:solidFill>
                  <a:latin typeface="Anton"/>
                  <a:ea typeface="Anton"/>
                  <a:cs typeface="Anton"/>
                  <a:sym typeface="Anton"/>
                </a:rPr>
                <a:t>          khác nhau</a:t>
              </a:r>
              <a:endParaRPr b="0" i="0" sz="1400" u="none" cap="none" strike="noStrike">
                <a:solidFill>
                  <a:srgbClr val="000000"/>
                </a:solidFill>
                <a:latin typeface="Arial"/>
                <a:ea typeface="Arial"/>
                <a:cs typeface="Arial"/>
                <a:sym typeface="Arial"/>
              </a:endParaRPr>
            </a:p>
          </p:txBody>
        </p:sp>
      </p:grpSp>
      <p:sp>
        <p:nvSpPr>
          <p:cNvPr id="134" name="Google Shape;134;p6"/>
          <p:cNvSpPr txBox="1"/>
          <p:nvPr/>
        </p:nvSpPr>
        <p:spPr>
          <a:xfrm>
            <a:off x="4114800" y="2895600"/>
            <a:ext cx="1371600" cy="579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1970</a:t>
            </a:r>
            <a:endParaRPr b="0" i="0" sz="1400" u="none" cap="none" strike="noStrike">
              <a:solidFill>
                <a:srgbClr val="000000"/>
              </a:solidFill>
              <a:latin typeface="Arial"/>
              <a:ea typeface="Arial"/>
              <a:cs typeface="Arial"/>
              <a:sym typeface="Arial"/>
            </a:endParaRPr>
          </a:p>
        </p:txBody>
      </p:sp>
      <p:pic>
        <p:nvPicPr>
          <p:cNvPr descr="Hinh 1" id="135" name="Google Shape;135;p6"/>
          <p:cNvPicPr preferRelativeResize="0"/>
          <p:nvPr/>
        </p:nvPicPr>
        <p:blipFill rotWithShape="1">
          <a:blip r:embed="rId5">
            <a:alphaModFix/>
          </a:blip>
          <a:srcRect b="0" l="0" r="46875" t="0"/>
          <a:stretch/>
        </p:blipFill>
        <p:spPr>
          <a:xfrm>
            <a:off x="6248400" y="76200"/>
            <a:ext cx="2590800" cy="2819400"/>
          </a:xfrm>
          <a:prstGeom prst="rect">
            <a:avLst/>
          </a:prstGeom>
          <a:noFill/>
          <a:ln>
            <a:noFill/>
          </a:ln>
        </p:spPr>
      </p:pic>
      <p:sp>
        <p:nvSpPr>
          <p:cNvPr id="136" name="Google Shape;136;p6"/>
          <p:cNvSpPr txBox="1"/>
          <p:nvPr/>
        </p:nvSpPr>
        <p:spPr>
          <a:xfrm>
            <a:off x="7010400" y="2819400"/>
            <a:ext cx="1371600" cy="579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1972</a:t>
            </a:r>
            <a:endParaRPr b="0" i="0" sz="1400" u="none" cap="none" strike="noStrike">
              <a:solidFill>
                <a:srgbClr val="000000"/>
              </a:solidFill>
              <a:latin typeface="Arial"/>
              <a:ea typeface="Arial"/>
              <a:cs typeface="Arial"/>
              <a:sym typeface="Arial"/>
            </a:endParaRPr>
          </a:p>
        </p:txBody>
      </p:sp>
      <p:grpSp>
        <p:nvGrpSpPr>
          <p:cNvPr id="137" name="Google Shape;137;p6"/>
          <p:cNvGrpSpPr/>
          <p:nvPr/>
        </p:nvGrpSpPr>
        <p:grpSpPr>
          <a:xfrm>
            <a:off x="152400" y="3429000"/>
            <a:ext cx="2667000" cy="2895600"/>
            <a:chOff x="96" y="2160"/>
            <a:chExt cx="1680" cy="1824"/>
          </a:xfrm>
        </p:grpSpPr>
        <p:pic>
          <p:nvPicPr>
            <p:cNvPr descr="NMC2_0" id="138" name="Google Shape;138;p6"/>
            <p:cNvPicPr preferRelativeResize="0"/>
            <p:nvPr/>
          </p:nvPicPr>
          <p:blipFill rotWithShape="1">
            <a:blip r:embed="rId6">
              <a:alphaModFix/>
            </a:blip>
            <a:srcRect b="0" l="0" r="0" t="0"/>
            <a:stretch/>
          </p:blipFill>
          <p:spPr>
            <a:xfrm>
              <a:off x="96" y="2160"/>
              <a:ext cx="1680" cy="1824"/>
            </a:xfrm>
            <a:prstGeom prst="rect">
              <a:avLst/>
            </a:prstGeom>
            <a:noFill/>
            <a:ln>
              <a:noFill/>
            </a:ln>
          </p:spPr>
        </p:pic>
        <p:sp>
          <p:nvSpPr>
            <p:cNvPr id="139" name="Google Shape;139;p6"/>
            <p:cNvSpPr txBox="1"/>
            <p:nvPr/>
          </p:nvSpPr>
          <p:spPr>
            <a:xfrm>
              <a:off x="132" y="2160"/>
              <a:ext cx="1644" cy="9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Người đàn bà   </a:t>
              </a:r>
              <a:r>
                <a:rPr b="1" i="0" lang="en-US" sz="2400" u="none" cap="none" strike="noStrike">
                  <a:solidFill>
                    <a:srgbClr val="FF3300"/>
                  </a:solidFill>
                  <a:latin typeface="Arial"/>
                  <a:ea typeface="Arial"/>
                  <a:cs typeface="Arial"/>
                  <a:sym typeface="Arial"/>
                </a:rPr>
                <a:t>trên chuyến tàu </a:t>
              </a:r>
              <a:r>
                <a:rPr b="1" i="0" lang="en-US" sz="2400" u="none" cap="none" strike="noStrike">
                  <a:solidFill>
                    <a:srgbClr val="008000"/>
                  </a:solidFill>
                  <a:latin typeface="Arial"/>
                  <a:ea typeface="Arial"/>
                  <a:cs typeface="Arial"/>
                  <a:sym typeface="Arial"/>
                </a:rPr>
                <a:t>  	tốc hành</a:t>
              </a:r>
              <a:endParaRPr b="0" i="0" sz="1400" u="none" cap="none" strike="noStrike">
                <a:solidFill>
                  <a:srgbClr val="000000"/>
                </a:solidFill>
                <a:latin typeface="Arial"/>
                <a:ea typeface="Arial"/>
                <a:cs typeface="Arial"/>
                <a:sym typeface="Arial"/>
              </a:endParaRPr>
            </a:p>
          </p:txBody>
        </p:sp>
      </p:grpSp>
      <p:sp>
        <p:nvSpPr>
          <p:cNvPr id="140" name="Google Shape;140;p6"/>
          <p:cNvSpPr txBox="1"/>
          <p:nvPr/>
        </p:nvSpPr>
        <p:spPr>
          <a:xfrm>
            <a:off x="914400" y="6354763"/>
            <a:ext cx="1371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1983</a:t>
            </a:r>
            <a:endParaRPr b="0" i="0" sz="1400" u="none" cap="none" strike="noStrike">
              <a:solidFill>
                <a:srgbClr val="000000"/>
              </a:solidFill>
              <a:latin typeface="Arial"/>
              <a:ea typeface="Arial"/>
              <a:cs typeface="Arial"/>
              <a:sym typeface="Arial"/>
            </a:endParaRPr>
          </a:p>
        </p:txBody>
      </p:sp>
      <p:pic>
        <p:nvPicPr>
          <p:cNvPr descr="Hinh 3" id="141" name="Google Shape;141;p6"/>
          <p:cNvPicPr preferRelativeResize="0"/>
          <p:nvPr/>
        </p:nvPicPr>
        <p:blipFill rotWithShape="1">
          <a:blip r:embed="rId7">
            <a:alphaModFix/>
          </a:blip>
          <a:srcRect b="0" l="0" r="45763" t="0"/>
          <a:stretch/>
        </p:blipFill>
        <p:spPr>
          <a:xfrm>
            <a:off x="3276600" y="3429000"/>
            <a:ext cx="2667000" cy="2895600"/>
          </a:xfrm>
          <a:prstGeom prst="rect">
            <a:avLst/>
          </a:prstGeom>
          <a:noFill/>
          <a:ln>
            <a:noFill/>
          </a:ln>
        </p:spPr>
      </p:pic>
      <p:sp>
        <p:nvSpPr>
          <p:cNvPr id="142" name="Google Shape;142;p6"/>
          <p:cNvSpPr txBox="1"/>
          <p:nvPr/>
        </p:nvSpPr>
        <p:spPr>
          <a:xfrm>
            <a:off x="4267200" y="6278563"/>
            <a:ext cx="1371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1985</a:t>
            </a:r>
            <a:endParaRPr b="0" i="0" sz="1400" u="none" cap="none" strike="noStrike">
              <a:solidFill>
                <a:srgbClr val="000000"/>
              </a:solidFill>
              <a:latin typeface="Arial"/>
              <a:ea typeface="Arial"/>
              <a:cs typeface="Arial"/>
              <a:sym typeface="Arial"/>
            </a:endParaRPr>
          </a:p>
        </p:txBody>
      </p:sp>
      <p:grpSp>
        <p:nvGrpSpPr>
          <p:cNvPr id="143" name="Google Shape;143;p6"/>
          <p:cNvGrpSpPr/>
          <p:nvPr/>
        </p:nvGrpSpPr>
        <p:grpSpPr>
          <a:xfrm>
            <a:off x="6400800" y="3429000"/>
            <a:ext cx="2590800" cy="2971800"/>
            <a:chOff x="4524" y="2640"/>
            <a:chExt cx="1152" cy="1440"/>
          </a:xfrm>
        </p:grpSpPr>
        <p:pic>
          <p:nvPicPr>
            <p:cNvPr descr="chongchoi" id="144" name="Google Shape;144;p6"/>
            <p:cNvPicPr preferRelativeResize="0"/>
            <p:nvPr/>
          </p:nvPicPr>
          <p:blipFill rotWithShape="1">
            <a:blip r:embed="rId8">
              <a:alphaModFix/>
            </a:blip>
            <a:srcRect b="0" l="0" r="0" t="0"/>
            <a:stretch/>
          </p:blipFill>
          <p:spPr>
            <a:xfrm>
              <a:off x="4524" y="2640"/>
              <a:ext cx="1152" cy="1440"/>
            </a:xfrm>
            <a:prstGeom prst="rect">
              <a:avLst/>
            </a:prstGeom>
            <a:noFill/>
            <a:ln>
              <a:noFill/>
            </a:ln>
          </p:spPr>
        </p:pic>
        <p:sp>
          <p:nvSpPr>
            <p:cNvPr id="145" name="Google Shape;145;p6"/>
            <p:cNvSpPr/>
            <p:nvPr/>
          </p:nvSpPr>
          <p:spPr>
            <a:xfrm>
              <a:off x="5220" y="3048"/>
              <a:ext cx="432" cy="1008"/>
            </a:xfrm>
            <a:prstGeom prst="rect">
              <a:avLst/>
            </a:prstGeom>
          </p:spPr>
          <p:txBody>
            <a:bodyPr>
              <a:prstTxWarp prst="textPlain"/>
            </a:bodyPr>
            <a:lstStyle/>
            <a:p>
              <a:pPr lvl="0" algn="ctr"/>
              <a:r>
                <a:rPr b="0" i="0">
                  <a:ln>
                    <a:noFill/>
                  </a:ln>
                  <a:gradFill>
                    <a:gsLst>
                      <a:gs pos="0">
                        <a:srgbClr val="000000"/>
                      </a:gs>
                      <a:gs pos="100000">
                        <a:srgbClr val="FF00FF"/>
                      </a:gs>
                    </a:gsLst>
                    <a:path path="circle">
                      <a:fillToRect b="50%" l="50%" r="50%" t="50%"/>
                    </a:path>
                    <a:tileRect/>
                  </a:gradFill>
                  <a:latin typeface="Arial"/>
                </a:rPr>
                <a:t>Chieác</a:t>
              </a:r>
              <a:br>
                <a:rPr b="0" i="0">
                  <a:ln>
                    <a:noFill/>
                  </a:ln>
                  <a:gradFill>
                    <a:gsLst>
                      <a:gs pos="0">
                        <a:srgbClr val="000000"/>
                      </a:gs>
                      <a:gs pos="100000">
                        <a:srgbClr val="FF00FF"/>
                      </a:gs>
                    </a:gsLst>
                    <a:path path="circle">
                      <a:fillToRect b="50%" l="50%" r="50%" t="50%"/>
                    </a:path>
                    <a:tileRect/>
                  </a:gradFill>
                  <a:latin typeface="Arial"/>
                </a:rPr>
              </a:br>
              <a:r>
                <a:rPr b="0" i="0">
                  <a:ln>
                    <a:noFill/>
                  </a:ln>
                  <a:gradFill>
                    <a:gsLst>
                      <a:gs pos="0">
                        <a:srgbClr val="000000"/>
                      </a:gs>
                      <a:gs pos="100000">
                        <a:srgbClr val="FF00FF"/>
                      </a:gs>
                    </a:gsLst>
                    <a:path path="circle">
                      <a:fillToRect b="50%" l="50%" r="50%" t="50%"/>
                    </a:path>
                    <a:tileRect/>
                  </a:gradFill>
                  <a:latin typeface="Arial"/>
                </a:rPr>
                <a:t>Thuyeàn</a:t>
              </a:r>
              <a:br>
                <a:rPr b="0" i="0">
                  <a:ln>
                    <a:noFill/>
                  </a:ln>
                  <a:gradFill>
                    <a:gsLst>
                      <a:gs pos="0">
                        <a:srgbClr val="000000"/>
                      </a:gs>
                      <a:gs pos="100000">
                        <a:srgbClr val="FF00FF"/>
                      </a:gs>
                    </a:gsLst>
                    <a:path path="circle">
                      <a:fillToRect b="50%" l="50%" r="50%" t="50%"/>
                    </a:path>
                    <a:tileRect/>
                  </a:gradFill>
                  <a:latin typeface="Arial"/>
                </a:rPr>
              </a:br>
              <a:r>
                <a:rPr b="0" i="0">
                  <a:ln>
                    <a:noFill/>
                  </a:ln>
                  <a:gradFill>
                    <a:gsLst>
                      <a:gs pos="0">
                        <a:srgbClr val="000000"/>
                      </a:gs>
                      <a:gs pos="100000">
                        <a:srgbClr val="FF00FF"/>
                      </a:gs>
                    </a:gsLst>
                    <a:path path="circle">
                      <a:fillToRect b="50%" l="50%" r="50%" t="50%"/>
                    </a:path>
                    <a:tileRect/>
                  </a:gradFill>
                  <a:latin typeface="Arial"/>
                </a:rPr>
                <a:t>Ngoaøi</a:t>
              </a:r>
              <a:br>
                <a:rPr b="0" i="0">
                  <a:ln>
                    <a:noFill/>
                  </a:ln>
                  <a:gradFill>
                    <a:gsLst>
                      <a:gs pos="0">
                        <a:srgbClr val="000000"/>
                      </a:gs>
                      <a:gs pos="100000">
                        <a:srgbClr val="FF00FF"/>
                      </a:gs>
                    </a:gsLst>
                    <a:path path="circle">
                      <a:fillToRect b="50%" l="50%" r="50%" t="50%"/>
                    </a:path>
                    <a:tileRect/>
                  </a:gradFill>
                  <a:latin typeface="Arial"/>
                </a:rPr>
              </a:br>
              <a:r>
                <a:rPr b="0" i="0">
                  <a:ln>
                    <a:noFill/>
                  </a:ln>
                  <a:gradFill>
                    <a:gsLst>
                      <a:gs pos="0">
                        <a:srgbClr val="000000"/>
                      </a:gs>
                      <a:gs pos="100000">
                        <a:srgbClr val="FF00FF"/>
                      </a:gs>
                    </a:gsLst>
                    <a:path path="circle">
                      <a:fillToRect b="50%" l="50%" r="50%" t="50%"/>
                    </a:path>
                    <a:tileRect/>
                  </a:gradFill>
                  <a:latin typeface="Arial"/>
                </a:rPr>
                <a:t>Xa</a:t>
              </a:r>
            </a:p>
          </p:txBody>
        </p:sp>
        <p:sp>
          <p:nvSpPr>
            <p:cNvPr id="146" name="Google Shape;146;p6"/>
            <p:cNvSpPr/>
            <p:nvPr/>
          </p:nvSpPr>
          <p:spPr>
            <a:xfrm>
              <a:off x="4656" y="2652"/>
              <a:ext cx="912" cy="192"/>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800000"/>
                  </a:solidFill>
                  <a:latin typeface="Times New Roman"/>
                </a:rPr>
                <a:t>Nguyeãn Minh Chaâu</a:t>
              </a:r>
            </a:p>
          </p:txBody>
        </p:sp>
      </p:grpSp>
      <p:sp>
        <p:nvSpPr>
          <p:cNvPr id="147" name="Google Shape;147;p6"/>
          <p:cNvSpPr txBox="1"/>
          <p:nvPr/>
        </p:nvSpPr>
        <p:spPr>
          <a:xfrm>
            <a:off x="7239000" y="6278563"/>
            <a:ext cx="1371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CC"/>
                </a:solidFill>
                <a:latin typeface="Times New Roman"/>
                <a:ea typeface="Times New Roman"/>
                <a:cs typeface="Times New Roman"/>
                <a:sym typeface="Times New Roman"/>
              </a:rPr>
              <a:t>1987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100328094357_phatamgiang2" id="152" name="Google Shape;152;p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53" name="Google Shape;153;p7"/>
          <p:cNvSpPr txBox="1"/>
          <p:nvPr/>
        </p:nvSpPr>
        <p:spPr>
          <a:xfrm>
            <a:off x="107950" y="71414"/>
            <a:ext cx="7058025" cy="12464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sng" cap="none" strike="noStrike">
                <a:solidFill>
                  <a:srgbClr val="FF0000"/>
                </a:solidFill>
                <a:latin typeface="Times New Roman"/>
                <a:ea typeface="Times New Roman"/>
                <a:cs typeface="Times New Roman"/>
                <a:sym typeface="Times New Roman"/>
              </a:rPr>
              <a:t>2. Tác phẩm:</a:t>
            </a:r>
            <a:endParaRPr b="1" i="0" sz="3000" u="sng"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1500"/>
              </a:spcBef>
              <a:spcAft>
                <a:spcPts val="0"/>
              </a:spcAft>
              <a:buClr>
                <a:srgbClr val="000000"/>
              </a:buClr>
              <a:buSzPts val="3000"/>
              <a:buFont typeface="Arial"/>
              <a:buNone/>
            </a:pPr>
            <a:r>
              <a:rPr b="1" i="0" lang="en-US" sz="3000" u="sng" cap="none" strike="noStrike">
                <a:solidFill>
                  <a:srgbClr val="FF0000"/>
                </a:solidFill>
                <a:latin typeface="Times New Roman"/>
                <a:ea typeface="Times New Roman"/>
                <a:cs typeface="Times New Roman"/>
                <a:sym typeface="Times New Roman"/>
              </a:rPr>
              <a:t>a. Hoàn cảnh sáng tác </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a:off x="2071688" y="1371600"/>
            <a:ext cx="5256212" cy="846981"/>
          </a:xfrm>
          <a:prstGeom prst="downArrowCallout">
            <a:avLst>
              <a:gd fmla="val 96023" name="adj1"/>
              <a:gd fmla="val 96023" name="adj2"/>
              <a:gd fmla="val 16667" name="adj3"/>
              <a:gd fmla="val 66667" name="adj4"/>
            </a:avLst>
          </a:prstGeom>
          <a:solidFill>
            <a:schemeClr val="accen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600"/>
              <a:buFont typeface="Arial"/>
              <a:buNone/>
            </a:pPr>
            <a:r>
              <a:rPr b="1" i="1" lang="en-US" sz="2600" u="none" cap="none" strike="noStrike">
                <a:solidFill>
                  <a:schemeClr val="dk1"/>
                </a:solidFill>
                <a:latin typeface="Times New Roman"/>
                <a:ea typeface="Times New Roman"/>
                <a:cs typeface="Times New Roman"/>
                <a:sym typeface="Times New Roman"/>
              </a:rPr>
              <a:t>Chiếc thuyền ngoài xa</a:t>
            </a:r>
            <a:endParaRPr b="1" i="1" sz="2600" u="none" cap="none" strike="noStrike">
              <a:solidFill>
                <a:schemeClr val="dk1"/>
              </a:solidFill>
              <a:latin typeface="Times New Roman"/>
              <a:ea typeface="Times New Roman"/>
              <a:cs typeface="Times New Roman"/>
              <a:sym typeface="Times New Roman"/>
            </a:endParaRPr>
          </a:p>
        </p:txBody>
      </p:sp>
      <p:sp>
        <p:nvSpPr>
          <p:cNvPr id="155" name="Google Shape;155;p7"/>
          <p:cNvSpPr/>
          <p:nvPr/>
        </p:nvSpPr>
        <p:spPr>
          <a:xfrm>
            <a:off x="571472" y="2057400"/>
            <a:ext cx="2560368" cy="2940965"/>
          </a:xfrm>
          <a:prstGeom prst="foldedCorner">
            <a:avLst>
              <a:gd fmla="val 1250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 Viết năm 1983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600"/>
              <a:buFont typeface="Times New Roman"/>
              <a:buChar char="-"/>
            </a:pPr>
            <a:r>
              <a:rPr b="0" i="0" lang="en-US" sz="2600" u="none" cap="none" strike="noStrike">
                <a:solidFill>
                  <a:schemeClr val="dk1"/>
                </a:solidFill>
                <a:latin typeface="Times New Roman"/>
                <a:ea typeface="Times New Roman"/>
                <a:cs typeface="Times New Roman"/>
                <a:sym typeface="Times New Roman"/>
              </a:rPr>
              <a:t> In trong tập</a:t>
            </a:r>
            <a:endParaRPr b="0" i="0" sz="2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 “Bến quê”(1985),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sau in lại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trong tập truyện</a:t>
            </a:r>
            <a:endParaRPr b="0" i="0" sz="2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 cùng tên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xuất bản 1987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Times New Roman"/>
              <a:ea typeface="Times New Roman"/>
              <a:cs typeface="Times New Roman"/>
              <a:sym typeface="Times New Roman"/>
            </a:endParaRPr>
          </a:p>
        </p:txBody>
      </p:sp>
      <p:sp>
        <p:nvSpPr>
          <p:cNvPr id="156" name="Google Shape;156;p7"/>
          <p:cNvSpPr/>
          <p:nvPr/>
        </p:nvSpPr>
        <p:spPr>
          <a:xfrm>
            <a:off x="3707904" y="2284513"/>
            <a:ext cx="2016125" cy="2592287"/>
          </a:xfrm>
          <a:prstGeom prst="foldedCorner">
            <a:avLst>
              <a:gd fmla="val 1250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600"/>
              <a:buFont typeface="Times New Roman"/>
              <a:buChar char="-"/>
            </a:pPr>
            <a:r>
              <a:rPr b="0" i="0" lang="en-US" sz="2600" u="none" cap="none" strike="noStrike">
                <a:solidFill>
                  <a:schemeClr val="dk1"/>
                </a:solidFill>
                <a:latin typeface="Times New Roman"/>
                <a:ea typeface="Times New Roman"/>
                <a:cs typeface="Times New Roman"/>
                <a:sym typeface="Times New Roman"/>
              </a:rPr>
              <a:t> Bối cảnh đất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nước có nhiều</a:t>
            </a:r>
            <a:endParaRPr b="0" i="0" sz="2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biến đổi.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600"/>
              <a:buFont typeface="Times New Roman"/>
              <a:buChar char="-"/>
            </a:pPr>
            <a:r>
              <a:rPr b="0" i="0" lang="en-US" sz="2600" u="none" cap="none" strike="noStrike">
                <a:solidFill>
                  <a:schemeClr val="dk1"/>
                </a:solidFill>
                <a:latin typeface="Times New Roman"/>
                <a:ea typeface="Times New Roman"/>
                <a:cs typeface="Times New Roman"/>
                <a:sym typeface="Times New Roman"/>
              </a:rPr>
              <a:t> Nền văn học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đang vận động,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đổi mới</a:t>
            </a:r>
            <a:endParaRPr b="0" i="0" sz="2600" u="none" cap="none" strike="noStrike">
              <a:solidFill>
                <a:schemeClr val="dk1"/>
              </a:solidFill>
              <a:latin typeface="Times New Roman"/>
              <a:ea typeface="Times New Roman"/>
              <a:cs typeface="Times New Roman"/>
              <a:sym typeface="Times New Roman"/>
            </a:endParaRPr>
          </a:p>
        </p:txBody>
      </p:sp>
      <p:sp>
        <p:nvSpPr>
          <p:cNvPr id="157" name="Google Shape;157;p7"/>
          <p:cNvSpPr/>
          <p:nvPr/>
        </p:nvSpPr>
        <p:spPr>
          <a:xfrm>
            <a:off x="6300192" y="2209800"/>
            <a:ext cx="2118913" cy="2286000"/>
          </a:xfrm>
          <a:prstGeom prst="foldedCorner">
            <a:avLst>
              <a:gd fmla="val 1250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 In đậm phong</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cách tự sự -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triết lí của</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Nguyễn Minh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Châu.</a:t>
            </a:r>
            <a:endParaRPr b="0" i="0" sz="1400" u="none" cap="none" strike="noStrike">
              <a:solidFill>
                <a:srgbClr val="000000"/>
              </a:solidFill>
              <a:latin typeface="Arial"/>
              <a:ea typeface="Arial"/>
              <a:cs typeface="Arial"/>
              <a:sym typeface="Arial"/>
            </a:endParaRPr>
          </a:p>
        </p:txBody>
      </p:sp>
      <p:sp>
        <p:nvSpPr>
          <p:cNvPr id="158" name="Google Shape;158;p7"/>
          <p:cNvSpPr/>
          <p:nvPr/>
        </p:nvSpPr>
        <p:spPr>
          <a:xfrm>
            <a:off x="285720" y="4823942"/>
            <a:ext cx="8643998" cy="2061442"/>
          </a:xfrm>
          <a:prstGeom prst="horizontalScroll">
            <a:avLst>
              <a:gd fmla="val 1250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0" i="1" lang="en-US" sz="2600" u="none" cap="none" strike="noStrike">
                <a:solidFill>
                  <a:schemeClr val="dk1"/>
                </a:solidFill>
                <a:latin typeface="Times New Roman"/>
                <a:ea typeface="Times New Roman"/>
                <a:cs typeface="Times New Roman"/>
                <a:sym typeface="Times New Roman"/>
              </a:rPr>
              <a:t>Tác phẩm tiêu biểu, xuất sắc của Nguyễn Minh Châu và </a:t>
            </a:r>
            <a:endParaRPr b="0" i="1" sz="2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600"/>
              <a:buFont typeface="Arial"/>
              <a:buNone/>
            </a:pPr>
            <a:r>
              <a:rPr b="0" i="1" lang="en-US" sz="2600" u="none" cap="none" strike="noStrike">
                <a:solidFill>
                  <a:schemeClr val="dk1"/>
                </a:solidFill>
                <a:latin typeface="Times New Roman"/>
                <a:ea typeface="Times New Roman"/>
                <a:cs typeface="Times New Roman"/>
                <a:sym typeface="Times New Roman"/>
              </a:rPr>
              <a:t>của văn học Việt Nam thời kì đổi mới: hướng nội,khai thác</a:t>
            </a:r>
            <a:endParaRPr b="0" i="1" sz="26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600"/>
              <a:buFont typeface="Arial"/>
              <a:buNone/>
            </a:pPr>
            <a:r>
              <a:rPr b="0" i="1" lang="en-US" sz="2600" u="none" cap="none" strike="noStrike">
                <a:solidFill>
                  <a:schemeClr val="dk1"/>
                </a:solidFill>
                <a:latin typeface="Times New Roman"/>
                <a:ea typeface="Times New Roman"/>
                <a:cs typeface="Times New Roman"/>
                <a:sym typeface="Times New Roman"/>
              </a:rPr>
              <a:t> sâu sắc số phận cá nhân, thân phận con người trong cuộc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rPr b="0" i="1" lang="en-US" sz="2600" u="none" cap="none" strike="noStrike">
                <a:solidFill>
                  <a:schemeClr val="dk1"/>
                </a:solidFill>
                <a:latin typeface="Times New Roman"/>
                <a:ea typeface="Times New Roman"/>
                <a:cs typeface="Times New Roman"/>
                <a:sym typeface="Times New Roman"/>
              </a:rPr>
              <a:t>sống đời thường.</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8"/>
          <p:cNvPicPr preferRelativeResize="0"/>
          <p:nvPr/>
        </p:nvPicPr>
        <p:blipFill rotWithShape="1">
          <a:blip r:embed="rId3">
            <a:alphaModFix/>
          </a:blip>
          <a:srcRect b="0" l="0" r="0" t="0"/>
          <a:stretch/>
        </p:blipFill>
        <p:spPr>
          <a:xfrm>
            <a:off x="0" y="-1962216"/>
            <a:ext cx="9144000" cy="8820216"/>
          </a:xfrm>
          <a:prstGeom prst="rect">
            <a:avLst/>
          </a:prstGeom>
          <a:noFill/>
          <a:ln>
            <a:noFill/>
          </a:ln>
        </p:spPr>
      </p:pic>
      <p:sp>
        <p:nvSpPr>
          <p:cNvPr id="164" name="Google Shape;164;p8"/>
          <p:cNvSpPr txBox="1"/>
          <p:nvPr/>
        </p:nvSpPr>
        <p:spPr>
          <a:xfrm>
            <a:off x="214282" y="-928718"/>
            <a:ext cx="1963721"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800000"/>
                </a:solidFill>
                <a:latin typeface="Calibri"/>
                <a:ea typeface="Calibri"/>
                <a:cs typeface="Calibri"/>
                <a:sym typeface="Calibri"/>
              </a:rPr>
              <a:t>b. Tóm tắt </a:t>
            </a:r>
            <a:endParaRPr b="0" i="0" sz="1400" u="none" cap="none" strike="noStrike">
              <a:solidFill>
                <a:srgbClr val="000000"/>
              </a:solidFill>
              <a:latin typeface="Arial"/>
              <a:ea typeface="Arial"/>
              <a:cs typeface="Arial"/>
              <a:sym typeface="Arial"/>
            </a:endParaRPr>
          </a:p>
        </p:txBody>
      </p:sp>
      <p:sp>
        <p:nvSpPr>
          <p:cNvPr id="165" name="Google Shape;165;p8"/>
          <p:cNvSpPr txBox="1"/>
          <p:nvPr/>
        </p:nvSpPr>
        <p:spPr>
          <a:xfrm>
            <a:off x="152400" y="-76200"/>
            <a:ext cx="3886200" cy="40821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Arial"/>
              <a:buNone/>
            </a:pPr>
            <a:r>
              <a:rPr b="1" i="0" lang="en-US" sz="2800" u="sng" cap="none" strike="noStrike">
                <a:solidFill>
                  <a:srgbClr val="FF0000"/>
                </a:solidFill>
                <a:latin typeface="Times New Roman"/>
                <a:ea typeface="Times New Roman"/>
                <a:cs typeface="Times New Roman"/>
                <a:sym typeface="Times New Roman"/>
              </a:rPr>
              <a:t>b. Tóm tắt tác phẩm:</a:t>
            </a:r>
            <a:endParaRPr b="1" i="0" sz="2800" u="sng" cap="none" strike="noStrike">
              <a:solidFill>
                <a:schemeClr val="dk1"/>
              </a:solidFill>
              <a:latin typeface="Times New Roman"/>
              <a:ea typeface="Times New Roman"/>
              <a:cs typeface="Times New Roman"/>
              <a:sym typeface="Times New Roman"/>
            </a:endParaRPr>
          </a:p>
          <a:p>
            <a:pPr indent="-311150" lvl="0" marL="400050" marR="0" rtl="0" algn="l">
              <a:lnSpc>
                <a:spcPct val="100000"/>
              </a:lnSpc>
              <a:spcBef>
                <a:spcPts val="60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2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idx="1" type="body"/>
          </p:nvPr>
        </p:nvSpPr>
        <p:spPr>
          <a:xfrm>
            <a:off x="152400" y="76200"/>
            <a:ext cx="8839200" cy="5715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70"/>
              <a:buNone/>
            </a:pPr>
            <a:r>
              <a:rPr b="1" lang="en-US" sz="4070">
                <a:latin typeface="Times New Roman"/>
                <a:ea typeface="Times New Roman"/>
                <a:cs typeface="Times New Roman"/>
                <a:sym typeface="Times New Roman"/>
              </a:rPr>
              <a:t>c. </a:t>
            </a:r>
            <a:r>
              <a:rPr b="1" lang="en-US" sz="4070" u="sng">
                <a:latin typeface="Times New Roman"/>
                <a:ea typeface="Times New Roman"/>
                <a:cs typeface="Times New Roman"/>
                <a:sym typeface="Times New Roman"/>
              </a:rPr>
              <a:t>Bố cục</a:t>
            </a:r>
            <a:r>
              <a:rPr lang="en-US" sz="4070">
                <a:latin typeface="Times New Roman"/>
                <a:ea typeface="Times New Roman"/>
                <a:cs typeface="Times New Roman"/>
                <a:sym typeface="Times New Roman"/>
              </a:rPr>
              <a:t>: 3 đoạn.</a:t>
            </a:r>
            <a:endParaRPr/>
          </a:p>
          <a:p>
            <a:pPr indent="0" lvl="0" marL="0" rtl="0" algn="l">
              <a:lnSpc>
                <a:spcPct val="90000"/>
              </a:lnSpc>
              <a:spcBef>
                <a:spcPts val="814"/>
              </a:spcBef>
              <a:spcAft>
                <a:spcPts val="0"/>
              </a:spcAft>
              <a:buClr>
                <a:schemeClr val="dk1"/>
              </a:buClr>
              <a:buSzPts val="4070"/>
              <a:buNone/>
            </a:pPr>
            <a:r>
              <a:rPr lang="en-US" sz="4070">
                <a:latin typeface="Times New Roman"/>
                <a:ea typeface="Times New Roman"/>
                <a:cs typeface="Times New Roman"/>
                <a:sym typeface="Times New Roman"/>
              </a:rPr>
              <a:t>+ </a:t>
            </a:r>
            <a:r>
              <a:rPr lang="en-US" sz="4070" u="sng">
                <a:latin typeface="Times New Roman"/>
                <a:ea typeface="Times New Roman"/>
                <a:cs typeface="Times New Roman"/>
                <a:sym typeface="Times New Roman"/>
              </a:rPr>
              <a:t>Đoạn 1</a:t>
            </a:r>
            <a:r>
              <a:rPr lang="en-US" sz="4070">
                <a:latin typeface="Times New Roman"/>
                <a:ea typeface="Times New Roman"/>
                <a:cs typeface="Times New Roman"/>
                <a:sym typeface="Times New Roman"/>
              </a:rPr>
              <a:t>: </a:t>
            </a:r>
            <a:r>
              <a:rPr i="1" lang="en-US" sz="4070">
                <a:solidFill>
                  <a:srgbClr val="FF0000"/>
                </a:solidFill>
                <a:latin typeface="Times New Roman"/>
                <a:ea typeface="Times New Roman"/>
                <a:cs typeface="Times New Roman"/>
                <a:sym typeface="Times New Roman"/>
              </a:rPr>
              <a:t>Từ đầu đến…lưới vó đã biến mất:</a:t>
            </a:r>
            <a:r>
              <a:rPr i="1" lang="en-US" sz="4070">
                <a:latin typeface="Times New Roman"/>
                <a:ea typeface="Times New Roman"/>
                <a:cs typeface="Times New Roman"/>
                <a:sym typeface="Times New Roman"/>
              </a:rPr>
              <a:t> </a:t>
            </a:r>
            <a:r>
              <a:rPr lang="en-US" sz="4070">
                <a:latin typeface="Times New Roman"/>
                <a:ea typeface="Times New Roman"/>
                <a:cs typeface="Times New Roman"/>
                <a:sym typeface="Times New Roman"/>
              </a:rPr>
              <a:t>Hai phát hiện của người nghệ sĩ nhiếp ảnh Phùng.</a:t>
            </a:r>
            <a:endParaRPr/>
          </a:p>
          <a:p>
            <a:pPr indent="0" lvl="0" marL="0" rtl="0" algn="l">
              <a:lnSpc>
                <a:spcPct val="90000"/>
              </a:lnSpc>
              <a:spcBef>
                <a:spcPts val="814"/>
              </a:spcBef>
              <a:spcAft>
                <a:spcPts val="0"/>
              </a:spcAft>
              <a:buClr>
                <a:schemeClr val="dk1"/>
              </a:buClr>
              <a:buSzPts val="4070"/>
              <a:buNone/>
            </a:pPr>
            <a:r>
              <a:rPr lang="en-US" sz="4070">
                <a:latin typeface="Times New Roman"/>
                <a:ea typeface="Times New Roman"/>
                <a:cs typeface="Times New Roman"/>
                <a:sym typeface="Times New Roman"/>
              </a:rPr>
              <a:t>+ </a:t>
            </a:r>
            <a:r>
              <a:rPr lang="en-US" sz="4070" u="sng">
                <a:latin typeface="Times New Roman"/>
                <a:ea typeface="Times New Roman"/>
                <a:cs typeface="Times New Roman"/>
                <a:sym typeface="Times New Roman"/>
              </a:rPr>
              <a:t>Đoạn 2</a:t>
            </a:r>
            <a:r>
              <a:rPr lang="en-US" sz="4070">
                <a:latin typeface="Times New Roman"/>
                <a:ea typeface="Times New Roman"/>
                <a:cs typeface="Times New Roman"/>
                <a:sym typeface="Times New Roman"/>
              </a:rPr>
              <a:t>: </a:t>
            </a:r>
            <a:r>
              <a:rPr i="1" lang="en-US" sz="4070">
                <a:solidFill>
                  <a:srgbClr val="FF0000"/>
                </a:solidFill>
                <a:latin typeface="Times New Roman"/>
                <a:ea typeface="Times New Roman"/>
                <a:cs typeface="Times New Roman"/>
                <a:sym typeface="Times New Roman"/>
              </a:rPr>
              <a:t>Tiếp theo đến … sóng gió giữa phá:</a:t>
            </a:r>
            <a:r>
              <a:rPr i="1" lang="en-US" sz="4070">
                <a:latin typeface="Times New Roman"/>
                <a:ea typeface="Times New Roman"/>
                <a:cs typeface="Times New Roman"/>
                <a:sym typeface="Times New Roman"/>
              </a:rPr>
              <a:t> </a:t>
            </a:r>
            <a:r>
              <a:rPr lang="en-US" sz="4070">
                <a:latin typeface="Times New Roman"/>
                <a:ea typeface="Times New Roman"/>
                <a:cs typeface="Times New Roman"/>
                <a:sym typeface="Times New Roman"/>
              </a:rPr>
              <a:t>Câu</a:t>
            </a:r>
            <a:r>
              <a:rPr i="1" lang="en-US" sz="4070">
                <a:latin typeface="Times New Roman"/>
                <a:ea typeface="Times New Roman"/>
                <a:cs typeface="Times New Roman"/>
                <a:sym typeface="Times New Roman"/>
              </a:rPr>
              <a:t> </a:t>
            </a:r>
            <a:r>
              <a:rPr lang="en-US" sz="4070">
                <a:latin typeface="Times New Roman"/>
                <a:ea typeface="Times New Roman"/>
                <a:cs typeface="Times New Roman"/>
                <a:sym typeface="Times New Roman"/>
              </a:rPr>
              <a:t>chuyện của người đàn bà làng chài ở tòa án huyện.</a:t>
            </a:r>
            <a:endParaRPr/>
          </a:p>
          <a:p>
            <a:pPr indent="0" lvl="0" marL="0" rtl="0" algn="l">
              <a:lnSpc>
                <a:spcPct val="90000"/>
              </a:lnSpc>
              <a:spcBef>
                <a:spcPts val="814"/>
              </a:spcBef>
              <a:spcAft>
                <a:spcPts val="0"/>
              </a:spcAft>
              <a:buClr>
                <a:schemeClr val="dk1"/>
              </a:buClr>
              <a:buSzPts val="4070"/>
              <a:buNone/>
            </a:pPr>
            <a:r>
              <a:rPr lang="en-US" sz="4070">
                <a:latin typeface="Times New Roman"/>
                <a:ea typeface="Times New Roman"/>
                <a:cs typeface="Times New Roman"/>
                <a:sym typeface="Times New Roman"/>
              </a:rPr>
              <a:t>+ </a:t>
            </a:r>
            <a:r>
              <a:rPr lang="en-US" sz="4070" u="sng">
                <a:latin typeface="Times New Roman"/>
                <a:ea typeface="Times New Roman"/>
                <a:cs typeface="Times New Roman"/>
                <a:sym typeface="Times New Roman"/>
              </a:rPr>
              <a:t>Đoạn 3</a:t>
            </a:r>
            <a:r>
              <a:rPr lang="en-US" sz="4070">
                <a:latin typeface="Times New Roman"/>
                <a:ea typeface="Times New Roman"/>
                <a:cs typeface="Times New Roman"/>
                <a:sym typeface="Times New Roman"/>
              </a:rPr>
              <a:t>: </a:t>
            </a:r>
            <a:r>
              <a:rPr i="1" lang="en-US" sz="4070">
                <a:solidFill>
                  <a:srgbClr val="FF0000"/>
                </a:solidFill>
                <a:latin typeface="Times New Roman"/>
                <a:ea typeface="Times New Roman"/>
                <a:cs typeface="Times New Roman"/>
                <a:sym typeface="Times New Roman"/>
              </a:rPr>
              <a:t>Còn lại:</a:t>
            </a:r>
            <a:r>
              <a:rPr lang="en-US" sz="4070">
                <a:latin typeface="Times New Roman"/>
                <a:ea typeface="Times New Roman"/>
                <a:cs typeface="Times New Roman"/>
                <a:sym typeface="Times New Roman"/>
              </a:rPr>
              <a:t> Tấm ảnh được chọn trong bộ lịch năm ấy.</a:t>
            </a:r>
            <a:endParaRPr/>
          </a:p>
          <a:p>
            <a:pPr indent="0" lvl="0" marL="0" rtl="0" algn="l">
              <a:lnSpc>
                <a:spcPct val="90000"/>
              </a:lnSpc>
              <a:spcBef>
                <a:spcPts val="592"/>
              </a:spcBef>
              <a:spcAft>
                <a:spcPts val="0"/>
              </a:spcAft>
              <a:buClr>
                <a:schemeClr val="dk1"/>
              </a:buClr>
              <a:buSzPts val="2960"/>
              <a:buNone/>
            </a:pPr>
            <a:r>
              <a:t/>
            </a:r>
            <a:endParaRPr sz="296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2017-01-20T13:09:43Z</dcterms:created>
  <dc:creator>lh</dc:creator>
</cp:coreProperties>
</file>