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1" r:id="rId2"/>
    <p:sldMasterId id="2147483734" r:id="rId3"/>
    <p:sldMasterId id="2147483746" r:id="rId4"/>
  </p:sldMasterIdLst>
  <p:sldIdLst>
    <p:sldId id="297" r:id="rId5"/>
    <p:sldId id="303" r:id="rId6"/>
    <p:sldId id="276" r:id="rId7"/>
    <p:sldId id="298" r:id="rId8"/>
    <p:sldId id="299" r:id="rId9"/>
    <p:sldId id="300" r:id="rId10"/>
    <p:sldId id="302" r:id="rId11"/>
    <p:sldId id="3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E40C78"/>
    <a:srgbClr val="278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9B2B1-AD06-46F7-9A09-959CC4C6B6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AE5BF-3409-4F98-9E3D-149FC763FC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FDED9-9C26-4701-8723-FE0F17A4F1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70DE2-80BD-4EF8-9E4B-901B3BC5E6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51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88A48-3783-4649-8745-CF8F211AE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29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D8801-32AC-427A-B059-03AA510E4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47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9704-F6D3-47DD-9864-97D1A40694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06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13921-6BFB-4E96-A0D1-C0BDCEFA4E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12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DB29-E6D1-4C91-89AD-1A49A9E5F0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9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945FF-6F5D-4DD8-BD4A-2E2C020BC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38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99F55-70B3-4880-8F22-BAADD11FD8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8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0FD39-0D48-4952-AEF3-362A3D383F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6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1D03D-6F94-4E8F-BBF7-843C86354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9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E6F5B-B5F1-44AF-B4E1-E956912C0F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26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39FE7-B954-4403-ADAE-1092C1327F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90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C5879-C295-466D-9F87-3047CBA33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56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5EFD-A066-48B5-8748-B4AC33831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25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9876-8C7A-4FB6-8484-C8DFBDCEF1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88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317C-F120-4C84-9B92-034ECAC845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51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E6CF-A1EC-454E-B2B4-0F83A43807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58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C3FF-7049-4762-869E-206D1CE742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23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65BF-8B97-4059-A539-2067E2978B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7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146C0-9F5B-4388-B8C6-B372DC6926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30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98A5-DECE-4843-90C3-9123BB4F5D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51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1FF2-11BC-4444-96CF-4639C30E4A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71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21B8-0861-436F-ABDE-8FB315DBA0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08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59F6-0720-4B89-BA0D-2A1F7CA536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66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58CEA-1C03-4BA0-81C2-3BE8460B9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34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F567-C856-4775-8927-5FF5925D6F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37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E8785-85D1-48EA-8E27-2662029D3B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26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70066-D814-48DC-931B-2F21BFD104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56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B19F3-8B57-461A-B375-030C065797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26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C1D59-9AC4-4359-A150-5CB18DBCC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5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4B02B-16FD-4610-91C7-47C8BEFCB7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01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8C4B3-100B-440B-8D5C-D478DB1508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81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96FB1-0A0B-4A5E-8D50-E9F77DA7C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06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72F9C-1317-4A76-9717-C62B01ED33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93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D5CE0-4FF7-47FB-8C12-AC36043245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4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180AC-7E66-4936-9FA9-1C66A2D255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04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AA00-F55A-44DB-95E9-F7B8D801E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69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77CB6-307D-46D8-8FE1-528BFA7584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61F7A-4B2D-4BAF-B076-B438C46141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5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51638-7C64-4CFE-BEB2-F67420B388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4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D32B0-3F37-485F-9D6E-2CB5337DB9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34EE0-5CB1-4D54-9ABE-5BB12865C4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9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968D5-FB89-42E4-A0FB-4671BDD542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7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9185CD-1817-468A-BCBA-F65A7A3376AC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0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C3103-664B-48BB-9B1B-85438B08C7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9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85F44-6F52-4472-8581-70C15FDC3AFE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3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498B69-3F8E-4A67-B4BE-68FFE8BF94C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1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44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8"/>
          <p:cNvSpPr>
            <a:spLocks noChangeArrowheads="1" noChangeShapeType="1" noTextEdit="1"/>
          </p:cNvSpPr>
          <p:nvPr/>
        </p:nvSpPr>
        <p:spPr bwMode="auto">
          <a:xfrm>
            <a:off x="571500" y="523875"/>
            <a:ext cx="8001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9</a:t>
            </a:r>
          </a:p>
        </p:txBody>
      </p:sp>
      <p:sp>
        <p:nvSpPr>
          <p:cNvPr id="2060" name="WordArt 19"/>
          <p:cNvSpPr>
            <a:spLocks noChangeArrowheads="1" noChangeShapeType="1" noTextEdit="1"/>
          </p:cNvSpPr>
          <p:nvPr/>
        </p:nvSpPr>
        <p:spPr bwMode="auto">
          <a:xfrm>
            <a:off x="723900" y="1905000"/>
            <a:ext cx="7200900" cy="1873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94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</a:t>
            </a:r>
            <a:r>
              <a:rPr lang="en-US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1: </a:t>
            </a:r>
            <a:r>
              <a:rPr lang="en-US" sz="3600" b="1" kern="0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 ENVIRONMENT</a:t>
            </a:r>
            <a:endParaRPr lang="en-US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74207" y="4020740"/>
            <a:ext cx="54168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9542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228600" y="1219200"/>
            <a:ext cx="2743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*.Vocabulary: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01220" y="1767898"/>
            <a:ext cx="38639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eam-building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):  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403678" y="1695821"/>
            <a:ext cx="34726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endParaRPr lang="en-US" sz="28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6200" y="2324100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turn up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ph.v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         : 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368001" y="2380948"/>
            <a:ext cx="3508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endParaRPr lang="en-US" sz="28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81886" y="3181170"/>
            <a:ext cx="34995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 of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ph.v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           </a:t>
            </a:r>
            <a:r>
              <a:rPr lang="en-US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403678" y="3157921"/>
            <a:ext cx="2698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hởi</a:t>
            </a:r>
            <a:r>
              <a:rPr lang="en-US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098792" cy="1143000"/>
          </a:xfrm>
          <a:prstGeom prst="rect">
            <a:avLst/>
          </a:prstGeom>
          <a:solidFill>
            <a:sysClr val="window" lastClr="FFFFFF">
              <a:alpha val="90000"/>
            </a:sys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  <a:defRPr/>
            </a:pPr>
            <a:r>
              <a:rPr lang="en-US" sz="3200" b="1" kern="0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1: LOCAL </a:t>
            </a:r>
            <a:r>
              <a:rPr lang="en-US" sz="3200" b="1" kern="0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kern="0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NVIRONMENT</a:t>
            </a:r>
            <a:r>
              <a:rPr lang="en-US" sz="3200" b="1" kern="0" spc="150" dirty="0" smtClean="0">
                <a:ln w="11430"/>
                <a:solidFill>
                  <a:srgbClr val="FF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kern="0" spc="150" dirty="0" smtClean="0">
                <a:ln w="11430"/>
                <a:solidFill>
                  <a:srgbClr val="FF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3200" b="1" kern="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GB" sz="3200" b="1" kern="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4: COMMUNICATION</a:t>
            </a:r>
            <a:endParaRPr lang="en-US" sz="3200" b="1" kern="0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56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2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lollipop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175"/>
            <a:ext cx="9144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lollipop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694488"/>
            <a:ext cx="91440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lollipop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03587" y="3338512"/>
            <a:ext cx="6858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lollipop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589588" y="3338512"/>
            <a:ext cx="6858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5413" y="6400800"/>
            <a:ext cx="88392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.sachmem.vn/public/images/TA9T1SHS/U1-L4-1-1-2ebeff20b4c6236f2b4eab01e92f52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2" y="1295400"/>
            <a:ext cx="281470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.sachmem.vn/public/images/TA9T1SHS/U1-L4-1-2-9c7034ff5927423391fb53959202cf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4191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.sachmem.vn/public/images/TA9T1SHS/U1-L4-1-3-fd7e6493d4c238efa10b5f8ca266b3d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65" y="4114800"/>
            <a:ext cx="4329435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595438" y="1544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696" y="157116"/>
            <a:ext cx="8618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Nick,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Duong and Mai are playing a day out to a place of interest for their class. Listen to the conversation and complete their plan..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6628"/>
              </p:ext>
            </p:extLst>
          </p:nvPr>
        </p:nvGraphicFramePr>
        <p:xfrm>
          <a:off x="609600" y="1544071"/>
          <a:ext cx="7924800" cy="4575728"/>
        </p:xfrm>
        <a:graphic>
          <a:graphicData uri="http://schemas.openxmlformats.org/drawingml/2006/table">
            <a:tbl>
              <a:tblPr/>
              <a:tblGrid>
                <a:gridCol w="2514600"/>
                <a:gridCol w="3041970"/>
                <a:gridCol w="2368230"/>
              </a:tblGrid>
              <a:tr h="319054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Details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Who to prepare</a:t>
                      </a:r>
                    </a:p>
                    <a:p>
                      <a:endParaRPr lang="en-US" sz="1600" dirty="0"/>
                    </a:p>
                  </a:txBody>
                  <a:tcPr marL="78941" marR="78941" marT="39471" marB="3947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54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Place</a:t>
                      </a:r>
                      <a:endParaRPr lang="en-US" sz="160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(1) 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1905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Means of transport</a:t>
                      </a:r>
                      <a:endParaRPr lang="en-US" sz="1600" dirty="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(2) 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55587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Time to set off</a:t>
                      </a:r>
                      <a:endParaRPr lang="en-US" sz="1600" dirty="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(3) 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Mai: stick a notice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19054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Food</a:t>
                      </a:r>
                      <a:endParaRPr lang="en-US" sz="160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(4) bring 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19054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Drinks</a:t>
                      </a:r>
                      <a:endParaRPr lang="en-US" sz="160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For everyone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Nga: buy in (5) 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7399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Activities</a:t>
                      </a:r>
                      <a:endParaRPr lang="en-US" sz="1600" dirty="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Morning: (6) </a:t>
                      </a:r>
                      <a:r>
                        <a:rPr lang="en-US" sz="1600" dirty="0" smtClean="0">
                          <a:effectLst/>
                        </a:rPr>
                        <a:t>…………………..games </a:t>
                      </a:r>
                      <a:r>
                        <a:rPr lang="en-US" sz="1600" dirty="0">
                          <a:effectLst/>
                        </a:rPr>
                        <a:t>and quizzes Lunch: 11.30 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Afternoon: go to traditional (</a:t>
                      </a:r>
                      <a:r>
                        <a:rPr lang="en-US" sz="1600" dirty="0" smtClean="0">
                          <a:effectLst/>
                        </a:rPr>
                        <a:t>8)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…………………</a:t>
                      </a:r>
                      <a:r>
                        <a:rPr lang="en-US" sz="1600" dirty="0">
                          <a:effectLst/>
                        </a:rPr>
                        <a:t> at 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  <a:r>
                        <a:rPr lang="en-US" sz="1600" dirty="0">
                          <a:effectLst/>
                        </a:rPr>
                        <a:t>30; (9</a:t>
                      </a:r>
                      <a:r>
                        <a:rPr lang="en-US" sz="1600" dirty="0" smtClean="0">
                          <a:effectLst/>
                        </a:rPr>
                        <a:t>)………………….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l"/>
                      <a:r>
                        <a:rPr lang="en-US" sz="1600" dirty="0" smtClean="0">
                          <a:effectLst/>
                        </a:rPr>
                        <a:t>their </a:t>
                      </a:r>
                      <a:r>
                        <a:rPr lang="en-US" sz="1600" dirty="0">
                          <a:effectLst/>
                        </a:rPr>
                        <a:t>own paintings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Nick: prepare games 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 err="1">
                          <a:effectLst/>
                        </a:rPr>
                        <a:t>Thanh</a:t>
                      </a:r>
                      <a:r>
                        <a:rPr lang="en-US" sz="1600" dirty="0">
                          <a:effectLst/>
                        </a:rPr>
                        <a:t>: prepare (7) 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1905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Time to come back</a:t>
                      </a:r>
                      <a:endParaRPr lang="en-US" sz="1600" dirty="0">
                        <a:effectLst/>
                      </a:endParaRP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(10) </a:t>
                      </a:r>
                    </a:p>
                  </a:txBody>
                  <a:tcPr marL="123346" marR="123346" marT="41115" marB="411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941" marR="78941" marT="39471" marB="3947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696" y="157116"/>
            <a:ext cx="8618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Nick,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Duong and Mai are playing a day out to a place of interest for their class. Listen to the conversation and complete their plan..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12667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Green Park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0312" y="245941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286091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a.m.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332053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own lunch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402375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supermarket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8012" y="3927063"/>
            <a:ext cx="2125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team-building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508857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quizzes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8220" y="4897974"/>
            <a:ext cx="214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painting village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8150" y="5161028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5791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5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06 Track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177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.sachmem.vn/public/images/TA9T1SHS/U1-L4-2-8cc7bee79857fe331a2aa2c4a2bca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440652" cy="32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296" y="157116"/>
            <a:ext cx="903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Imagine that your class is going to a place of interest in your area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 in groups to discuss the plan for this day out. Make the note in the table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990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DAY OUT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7514"/>
              </p:ext>
            </p:extLst>
          </p:nvPr>
        </p:nvGraphicFramePr>
        <p:xfrm>
          <a:off x="457200" y="1676400"/>
          <a:ext cx="8077200" cy="4495800"/>
        </p:xfrm>
        <a:graphic>
          <a:graphicData uri="http://schemas.openxmlformats.org/drawingml/2006/table">
            <a:tbl>
              <a:tblPr/>
              <a:tblGrid>
                <a:gridCol w="2737797"/>
                <a:gridCol w="2187575"/>
                <a:gridCol w="3151828"/>
              </a:tblGrid>
              <a:tr h="3837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Details</a:t>
                      </a: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Who to prepare</a:t>
                      </a: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87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effectLst/>
                        </a:rPr>
                        <a:t>Place</a:t>
                      </a:r>
                      <a:endParaRPr lang="en-US" dirty="0"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83787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Means of transport</a:t>
                      </a:r>
                      <a:endParaRPr lang="en-US"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83787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Time to set off</a:t>
                      </a:r>
                      <a:endParaRPr lang="en-US"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83787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Food</a:t>
                      </a:r>
                      <a:endParaRPr lang="en-US"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83787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Drinks</a:t>
                      </a:r>
                      <a:endParaRPr lang="en-US"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83787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Activities</a:t>
                      </a:r>
                      <a:endParaRPr lang="en-US"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809291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Time to come back</a:t>
                      </a:r>
                      <a:endParaRPr lang="en-US"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42875" marR="142875" marT="52388" marB="52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76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" y="36394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62097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Pesent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your plan to the class. Which group has the best plan?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752600" y="3270597"/>
            <a:ext cx="609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- Learn by heart vocabulary - Prepare</a:t>
            </a:r>
            <a:r>
              <a:rPr lang="vi-VN" sz="3200" b="1" dirty="0" smtClean="0">
                <a:solidFill>
                  <a:srgbClr val="0000CC"/>
                </a:solidFill>
                <a:cs typeface="Arial" charset="0"/>
              </a:rPr>
              <a:t>: 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Skills 1</a:t>
            </a:r>
            <a:endParaRPr lang="en-US" sz="3200" b="1" dirty="0" smtClean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10243" name="Picture 4" descr="anh dong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895600" y="1676400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1F497D"/>
                </a:solidFill>
                <a:latin typeface=".VnTimeH" pitchFamily="34" charset="0"/>
              </a:rPr>
              <a:t> homework</a:t>
            </a:r>
          </a:p>
        </p:txBody>
      </p:sp>
    </p:spTree>
    <p:extLst>
      <p:ext uri="{BB962C8B-B14F-4D97-AF65-F5344CB8AC3E}">
        <p14:creationId xmlns:p14="http://schemas.microsoft.com/office/powerpoint/2010/main" val="17965637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9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816</TotalTime>
  <Words>261</Words>
  <Application>Microsoft Office PowerPoint</Application>
  <PresentationFormat>On-screen Show (4:3)</PresentationFormat>
  <Paragraphs>59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1_Default Design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82</cp:revision>
  <dcterms:created xsi:type="dcterms:W3CDTF">2016-08-31T01:09:32Z</dcterms:created>
  <dcterms:modified xsi:type="dcterms:W3CDTF">2018-08-24T16:26:15Z</dcterms:modified>
</cp:coreProperties>
</file>