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91"/>
  </p:notesMasterIdLst>
  <p:sldIdLst>
    <p:sldId id="257" r:id="rId3"/>
    <p:sldId id="436" r:id="rId4"/>
    <p:sldId id="259" r:id="rId5"/>
    <p:sldId id="443" r:id="rId6"/>
    <p:sldId id="260" r:id="rId7"/>
    <p:sldId id="444" r:id="rId8"/>
    <p:sldId id="261" r:id="rId9"/>
    <p:sldId id="262" r:id="rId10"/>
    <p:sldId id="263" r:id="rId11"/>
    <p:sldId id="265" r:id="rId12"/>
    <p:sldId id="266" r:id="rId13"/>
    <p:sldId id="445" r:id="rId14"/>
    <p:sldId id="446" r:id="rId15"/>
    <p:sldId id="267" r:id="rId16"/>
    <p:sldId id="269" r:id="rId17"/>
    <p:sldId id="270" r:id="rId18"/>
    <p:sldId id="271" r:id="rId19"/>
    <p:sldId id="448" r:id="rId20"/>
    <p:sldId id="449" r:id="rId21"/>
    <p:sldId id="447" r:id="rId22"/>
    <p:sldId id="450" r:id="rId23"/>
    <p:sldId id="277" r:id="rId24"/>
    <p:sldId id="279" r:id="rId25"/>
    <p:sldId id="281" r:id="rId26"/>
    <p:sldId id="282" r:id="rId27"/>
    <p:sldId id="283" r:id="rId28"/>
    <p:sldId id="284" r:id="rId29"/>
    <p:sldId id="287" r:id="rId30"/>
    <p:sldId id="285" r:id="rId31"/>
    <p:sldId id="288" r:id="rId32"/>
    <p:sldId id="430" r:id="rId33"/>
    <p:sldId id="280" r:id="rId34"/>
    <p:sldId id="289" r:id="rId35"/>
    <p:sldId id="290" r:id="rId36"/>
    <p:sldId id="432" r:id="rId37"/>
    <p:sldId id="291" r:id="rId38"/>
    <p:sldId id="292" r:id="rId39"/>
    <p:sldId id="293" r:id="rId40"/>
    <p:sldId id="294" r:id="rId41"/>
    <p:sldId id="295" r:id="rId42"/>
    <p:sldId id="296" r:id="rId43"/>
    <p:sldId id="297" r:id="rId44"/>
    <p:sldId id="451" r:id="rId45"/>
    <p:sldId id="298" r:id="rId46"/>
    <p:sldId id="299" r:id="rId47"/>
    <p:sldId id="300" r:id="rId48"/>
    <p:sldId id="301" r:id="rId49"/>
    <p:sldId id="452" r:id="rId50"/>
    <p:sldId id="302" r:id="rId51"/>
    <p:sldId id="454" r:id="rId52"/>
    <p:sldId id="455" r:id="rId53"/>
    <p:sldId id="456" r:id="rId54"/>
    <p:sldId id="457" r:id="rId55"/>
    <p:sldId id="303" r:id="rId56"/>
    <p:sldId id="304" r:id="rId57"/>
    <p:sldId id="305" r:id="rId58"/>
    <p:sldId id="306" r:id="rId59"/>
    <p:sldId id="307" r:id="rId60"/>
    <p:sldId id="308" r:id="rId61"/>
    <p:sldId id="309" r:id="rId62"/>
    <p:sldId id="310" r:id="rId63"/>
    <p:sldId id="433" r:id="rId64"/>
    <p:sldId id="434" r:id="rId65"/>
    <p:sldId id="311" r:id="rId66"/>
    <p:sldId id="312" r:id="rId67"/>
    <p:sldId id="313" r:id="rId68"/>
    <p:sldId id="314" r:id="rId69"/>
    <p:sldId id="458" r:id="rId70"/>
    <p:sldId id="459" r:id="rId71"/>
    <p:sldId id="460" r:id="rId72"/>
    <p:sldId id="321" r:id="rId73"/>
    <p:sldId id="323" r:id="rId74"/>
    <p:sldId id="324" r:id="rId75"/>
    <p:sldId id="325" r:id="rId76"/>
    <p:sldId id="326" r:id="rId77"/>
    <p:sldId id="327" r:id="rId78"/>
    <p:sldId id="328" r:id="rId79"/>
    <p:sldId id="322" r:id="rId80"/>
    <p:sldId id="329" r:id="rId81"/>
    <p:sldId id="437" r:id="rId82"/>
    <p:sldId id="461" r:id="rId83"/>
    <p:sldId id="462" r:id="rId84"/>
    <p:sldId id="463" r:id="rId85"/>
    <p:sldId id="464" r:id="rId86"/>
    <p:sldId id="465" r:id="rId87"/>
    <p:sldId id="466" r:id="rId88"/>
    <p:sldId id="467" r:id="rId89"/>
    <p:sldId id="468" r:id="rId90"/>
    <p:sldId id="469" r:id="rId91"/>
    <p:sldId id="474" r:id="rId92"/>
    <p:sldId id="470" r:id="rId93"/>
    <p:sldId id="475" r:id="rId94"/>
    <p:sldId id="471" r:id="rId95"/>
    <p:sldId id="472" r:id="rId96"/>
    <p:sldId id="473" r:id="rId97"/>
    <p:sldId id="331" r:id="rId98"/>
    <p:sldId id="332" r:id="rId99"/>
    <p:sldId id="476" r:id="rId100"/>
    <p:sldId id="477" r:id="rId101"/>
    <p:sldId id="335" r:id="rId102"/>
    <p:sldId id="334" r:id="rId103"/>
    <p:sldId id="336" r:id="rId104"/>
    <p:sldId id="337" r:id="rId105"/>
    <p:sldId id="338" r:id="rId106"/>
    <p:sldId id="339" r:id="rId107"/>
    <p:sldId id="348" r:id="rId108"/>
    <p:sldId id="340" r:id="rId109"/>
    <p:sldId id="341" r:id="rId110"/>
    <p:sldId id="342" r:id="rId111"/>
    <p:sldId id="343" r:id="rId112"/>
    <p:sldId id="344" r:id="rId113"/>
    <p:sldId id="345" r:id="rId114"/>
    <p:sldId id="346" r:id="rId115"/>
    <p:sldId id="347" r:id="rId116"/>
    <p:sldId id="349" r:id="rId117"/>
    <p:sldId id="350" r:id="rId118"/>
    <p:sldId id="351" r:id="rId119"/>
    <p:sldId id="352" r:id="rId120"/>
    <p:sldId id="353" r:id="rId121"/>
    <p:sldId id="354" r:id="rId122"/>
    <p:sldId id="355" r:id="rId123"/>
    <p:sldId id="356" r:id="rId124"/>
    <p:sldId id="357" r:id="rId125"/>
    <p:sldId id="358" r:id="rId126"/>
    <p:sldId id="359" r:id="rId127"/>
    <p:sldId id="360" r:id="rId128"/>
    <p:sldId id="439" r:id="rId129"/>
    <p:sldId id="374" r:id="rId130"/>
    <p:sldId id="478" r:id="rId131"/>
    <p:sldId id="375" r:id="rId132"/>
    <p:sldId id="376" r:id="rId133"/>
    <p:sldId id="479" r:id="rId134"/>
    <p:sldId id="378" r:id="rId135"/>
    <p:sldId id="379" r:id="rId136"/>
    <p:sldId id="380" r:id="rId137"/>
    <p:sldId id="381" r:id="rId138"/>
    <p:sldId id="382" r:id="rId139"/>
    <p:sldId id="383" r:id="rId140"/>
    <p:sldId id="384" r:id="rId141"/>
    <p:sldId id="386" r:id="rId142"/>
    <p:sldId id="385" r:id="rId143"/>
    <p:sldId id="387" r:id="rId144"/>
    <p:sldId id="388" r:id="rId145"/>
    <p:sldId id="389" r:id="rId146"/>
    <p:sldId id="390" r:id="rId147"/>
    <p:sldId id="391" r:id="rId148"/>
    <p:sldId id="392" r:id="rId149"/>
    <p:sldId id="393" r:id="rId150"/>
    <p:sldId id="394" r:id="rId151"/>
    <p:sldId id="395" r:id="rId152"/>
    <p:sldId id="396" r:id="rId153"/>
    <p:sldId id="397" r:id="rId154"/>
    <p:sldId id="440" r:id="rId155"/>
    <p:sldId id="399" r:id="rId156"/>
    <p:sldId id="480" r:id="rId157"/>
    <p:sldId id="398" r:id="rId158"/>
    <p:sldId id="400" r:id="rId159"/>
    <p:sldId id="401" r:id="rId160"/>
    <p:sldId id="402" r:id="rId161"/>
    <p:sldId id="403" r:id="rId162"/>
    <p:sldId id="404" r:id="rId163"/>
    <p:sldId id="405" r:id="rId164"/>
    <p:sldId id="406" r:id="rId165"/>
    <p:sldId id="407" r:id="rId166"/>
    <p:sldId id="408" r:id="rId167"/>
    <p:sldId id="409" r:id="rId168"/>
    <p:sldId id="410" r:id="rId169"/>
    <p:sldId id="411" r:id="rId170"/>
    <p:sldId id="413" r:id="rId171"/>
    <p:sldId id="441" r:id="rId172"/>
    <p:sldId id="412" r:id="rId173"/>
    <p:sldId id="414" r:id="rId174"/>
    <p:sldId id="415" r:id="rId175"/>
    <p:sldId id="416" r:id="rId176"/>
    <p:sldId id="417" r:id="rId177"/>
    <p:sldId id="419" r:id="rId178"/>
    <p:sldId id="421" r:id="rId179"/>
    <p:sldId id="420" r:id="rId180"/>
    <p:sldId id="418" r:id="rId181"/>
    <p:sldId id="423" r:id="rId182"/>
    <p:sldId id="422" r:id="rId183"/>
    <p:sldId id="424" r:id="rId184"/>
    <p:sldId id="425" r:id="rId185"/>
    <p:sldId id="442" r:id="rId186"/>
    <p:sldId id="426" r:id="rId187"/>
    <p:sldId id="427" r:id="rId188"/>
    <p:sldId id="428" r:id="rId189"/>
    <p:sldId id="429" r:id="rId1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408" userDrawn="1">
          <p15:clr>
            <a:srgbClr val="A4A3A4"/>
          </p15:clr>
        </p15:guide>
        <p15:guide id="2" pos="7248" userDrawn="1">
          <p15:clr>
            <a:srgbClr val="A4A3A4"/>
          </p15:clr>
        </p15:guide>
        <p15:guide id="3" orient="horz" pos="648" userDrawn="1">
          <p15:clr>
            <a:srgbClr val="A4A3A4"/>
          </p15:clr>
        </p15:guide>
        <p15:guide id="4" orient="horz" pos="720" userDrawn="1">
          <p15:clr>
            <a:srgbClr val="A4A3A4"/>
          </p15:clr>
        </p15:guide>
        <p15:guide id="5" orient="horz" pos="3928"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123" d="100"/>
          <a:sy n="123" d="100"/>
        </p:scale>
        <p:origin x="-114" y="-186"/>
      </p:cViewPr>
      <p:guideLst>
        <p:guide orient="horz" pos="648"/>
        <p:guide orient="horz" pos="720"/>
        <p:guide orient="horz" pos="3928"/>
        <p:guide orient="horz" pos="3864"/>
        <p:guide pos="408"/>
        <p:guide pos="72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5" Type="http://schemas.openxmlformats.org/officeDocument/2006/relationships/slide" Target="slides/slide173.xml"/><Relationship Id="rId170" Type="http://schemas.openxmlformats.org/officeDocument/2006/relationships/slide" Target="slides/slide168.xml"/><Relationship Id="rId191" Type="http://schemas.openxmlformats.org/officeDocument/2006/relationships/notesMaster" Target="notesMasters/notesMaster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slide" Target="slides/slide184.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presProps" Target="presProp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72" Type="http://schemas.openxmlformats.org/officeDocument/2006/relationships/slide" Target="slides/slide170.xml"/><Relationship Id="rId193" Type="http://schemas.openxmlformats.org/officeDocument/2006/relationships/viewProps" Target="view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tableStyles" Target="tableStyles.xml"/><Relationship Id="rId190" Type="http://schemas.openxmlformats.org/officeDocument/2006/relationships/slide" Target="slides/slide188.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93F63C-9F73-4E21-AF91-5604D6BCB309}"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C760C672-FB89-4102-A86B-506A677AD0A3}">
      <dgm:prSet phldrT="[Text]" custT="1"/>
      <dgm:spPr/>
      <dgm:t>
        <a:bodyPr/>
        <a:lstStyle/>
        <a:p>
          <a:r>
            <a:rPr lang="en-US" sz="2800" dirty="0" err="1" smtClean="0">
              <a:latin typeface="Times New Roman" panose="02020603050405020304" pitchFamily="18" charset="0"/>
              <a:cs typeface="Times New Roman" panose="02020603050405020304" pitchFamily="18" charset="0"/>
            </a:rPr>
            <a:t>Sứ</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giả</a:t>
          </a:r>
          <a:endParaRPr lang="en-US" sz="2800" dirty="0">
            <a:latin typeface="Times New Roman" panose="02020603050405020304" pitchFamily="18" charset="0"/>
            <a:cs typeface="Times New Roman" panose="02020603050405020304" pitchFamily="18" charset="0"/>
          </a:endParaRPr>
        </a:p>
      </dgm:t>
    </dgm:pt>
    <dgm:pt modelId="{A4407A6E-B11A-4315-A2A4-E676CEF79291}" type="parTrans" cxnId="{4A482B3A-D480-4F4A-844C-B96C64F9250D}">
      <dgm:prSet/>
      <dgm:spPr/>
      <dgm:t>
        <a:bodyPr/>
        <a:lstStyle/>
        <a:p>
          <a:endParaRPr lang="en-US"/>
        </a:p>
      </dgm:t>
    </dgm:pt>
    <dgm:pt modelId="{944861AE-4F12-482D-B965-F5DB973AB16F}" type="sibTrans" cxnId="{4A482B3A-D480-4F4A-844C-B96C64F9250D}">
      <dgm:prSet/>
      <dgm:spPr/>
      <dgm:t>
        <a:bodyPr/>
        <a:lstStyle/>
        <a:p>
          <a:endParaRPr lang="en-US"/>
        </a:p>
      </dgm:t>
    </dgm:pt>
    <dgm:pt modelId="{0E47071F-D247-44D5-B032-E48A7EDAD29C}">
      <dgm:prSet phldrT="[Text]" custT="1"/>
      <dgm:spPr/>
      <dgm:t>
        <a:bodyPr/>
        <a:lstStyle/>
        <a:p>
          <a:r>
            <a:rPr lang="en-US" sz="2800" dirty="0" err="1" smtClean="0">
              <a:latin typeface="Times New Roman" panose="02020603050405020304" pitchFamily="18" charset="0"/>
              <a:cs typeface="Times New Roman" panose="02020603050405020304" pitchFamily="18" charset="0"/>
            </a:rPr>
            <a:t>Hoà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bình</a:t>
          </a:r>
          <a:endParaRPr lang="en-US" sz="2800" dirty="0">
            <a:latin typeface="Times New Roman" panose="02020603050405020304" pitchFamily="18" charset="0"/>
            <a:cs typeface="Times New Roman" panose="02020603050405020304" pitchFamily="18" charset="0"/>
          </a:endParaRPr>
        </a:p>
      </dgm:t>
    </dgm:pt>
    <dgm:pt modelId="{40B8F55D-4EF1-42CD-AA37-408F875A825C}" type="parTrans" cxnId="{0AFDE9D1-6C40-4125-B6A9-D91F1A0DE575}">
      <dgm:prSet/>
      <dgm:spPr/>
      <dgm:t>
        <a:bodyPr/>
        <a:lstStyle/>
        <a:p>
          <a:endParaRPr lang="en-US"/>
        </a:p>
      </dgm:t>
    </dgm:pt>
    <dgm:pt modelId="{247BD43A-97F8-4FC7-AB2B-FA14CB289497}" type="sibTrans" cxnId="{0AFDE9D1-6C40-4125-B6A9-D91F1A0DE575}">
      <dgm:prSet/>
      <dgm:spPr/>
      <dgm:t>
        <a:bodyPr/>
        <a:lstStyle/>
        <a:p>
          <a:endParaRPr lang="en-US"/>
        </a:p>
      </dgm:t>
    </dgm:pt>
    <dgm:pt modelId="{9AC8AF27-CF7A-4F45-A76D-43374354E564}">
      <dgm:prSet phldrT="[Text]" custT="1"/>
      <dgm:spPr/>
      <dgm:t>
        <a:bodyPr/>
        <a:lstStyle/>
        <a:p>
          <a:r>
            <a:rPr lang="en-US" sz="2800" dirty="0" err="1" smtClean="0">
              <a:latin typeface="Times New Roman" panose="02020603050405020304" pitchFamily="18" charset="0"/>
              <a:cs typeface="Times New Roman" panose="02020603050405020304" pitchFamily="18" charset="0"/>
            </a:rPr>
            <a:t>Văn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học</a:t>
          </a:r>
          <a:endParaRPr lang="en-US" sz="2800" dirty="0">
            <a:latin typeface="Times New Roman" panose="02020603050405020304" pitchFamily="18" charset="0"/>
            <a:cs typeface="Times New Roman" panose="02020603050405020304" pitchFamily="18" charset="0"/>
          </a:endParaRPr>
        </a:p>
      </dgm:t>
    </dgm:pt>
    <dgm:pt modelId="{42E69E15-C90F-4128-B69F-3DEC769DA833}" type="parTrans" cxnId="{ACA88BB3-4C18-42A9-8089-3B49395E1299}">
      <dgm:prSet/>
      <dgm:spPr/>
      <dgm:t>
        <a:bodyPr/>
        <a:lstStyle/>
        <a:p>
          <a:endParaRPr lang="en-US"/>
        </a:p>
      </dgm:t>
    </dgm:pt>
    <dgm:pt modelId="{D792CB47-96D3-4CB7-B4AB-F3D5ED6F9DC9}" type="sibTrans" cxnId="{ACA88BB3-4C18-42A9-8089-3B49395E1299}">
      <dgm:prSet/>
      <dgm:spPr/>
      <dgm:t>
        <a:bodyPr/>
        <a:lstStyle/>
        <a:p>
          <a:endParaRPr lang="en-US"/>
        </a:p>
      </dgm:t>
    </dgm:pt>
    <dgm:pt modelId="{13F7FD3A-0C99-4852-A6F1-8BEBC0E5EE42}">
      <dgm:prSet phldrT="[Text]" custT="1"/>
      <dgm:spPr/>
      <dgm:t>
        <a:bodyPr/>
        <a:lstStyle/>
        <a:p>
          <a:r>
            <a:rPr lang="en-US" sz="2800" dirty="0" err="1" smtClean="0">
              <a:latin typeface="Times New Roman" panose="02020603050405020304" pitchFamily="18" charset="0"/>
              <a:cs typeface="Times New Roman" panose="02020603050405020304" pitchFamily="18" charset="0"/>
            </a:rPr>
            <a:t>Tác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phẩm</a:t>
          </a:r>
          <a:endParaRPr lang="en-US" sz="2800" dirty="0">
            <a:latin typeface="Times New Roman" panose="02020603050405020304" pitchFamily="18" charset="0"/>
            <a:cs typeface="Times New Roman" panose="02020603050405020304" pitchFamily="18" charset="0"/>
          </a:endParaRPr>
        </a:p>
      </dgm:t>
    </dgm:pt>
    <dgm:pt modelId="{AC494A2F-9F26-4EDA-BCBE-75547FA3D6B8}" type="parTrans" cxnId="{1602AA5F-EAD2-485E-A669-1FDD821E1F9B}">
      <dgm:prSet/>
      <dgm:spPr/>
      <dgm:t>
        <a:bodyPr/>
        <a:lstStyle/>
        <a:p>
          <a:endParaRPr lang="en-US"/>
        </a:p>
      </dgm:t>
    </dgm:pt>
    <dgm:pt modelId="{9268C394-8C84-47B3-B82D-7D86FDD3DC44}" type="sibTrans" cxnId="{1602AA5F-EAD2-485E-A669-1FDD821E1F9B}">
      <dgm:prSet/>
      <dgm:spPr/>
      <dgm:t>
        <a:bodyPr/>
        <a:lstStyle/>
        <a:p>
          <a:endParaRPr lang="en-US"/>
        </a:p>
      </dgm:t>
    </dgm:pt>
    <dgm:pt modelId="{94BD03FF-6A57-44A1-A11F-3B1CE95F7EAB}" type="pres">
      <dgm:prSet presAssocID="{4993F63C-9F73-4E21-AF91-5604D6BCB309}" presName="cycle" presStyleCnt="0">
        <dgm:presLayoutVars>
          <dgm:dir/>
          <dgm:resizeHandles val="exact"/>
        </dgm:presLayoutVars>
      </dgm:prSet>
      <dgm:spPr/>
      <dgm:t>
        <a:bodyPr/>
        <a:lstStyle/>
        <a:p>
          <a:endParaRPr lang="en-US"/>
        </a:p>
      </dgm:t>
    </dgm:pt>
    <dgm:pt modelId="{4CF759AB-DC92-49DA-87FC-83227CF85964}" type="pres">
      <dgm:prSet presAssocID="{C760C672-FB89-4102-A86B-506A677AD0A3}" presName="dummy" presStyleCnt="0"/>
      <dgm:spPr/>
    </dgm:pt>
    <dgm:pt modelId="{A89769A9-AD55-46C8-88C1-CE17AB8F5AB0}" type="pres">
      <dgm:prSet presAssocID="{C760C672-FB89-4102-A86B-506A677AD0A3}" presName="node" presStyleLbl="revTx" presStyleIdx="0" presStyleCnt="4" custScaleX="93477" custScaleY="88058">
        <dgm:presLayoutVars>
          <dgm:bulletEnabled val="1"/>
        </dgm:presLayoutVars>
      </dgm:prSet>
      <dgm:spPr/>
      <dgm:t>
        <a:bodyPr/>
        <a:lstStyle/>
        <a:p>
          <a:endParaRPr lang="en-US"/>
        </a:p>
      </dgm:t>
    </dgm:pt>
    <dgm:pt modelId="{486F8C93-6B98-457A-9776-31A9D3FCAE1D}" type="pres">
      <dgm:prSet presAssocID="{944861AE-4F12-482D-B965-F5DB973AB16F}" presName="sibTrans" presStyleLbl="node1" presStyleIdx="0" presStyleCnt="4"/>
      <dgm:spPr/>
      <dgm:t>
        <a:bodyPr/>
        <a:lstStyle/>
        <a:p>
          <a:endParaRPr lang="en-US"/>
        </a:p>
      </dgm:t>
    </dgm:pt>
    <dgm:pt modelId="{DA4CC8DB-4C3F-4829-A371-E6F4AEECA84F}" type="pres">
      <dgm:prSet presAssocID="{0E47071F-D247-44D5-B032-E48A7EDAD29C}" presName="dummy" presStyleCnt="0"/>
      <dgm:spPr/>
    </dgm:pt>
    <dgm:pt modelId="{539FCA22-CF18-4233-9341-B0CFE6BC2183}" type="pres">
      <dgm:prSet presAssocID="{0E47071F-D247-44D5-B032-E48A7EDAD29C}" presName="node" presStyleLbl="revTx" presStyleIdx="1" presStyleCnt="4">
        <dgm:presLayoutVars>
          <dgm:bulletEnabled val="1"/>
        </dgm:presLayoutVars>
      </dgm:prSet>
      <dgm:spPr/>
      <dgm:t>
        <a:bodyPr/>
        <a:lstStyle/>
        <a:p>
          <a:endParaRPr lang="en-US"/>
        </a:p>
      </dgm:t>
    </dgm:pt>
    <dgm:pt modelId="{6D0A0C0F-1900-4827-802C-BB9323A5C09D}" type="pres">
      <dgm:prSet presAssocID="{247BD43A-97F8-4FC7-AB2B-FA14CB289497}" presName="sibTrans" presStyleLbl="node1" presStyleIdx="1" presStyleCnt="4"/>
      <dgm:spPr/>
      <dgm:t>
        <a:bodyPr/>
        <a:lstStyle/>
        <a:p>
          <a:endParaRPr lang="en-US"/>
        </a:p>
      </dgm:t>
    </dgm:pt>
    <dgm:pt modelId="{41889C84-2C3B-423E-A702-C251986CE0DA}" type="pres">
      <dgm:prSet presAssocID="{9AC8AF27-CF7A-4F45-A76D-43374354E564}" presName="dummy" presStyleCnt="0"/>
      <dgm:spPr/>
    </dgm:pt>
    <dgm:pt modelId="{5CB4413C-978B-4CDF-8FEE-22F1D1826077}" type="pres">
      <dgm:prSet presAssocID="{9AC8AF27-CF7A-4F45-A76D-43374354E564}" presName="node" presStyleLbl="revTx" presStyleIdx="2" presStyleCnt="4">
        <dgm:presLayoutVars>
          <dgm:bulletEnabled val="1"/>
        </dgm:presLayoutVars>
      </dgm:prSet>
      <dgm:spPr/>
      <dgm:t>
        <a:bodyPr/>
        <a:lstStyle/>
        <a:p>
          <a:endParaRPr lang="en-US"/>
        </a:p>
      </dgm:t>
    </dgm:pt>
    <dgm:pt modelId="{496380D2-5717-46C0-ACCD-C4A90182C1B2}" type="pres">
      <dgm:prSet presAssocID="{D792CB47-96D3-4CB7-B4AB-F3D5ED6F9DC9}" presName="sibTrans" presStyleLbl="node1" presStyleIdx="2" presStyleCnt="4"/>
      <dgm:spPr/>
      <dgm:t>
        <a:bodyPr/>
        <a:lstStyle/>
        <a:p>
          <a:endParaRPr lang="en-US"/>
        </a:p>
      </dgm:t>
    </dgm:pt>
    <dgm:pt modelId="{FB8F0906-982D-4CBC-9CB6-F56275AA73EC}" type="pres">
      <dgm:prSet presAssocID="{13F7FD3A-0C99-4852-A6F1-8BEBC0E5EE42}" presName="dummy" presStyleCnt="0"/>
      <dgm:spPr/>
    </dgm:pt>
    <dgm:pt modelId="{BEEA4218-D0E6-437A-8BE7-5AD6D380FD00}" type="pres">
      <dgm:prSet presAssocID="{13F7FD3A-0C99-4852-A6F1-8BEBC0E5EE42}" presName="node" presStyleLbl="revTx" presStyleIdx="3" presStyleCnt="4">
        <dgm:presLayoutVars>
          <dgm:bulletEnabled val="1"/>
        </dgm:presLayoutVars>
      </dgm:prSet>
      <dgm:spPr/>
      <dgm:t>
        <a:bodyPr/>
        <a:lstStyle/>
        <a:p>
          <a:endParaRPr lang="en-US"/>
        </a:p>
      </dgm:t>
    </dgm:pt>
    <dgm:pt modelId="{75452215-D1DE-4087-8AAB-41CAA52BFDED}" type="pres">
      <dgm:prSet presAssocID="{9268C394-8C84-47B3-B82D-7D86FDD3DC44}" presName="sibTrans" presStyleLbl="node1" presStyleIdx="3" presStyleCnt="4"/>
      <dgm:spPr/>
      <dgm:t>
        <a:bodyPr/>
        <a:lstStyle/>
        <a:p>
          <a:endParaRPr lang="en-US"/>
        </a:p>
      </dgm:t>
    </dgm:pt>
  </dgm:ptLst>
  <dgm:cxnLst>
    <dgm:cxn modelId="{9F295A86-C129-4D47-A59C-987DF4F2FD67}" type="presOf" srcId="{D792CB47-96D3-4CB7-B4AB-F3D5ED6F9DC9}" destId="{496380D2-5717-46C0-ACCD-C4A90182C1B2}" srcOrd="0" destOrd="0" presId="urn:microsoft.com/office/officeart/2005/8/layout/cycle1"/>
    <dgm:cxn modelId="{4A482B3A-D480-4F4A-844C-B96C64F9250D}" srcId="{4993F63C-9F73-4E21-AF91-5604D6BCB309}" destId="{C760C672-FB89-4102-A86B-506A677AD0A3}" srcOrd="0" destOrd="0" parTransId="{A4407A6E-B11A-4315-A2A4-E676CEF79291}" sibTransId="{944861AE-4F12-482D-B965-F5DB973AB16F}"/>
    <dgm:cxn modelId="{ACA88BB3-4C18-42A9-8089-3B49395E1299}" srcId="{4993F63C-9F73-4E21-AF91-5604D6BCB309}" destId="{9AC8AF27-CF7A-4F45-A76D-43374354E564}" srcOrd="2" destOrd="0" parTransId="{42E69E15-C90F-4128-B69F-3DEC769DA833}" sibTransId="{D792CB47-96D3-4CB7-B4AB-F3D5ED6F9DC9}"/>
    <dgm:cxn modelId="{D558BF49-FC01-4552-893D-F7628542CD46}" type="presOf" srcId="{13F7FD3A-0C99-4852-A6F1-8BEBC0E5EE42}" destId="{BEEA4218-D0E6-437A-8BE7-5AD6D380FD00}" srcOrd="0" destOrd="0" presId="urn:microsoft.com/office/officeart/2005/8/layout/cycle1"/>
    <dgm:cxn modelId="{1602AA5F-EAD2-485E-A669-1FDD821E1F9B}" srcId="{4993F63C-9F73-4E21-AF91-5604D6BCB309}" destId="{13F7FD3A-0C99-4852-A6F1-8BEBC0E5EE42}" srcOrd="3" destOrd="0" parTransId="{AC494A2F-9F26-4EDA-BCBE-75547FA3D6B8}" sibTransId="{9268C394-8C84-47B3-B82D-7D86FDD3DC44}"/>
    <dgm:cxn modelId="{FB850F3E-8D2D-4ECA-B6E9-27977FA85F77}" type="presOf" srcId="{0E47071F-D247-44D5-B032-E48A7EDAD29C}" destId="{539FCA22-CF18-4233-9341-B0CFE6BC2183}" srcOrd="0" destOrd="0" presId="urn:microsoft.com/office/officeart/2005/8/layout/cycle1"/>
    <dgm:cxn modelId="{BA9E8F60-AB4D-41F8-A599-8D5DB89758D1}" type="presOf" srcId="{247BD43A-97F8-4FC7-AB2B-FA14CB289497}" destId="{6D0A0C0F-1900-4827-802C-BB9323A5C09D}" srcOrd="0" destOrd="0" presId="urn:microsoft.com/office/officeart/2005/8/layout/cycle1"/>
    <dgm:cxn modelId="{07C5D9CC-BF68-48F7-864D-629841CC90AD}" type="presOf" srcId="{9268C394-8C84-47B3-B82D-7D86FDD3DC44}" destId="{75452215-D1DE-4087-8AAB-41CAA52BFDED}" srcOrd="0" destOrd="0" presId="urn:microsoft.com/office/officeart/2005/8/layout/cycle1"/>
    <dgm:cxn modelId="{0AFDE9D1-6C40-4125-B6A9-D91F1A0DE575}" srcId="{4993F63C-9F73-4E21-AF91-5604D6BCB309}" destId="{0E47071F-D247-44D5-B032-E48A7EDAD29C}" srcOrd="1" destOrd="0" parTransId="{40B8F55D-4EF1-42CD-AA37-408F875A825C}" sibTransId="{247BD43A-97F8-4FC7-AB2B-FA14CB289497}"/>
    <dgm:cxn modelId="{1F325577-56DD-4CFF-BC97-607E4064B56B}" type="presOf" srcId="{944861AE-4F12-482D-B965-F5DB973AB16F}" destId="{486F8C93-6B98-457A-9776-31A9D3FCAE1D}" srcOrd="0" destOrd="0" presId="urn:microsoft.com/office/officeart/2005/8/layout/cycle1"/>
    <dgm:cxn modelId="{14ABF72B-1F8F-43DF-866D-B49F02A842F5}" type="presOf" srcId="{C760C672-FB89-4102-A86B-506A677AD0A3}" destId="{A89769A9-AD55-46C8-88C1-CE17AB8F5AB0}" srcOrd="0" destOrd="0" presId="urn:microsoft.com/office/officeart/2005/8/layout/cycle1"/>
    <dgm:cxn modelId="{85EF9204-C26D-4E14-A228-8DEC76D2FA9F}" type="presOf" srcId="{4993F63C-9F73-4E21-AF91-5604D6BCB309}" destId="{94BD03FF-6A57-44A1-A11F-3B1CE95F7EAB}" srcOrd="0" destOrd="0" presId="urn:microsoft.com/office/officeart/2005/8/layout/cycle1"/>
    <dgm:cxn modelId="{98300909-33BF-413E-9672-6D05DAB26274}" type="presOf" srcId="{9AC8AF27-CF7A-4F45-A76D-43374354E564}" destId="{5CB4413C-978B-4CDF-8FEE-22F1D1826077}" srcOrd="0" destOrd="0" presId="urn:microsoft.com/office/officeart/2005/8/layout/cycle1"/>
    <dgm:cxn modelId="{B0DA28C6-1609-4158-9E5D-3095E22A1ABC}" type="presParOf" srcId="{94BD03FF-6A57-44A1-A11F-3B1CE95F7EAB}" destId="{4CF759AB-DC92-49DA-87FC-83227CF85964}" srcOrd="0" destOrd="0" presId="urn:microsoft.com/office/officeart/2005/8/layout/cycle1"/>
    <dgm:cxn modelId="{C36C07C9-96B1-4DA5-9BC6-D7F6A75E0A90}" type="presParOf" srcId="{94BD03FF-6A57-44A1-A11F-3B1CE95F7EAB}" destId="{A89769A9-AD55-46C8-88C1-CE17AB8F5AB0}" srcOrd="1" destOrd="0" presId="urn:microsoft.com/office/officeart/2005/8/layout/cycle1"/>
    <dgm:cxn modelId="{587EE39B-58F9-4A21-952D-043BC65097D6}" type="presParOf" srcId="{94BD03FF-6A57-44A1-A11F-3B1CE95F7EAB}" destId="{486F8C93-6B98-457A-9776-31A9D3FCAE1D}" srcOrd="2" destOrd="0" presId="urn:microsoft.com/office/officeart/2005/8/layout/cycle1"/>
    <dgm:cxn modelId="{D4691499-2039-4048-B177-6B6ED4774E26}" type="presParOf" srcId="{94BD03FF-6A57-44A1-A11F-3B1CE95F7EAB}" destId="{DA4CC8DB-4C3F-4829-A371-E6F4AEECA84F}" srcOrd="3" destOrd="0" presId="urn:microsoft.com/office/officeart/2005/8/layout/cycle1"/>
    <dgm:cxn modelId="{6AAAA51B-1B7F-476E-BEEC-36864D37D1BB}" type="presParOf" srcId="{94BD03FF-6A57-44A1-A11F-3B1CE95F7EAB}" destId="{539FCA22-CF18-4233-9341-B0CFE6BC2183}" srcOrd="4" destOrd="0" presId="urn:microsoft.com/office/officeart/2005/8/layout/cycle1"/>
    <dgm:cxn modelId="{EDE9436A-BF42-445D-B114-81CAF0D166FD}" type="presParOf" srcId="{94BD03FF-6A57-44A1-A11F-3B1CE95F7EAB}" destId="{6D0A0C0F-1900-4827-802C-BB9323A5C09D}" srcOrd="5" destOrd="0" presId="urn:microsoft.com/office/officeart/2005/8/layout/cycle1"/>
    <dgm:cxn modelId="{93A37BBA-C3A7-4103-B253-C19B866A50A7}" type="presParOf" srcId="{94BD03FF-6A57-44A1-A11F-3B1CE95F7EAB}" destId="{41889C84-2C3B-423E-A702-C251986CE0DA}" srcOrd="6" destOrd="0" presId="urn:microsoft.com/office/officeart/2005/8/layout/cycle1"/>
    <dgm:cxn modelId="{0C1EF9D3-0187-4ECD-8DF4-3FAA0E06E9E2}" type="presParOf" srcId="{94BD03FF-6A57-44A1-A11F-3B1CE95F7EAB}" destId="{5CB4413C-978B-4CDF-8FEE-22F1D1826077}" srcOrd="7" destOrd="0" presId="urn:microsoft.com/office/officeart/2005/8/layout/cycle1"/>
    <dgm:cxn modelId="{270CC7A1-5DEE-4DFE-9FA7-3728489EB5B2}" type="presParOf" srcId="{94BD03FF-6A57-44A1-A11F-3B1CE95F7EAB}" destId="{496380D2-5717-46C0-ACCD-C4A90182C1B2}" srcOrd="8" destOrd="0" presId="urn:microsoft.com/office/officeart/2005/8/layout/cycle1"/>
    <dgm:cxn modelId="{BE9E29CA-BA23-4E4A-AA09-E6DD2804BBFB}" type="presParOf" srcId="{94BD03FF-6A57-44A1-A11F-3B1CE95F7EAB}" destId="{FB8F0906-982D-4CBC-9CB6-F56275AA73EC}" srcOrd="9" destOrd="0" presId="urn:microsoft.com/office/officeart/2005/8/layout/cycle1"/>
    <dgm:cxn modelId="{86955983-0A62-4D9C-BF42-5A73DED593D0}" type="presParOf" srcId="{94BD03FF-6A57-44A1-A11F-3B1CE95F7EAB}" destId="{BEEA4218-D0E6-437A-8BE7-5AD6D380FD00}" srcOrd="10" destOrd="0" presId="urn:microsoft.com/office/officeart/2005/8/layout/cycle1"/>
    <dgm:cxn modelId="{DACAE375-7CD8-4B67-8BED-E9B1786207C6}" type="presParOf" srcId="{94BD03FF-6A57-44A1-A11F-3B1CE95F7EAB}" destId="{75452215-D1DE-4087-8AAB-41CAA52BFDED}" srcOrd="11" destOrd="0" presId="urn:microsoft.com/office/officeart/2005/8/layout/cycle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9769A9-AD55-46C8-88C1-CE17AB8F5AB0}">
      <dsp:nvSpPr>
        <dsp:cNvPr id="0" name=""/>
        <dsp:cNvSpPr/>
      </dsp:nvSpPr>
      <dsp:spPr>
        <a:xfrm>
          <a:off x="2895042" y="151669"/>
          <a:ext cx="1153007" cy="10861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Sứ</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giả</a:t>
          </a:r>
          <a:endParaRPr lang="en-US" sz="2800" kern="1200" dirty="0">
            <a:latin typeface="Times New Roman" panose="02020603050405020304" pitchFamily="18" charset="0"/>
            <a:cs typeface="Times New Roman" panose="02020603050405020304" pitchFamily="18" charset="0"/>
          </a:endParaRPr>
        </a:p>
      </dsp:txBody>
      <dsp:txXfrm>
        <a:off x="2895042" y="151669"/>
        <a:ext cx="1153007" cy="1086165"/>
      </dsp:txXfrm>
    </dsp:sp>
    <dsp:sp modelId="{486F8C93-6B98-457A-9776-31A9D3FCAE1D}">
      <dsp:nvSpPr>
        <dsp:cNvPr id="0" name=""/>
        <dsp:cNvSpPr/>
      </dsp:nvSpPr>
      <dsp:spPr>
        <a:xfrm>
          <a:off x="682743" y="406"/>
          <a:ext cx="3483148" cy="3483148"/>
        </a:xfrm>
        <a:prstGeom prst="circularArrow">
          <a:avLst>
            <a:gd name="adj1" fmla="val 6905"/>
            <a:gd name="adj2" fmla="val 465619"/>
            <a:gd name="adj3" fmla="val 548294"/>
            <a:gd name="adj4" fmla="val 20405897"/>
            <a:gd name="adj5" fmla="val 805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9FCA22-CF18-4233-9341-B0CFE6BC2183}">
      <dsp:nvSpPr>
        <dsp:cNvPr id="0" name=""/>
        <dsp:cNvSpPr/>
      </dsp:nvSpPr>
      <dsp:spPr>
        <a:xfrm>
          <a:off x="2854813" y="2172476"/>
          <a:ext cx="1233466" cy="1233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Hoà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bình</a:t>
          </a:r>
          <a:endParaRPr lang="en-US" sz="2800" kern="1200" dirty="0">
            <a:latin typeface="Times New Roman" panose="02020603050405020304" pitchFamily="18" charset="0"/>
            <a:cs typeface="Times New Roman" panose="02020603050405020304" pitchFamily="18" charset="0"/>
          </a:endParaRPr>
        </a:p>
      </dsp:txBody>
      <dsp:txXfrm>
        <a:off x="2854813" y="2172476"/>
        <a:ext cx="1233466" cy="1233466"/>
      </dsp:txXfrm>
    </dsp:sp>
    <dsp:sp modelId="{6D0A0C0F-1900-4827-802C-BB9323A5C09D}">
      <dsp:nvSpPr>
        <dsp:cNvPr id="0" name=""/>
        <dsp:cNvSpPr/>
      </dsp:nvSpPr>
      <dsp:spPr>
        <a:xfrm>
          <a:off x="682743" y="406"/>
          <a:ext cx="3483148" cy="3483148"/>
        </a:xfrm>
        <a:prstGeom prst="circularArrow">
          <a:avLst>
            <a:gd name="adj1" fmla="val 6905"/>
            <a:gd name="adj2" fmla="val 465619"/>
            <a:gd name="adj3" fmla="val 5948294"/>
            <a:gd name="adj4" fmla="val 4386088"/>
            <a:gd name="adj5" fmla="val 805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B4413C-978B-4CDF-8FEE-22F1D1826077}">
      <dsp:nvSpPr>
        <dsp:cNvPr id="0" name=""/>
        <dsp:cNvSpPr/>
      </dsp:nvSpPr>
      <dsp:spPr>
        <a:xfrm>
          <a:off x="760356" y="2172476"/>
          <a:ext cx="1233466" cy="1233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Văn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học</a:t>
          </a:r>
          <a:endParaRPr lang="en-US" sz="2800" kern="1200" dirty="0">
            <a:latin typeface="Times New Roman" panose="02020603050405020304" pitchFamily="18" charset="0"/>
            <a:cs typeface="Times New Roman" panose="02020603050405020304" pitchFamily="18" charset="0"/>
          </a:endParaRPr>
        </a:p>
      </dsp:txBody>
      <dsp:txXfrm>
        <a:off x="760356" y="2172476"/>
        <a:ext cx="1233466" cy="1233466"/>
      </dsp:txXfrm>
    </dsp:sp>
    <dsp:sp modelId="{496380D2-5717-46C0-ACCD-C4A90182C1B2}">
      <dsp:nvSpPr>
        <dsp:cNvPr id="0" name=""/>
        <dsp:cNvSpPr/>
      </dsp:nvSpPr>
      <dsp:spPr>
        <a:xfrm>
          <a:off x="682743" y="406"/>
          <a:ext cx="3483148" cy="3483148"/>
        </a:xfrm>
        <a:prstGeom prst="circularArrow">
          <a:avLst>
            <a:gd name="adj1" fmla="val 6905"/>
            <a:gd name="adj2" fmla="val 465619"/>
            <a:gd name="adj3" fmla="val 11348294"/>
            <a:gd name="adj4" fmla="val 9786088"/>
            <a:gd name="adj5" fmla="val 805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EA4218-D0E6-437A-8BE7-5AD6D380FD00}">
      <dsp:nvSpPr>
        <dsp:cNvPr id="0" name=""/>
        <dsp:cNvSpPr/>
      </dsp:nvSpPr>
      <dsp:spPr>
        <a:xfrm>
          <a:off x="760356" y="78019"/>
          <a:ext cx="1233466" cy="1233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phẩm</a:t>
          </a:r>
          <a:endParaRPr lang="en-US" sz="2800" kern="1200" dirty="0">
            <a:latin typeface="Times New Roman" panose="02020603050405020304" pitchFamily="18" charset="0"/>
            <a:cs typeface="Times New Roman" panose="02020603050405020304" pitchFamily="18" charset="0"/>
          </a:endParaRPr>
        </a:p>
      </dsp:txBody>
      <dsp:txXfrm>
        <a:off x="760356" y="78019"/>
        <a:ext cx="1233466" cy="1233466"/>
      </dsp:txXfrm>
    </dsp:sp>
    <dsp:sp modelId="{75452215-D1DE-4087-8AAB-41CAA52BFDED}">
      <dsp:nvSpPr>
        <dsp:cNvPr id="0" name=""/>
        <dsp:cNvSpPr/>
      </dsp:nvSpPr>
      <dsp:spPr>
        <a:xfrm>
          <a:off x="682743" y="406"/>
          <a:ext cx="3483148" cy="3483148"/>
        </a:xfrm>
        <a:prstGeom prst="circularArrow">
          <a:avLst>
            <a:gd name="adj1" fmla="val 6905"/>
            <a:gd name="adj2" fmla="val 465619"/>
            <a:gd name="adj3" fmla="val 16846327"/>
            <a:gd name="adj4" fmla="val 15186088"/>
            <a:gd name="adj5" fmla="val 805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93A35A-FC03-4D50-93F8-200BEED9D73E}" type="datetimeFigureOut">
              <a:rPr lang="en-US" smtClean="0"/>
              <a:t>3/3/2024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9E9BE-1C14-4E3B-86E8-C0E8708C3BC1}" type="slidenum">
              <a:rPr lang="en-US" smtClean="0"/>
              <a:t>‹#›</a:t>
            </a:fld>
            <a:endParaRPr lang="en-US"/>
          </a:p>
        </p:txBody>
      </p:sp>
    </p:spTree>
    <p:extLst>
      <p:ext uri="{BB962C8B-B14F-4D97-AF65-F5344CB8AC3E}">
        <p14:creationId xmlns:p14="http://schemas.microsoft.com/office/powerpoint/2010/main" val="2430068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16B946-BF5A-476B-A88B-0D5143C255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231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55B3F20-2E31-481C-A768-E43B162B741E}" type="datetimeFigureOut">
              <a:rPr lang="en-US" smtClean="0"/>
              <a:t>3/3/2024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69E4DE-6FBE-4738-833C-46E34F544469}" type="slidenum">
              <a:rPr lang="en-US" smtClean="0"/>
              <a:t>‹#›</a:t>
            </a:fld>
            <a:endParaRPr lang="en-US"/>
          </a:p>
        </p:txBody>
      </p:sp>
    </p:spTree>
    <p:extLst>
      <p:ext uri="{BB962C8B-B14F-4D97-AF65-F5344CB8AC3E}">
        <p14:creationId xmlns:p14="http://schemas.microsoft.com/office/powerpoint/2010/main" val="3025792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5B3F20-2E31-481C-A768-E43B162B741E}" type="datetimeFigureOut">
              <a:rPr lang="en-US" smtClean="0"/>
              <a:t>3/3/2024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69E4DE-6FBE-4738-833C-46E34F544469}" type="slidenum">
              <a:rPr lang="en-US" smtClean="0"/>
              <a:t>‹#›</a:t>
            </a:fld>
            <a:endParaRPr lang="en-US"/>
          </a:p>
        </p:txBody>
      </p:sp>
    </p:spTree>
    <p:extLst>
      <p:ext uri="{BB962C8B-B14F-4D97-AF65-F5344CB8AC3E}">
        <p14:creationId xmlns:p14="http://schemas.microsoft.com/office/powerpoint/2010/main" val="901955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5B3F20-2E31-481C-A768-E43B162B741E}" type="datetimeFigureOut">
              <a:rPr lang="en-US" smtClean="0"/>
              <a:t>3/3/2024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69E4DE-6FBE-4738-833C-46E34F544469}" type="slidenum">
              <a:rPr lang="en-US" smtClean="0"/>
              <a:t>‹#›</a:t>
            </a:fld>
            <a:endParaRPr lang="en-US"/>
          </a:p>
        </p:txBody>
      </p:sp>
    </p:spTree>
    <p:extLst>
      <p:ext uri="{BB962C8B-B14F-4D97-AF65-F5344CB8AC3E}">
        <p14:creationId xmlns:p14="http://schemas.microsoft.com/office/powerpoint/2010/main" val="918189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79738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770148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11363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976458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737963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606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074974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65908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5B3F20-2E31-481C-A768-E43B162B741E}" type="datetimeFigureOut">
              <a:rPr lang="en-US" smtClean="0"/>
              <a:t>3/3/2024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69E4DE-6FBE-4738-833C-46E34F544469}" type="slidenum">
              <a:rPr lang="en-US" smtClean="0"/>
              <a:t>‹#›</a:t>
            </a:fld>
            <a:endParaRPr lang="en-US"/>
          </a:p>
        </p:txBody>
      </p:sp>
    </p:spTree>
    <p:extLst>
      <p:ext uri="{BB962C8B-B14F-4D97-AF65-F5344CB8AC3E}">
        <p14:creationId xmlns:p14="http://schemas.microsoft.com/office/powerpoint/2010/main" val="39228126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62930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04165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49064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55B3F20-2E31-481C-A768-E43B162B741E}" type="datetimeFigureOut">
              <a:rPr lang="en-US" smtClean="0"/>
              <a:t>3/3/2024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69E4DE-6FBE-4738-833C-46E34F544469}" type="slidenum">
              <a:rPr lang="en-US" smtClean="0"/>
              <a:t>‹#›</a:t>
            </a:fld>
            <a:endParaRPr lang="en-US"/>
          </a:p>
        </p:txBody>
      </p:sp>
    </p:spTree>
    <p:extLst>
      <p:ext uri="{BB962C8B-B14F-4D97-AF65-F5344CB8AC3E}">
        <p14:creationId xmlns:p14="http://schemas.microsoft.com/office/powerpoint/2010/main" val="3792664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55B3F20-2E31-481C-A768-E43B162B741E}" type="datetimeFigureOut">
              <a:rPr lang="en-US" smtClean="0"/>
              <a:t>3/3/2024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69E4DE-6FBE-4738-833C-46E34F544469}" type="slidenum">
              <a:rPr lang="en-US" smtClean="0"/>
              <a:t>‹#›</a:t>
            </a:fld>
            <a:endParaRPr lang="en-US"/>
          </a:p>
        </p:txBody>
      </p:sp>
    </p:spTree>
    <p:extLst>
      <p:ext uri="{BB962C8B-B14F-4D97-AF65-F5344CB8AC3E}">
        <p14:creationId xmlns:p14="http://schemas.microsoft.com/office/powerpoint/2010/main" val="1983054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55B3F20-2E31-481C-A768-E43B162B741E}" type="datetimeFigureOut">
              <a:rPr lang="en-US" smtClean="0"/>
              <a:t>3/3/2024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69E4DE-6FBE-4738-833C-46E34F544469}" type="slidenum">
              <a:rPr lang="en-US" smtClean="0"/>
              <a:t>‹#›</a:t>
            </a:fld>
            <a:endParaRPr lang="en-US"/>
          </a:p>
        </p:txBody>
      </p:sp>
    </p:spTree>
    <p:extLst>
      <p:ext uri="{BB962C8B-B14F-4D97-AF65-F5344CB8AC3E}">
        <p14:creationId xmlns:p14="http://schemas.microsoft.com/office/powerpoint/2010/main" val="2666768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55B3F20-2E31-481C-A768-E43B162B741E}" type="datetimeFigureOut">
              <a:rPr lang="en-US" smtClean="0"/>
              <a:t>3/3/2024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69E4DE-6FBE-4738-833C-46E34F544469}" type="slidenum">
              <a:rPr lang="en-US" smtClean="0"/>
              <a:t>‹#›</a:t>
            </a:fld>
            <a:endParaRPr lang="en-US"/>
          </a:p>
        </p:txBody>
      </p:sp>
    </p:spTree>
    <p:extLst>
      <p:ext uri="{BB962C8B-B14F-4D97-AF65-F5344CB8AC3E}">
        <p14:creationId xmlns:p14="http://schemas.microsoft.com/office/powerpoint/2010/main" val="2622915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5B3F20-2E31-481C-A768-E43B162B741E}" type="datetimeFigureOut">
              <a:rPr lang="en-US" smtClean="0"/>
              <a:t>3/3/2024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69E4DE-6FBE-4738-833C-46E34F544469}" type="slidenum">
              <a:rPr lang="en-US" smtClean="0"/>
              <a:t>‹#›</a:t>
            </a:fld>
            <a:endParaRPr lang="en-US"/>
          </a:p>
        </p:txBody>
      </p:sp>
    </p:spTree>
    <p:extLst>
      <p:ext uri="{BB962C8B-B14F-4D97-AF65-F5344CB8AC3E}">
        <p14:creationId xmlns:p14="http://schemas.microsoft.com/office/powerpoint/2010/main" val="4174261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55B3F20-2E31-481C-A768-E43B162B741E}" type="datetimeFigureOut">
              <a:rPr lang="en-US" smtClean="0"/>
              <a:t>3/3/2024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69E4DE-6FBE-4738-833C-46E34F544469}" type="slidenum">
              <a:rPr lang="en-US" smtClean="0"/>
              <a:t>‹#›</a:t>
            </a:fld>
            <a:endParaRPr lang="en-US"/>
          </a:p>
        </p:txBody>
      </p:sp>
    </p:spTree>
    <p:extLst>
      <p:ext uri="{BB962C8B-B14F-4D97-AF65-F5344CB8AC3E}">
        <p14:creationId xmlns:p14="http://schemas.microsoft.com/office/powerpoint/2010/main" val="1494934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55B3F20-2E31-481C-A768-E43B162B741E}" type="datetimeFigureOut">
              <a:rPr lang="en-US" smtClean="0"/>
              <a:t>3/3/2024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69E4DE-6FBE-4738-833C-46E34F544469}" type="slidenum">
              <a:rPr lang="en-US" smtClean="0"/>
              <a:t>‹#›</a:t>
            </a:fld>
            <a:endParaRPr lang="en-US"/>
          </a:p>
        </p:txBody>
      </p:sp>
    </p:spTree>
    <p:extLst>
      <p:ext uri="{BB962C8B-B14F-4D97-AF65-F5344CB8AC3E}">
        <p14:creationId xmlns:p14="http://schemas.microsoft.com/office/powerpoint/2010/main" val="2468670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5B3F20-2E31-481C-A768-E43B162B741E}" type="datetimeFigureOut">
              <a:rPr lang="en-US" smtClean="0"/>
              <a:t>3/3/2024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69E4DE-6FBE-4738-833C-46E34F544469}" type="slidenum">
              <a:rPr lang="en-US" smtClean="0"/>
              <a:t>‹#›</a:t>
            </a:fld>
            <a:endParaRPr lang="en-US"/>
          </a:p>
        </p:txBody>
      </p:sp>
    </p:spTree>
    <p:extLst>
      <p:ext uri="{BB962C8B-B14F-4D97-AF65-F5344CB8AC3E}">
        <p14:creationId xmlns:p14="http://schemas.microsoft.com/office/powerpoint/2010/main" val="1976775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78623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8.jpeg"/><Relationship Id="rId4" Type="http://schemas.openxmlformats.org/officeDocument/2006/relationships/image" Target="../media/image3.jpe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0.png"/><Relationship Id="rId7"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0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0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2.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0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0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04.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10.png"/><Relationship Id="rId7" Type="http://schemas.openxmlformats.org/officeDocument/2006/relationships/image" Target="../media/image6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0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0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5.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0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66.png"/><Relationship Id="rId5" Type="http://schemas.microsoft.com/office/2007/relationships/hdphoto" Target="../media/hdphoto2.wdp"/><Relationship Id="rId4" Type="http://schemas.openxmlformats.org/officeDocument/2006/relationships/image" Target="../media/image11.png"/></Relationships>
</file>

<file path=ppt/slides/_rels/slide10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66.png"/><Relationship Id="rId5" Type="http://schemas.microsoft.com/office/2007/relationships/hdphoto" Target="../media/hdphoto2.wdp"/><Relationship Id="rId4" Type="http://schemas.openxmlformats.org/officeDocument/2006/relationships/image" Target="../media/image11.png"/></Relationships>
</file>

<file path=ppt/slides/_rels/slide10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jpeg"/><Relationship Id="rId4" Type="http://schemas.microsoft.com/office/2007/relationships/hdphoto" Target="../media/hdphoto2.wdp"/></Relationships>
</file>

<file path=ppt/slides/_rels/slide1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7.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jpeg"/><Relationship Id="rId4" Type="http://schemas.microsoft.com/office/2007/relationships/hdphoto" Target="../media/hdphoto2.wdp"/></Relationships>
</file>

<file path=ppt/slides/_rels/slide1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22.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10.png"/><Relationship Id="rId7" Type="http://schemas.openxmlformats.org/officeDocument/2006/relationships/image" Target="../media/image68.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11.png"/><Relationship Id="rId7" Type="http://schemas.openxmlformats.org/officeDocument/2006/relationships/image" Target="../media/image70.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69.png"/><Relationship Id="rId11" Type="http://schemas.microsoft.com/office/2007/relationships/hdphoto" Target="../media/hdphoto17.wdp"/><Relationship Id="rId5" Type="http://schemas.openxmlformats.org/officeDocument/2006/relationships/image" Target="../media/image12.jpeg"/><Relationship Id="rId10" Type="http://schemas.openxmlformats.org/officeDocument/2006/relationships/image" Target="../media/image73.png"/><Relationship Id="rId4" Type="http://schemas.microsoft.com/office/2007/relationships/hdphoto" Target="../media/hdphoto2.wdp"/><Relationship Id="rId9" Type="http://schemas.openxmlformats.org/officeDocument/2006/relationships/image" Target="../media/image72.png"/></Relationships>
</file>

<file path=ppt/slides/_rels/slide1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jpeg"/><Relationship Id="rId4" Type="http://schemas.microsoft.com/office/2007/relationships/hdphoto" Target="../media/hdphoto2.wdp"/></Relationships>
</file>

<file path=ppt/slides/_rels/slide1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31.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10.png"/><Relationship Id="rId7" Type="http://schemas.openxmlformats.org/officeDocument/2006/relationships/image" Target="../media/image7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 Id="rId9" Type="http://schemas.openxmlformats.org/officeDocument/2006/relationships/image" Target="../media/image75.jpeg"/></Relationships>
</file>

<file path=ppt/slides/_rels/slide1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jpeg"/><Relationship Id="rId4" Type="http://schemas.microsoft.com/office/2007/relationships/hdphoto" Target="../media/hdphoto2.wdp"/></Relationships>
</file>

<file path=ppt/slides/_rels/slide13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0.png"/><Relationship Id="rId7" Type="http://schemas.openxmlformats.org/officeDocument/2006/relationships/image" Target="../media/image76.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 Id="rId9" Type="http://schemas.microsoft.com/office/2007/relationships/hdphoto" Target="../media/hdphoto19.wdp"/></Relationships>
</file>

<file path=ppt/slides/_rels/slide13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3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8.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39.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10.png"/><Relationship Id="rId7" Type="http://schemas.openxmlformats.org/officeDocument/2006/relationships/image" Target="../media/image79.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10" Type="http://schemas.microsoft.com/office/2007/relationships/hdphoto" Target="../media/hdphoto21.wdp"/><Relationship Id="rId4" Type="http://schemas.openxmlformats.org/officeDocument/2006/relationships/image" Target="../media/image11.png"/><Relationship Id="rId9" Type="http://schemas.openxmlformats.org/officeDocument/2006/relationships/image" Target="../media/image8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2.jpeg"/><Relationship Id="rId4" Type="http://schemas.microsoft.com/office/2007/relationships/hdphoto" Target="../media/hdphoto2.wdp"/></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2.jpeg"/><Relationship Id="rId4" Type="http://schemas.microsoft.com/office/2007/relationships/hdphoto" Target="../media/hdphoto2.wdp"/></Relationships>
</file>

<file path=ppt/slides/_rels/slide1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11.png"/><Relationship Id="rId7" Type="http://schemas.microsoft.com/office/2007/relationships/hdphoto" Target="../media/hdphoto22.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12.jpeg"/><Relationship Id="rId4" Type="http://schemas.microsoft.com/office/2007/relationships/hdphoto" Target="../media/hdphoto2.wdp"/><Relationship Id="rId9" Type="http://schemas.microsoft.com/office/2007/relationships/hdphoto" Target="../media/hdphoto23.wdp"/></Relationships>
</file>

<file path=ppt/slides/_rels/slide15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11.png"/><Relationship Id="rId7" Type="http://schemas.microsoft.com/office/2007/relationships/hdphoto" Target="../media/hdphoto22.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12.jpeg"/><Relationship Id="rId4" Type="http://schemas.microsoft.com/office/2007/relationships/hdphoto" Target="../media/hdphoto2.wdp"/><Relationship Id="rId9" Type="http://schemas.microsoft.com/office/2007/relationships/hdphoto" Target="../media/hdphoto23.wdp"/></Relationships>
</file>

<file path=ppt/slides/_rels/slide156.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image" Target="../media/image10.png"/><Relationship Id="rId7" Type="http://schemas.openxmlformats.org/officeDocument/2006/relationships/image" Target="../media/image8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jpeg"/><Relationship Id="rId4" Type="http://schemas.microsoft.com/office/2007/relationships/hdphoto" Target="../media/hdphoto2.wdp"/></Relationships>
</file>

<file path=ppt/slides/_rels/slide1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63.xml.rels><?xml version="1.0" encoding="UTF-8" standalone="yes"?>
<Relationships xmlns="http://schemas.openxmlformats.org/package/2006/relationships"><Relationship Id="rId8" Type="http://schemas.microsoft.com/office/2007/relationships/hdphoto" Target="../media/hdphoto25.wdp"/><Relationship Id="rId3" Type="http://schemas.openxmlformats.org/officeDocument/2006/relationships/image" Target="../media/image10.png"/><Relationship Id="rId7" Type="http://schemas.openxmlformats.org/officeDocument/2006/relationships/image" Target="../media/image8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8" Type="http://schemas.microsoft.com/office/2007/relationships/hdphoto" Target="../media/hdphoto26.wdp"/><Relationship Id="rId3" Type="http://schemas.openxmlformats.org/officeDocument/2006/relationships/image" Target="../media/image10.png"/><Relationship Id="rId7" Type="http://schemas.openxmlformats.org/officeDocument/2006/relationships/image" Target="../media/image85.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7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6.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image" Target="../media/image10.png"/><Relationship Id="rId7" Type="http://schemas.openxmlformats.org/officeDocument/2006/relationships/image" Target="../media/image87.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8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jpeg"/><Relationship Id="rId4" Type="http://schemas.microsoft.com/office/2007/relationships/hdphoto" Target="../media/hdphoto2.wdp"/></Relationships>
</file>

<file path=ppt/slides/_rels/slide18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jpeg"/><Relationship Id="rId4" Type="http://schemas.microsoft.com/office/2007/relationships/hdphoto" Target="../media/hdphoto2.wdp"/></Relationships>
</file>

<file path=ppt/slides/_rels/slide18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jpeg"/><Relationship Id="rId4" Type="http://schemas.microsoft.com/office/2007/relationships/hdphoto" Target="../media/hdphoto2.wdp"/></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89.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12.jpeg"/><Relationship Id="rId4" Type="http://schemas.microsoft.com/office/2007/relationships/hdphoto" Target="../media/hdphoto2.wdp"/></Relationships>
</file>

<file path=ppt/slides/_rels/slide18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jpeg"/><Relationship Id="rId4" Type="http://schemas.microsoft.com/office/2007/relationships/hdphoto" Target="../media/hdphoto2.wdp"/></Relationships>
</file>

<file path=ppt/slides/_rels/slide18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jpeg"/><Relationship Id="rId4" Type="http://schemas.microsoft.com/office/2007/relationships/hdphoto" Target="../media/hdphoto2.wdp"/></Relationships>
</file>

<file path=ppt/slides/_rels/slide188.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9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33.png"/><Relationship Id="rId3" Type="http://schemas.openxmlformats.org/officeDocument/2006/relationships/audio" Target="../media/audio2.wav"/><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6.wdp"/><Relationship Id="rId11" Type="http://schemas.openxmlformats.org/officeDocument/2006/relationships/image" Target="../media/image31.png"/><Relationship Id="rId5" Type="http://schemas.openxmlformats.org/officeDocument/2006/relationships/image" Target="../media/image28.png"/><Relationship Id="rId10" Type="http://schemas.microsoft.com/office/2007/relationships/hdphoto" Target="../media/hdphoto8.wdp"/><Relationship Id="rId4" Type="http://schemas.openxmlformats.org/officeDocument/2006/relationships/audio" Target="../media/audio3.wav"/><Relationship Id="rId9" Type="http://schemas.openxmlformats.org/officeDocument/2006/relationships/image" Target="../media/image30.png"/></Relationships>
</file>

<file path=ppt/slides/_rels/slide27.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34.png"/><Relationship Id="rId3" Type="http://schemas.openxmlformats.org/officeDocument/2006/relationships/audio" Target="../media/audio3.wav"/><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6.wdp"/><Relationship Id="rId11" Type="http://schemas.openxmlformats.org/officeDocument/2006/relationships/image" Target="../media/image33.png"/><Relationship Id="rId5" Type="http://schemas.openxmlformats.org/officeDocument/2006/relationships/image" Target="../media/image28.png"/><Relationship Id="rId10" Type="http://schemas.microsoft.com/office/2007/relationships/hdphoto" Target="../media/hdphoto8.wdp"/><Relationship Id="rId4" Type="http://schemas.openxmlformats.org/officeDocument/2006/relationships/audio" Target="../media/audio2.wav"/><Relationship Id="rId9" Type="http://schemas.openxmlformats.org/officeDocument/2006/relationships/image" Target="../media/image30.png"/></Relationships>
</file>

<file path=ppt/slides/_rels/slide28.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34.png"/><Relationship Id="rId3" Type="http://schemas.openxmlformats.org/officeDocument/2006/relationships/audio" Target="../media/audio3.wav"/><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6.wdp"/><Relationship Id="rId11" Type="http://schemas.openxmlformats.org/officeDocument/2006/relationships/image" Target="../media/image33.png"/><Relationship Id="rId5" Type="http://schemas.openxmlformats.org/officeDocument/2006/relationships/image" Target="../media/image28.png"/><Relationship Id="rId10" Type="http://schemas.microsoft.com/office/2007/relationships/hdphoto" Target="../media/hdphoto8.wdp"/><Relationship Id="rId4" Type="http://schemas.openxmlformats.org/officeDocument/2006/relationships/audio" Target="../media/audio2.wav"/><Relationship Id="rId9" Type="http://schemas.openxmlformats.org/officeDocument/2006/relationships/image" Target="../media/image30.png"/></Relationships>
</file>

<file path=ppt/slides/_rels/slide29.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33.png"/><Relationship Id="rId3" Type="http://schemas.openxmlformats.org/officeDocument/2006/relationships/audio" Target="../media/audio2.wav"/><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6.wdp"/><Relationship Id="rId11" Type="http://schemas.openxmlformats.org/officeDocument/2006/relationships/image" Target="../media/image35.png"/><Relationship Id="rId5" Type="http://schemas.openxmlformats.org/officeDocument/2006/relationships/image" Target="../media/image28.png"/><Relationship Id="rId10" Type="http://schemas.microsoft.com/office/2007/relationships/hdphoto" Target="../media/hdphoto8.wdp"/><Relationship Id="rId4" Type="http://schemas.openxmlformats.org/officeDocument/2006/relationships/audio" Target="../media/audio3.wav"/><Relationship Id="rId9" Type="http://schemas.openxmlformats.org/officeDocument/2006/relationships/image" Target="../media/image30.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audio" Target="../media/audio3.wav"/><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6.wdp"/><Relationship Id="rId11" Type="http://schemas.openxmlformats.org/officeDocument/2006/relationships/image" Target="../media/image33.png"/><Relationship Id="rId5" Type="http://schemas.openxmlformats.org/officeDocument/2006/relationships/image" Target="../media/image28.png"/><Relationship Id="rId10" Type="http://schemas.microsoft.com/office/2007/relationships/hdphoto" Target="../media/hdphoto8.wdp"/><Relationship Id="rId4" Type="http://schemas.openxmlformats.org/officeDocument/2006/relationships/audio" Target="../media/audio2.wav"/><Relationship Id="rId9" Type="http://schemas.openxmlformats.org/officeDocument/2006/relationships/image" Target="../media/image30.png"/></Relationships>
</file>

<file path=ppt/slides/_rels/slide3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3.wav"/><Relationship Id="rId7" Type="http://schemas.microsoft.com/office/2007/relationships/hdphoto" Target="../media/hdphoto7.wdp"/><Relationship Id="rId12"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9.png"/><Relationship Id="rId11" Type="http://schemas.openxmlformats.org/officeDocument/2006/relationships/image" Target="../media/image36.png"/><Relationship Id="rId5" Type="http://schemas.microsoft.com/office/2007/relationships/hdphoto" Target="../media/hdphoto6.wdp"/><Relationship Id="rId10" Type="http://schemas.openxmlformats.org/officeDocument/2006/relationships/image" Target="../media/image33.png"/><Relationship Id="rId4" Type="http://schemas.openxmlformats.org/officeDocument/2006/relationships/image" Target="../media/image28.png"/><Relationship Id="rId9" Type="http://schemas.microsoft.com/office/2007/relationships/hdphoto" Target="../media/hdphoto8.wdp"/></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0.png"/><Relationship Id="rId7" Type="http://schemas.openxmlformats.org/officeDocument/2006/relationships/image" Target="../media/image38.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 Id="rId9"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9.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1.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2.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5.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5.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0.png"/><Relationship Id="rId7"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4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5.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5.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5.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5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56.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0.png"/><Relationship Id="rId7" Type="http://schemas.openxmlformats.org/officeDocument/2006/relationships/image" Target="../media/image47.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58.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0.png"/><Relationship Id="rId7" Type="http://schemas.openxmlformats.org/officeDocument/2006/relationships/image" Target="../media/image48.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64.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0.png"/><Relationship Id="rId7" Type="http://schemas.openxmlformats.org/officeDocument/2006/relationships/image" Target="../media/image49.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7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33.png"/><Relationship Id="rId3" Type="http://schemas.openxmlformats.org/officeDocument/2006/relationships/audio" Target="../media/audio2.wav"/><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6.wdp"/><Relationship Id="rId11" Type="http://schemas.openxmlformats.org/officeDocument/2006/relationships/image" Target="../media/image31.png"/><Relationship Id="rId5" Type="http://schemas.openxmlformats.org/officeDocument/2006/relationships/image" Target="../media/image28.png"/><Relationship Id="rId10" Type="http://schemas.microsoft.com/office/2007/relationships/hdphoto" Target="../media/hdphoto8.wdp"/><Relationship Id="rId4" Type="http://schemas.openxmlformats.org/officeDocument/2006/relationships/audio" Target="../media/audio3.wav"/><Relationship Id="rId9" Type="http://schemas.openxmlformats.org/officeDocument/2006/relationships/image" Target="../media/image30.png"/></Relationships>
</file>

<file path=ppt/slides/_rels/slide74.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34.png"/><Relationship Id="rId3" Type="http://schemas.openxmlformats.org/officeDocument/2006/relationships/audio" Target="../media/audio3.wav"/><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6.wdp"/><Relationship Id="rId11" Type="http://schemas.openxmlformats.org/officeDocument/2006/relationships/image" Target="../media/image33.png"/><Relationship Id="rId5" Type="http://schemas.openxmlformats.org/officeDocument/2006/relationships/image" Target="../media/image28.png"/><Relationship Id="rId10" Type="http://schemas.microsoft.com/office/2007/relationships/hdphoto" Target="../media/hdphoto8.wdp"/><Relationship Id="rId4" Type="http://schemas.openxmlformats.org/officeDocument/2006/relationships/audio" Target="../media/audio2.wav"/><Relationship Id="rId9" Type="http://schemas.openxmlformats.org/officeDocument/2006/relationships/image" Target="../media/image30.png"/></Relationships>
</file>

<file path=ppt/slides/_rels/slide75.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34.png"/><Relationship Id="rId3" Type="http://schemas.openxmlformats.org/officeDocument/2006/relationships/audio" Target="../media/audio3.wav"/><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6.wdp"/><Relationship Id="rId11" Type="http://schemas.openxmlformats.org/officeDocument/2006/relationships/image" Target="../media/image33.png"/><Relationship Id="rId5" Type="http://schemas.openxmlformats.org/officeDocument/2006/relationships/image" Target="../media/image28.png"/><Relationship Id="rId10" Type="http://schemas.microsoft.com/office/2007/relationships/hdphoto" Target="../media/hdphoto8.wdp"/><Relationship Id="rId4" Type="http://schemas.openxmlformats.org/officeDocument/2006/relationships/audio" Target="../media/audio2.wav"/><Relationship Id="rId9" Type="http://schemas.openxmlformats.org/officeDocument/2006/relationships/image" Target="../media/image30.png"/></Relationships>
</file>

<file path=ppt/slides/_rels/slide76.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33.png"/><Relationship Id="rId3" Type="http://schemas.openxmlformats.org/officeDocument/2006/relationships/audio" Target="../media/audio2.wav"/><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6.wdp"/><Relationship Id="rId11" Type="http://schemas.openxmlformats.org/officeDocument/2006/relationships/image" Target="../media/image35.png"/><Relationship Id="rId5" Type="http://schemas.openxmlformats.org/officeDocument/2006/relationships/image" Target="../media/image28.png"/><Relationship Id="rId10" Type="http://schemas.microsoft.com/office/2007/relationships/hdphoto" Target="../media/hdphoto8.wdp"/><Relationship Id="rId4" Type="http://schemas.openxmlformats.org/officeDocument/2006/relationships/audio" Target="../media/audio3.wav"/><Relationship Id="rId9" Type="http://schemas.openxmlformats.org/officeDocument/2006/relationships/image" Target="../media/image30.png"/></Relationships>
</file>

<file path=ppt/slides/_rels/slide7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audio" Target="../media/audio3.wav"/><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6.wdp"/><Relationship Id="rId11" Type="http://schemas.openxmlformats.org/officeDocument/2006/relationships/image" Target="../media/image33.png"/><Relationship Id="rId5" Type="http://schemas.openxmlformats.org/officeDocument/2006/relationships/image" Target="../media/image28.png"/><Relationship Id="rId10" Type="http://schemas.microsoft.com/office/2007/relationships/hdphoto" Target="../media/hdphoto8.wdp"/><Relationship Id="rId4" Type="http://schemas.openxmlformats.org/officeDocument/2006/relationships/audio" Target="../media/audio2.wav"/><Relationship Id="rId9" Type="http://schemas.openxmlformats.org/officeDocument/2006/relationships/image" Target="../media/image30.png"/></Relationships>
</file>

<file path=ppt/slides/_rels/slide7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2.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jpeg"/><Relationship Id="rId4" Type="http://schemas.microsoft.com/office/2007/relationships/hdphoto" Target="../media/hdphoto2.wdp"/></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9.png"/><Relationship Id="rId7"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ideo" Target="https://www.youtube.com/embed/IFKfbx6xLPk" TargetMode="External"/><Relationship Id="rId6" Type="http://schemas.microsoft.com/office/2007/relationships/hdphoto" Target="../media/hdphoto2.wdp"/><Relationship Id="rId5" Type="http://schemas.openxmlformats.org/officeDocument/2006/relationships/image" Target="../media/image11.png"/><Relationship Id="rId10" Type="http://schemas.openxmlformats.org/officeDocument/2006/relationships/hyperlink" Target="https://www.youtube.com/hashtag/bunrieucuadong" TargetMode="External"/><Relationship Id="rId4" Type="http://schemas.openxmlformats.org/officeDocument/2006/relationships/image" Target="../media/image10.png"/><Relationship Id="rId9" Type="http://schemas.openxmlformats.org/officeDocument/2006/relationships/image" Target="../media/image54.jpeg"/></Relationships>
</file>

<file path=ppt/slides/_rels/slide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8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8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0.png"/><Relationship Id="rId7" Type="http://schemas.openxmlformats.org/officeDocument/2006/relationships/image" Target="../media/image55.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 Id="rId9" Type="http://schemas.microsoft.com/office/2007/relationships/hdphoto" Target="../media/hdphoto12.wdp"/></Relationships>
</file>

<file path=ppt/slides/_rels/slide8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8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8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8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7.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jpeg"/><Relationship Id="rId4" Type="http://schemas.microsoft.com/office/2007/relationships/hdphoto" Target="../media/hdphoto2.wdp"/></Relationships>
</file>

<file path=ppt/slides/_rels/slide9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9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8.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93.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0.png"/><Relationship Id="rId7" Type="http://schemas.openxmlformats.org/officeDocument/2006/relationships/image" Target="../media/image59.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94.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10.png"/><Relationship Id="rId7" Type="http://schemas.openxmlformats.org/officeDocument/2006/relationships/image" Target="../media/image6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 Id="rId9" Type="http://schemas.openxmlformats.org/officeDocument/2006/relationships/image" Target="../media/image61.png"/></Relationships>
</file>

<file path=ppt/slides/_rels/slide9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9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97.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10.png"/><Relationship Id="rId7" Type="http://schemas.openxmlformats.org/officeDocument/2006/relationships/diagramData" Target="../diagrams/data1.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11" Type="http://schemas.microsoft.com/office/2007/relationships/diagramDrawing" Target="../diagrams/drawing1.xml"/><Relationship Id="rId5" Type="http://schemas.microsoft.com/office/2007/relationships/hdphoto" Target="../media/hdphoto2.wdp"/><Relationship Id="rId10" Type="http://schemas.openxmlformats.org/officeDocument/2006/relationships/diagramColors" Target="../diagrams/colors1.xml"/><Relationship Id="rId4" Type="http://schemas.openxmlformats.org/officeDocument/2006/relationships/image" Target="../media/image11.png"/><Relationship Id="rId9" Type="http://schemas.openxmlformats.org/officeDocument/2006/relationships/diagramQuickStyle" Target="../diagrams/quickStyle1.xml"/></Relationships>
</file>

<file path=ppt/slides/_rels/slide9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9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465871" y="-10615"/>
            <a:ext cx="8685365" cy="6868615"/>
          </a:xfrm>
          <a:prstGeom prst="rect">
            <a:avLst/>
          </a:prstGeom>
          <a:ln>
            <a:noFill/>
          </a:ln>
          <a:effectLst/>
          <a:scene3d>
            <a:camera prst="orthographicFront">
              <a:rot lat="0" lon="0" rev="0"/>
            </a:camera>
            <a:lightRig rig="chilly" dir="t">
              <a:rot lat="0" lon="0" rev="18480000"/>
            </a:lightRig>
          </a:scene3d>
          <a:sp3d prstMaterial="clear">
            <a:bevelT h="63500"/>
          </a:sp3d>
        </p:spPr>
      </p:pic>
      <p:grpSp>
        <p:nvGrpSpPr>
          <p:cNvPr id="22" name="Group 21"/>
          <p:cNvGrpSpPr/>
          <p:nvPr/>
        </p:nvGrpSpPr>
        <p:grpSpPr>
          <a:xfrm>
            <a:off x="5128" y="0"/>
            <a:ext cx="4809760" cy="6858000"/>
            <a:chOff x="5128" y="0"/>
            <a:chExt cx="4809760" cy="6858000"/>
          </a:xfrm>
          <a:scene3d>
            <a:camera prst="orthographicFront">
              <a:rot lat="0" lon="0" rev="0"/>
            </a:camera>
            <a:lightRig rig="balanced" dir="t">
              <a:rot lat="0" lon="0" rev="8700000"/>
            </a:lightRig>
          </a:scene3d>
        </p:grpSpPr>
        <p:sp>
          <p:nvSpPr>
            <p:cNvPr id="23" name="Freeform 22"/>
            <p:cNvSpPr/>
            <p:nvPr/>
          </p:nvSpPr>
          <p:spPr>
            <a:xfrm>
              <a:off x="5128" y="0"/>
              <a:ext cx="4809760" cy="6858000"/>
            </a:xfrm>
            <a:custGeom>
              <a:avLst/>
              <a:gdLst>
                <a:gd name="connsiteX0" fmla="*/ 0 w 4176530"/>
                <a:gd name="connsiteY0" fmla="*/ 0 h 6858000"/>
                <a:gd name="connsiteX1" fmla="*/ 4176530 w 4176530"/>
                <a:gd name="connsiteY1" fmla="*/ 0 h 6858000"/>
                <a:gd name="connsiteX2" fmla="*/ 4176530 w 4176530"/>
                <a:gd name="connsiteY2" fmla="*/ 132702 h 6858000"/>
                <a:gd name="connsiteX3" fmla="*/ 4143375 w 4176530"/>
                <a:gd name="connsiteY3" fmla="*/ 142875 h 6858000"/>
                <a:gd name="connsiteX4" fmla="*/ 4057650 w 4176530"/>
                <a:gd name="connsiteY4" fmla="*/ 171450 h 6858000"/>
                <a:gd name="connsiteX5" fmla="*/ 3900488 w 4176530"/>
                <a:gd name="connsiteY5" fmla="*/ 185738 h 6858000"/>
                <a:gd name="connsiteX6" fmla="*/ 3829050 w 4176530"/>
                <a:gd name="connsiteY6" fmla="*/ 200025 h 6858000"/>
                <a:gd name="connsiteX7" fmla="*/ 3729038 w 4176530"/>
                <a:gd name="connsiteY7" fmla="*/ 228600 h 6858000"/>
                <a:gd name="connsiteX8" fmla="*/ 3586163 w 4176530"/>
                <a:gd name="connsiteY8" fmla="*/ 271463 h 6858000"/>
                <a:gd name="connsiteX9" fmla="*/ 3543300 w 4176530"/>
                <a:gd name="connsiteY9" fmla="*/ 314325 h 6858000"/>
                <a:gd name="connsiteX10" fmla="*/ 3486150 w 4176530"/>
                <a:gd name="connsiteY10" fmla="*/ 400050 h 6858000"/>
                <a:gd name="connsiteX11" fmla="*/ 3443288 w 4176530"/>
                <a:gd name="connsiteY11" fmla="*/ 528638 h 6858000"/>
                <a:gd name="connsiteX12" fmla="*/ 3429000 w 4176530"/>
                <a:gd name="connsiteY12" fmla="*/ 571500 h 6858000"/>
                <a:gd name="connsiteX13" fmla="*/ 3414713 w 4176530"/>
                <a:gd name="connsiteY13" fmla="*/ 614363 h 6858000"/>
                <a:gd name="connsiteX14" fmla="*/ 3429000 w 4176530"/>
                <a:gd name="connsiteY14" fmla="*/ 885825 h 6858000"/>
                <a:gd name="connsiteX15" fmla="*/ 3457575 w 4176530"/>
                <a:gd name="connsiteY15" fmla="*/ 971550 h 6858000"/>
                <a:gd name="connsiteX16" fmla="*/ 3500438 w 4176530"/>
                <a:gd name="connsiteY16" fmla="*/ 1057275 h 6858000"/>
                <a:gd name="connsiteX17" fmla="*/ 3500438 w 4176530"/>
                <a:gd name="connsiteY17" fmla="*/ 1228725 h 6858000"/>
                <a:gd name="connsiteX18" fmla="*/ 3486150 w 4176530"/>
                <a:gd name="connsiteY18" fmla="*/ 1271588 h 6858000"/>
                <a:gd name="connsiteX19" fmla="*/ 3443288 w 4176530"/>
                <a:gd name="connsiteY19" fmla="*/ 1300163 h 6858000"/>
                <a:gd name="connsiteX20" fmla="*/ 3414713 w 4176530"/>
                <a:gd name="connsiteY20" fmla="*/ 1343025 h 6858000"/>
                <a:gd name="connsiteX21" fmla="*/ 3386138 w 4176530"/>
                <a:gd name="connsiteY21" fmla="*/ 1428750 h 6858000"/>
                <a:gd name="connsiteX22" fmla="*/ 3400425 w 4176530"/>
                <a:gd name="connsiteY22" fmla="*/ 1585913 h 6858000"/>
                <a:gd name="connsiteX23" fmla="*/ 3429000 w 4176530"/>
                <a:gd name="connsiteY23" fmla="*/ 1628775 h 6858000"/>
                <a:gd name="connsiteX24" fmla="*/ 3441905 w 4176530"/>
                <a:gd name="connsiteY24" fmla="*/ 1669939 h 6858000"/>
                <a:gd name="connsiteX25" fmla="*/ 3439320 w 4176530"/>
                <a:gd name="connsiteY25" fmla="*/ 1666476 h 6858000"/>
                <a:gd name="connsiteX26" fmla="*/ 3438936 w 4176530"/>
                <a:gd name="connsiteY26" fmla="*/ 1665921 h 6858000"/>
                <a:gd name="connsiteX27" fmla="*/ 3437911 w 4176530"/>
                <a:gd name="connsiteY27" fmla="*/ 1664590 h 6858000"/>
                <a:gd name="connsiteX28" fmla="*/ 3439320 w 4176530"/>
                <a:gd name="connsiteY28" fmla="*/ 1666476 h 6858000"/>
                <a:gd name="connsiteX29" fmla="*/ 3448936 w 4176530"/>
                <a:gd name="connsiteY29" fmla="*/ 1680402 h 6858000"/>
                <a:gd name="connsiteX30" fmla="*/ 3471863 w 4176530"/>
                <a:gd name="connsiteY30" fmla="*/ 1714500 h 6858000"/>
                <a:gd name="connsiteX31" fmla="*/ 3500438 w 4176530"/>
                <a:gd name="connsiteY31" fmla="*/ 1828800 h 6858000"/>
                <a:gd name="connsiteX32" fmla="*/ 3443288 w 4176530"/>
                <a:gd name="connsiteY32" fmla="*/ 1943100 h 6858000"/>
                <a:gd name="connsiteX33" fmla="*/ 3371850 w 4176530"/>
                <a:gd name="connsiteY33" fmla="*/ 2014538 h 6858000"/>
                <a:gd name="connsiteX34" fmla="*/ 3314700 w 4176530"/>
                <a:gd name="connsiteY34" fmla="*/ 2100263 h 6858000"/>
                <a:gd name="connsiteX35" fmla="*/ 3271838 w 4176530"/>
                <a:gd name="connsiteY35" fmla="*/ 2200275 h 6858000"/>
                <a:gd name="connsiteX36" fmla="*/ 3286125 w 4176530"/>
                <a:gd name="connsiteY36" fmla="*/ 2414588 h 6858000"/>
                <a:gd name="connsiteX37" fmla="*/ 3357563 w 4176530"/>
                <a:gd name="connsiteY37" fmla="*/ 2543175 h 6858000"/>
                <a:gd name="connsiteX38" fmla="*/ 3400425 w 4176530"/>
                <a:gd name="connsiteY38" fmla="*/ 2600325 h 6858000"/>
                <a:gd name="connsiteX39" fmla="*/ 3457575 w 4176530"/>
                <a:gd name="connsiteY39" fmla="*/ 2686050 h 6858000"/>
                <a:gd name="connsiteX40" fmla="*/ 3486150 w 4176530"/>
                <a:gd name="connsiteY40" fmla="*/ 2728913 h 6858000"/>
                <a:gd name="connsiteX41" fmla="*/ 3443288 w 4176530"/>
                <a:gd name="connsiteY41" fmla="*/ 2914650 h 6858000"/>
                <a:gd name="connsiteX42" fmla="*/ 3400425 w 4176530"/>
                <a:gd name="connsiteY42" fmla="*/ 2943225 h 6858000"/>
                <a:gd name="connsiteX43" fmla="*/ 3343275 w 4176530"/>
                <a:gd name="connsiteY43" fmla="*/ 3028950 h 6858000"/>
                <a:gd name="connsiteX44" fmla="*/ 3286125 w 4176530"/>
                <a:gd name="connsiteY44" fmla="*/ 3114675 h 6858000"/>
                <a:gd name="connsiteX45" fmla="*/ 3286125 w 4176530"/>
                <a:gd name="connsiteY45" fmla="*/ 3328988 h 6858000"/>
                <a:gd name="connsiteX46" fmla="*/ 3328988 w 4176530"/>
                <a:gd name="connsiteY46" fmla="*/ 3386138 h 6858000"/>
                <a:gd name="connsiteX47" fmla="*/ 3371850 w 4176530"/>
                <a:gd name="connsiteY47" fmla="*/ 3514725 h 6858000"/>
                <a:gd name="connsiteX48" fmla="*/ 3400425 w 4176530"/>
                <a:gd name="connsiteY48" fmla="*/ 3657600 h 6858000"/>
                <a:gd name="connsiteX49" fmla="*/ 3471863 w 4176530"/>
                <a:gd name="connsiteY49" fmla="*/ 3743325 h 6858000"/>
                <a:gd name="connsiteX50" fmla="*/ 3471863 w 4176530"/>
                <a:gd name="connsiteY50" fmla="*/ 3929063 h 6858000"/>
                <a:gd name="connsiteX51" fmla="*/ 3443288 w 4176530"/>
                <a:gd name="connsiteY51" fmla="*/ 4014788 h 6858000"/>
                <a:gd name="connsiteX52" fmla="*/ 3343275 w 4176530"/>
                <a:gd name="connsiteY52" fmla="*/ 4086225 h 6858000"/>
                <a:gd name="connsiteX53" fmla="*/ 3257550 w 4176530"/>
                <a:gd name="connsiteY53" fmla="*/ 4171950 h 6858000"/>
                <a:gd name="connsiteX54" fmla="*/ 3214688 w 4176530"/>
                <a:gd name="connsiteY54" fmla="*/ 4300538 h 6858000"/>
                <a:gd name="connsiteX55" fmla="*/ 3200400 w 4176530"/>
                <a:gd name="connsiteY55" fmla="*/ 4343400 h 6858000"/>
                <a:gd name="connsiteX56" fmla="*/ 3186113 w 4176530"/>
                <a:gd name="connsiteY56" fmla="*/ 4386263 h 6858000"/>
                <a:gd name="connsiteX57" fmla="*/ 3200400 w 4176530"/>
                <a:gd name="connsiteY57" fmla="*/ 4600575 h 6858000"/>
                <a:gd name="connsiteX58" fmla="*/ 3214688 w 4176530"/>
                <a:gd name="connsiteY58" fmla="*/ 4643438 h 6858000"/>
                <a:gd name="connsiteX59" fmla="*/ 3271838 w 4176530"/>
                <a:gd name="connsiteY59" fmla="*/ 4729163 h 6858000"/>
                <a:gd name="connsiteX60" fmla="*/ 3314700 w 4176530"/>
                <a:gd name="connsiteY60" fmla="*/ 4772025 h 6858000"/>
                <a:gd name="connsiteX61" fmla="*/ 3386138 w 4176530"/>
                <a:gd name="connsiteY61" fmla="*/ 4829175 h 6858000"/>
                <a:gd name="connsiteX62" fmla="*/ 3408676 w 4176530"/>
                <a:gd name="connsiteY62" fmla="*/ 4863665 h 6858000"/>
                <a:gd name="connsiteX63" fmla="*/ 3417623 w 4176530"/>
                <a:gd name="connsiteY63" fmla="*/ 4878247 h 6858000"/>
                <a:gd name="connsiteX64" fmla="*/ 3418734 w 4176530"/>
                <a:gd name="connsiteY64" fmla="*/ 4880444 h 6858000"/>
                <a:gd name="connsiteX65" fmla="*/ 3417985 w 4176530"/>
                <a:gd name="connsiteY65" fmla="*/ 4878837 h 6858000"/>
                <a:gd name="connsiteX66" fmla="*/ 3417623 w 4176530"/>
                <a:gd name="connsiteY66" fmla="*/ 4878247 h 6858000"/>
                <a:gd name="connsiteX67" fmla="*/ 3415596 w 4176530"/>
                <a:gd name="connsiteY67" fmla="*/ 4874239 h 6858000"/>
                <a:gd name="connsiteX68" fmla="*/ 3457575 w 4176530"/>
                <a:gd name="connsiteY68" fmla="*/ 4886325 h 6858000"/>
                <a:gd name="connsiteX69" fmla="*/ 3486150 w 4176530"/>
                <a:gd name="connsiteY69" fmla="*/ 4929188 h 6858000"/>
                <a:gd name="connsiteX70" fmla="*/ 3471863 w 4176530"/>
                <a:gd name="connsiteY70" fmla="*/ 4972050 h 6858000"/>
                <a:gd name="connsiteX71" fmla="*/ 3400425 w 4176530"/>
                <a:gd name="connsiteY71" fmla="*/ 5057775 h 6858000"/>
                <a:gd name="connsiteX72" fmla="*/ 3271838 w 4176530"/>
                <a:gd name="connsiteY72" fmla="*/ 5157788 h 6858000"/>
                <a:gd name="connsiteX73" fmla="*/ 3214688 w 4176530"/>
                <a:gd name="connsiteY73" fmla="*/ 5243513 h 6858000"/>
                <a:gd name="connsiteX74" fmla="*/ 3186113 w 4176530"/>
                <a:gd name="connsiteY74" fmla="*/ 5286375 h 6858000"/>
                <a:gd name="connsiteX75" fmla="*/ 3157538 w 4176530"/>
                <a:gd name="connsiteY75" fmla="*/ 5329238 h 6858000"/>
                <a:gd name="connsiteX76" fmla="*/ 3114675 w 4176530"/>
                <a:gd name="connsiteY76" fmla="*/ 5472113 h 6858000"/>
                <a:gd name="connsiteX77" fmla="*/ 3100388 w 4176530"/>
                <a:gd name="connsiteY77" fmla="*/ 5514975 h 6858000"/>
                <a:gd name="connsiteX78" fmla="*/ 3114675 w 4176530"/>
                <a:gd name="connsiteY78" fmla="*/ 5629275 h 6858000"/>
                <a:gd name="connsiteX79" fmla="*/ 3171825 w 4176530"/>
                <a:gd name="connsiteY79" fmla="*/ 5772150 h 6858000"/>
                <a:gd name="connsiteX80" fmla="*/ 3300413 w 4176530"/>
                <a:gd name="connsiteY80" fmla="*/ 5929313 h 6858000"/>
                <a:gd name="connsiteX81" fmla="*/ 3443288 w 4176530"/>
                <a:gd name="connsiteY81" fmla="*/ 5972175 h 6858000"/>
                <a:gd name="connsiteX82" fmla="*/ 3486150 w 4176530"/>
                <a:gd name="connsiteY82" fmla="*/ 5986463 h 6858000"/>
                <a:gd name="connsiteX83" fmla="*/ 3629025 w 4176530"/>
                <a:gd name="connsiteY83" fmla="*/ 6015038 h 6858000"/>
                <a:gd name="connsiteX84" fmla="*/ 3642799 w 4176530"/>
                <a:gd name="connsiteY84" fmla="*/ 6056789 h 6858000"/>
                <a:gd name="connsiteX85" fmla="*/ 3645554 w 4176530"/>
                <a:gd name="connsiteY85" fmla="*/ 6065458 h 6858000"/>
                <a:gd name="connsiteX86" fmla="*/ 3646012 w 4176530"/>
                <a:gd name="connsiteY86" fmla="*/ 6067041 h 6858000"/>
                <a:gd name="connsiteX87" fmla="*/ 3647320 w 4176530"/>
                <a:gd name="connsiteY87" fmla="*/ 6071013 h 6858000"/>
                <a:gd name="connsiteX88" fmla="*/ 3645554 w 4176530"/>
                <a:gd name="connsiteY88" fmla="*/ 6065458 h 6858000"/>
                <a:gd name="connsiteX89" fmla="*/ 3642300 w 4176530"/>
                <a:gd name="connsiteY89" fmla="*/ 6054201 h 6858000"/>
                <a:gd name="connsiteX90" fmla="*/ 3671888 w 4176530"/>
                <a:gd name="connsiteY90" fmla="*/ 6100763 h 6858000"/>
                <a:gd name="connsiteX91" fmla="*/ 3714750 w 4176530"/>
                <a:gd name="connsiteY91" fmla="*/ 6229350 h 6858000"/>
                <a:gd name="connsiteX92" fmla="*/ 3729038 w 4176530"/>
                <a:gd name="connsiteY92" fmla="*/ 6272213 h 6858000"/>
                <a:gd name="connsiteX93" fmla="*/ 3757613 w 4176530"/>
                <a:gd name="connsiteY93" fmla="*/ 6315075 h 6858000"/>
                <a:gd name="connsiteX94" fmla="*/ 3786188 w 4176530"/>
                <a:gd name="connsiteY94" fmla="*/ 6400800 h 6858000"/>
                <a:gd name="connsiteX95" fmla="*/ 3800475 w 4176530"/>
                <a:gd name="connsiteY95" fmla="*/ 6443663 h 6858000"/>
                <a:gd name="connsiteX96" fmla="*/ 3900488 w 4176530"/>
                <a:gd name="connsiteY96" fmla="*/ 6572250 h 6858000"/>
                <a:gd name="connsiteX97" fmla="*/ 3943350 w 4176530"/>
                <a:gd name="connsiteY97" fmla="*/ 6600825 h 6858000"/>
                <a:gd name="connsiteX98" fmla="*/ 4057650 w 4176530"/>
                <a:gd name="connsiteY98" fmla="*/ 6700838 h 6858000"/>
                <a:gd name="connsiteX99" fmla="*/ 4100513 w 4176530"/>
                <a:gd name="connsiteY99" fmla="*/ 6729413 h 6858000"/>
                <a:gd name="connsiteX100" fmla="*/ 4114800 w 4176530"/>
                <a:gd name="connsiteY100" fmla="*/ 6772275 h 6858000"/>
                <a:gd name="connsiteX101" fmla="*/ 4169352 w 4176530"/>
                <a:gd name="connsiteY101" fmla="*/ 6845574 h 6858000"/>
                <a:gd name="connsiteX102" fmla="*/ 4176530 w 4176530"/>
                <a:gd name="connsiteY102" fmla="*/ 6852822 h 6858000"/>
                <a:gd name="connsiteX103" fmla="*/ 4176530 w 4176530"/>
                <a:gd name="connsiteY103" fmla="*/ 6858000 h 6858000"/>
                <a:gd name="connsiteX104" fmla="*/ 0 w 4176530"/>
                <a:gd name="connsiteY104" fmla="*/ 6858000 h 6858000"/>
                <a:gd name="connsiteX105" fmla="*/ 0 w 4176530"/>
                <a:gd name="connsiteY10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4176530" h="6858000">
                  <a:moveTo>
                    <a:pt x="0" y="0"/>
                  </a:moveTo>
                  <a:lnTo>
                    <a:pt x="4176530" y="0"/>
                  </a:lnTo>
                  <a:lnTo>
                    <a:pt x="4176530" y="132702"/>
                  </a:lnTo>
                  <a:lnTo>
                    <a:pt x="4143375" y="142875"/>
                  </a:lnTo>
                  <a:cubicBezTo>
                    <a:pt x="4143368" y="142877"/>
                    <a:pt x="4057657" y="171449"/>
                    <a:pt x="4057650" y="171450"/>
                  </a:cubicBezTo>
                  <a:lnTo>
                    <a:pt x="3900488" y="185738"/>
                  </a:lnTo>
                  <a:cubicBezTo>
                    <a:pt x="3876675" y="190500"/>
                    <a:pt x="3852756" y="194757"/>
                    <a:pt x="3829050" y="200025"/>
                  </a:cubicBezTo>
                  <a:cubicBezTo>
                    <a:pt x="3748570" y="217909"/>
                    <a:pt x="3797216" y="208147"/>
                    <a:pt x="3729038" y="228600"/>
                  </a:cubicBezTo>
                  <a:cubicBezTo>
                    <a:pt x="3565511" y="277658"/>
                    <a:pt x="3683216" y="239111"/>
                    <a:pt x="3586163" y="271463"/>
                  </a:cubicBezTo>
                  <a:cubicBezTo>
                    <a:pt x="3571875" y="285750"/>
                    <a:pt x="3555705" y="298376"/>
                    <a:pt x="3543300" y="314325"/>
                  </a:cubicBezTo>
                  <a:cubicBezTo>
                    <a:pt x="3522215" y="341434"/>
                    <a:pt x="3486150" y="400050"/>
                    <a:pt x="3486150" y="400050"/>
                  </a:cubicBezTo>
                  <a:lnTo>
                    <a:pt x="3443288" y="528638"/>
                  </a:lnTo>
                  <a:lnTo>
                    <a:pt x="3429000" y="571500"/>
                  </a:lnTo>
                  <a:lnTo>
                    <a:pt x="3414713" y="614363"/>
                  </a:lnTo>
                  <a:cubicBezTo>
                    <a:pt x="3419475" y="704850"/>
                    <a:pt x="3418204" y="795858"/>
                    <a:pt x="3429000" y="885825"/>
                  </a:cubicBezTo>
                  <a:cubicBezTo>
                    <a:pt x="3432589" y="915731"/>
                    <a:pt x="3448050" y="942975"/>
                    <a:pt x="3457575" y="971550"/>
                  </a:cubicBezTo>
                  <a:cubicBezTo>
                    <a:pt x="3477293" y="1030702"/>
                    <a:pt x="3463510" y="1001883"/>
                    <a:pt x="3500438" y="1057275"/>
                  </a:cubicBezTo>
                  <a:cubicBezTo>
                    <a:pt x="3526505" y="1135480"/>
                    <a:pt x="3521705" y="1101122"/>
                    <a:pt x="3500438" y="1228725"/>
                  </a:cubicBezTo>
                  <a:cubicBezTo>
                    <a:pt x="3497962" y="1243581"/>
                    <a:pt x="3495558" y="1259828"/>
                    <a:pt x="3486150" y="1271588"/>
                  </a:cubicBezTo>
                  <a:cubicBezTo>
                    <a:pt x="3475423" y="1284997"/>
                    <a:pt x="3457575" y="1290638"/>
                    <a:pt x="3443288" y="1300163"/>
                  </a:cubicBezTo>
                  <a:cubicBezTo>
                    <a:pt x="3433763" y="1314450"/>
                    <a:pt x="3421687" y="1327334"/>
                    <a:pt x="3414713" y="1343025"/>
                  </a:cubicBezTo>
                  <a:cubicBezTo>
                    <a:pt x="3402480" y="1370550"/>
                    <a:pt x="3386138" y="1428750"/>
                    <a:pt x="3386138" y="1428750"/>
                  </a:cubicBezTo>
                  <a:cubicBezTo>
                    <a:pt x="3390900" y="1481138"/>
                    <a:pt x="3389403" y="1534477"/>
                    <a:pt x="3400425" y="1585913"/>
                  </a:cubicBezTo>
                  <a:cubicBezTo>
                    <a:pt x="3404023" y="1602703"/>
                    <a:pt x="3421321" y="1613417"/>
                    <a:pt x="3429000" y="1628775"/>
                  </a:cubicBezTo>
                  <a:cubicBezTo>
                    <a:pt x="3458577" y="1687928"/>
                    <a:pt x="3448820" y="1678650"/>
                    <a:pt x="3441905" y="1669939"/>
                  </a:cubicBezTo>
                  <a:lnTo>
                    <a:pt x="3439320" y="1666476"/>
                  </a:lnTo>
                  <a:lnTo>
                    <a:pt x="3438936" y="1665921"/>
                  </a:lnTo>
                  <a:cubicBezTo>
                    <a:pt x="3437319" y="1663645"/>
                    <a:pt x="3437196" y="1663561"/>
                    <a:pt x="3437911" y="1664590"/>
                  </a:cubicBezTo>
                  <a:lnTo>
                    <a:pt x="3439320" y="1666476"/>
                  </a:lnTo>
                  <a:lnTo>
                    <a:pt x="3448936" y="1680402"/>
                  </a:lnTo>
                  <a:cubicBezTo>
                    <a:pt x="3454204" y="1688139"/>
                    <a:pt x="3461627" y="1699146"/>
                    <a:pt x="3471863" y="1714500"/>
                  </a:cubicBezTo>
                  <a:cubicBezTo>
                    <a:pt x="3483136" y="1748320"/>
                    <a:pt x="3500438" y="1794323"/>
                    <a:pt x="3500438" y="1828800"/>
                  </a:cubicBezTo>
                  <a:cubicBezTo>
                    <a:pt x="3500438" y="1912581"/>
                    <a:pt x="3488136" y="1889282"/>
                    <a:pt x="3443288" y="1943100"/>
                  </a:cubicBezTo>
                  <a:cubicBezTo>
                    <a:pt x="3383757" y="2014538"/>
                    <a:pt x="3450432" y="1962151"/>
                    <a:pt x="3371850" y="2014538"/>
                  </a:cubicBezTo>
                  <a:cubicBezTo>
                    <a:pt x="3352800" y="2043113"/>
                    <a:pt x="3323029" y="2066945"/>
                    <a:pt x="3314700" y="2100263"/>
                  </a:cubicBezTo>
                  <a:cubicBezTo>
                    <a:pt x="3296248" y="2174072"/>
                    <a:pt x="3311305" y="2141075"/>
                    <a:pt x="3271838" y="2200275"/>
                  </a:cubicBezTo>
                  <a:cubicBezTo>
                    <a:pt x="3276600" y="2271713"/>
                    <a:pt x="3274959" y="2343868"/>
                    <a:pt x="3286125" y="2414588"/>
                  </a:cubicBezTo>
                  <a:cubicBezTo>
                    <a:pt x="3288943" y="2432433"/>
                    <a:pt x="3353518" y="2537107"/>
                    <a:pt x="3357563" y="2543175"/>
                  </a:cubicBezTo>
                  <a:cubicBezTo>
                    <a:pt x="3370772" y="2562988"/>
                    <a:pt x="3386770" y="2580817"/>
                    <a:pt x="3400425" y="2600325"/>
                  </a:cubicBezTo>
                  <a:cubicBezTo>
                    <a:pt x="3420119" y="2628460"/>
                    <a:pt x="3438525" y="2657475"/>
                    <a:pt x="3457575" y="2686050"/>
                  </a:cubicBezTo>
                  <a:lnTo>
                    <a:pt x="3486150" y="2728913"/>
                  </a:lnTo>
                  <a:cubicBezTo>
                    <a:pt x="3478690" y="2803513"/>
                    <a:pt x="3495350" y="2862588"/>
                    <a:pt x="3443288" y="2914650"/>
                  </a:cubicBezTo>
                  <a:cubicBezTo>
                    <a:pt x="3431146" y="2926792"/>
                    <a:pt x="3414713" y="2933700"/>
                    <a:pt x="3400425" y="2943225"/>
                  </a:cubicBezTo>
                  <a:cubicBezTo>
                    <a:pt x="3373101" y="3025200"/>
                    <a:pt x="3405706" y="2948683"/>
                    <a:pt x="3343275" y="3028950"/>
                  </a:cubicBezTo>
                  <a:cubicBezTo>
                    <a:pt x="3322190" y="3056059"/>
                    <a:pt x="3286125" y="3114675"/>
                    <a:pt x="3286125" y="3114675"/>
                  </a:cubicBezTo>
                  <a:cubicBezTo>
                    <a:pt x="3258367" y="3197952"/>
                    <a:pt x="3252829" y="3195806"/>
                    <a:pt x="3286125" y="3328988"/>
                  </a:cubicBezTo>
                  <a:cubicBezTo>
                    <a:pt x="3291900" y="3352090"/>
                    <a:pt x="3314700" y="3367088"/>
                    <a:pt x="3328988" y="3386138"/>
                  </a:cubicBezTo>
                  <a:cubicBezTo>
                    <a:pt x="3343275" y="3429000"/>
                    <a:pt x="3365460" y="3469998"/>
                    <a:pt x="3371850" y="3514725"/>
                  </a:cubicBezTo>
                  <a:cubicBezTo>
                    <a:pt x="3377115" y="3551578"/>
                    <a:pt x="3380477" y="3617703"/>
                    <a:pt x="3400425" y="3657600"/>
                  </a:cubicBezTo>
                  <a:cubicBezTo>
                    <a:pt x="3420317" y="3697385"/>
                    <a:pt x="3440263" y="3711726"/>
                    <a:pt x="3471863" y="3743325"/>
                  </a:cubicBezTo>
                  <a:cubicBezTo>
                    <a:pt x="3498503" y="3823249"/>
                    <a:pt x="3496489" y="3797724"/>
                    <a:pt x="3471863" y="3929063"/>
                  </a:cubicBezTo>
                  <a:cubicBezTo>
                    <a:pt x="3466312" y="3958668"/>
                    <a:pt x="3467798" y="3997281"/>
                    <a:pt x="3443288" y="4014788"/>
                  </a:cubicBezTo>
                  <a:cubicBezTo>
                    <a:pt x="3409950" y="4038600"/>
                    <a:pt x="3373727" y="4058819"/>
                    <a:pt x="3343275" y="4086225"/>
                  </a:cubicBezTo>
                  <a:cubicBezTo>
                    <a:pt x="3191373" y="4222936"/>
                    <a:pt x="3391428" y="4082699"/>
                    <a:pt x="3257550" y="4171950"/>
                  </a:cubicBezTo>
                  <a:lnTo>
                    <a:pt x="3214688" y="4300538"/>
                  </a:lnTo>
                  <a:lnTo>
                    <a:pt x="3200400" y="4343400"/>
                  </a:lnTo>
                  <a:lnTo>
                    <a:pt x="3186113" y="4386263"/>
                  </a:lnTo>
                  <a:cubicBezTo>
                    <a:pt x="3190875" y="4457700"/>
                    <a:pt x="3192494" y="4529417"/>
                    <a:pt x="3200400" y="4600575"/>
                  </a:cubicBezTo>
                  <a:cubicBezTo>
                    <a:pt x="3202063" y="4615543"/>
                    <a:pt x="3207374" y="4630273"/>
                    <a:pt x="3214688" y="4643438"/>
                  </a:cubicBezTo>
                  <a:cubicBezTo>
                    <a:pt x="3231366" y="4673459"/>
                    <a:pt x="3250754" y="4702054"/>
                    <a:pt x="3271838" y="4729163"/>
                  </a:cubicBezTo>
                  <a:cubicBezTo>
                    <a:pt x="3284243" y="4745112"/>
                    <a:pt x="3301765" y="4756503"/>
                    <a:pt x="3314700" y="4772025"/>
                  </a:cubicBezTo>
                  <a:cubicBezTo>
                    <a:pt x="3364412" y="4831680"/>
                    <a:pt x="3315773" y="4805721"/>
                    <a:pt x="3386138" y="4829175"/>
                  </a:cubicBezTo>
                  <a:cubicBezTo>
                    <a:pt x="3396375" y="4844530"/>
                    <a:pt x="3403628" y="4855707"/>
                    <a:pt x="3408676" y="4863665"/>
                  </a:cubicBezTo>
                  <a:lnTo>
                    <a:pt x="3417623" y="4878247"/>
                  </a:lnTo>
                  <a:lnTo>
                    <a:pt x="3418734" y="4880444"/>
                  </a:lnTo>
                  <a:cubicBezTo>
                    <a:pt x="3419392" y="4881531"/>
                    <a:pt x="3419402" y="4881314"/>
                    <a:pt x="3417985" y="4878837"/>
                  </a:cubicBezTo>
                  <a:lnTo>
                    <a:pt x="3417623" y="4878247"/>
                  </a:lnTo>
                  <a:lnTo>
                    <a:pt x="3415596" y="4874239"/>
                  </a:lnTo>
                  <a:cubicBezTo>
                    <a:pt x="3410895" y="4863312"/>
                    <a:pt x="3408281" y="4846890"/>
                    <a:pt x="3457575" y="4886325"/>
                  </a:cubicBezTo>
                  <a:cubicBezTo>
                    <a:pt x="3470984" y="4897052"/>
                    <a:pt x="3476625" y="4914900"/>
                    <a:pt x="3486150" y="4929188"/>
                  </a:cubicBezTo>
                  <a:cubicBezTo>
                    <a:pt x="3481388" y="4943475"/>
                    <a:pt x="3478598" y="4958580"/>
                    <a:pt x="3471863" y="4972050"/>
                  </a:cubicBezTo>
                  <a:cubicBezTo>
                    <a:pt x="3456853" y="5002070"/>
                    <a:pt x="3426280" y="5037666"/>
                    <a:pt x="3400425" y="5057775"/>
                  </a:cubicBezTo>
                  <a:cubicBezTo>
                    <a:pt x="3339651" y="5105043"/>
                    <a:pt x="3314413" y="5103049"/>
                    <a:pt x="3271838" y="5157788"/>
                  </a:cubicBezTo>
                  <a:cubicBezTo>
                    <a:pt x="3250754" y="5184897"/>
                    <a:pt x="3233738" y="5214938"/>
                    <a:pt x="3214688" y="5243513"/>
                  </a:cubicBezTo>
                  <a:lnTo>
                    <a:pt x="3186113" y="5286375"/>
                  </a:lnTo>
                  <a:lnTo>
                    <a:pt x="3157538" y="5329238"/>
                  </a:lnTo>
                  <a:cubicBezTo>
                    <a:pt x="3135944" y="5415611"/>
                    <a:pt x="3149460" y="5367756"/>
                    <a:pt x="3114675" y="5472113"/>
                  </a:cubicBezTo>
                  <a:lnTo>
                    <a:pt x="3100388" y="5514975"/>
                  </a:lnTo>
                  <a:cubicBezTo>
                    <a:pt x="3105150" y="5553075"/>
                    <a:pt x="3106630" y="5591731"/>
                    <a:pt x="3114675" y="5629275"/>
                  </a:cubicBezTo>
                  <a:cubicBezTo>
                    <a:pt x="3123306" y="5669554"/>
                    <a:pt x="3148645" y="5734482"/>
                    <a:pt x="3171825" y="5772150"/>
                  </a:cubicBezTo>
                  <a:cubicBezTo>
                    <a:pt x="3208582" y="5831880"/>
                    <a:pt x="3234185" y="5899878"/>
                    <a:pt x="3300413" y="5929313"/>
                  </a:cubicBezTo>
                  <a:cubicBezTo>
                    <a:pt x="3361538" y="5956479"/>
                    <a:pt x="3385098" y="5955549"/>
                    <a:pt x="3443288" y="5972175"/>
                  </a:cubicBezTo>
                  <a:cubicBezTo>
                    <a:pt x="3457769" y="5976312"/>
                    <a:pt x="3471475" y="5983077"/>
                    <a:pt x="3486150" y="5986463"/>
                  </a:cubicBezTo>
                  <a:cubicBezTo>
                    <a:pt x="3533474" y="5997384"/>
                    <a:pt x="3629025" y="6015038"/>
                    <a:pt x="3629025" y="6015038"/>
                  </a:cubicBezTo>
                  <a:cubicBezTo>
                    <a:pt x="3635539" y="6034580"/>
                    <a:pt x="3639940" y="6047978"/>
                    <a:pt x="3642799" y="6056789"/>
                  </a:cubicBezTo>
                  <a:lnTo>
                    <a:pt x="3645554" y="6065458"/>
                  </a:lnTo>
                  <a:lnTo>
                    <a:pt x="3646012" y="6067041"/>
                  </a:lnTo>
                  <a:cubicBezTo>
                    <a:pt x="3647039" y="6070361"/>
                    <a:pt x="3647666" y="6072204"/>
                    <a:pt x="3647320" y="6071013"/>
                  </a:cubicBezTo>
                  <a:lnTo>
                    <a:pt x="3645554" y="6065458"/>
                  </a:lnTo>
                  <a:lnTo>
                    <a:pt x="3642300" y="6054201"/>
                  </a:lnTo>
                  <a:cubicBezTo>
                    <a:pt x="3637268" y="6035317"/>
                    <a:pt x="3634956" y="6017665"/>
                    <a:pt x="3671888" y="6100763"/>
                  </a:cubicBezTo>
                  <a:cubicBezTo>
                    <a:pt x="3671892" y="6100773"/>
                    <a:pt x="3707604" y="6207913"/>
                    <a:pt x="3714750" y="6229350"/>
                  </a:cubicBezTo>
                  <a:cubicBezTo>
                    <a:pt x="3719513" y="6243638"/>
                    <a:pt x="3720684" y="6259682"/>
                    <a:pt x="3729038" y="6272213"/>
                  </a:cubicBezTo>
                  <a:lnTo>
                    <a:pt x="3757613" y="6315075"/>
                  </a:lnTo>
                  <a:lnTo>
                    <a:pt x="3786188" y="6400800"/>
                  </a:lnTo>
                  <a:cubicBezTo>
                    <a:pt x="3790950" y="6415088"/>
                    <a:pt x="3792121" y="6431132"/>
                    <a:pt x="3800475" y="6443663"/>
                  </a:cubicBezTo>
                  <a:cubicBezTo>
                    <a:pt x="3840304" y="6503407"/>
                    <a:pt x="3850126" y="6530282"/>
                    <a:pt x="3900488" y="6572250"/>
                  </a:cubicBezTo>
                  <a:cubicBezTo>
                    <a:pt x="3913679" y="6583243"/>
                    <a:pt x="3929063" y="6591300"/>
                    <a:pt x="3943350" y="6600825"/>
                  </a:cubicBezTo>
                  <a:cubicBezTo>
                    <a:pt x="3990975" y="6672263"/>
                    <a:pt x="3957638" y="6634163"/>
                    <a:pt x="4057650" y="6700838"/>
                  </a:cubicBezTo>
                  <a:lnTo>
                    <a:pt x="4100513" y="6729413"/>
                  </a:lnTo>
                  <a:cubicBezTo>
                    <a:pt x="4105275" y="6743700"/>
                    <a:pt x="4108065" y="6758805"/>
                    <a:pt x="4114800" y="6772275"/>
                  </a:cubicBezTo>
                  <a:cubicBezTo>
                    <a:pt x="4125537" y="6793749"/>
                    <a:pt x="4147011" y="6821162"/>
                    <a:pt x="4169352" y="6845574"/>
                  </a:cubicBezTo>
                  <a:lnTo>
                    <a:pt x="4176530" y="6852822"/>
                  </a:lnTo>
                  <a:lnTo>
                    <a:pt x="4176530" y="6858000"/>
                  </a:lnTo>
                  <a:lnTo>
                    <a:pt x="0" y="6858000"/>
                  </a:lnTo>
                  <a:lnTo>
                    <a:pt x="0" y="0"/>
                  </a:lnTo>
                  <a:close/>
                </a:path>
              </a:pathLst>
            </a:custGeom>
            <a:blipFill>
              <a:blip r:embed="rId4"/>
              <a:tile tx="0" ty="0" sx="100000" sy="100000" flip="none" algn="tl"/>
            </a:bli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p:cNvSpPr/>
            <p:nvPr/>
          </p:nvSpPr>
          <p:spPr>
            <a:xfrm>
              <a:off x="712269" y="1879608"/>
              <a:ext cx="2609849" cy="2391517"/>
            </a:xfrm>
            <a:prstGeom prst="ellipse">
              <a:avLst/>
            </a:prstGeom>
            <a:blipFill>
              <a:blip r:embed="rId5"/>
              <a:tile tx="0" ty="0" sx="100000" sy="100000" flip="none" algn="tl"/>
            </a:bli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0000"/>
                  </a:solidFill>
                  <a:effectLst/>
                  <a:uLnTx/>
                  <a:uFillTx/>
                  <a:latin typeface="Brush Script MT" panose="03060802040406070304" pitchFamily="66" charset="0"/>
                  <a:ea typeface="+mn-ea"/>
                  <a:cs typeface="Times New Roman" panose="02020603050405020304" pitchFamily="18" charset="0"/>
                </a:rPr>
                <a:t>NGỮ VĂN 6</a:t>
              </a:r>
              <a:endParaRPr kumimoji="0" lang="en-US" sz="3600" b="1" i="0" u="none" strike="noStrike" kern="1200" cap="none" spc="0" normalizeH="0" baseline="0" noProof="0" dirty="0">
                <a:ln>
                  <a:noFill/>
                </a:ln>
                <a:solidFill>
                  <a:srgbClr val="FF0000"/>
                </a:solidFill>
                <a:effectLst/>
                <a:uLnTx/>
                <a:uFillTx/>
                <a:latin typeface="Brush Script MT" panose="03060802040406070304" pitchFamily="66" charset="0"/>
                <a:ea typeface="+mn-ea"/>
                <a:cs typeface="Times New Roman" panose="02020603050405020304" pitchFamily="18" charset="0"/>
              </a:endParaRPr>
            </a:p>
          </p:txBody>
        </p:sp>
      </p:grpSp>
      <p:sp>
        <p:nvSpPr>
          <p:cNvPr id="97" name="Right Triangle 96"/>
          <p:cNvSpPr/>
          <p:nvPr/>
        </p:nvSpPr>
        <p:spPr>
          <a:xfrm rot="16200000">
            <a:off x="11236836" y="5918787"/>
            <a:ext cx="914400" cy="914400"/>
          </a:xfrm>
          <a:prstGeom prst="rtTriangle">
            <a:avLst/>
          </a:prstGeom>
          <a:blipFill>
            <a:blip r:embed="rId6"/>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31"/>
          <p:cNvSpPr/>
          <p:nvPr/>
        </p:nvSpPr>
        <p:spPr>
          <a:xfrm>
            <a:off x="5626763" y="1537118"/>
            <a:ext cx="3763" cy="2055"/>
          </a:xfrm>
          <a:custGeom>
            <a:avLst/>
            <a:gdLst>
              <a:gd name="connsiteX0" fmla="*/ 829 w 3763"/>
              <a:gd name="connsiteY0" fmla="*/ 572 h 2055"/>
              <a:gd name="connsiteX1" fmla="*/ 2973 w 3763"/>
              <a:gd name="connsiteY1" fmla="*/ 1571 h 2055"/>
              <a:gd name="connsiteX2" fmla="*/ 3763 w 3763"/>
              <a:gd name="connsiteY2" fmla="*/ 2055 h 2055"/>
              <a:gd name="connsiteX3" fmla="*/ 829 w 3763"/>
              <a:gd name="connsiteY3" fmla="*/ 572 h 2055"/>
            </a:gdLst>
            <a:ahLst/>
            <a:cxnLst>
              <a:cxn ang="0">
                <a:pos x="connsiteX0" y="connsiteY0"/>
              </a:cxn>
              <a:cxn ang="0">
                <a:pos x="connsiteX1" y="connsiteY1"/>
              </a:cxn>
              <a:cxn ang="0">
                <a:pos x="connsiteX2" y="connsiteY2"/>
              </a:cxn>
              <a:cxn ang="0">
                <a:pos x="connsiteX3" y="connsiteY3"/>
              </a:cxn>
            </a:cxnLst>
            <a:rect l="l" t="t" r="r" b="b"/>
            <a:pathLst>
              <a:path w="3763" h="2055">
                <a:moveTo>
                  <a:pt x="829" y="572"/>
                </a:moveTo>
                <a:cubicBezTo>
                  <a:pt x="-618" y="-305"/>
                  <a:pt x="-330" y="-318"/>
                  <a:pt x="2973" y="1571"/>
                </a:cubicBezTo>
                <a:lnTo>
                  <a:pt x="3763" y="2055"/>
                </a:lnTo>
                <a:lnTo>
                  <a:pt x="829" y="572"/>
                </a:lnTo>
                <a:close/>
              </a:path>
            </a:pathLst>
          </a:custGeom>
          <a:blipFill>
            <a:blip r:embed="rId6"/>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31" name="Freeform 30"/>
          <p:cNvSpPr/>
          <p:nvPr/>
        </p:nvSpPr>
        <p:spPr>
          <a:xfrm>
            <a:off x="9112788" y="2697375"/>
            <a:ext cx="3353" cy="2431"/>
          </a:xfrm>
          <a:custGeom>
            <a:avLst/>
            <a:gdLst>
              <a:gd name="connsiteX0" fmla="*/ 2511 w 3353"/>
              <a:gd name="connsiteY0" fmla="*/ 556 h 2431"/>
              <a:gd name="connsiteX1" fmla="*/ 735 w 3353"/>
              <a:gd name="connsiteY1" fmla="*/ 1923 h 2431"/>
              <a:gd name="connsiteX2" fmla="*/ 0 w 3353"/>
              <a:gd name="connsiteY2" fmla="*/ 2431 h 2431"/>
              <a:gd name="connsiteX3" fmla="*/ 2511 w 3353"/>
              <a:gd name="connsiteY3" fmla="*/ 556 h 2431"/>
            </a:gdLst>
            <a:ahLst/>
            <a:cxnLst>
              <a:cxn ang="0">
                <a:pos x="connsiteX0" y="connsiteY0"/>
              </a:cxn>
              <a:cxn ang="0">
                <a:pos x="connsiteX1" y="connsiteY1"/>
              </a:cxn>
              <a:cxn ang="0">
                <a:pos x="connsiteX2" y="connsiteY2"/>
              </a:cxn>
              <a:cxn ang="0">
                <a:pos x="connsiteX3" y="connsiteY3"/>
              </a:cxn>
            </a:cxnLst>
            <a:rect l="l" t="t" r="r" b="b"/>
            <a:pathLst>
              <a:path w="3353" h="2431">
                <a:moveTo>
                  <a:pt x="2511" y="556"/>
                </a:moveTo>
                <a:cubicBezTo>
                  <a:pt x="3883" y="-397"/>
                  <a:pt x="3770" y="-234"/>
                  <a:pt x="735" y="1923"/>
                </a:cubicBezTo>
                <a:lnTo>
                  <a:pt x="0" y="2431"/>
                </a:lnTo>
                <a:lnTo>
                  <a:pt x="2511" y="556"/>
                </a:lnTo>
                <a:close/>
              </a:path>
            </a:pathLst>
          </a:custGeom>
          <a:blipFill>
            <a:blip r:embed="rId6"/>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grpSp>
        <p:nvGrpSpPr>
          <p:cNvPr id="4" name="Group 3"/>
          <p:cNvGrpSpPr/>
          <p:nvPr/>
        </p:nvGrpSpPr>
        <p:grpSpPr>
          <a:xfrm>
            <a:off x="142875" y="33810"/>
            <a:ext cx="3667733" cy="5588321"/>
            <a:chOff x="142875" y="33810"/>
            <a:chExt cx="3667733" cy="5588321"/>
          </a:xfrm>
        </p:grpSpPr>
        <p:sp>
          <p:nvSpPr>
            <p:cNvPr id="26" name="5-Point Star 25"/>
            <p:cNvSpPr/>
            <p:nvPr/>
          </p:nvSpPr>
          <p:spPr>
            <a:xfrm>
              <a:off x="223781" y="33810"/>
              <a:ext cx="685800" cy="657225"/>
            </a:xfrm>
            <a:prstGeom prst="star5">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5-Point Star 26"/>
            <p:cNvSpPr/>
            <p:nvPr/>
          </p:nvSpPr>
          <p:spPr>
            <a:xfrm>
              <a:off x="1674294" y="33810"/>
              <a:ext cx="685800" cy="657225"/>
            </a:xfrm>
            <a:prstGeom prst="star5">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5-Point Star 27"/>
            <p:cNvSpPr/>
            <p:nvPr/>
          </p:nvSpPr>
          <p:spPr>
            <a:xfrm>
              <a:off x="3124808" y="33810"/>
              <a:ext cx="685800" cy="657225"/>
            </a:xfrm>
            <a:prstGeom prst="star5">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37"/>
            <p:cNvSpPr/>
            <p:nvPr/>
          </p:nvSpPr>
          <p:spPr>
            <a:xfrm>
              <a:off x="142875" y="4579087"/>
              <a:ext cx="3471201" cy="1043044"/>
            </a:xfrm>
            <a:custGeom>
              <a:avLst/>
              <a:gdLst>
                <a:gd name="connsiteX0" fmla="*/ 1957669 w 3471201"/>
                <a:gd name="connsiteY0" fmla="*/ 1225 h 1043044"/>
                <a:gd name="connsiteX1" fmla="*/ 2021540 w 3471201"/>
                <a:gd name="connsiteY1" fmla="*/ 14344 h 1043044"/>
                <a:gd name="connsiteX2" fmla="*/ 2150127 w 3471201"/>
                <a:gd name="connsiteY2" fmla="*/ 85782 h 1043044"/>
                <a:gd name="connsiteX3" fmla="*/ 2207277 w 3471201"/>
                <a:gd name="connsiteY3" fmla="*/ 71494 h 1043044"/>
                <a:gd name="connsiteX4" fmla="*/ 2250140 w 3471201"/>
                <a:gd name="connsiteY4" fmla="*/ 57207 h 1043044"/>
                <a:gd name="connsiteX5" fmla="*/ 2293002 w 3471201"/>
                <a:gd name="connsiteY5" fmla="*/ 71494 h 1043044"/>
                <a:gd name="connsiteX6" fmla="*/ 2307290 w 3471201"/>
                <a:gd name="connsiteY6" fmla="*/ 114357 h 1043044"/>
                <a:gd name="connsiteX7" fmla="*/ 2393015 w 3471201"/>
                <a:gd name="connsiteY7" fmla="*/ 85782 h 1043044"/>
                <a:gd name="connsiteX8" fmla="*/ 2435877 w 3471201"/>
                <a:gd name="connsiteY8" fmla="*/ 71494 h 1043044"/>
                <a:gd name="connsiteX9" fmla="*/ 2478740 w 3471201"/>
                <a:gd name="connsiteY9" fmla="*/ 85782 h 1043044"/>
                <a:gd name="connsiteX10" fmla="*/ 2535890 w 3471201"/>
                <a:gd name="connsiteY10" fmla="*/ 71494 h 1043044"/>
                <a:gd name="connsiteX11" fmla="*/ 2621615 w 3471201"/>
                <a:gd name="connsiteY11" fmla="*/ 128644 h 1043044"/>
                <a:gd name="connsiteX12" fmla="*/ 2664477 w 3471201"/>
                <a:gd name="connsiteY12" fmla="*/ 100069 h 1043044"/>
                <a:gd name="connsiteX13" fmla="*/ 2764490 w 3471201"/>
                <a:gd name="connsiteY13" fmla="*/ 42919 h 1043044"/>
                <a:gd name="connsiteX14" fmla="*/ 2807352 w 3471201"/>
                <a:gd name="connsiteY14" fmla="*/ 71494 h 1043044"/>
                <a:gd name="connsiteX15" fmla="*/ 2821640 w 3471201"/>
                <a:gd name="connsiteY15" fmla="*/ 114357 h 1043044"/>
                <a:gd name="connsiteX16" fmla="*/ 2878790 w 3471201"/>
                <a:gd name="connsiteY16" fmla="*/ 142932 h 1043044"/>
                <a:gd name="connsiteX17" fmla="*/ 3093102 w 3471201"/>
                <a:gd name="connsiteY17" fmla="*/ 142932 h 1043044"/>
                <a:gd name="connsiteX18" fmla="*/ 3135965 w 3471201"/>
                <a:gd name="connsiteY18" fmla="*/ 171507 h 1043044"/>
                <a:gd name="connsiteX19" fmla="*/ 3150252 w 3471201"/>
                <a:gd name="connsiteY19" fmla="*/ 214369 h 1043044"/>
                <a:gd name="connsiteX20" fmla="*/ 3207402 w 3471201"/>
                <a:gd name="connsiteY20" fmla="*/ 228657 h 1043044"/>
                <a:gd name="connsiteX21" fmla="*/ 3307415 w 3471201"/>
                <a:gd name="connsiteY21" fmla="*/ 242944 h 1043044"/>
                <a:gd name="connsiteX22" fmla="*/ 3321702 w 3471201"/>
                <a:gd name="connsiteY22" fmla="*/ 300094 h 1043044"/>
                <a:gd name="connsiteX23" fmla="*/ 3350277 w 3471201"/>
                <a:gd name="connsiteY23" fmla="*/ 400107 h 1043044"/>
                <a:gd name="connsiteX24" fmla="*/ 3364565 w 3471201"/>
                <a:gd name="connsiteY24" fmla="*/ 500119 h 1043044"/>
                <a:gd name="connsiteX25" fmla="*/ 3407427 w 3471201"/>
                <a:gd name="connsiteY25" fmla="*/ 528694 h 1043044"/>
                <a:gd name="connsiteX26" fmla="*/ 3450290 w 3471201"/>
                <a:gd name="connsiteY26" fmla="*/ 571557 h 1043044"/>
                <a:gd name="connsiteX27" fmla="*/ 3450290 w 3471201"/>
                <a:gd name="connsiteY27" fmla="*/ 714432 h 1043044"/>
                <a:gd name="connsiteX28" fmla="*/ 3364565 w 3471201"/>
                <a:gd name="connsiteY28" fmla="*/ 743007 h 1043044"/>
                <a:gd name="connsiteX29" fmla="*/ 3164540 w 3471201"/>
                <a:gd name="connsiteY29" fmla="*/ 757294 h 1043044"/>
                <a:gd name="connsiteX30" fmla="*/ 3121677 w 3471201"/>
                <a:gd name="connsiteY30" fmla="*/ 785869 h 1043044"/>
                <a:gd name="connsiteX31" fmla="*/ 3093102 w 3471201"/>
                <a:gd name="connsiteY31" fmla="*/ 828732 h 1043044"/>
                <a:gd name="connsiteX32" fmla="*/ 2964515 w 3471201"/>
                <a:gd name="connsiteY32" fmla="*/ 900169 h 1043044"/>
                <a:gd name="connsiteX33" fmla="*/ 2864502 w 3471201"/>
                <a:gd name="connsiteY33" fmla="*/ 885882 h 1043044"/>
                <a:gd name="connsiteX34" fmla="*/ 2821640 w 3471201"/>
                <a:gd name="connsiteY34" fmla="*/ 871594 h 1043044"/>
                <a:gd name="connsiteX35" fmla="*/ 2735915 w 3471201"/>
                <a:gd name="connsiteY35" fmla="*/ 885882 h 1043044"/>
                <a:gd name="connsiteX36" fmla="*/ 2535890 w 3471201"/>
                <a:gd name="connsiteY36" fmla="*/ 871594 h 1043044"/>
                <a:gd name="connsiteX37" fmla="*/ 2478740 w 3471201"/>
                <a:gd name="connsiteY37" fmla="*/ 885882 h 1043044"/>
                <a:gd name="connsiteX38" fmla="*/ 2393015 w 3471201"/>
                <a:gd name="connsiteY38" fmla="*/ 914457 h 1043044"/>
                <a:gd name="connsiteX39" fmla="*/ 2121552 w 3471201"/>
                <a:gd name="connsiteY39" fmla="*/ 914457 h 1043044"/>
                <a:gd name="connsiteX40" fmla="*/ 1978677 w 3471201"/>
                <a:gd name="connsiteY40" fmla="*/ 900169 h 1043044"/>
                <a:gd name="connsiteX41" fmla="*/ 1835802 w 3471201"/>
                <a:gd name="connsiteY41" fmla="*/ 885882 h 1043044"/>
                <a:gd name="connsiteX42" fmla="*/ 1792940 w 3471201"/>
                <a:gd name="connsiteY42" fmla="*/ 928744 h 1043044"/>
                <a:gd name="connsiteX43" fmla="*/ 1750077 w 3471201"/>
                <a:gd name="connsiteY43" fmla="*/ 957319 h 1043044"/>
                <a:gd name="connsiteX44" fmla="*/ 1721502 w 3471201"/>
                <a:gd name="connsiteY44" fmla="*/ 1000182 h 1043044"/>
                <a:gd name="connsiteX45" fmla="*/ 1635777 w 3471201"/>
                <a:gd name="connsiteY45" fmla="*/ 1043044 h 1043044"/>
                <a:gd name="connsiteX46" fmla="*/ 1550052 w 3471201"/>
                <a:gd name="connsiteY46" fmla="*/ 985894 h 1043044"/>
                <a:gd name="connsiteX47" fmla="*/ 1378602 w 3471201"/>
                <a:gd name="connsiteY47" fmla="*/ 857307 h 1043044"/>
                <a:gd name="connsiteX48" fmla="*/ 1250015 w 3471201"/>
                <a:gd name="connsiteY48" fmla="*/ 900169 h 1043044"/>
                <a:gd name="connsiteX49" fmla="*/ 1221440 w 3471201"/>
                <a:gd name="connsiteY49" fmla="*/ 943032 h 1043044"/>
                <a:gd name="connsiteX50" fmla="*/ 1121427 w 3471201"/>
                <a:gd name="connsiteY50" fmla="*/ 1043044 h 1043044"/>
                <a:gd name="connsiteX51" fmla="*/ 992840 w 3471201"/>
                <a:gd name="connsiteY51" fmla="*/ 1014469 h 1043044"/>
                <a:gd name="connsiteX52" fmla="*/ 864252 w 3471201"/>
                <a:gd name="connsiteY52" fmla="*/ 900169 h 1043044"/>
                <a:gd name="connsiteX53" fmla="*/ 821390 w 3471201"/>
                <a:gd name="connsiteY53" fmla="*/ 885882 h 1043044"/>
                <a:gd name="connsiteX54" fmla="*/ 678515 w 3471201"/>
                <a:gd name="connsiteY54" fmla="*/ 900169 h 1043044"/>
                <a:gd name="connsiteX55" fmla="*/ 592790 w 3471201"/>
                <a:gd name="connsiteY55" fmla="*/ 928744 h 1043044"/>
                <a:gd name="connsiteX56" fmla="*/ 478490 w 3471201"/>
                <a:gd name="connsiteY56" fmla="*/ 914457 h 1043044"/>
                <a:gd name="connsiteX57" fmla="*/ 392765 w 3471201"/>
                <a:gd name="connsiteY57" fmla="*/ 885882 h 1043044"/>
                <a:gd name="connsiteX58" fmla="*/ 335615 w 3471201"/>
                <a:gd name="connsiteY58" fmla="*/ 900169 h 1043044"/>
                <a:gd name="connsiteX59" fmla="*/ 235602 w 3471201"/>
                <a:gd name="connsiteY59" fmla="*/ 885882 h 1043044"/>
                <a:gd name="connsiteX60" fmla="*/ 192740 w 3471201"/>
                <a:gd name="connsiteY60" fmla="*/ 843019 h 1043044"/>
                <a:gd name="connsiteX61" fmla="*/ 149877 w 3471201"/>
                <a:gd name="connsiteY61" fmla="*/ 757294 h 1043044"/>
                <a:gd name="connsiteX62" fmla="*/ 121302 w 3471201"/>
                <a:gd name="connsiteY62" fmla="*/ 714432 h 1043044"/>
                <a:gd name="connsiteX63" fmla="*/ 107015 w 3471201"/>
                <a:gd name="connsiteY63" fmla="*/ 671569 h 1043044"/>
                <a:gd name="connsiteX64" fmla="*/ 102523 w 3471201"/>
                <a:gd name="connsiteY64" fmla="*/ 620720 h 1043044"/>
                <a:gd name="connsiteX65" fmla="*/ 96767 w 3471201"/>
                <a:gd name="connsiteY65" fmla="*/ 591832 h 1043044"/>
                <a:gd name="connsiteX66" fmla="*/ 98543 w 3471201"/>
                <a:gd name="connsiteY66" fmla="*/ 592989 h 1043044"/>
                <a:gd name="connsiteX67" fmla="*/ 164165 w 3471201"/>
                <a:gd name="connsiteY67" fmla="*/ 642994 h 1043044"/>
                <a:gd name="connsiteX68" fmla="*/ 96114 w 3471201"/>
                <a:gd name="connsiteY68" fmla="*/ 588553 h 1043044"/>
                <a:gd name="connsiteX69" fmla="*/ 92727 w 3471201"/>
                <a:gd name="connsiteY69" fmla="*/ 571557 h 1043044"/>
                <a:gd name="connsiteX70" fmla="*/ 91579 w 3471201"/>
                <a:gd name="connsiteY70" fmla="*/ 570493 h 1043044"/>
                <a:gd name="connsiteX71" fmla="*/ 91442 w 3471201"/>
                <a:gd name="connsiteY71" fmla="*/ 569850 h 1043044"/>
                <a:gd name="connsiteX72" fmla="*/ 78440 w 3471201"/>
                <a:gd name="connsiteY72" fmla="*/ 542982 h 1043044"/>
                <a:gd name="connsiteX73" fmla="*/ 21290 w 3471201"/>
                <a:gd name="connsiteY73" fmla="*/ 457257 h 1043044"/>
                <a:gd name="connsiteX74" fmla="*/ 21290 w 3471201"/>
                <a:gd name="connsiteY74" fmla="*/ 257232 h 1043044"/>
                <a:gd name="connsiteX75" fmla="*/ 149877 w 3471201"/>
                <a:gd name="connsiteY75" fmla="*/ 185794 h 1043044"/>
                <a:gd name="connsiteX76" fmla="*/ 307040 w 3471201"/>
                <a:gd name="connsiteY76" fmla="*/ 200082 h 1043044"/>
                <a:gd name="connsiteX77" fmla="*/ 392765 w 3471201"/>
                <a:gd name="connsiteY77" fmla="*/ 200082 h 1043044"/>
                <a:gd name="connsiteX78" fmla="*/ 421340 w 3471201"/>
                <a:gd name="connsiteY78" fmla="*/ 157219 h 1043044"/>
                <a:gd name="connsiteX79" fmla="*/ 492777 w 3471201"/>
                <a:gd name="connsiteY79" fmla="*/ 85782 h 1043044"/>
                <a:gd name="connsiteX80" fmla="*/ 621365 w 3471201"/>
                <a:gd name="connsiteY80" fmla="*/ 114357 h 1043044"/>
                <a:gd name="connsiteX81" fmla="*/ 707090 w 3471201"/>
                <a:gd name="connsiteY81" fmla="*/ 157219 h 1043044"/>
                <a:gd name="connsiteX82" fmla="*/ 792815 w 3471201"/>
                <a:gd name="connsiteY82" fmla="*/ 142932 h 1043044"/>
                <a:gd name="connsiteX83" fmla="*/ 878540 w 3471201"/>
                <a:gd name="connsiteY83" fmla="*/ 114357 h 1043044"/>
                <a:gd name="connsiteX84" fmla="*/ 907115 w 3471201"/>
                <a:gd name="connsiteY84" fmla="*/ 71494 h 1043044"/>
                <a:gd name="connsiteX85" fmla="*/ 949977 w 3471201"/>
                <a:gd name="connsiteY85" fmla="*/ 57207 h 1043044"/>
                <a:gd name="connsiteX86" fmla="*/ 992840 w 3471201"/>
                <a:gd name="connsiteY86" fmla="*/ 28632 h 1043044"/>
                <a:gd name="connsiteX87" fmla="*/ 1035702 w 3471201"/>
                <a:gd name="connsiteY87" fmla="*/ 42919 h 1043044"/>
                <a:gd name="connsiteX88" fmla="*/ 1078565 w 3471201"/>
                <a:gd name="connsiteY88" fmla="*/ 85782 h 1043044"/>
                <a:gd name="connsiteX89" fmla="*/ 1121427 w 3471201"/>
                <a:gd name="connsiteY89" fmla="*/ 114357 h 1043044"/>
                <a:gd name="connsiteX90" fmla="*/ 1221440 w 3471201"/>
                <a:gd name="connsiteY90" fmla="*/ 85782 h 1043044"/>
                <a:gd name="connsiteX91" fmla="*/ 1307165 w 3471201"/>
                <a:gd name="connsiteY91" fmla="*/ 28632 h 1043044"/>
                <a:gd name="connsiteX92" fmla="*/ 1521477 w 3471201"/>
                <a:gd name="connsiteY92" fmla="*/ 42919 h 1043044"/>
                <a:gd name="connsiteX93" fmla="*/ 1564340 w 3471201"/>
                <a:gd name="connsiteY93" fmla="*/ 57207 h 1043044"/>
                <a:gd name="connsiteX94" fmla="*/ 1578627 w 3471201"/>
                <a:gd name="connsiteY94" fmla="*/ 100069 h 1043044"/>
                <a:gd name="connsiteX95" fmla="*/ 1707215 w 3471201"/>
                <a:gd name="connsiteY95" fmla="*/ 171507 h 1043044"/>
                <a:gd name="connsiteX96" fmla="*/ 1807227 w 3471201"/>
                <a:gd name="connsiteY96" fmla="*/ 128644 h 1043044"/>
                <a:gd name="connsiteX97" fmla="*/ 1819315 w 3471201"/>
                <a:gd name="connsiteY97" fmla="*/ 86665 h 1043044"/>
                <a:gd name="connsiteX98" fmla="*/ 1815299 w 3471201"/>
                <a:gd name="connsiteY98" fmla="*/ 88696 h 1043044"/>
                <a:gd name="connsiteX99" fmla="*/ 1829889 w 3471201"/>
                <a:gd name="connsiteY99" fmla="*/ 79745 h 1043044"/>
                <a:gd name="connsiteX100" fmla="*/ 1864377 w 3471201"/>
                <a:gd name="connsiteY100" fmla="*/ 57207 h 1043044"/>
                <a:gd name="connsiteX101" fmla="*/ 1892952 w 3471201"/>
                <a:gd name="connsiteY101" fmla="*/ 14344 h 1043044"/>
                <a:gd name="connsiteX102" fmla="*/ 1957669 w 3471201"/>
                <a:gd name="connsiteY102" fmla="*/ 1225 h 104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3471201" h="1043044">
                  <a:moveTo>
                    <a:pt x="1957669" y="1225"/>
                  </a:moveTo>
                  <a:cubicBezTo>
                    <a:pt x="1980861" y="4129"/>
                    <a:pt x="2003912" y="11406"/>
                    <a:pt x="2021540" y="14344"/>
                  </a:cubicBezTo>
                  <a:cubicBezTo>
                    <a:pt x="2119796" y="79848"/>
                    <a:pt x="2074685" y="60633"/>
                    <a:pt x="2150127" y="85782"/>
                  </a:cubicBezTo>
                  <a:cubicBezTo>
                    <a:pt x="2169177" y="81019"/>
                    <a:pt x="2188396" y="76888"/>
                    <a:pt x="2207277" y="71494"/>
                  </a:cubicBezTo>
                  <a:cubicBezTo>
                    <a:pt x="2221758" y="67357"/>
                    <a:pt x="2235080" y="57207"/>
                    <a:pt x="2250140" y="57207"/>
                  </a:cubicBezTo>
                  <a:cubicBezTo>
                    <a:pt x="2265200" y="57207"/>
                    <a:pt x="2278715" y="66732"/>
                    <a:pt x="2293002" y="71494"/>
                  </a:cubicBezTo>
                  <a:cubicBezTo>
                    <a:pt x="2297765" y="85782"/>
                    <a:pt x="2292381" y="112227"/>
                    <a:pt x="2307290" y="114357"/>
                  </a:cubicBezTo>
                  <a:cubicBezTo>
                    <a:pt x="2337108" y="118617"/>
                    <a:pt x="2364440" y="95307"/>
                    <a:pt x="2393015" y="85782"/>
                  </a:cubicBezTo>
                  <a:lnTo>
                    <a:pt x="2435877" y="71494"/>
                  </a:lnTo>
                  <a:cubicBezTo>
                    <a:pt x="2450165" y="76257"/>
                    <a:pt x="2463679" y="85782"/>
                    <a:pt x="2478740" y="85782"/>
                  </a:cubicBezTo>
                  <a:cubicBezTo>
                    <a:pt x="2498376" y="85782"/>
                    <a:pt x="2517082" y="65852"/>
                    <a:pt x="2535890" y="71494"/>
                  </a:cubicBezTo>
                  <a:cubicBezTo>
                    <a:pt x="2568785" y="81362"/>
                    <a:pt x="2621615" y="128644"/>
                    <a:pt x="2621615" y="128644"/>
                  </a:cubicBezTo>
                  <a:cubicBezTo>
                    <a:pt x="2635902" y="119119"/>
                    <a:pt x="2649568" y="108588"/>
                    <a:pt x="2664477" y="100069"/>
                  </a:cubicBezTo>
                  <a:cubicBezTo>
                    <a:pt x="2791376" y="27555"/>
                    <a:pt x="2660055" y="112542"/>
                    <a:pt x="2764490" y="42919"/>
                  </a:cubicBezTo>
                  <a:cubicBezTo>
                    <a:pt x="2778777" y="52444"/>
                    <a:pt x="2796625" y="58085"/>
                    <a:pt x="2807352" y="71494"/>
                  </a:cubicBezTo>
                  <a:cubicBezTo>
                    <a:pt x="2816760" y="83254"/>
                    <a:pt x="2810991" y="103708"/>
                    <a:pt x="2821640" y="114357"/>
                  </a:cubicBezTo>
                  <a:cubicBezTo>
                    <a:pt x="2836700" y="129417"/>
                    <a:pt x="2859740" y="133407"/>
                    <a:pt x="2878790" y="142932"/>
                  </a:cubicBezTo>
                  <a:cubicBezTo>
                    <a:pt x="2971433" y="124403"/>
                    <a:pt x="2976770" y="116086"/>
                    <a:pt x="3093102" y="142932"/>
                  </a:cubicBezTo>
                  <a:cubicBezTo>
                    <a:pt x="3109834" y="146793"/>
                    <a:pt x="3121677" y="161982"/>
                    <a:pt x="3135965" y="171507"/>
                  </a:cubicBezTo>
                  <a:cubicBezTo>
                    <a:pt x="3140727" y="185794"/>
                    <a:pt x="3138492" y="204961"/>
                    <a:pt x="3150252" y="214369"/>
                  </a:cubicBezTo>
                  <a:cubicBezTo>
                    <a:pt x="3165585" y="226636"/>
                    <a:pt x="3188082" y="225144"/>
                    <a:pt x="3207402" y="228657"/>
                  </a:cubicBezTo>
                  <a:cubicBezTo>
                    <a:pt x="3240535" y="234681"/>
                    <a:pt x="3274077" y="238182"/>
                    <a:pt x="3307415" y="242944"/>
                  </a:cubicBezTo>
                  <a:cubicBezTo>
                    <a:pt x="3312177" y="261994"/>
                    <a:pt x="3316308" y="281213"/>
                    <a:pt x="3321702" y="300094"/>
                  </a:cubicBezTo>
                  <a:cubicBezTo>
                    <a:pt x="3337007" y="353660"/>
                    <a:pt x="3339108" y="338679"/>
                    <a:pt x="3350277" y="400107"/>
                  </a:cubicBezTo>
                  <a:cubicBezTo>
                    <a:pt x="3356301" y="433240"/>
                    <a:pt x="3350888" y="469346"/>
                    <a:pt x="3364565" y="500119"/>
                  </a:cubicBezTo>
                  <a:cubicBezTo>
                    <a:pt x="3371539" y="515810"/>
                    <a:pt x="3394236" y="517701"/>
                    <a:pt x="3407427" y="528694"/>
                  </a:cubicBezTo>
                  <a:cubicBezTo>
                    <a:pt x="3422949" y="541629"/>
                    <a:pt x="3436002" y="557269"/>
                    <a:pt x="3450290" y="571557"/>
                  </a:cubicBezTo>
                  <a:cubicBezTo>
                    <a:pt x="3465437" y="616999"/>
                    <a:pt x="3488596" y="665181"/>
                    <a:pt x="3450290" y="714432"/>
                  </a:cubicBezTo>
                  <a:cubicBezTo>
                    <a:pt x="3431798" y="738208"/>
                    <a:pt x="3394609" y="740861"/>
                    <a:pt x="3364565" y="743007"/>
                  </a:cubicBezTo>
                  <a:lnTo>
                    <a:pt x="3164540" y="757294"/>
                  </a:lnTo>
                  <a:cubicBezTo>
                    <a:pt x="3150252" y="766819"/>
                    <a:pt x="3133819" y="773727"/>
                    <a:pt x="3121677" y="785869"/>
                  </a:cubicBezTo>
                  <a:cubicBezTo>
                    <a:pt x="3109535" y="798011"/>
                    <a:pt x="3106025" y="817424"/>
                    <a:pt x="3093102" y="828732"/>
                  </a:cubicBezTo>
                  <a:cubicBezTo>
                    <a:pt x="3032637" y="881639"/>
                    <a:pt x="3023386" y="880546"/>
                    <a:pt x="2964515" y="900169"/>
                  </a:cubicBezTo>
                  <a:cubicBezTo>
                    <a:pt x="2931177" y="895407"/>
                    <a:pt x="2897524" y="892486"/>
                    <a:pt x="2864502" y="885882"/>
                  </a:cubicBezTo>
                  <a:cubicBezTo>
                    <a:pt x="2849734" y="882928"/>
                    <a:pt x="2836700" y="871594"/>
                    <a:pt x="2821640" y="871594"/>
                  </a:cubicBezTo>
                  <a:cubicBezTo>
                    <a:pt x="2792671" y="871594"/>
                    <a:pt x="2764490" y="881119"/>
                    <a:pt x="2735915" y="885882"/>
                  </a:cubicBezTo>
                  <a:cubicBezTo>
                    <a:pt x="2669240" y="881119"/>
                    <a:pt x="2602735" y="871594"/>
                    <a:pt x="2535890" y="871594"/>
                  </a:cubicBezTo>
                  <a:cubicBezTo>
                    <a:pt x="2516254" y="871594"/>
                    <a:pt x="2497548" y="880239"/>
                    <a:pt x="2478740" y="885882"/>
                  </a:cubicBezTo>
                  <a:cubicBezTo>
                    <a:pt x="2449890" y="894537"/>
                    <a:pt x="2393015" y="914457"/>
                    <a:pt x="2393015" y="914457"/>
                  </a:cubicBezTo>
                  <a:cubicBezTo>
                    <a:pt x="2166004" y="882026"/>
                    <a:pt x="2446151" y="914457"/>
                    <a:pt x="2121552" y="914457"/>
                  </a:cubicBezTo>
                  <a:cubicBezTo>
                    <a:pt x="2073689" y="914457"/>
                    <a:pt x="2026302" y="904932"/>
                    <a:pt x="1978677" y="900169"/>
                  </a:cubicBezTo>
                  <a:cubicBezTo>
                    <a:pt x="1874323" y="865384"/>
                    <a:pt x="1922173" y="864288"/>
                    <a:pt x="1835802" y="885882"/>
                  </a:cubicBezTo>
                  <a:cubicBezTo>
                    <a:pt x="1821515" y="900169"/>
                    <a:pt x="1808462" y="915809"/>
                    <a:pt x="1792940" y="928744"/>
                  </a:cubicBezTo>
                  <a:cubicBezTo>
                    <a:pt x="1779748" y="939737"/>
                    <a:pt x="1762219" y="945177"/>
                    <a:pt x="1750077" y="957319"/>
                  </a:cubicBezTo>
                  <a:cubicBezTo>
                    <a:pt x="1737935" y="969461"/>
                    <a:pt x="1733644" y="988040"/>
                    <a:pt x="1721502" y="1000182"/>
                  </a:cubicBezTo>
                  <a:cubicBezTo>
                    <a:pt x="1693805" y="1027880"/>
                    <a:pt x="1670639" y="1031424"/>
                    <a:pt x="1635777" y="1043044"/>
                  </a:cubicBezTo>
                  <a:cubicBezTo>
                    <a:pt x="1560451" y="1017936"/>
                    <a:pt x="1621401" y="1045352"/>
                    <a:pt x="1550052" y="985894"/>
                  </a:cubicBezTo>
                  <a:cubicBezTo>
                    <a:pt x="1455290" y="906925"/>
                    <a:pt x="1451663" y="906014"/>
                    <a:pt x="1378602" y="857307"/>
                  </a:cubicBezTo>
                  <a:cubicBezTo>
                    <a:pt x="1321129" y="866885"/>
                    <a:pt x="1290195" y="859989"/>
                    <a:pt x="1250015" y="900169"/>
                  </a:cubicBezTo>
                  <a:cubicBezTo>
                    <a:pt x="1237873" y="912311"/>
                    <a:pt x="1232927" y="930268"/>
                    <a:pt x="1221440" y="943032"/>
                  </a:cubicBezTo>
                  <a:cubicBezTo>
                    <a:pt x="1189901" y="978076"/>
                    <a:pt x="1121427" y="1043044"/>
                    <a:pt x="1121427" y="1043044"/>
                  </a:cubicBezTo>
                  <a:cubicBezTo>
                    <a:pt x="1119251" y="1042681"/>
                    <a:pt x="1012027" y="1029392"/>
                    <a:pt x="992840" y="1014469"/>
                  </a:cubicBezTo>
                  <a:cubicBezTo>
                    <a:pt x="924681" y="961456"/>
                    <a:pt x="928116" y="932100"/>
                    <a:pt x="864252" y="900169"/>
                  </a:cubicBezTo>
                  <a:cubicBezTo>
                    <a:pt x="850782" y="893434"/>
                    <a:pt x="835677" y="890644"/>
                    <a:pt x="821390" y="885882"/>
                  </a:cubicBezTo>
                  <a:cubicBezTo>
                    <a:pt x="773765" y="890644"/>
                    <a:pt x="725558" y="891349"/>
                    <a:pt x="678515" y="900169"/>
                  </a:cubicBezTo>
                  <a:cubicBezTo>
                    <a:pt x="648910" y="905720"/>
                    <a:pt x="592790" y="928744"/>
                    <a:pt x="592790" y="928744"/>
                  </a:cubicBezTo>
                  <a:cubicBezTo>
                    <a:pt x="554690" y="923982"/>
                    <a:pt x="516034" y="922502"/>
                    <a:pt x="478490" y="914457"/>
                  </a:cubicBezTo>
                  <a:cubicBezTo>
                    <a:pt x="449038" y="908146"/>
                    <a:pt x="392765" y="885882"/>
                    <a:pt x="392765" y="885882"/>
                  </a:cubicBezTo>
                  <a:cubicBezTo>
                    <a:pt x="373715" y="890644"/>
                    <a:pt x="355251" y="900169"/>
                    <a:pt x="335615" y="900169"/>
                  </a:cubicBezTo>
                  <a:cubicBezTo>
                    <a:pt x="301939" y="900169"/>
                    <a:pt x="266869" y="898389"/>
                    <a:pt x="235602" y="885882"/>
                  </a:cubicBezTo>
                  <a:cubicBezTo>
                    <a:pt x="216842" y="878378"/>
                    <a:pt x="205675" y="858541"/>
                    <a:pt x="192740" y="843019"/>
                  </a:cubicBezTo>
                  <a:cubicBezTo>
                    <a:pt x="141557" y="781599"/>
                    <a:pt x="182097" y="821733"/>
                    <a:pt x="149877" y="757294"/>
                  </a:cubicBezTo>
                  <a:cubicBezTo>
                    <a:pt x="142198" y="741936"/>
                    <a:pt x="130827" y="728719"/>
                    <a:pt x="121302" y="714432"/>
                  </a:cubicBezTo>
                  <a:cubicBezTo>
                    <a:pt x="116540" y="700144"/>
                    <a:pt x="109969" y="686337"/>
                    <a:pt x="107015" y="671569"/>
                  </a:cubicBezTo>
                  <a:cubicBezTo>
                    <a:pt x="103713" y="655058"/>
                    <a:pt x="103560" y="637748"/>
                    <a:pt x="102523" y="620720"/>
                  </a:cubicBezTo>
                  <a:lnTo>
                    <a:pt x="96767" y="591832"/>
                  </a:lnTo>
                  <a:lnTo>
                    <a:pt x="98543" y="592989"/>
                  </a:lnTo>
                  <a:cubicBezTo>
                    <a:pt x="109093" y="600262"/>
                    <a:pt x="128828" y="614725"/>
                    <a:pt x="164165" y="642994"/>
                  </a:cubicBezTo>
                  <a:lnTo>
                    <a:pt x="96114" y="588553"/>
                  </a:lnTo>
                  <a:lnTo>
                    <a:pt x="92727" y="571557"/>
                  </a:lnTo>
                  <a:lnTo>
                    <a:pt x="91579" y="570493"/>
                  </a:lnTo>
                  <a:lnTo>
                    <a:pt x="91442" y="569850"/>
                  </a:lnTo>
                  <a:cubicBezTo>
                    <a:pt x="89088" y="563508"/>
                    <a:pt x="85021" y="554828"/>
                    <a:pt x="78440" y="542982"/>
                  </a:cubicBezTo>
                  <a:cubicBezTo>
                    <a:pt x="61762" y="512961"/>
                    <a:pt x="21290" y="457257"/>
                    <a:pt x="21290" y="457257"/>
                  </a:cubicBezTo>
                  <a:cubicBezTo>
                    <a:pt x="4278" y="389210"/>
                    <a:pt x="-16608" y="333027"/>
                    <a:pt x="21290" y="257232"/>
                  </a:cubicBezTo>
                  <a:cubicBezTo>
                    <a:pt x="40941" y="217931"/>
                    <a:pt x="108905" y="199452"/>
                    <a:pt x="149877" y="185794"/>
                  </a:cubicBezTo>
                  <a:cubicBezTo>
                    <a:pt x="202265" y="190557"/>
                    <a:pt x="254965" y="192643"/>
                    <a:pt x="307040" y="200082"/>
                  </a:cubicBezTo>
                  <a:cubicBezTo>
                    <a:pt x="387049" y="211512"/>
                    <a:pt x="312754" y="226751"/>
                    <a:pt x="392765" y="200082"/>
                  </a:cubicBezTo>
                  <a:cubicBezTo>
                    <a:pt x="402290" y="185794"/>
                    <a:pt x="409198" y="169361"/>
                    <a:pt x="421340" y="157219"/>
                  </a:cubicBezTo>
                  <a:cubicBezTo>
                    <a:pt x="516592" y="61966"/>
                    <a:pt x="416574" y="200085"/>
                    <a:pt x="492777" y="85782"/>
                  </a:cubicBezTo>
                  <a:cubicBezTo>
                    <a:pt x="525706" y="91270"/>
                    <a:pt x="586191" y="96770"/>
                    <a:pt x="621365" y="114357"/>
                  </a:cubicBezTo>
                  <a:cubicBezTo>
                    <a:pt x="732145" y="169747"/>
                    <a:pt x="599359" y="121310"/>
                    <a:pt x="707090" y="157219"/>
                  </a:cubicBezTo>
                  <a:cubicBezTo>
                    <a:pt x="735665" y="152457"/>
                    <a:pt x="764711" y="149958"/>
                    <a:pt x="792815" y="142932"/>
                  </a:cubicBezTo>
                  <a:cubicBezTo>
                    <a:pt x="822036" y="135627"/>
                    <a:pt x="878540" y="114357"/>
                    <a:pt x="878540" y="114357"/>
                  </a:cubicBezTo>
                  <a:cubicBezTo>
                    <a:pt x="888065" y="100069"/>
                    <a:pt x="893706" y="82221"/>
                    <a:pt x="907115" y="71494"/>
                  </a:cubicBezTo>
                  <a:cubicBezTo>
                    <a:pt x="918875" y="62086"/>
                    <a:pt x="936507" y="63942"/>
                    <a:pt x="949977" y="57207"/>
                  </a:cubicBezTo>
                  <a:cubicBezTo>
                    <a:pt x="965336" y="49528"/>
                    <a:pt x="978552" y="38157"/>
                    <a:pt x="992840" y="28632"/>
                  </a:cubicBezTo>
                  <a:cubicBezTo>
                    <a:pt x="1007127" y="33394"/>
                    <a:pt x="1023171" y="34565"/>
                    <a:pt x="1035702" y="42919"/>
                  </a:cubicBezTo>
                  <a:cubicBezTo>
                    <a:pt x="1052514" y="54127"/>
                    <a:pt x="1063043" y="72847"/>
                    <a:pt x="1078565" y="85782"/>
                  </a:cubicBezTo>
                  <a:cubicBezTo>
                    <a:pt x="1091756" y="96775"/>
                    <a:pt x="1107140" y="104832"/>
                    <a:pt x="1121427" y="114357"/>
                  </a:cubicBezTo>
                  <a:cubicBezTo>
                    <a:pt x="1134873" y="110995"/>
                    <a:pt x="1204674" y="95097"/>
                    <a:pt x="1221440" y="85782"/>
                  </a:cubicBezTo>
                  <a:cubicBezTo>
                    <a:pt x="1251461" y="69104"/>
                    <a:pt x="1307165" y="28632"/>
                    <a:pt x="1307165" y="28632"/>
                  </a:cubicBezTo>
                  <a:cubicBezTo>
                    <a:pt x="1378602" y="33394"/>
                    <a:pt x="1450319" y="35013"/>
                    <a:pt x="1521477" y="42919"/>
                  </a:cubicBezTo>
                  <a:cubicBezTo>
                    <a:pt x="1536445" y="44582"/>
                    <a:pt x="1553691" y="46558"/>
                    <a:pt x="1564340" y="57207"/>
                  </a:cubicBezTo>
                  <a:cubicBezTo>
                    <a:pt x="1574989" y="67856"/>
                    <a:pt x="1567978" y="89420"/>
                    <a:pt x="1578627" y="100069"/>
                  </a:cubicBezTo>
                  <a:cubicBezTo>
                    <a:pt x="1627754" y="149196"/>
                    <a:pt x="1653316" y="153540"/>
                    <a:pt x="1707215" y="171507"/>
                  </a:cubicBezTo>
                  <a:cubicBezTo>
                    <a:pt x="1741533" y="162927"/>
                    <a:pt x="1782560" y="159478"/>
                    <a:pt x="1807227" y="128644"/>
                  </a:cubicBezTo>
                  <a:cubicBezTo>
                    <a:pt x="1846662" y="79351"/>
                    <a:pt x="1830241" y="81964"/>
                    <a:pt x="1819315" y="86665"/>
                  </a:cubicBezTo>
                  <a:lnTo>
                    <a:pt x="1815299" y="88696"/>
                  </a:lnTo>
                  <a:lnTo>
                    <a:pt x="1829889" y="79745"/>
                  </a:lnTo>
                  <a:cubicBezTo>
                    <a:pt x="1837846" y="74697"/>
                    <a:pt x="1849023" y="67444"/>
                    <a:pt x="1864377" y="57207"/>
                  </a:cubicBezTo>
                  <a:cubicBezTo>
                    <a:pt x="1873902" y="42919"/>
                    <a:pt x="1879543" y="25071"/>
                    <a:pt x="1892952" y="14344"/>
                  </a:cubicBezTo>
                  <a:cubicBezTo>
                    <a:pt x="1911145" y="-209"/>
                    <a:pt x="1934478" y="-1678"/>
                    <a:pt x="1957669" y="1225"/>
                  </a:cubicBezTo>
                  <a:close/>
                </a:path>
              </a:pathLst>
            </a:custGeom>
            <a:blipFill>
              <a:blip r:embed="rId7"/>
              <a:tile tx="0" ty="0" sx="100000" sy="100000" flip="none" algn="tl"/>
            </a:blipFill>
            <a:ln>
              <a:noFill/>
            </a:ln>
            <a:effectLst>
              <a:glow rad="1016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CHÂN</a:t>
              </a:r>
              <a:r>
                <a:rPr kumimoji="0" lang="en-US" sz="24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TRỜI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SÁNG TẠO</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pic>
        <p:nvPicPr>
          <p:cNvPr id="46" name="Picture 45"/>
          <p:cNvPicPr>
            <a:picLocks noChangeAspect="1"/>
          </p:cNvPicPr>
          <p:nvPr/>
        </p:nvPicPr>
        <p:blipFill>
          <a:blip r:embed="rId8">
            <a:extLst>
              <a:ext uri="{BEBA8EAE-BF5A-486C-A8C5-ECC9F3942E4B}">
                <a14:imgProps xmlns:a14="http://schemas.microsoft.com/office/drawing/2010/main">
                  <a14:imgLayer r:embed="rId9">
                    <a14:imgEffect>
                      <a14:backgroundRemoval t="0" b="99143" l="10000" r="90000">
                        <a14:foregroundMark x1="36444" y1="6000" x2="36444" y2="6000"/>
                        <a14:foregroundMark x1="42222" y1="2857" x2="42222" y2="2857"/>
                        <a14:foregroundMark x1="38667" y1="9429" x2="38667" y2="9429"/>
                        <a14:foregroundMark x1="42000" y1="7714" x2="42000" y2="7714"/>
                      </a14:backgroundRemoval>
                    </a14:imgEffect>
                  </a14:imgLayer>
                </a14:imgProps>
              </a:ext>
            </a:extLst>
          </a:blip>
          <a:srcRect l="18940" t="21939" r="81047" b="77922"/>
          <a:stretch>
            <a:fillRect/>
          </a:stretch>
        </p:blipFill>
        <p:spPr>
          <a:xfrm>
            <a:off x="3983724" y="2400133"/>
            <a:ext cx="1141" cy="9325"/>
          </a:xfrm>
          <a:custGeom>
            <a:avLst/>
            <a:gdLst>
              <a:gd name="connsiteX0" fmla="*/ 0 w 1141"/>
              <a:gd name="connsiteY0" fmla="*/ 0 h 9325"/>
              <a:gd name="connsiteX1" fmla="*/ 268 w 1141"/>
              <a:gd name="connsiteY1" fmla="*/ 2168 h 9325"/>
              <a:gd name="connsiteX2" fmla="*/ 860 w 1141"/>
              <a:gd name="connsiteY2" fmla="*/ 7086 h 9325"/>
              <a:gd name="connsiteX3" fmla="*/ 0 w 1141"/>
              <a:gd name="connsiteY3" fmla="*/ 0 h 9325"/>
            </a:gdLst>
            <a:ahLst/>
            <a:cxnLst>
              <a:cxn ang="0">
                <a:pos x="connsiteX0" y="connsiteY0"/>
              </a:cxn>
              <a:cxn ang="0">
                <a:pos x="connsiteX1" y="connsiteY1"/>
              </a:cxn>
              <a:cxn ang="0">
                <a:pos x="connsiteX2" y="connsiteY2"/>
              </a:cxn>
              <a:cxn ang="0">
                <a:pos x="connsiteX3" y="connsiteY3"/>
              </a:cxn>
            </a:cxnLst>
            <a:rect l="l" t="t" r="r" b="b"/>
            <a:pathLst>
              <a:path w="1141" h="9325">
                <a:moveTo>
                  <a:pt x="0" y="0"/>
                </a:moveTo>
                <a:lnTo>
                  <a:pt x="268" y="2168"/>
                </a:lnTo>
                <a:cubicBezTo>
                  <a:pt x="1280" y="10394"/>
                  <a:pt x="1318" y="10783"/>
                  <a:pt x="860" y="7086"/>
                </a:cubicBezTo>
                <a:lnTo>
                  <a:pt x="0" y="0"/>
                </a:lnTo>
                <a:close/>
              </a:path>
            </a:pathLst>
          </a:custGeom>
        </p:spPr>
      </p:pic>
      <p:pic>
        <p:nvPicPr>
          <p:cNvPr id="45" name="Picture 44"/>
          <p:cNvPicPr>
            <a:picLocks noChangeAspect="1"/>
          </p:cNvPicPr>
          <p:nvPr/>
        </p:nvPicPr>
        <p:blipFill>
          <a:blip r:embed="rId8">
            <a:extLst>
              <a:ext uri="{BEBA8EAE-BF5A-486C-A8C5-ECC9F3942E4B}">
                <a14:imgProps xmlns:a14="http://schemas.microsoft.com/office/drawing/2010/main">
                  <a14:imgLayer r:embed="rId9">
                    <a14:imgEffect>
                      <a14:backgroundRemoval t="0" b="99143" l="10000" r="90000">
                        <a14:foregroundMark x1="36444" y1="6000" x2="36444" y2="6000"/>
                        <a14:foregroundMark x1="42222" y1="2857" x2="42222" y2="2857"/>
                        <a14:foregroundMark x1="38667" y1="9429" x2="38667" y2="9429"/>
                        <a14:foregroundMark x1="42000" y1="7714" x2="42000" y2="7714"/>
                      </a14:backgroundRemoval>
                    </a14:imgEffect>
                  </a14:imgLayer>
                </a14:imgProps>
              </a:ext>
            </a:extLst>
          </a:blip>
          <a:srcRect l="34554" t="-1202" r="54761" b="100000"/>
          <a:stretch>
            <a:fillRect/>
          </a:stretch>
        </p:blipFill>
        <p:spPr>
          <a:xfrm>
            <a:off x="5322225" y="857251"/>
            <a:ext cx="915944" cy="80125"/>
          </a:xfrm>
          <a:custGeom>
            <a:avLst/>
            <a:gdLst>
              <a:gd name="connsiteX0" fmla="*/ 335625 w 915944"/>
              <a:gd name="connsiteY0" fmla="*/ 0 h 80125"/>
              <a:gd name="connsiteX1" fmla="*/ 621375 w 915944"/>
              <a:gd name="connsiteY1" fmla="*/ 38100 h 80125"/>
              <a:gd name="connsiteX2" fmla="*/ 849975 w 915944"/>
              <a:gd name="connsiteY2" fmla="*/ 57150 h 80125"/>
              <a:gd name="connsiteX3" fmla="*/ 911503 w 915944"/>
              <a:gd name="connsiteY3" fmla="*/ 77859 h 80125"/>
              <a:gd name="connsiteX4" fmla="*/ 915944 w 915944"/>
              <a:gd name="connsiteY4" fmla="*/ 80125 h 80125"/>
              <a:gd name="connsiteX5" fmla="*/ 0 w 915944"/>
              <a:gd name="connsiteY5" fmla="*/ 80125 h 80125"/>
              <a:gd name="connsiteX6" fmla="*/ 11775 w 915944"/>
              <a:gd name="connsiteY6" fmla="*/ 76200 h 80125"/>
              <a:gd name="connsiteX7" fmla="*/ 202275 w 915944"/>
              <a:gd name="connsiteY7" fmla="*/ 38100 h 80125"/>
              <a:gd name="connsiteX8" fmla="*/ 259425 w 915944"/>
              <a:gd name="connsiteY8" fmla="*/ 19050 h 80125"/>
              <a:gd name="connsiteX9" fmla="*/ 335625 w 915944"/>
              <a:gd name="connsiteY9" fmla="*/ 0 h 8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5944" h="80125">
                <a:moveTo>
                  <a:pt x="335625" y="0"/>
                </a:moveTo>
                <a:cubicBezTo>
                  <a:pt x="418890" y="11895"/>
                  <a:pt x="539311" y="29894"/>
                  <a:pt x="621375" y="38100"/>
                </a:cubicBezTo>
                <a:cubicBezTo>
                  <a:pt x="697460" y="45708"/>
                  <a:pt x="773775" y="50800"/>
                  <a:pt x="849975" y="57150"/>
                </a:cubicBezTo>
                <a:cubicBezTo>
                  <a:pt x="884189" y="68554"/>
                  <a:pt x="901394" y="73849"/>
                  <a:pt x="911503" y="77859"/>
                </a:cubicBezTo>
                <a:lnTo>
                  <a:pt x="915944" y="80125"/>
                </a:lnTo>
                <a:lnTo>
                  <a:pt x="0" y="80125"/>
                </a:lnTo>
                <a:lnTo>
                  <a:pt x="11775" y="76200"/>
                </a:lnTo>
                <a:cubicBezTo>
                  <a:pt x="144616" y="38245"/>
                  <a:pt x="33871" y="75523"/>
                  <a:pt x="202275" y="38100"/>
                </a:cubicBezTo>
                <a:cubicBezTo>
                  <a:pt x="221877" y="33744"/>
                  <a:pt x="240117" y="24567"/>
                  <a:pt x="259425" y="19050"/>
                </a:cubicBezTo>
                <a:cubicBezTo>
                  <a:pt x="284599" y="11857"/>
                  <a:pt x="310225" y="6350"/>
                  <a:pt x="335625" y="0"/>
                </a:cubicBezTo>
                <a:close/>
              </a:path>
            </a:pathLst>
          </a:custGeom>
        </p:spPr>
      </p:pic>
      <p:pic>
        <p:nvPicPr>
          <p:cNvPr id="42" name="Picture 41"/>
          <p:cNvPicPr>
            <a:picLocks noChangeAspect="1"/>
          </p:cNvPicPr>
          <p:nvPr/>
        </p:nvPicPr>
        <p:blipFill>
          <a:blip r:embed="rId8">
            <a:extLst>
              <a:ext uri="{BEBA8EAE-BF5A-486C-A8C5-ECC9F3942E4B}">
                <a14:imgProps xmlns:a14="http://schemas.microsoft.com/office/drawing/2010/main">
                  <a14:imgLayer r:embed="rId9">
                    <a14:imgEffect>
                      <a14:backgroundRemoval t="0" b="99143" l="10000" r="90000">
                        <a14:foregroundMark x1="36444" y1="6000" x2="36444" y2="6000"/>
                        <a14:foregroundMark x1="42222" y1="2857" x2="42222" y2="2857"/>
                        <a14:foregroundMark x1="38667" y1="9429" x2="38667" y2="9429"/>
                        <a14:foregroundMark x1="42000" y1="7714" x2="42000" y2="7714"/>
                      </a14:backgroundRemoval>
                    </a14:imgEffect>
                  </a14:imgLayer>
                </a14:imgProps>
              </a:ext>
            </a:extLst>
          </a:blip>
          <a:srcRect l="43802" t="100000" r="52600" b="-1133"/>
          <a:stretch>
            <a:fillRect/>
          </a:stretch>
        </p:blipFill>
        <p:spPr>
          <a:xfrm>
            <a:off x="6115050" y="7604876"/>
            <a:ext cx="308438" cy="75523"/>
          </a:xfrm>
          <a:custGeom>
            <a:avLst/>
            <a:gdLst>
              <a:gd name="connsiteX0" fmla="*/ 72275 w 308438"/>
              <a:gd name="connsiteY0" fmla="*/ 0 h 75523"/>
              <a:gd name="connsiteX1" fmla="*/ 308438 w 308438"/>
              <a:gd name="connsiteY1" fmla="*/ 0 h 75523"/>
              <a:gd name="connsiteX2" fmla="*/ 285750 w 308438"/>
              <a:gd name="connsiteY2" fmla="*/ 15125 h 75523"/>
              <a:gd name="connsiteX3" fmla="*/ 228600 w 308438"/>
              <a:gd name="connsiteY3" fmla="*/ 34175 h 75523"/>
              <a:gd name="connsiteX4" fmla="*/ 133350 w 308438"/>
              <a:gd name="connsiteY4" fmla="*/ 72275 h 75523"/>
              <a:gd name="connsiteX5" fmla="*/ 0 w 308438"/>
              <a:gd name="connsiteY5" fmla="*/ 72275 h 75523"/>
              <a:gd name="connsiteX6" fmla="*/ 72275 w 308438"/>
              <a:gd name="connsiteY6" fmla="*/ 0 h 7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438" h="75523">
                <a:moveTo>
                  <a:pt x="72275" y="0"/>
                </a:moveTo>
                <a:lnTo>
                  <a:pt x="308438" y="0"/>
                </a:lnTo>
                <a:lnTo>
                  <a:pt x="285750" y="15125"/>
                </a:lnTo>
                <a:cubicBezTo>
                  <a:pt x="267789" y="24105"/>
                  <a:pt x="247402" y="27124"/>
                  <a:pt x="228600" y="34175"/>
                </a:cubicBezTo>
                <a:cubicBezTo>
                  <a:pt x="196581" y="46182"/>
                  <a:pt x="167081" y="66653"/>
                  <a:pt x="133350" y="72275"/>
                </a:cubicBezTo>
                <a:cubicBezTo>
                  <a:pt x="89505" y="79583"/>
                  <a:pt x="44450" y="72275"/>
                  <a:pt x="0" y="72275"/>
                </a:cubicBezTo>
                <a:lnTo>
                  <a:pt x="72275" y="0"/>
                </a:lnTo>
                <a:close/>
              </a:path>
            </a:pathLst>
          </a:custGeom>
        </p:spPr>
      </p:pic>
      <p:sp>
        <p:nvSpPr>
          <p:cNvPr id="60" name="Freeform 59"/>
          <p:cNvSpPr/>
          <p:nvPr/>
        </p:nvSpPr>
        <p:spPr>
          <a:xfrm>
            <a:off x="10275003" y="4253006"/>
            <a:ext cx="155202" cy="77004"/>
          </a:xfrm>
          <a:custGeom>
            <a:avLst/>
            <a:gdLst>
              <a:gd name="connsiteX0" fmla="*/ 0 w 155202"/>
              <a:gd name="connsiteY0" fmla="*/ 0 h 77004"/>
              <a:gd name="connsiteX1" fmla="*/ 155202 w 155202"/>
              <a:gd name="connsiteY1" fmla="*/ 0 h 77004"/>
              <a:gd name="connsiteX2" fmla="*/ 87208 w 155202"/>
              <a:gd name="connsiteY2" fmla="*/ 77004 h 77004"/>
              <a:gd name="connsiteX3" fmla="*/ 0 w 155202"/>
              <a:gd name="connsiteY3" fmla="*/ 0 h 77004"/>
            </a:gdLst>
            <a:ahLst/>
            <a:cxnLst>
              <a:cxn ang="0">
                <a:pos x="connsiteX0" y="connsiteY0"/>
              </a:cxn>
              <a:cxn ang="0">
                <a:pos x="connsiteX1" y="connsiteY1"/>
              </a:cxn>
              <a:cxn ang="0">
                <a:pos x="connsiteX2" y="connsiteY2"/>
              </a:cxn>
              <a:cxn ang="0">
                <a:pos x="connsiteX3" y="connsiteY3"/>
              </a:cxn>
            </a:cxnLst>
            <a:rect l="l" t="t" r="r" b="b"/>
            <a:pathLst>
              <a:path w="155202" h="77004">
                <a:moveTo>
                  <a:pt x="0" y="0"/>
                </a:moveTo>
                <a:lnTo>
                  <a:pt x="155202" y="0"/>
                </a:lnTo>
                <a:lnTo>
                  <a:pt x="87208" y="77004"/>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8" name="Group 67"/>
          <p:cNvGrpSpPr/>
          <p:nvPr/>
        </p:nvGrpSpPr>
        <p:grpSpPr>
          <a:xfrm>
            <a:off x="5721483" y="1225139"/>
            <a:ext cx="5256439" cy="2220132"/>
            <a:chOff x="5164124" y="2023263"/>
            <a:chExt cx="5256439" cy="2220132"/>
          </a:xfrm>
        </p:grpSpPr>
        <p:sp>
          <p:nvSpPr>
            <p:cNvPr id="69" name="Freeform 68"/>
            <p:cNvSpPr/>
            <p:nvPr/>
          </p:nvSpPr>
          <p:spPr>
            <a:xfrm>
              <a:off x="5164124" y="2023263"/>
              <a:ext cx="5046889" cy="1565808"/>
            </a:xfrm>
            <a:custGeom>
              <a:avLst/>
              <a:gdLst>
                <a:gd name="connsiteX0" fmla="*/ 2455876 w 4913326"/>
                <a:gd name="connsiteY0" fmla="*/ 0 h 1565808"/>
                <a:gd name="connsiteX1" fmla="*/ 2589226 w 4913326"/>
                <a:gd name="connsiteY1" fmla="*/ 114300 h 1565808"/>
                <a:gd name="connsiteX2" fmla="*/ 2703526 w 4913326"/>
                <a:gd name="connsiteY2" fmla="*/ 190500 h 1565808"/>
                <a:gd name="connsiteX3" fmla="*/ 2760676 w 4913326"/>
                <a:gd name="connsiteY3" fmla="*/ 171450 h 1565808"/>
                <a:gd name="connsiteX4" fmla="*/ 2874976 w 4913326"/>
                <a:gd name="connsiteY4" fmla="*/ 95250 h 1565808"/>
                <a:gd name="connsiteX5" fmla="*/ 2932126 w 4913326"/>
                <a:gd name="connsiteY5" fmla="*/ 76200 h 1565808"/>
                <a:gd name="connsiteX6" fmla="*/ 3046426 w 4913326"/>
                <a:gd name="connsiteY6" fmla="*/ 19050 h 1565808"/>
                <a:gd name="connsiteX7" fmla="*/ 3103576 w 4913326"/>
                <a:gd name="connsiteY7" fmla="*/ 57150 h 1565808"/>
                <a:gd name="connsiteX8" fmla="*/ 3198826 w 4913326"/>
                <a:gd name="connsiteY8" fmla="*/ 190500 h 1565808"/>
                <a:gd name="connsiteX9" fmla="*/ 3255976 w 4913326"/>
                <a:gd name="connsiteY9" fmla="*/ 247650 h 1565808"/>
                <a:gd name="connsiteX10" fmla="*/ 3313126 w 4913326"/>
                <a:gd name="connsiteY10" fmla="*/ 266700 h 1565808"/>
                <a:gd name="connsiteX11" fmla="*/ 3427426 w 4913326"/>
                <a:gd name="connsiteY11" fmla="*/ 247650 h 1565808"/>
                <a:gd name="connsiteX12" fmla="*/ 3484576 w 4913326"/>
                <a:gd name="connsiteY12" fmla="*/ 209550 h 1565808"/>
                <a:gd name="connsiteX13" fmla="*/ 3617926 w 4913326"/>
                <a:gd name="connsiteY13" fmla="*/ 114300 h 1565808"/>
                <a:gd name="connsiteX14" fmla="*/ 3922726 w 4913326"/>
                <a:gd name="connsiteY14" fmla="*/ 209550 h 1565808"/>
                <a:gd name="connsiteX15" fmla="*/ 4189426 w 4913326"/>
                <a:gd name="connsiteY15" fmla="*/ 266700 h 1565808"/>
                <a:gd name="connsiteX16" fmla="*/ 4456126 w 4913326"/>
                <a:gd name="connsiteY16" fmla="*/ 342900 h 1565808"/>
                <a:gd name="connsiteX17" fmla="*/ 4494226 w 4913326"/>
                <a:gd name="connsiteY17" fmla="*/ 266700 h 1565808"/>
                <a:gd name="connsiteX18" fmla="*/ 4513276 w 4913326"/>
                <a:gd name="connsiteY18" fmla="*/ 209550 h 1565808"/>
                <a:gd name="connsiteX19" fmla="*/ 4570426 w 4913326"/>
                <a:gd name="connsiteY19" fmla="*/ 171450 h 1565808"/>
                <a:gd name="connsiteX20" fmla="*/ 4627576 w 4913326"/>
                <a:gd name="connsiteY20" fmla="*/ 190500 h 1565808"/>
                <a:gd name="connsiteX21" fmla="*/ 4722826 w 4913326"/>
                <a:gd name="connsiteY21" fmla="*/ 361950 h 1565808"/>
                <a:gd name="connsiteX22" fmla="*/ 4779976 w 4913326"/>
                <a:gd name="connsiteY22" fmla="*/ 342900 h 1565808"/>
                <a:gd name="connsiteX23" fmla="*/ 4837126 w 4913326"/>
                <a:gd name="connsiteY23" fmla="*/ 304800 h 1565808"/>
                <a:gd name="connsiteX24" fmla="*/ 4875226 w 4913326"/>
                <a:gd name="connsiteY24" fmla="*/ 381000 h 1565808"/>
                <a:gd name="connsiteX25" fmla="*/ 4913326 w 4913326"/>
                <a:gd name="connsiteY25" fmla="*/ 723900 h 1565808"/>
                <a:gd name="connsiteX26" fmla="*/ 4894276 w 4913326"/>
                <a:gd name="connsiteY26" fmla="*/ 1276350 h 1565808"/>
                <a:gd name="connsiteX27" fmla="*/ 4741876 w 4913326"/>
                <a:gd name="connsiteY27" fmla="*/ 1409700 h 1565808"/>
                <a:gd name="connsiteX28" fmla="*/ 4532326 w 4913326"/>
                <a:gd name="connsiteY28" fmla="*/ 1428750 h 1565808"/>
                <a:gd name="connsiteX29" fmla="*/ 4227526 w 4913326"/>
                <a:gd name="connsiteY29" fmla="*/ 1447800 h 1565808"/>
                <a:gd name="connsiteX30" fmla="*/ 4113226 w 4913326"/>
                <a:gd name="connsiteY30" fmla="*/ 1409700 h 1565808"/>
                <a:gd name="connsiteX31" fmla="*/ 3998926 w 4913326"/>
                <a:gd name="connsiteY31" fmla="*/ 1466850 h 1565808"/>
                <a:gd name="connsiteX32" fmla="*/ 3944042 w 4913326"/>
                <a:gd name="connsiteY32" fmla="*/ 1484055 h 1565808"/>
                <a:gd name="connsiteX33" fmla="*/ 3948664 w 4913326"/>
                <a:gd name="connsiteY33" fmla="*/ 1480605 h 1565808"/>
                <a:gd name="connsiteX34" fmla="*/ 3949399 w 4913326"/>
                <a:gd name="connsiteY34" fmla="*/ 1480097 h 1565808"/>
                <a:gd name="connsiteX35" fmla="*/ 3951175 w 4913326"/>
                <a:gd name="connsiteY35" fmla="*/ 1478730 h 1565808"/>
                <a:gd name="connsiteX36" fmla="*/ 3948664 w 4913326"/>
                <a:gd name="connsiteY36" fmla="*/ 1480605 h 1565808"/>
                <a:gd name="connsiteX37" fmla="*/ 3930091 w 4913326"/>
                <a:gd name="connsiteY37" fmla="*/ 1493430 h 1565808"/>
                <a:gd name="connsiteX38" fmla="*/ 3884626 w 4913326"/>
                <a:gd name="connsiteY38" fmla="*/ 1524000 h 1565808"/>
                <a:gd name="connsiteX39" fmla="*/ 3598876 w 4913326"/>
                <a:gd name="connsiteY39" fmla="*/ 1466850 h 1565808"/>
                <a:gd name="connsiteX40" fmla="*/ 3541726 w 4913326"/>
                <a:gd name="connsiteY40" fmla="*/ 1447800 h 1565808"/>
                <a:gd name="connsiteX41" fmla="*/ 3465526 w 4913326"/>
                <a:gd name="connsiteY41" fmla="*/ 1466850 h 1565808"/>
                <a:gd name="connsiteX42" fmla="*/ 3351226 w 4913326"/>
                <a:gd name="connsiteY42" fmla="*/ 1504950 h 1565808"/>
                <a:gd name="connsiteX43" fmla="*/ 3294076 w 4913326"/>
                <a:gd name="connsiteY43" fmla="*/ 1562100 h 1565808"/>
                <a:gd name="connsiteX44" fmla="*/ 2493976 w 4913326"/>
                <a:gd name="connsiteY44" fmla="*/ 1543050 h 1565808"/>
                <a:gd name="connsiteX45" fmla="*/ 2417776 w 4913326"/>
                <a:gd name="connsiteY45" fmla="*/ 1524000 h 1565808"/>
                <a:gd name="connsiteX46" fmla="*/ 2322526 w 4913326"/>
                <a:gd name="connsiteY46" fmla="*/ 1504950 h 1565808"/>
                <a:gd name="connsiteX47" fmla="*/ 1617676 w 4913326"/>
                <a:gd name="connsiteY47" fmla="*/ 1524000 h 1565808"/>
                <a:gd name="connsiteX48" fmla="*/ 1560526 w 4913326"/>
                <a:gd name="connsiteY48" fmla="*/ 1543050 h 1565808"/>
                <a:gd name="connsiteX49" fmla="*/ 1198576 w 4913326"/>
                <a:gd name="connsiteY49" fmla="*/ 1504950 h 1565808"/>
                <a:gd name="connsiteX50" fmla="*/ 1141426 w 4913326"/>
                <a:gd name="connsiteY50" fmla="*/ 1485900 h 1565808"/>
                <a:gd name="connsiteX51" fmla="*/ 1084276 w 4913326"/>
                <a:gd name="connsiteY51" fmla="*/ 1447800 h 1565808"/>
                <a:gd name="connsiteX52" fmla="*/ 1008076 w 4913326"/>
                <a:gd name="connsiteY52" fmla="*/ 1428750 h 1565808"/>
                <a:gd name="connsiteX53" fmla="*/ 931876 w 4913326"/>
                <a:gd name="connsiteY53" fmla="*/ 1371600 h 1565808"/>
                <a:gd name="connsiteX54" fmla="*/ 893776 w 4913326"/>
                <a:gd name="connsiteY54" fmla="*/ 1314450 h 1565808"/>
                <a:gd name="connsiteX55" fmla="*/ 779476 w 4913326"/>
                <a:gd name="connsiteY55" fmla="*/ 1257300 h 1565808"/>
                <a:gd name="connsiteX56" fmla="*/ 455626 w 4913326"/>
                <a:gd name="connsiteY56" fmla="*/ 1238250 h 1565808"/>
                <a:gd name="connsiteX57" fmla="*/ 360376 w 4913326"/>
                <a:gd name="connsiteY57" fmla="*/ 1066800 h 1565808"/>
                <a:gd name="connsiteX58" fmla="*/ 341326 w 4913326"/>
                <a:gd name="connsiteY58" fmla="*/ 990600 h 1565808"/>
                <a:gd name="connsiteX59" fmla="*/ 379426 w 4913326"/>
                <a:gd name="connsiteY59" fmla="*/ 781050 h 1565808"/>
                <a:gd name="connsiteX60" fmla="*/ 417526 w 4913326"/>
                <a:gd name="connsiteY60" fmla="*/ 723900 h 1565808"/>
                <a:gd name="connsiteX61" fmla="*/ 436576 w 4913326"/>
                <a:gd name="connsiteY61" fmla="*/ 647700 h 1565808"/>
                <a:gd name="connsiteX62" fmla="*/ 474676 w 4913326"/>
                <a:gd name="connsiteY62" fmla="*/ 590550 h 1565808"/>
                <a:gd name="connsiteX63" fmla="*/ 455626 w 4913326"/>
                <a:gd name="connsiteY63" fmla="*/ 400050 h 1565808"/>
                <a:gd name="connsiteX64" fmla="*/ 0 w 4913326"/>
                <a:gd name="connsiteY64" fmla="*/ 660408 h 1565808"/>
                <a:gd name="connsiteX65" fmla="*/ 7245 w 4913326"/>
                <a:gd name="connsiteY65" fmla="*/ 631207 h 1565808"/>
                <a:gd name="connsiteX66" fmla="*/ 55576 w 4913326"/>
                <a:gd name="connsiteY66" fmla="*/ 476250 h 1565808"/>
                <a:gd name="connsiteX67" fmla="*/ 112726 w 4913326"/>
                <a:gd name="connsiteY67" fmla="*/ 361950 h 1565808"/>
                <a:gd name="connsiteX68" fmla="*/ 169876 w 4913326"/>
                <a:gd name="connsiteY68" fmla="*/ 323850 h 1565808"/>
                <a:gd name="connsiteX69" fmla="*/ 207976 w 4913326"/>
                <a:gd name="connsiteY69" fmla="*/ 381000 h 1565808"/>
                <a:gd name="connsiteX70" fmla="*/ 227026 w 4913326"/>
                <a:gd name="connsiteY70" fmla="*/ 438150 h 1565808"/>
                <a:gd name="connsiteX71" fmla="*/ 322276 w 4913326"/>
                <a:gd name="connsiteY71" fmla="*/ 400050 h 1565808"/>
                <a:gd name="connsiteX72" fmla="*/ 341326 w 4913326"/>
                <a:gd name="connsiteY72" fmla="*/ 342900 h 1565808"/>
                <a:gd name="connsiteX73" fmla="*/ 398476 w 4913326"/>
                <a:gd name="connsiteY73" fmla="*/ 228600 h 1565808"/>
                <a:gd name="connsiteX74" fmla="*/ 455626 w 4913326"/>
                <a:gd name="connsiteY74" fmla="*/ 266700 h 1565808"/>
                <a:gd name="connsiteX75" fmla="*/ 471742 w 4913326"/>
                <a:gd name="connsiteY75" fmla="*/ 322673 h 1565808"/>
                <a:gd name="connsiteX76" fmla="*/ 466402 w 4913326"/>
                <a:gd name="connsiteY76" fmla="*/ 319972 h 1565808"/>
                <a:gd name="connsiteX77" fmla="*/ 465612 w 4913326"/>
                <a:gd name="connsiteY77" fmla="*/ 319488 h 1565808"/>
                <a:gd name="connsiteX78" fmla="*/ 463468 w 4913326"/>
                <a:gd name="connsiteY78" fmla="*/ 318489 h 1565808"/>
                <a:gd name="connsiteX79" fmla="*/ 466402 w 4913326"/>
                <a:gd name="connsiteY79" fmla="*/ 319972 h 1565808"/>
                <a:gd name="connsiteX80" fmla="*/ 485841 w 4913326"/>
                <a:gd name="connsiteY80" fmla="*/ 331900 h 1565808"/>
                <a:gd name="connsiteX81" fmla="*/ 531826 w 4913326"/>
                <a:gd name="connsiteY81" fmla="*/ 361950 h 1565808"/>
                <a:gd name="connsiteX82" fmla="*/ 665176 w 4913326"/>
                <a:gd name="connsiteY82" fmla="*/ 304800 h 1565808"/>
                <a:gd name="connsiteX83" fmla="*/ 703276 w 4913326"/>
                <a:gd name="connsiteY83" fmla="*/ 247650 h 1565808"/>
                <a:gd name="connsiteX84" fmla="*/ 760426 w 4913326"/>
                <a:gd name="connsiteY84" fmla="*/ 209550 h 1565808"/>
                <a:gd name="connsiteX85" fmla="*/ 855676 w 4913326"/>
                <a:gd name="connsiteY85" fmla="*/ 95250 h 1565808"/>
                <a:gd name="connsiteX86" fmla="*/ 931876 w 4913326"/>
                <a:gd name="connsiteY86" fmla="*/ 228600 h 1565808"/>
                <a:gd name="connsiteX87" fmla="*/ 950926 w 4913326"/>
                <a:gd name="connsiteY87" fmla="*/ 285750 h 1565808"/>
                <a:gd name="connsiteX88" fmla="*/ 1027126 w 4913326"/>
                <a:gd name="connsiteY88" fmla="*/ 266700 h 1565808"/>
                <a:gd name="connsiteX89" fmla="*/ 1122376 w 4913326"/>
                <a:gd name="connsiteY89" fmla="*/ 152400 h 1565808"/>
                <a:gd name="connsiteX90" fmla="*/ 1179526 w 4913326"/>
                <a:gd name="connsiteY90" fmla="*/ 114300 h 1565808"/>
                <a:gd name="connsiteX91" fmla="*/ 1274776 w 4913326"/>
                <a:gd name="connsiteY91" fmla="*/ 228600 h 1565808"/>
                <a:gd name="connsiteX92" fmla="*/ 1312876 w 4913326"/>
                <a:gd name="connsiteY92" fmla="*/ 285750 h 1565808"/>
                <a:gd name="connsiteX93" fmla="*/ 1370026 w 4913326"/>
                <a:gd name="connsiteY93" fmla="*/ 304800 h 1565808"/>
                <a:gd name="connsiteX94" fmla="*/ 1465276 w 4913326"/>
                <a:gd name="connsiteY94" fmla="*/ 285750 h 1565808"/>
                <a:gd name="connsiteX95" fmla="*/ 1579576 w 4913326"/>
                <a:gd name="connsiteY95" fmla="*/ 171450 h 1565808"/>
                <a:gd name="connsiteX96" fmla="*/ 1636726 w 4913326"/>
                <a:gd name="connsiteY96" fmla="*/ 133350 h 1565808"/>
                <a:gd name="connsiteX97" fmla="*/ 1655776 w 4913326"/>
                <a:gd name="connsiteY97" fmla="*/ 76200 h 1565808"/>
                <a:gd name="connsiteX98" fmla="*/ 1712926 w 4913326"/>
                <a:gd name="connsiteY98" fmla="*/ 95250 h 1565808"/>
                <a:gd name="connsiteX99" fmla="*/ 1827226 w 4913326"/>
                <a:gd name="connsiteY99" fmla="*/ 171450 h 1565808"/>
                <a:gd name="connsiteX100" fmla="*/ 1941526 w 4913326"/>
                <a:gd name="connsiteY100" fmla="*/ 133350 h 1565808"/>
                <a:gd name="connsiteX101" fmla="*/ 2017726 w 4913326"/>
                <a:gd name="connsiteY101" fmla="*/ 95250 h 1565808"/>
                <a:gd name="connsiteX102" fmla="*/ 2132026 w 4913326"/>
                <a:gd name="connsiteY102" fmla="*/ 57150 h 1565808"/>
                <a:gd name="connsiteX103" fmla="*/ 2227276 w 4913326"/>
                <a:gd name="connsiteY103" fmla="*/ 76200 h 1565808"/>
                <a:gd name="connsiteX104" fmla="*/ 2284426 w 4913326"/>
                <a:gd name="connsiteY104" fmla="*/ 114300 h 1565808"/>
                <a:gd name="connsiteX105" fmla="*/ 2398726 w 4913326"/>
                <a:gd name="connsiteY105" fmla="*/ 19050 h 1565808"/>
                <a:gd name="connsiteX106" fmla="*/ 2455876 w 4913326"/>
                <a:gd name="connsiteY106" fmla="*/ 0 h 156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4913326" h="1565808">
                  <a:moveTo>
                    <a:pt x="2455876" y="0"/>
                  </a:moveTo>
                  <a:cubicBezTo>
                    <a:pt x="2636310" y="90217"/>
                    <a:pt x="2430250" y="-27012"/>
                    <a:pt x="2589226" y="114300"/>
                  </a:cubicBezTo>
                  <a:cubicBezTo>
                    <a:pt x="2623450" y="144722"/>
                    <a:pt x="2703526" y="190500"/>
                    <a:pt x="2703526" y="190500"/>
                  </a:cubicBezTo>
                  <a:cubicBezTo>
                    <a:pt x="2722576" y="184150"/>
                    <a:pt x="2743123" y="181202"/>
                    <a:pt x="2760676" y="171450"/>
                  </a:cubicBezTo>
                  <a:cubicBezTo>
                    <a:pt x="2800704" y="149212"/>
                    <a:pt x="2831535" y="109730"/>
                    <a:pt x="2874976" y="95250"/>
                  </a:cubicBezTo>
                  <a:cubicBezTo>
                    <a:pt x="2894026" y="88900"/>
                    <a:pt x="2914165" y="85180"/>
                    <a:pt x="2932126" y="76200"/>
                  </a:cubicBezTo>
                  <a:cubicBezTo>
                    <a:pt x="3079842" y="2342"/>
                    <a:pt x="2902778" y="66933"/>
                    <a:pt x="3046426" y="19050"/>
                  </a:cubicBezTo>
                  <a:cubicBezTo>
                    <a:pt x="3065476" y="31750"/>
                    <a:pt x="3087387" y="40961"/>
                    <a:pt x="3103576" y="57150"/>
                  </a:cubicBezTo>
                  <a:cubicBezTo>
                    <a:pt x="3172205" y="125779"/>
                    <a:pt x="3144742" y="125600"/>
                    <a:pt x="3198826" y="190500"/>
                  </a:cubicBezTo>
                  <a:cubicBezTo>
                    <a:pt x="3216073" y="211196"/>
                    <a:pt x="3233560" y="232706"/>
                    <a:pt x="3255976" y="247650"/>
                  </a:cubicBezTo>
                  <a:cubicBezTo>
                    <a:pt x="3272684" y="258789"/>
                    <a:pt x="3294076" y="260350"/>
                    <a:pt x="3313126" y="266700"/>
                  </a:cubicBezTo>
                  <a:cubicBezTo>
                    <a:pt x="3351226" y="260350"/>
                    <a:pt x="3390783" y="259864"/>
                    <a:pt x="3427426" y="247650"/>
                  </a:cubicBezTo>
                  <a:cubicBezTo>
                    <a:pt x="3449146" y="240410"/>
                    <a:pt x="3465945" y="222858"/>
                    <a:pt x="3484576" y="209550"/>
                  </a:cubicBezTo>
                  <a:cubicBezTo>
                    <a:pt x="3649979" y="91405"/>
                    <a:pt x="3483241" y="204090"/>
                    <a:pt x="3617926" y="114300"/>
                  </a:cubicBezTo>
                  <a:cubicBezTo>
                    <a:pt x="3753157" y="159377"/>
                    <a:pt x="3807133" y="183863"/>
                    <a:pt x="3922726" y="209550"/>
                  </a:cubicBezTo>
                  <a:cubicBezTo>
                    <a:pt x="4011479" y="229273"/>
                    <a:pt x="4103173" y="237949"/>
                    <a:pt x="4189426" y="266700"/>
                  </a:cubicBezTo>
                  <a:cubicBezTo>
                    <a:pt x="4353402" y="321359"/>
                    <a:pt x="4264764" y="295060"/>
                    <a:pt x="4456126" y="342900"/>
                  </a:cubicBezTo>
                  <a:cubicBezTo>
                    <a:pt x="4468826" y="317500"/>
                    <a:pt x="4483039" y="292802"/>
                    <a:pt x="4494226" y="266700"/>
                  </a:cubicBezTo>
                  <a:cubicBezTo>
                    <a:pt x="4502136" y="248243"/>
                    <a:pt x="4500732" y="225230"/>
                    <a:pt x="4513276" y="209550"/>
                  </a:cubicBezTo>
                  <a:cubicBezTo>
                    <a:pt x="4527579" y="191672"/>
                    <a:pt x="4551376" y="184150"/>
                    <a:pt x="4570426" y="171450"/>
                  </a:cubicBezTo>
                  <a:cubicBezTo>
                    <a:pt x="4589476" y="177800"/>
                    <a:pt x="4617824" y="172947"/>
                    <a:pt x="4627576" y="190500"/>
                  </a:cubicBezTo>
                  <a:cubicBezTo>
                    <a:pt x="4735002" y="383866"/>
                    <a:pt x="4591282" y="318102"/>
                    <a:pt x="4722826" y="361950"/>
                  </a:cubicBezTo>
                  <a:cubicBezTo>
                    <a:pt x="4741876" y="355600"/>
                    <a:pt x="4762015" y="351880"/>
                    <a:pt x="4779976" y="342900"/>
                  </a:cubicBezTo>
                  <a:cubicBezTo>
                    <a:pt x="4800454" y="332661"/>
                    <a:pt x="4815868" y="296297"/>
                    <a:pt x="4837126" y="304800"/>
                  </a:cubicBezTo>
                  <a:cubicBezTo>
                    <a:pt x="4863493" y="315347"/>
                    <a:pt x="4862526" y="355600"/>
                    <a:pt x="4875226" y="381000"/>
                  </a:cubicBezTo>
                  <a:cubicBezTo>
                    <a:pt x="4889397" y="480197"/>
                    <a:pt x="4913326" y="631439"/>
                    <a:pt x="4913326" y="723900"/>
                  </a:cubicBezTo>
                  <a:cubicBezTo>
                    <a:pt x="4913326" y="908159"/>
                    <a:pt x="4911475" y="1092895"/>
                    <a:pt x="4894276" y="1276350"/>
                  </a:cubicBezTo>
                  <a:cubicBezTo>
                    <a:pt x="4889445" y="1327878"/>
                    <a:pt x="4757887" y="1408244"/>
                    <a:pt x="4741876" y="1409700"/>
                  </a:cubicBezTo>
                  <a:lnTo>
                    <a:pt x="4532326" y="1428750"/>
                  </a:lnTo>
                  <a:cubicBezTo>
                    <a:pt x="4413632" y="1507879"/>
                    <a:pt x="4471443" y="1486313"/>
                    <a:pt x="4227526" y="1447800"/>
                  </a:cubicBezTo>
                  <a:cubicBezTo>
                    <a:pt x="4187857" y="1441536"/>
                    <a:pt x="4113226" y="1409700"/>
                    <a:pt x="4113226" y="1409700"/>
                  </a:cubicBezTo>
                  <a:cubicBezTo>
                    <a:pt x="3969578" y="1457583"/>
                    <a:pt x="4146642" y="1392992"/>
                    <a:pt x="3998926" y="1466850"/>
                  </a:cubicBezTo>
                  <a:cubicBezTo>
                    <a:pt x="3920056" y="1506285"/>
                    <a:pt x="3932426" y="1493275"/>
                    <a:pt x="3944042" y="1484055"/>
                  </a:cubicBezTo>
                  <a:lnTo>
                    <a:pt x="3948664" y="1480605"/>
                  </a:lnTo>
                  <a:lnTo>
                    <a:pt x="3949399" y="1480097"/>
                  </a:lnTo>
                  <a:cubicBezTo>
                    <a:pt x="3952434" y="1477940"/>
                    <a:pt x="3952547" y="1477777"/>
                    <a:pt x="3951175" y="1478730"/>
                  </a:cubicBezTo>
                  <a:lnTo>
                    <a:pt x="3948664" y="1480605"/>
                  </a:lnTo>
                  <a:lnTo>
                    <a:pt x="3930091" y="1493430"/>
                  </a:lnTo>
                  <a:cubicBezTo>
                    <a:pt x="3919775" y="1500454"/>
                    <a:pt x="3905099" y="1510352"/>
                    <a:pt x="3884626" y="1524000"/>
                  </a:cubicBezTo>
                  <a:cubicBezTo>
                    <a:pt x="3789376" y="1504950"/>
                    <a:pt x="3693699" y="1487922"/>
                    <a:pt x="3598876" y="1466850"/>
                  </a:cubicBezTo>
                  <a:cubicBezTo>
                    <a:pt x="3579274" y="1462494"/>
                    <a:pt x="3561806" y="1447800"/>
                    <a:pt x="3541726" y="1447800"/>
                  </a:cubicBezTo>
                  <a:cubicBezTo>
                    <a:pt x="3515544" y="1447800"/>
                    <a:pt x="3490604" y="1459327"/>
                    <a:pt x="3465526" y="1466850"/>
                  </a:cubicBezTo>
                  <a:cubicBezTo>
                    <a:pt x="3427059" y="1478390"/>
                    <a:pt x="3351226" y="1504950"/>
                    <a:pt x="3351226" y="1504950"/>
                  </a:cubicBezTo>
                  <a:cubicBezTo>
                    <a:pt x="3332176" y="1524000"/>
                    <a:pt x="3320990" y="1560904"/>
                    <a:pt x="3294076" y="1562100"/>
                  </a:cubicBezTo>
                  <a:cubicBezTo>
                    <a:pt x="3027564" y="1573945"/>
                    <a:pt x="2760500" y="1554638"/>
                    <a:pt x="2493976" y="1543050"/>
                  </a:cubicBezTo>
                  <a:cubicBezTo>
                    <a:pt x="2467819" y="1541913"/>
                    <a:pt x="2443334" y="1529680"/>
                    <a:pt x="2417776" y="1524000"/>
                  </a:cubicBezTo>
                  <a:cubicBezTo>
                    <a:pt x="2386168" y="1516976"/>
                    <a:pt x="2354276" y="1511300"/>
                    <a:pt x="2322526" y="1504950"/>
                  </a:cubicBezTo>
                  <a:cubicBezTo>
                    <a:pt x="2087576" y="1511300"/>
                    <a:pt x="1852419" y="1512263"/>
                    <a:pt x="1617676" y="1524000"/>
                  </a:cubicBezTo>
                  <a:cubicBezTo>
                    <a:pt x="1597621" y="1525003"/>
                    <a:pt x="1580586" y="1543962"/>
                    <a:pt x="1560526" y="1543050"/>
                  </a:cubicBezTo>
                  <a:cubicBezTo>
                    <a:pt x="1439335" y="1537541"/>
                    <a:pt x="1319226" y="1517650"/>
                    <a:pt x="1198576" y="1504950"/>
                  </a:cubicBezTo>
                  <a:cubicBezTo>
                    <a:pt x="1179526" y="1498600"/>
                    <a:pt x="1159387" y="1494880"/>
                    <a:pt x="1141426" y="1485900"/>
                  </a:cubicBezTo>
                  <a:cubicBezTo>
                    <a:pt x="1120948" y="1475661"/>
                    <a:pt x="1105320" y="1456819"/>
                    <a:pt x="1084276" y="1447800"/>
                  </a:cubicBezTo>
                  <a:cubicBezTo>
                    <a:pt x="1060211" y="1437487"/>
                    <a:pt x="1033476" y="1435100"/>
                    <a:pt x="1008076" y="1428750"/>
                  </a:cubicBezTo>
                  <a:cubicBezTo>
                    <a:pt x="982676" y="1409700"/>
                    <a:pt x="954327" y="1394051"/>
                    <a:pt x="931876" y="1371600"/>
                  </a:cubicBezTo>
                  <a:cubicBezTo>
                    <a:pt x="915687" y="1355411"/>
                    <a:pt x="909965" y="1330639"/>
                    <a:pt x="893776" y="1314450"/>
                  </a:cubicBezTo>
                  <a:cubicBezTo>
                    <a:pt x="870587" y="1291261"/>
                    <a:pt x="813907" y="1260743"/>
                    <a:pt x="779476" y="1257300"/>
                  </a:cubicBezTo>
                  <a:cubicBezTo>
                    <a:pt x="671876" y="1246540"/>
                    <a:pt x="563576" y="1244600"/>
                    <a:pt x="455626" y="1238250"/>
                  </a:cubicBezTo>
                  <a:cubicBezTo>
                    <a:pt x="387403" y="1135915"/>
                    <a:pt x="385524" y="1154817"/>
                    <a:pt x="360376" y="1066800"/>
                  </a:cubicBezTo>
                  <a:cubicBezTo>
                    <a:pt x="353183" y="1041626"/>
                    <a:pt x="347676" y="1016000"/>
                    <a:pt x="341326" y="990600"/>
                  </a:cubicBezTo>
                  <a:cubicBezTo>
                    <a:pt x="347893" y="938065"/>
                    <a:pt x="350060" y="839782"/>
                    <a:pt x="379426" y="781050"/>
                  </a:cubicBezTo>
                  <a:cubicBezTo>
                    <a:pt x="389665" y="760572"/>
                    <a:pt x="404826" y="742950"/>
                    <a:pt x="417526" y="723900"/>
                  </a:cubicBezTo>
                  <a:cubicBezTo>
                    <a:pt x="423876" y="698500"/>
                    <a:pt x="426263" y="671765"/>
                    <a:pt x="436576" y="647700"/>
                  </a:cubicBezTo>
                  <a:cubicBezTo>
                    <a:pt x="445595" y="626656"/>
                    <a:pt x="472920" y="613378"/>
                    <a:pt x="474676" y="590550"/>
                  </a:cubicBezTo>
                  <a:cubicBezTo>
                    <a:pt x="479571" y="526921"/>
                    <a:pt x="455626" y="400050"/>
                    <a:pt x="455626" y="400050"/>
                  </a:cubicBezTo>
                  <a:lnTo>
                    <a:pt x="0" y="660408"/>
                  </a:lnTo>
                  <a:lnTo>
                    <a:pt x="7245" y="631207"/>
                  </a:lnTo>
                  <a:cubicBezTo>
                    <a:pt x="23718" y="564367"/>
                    <a:pt x="14995" y="597996"/>
                    <a:pt x="55576" y="476250"/>
                  </a:cubicBezTo>
                  <a:cubicBezTo>
                    <a:pt x="71070" y="429769"/>
                    <a:pt x="75797" y="398879"/>
                    <a:pt x="112726" y="361950"/>
                  </a:cubicBezTo>
                  <a:cubicBezTo>
                    <a:pt x="128915" y="345761"/>
                    <a:pt x="150826" y="336550"/>
                    <a:pt x="169876" y="323850"/>
                  </a:cubicBezTo>
                  <a:cubicBezTo>
                    <a:pt x="182576" y="342900"/>
                    <a:pt x="197737" y="360522"/>
                    <a:pt x="207976" y="381000"/>
                  </a:cubicBezTo>
                  <a:cubicBezTo>
                    <a:pt x="216956" y="398961"/>
                    <a:pt x="207219" y="434849"/>
                    <a:pt x="227026" y="438150"/>
                  </a:cubicBezTo>
                  <a:cubicBezTo>
                    <a:pt x="260757" y="443772"/>
                    <a:pt x="290526" y="412750"/>
                    <a:pt x="322276" y="400050"/>
                  </a:cubicBezTo>
                  <a:cubicBezTo>
                    <a:pt x="328626" y="381000"/>
                    <a:pt x="332346" y="360861"/>
                    <a:pt x="341326" y="342900"/>
                  </a:cubicBezTo>
                  <a:cubicBezTo>
                    <a:pt x="415184" y="195184"/>
                    <a:pt x="350593" y="372248"/>
                    <a:pt x="398476" y="228600"/>
                  </a:cubicBezTo>
                  <a:cubicBezTo>
                    <a:pt x="417526" y="241300"/>
                    <a:pt x="441323" y="248822"/>
                    <a:pt x="455626" y="266700"/>
                  </a:cubicBezTo>
                  <a:cubicBezTo>
                    <a:pt x="508206" y="332426"/>
                    <a:pt x="486310" y="328941"/>
                    <a:pt x="471742" y="322673"/>
                  </a:cubicBezTo>
                  <a:lnTo>
                    <a:pt x="466402" y="319972"/>
                  </a:lnTo>
                  <a:lnTo>
                    <a:pt x="465612" y="319488"/>
                  </a:lnTo>
                  <a:cubicBezTo>
                    <a:pt x="462309" y="317599"/>
                    <a:pt x="462021" y="317612"/>
                    <a:pt x="463468" y="318489"/>
                  </a:cubicBezTo>
                  <a:lnTo>
                    <a:pt x="466402" y="319972"/>
                  </a:lnTo>
                  <a:lnTo>
                    <a:pt x="485841" y="331900"/>
                  </a:lnTo>
                  <a:cubicBezTo>
                    <a:pt x="496451" y="338631"/>
                    <a:pt x="511353" y="348301"/>
                    <a:pt x="531826" y="361950"/>
                  </a:cubicBezTo>
                  <a:cubicBezTo>
                    <a:pt x="590120" y="347377"/>
                    <a:pt x="621323" y="348653"/>
                    <a:pt x="665176" y="304800"/>
                  </a:cubicBezTo>
                  <a:cubicBezTo>
                    <a:pt x="681365" y="288611"/>
                    <a:pt x="687087" y="263839"/>
                    <a:pt x="703276" y="247650"/>
                  </a:cubicBezTo>
                  <a:cubicBezTo>
                    <a:pt x="719465" y="231461"/>
                    <a:pt x="742837" y="224207"/>
                    <a:pt x="760426" y="209550"/>
                  </a:cubicBezTo>
                  <a:cubicBezTo>
                    <a:pt x="815431" y="163713"/>
                    <a:pt x="818214" y="151444"/>
                    <a:pt x="855676" y="95250"/>
                  </a:cubicBezTo>
                  <a:cubicBezTo>
                    <a:pt x="893940" y="152645"/>
                    <a:pt x="902873" y="160925"/>
                    <a:pt x="931876" y="228600"/>
                  </a:cubicBezTo>
                  <a:cubicBezTo>
                    <a:pt x="939786" y="247057"/>
                    <a:pt x="944576" y="266700"/>
                    <a:pt x="950926" y="285750"/>
                  </a:cubicBezTo>
                  <a:cubicBezTo>
                    <a:pt x="976326" y="279400"/>
                    <a:pt x="1004394" y="279690"/>
                    <a:pt x="1027126" y="266700"/>
                  </a:cubicBezTo>
                  <a:cubicBezTo>
                    <a:pt x="1099946" y="225089"/>
                    <a:pt x="1069774" y="205002"/>
                    <a:pt x="1122376" y="152400"/>
                  </a:cubicBezTo>
                  <a:cubicBezTo>
                    <a:pt x="1138565" y="136211"/>
                    <a:pt x="1160476" y="127000"/>
                    <a:pt x="1179526" y="114300"/>
                  </a:cubicBezTo>
                  <a:cubicBezTo>
                    <a:pt x="1274121" y="256193"/>
                    <a:pt x="1152544" y="81921"/>
                    <a:pt x="1274776" y="228600"/>
                  </a:cubicBezTo>
                  <a:cubicBezTo>
                    <a:pt x="1289433" y="246189"/>
                    <a:pt x="1294998" y="271447"/>
                    <a:pt x="1312876" y="285750"/>
                  </a:cubicBezTo>
                  <a:cubicBezTo>
                    <a:pt x="1328556" y="298294"/>
                    <a:pt x="1350976" y="298450"/>
                    <a:pt x="1370026" y="304800"/>
                  </a:cubicBezTo>
                  <a:cubicBezTo>
                    <a:pt x="1401776" y="298450"/>
                    <a:pt x="1437959" y="303133"/>
                    <a:pt x="1465276" y="285750"/>
                  </a:cubicBezTo>
                  <a:cubicBezTo>
                    <a:pt x="1510734" y="256822"/>
                    <a:pt x="1534744" y="201338"/>
                    <a:pt x="1579576" y="171450"/>
                  </a:cubicBezTo>
                  <a:lnTo>
                    <a:pt x="1636726" y="133350"/>
                  </a:lnTo>
                  <a:cubicBezTo>
                    <a:pt x="1643076" y="114300"/>
                    <a:pt x="1637815" y="85180"/>
                    <a:pt x="1655776" y="76200"/>
                  </a:cubicBezTo>
                  <a:cubicBezTo>
                    <a:pt x="1673737" y="67220"/>
                    <a:pt x="1695373" y="85498"/>
                    <a:pt x="1712926" y="95250"/>
                  </a:cubicBezTo>
                  <a:cubicBezTo>
                    <a:pt x="1752954" y="117488"/>
                    <a:pt x="1827226" y="171450"/>
                    <a:pt x="1827226" y="171450"/>
                  </a:cubicBezTo>
                  <a:cubicBezTo>
                    <a:pt x="1865326" y="158750"/>
                    <a:pt x="1905605" y="151311"/>
                    <a:pt x="1941526" y="133350"/>
                  </a:cubicBezTo>
                  <a:cubicBezTo>
                    <a:pt x="1966926" y="120650"/>
                    <a:pt x="1991359" y="105797"/>
                    <a:pt x="2017726" y="95250"/>
                  </a:cubicBezTo>
                  <a:cubicBezTo>
                    <a:pt x="2055014" y="80335"/>
                    <a:pt x="2132026" y="57150"/>
                    <a:pt x="2132026" y="57150"/>
                  </a:cubicBezTo>
                  <a:cubicBezTo>
                    <a:pt x="2163776" y="63500"/>
                    <a:pt x="2196959" y="64831"/>
                    <a:pt x="2227276" y="76200"/>
                  </a:cubicBezTo>
                  <a:cubicBezTo>
                    <a:pt x="2248713" y="84239"/>
                    <a:pt x="2261531" y="114300"/>
                    <a:pt x="2284426" y="114300"/>
                  </a:cubicBezTo>
                  <a:cubicBezTo>
                    <a:pt x="2315589" y="114300"/>
                    <a:pt x="2382342" y="29973"/>
                    <a:pt x="2398726" y="19050"/>
                  </a:cubicBezTo>
                  <a:cubicBezTo>
                    <a:pt x="2415434" y="7911"/>
                    <a:pt x="2436826" y="6350"/>
                    <a:pt x="2455876" y="0"/>
                  </a:cubicBezTo>
                  <a:close/>
                </a:path>
              </a:pathLst>
            </a:custGeom>
            <a:blipFill>
              <a:blip r:embed="rId6"/>
              <a:tile tx="0" ty="0" sx="100000" sy="100000" flip="none" algn="tl"/>
            </a:blipFill>
            <a:ln>
              <a:noFill/>
            </a:ln>
            <a:effectLst>
              <a:glow rad="1016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BÀI 8</a:t>
              </a:r>
              <a:endParaRPr kumimoji="0" lang="en-US" sz="8000" b="0"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70" name="Picture 69"/>
            <p:cNvPicPr>
              <a:picLocks noChangeAspect="1"/>
            </p:cNvPicPr>
            <p:nvPr/>
          </p:nvPicPr>
          <p:blipFill>
            <a:blip r:embed="rId8">
              <a:extLst>
                <a:ext uri="{BEBA8EAE-BF5A-486C-A8C5-ECC9F3942E4B}">
                  <a14:imgProps xmlns:a14="http://schemas.microsoft.com/office/drawing/2010/main">
                    <a14:imgLayer r:embed="rId9">
                      <a14:imgEffect>
                        <a14:backgroundRemoval t="0" b="99143" l="10000" r="90000">
                          <a14:foregroundMark x1="36444" y1="6000" x2="36444" y2="6000"/>
                          <a14:foregroundMark x1="42222" y1="2857" x2="42222" y2="2857"/>
                          <a14:foregroundMark x1="38667" y1="9429" x2="38667" y2="9429"/>
                          <a14:foregroundMark x1="42000" y1="7714" x2="42000" y2="7714"/>
                        </a14:backgroundRemoval>
                      </a14:imgEffect>
                    </a14:imgLayer>
                  </a14:imgProps>
                </a:ext>
              </a:extLst>
            </a:blip>
            <a:srcRect l="18247" r="16198"/>
            <a:stretch>
              <a:fillRect/>
            </a:stretch>
          </p:blipFill>
          <p:spPr>
            <a:xfrm>
              <a:off x="9317559" y="2934746"/>
              <a:ext cx="1103004" cy="1308649"/>
            </a:xfrm>
            <a:custGeom>
              <a:avLst/>
              <a:gdLst>
                <a:gd name="connsiteX0" fmla="*/ 1397925 w 5619750"/>
                <a:gd name="connsiteY0" fmla="*/ 0 h 6667500"/>
                <a:gd name="connsiteX1" fmla="*/ 2313869 w 5619750"/>
                <a:gd name="connsiteY1" fmla="*/ 0 h 6667500"/>
                <a:gd name="connsiteX2" fmla="*/ 2320510 w 5619750"/>
                <a:gd name="connsiteY2" fmla="*/ 3389 h 6667500"/>
                <a:gd name="connsiteX3" fmla="*/ 2476500 w 5619750"/>
                <a:gd name="connsiteY3" fmla="*/ 129425 h 6667500"/>
                <a:gd name="connsiteX4" fmla="*/ 2667000 w 5619750"/>
                <a:gd name="connsiteY4" fmla="*/ 262775 h 6667500"/>
                <a:gd name="connsiteX5" fmla="*/ 2781300 w 5619750"/>
                <a:gd name="connsiteY5" fmla="*/ 377075 h 6667500"/>
                <a:gd name="connsiteX6" fmla="*/ 2838450 w 5619750"/>
                <a:gd name="connsiteY6" fmla="*/ 434225 h 6667500"/>
                <a:gd name="connsiteX7" fmla="*/ 2933700 w 5619750"/>
                <a:gd name="connsiteY7" fmla="*/ 510425 h 6667500"/>
                <a:gd name="connsiteX8" fmla="*/ 3086100 w 5619750"/>
                <a:gd name="connsiteY8" fmla="*/ 834275 h 6667500"/>
                <a:gd name="connsiteX9" fmla="*/ 3124200 w 5619750"/>
                <a:gd name="connsiteY9" fmla="*/ 986675 h 6667500"/>
                <a:gd name="connsiteX10" fmla="*/ 3143250 w 5619750"/>
                <a:gd name="connsiteY10" fmla="*/ 1196225 h 6667500"/>
                <a:gd name="connsiteX11" fmla="*/ 3162300 w 5619750"/>
                <a:gd name="connsiteY11" fmla="*/ 1348625 h 6667500"/>
                <a:gd name="connsiteX12" fmla="*/ 3200400 w 5619750"/>
                <a:gd name="connsiteY12" fmla="*/ 1824875 h 6667500"/>
                <a:gd name="connsiteX13" fmla="*/ 3181350 w 5619750"/>
                <a:gd name="connsiteY13" fmla="*/ 2167775 h 6667500"/>
                <a:gd name="connsiteX14" fmla="*/ 3200400 w 5619750"/>
                <a:gd name="connsiteY14" fmla="*/ 2377325 h 6667500"/>
                <a:gd name="connsiteX15" fmla="*/ 3467100 w 5619750"/>
                <a:gd name="connsiteY15" fmla="*/ 2548775 h 6667500"/>
                <a:gd name="connsiteX16" fmla="*/ 3581400 w 5619750"/>
                <a:gd name="connsiteY16" fmla="*/ 2586875 h 6667500"/>
                <a:gd name="connsiteX17" fmla="*/ 3638550 w 5619750"/>
                <a:gd name="connsiteY17" fmla="*/ 2605925 h 6667500"/>
                <a:gd name="connsiteX18" fmla="*/ 3695700 w 5619750"/>
                <a:gd name="connsiteY18" fmla="*/ 2567825 h 6667500"/>
                <a:gd name="connsiteX19" fmla="*/ 4019550 w 5619750"/>
                <a:gd name="connsiteY19" fmla="*/ 2624975 h 6667500"/>
                <a:gd name="connsiteX20" fmla="*/ 4076700 w 5619750"/>
                <a:gd name="connsiteY20" fmla="*/ 2663075 h 6667500"/>
                <a:gd name="connsiteX21" fmla="*/ 4267200 w 5619750"/>
                <a:gd name="connsiteY21" fmla="*/ 2720225 h 6667500"/>
                <a:gd name="connsiteX22" fmla="*/ 4610100 w 5619750"/>
                <a:gd name="connsiteY22" fmla="*/ 2796425 h 6667500"/>
                <a:gd name="connsiteX23" fmla="*/ 4686300 w 5619750"/>
                <a:gd name="connsiteY23" fmla="*/ 2853575 h 6667500"/>
                <a:gd name="connsiteX24" fmla="*/ 4743450 w 5619750"/>
                <a:gd name="connsiteY24" fmla="*/ 2872625 h 6667500"/>
                <a:gd name="connsiteX25" fmla="*/ 4781550 w 5619750"/>
                <a:gd name="connsiteY25" fmla="*/ 2929775 h 6667500"/>
                <a:gd name="connsiteX26" fmla="*/ 4895850 w 5619750"/>
                <a:gd name="connsiteY26" fmla="*/ 3005975 h 6667500"/>
                <a:gd name="connsiteX27" fmla="*/ 4953000 w 5619750"/>
                <a:gd name="connsiteY27" fmla="*/ 3082175 h 6667500"/>
                <a:gd name="connsiteX28" fmla="*/ 5086350 w 5619750"/>
                <a:gd name="connsiteY28" fmla="*/ 3291725 h 6667500"/>
                <a:gd name="connsiteX29" fmla="*/ 5162550 w 5619750"/>
                <a:gd name="connsiteY29" fmla="*/ 3596525 h 6667500"/>
                <a:gd name="connsiteX30" fmla="*/ 5200650 w 5619750"/>
                <a:gd name="connsiteY30" fmla="*/ 3653675 h 6667500"/>
                <a:gd name="connsiteX31" fmla="*/ 5219700 w 5619750"/>
                <a:gd name="connsiteY31" fmla="*/ 3729875 h 6667500"/>
                <a:gd name="connsiteX32" fmla="*/ 5257800 w 5619750"/>
                <a:gd name="connsiteY32" fmla="*/ 3787025 h 6667500"/>
                <a:gd name="connsiteX33" fmla="*/ 5276850 w 5619750"/>
                <a:gd name="connsiteY33" fmla="*/ 3977525 h 6667500"/>
                <a:gd name="connsiteX34" fmla="*/ 5314950 w 5619750"/>
                <a:gd name="connsiteY34" fmla="*/ 4110875 h 6667500"/>
                <a:gd name="connsiteX35" fmla="*/ 5353050 w 5619750"/>
                <a:gd name="connsiteY35" fmla="*/ 4320425 h 6667500"/>
                <a:gd name="connsiteX36" fmla="*/ 5391150 w 5619750"/>
                <a:gd name="connsiteY36" fmla="*/ 4453775 h 6667500"/>
                <a:gd name="connsiteX37" fmla="*/ 5429250 w 5619750"/>
                <a:gd name="connsiteY37" fmla="*/ 4644275 h 6667500"/>
                <a:gd name="connsiteX38" fmla="*/ 5524500 w 5619750"/>
                <a:gd name="connsiteY38" fmla="*/ 4930025 h 6667500"/>
                <a:gd name="connsiteX39" fmla="*/ 5562600 w 5619750"/>
                <a:gd name="connsiteY39" fmla="*/ 5006225 h 6667500"/>
                <a:gd name="connsiteX40" fmla="*/ 5600700 w 5619750"/>
                <a:gd name="connsiteY40" fmla="*/ 5120525 h 6667500"/>
                <a:gd name="connsiteX41" fmla="*/ 5619750 w 5619750"/>
                <a:gd name="connsiteY41" fmla="*/ 5177675 h 6667500"/>
                <a:gd name="connsiteX42" fmla="*/ 5600700 w 5619750"/>
                <a:gd name="connsiteY42" fmla="*/ 5653925 h 6667500"/>
                <a:gd name="connsiteX43" fmla="*/ 5581650 w 5619750"/>
                <a:gd name="connsiteY43" fmla="*/ 5711075 h 6667500"/>
                <a:gd name="connsiteX44" fmla="*/ 5334000 w 5619750"/>
                <a:gd name="connsiteY44" fmla="*/ 5901575 h 6667500"/>
                <a:gd name="connsiteX45" fmla="*/ 5181600 w 5619750"/>
                <a:gd name="connsiteY45" fmla="*/ 5996825 h 6667500"/>
                <a:gd name="connsiteX46" fmla="*/ 5067300 w 5619750"/>
                <a:gd name="connsiteY46" fmla="*/ 6053975 h 6667500"/>
                <a:gd name="connsiteX47" fmla="*/ 4972050 w 5619750"/>
                <a:gd name="connsiteY47" fmla="*/ 6130175 h 6667500"/>
                <a:gd name="connsiteX48" fmla="*/ 4819650 w 5619750"/>
                <a:gd name="connsiteY48" fmla="*/ 6206375 h 6667500"/>
                <a:gd name="connsiteX49" fmla="*/ 4686300 w 5619750"/>
                <a:gd name="connsiteY49" fmla="*/ 6282575 h 6667500"/>
                <a:gd name="connsiteX50" fmla="*/ 4629150 w 5619750"/>
                <a:gd name="connsiteY50" fmla="*/ 6301625 h 6667500"/>
                <a:gd name="connsiteX51" fmla="*/ 4533900 w 5619750"/>
                <a:gd name="connsiteY51" fmla="*/ 6358775 h 6667500"/>
                <a:gd name="connsiteX52" fmla="*/ 4210050 w 5619750"/>
                <a:gd name="connsiteY52" fmla="*/ 6434975 h 6667500"/>
                <a:gd name="connsiteX53" fmla="*/ 4038600 w 5619750"/>
                <a:gd name="connsiteY53" fmla="*/ 6473075 h 6667500"/>
                <a:gd name="connsiteX54" fmla="*/ 3695700 w 5619750"/>
                <a:gd name="connsiteY54" fmla="*/ 6568325 h 6667500"/>
                <a:gd name="connsiteX55" fmla="*/ 2667000 w 5619750"/>
                <a:gd name="connsiteY55" fmla="*/ 6587375 h 6667500"/>
                <a:gd name="connsiteX56" fmla="*/ 2533650 w 5619750"/>
                <a:gd name="connsiteY56" fmla="*/ 6644525 h 6667500"/>
                <a:gd name="connsiteX57" fmla="*/ 2505075 w 5619750"/>
                <a:gd name="connsiteY57" fmla="*/ 6663575 h 6667500"/>
                <a:gd name="connsiteX58" fmla="*/ 2499188 w 5619750"/>
                <a:gd name="connsiteY58" fmla="*/ 6667500 h 6667500"/>
                <a:gd name="connsiteX59" fmla="*/ 2263025 w 5619750"/>
                <a:gd name="connsiteY59" fmla="*/ 6667500 h 6667500"/>
                <a:gd name="connsiteX60" fmla="*/ 2286000 w 5619750"/>
                <a:gd name="connsiteY60" fmla="*/ 6644525 h 6667500"/>
                <a:gd name="connsiteX61" fmla="*/ 2190750 w 5619750"/>
                <a:gd name="connsiteY61" fmla="*/ 6587375 h 6667500"/>
                <a:gd name="connsiteX62" fmla="*/ 2133600 w 5619750"/>
                <a:gd name="connsiteY62" fmla="*/ 6530225 h 6667500"/>
                <a:gd name="connsiteX63" fmla="*/ 1943100 w 5619750"/>
                <a:gd name="connsiteY63" fmla="*/ 6473075 h 6667500"/>
                <a:gd name="connsiteX64" fmla="*/ 1885950 w 5619750"/>
                <a:gd name="connsiteY64" fmla="*/ 6454025 h 6667500"/>
                <a:gd name="connsiteX65" fmla="*/ 1733550 w 5619750"/>
                <a:gd name="connsiteY65" fmla="*/ 6339725 h 6667500"/>
                <a:gd name="connsiteX66" fmla="*/ 1657350 w 5619750"/>
                <a:gd name="connsiteY66" fmla="*/ 6301625 h 6667500"/>
                <a:gd name="connsiteX67" fmla="*/ 1543050 w 5619750"/>
                <a:gd name="connsiteY67" fmla="*/ 6206375 h 6667500"/>
                <a:gd name="connsiteX68" fmla="*/ 1466850 w 5619750"/>
                <a:gd name="connsiteY68" fmla="*/ 6149225 h 6667500"/>
                <a:gd name="connsiteX69" fmla="*/ 1371600 w 5619750"/>
                <a:gd name="connsiteY69" fmla="*/ 6053975 h 6667500"/>
                <a:gd name="connsiteX70" fmla="*/ 1314450 w 5619750"/>
                <a:gd name="connsiteY70" fmla="*/ 6015875 h 6667500"/>
                <a:gd name="connsiteX71" fmla="*/ 1219200 w 5619750"/>
                <a:gd name="connsiteY71" fmla="*/ 5901575 h 6667500"/>
                <a:gd name="connsiteX72" fmla="*/ 1085850 w 5619750"/>
                <a:gd name="connsiteY72" fmla="*/ 5787275 h 6667500"/>
                <a:gd name="connsiteX73" fmla="*/ 971550 w 5619750"/>
                <a:gd name="connsiteY73" fmla="*/ 5634875 h 6667500"/>
                <a:gd name="connsiteX74" fmla="*/ 895350 w 5619750"/>
                <a:gd name="connsiteY74" fmla="*/ 5539625 h 6667500"/>
                <a:gd name="connsiteX75" fmla="*/ 857250 w 5619750"/>
                <a:gd name="connsiteY75" fmla="*/ 5482475 h 6667500"/>
                <a:gd name="connsiteX76" fmla="*/ 742950 w 5619750"/>
                <a:gd name="connsiteY76" fmla="*/ 5387225 h 6667500"/>
                <a:gd name="connsiteX77" fmla="*/ 685800 w 5619750"/>
                <a:gd name="connsiteY77" fmla="*/ 5330075 h 6667500"/>
                <a:gd name="connsiteX78" fmla="*/ 533400 w 5619750"/>
                <a:gd name="connsiteY78" fmla="*/ 5215775 h 6667500"/>
                <a:gd name="connsiteX79" fmla="*/ 342900 w 5619750"/>
                <a:gd name="connsiteY79" fmla="*/ 4968125 h 6667500"/>
                <a:gd name="connsiteX80" fmla="*/ 247650 w 5619750"/>
                <a:gd name="connsiteY80" fmla="*/ 4853825 h 6667500"/>
                <a:gd name="connsiteX81" fmla="*/ 171450 w 5619750"/>
                <a:gd name="connsiteY81" fmla="*/ 4720475 h 6667500"/>
                <a:gd name="connsiteX82" fmla="*/ 95250 w 5619750"/>
                <a:gd name="connsiteY82" fmla="*/ 4606175 h 6667500"/>
                <a:gd name="connsiteX83" fmla="*/ 76200 w 5619750"/>
                <a:gd name="connsiteY83" fmla="*/ 4549025 h 6667500"/>
                <a:gd name="connsiteX84" fmla="*/ 38100 w 5619750"/>
                <a:gd name="connsiteY84" fmla="*/ 4491875 h 6667500"/>
                <a:gd name="connsiteX85" fmla="*/ 0 w 5619750"/>
                <a:gd name="connsiteY85" fmla="*/ 4377575 h 6667500"/>
                <a:gd name="connsiteX86" fmla="*/ 19050 w 5619750"/>
                <a:gd name="connsiteY86" fmla="*/ 3996575 h 6667500"/>
                <a:gd name="connsiteX87" fmla="*/ 38100 w 5619750"/>
                <a:gd name="connsiteY87" fmla="*/ 3901325 h 6667500"/>
                <a:gd name="connsiteX88" fmla="*/ 76200 w 5619750"/>
                <a:gd name="connsiteY88" fmla="*/ 3787025 h 6667500"/>
                <a:gd name="connsiteX89" fmla="*/ 133350 w 5619750"/>
                <a:gd name="connsiteY89" fmla="*/ 3748925 h 6667500"/>
                <a:gd name="connsiteX90" fmla="*/ 381000 w 5619750"/>
                <a:gd name="connsiteY90" fmla="*/ 3710825 h 6667500"/>
                <a:gd name="connsiteX91" fmla="*/ 514350 w 5619750"/>
                <a:gd name="connsiteY91" fmla="*/ 3691775 h 6667500"/>
                <a:gd name="connsiteX92" fmla="*/ 800100 w 5619750"/>
                <a:gd name="connsiteY92" fmla="*/ 3748925 h 6667500"/>
                <a:gd name="connsiteX93" fmla="*/ 857250 w 5619750"/>
                <a:gd name="connsiteY93" fmla="*/ 3787025 h 6667500"/>
                <a:gd name="connsiteX94" fmla="*/ 914400 w 5619750"/>
                <a:gd name="connsiteY94" fmla="*/ 3806075 h 6667500"/>
                <a:gd name="connsiteX95" fmla="*/ 1009650 w 5619750"/>
                <a:gd name="connsiteY95" fmla="*/ 3691775 h 6667500"/>
                <a:gd name="connsiteX96" fmla="*/ 1028700 w 5619750"/>
                <a:gd name="connsiteY96" fmla="*/ 3634625 h 6667500"/>
                <a:gd name="connsiteX97" fmla="*/ 1066800 w 5619750"/>
                <a:gd name="connsiteY97" fmla="*/ 3463175 h 6667500"/>
                <a:gd name="connsiteX98" fmla="*/ 1047750 w 5619750"/>
                <a:gd name="connsiteY98" fmla="*/ 3044075 h 6667500"/>
                <a:gd name="connsiteX99" fmla="*/ 971550 w 5619750"/>
                <a:gd name="connsiteY99" fmla="*/ 2986925 h 6667500"/>
                <a:gd name="connsiteX100" fmla="*/ 857250 w 5619750"/>
                <a:gd name="connsiteY100" fmla="*/ 2929775 h 6667500"/>
                <a:gd name="connsiteX101" fmla="*/ 742950 w 5619750"/>
                <a:gd name="connsiteY101" fmla="*/ 2853575 h 6667500"/>
                <a:gd name="connsiteX102" fmla="*/ 685800 w 5619750"/>
                <a:gd name="connsiteY102" fmla="*/ 2815475 h 6667500"/>
                <a:gd name="connsiteX103" fmla="*/ 552450 w 5619750"/>
                <a:gd name="connsiteY103" fmla="*/ 2624975 h 6667500"/>
                <a:gd name="connsiteX104" fmla="*/ 476250 w 5619750"/>
                <a:gd name="connsiteY104" fmla="*/ 2529725 h 6667500"/>
                <a:gd name="connsiteX105" fmla="*/ 457200 w 5619750"/>
                <a:gd name="connsiteY105" fmla="*/ 2472575 h 6667500"/>
                <a:gd name="connsiteX106" fmla="*/ 342900 w 5619750"/>
                <a:gd name="connsiteY106" fmla="*/ 2320175 h 6667500"/>
                <a:gd name="connsiteX107" fmla="*/ 304800 w 5619750"/>
                <a:gd name="connsiteY107" fmla="*/ 2263025 h 6667500"/>
                <a:gd name="connsiteX108" fmla="*/ 190500 w 5619750"/>
                <a:gd name="connsiteY108" fmla="*/ 1996325 h 6667500"/>
                <a:gd name="connsiteX109" fmla="*/ 152400 w 5619750"/>
                <a:gd name="connsiteY109" fmla="*/ 1939175 h 6667500"/>
                <a:gd name="connsiteX110" fmla="*/ 133350 w 5619750"/>
                <a:gd name="connsiteY110" fmla="*/ 1882025 h 6667500"/>
                <a:gd name="connsiteX111" fmla="*/ 76200 w 5619750"/>
                <a:gd name="connsiteY111" fmla="*/ 1577225 h 6667500"/>
                <a:gd name="connsiteX112" fmla="*/ 57906 w 5619750"/>
                <a:gd name="connsiteY112" fmla="*/ 1450252 h 6667500"/>
                <a:gd name="connsiteX113" fmla="*/ 59423 w 5619750"/>
                <a:gd name="connsiteY113" fmla="*/ 1462757 h 6667500"/>
                <a:gd name="connsiteX114" fmla="*/ 57383 w 5619750"/>
                <a:gd name="connsiteY114" fmla="*/ 1446237 h 6667500"/>
                <a:gd name="connsiteX115" fmla="*/ 38100 w 5619750"/>
                <a:gd name="connsiteY115" fmla="*/ 1291475 h 6667500"/>
                <a:gd name="connsiteX116" fmla="*/ 57150 w 5619750"/>
                <a:gd name="connsiteY116" fmla="*/ 1024775 h 6667500"/>
                <a:gd name="connsiteX117" fmla="*/ 76200 w 5619750"/>
                <a:gd name="connsiteY117" fmla="*/ 967625 h 6667500"/>
                <a:gd name="connsiteX118" fmla="*/ 114300 w 5619750"/>
                <a:gd name="connsiteY118" fmla="*/ 872375 h 6667500"/>
                <a:gd name="connsiteX119" fmla="*/ 133350 w 5619750"/>
                <a:gd name="connsiteY119" fmla="*/ 796175 h 6667500"/>
                <a:gd name="connsiteX120" fmla="*/ 190500 w 5619750"/>
                <a:gd name="connsiteY120" fmla="*/ 739025 h 6667500"/>
                <a:gd name="connsiteX121" fmla="*/ 381000 w 5619750"/>
                <a:gd name="connsiteY121" fmla="*/ 586625 h 6667500"/>
                <a:gd name="connsiteX122" fmla="*/ 514350 w 5619750"/>
                <a:gd name="connsiteY122" fmla="*/ 491375 h 6667500"/>
                <a:gd name="connsiteX123" fmla="*/ 590550 w 5619750"/>
                <a:gd name="connsiteY123" fmla="*/ 415175 h 6667500"/>
                <a:gd name="connsiteX124" fmla="*/ 704850 w 5619750"/>
                <a:gd name="connsiteY124" fmla="*/ 338975 h 6667500"/>
                <a:gd name="connsiteX125" fmla="*/ 762000 w 5619750"/>
                <a:gd name="connsiteY125" fmla="*/ 300875 h 6667500"/>
                <a:gd name="connsiteX126" fmla="*/ 838200 w 5619750"/>
                <a:gd name="connsiteY126" fmla="*/ 262775 h 6667500"/>
                <a:gd name="connsiteX127" fmla="*/ 895350 w 5619750"/>
                <a:gd name="connsiteY127" fmla="*/ 224675 h 6667500"/>
                <a:gd name="connsiteX128" fmla="*/ 990600 w 5619750"/>
                <a:gd name="connsiteY128" fmla="*/ 205625 h 6667500"/>
                <a:gd name="connsiteX129" fmla="*/ 1123950 w 5619750"/>
                <a:gd name="connsiteY129" fmla="*/ 129425 h 6667500"/>
                <a:gd name="connsiteX130" fmla="*/ 1181100 w 5619750"/>
                <a:gd name="connsiteY130" fmla="*/ 91325 h 6667500"/>
                <a:gd name="connsiteX131" fmla="*/ 1295400 w 5619750"/>
                <a:gd name="connsiteY131" fmla="*/ 53225 h 6667500"/>
                <a:gd name="connsiteX132" fmla="*/ 1352550 w 5619750"/>
                <a:gd name="connsiteY132" fmla="*/ 15125 h 6667500"/>
                <a:gd name="connsiteX133" fmla="*/ 1397925 w 5619750"/>
                <a:gd name="connsiteY133" fmla="*/ 0 h 666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5619750" h="6667500">
                  <a:moveTo>
                    <a:pt x="1397925" y="0"/>
                  </a:moveTo>
                  <a:lnTo>
                    <a:pt x="2313869" y="0"/>
                  </a:lnTo>
                  <a:lnTo>
                    <a:pt x="2320510" y="3389"/>
                  </a:lnTo>
                  <a:cubicBezTo>
                    <a:pt x="2334242" y="13219"/>
                    <a:pt x="2334606" y="30099"/>
                    <a:pt x="2476500" y="129425"/>
                  </a:cubicBezTo>
                  <a:cubicBezTo>
                    <a:pt x="2540000" y="173875"/>
                    <a:pt x="2606842" y="213897"/>
                    <a:pt x="2667000" y="262775"/>
                  </a:cubicBezTo>
                  <a:cubicBezTo>
                    <a:pt x="2708818" y="296752"/>
                    <a:pt x="2743200" y="338975"/>
                    <a:pt x="2781300" y="377075"/>
                  </a:cubicBezTo>
                  <a:cubicBezTo>
                    <a:pt x="2800350" y="396125"/>
                    <a:pt x="2817413" y="417395"/>
                    <a:pt x="2838450" y="434225"/>
                  </a:cubicBezTo>
                  <a:lnTo>
                    <a:pt x="2933700" y="510425"/>
                  </a:lnTo>
                  <a:cubicBezTo>
                    <a:pt x="2999646" y="620335"/>
                    <a:pt x="3051689" y="696629"/>
                    <a:pt x="3086100" y="834275"/>
                  </a:cubicBezTo>
                  <a:lnTo>
                    <a:pt x="3124200" y="986675"/>
                  </a:lnTo>
                  <a:cubicBezTo>
                    <a:pt x="3130550" y="1056525"/>
                    <a:pt x="3135908" y="1126472"/>
                    <a:pt x="3143250" y="1196225"/>
                  </a:cubicBezTo>
                  <a:cubicBezTo>
                    <a:pt x="3148609" y="1247139"/>
                    <a:pt x="3157665" y="1297640"/>
                    <a:pt x="3162300" y="1348625"/>
                  </a:cubicBezTo>
                  <a:cubicBezTo>
                    <a:pt x="3176718" y="1507228"/>
                    <a:pt x="3200400" y="1824875"/>
                    <a:pt x="3200400" y="1824875"/>
                  </a:cubicBezTo>
                  <a:cubicBezTo>
                    <a:pt x="3194050" y="1939175"/>
                    <a:pt x="3181350" y="2053299"/>
                    <a:pt x="3181350" y="2167775"/>
                  </a:cubicBezTo>
                  <a:cubicBezTo>
                    <a:pt x="3181350" y="2237913"/>
                    <a:pt x="3158317" y="2321215"/>
                    <a:pt x="3200400" y="2377325"/>
                  </a:cubicBezTo>
                  <a:cubicBezTo>
                    <a:pt x="3263811" y="2461873"/>
                    <a:pt x="3366838" y="2515354"/>
                    <a:pt x="3467100" y="2548775"/>
                  </a:cubicBezTo>
                  <a:lnTo>
                    <a:pt x="3581400" y="2586875"/>
                  </a:lnTo>
                  <a:lnTo>
                    <a:pt x="3638550" y="2605925"/>
                  </a:lnTo>
                  <a:cubicBezTo>
                    <a:pt x="3657600" y="2593225"/>
                    <a:pt x="3672863" y="2569456"/>
                    <a:pt x="3695700" y="2567825"/>
                  </a:cubicBezTo>
                  <a:cubicBezTo>
                    <a:pt x="3747732" y="2564108"/>
                    <a:pt x="3951808" y="2579813"/>
                    <a:pt x="4019550" y="2624975"/>
                  </a:cubicBezTo>
                  <a:cubicBezTo>
                    <a:pt x="4038600" y="2637675"/>
                    <a:pt x="4056222" y="2652836"/>
                    <a:pt x="4076700" y="2663075"/>
                  </a:cubicBezTo>
                  <a:cubicBezTo>
                    <a:pt x="4153388" y="2701419"/>
                    <a:pt x="4184459" y="2705624"/>
                    <a:pt x="4267200" y="2720225"/>
                  </a:cubicBezTo>
                  <a:cubicBezTo>
                    <a:pt x="4552178" y="2770515"/>
                    <a:pt x="4413798" y="2730991"/>
                    <a:pt x="4610100" y="2796425"/>
                  </a:cubicBezTo>
                  <a:cubicBezTo>
                    <a:pt x="4635500" y="2815475"/>
                    <a:pt x="4658733" y="2837823"/>
                    <a:pt x="4686300" y="2853575"/>
                  </a:cubicBezTo>
                  <a:cubicBezTo>
                    <a:pt x="4703735" y="2863538"/>
                    <a:pt x="4727770" y="2860081"/>
                    <a:pt x="4743450" y="2872625"/>
                  </a:cubicBezTo>
                  <a:cubicBezTo>
                    <a:pt x="4761328" y="2886928"/>
                    <a:pt x="4764320" y="2914698"/>
                    <a:pt x="4781550" y="2929775"/>
                  </a:cubicBezTo>
                  <a:cubicBezTo>
                    <a:pt x="4816011" y="2959928"/>
                    <a:pt x="4861626" y="2975553"/>
                    <a:pt x="4895850" y="3005975"/>
                  </a:cubicBezTo>
                  <a:cubicBezTo>
                    <a:pt x="4919580" y="3027069"/>
                    <a:pt x="4934793" y="3056164"/>
                    <a:pt x="4953000" y="3082175"/>
                  </a:cubicBezTo>
                  <a:cubicBezTo>
                    <a:pt x="5020717" y="3178914"/>
                    <a:pt x="5029108" y="3196322"/>
                    <a:pt x="5086350" y="3291725"/>
                  </a:cubicBezTo>
                  <a:cubicBezTo>
                    <a:pt x="5100169" y="3353913"/>
                    <a:pt x="5135458" y="3528796"/>
                    <a:pt x="5162550" y="3596525"/>
                  </a:cubicBezTo>
                  <a:cubicBezTo>
                    <a:pt x="5171053" y="3617783"/>
                    <a:pt x="5187950" y="3634625"/>
                    <a:pt x="5200650" y="3653675"/>
                  </a:cubicBezTo>
                  <a:cubicBezTo>
                    <a:pt x="5207000" y="3679075"/>
                    <a:pt x="5209387" y="3705810"/>
                    <a:pt x="5219700" y="3729875"/>
                  </a:cubicBezTo>
                  <a:cubicBezTo>
                    <a:pt x="5228719" y="3750919"/>
                    <a:pt x="5252652" y="3764716"/>
                    <a:pt x="5257800" y="3787025"/>
                  </a:cubicBezTo>
                  <a:cubicBezTo>
                    <a:pt x="5272150" y="3849207"/>
                    <a:pt x="5265760" y="3914679"/>
                    <a:pt x="5276850" y="3977525"/>
                  </a:cubicBezTo>
                  <a:cubicBezTo>
                    <a:pt x="5284884" y="4023050"/>
                    <a:pt x="5304555" y="4065830"/>
                    <a:pt x="5314950" y="4110875"/>
                  </a:cubicBezTo>
                  <a:cubicBezTo>
                    <a:pt x="5365903" y="4331670"/>
                    <a:pt x="5304144" y="4124800"/>
                    <a:pt x="5353050" y="4320425"/>
                  </a:cubicBezTo>
                  <a:cubicBezTo>
                    <a:pt x="5364262" y="4365273"/>
                    <a:pt x="5380562" y="4408775"/>
                    <a:pt x="5391150" y="4453775"/>
                  </a:cubicBezTo>
                  <a:cubicBezTo>
                    <a:pt x="5405982" y="4516811"/>
                    <a:pt x="5408772" y="4582841"/>
                    <a:pt x="5429250" y="4644275"/>
                  </a:cubicBezTo>
                  <a:cubicBezTo>
                    <a:pt x="5461000" y="4739525"/>
                    <a:pt x="5479599" y="4840222"/>
                    <a:pt x="5524500" y="4930025"/>
                  </a:cubicBezTo>
                  <a:cubicBezTo>
                    <a:pt x="5537200" y="4955425"/>
                    <a:pt x="5552053" y="4979858"/>
                    <a:pt x="5562600" y="5006225"/>
                  </a:cubicBezTo>
                  <a:cubicBezTo>
                    <a:pt x="5577515" y="5043513"/>
                    <a:pt x="5588000" y="5082425"/>
                    <a:pt x="5600700" y="5120525"/>
                  </a:cubicBezTo>
                  <a:lnTo>
                    <a:pt x="5619750" y="5177675"/>
                  </a:lnTo>
                  <a:cubicBezTo>
                    <a:pt x="5613400" y="5336425"/>
                    <a:pt x="5612020" y="5495452"/>
                    <a:pt x="5600700" y="5653925"/>
                  </a:cubicBezTo>
                  <a:cubicBezTo>
                    <a:pt x="5599269" y="5673954"/>
                    <a:pt x="5590630" y="5693114"/>
                    <a:pt x="5581650" y="5711075"/>
                  </a:cubicBezTo>
                  <a:cubicBezTo>
                    <a:pt x="5528547" y="5817281"/>
                    <a:pt x="5451042" y="5827654"/>
                    <a:pt x="5334000" y="5901575"/>
                  </a:cubicBezTo>
                  <a:cubicBezTo>
                    <a:pt x="5283350" y="5933564"/>
                    <a:pt x="5235181" y="5970034"/>
                    <a:pt x="5181600" y="5996825"/>
                  </a:cubicBezTo>
                  <a:cubicBezTo>
                    <a:pt x="5143500" y="6015875"/>
                    <a:pt x="5103238" y="6031106"/>
                    <a:pt x="5067300" y="6053975"/>
                  </a:cubicBezTo>
                  <a:cubicBezTo>
                    <a:pt x="5032997" y="6075804"/>
                    <a:pt x="5005360" y="6106858"/>
                    <a:pt x="4972050" y="6130175"/>
                  </a:cubicBezTo>
                  <a:cubicBezTo>
                    <a:pt x="4774024" y="6268793"/>
                    <a:pt x="4958326" y="6137037"/>
                    <a:pt x="4819650" y="6206375"/>
                  </a:cubicBezTo>
                  <a:cubicBezTo>
                    <a:pt x="4628332" y="6302034"/>
                    <a:pt x="4920085" y="6182381"/>
                    <a:pt x="4686300" y="6282575"/>
                  </a:cubicBezTo>
                  <a:cubicBezTo>
                    <a:pt x="4667843" y="6290485"/>
                    <a:pt x="4647111" y="6292645"/>
                    <a:pt x="4629150" y="6301625"/>
                  </a:cubicBezTo>
                  <a:cubicBezTo>
                    <a:pt x="4596032" y="6318184"/>
                    <a:pt x="4567608" y="6343453"/>
                    <a:pt x="4533900" y="6358775"/>
                  </a:cubicBezTo>
                  <a:cubicBezTo>
                    <a:pt x="4428685" y="6406600"/>
                    <a:pt x="4323990" y="6412187"/>
                    <a:pt x="4210050" y="6434975"/>
                  </a:cubicBezTo>
                  <a:cubicBezTo>
                    <a:pt x="4152643" y="6446456"/>
                    <a:pt x="4095271" y="6458383"/>
                    <a:pt x="4038600" y="6473075"/>
                  </a:cubicBezTo>
                  <a:cubicBezTo>
                    <a:pt x="3923769" y="6502846"/>
                    <a:pt x="3814307" y="6566129"/>
                    <a:pt x="3695700" y="6568325"/>
                  </a:cubicBezTo>
                  <a:lnTo>
                    <a:pt x="2667000" y="6587375"/>
                  </a:lnTo>
                  <a:cubicBezTo>
                    <a:pt x="2622550" y="6606425"/>
                    <a:pt x="2576905" y="6622898"/>
                    <a:pt x="2533650" y="6644525"/>
                  </a:cubicBezTo>
                  <a:cubicBezTo>
                    <a:pt x="2523411" y="6649645"/>
                    <a:pt x="2514243" y="6656610"/>
                    <a:pt x="2505075" y="6663575"/>
                  </a:cubicBezTo>
                  <a:lnTo>
                    <a:pt x="2499188" y="6667500"/>
                  </a:lnTo>
                  <a:lnTo>
                    <a:pt x="2263025" y="6667500"/>
                  </a:lnTo>
                  <a:lnTo>
                    <a:pt x="2286000" y="6644525"/>
                  </a:lnTo>
                  <a:cubicBezTo>
                    <a:pt x="2254250" y="6625475"/>
                    <a:pt x="2220371" y="6609591"/>
                    <a:pt x="2190750" y="6587375"/>
                  </a:cubicBezTo>
                  <a:cubicBezTo>
                    <a:pt x="2169197" y="6571211"/>
                    <a:pt x="2156446" y="6544504"/>
                    <a:pt x="2133600" y="6530225"/>
                  </a:cubicBezTo>
                  <a:cubicBezTo>
                    <a:pt x="2065340" y="6487563"/>
                    <a:pt x="2017860" y="6491765"/>
                    <a:pt x="1943100" y="6473075"/>
                  </a:cubicBezTo>
                  <a:cubicBezTo>
                    <a:pt x="1923619" y="6468205"/>
                    <a:pt x="1905000" y="6460375"/>
                    <a:pt x="1885950" y="6454025"/>
                  </a:cubicBezTo>
                  <a:cubicBezTo>
                    <a:pt x="1835150" y="6415925"/>
                    <a:pt x="1786385" y="6374948"/>
                    <a:pt x="1733550" y="6339725"/>
                  </a:cubicBezTo>
                  <a:cubicBezTo>
                    <a:pt x="1709921" y="6323973"/>
                    <a:pt x="1680615" y="6317910"/>
                    <a:pt x="1657350" y="6301625"/>
                  </a:cubicBezTo>
                  <a:cubicBezTo>
                    <a:pt x="1616720" y="6273184"/>
                    <a:pt x="1581777" y="6237357"/>
                    <a:pt x="1543050" y="6206375"/>
                  </a:cubicBezTo>
                  <a:cubicBezTo>
                    <a:pt x="1518257" y="6186541"/>
                    <a:pt x="1490580" y="6170319"/>
                    <a:pt x="1466850" y="6149225"/>
                  </a:cubicBezTo>
                  <a:cubicBezTo>
                    <a:pt x="1433290" y="6119394"/>
                    <a:pt x="1405392" y="6083543"/>
                    <a:pt x="1371600" y="6053975"/>
                  </a:cubicBezTo>
                  <a:cubicBezTo>
                    <a:pt x="1354370" y="6038898"/>
                    <a:pt x="1332039" y="6030532"/>
                    <a:pt x="1314450" y="6015875"/>
                  </a:cubicBezTo>
                  <a:cubicBezTo>
                    <a:pt x="1223378" y="5939982"/>
                    <a:pt x="1287314" y="5983311"/>
                    <a:pt x="1219200" y="5901575"/>
                  </a:cubicBezTo>
                  <a:cubicBezTo>
                    <a:pt x="1115518" y="5777156"/>
                    <a:pt x="1211983" y="5913408"/>
                    <a:pt x="1085850" y="5787275"/>
                  </a:cubicBezTo>
                  <a:cubicBezTo>
                    <a:pt x="1009366" y="5710791"/>
                    <a:pt x="1024310" y="5705222"/>
                    <a:pt x="971550" y="5634875"/>
                  </a:cubicBezTo>
                  <a:cubicBezTo>
                    <a:pt x="947154" y="5602347"/>
                    <a:pt x="919746" y="5572153"/>
                    <a:pt x="895350" y="5539625"/>
                  </a:cubicBezTo>
                  <a:cubicBezTo>
                    <a:pt x="881613" y="5521309"/>
                    <a:pt x="871907" y="5500064"/>
                    <a:pt x="857250" y="5482475"/>
                  </a:cubicBezTo>
                  <a:cubicBezTo>
                    <a:pt x="781357" y="5391403"/>
                    <a:pt x="824686" y="5455339"/>
                    <a:pt x="742950" y="5387225"/>
                  </a:cubicBezTo>
                  <a:cubicBezTo>
                    <a:pt x="722254" y="5369978"/>
                    <a:pt x="706496" y="5347322"/>
                    <a:pt x="685800" y="5330075"/>
                  </a:cubicBezTo>
                  <a:cubicBezTo>
                    <a:pt x="502039" y="5176941"/>
                    <a:pt x="811296" y="5470513"/>
                    <a:pt x="533400" y="5215775"/>
                  </a:cubicBezTo>
                  <a:cubicBezTo>
                    <a:pt x="356862" y="5053949"/>
                    <a:pt x="437017" y="5137536"/>
                    <a:pt x="342900" y="4968125"/>
                  </a:cubicBezTo>
                  <a:cubicBezTo>
                    <a:pt x="295602" y="4882989"/>
                    <a:pt x="314227" y="4933718"/>
                    <a:pt x="247650" y="4853825"/>
                  </a:cubicBezTo>
                  <a:cubicBezTo>
                    <a:pt x="200580" y="4797341"/>
                    <a:pt x="211377" y="4787020"/>
                    <a:pt x="171450" y="4720475"/>
                  </a:cubicBezTo>
                  <a:cubicBezTo>
                    <a:pt x="147891" y="4681210"/>
                    <a:pt x="109730" y="4649616"/>
                    <a:pt x="95250" y="4606175"/>
                  </a:cubicBezTo>
                  <a:cubicBezTo>
                    <a:pt x="88900" y="4587125"/>
                    <a:pt x="85180" y="4566986"/>
                    <a:pt x="76200" y="4549025"/>
                  </a:cubicBezTo>
                  <a:cubicBezTo>
                    <a:pt x="65961" y="4528547"/>
                    <a:pt x="47399" y="4512797"/>
                    <a:pt x="38100" y="4491875"/>
                  </a:cubicBezTo>
                  <a:cubicBezTo>
                    <a:pt x="21789" y="4455175"/>
                    <a:pt x="0" y="4377575"/>
                    <a:pt x="0" y="4377575"/>
                  </a:cubicBezTo>
                  <a:cubicBezTo>
                    <a:pt x="6350" y="4250575"/>
                    <a:pt x="8910" y="4123329"/>
                    <a:pt x="19050" y="3996575"/>
                  </a:cubicBezTo>
                  <a:cubicBezTo>
                    <a:pt x="21632" y="3964299"/>
                    <a:pt x="29581" y="3932563"/>
                    <a:pt x="38100" y="3901325"/>
                  </a:cubicBezTo>
                  <a:cubicBezTo>
                    <a:pt x="48667" y="3862579"/>
                    <a:pt x="42784" y="3809302"/>
                    <a:pt x="76200" y="3787025"/>
                  </a:cubicBezTo>
                  <a:cubicBezTo>
                    <a:pt x="95250" y="3774325"/>
                    <a:pt x="112872" y="3759164"/>
                    <a:pt x="133350" y="3748925"/>
                  </a:cubicBezTo>
                  <a:cubicBezTo>
                    <a:pt x="202797" y="3714201"/>
                    <a:pt x="323844" y="3717549"/>
                    <a:pt x="381000" y="3710825"/>
                  </a:cubicBezTo>
                  <a:cubicBezTo>
                    <a:pt x="425594" y="3705579"/>
                    <a:pt x="469900" y="3698125"/>
                    <a:pt x="514350" y="3691775"/>
                  </a:cubicBezTo>
                  <a:cubicBezTo>
                    <a:pt x="609600" y="3710825"/>
                    <a:pt x="706507" y="3722927"/>
                    <a:pt x="800100" y="3748925"/>
                  </a:cubicBezTo>
                  <a:cubicBezTo>
                    <a:pt x="822160" y="3755053"/>
                    <a:pt x="836772" y="3776786"/>
                    <a:pt x="857250" y="3787025"/>
                  </a:cubicBezTo>
                  <a:cubicBezTo>
                    <a:pt x="875211" y="3796005"/>
                    <a:pt x="895350" y="3799725"/>
                    <a:pt x="914400" y="3806075"/>
                  </a:cubicBezTo>
                  <a:cubicBezTo>
                    <a:pt x="956531" y="3763944"/>
                    <a:pt x="983128" y="3744819"/>
                    <a:pt x="1009650" y="3691775"/>
                  </a:cubicBezTo>
                  <a:cubicBezTo>
                    <a:pt x="1018630" y="3673814"/>
                    <a:pt x="1023183" y="3653933"/>
                    <a:pt x="1028700" y="3634625"/>
                  </a:cubicBezTo>
                  <a:cubicBezTo>
                    <a:pt x="1046635" y="3571851"/>
                    <a:pt x="1053706" y="3528647"/>
                    <a:pt x="1066800" y="3463175"/>
                  </a:cubicBezTo>
                  <a:cubicBezTo>
                    <a:pt x="1060450" y="3323475"/>
                    <a:pt x="1075176" y="3181204"/>
                    <a:pt x="1047750" y="3044075"/>
                  </a:cubicBezTo>
                  <a:cubicBezTo>
                    <a:pt x="1041523" y="3012942"/>
                    <a:pt x="997386" y="3005379"/>
                    <a:pt x="971550" y="2986925"/>
                  </a:cubicBezTo>
                  <a:cubicBezTo>
                    <a:pt x="793953" y="2860070"/>
                    <a:pt x="1027106" y="3024139"/>
                    <a:pt x="857250" y="2929775"/>
                  </a:cubicBezTo>
                  <a:cubicBezTo>
                    <a:pt x="817222" y="2907537"/>
                    <a:pt x="781050" y="2878975"/>
                    <a:pt x="742950" y="2853575"/>
                  </a:cubicBezTo>
                  <a:cubicBezTo>
                    <a:pt x="723900" y="2840875"/>
                    <a:pt x="699537" y="2833791"/>
                    <a:pt x="685800" y="2815475"/>
                  </a:cubicBezTo>
                  <a:cubicBezTo>
                    <a:pt x="659718" y="2780699"/>
                    <a:pt x="561831" y="2653119"/>
                    <a:pt x="552450" y="2624975"/>
                  </a:cubicBezTo>
                  <a:cubicBezTo>
                    <a:pt x="526160" y="2546105"/>
                    <a:pt x="550108" y="2578964"/>
                    <a:pt x="476250" y="2529725"/>
                  </a:cubicBezTo>
                  <a:cubicBezTo>
                    <a:pt x="469900" y="2510675"/>
                    <a:pt x="467981" y="2489516"/>
                    <a:pt x="457200" y="2472575"/>
                  </a:cubicBezTo>
                  <a:cubicBezTo>
                    <a:pt x="423108" y="2419002"/>
                    <a:pt x="378123" y="2373010"/>
                    <a:pt x="342900" y="2320175"/>
                  </a:cubicBezTo>
                  <a:lnTo>
                    <a:pt x="304800" y="2263025"/>
                  </a:lnTo>
                  <a:cubicBezTo>
                    <a:pt x="276420" y="2149505"/>
                    <a:pt x="276067" y="2124676"/>
                    <a:pt x="190500" y="1996325"/>
                  </a:cubicBezTo>
                  <a:cubicBezTo>
                    <a:pt x="177800" y="1977275"/>
                    <a:pt x="162639" y="1959653"/>
                    <a:pt x="152400" y="1939175"/>
                  </a:cubicBezTo>
                  <a:cubicBezTo>
                    <a:pt x="143420" y="1921214"/>
                    <a:pt x="138634" y="1901398"/>
                    <a:pt x="133350" y="1882025"/>
                  </a:cubicBezTo>
                  <a:cubicBezTo>
                    <a:pt x="83818" y="1700408"/>
                    <a:pt x="100782" y="1761590"/>
                    <a:pt x="76200" y="1577225"/>
                  </a:cubicBezTo>
                  <a:cubicBezTo>
                    <a:pt x="49910" y="1380049"/>
                    <a:pt x="54034" y="1417801"/>
                    <a:pt x="57906" y="1450252"/>
                  </a:cubicBezTo>
                  <a:lnTo>
                    <a:pt x="59423" y="1462757"/>
                  </a:lnTo>
                  <a:lnTo>
                    <a:pt x="57383" y="1446237"/>
                  </a:lnTo>
                  <a:cubicBezTo>
                    <a:pt x="54225" y="1420731"/>
                    <a:pt x="48337" y="1373367"/>
                    <a:pt x="38100" y="1291475"/>
                  </a:cubicBezTo>
                  <a:cubicBezTo>
                    <a:pt x="44450" y="1202575"/>
                    <a:pt x="46736" y="1113291"/>
                    <a:pt x="57150" y="1024775"/>
                  </a:cubicBezTo>
                  <a:cubicBezTo>
                    <a:pt x="59496" y="1004832"/>
                    <a:pt x="69149" y="986427"/>
                    <a:pt x="76200" y="967625"/>
                  </a:cubicBezTo>
                  <a:cubicBezTo>
                    <a:pt x="88207" y="935606"/>
                    <a:pt x="103486" y="904816"/>
                    <a:pt x="114300" y="872375"/>
                  </a:cubicBezTo>
                  <a:cubicBezTo>
                    <a:pt x="122579" y="847537"/>
                    <a:pt x="120360" y="818907"/>
                    <a:pt x="133350" y="796175"/>
                  </a:cubicBezTo>
                  <a:cubicBezTo>
                    <a:pt x="146716" y="772784"/>
                    <a:pt x="170475" y="757047"/>
                    <a:pt x="190500" y="739025"/>
                  </a:cubicBezTo>
                  <a:cubicBezTo>
                    <a:pt x="313548" y="628282"/>
                    <a:pt x="285966" y="649981"/>
                    <a:pt x="381000" y="586625"/>
                  </a:cubicBezTo>
                  <a:cubicBezTo>
                    <a:pt x="463030" y="463580"/>
                    <a:pt x="360560" y="593902"/>
                    <a:pt x="514350" y="491375"/>
                  </a:cubicBezTo>
                  <a:cubicBezTo>
                    <a:pt x="544238" y="471450"/>
                    <a:pt x="562500" y="437615"/>
                    <a:pt x="590550" y="415175"/>
                  </a:cubicBezTo>
                  <a:cubicBezTo>
                    <a:pt x="626306" y="386570"/>
                    <a:pt x="666750" y="364375"/>
                    <a:pt x="704850" y="338975"/>
                  </a:cubicBezTo>
                  <a:cubicBezTo>
                    <a:pt x="723900" y="326275"/>
                    <a:pt x="741522" y="311114"/>
                    <a:pt x="762000" y="300875"/>
                  </a:cubicBezTo>
                  <a:cubicBezTo>
                    <a:pt x="787400" y="288175"/>
                    <a:pt x="813544" y="276864"/>
                    <a:pt x="838200" y="262775"/>
                  </a:cubicBezTo>
                  <a:cubicBezTo>
                    <a:pt x="858079" y="251416"/>
                    <a:pt x="873913" y="232714"/>
                    <a:pt x="895350" y="224675"/>
                  </a:cubicBezTo>
                  <a:cubicBezTo>
                    <a:pt x="925667" y="213306"/>
                    <a:pt x="958850" y="211975"/>
                    <a:pt x="990600" y="205625"/>
                  </a:cubicBezTo>
                  <a:cubicBezTo>
                    <a:pt x="1035050" y="180225"/>
                    <a:pt x="1080050" y="155765"/>
                    <a:pt x="1123950" y="129425"/>
                  </a:cubicBezTo>
                  <a:cubicBezTo>
                    <a:pt x="1143583" y="117645"/>
                    <a:pt x="1160178" y="100624"/>
                    <a:pt x="1181100" y="91325"/>
                  </a:cubicBezTo>
                  <a:cubicBezTo>
                    <a:pt x="1217800" y="75014"/>
                    <a:pt x="1257300" y="65925"/>
                    <a:pt x="1295400" y="53225"/>
                  </a:cubicBezTo>
                  <a:cubicBezTo>
                    <a:pt x="1317120" y="45985"/>
                    <a:pt x="1332072" y="25364"/>
                    <a:pt x="1352550" y="15125"/>
                  </a:cubicBezTo>
                  <a:lnTo>
                    <a:pt x="1397925" y="0"/>
                  </a:lnTo>
                  <a:close/>
                </a:path>
              </a:pathLst>
            </a:custGeom>
          </p:spPr>
        </p:pic>
      </p:grpSp>
      <p:grpSp>
        <p:nvGrpSpPr>
          <p:cNvPr id="19" name="Group 18"/>
          <p:cNvGrpSpPr/>
          <p:nvPr/>
        </p:nvGrpSpPr>
        <p:grpSpPr>
          <a:xfrm>
            <a:off x="6965657" y="2587929"/>
            <a:ext cx="2432987" cy="1593970"/>
            <a:chOff x="5371518" y="1981526"/>
            <a:chExt cx="4674576" cy="3289370"/>
          </a:xfrm>
          <a:solidFill>
            <a:schemeClr val="accent2"/>
          </a:solidFill>
        </p:grpSpPr>
        <p:sp>
          <p:nvSpPr>
            <p:cNvPr id="18" name="Flowchart: Decision 17"/>
            <p:cNvSpPr/>
            <p:nvPr/>
          </p:nvSpPr>
          <p:spPr>
            <a:xfrm>
              <a:off x="5371518" y="1981526"/>
              <a:ext cx="4674576" cy="3289370"/>
            </a:xfrm>
            <a:prstGeom prst="flowChartDecision">
              <a:avLst/>
            </a:prstGeom>
            <a:grpFill/>
            <a:ln w="57150">
              <a:solidFill>
                <a:schemeClr val="accent2">
                  <a:lumMod val="20000"/>
                  <a:lumOff val="80000"/>
                </a:schemeClr>
              </a:solidFill>
            </a:ln>
            <a:effectLst>
              <a:glow rad="228600">
                <a:schemeClr val="accent4">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Flowchart: Decision 65"/>
            <p:cNvSpPr/>
            <p:nvPr/>
          </p:nvSpPr>
          <p:spPr>
            <a:xfrm>
              <a:off x="5724377" y="2255250"/>
              <a:ext cx="3930731" cy="2762070"/>
            </a:xfrm>
            <a:prstGeom prst="flowChartDecision">
              <a:avLst/>
            </a:prstGeom>
            <a:grpFill/>
            <a:ln w="57150">
              <a:solidFill>
                <a:schemeClr val="accent2">
                  <a:lumMod val="20000"/>
                  <a:lumOff val="80000"/>
                </a:schemeClr>
              </a:solidFill>
            </a:ln>
            <a:effectLst>
              <a:glow rad="228600">
                <a:schemeClr val="accent4">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1" name="Group 70"/>
          <p:cNvGrpSpPr/>
          <p:nvPr/>
        </p:nvGrpSpPr>
        <p:grpSpPr>
          <a:xfrm>
            <a:off x="5667550" y="3891456"/>
            <a:ext cx="5029200" cy="2296485"/>
            <a:chOff x="5507990" y="4454940"/>
            <a:chExt cx="5029200" cy="2296485"/>
          </a:xfrm>
        </p:grpSpPr>
        <p:sp>
          <p:nvSpPr>
            <p:cNvPr id="72" name="Freeform 71"/>
            <p:cNvSpPr/>
            <p:nvPr/>
          </p:nvSpPr>
          <p:spPr>
            <a:xfrm>
              <a:off x="5507990" y="4454940"/>
              <a:ext cx="5029200" cy="1609344"/>
            </a:xfrm>
            <a:custGeom>
              <a:avLst/>
              <a:gdLst>
                <a:gd name="connsiteX0" fmla="*/ 1444752 w 5029200"/>
                <a:gd name="connsiteY0" fmla="*/ 0 h 1609344"/>
                <a:gd name="connsiteX1" fmla="*/ 1572768 w 5029200"/>
                <a:gd name="connsiteY1" fmla="*/ 18288 h 1609344"/>
                <a:gd name="connsiteX2" fmla="*/ 1700784 w 5029200"/>
                <a:gd name="connsiteY2" fmla="*/ 109728 h 1609344"/>
                <a:gd name="connsiteX3" fmla="*/ 1792224 w 5029200"/>
                <a:gd name="connsiteY3" fmla="*/ 146304 h 1609344"/>
                <a:gd name="connsiteX4" fmla="*/ 1956816 w 5029200"/>
                <a:gd name="connsiteY4" fmla="*/ 128016 h 1609344"/>
                <a:gd name="connsiteX5" fmla="*/ 2029968 w 5029200"/>
                <a:gd name="connsiteY5" fmla="*/ 109728 h 1609344"/>
                <a:gd name="connsiteX6" fmla="*/ 2157984 w 5029200"/>
                <a:gd name="connsiteY6" fmla="*/ 91440 h 1609344"/>
                <a:gd name="connsiteX7" fmla="*/ 2212848 w 5029200"/>
                <a:gd name="connsiteY7" fmla="*/ 73152 h 1609344"/>
                <a:gd name="connsiteX8" fmla="*/ 2724912 w 5029200"/>
                <a:gd name="connsiteY8" fmla="*/ 128016 h 1609344"/>
                <a:gd name="connsiteX9" fmla="*/ 2944368 w 5029200"/>
                <a:gd name="connsiteY9" fmla="*/ 91440 h 1609344"/>
                <a:gd name="connsiteX10" fmla="*/ 3108960 w 5029200"/>
                <a:gd name="connsiteY10" fmla="*/ 0 h 1609344"/>
                <a:gd name="connsiteX11" fmla="*/ 3364992 w 5029200"/>
                <a:gd name="connsiteY11" fmla="*/ 18288 h 1609344"/>
                <a:gd name="connsiteX12" fmla="*/ 3474720 w 5029200"/>
                <a:gd name="connsiteY12" fmla="*/ 73152 h 1609344"/>
                <a:gd name="connsiteX13" fmla="*/ 3529584 w 5029200"/>
                <a:gd name="connsiteY13" fmla="*/ 91440 h 1609344"/>
                <a:gd name="connsiteX14" fmla="*/ 3968496 w 5029200"/>
                <a:gd name="connsiteY14" fmla="*/ 73152 h 1609344"/>
                <a:gd name="connsiteX15" fmla="*/ 4919472 w 5029200"/>
                <a:gd name="connsiteY15" fmla="*/ 109728 h 1609344"/>
                <a:gd name="connsiteX16" fmla="*/ 4956048 w 5029200"/>
                <a:gd name="connsiteY16" fmla="*/ 164592 h 1609344"/>
                <a:gd name="connsiteX17" fmla="*/ 5010912 w 5029200"/>
                <a:gd name="connsiteY17" fmla="*/ 201168 h 1609344"/>
                <a:gd name="connsiteX18" fmla="*/ 5029200 w 5029200"/>
                <a:gd name="connsiteY18" fmla="*/ 256032 h 1609344"/>
                <a:gd name="connsiteX19" fmla="*/ 5010912 w 5029200"/>
                <a:gd name="connsiteY19" fmla="*/ 566928 h 1609344"/>
                <a:gd name="connsiteX20" fmla="*/ 4919472 w 5029200"/>
                <a:gd name="connsiteY20" fmla="*/ 731520 h 1609344"/>
                <a:gd name="connsiteX21" fmla="*/ 4901184 w 5029200"/>
                <a:gd name="connsiteY21" fmla="*/ 786384 h 1609344"/>
                <a:gd name="connsiteX22" fmla="*/ 4828032 w 5029200"/>
                <a:gd name="connsiteY22" fmla="*/ 896112 h 1609344"/>
                <a:gd name="connsiteX23" fmla="*/ 4681728 w 5029200"/>
                <a:gd name="connsiteY23" fmla="*/ 1024128 h 1609344"/>
                <a:gd name="connsiteX24" fmla="*/ 4370832 w 5029200"/>
                <a:gd name="connsiteY24" fmla="*/ 1042416 h 1609344"/>
                <a:gd name="connsiteX25" fmla="*/ 4279392 w 5029200"/>
                <a:gd name="connsiteY25" fmla="*/ 1207008 h 1609344"/>
                <a:gd name="connsiteX26" fmla="*/ 4224528 w 5029200"/>
                <a:gd name="connsiteY26" fmla="*/ 1243584 h 1609344"/>
                <a:gd name="connsiteX27" fmla="*/ 4169664 w 5029200"/>
                <a:gd name="connsiteY27" fmla="*/ 1353312 h 1609344"/>
                <a:gd name="connsiteX28" fmla="*/ 4114800 w 5029200"/>
                <a:gd name="connsiteY28" fmla="*/ 1389888 h 1609344"/>
                <a:gd name="connsiteX29" fmla="*/ 3730752 w 5029200"/>
                <a:gd name="connsiteY29" fmla="*/ 1426464 h 1609344"/>
                <a:gd name="connsiteX30" fmla="*/ 3621024 w 5029200"/>
                <a:gd name="connsiteY30" fmla="*/ 1444752 h 1609344"/>
                <a:gd name="connsiteX31" fmla="*/ 3566160 w 5029200"/>
                <a:gd name="connsiteY31" fmla="*/ 1463040 h 1609344"/>
                <a:gd name="connsiteX32" fmla="*/ 3364992 w 5029200"/>
                <a:gd name="connsiteY32" fmla="*/ 1481328 h 1609344"/>
                <a:gd name="connsiteX33" fmla="*/ 3200400 w 5029200"/>
                <a:gd name="connsiteY33" fmla="*/ 1499616 h 1609344"/>
                <a:gd name="connsiteX34" fmla="*/ 2907792 w 5029200"/>
                <a:gd name="connsiteY34" fmla="*/ 1481328 h 1609344"/>
                <a:gd name="connsiteX35" fmla="*/ 2761488 w 5029200"/>
                <a:gd name="connsiteY35" fmla="*/ 1444752 h 1609344"/>
                <a:gd name="connsiteX36" fmla="*/ 2724912 w 5029200"/>
                <a:gd name="connsiteY36" fmla="*/ 1444752 h 1609344"/>
                <a:gd name="connsiteX37" fmla="*/ 2768903 w 5029200"/>
                <a:gd name="connsiteY37" fmla="*/ 1442919 h 1609344"/>
                <a:gd name="connsiteX38" fmla="*/ 2854058 w 5029200"/>
                <a:gd name="connsiteY38" fmla="*/ 1444252 h 1609344"/>
                <a:gd name="connsiteX39" fmla="*/ 2962656 w 5029200"/>
                <a:gd name="connsiteY39" fmla="*/ 1444752 h 1609344"/>
                <a:gd name="connsiteX40" fmla="*/ 3163824 w 5029200"/>
                <a:gd name="connsiteY40" fmla="*/ 1426464 h 1609344"/>
                <a:gd name="connsiteX41" fmla="*/ 2768903 w 5029200"/>
                <a:gd name="connsiteY41" fmla="*/ 1442919 h 1609344"/>
                <a:gd name="connsiteX42" fmla="*/ 2766728 w 5029200"/>
                <a:gd name="connsiteY42" fmla="*/ 1442885 h 1609344"/>
                <a:gd name="connsiteX43" fmla="*/ 2377440 w 5029200"/>
                <a:gd name="connsiteY43" fmla="*/ 1444752 h 1609344"/>
                <a:gd name="connsiteX44" fmla="*/ 2359152 w 5029200"/>
                <a:gd name="connsiteY44" fmla="*/ 1499616 h 1609344"/>
                <a:gd name="connsiteX45" fmla="*/ 2267712 w 5029200"/>
                <a:gd name="connsiteY45" fmla="*/ 1609344 h 1609344"/>
                <a:gd name="connsiteX46" fmla="*/ 1920240 w 5029200"/>
                <a:gd name="connsiteY46" fmla="*/ 1572768 h 1609344"/>
                <a:gd name="connsiteX47" fmla="*/ 1773936 w 5029200"/>
                <a:gd name="connsiteY47" fmla="*/ 1517904 h 1609344"/>
                <a:gd name="connsiteX48" fmla="*/ 1627632 w 5029200"/>
                <a:gd name="connsiteY48" fmla="*/ 1481328 h 1609344"/>
                <a:gd name="connsiteX49" fmla="*/ 1389888 w 5029200"/>
                <a:gd name="connsiteY49" fmla="*/ 1463040 h 1609344"/>
                <a:gd name="connsiteX50" fmla="*/ 1115568 w 5029200"/>
                <a:gd name="connsiteY50" fmla="*/ 1444752 h 1609344"/>
                <a:gd name="connsiteX51" fmla="*/ 1005840 w 5029200"/>
                <a:gd name="connsiteY51" fmla="*/ 1408176 h 1609344"/>
                <a:gd name="connsiteX52" fmla="*/ 950976 w 5029200"/>
                <a:gd name="connsiteY52" fmla="*/ 1389888 h 1609344"/>
                <a:gd name="connsiteX53" fmla="*/ 841248 w 5029200"/>
                <a:gd name="connsiteY53" fmla="*/ 1444752 h 1609344"/>
                <a:gd name="connsiteX54" fmla="*/ 694944 w 5029200"/>
                <a:gd name="connsiteY54" fmla="*/ 1499616 h 1609344"/>
                <a:gd name="connsiteX55" fmla="*/ 457200 w 5029200"/>
                <a:gd name="connsiteY55" fmla="*/ 1481328 h 1609344"/>
                <a:gd name="connsiteX56" fmla="*/ 347472 w 5029200"/>
                <a:gd name="connsiteY56" fmla="*/ 1408176 h 1609344"/>
                <a:gd name="connsiteX57" fmla="*/ 292608 w 5029200"/>
                <a:gd name="connsiteY57" fmla="*/ 1371600 h 1609344"/>
                <a:gd name="connsiteX58" fmla="*/ 182880 w 5029200"/>
                <a:gd name="connsiteY58" fmla="*/ 1280160 h 1609344"/>
                <a:gd name="connsiteX59" fmla="*/ 73152 w 5029200"/>
                <a:gd name="connsiteY59" fmla="*/ 1261872 h 1609344"/>
                <a:gd name="connsiteX60" fmla="*/ 36576 w 5029200"/>
                <a:gd name="connsiteY60" fmla="*/ 1207008 h 1609344"/>
                <a:gd name="connsiteX61" fmla="*/ 0 w 5029200"/>
                <a:gd name="connsiteY61" fmla="*/ 1097280 h 1609344"/>
                <a:gd name="connsiteX62" fmla="*/ 18288 w 5029200"/>
                <a:gd name="connsiteY62" fmla="*/ 877824 h 1609344"/>
                <a:gd name="connsiteX63" fmla="*/ 36576 w 5029200"/>
                <a:gd name="connsiteY63" fmla="*/ 804672 h 1609344"/>
                <a:gd name="connsiteX64" fmla="*/ 54864 w 5029200"/>
                <a:gd name="connsiteY64" fmla="*/ 402336 h 1609344"/>
                <a:gd name="connsiteX65" fmla="*/ 109728 w 5029200"/>
                <a:gd name="connsiteY65" fmla="*/ 219456 h 1609344"/>
                <a:gd name="connsiteX66" fmla="*/ 219456 w 5029200"/>
                <a:gd name="connsiteY66" fmla="*/ 164592 h 1609344"/>
                <a:gd name="connsiteX67" fmla="*/ 438912 w 5029200"/>
                <a:gd name="connsiteY67" fmla="*/ 219456 h 1609344"/>
                <a:gd name="connsiteX68" fmla="*/ 493776 w 5029200"/>
                <a:gd name="connsiteY68" fmla="*/ 237744 h 1609344"/>
                <a:gd name="connsiteX69" fmla="*/ 621792 w 5029200"/>
                <a:gd name="connsiteY69" fmla="*/ 201168 h 1609344"/>
                <a:gd name="connsiteX70" fmla="*/ 731520 w 5029200"/>
                <a:gd name="connsiteY70" fmla="*/ 128016 h 1609344"/>
                <a:gd name="connsiteX71" fmla="*/ 969264 w 5029200"/>
                <a:gd name="connsiteY71" fmla="*/ 91440 h 1609344"/>
                <a:gd name="connsiteX72" fmla="*/ 1024128 w 5029200"/>
                <a:gd name="connsiteY72" fmla="*/ 73152 h 1609344"/>
                <a:gd name="connsiteX73" fmla="*/ 1078992 w 5029200"/>
                <a:gd name="connsiteY73" fmla="*/ 36576 h 1609344"/>
                <a:gd name="connsiteX74" fmla="*/ 1389888 w 5029200"/>
                <a:gd name="connsiteY74" fmla="*/ 18288 h 1609344"/>
                <a:gd name="connsiteX75" fmla="*/ 1444752 w 5029200"/>
                <a:gd name="connsiteY75" fmla="*/ 0 h 160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5029200" h="1609344">
                  <a:moveTo>
                    <a:pt x="1444752" y="0"/>
                  </a:moveTo>
                  <a:cubicBezTo>
                    <a:pt x="1487857" y="0"/>
                    <a:pt x="1531481" y="5902"/>
                    <a:pt x="1572768" y="18288"/>
                  </a:cubicBezTo>
                  <a:cubicBezTo>
                    <a:pt x="1587672" y="22759"/>
                    <a:pt x="1700633" y="109644"/>
                    <a:pt x="1700784" y="109728"/>
                  </a:cubicBezTo>
                  <a:cubicBezTo>
                    <a:pt x="1729481" y="125671"/>
                    <a:pt x="1761744" y="134112"/>
                    <a:pt x="1792224" y="146304"/>
                  </a:cubicBezTo>
                  <a:cubicBezTo>
                    <a:pt x="1847088" y="140208"/>
                    <a:pt x="1902256" y="136410"/>
                    <a:pt x="1956816" y="128016"/>
                  </a:cubicBezTo>
                  <a:cubicBezTo>
                    <a:pt x="1981658" y="124194"/>
                    <a:pt x="2005239" y="114224"/>
                    <a:pt x="2029968" y="109728"/>
                  </a:cubicBezTo>
                  <a:cubicBezTo>
                    <a:pt x="2072378" y="102017"/>
                    <a:pt x="2115312" y="97536"/>
                    <a:pt x="2157984" y="91440"/>
                  </a:cubicBezTo>
                  <a:cubicBezTo>
                    <a:pt x="2176272" y="85344"/>
                    <a:pt x="2193584" y="72439"/>
                    <a:pt x="2212848" y="73152"/>
                  </a:cubicBezTo>
                  <a:cubicBezTo>
                    <a:pt x="2575947" y="86600"/>
                    <a:pt x="2526600" y="78438"/>
                    <a:pt x="2724912" y="128016"/>
                  </a:cubicBezTo>
                  <a:cubicBezTo>
                    <a:pt x="2755129" y="124659"/>
                    <a:pt x="2890752" y="121227"/>
                    <a:pt x="2944368" y="91440"/>
                  </a:cubicBezTo>
                  <a:cubicBezTo>
                    <a:pt x="3133019" y="-13366"/>
                    <a:pt x="2984817" y="41381"/>
                    <a:pt x="3108960" y="0"/>
                  </a:cubicBezTo>
                  <a:cubicBezTo>
                    <a:pt x="3194304" y="6096"/>
                    <a:pt x="3280017" y="8291"/>
                    <a:pt x="3364992" y="18288"/>
                  </a:cubicBezTo>
                  <a:cubicBezTo>
                    <a:pt x="3425103" y="25360"/>
                    <a:pt x="3421608" y="46596"/>
                    <a:pt x="3474720" y="73152"/>
                  </a:cubicBezTo>
                  <a:cubicBezTo>
                    <a:pt x="3491962" y="81773"/>
                    <a:pt x="3511296" y="85344"/>
                    <a:pt x="3529584" y="91440"/>
                  </a:cubicBezTo>
                  <a:cubicBezTo>
                    <a:pt x="3675888" y="85344"/>
                    <a:pt x="3822065" y="73152"/>
                    <a:pt x="3968496" y="73152"/>
                  </a:cubicBezTo>
                  <a:cubicBezTo>
                    <a:pt x="4827837" y="73152"/>
                    <a:pt x="4584790" y="-1833"/>
                    <a:pt x="4919472" y="109728"/>
                  </a:cubicBezTo>
                  <a:cubicBezTo>
                    <a:pt x="4931664" y="128016"/>
                    <a:pt x="4940506" y="149050"/>
                    <a:pt x="4956048" y="164592"/>
                  </a:cubicBezTo>
                  <a:cubicBezTo>
                    <a:pt x="4971590" y="180134"/>
                    <a:pt x="4997182" y="184005"/>
                    <a:pt x="5010912" y="201168"/>
                  </a:cubicBezTo>
                  <a:cubicBezTo>
                    <a:pt x="5022954" y="216221"/>
                    <a:pt x="5023104" y="237744"/>
                    <a:pt x="5029200" y="256032"/>
                  </a:cubicBezTo>
                  <a:cubicBezTo>
                    <a:pt x="5023104" y="359664"/>
                    <a:pt x="5021242" y="463632"/>
                    <a:pt x="5010912" y="566928"/>
                  </a:cubicBezTo>
                  <a:cubicBezTo>
                    <a:pt x="5003033" y="645718"/>
                    <a:pt x="4947882" y="646291"/>
                    <a:pt x="4919472" y="731520"/>
                  </a:cubicBezTo>
                  <a:cubicBezTo>
                    <a:pt x="4913376" y="749808"/>
                    <a:pt x="4910546" y="769533"/>
                    <a:pt x="4901184" y="786384"/>
                  </a:cubicBezTo>
                  <a:cubicBezTo>
                    <a:pt x="4879836" y="824811"/>
                    <a:pt x="4852416" y="859536"/>
                    <a:pt x="4828032" y="896112"/>
                  </a:cubicBezTo>
                  <a:cubicBezTo>
                    <a:pt x="4794069" y="947057"/>
                    <a:pt x="4755751" y="1019774"/>
                    <a:pt x="4681728" y="1024128"/>
                  </a:cubicBezTo>
                  <a:lnTo>
                    <a:pt x="4370832" y="1042416"/>
                  </a:lnTo>
                  <a:cubicBezTo>
                    <a:pt x="4351775" y="1099588"/>
                    <a:pt x="4333292" y="1171074"/>
                    <a:pt x="4279392" y="1207008"/>
                  </a:cubicBezTo>
                  <a:lnTo>
                    <a:pt x="4224528" y="1243584"/>
                  </a:lnTo>
                  <a:cubicBezTo>
                    <a:pt x="4209654" y="1288206"/>
                    <a:pt x="4205116" y="1317860"/>
                    <a:pt x="4169664" y="1353312"/>
                  </a:cubicBezTo>
                  <a:cubicBezTo>
                    <a:pt x="4154122" y="1368854"/>
                    <a:pt x="4134459" y="1380058"/>
                    <a:pt x="4114800" y="1389888"/>
                  </a:cubicBezTo>
                  <a:cubicBezTo>
                    <a:pt x="4015349" y="1439614"/>
                    <a:pt x="3739009" y="1426005"/>
                    <a:pt x="3730752" y="1426464"/>
                  </a:cubicBezTo>
                  <a:cubicBezTo>
                    <a:pt x="3694176" y="1432560"/>
                    <a:pt x="3657222" y="1436708"/>
                    <a:pt x="3621024" y="1444752"/>
                  </a:cubicBezTo>
                  <a:cubicBezTo>
                    <a:pt x="3602206" y="1448934"/>
                    <a:pt x="3585243" y="1460314"/>
                    <a:pt x="3566160" y="1463040"/>
                  </a:cubicBezTo>
                  <a:cubicBezTo>
                    <a:pt x="3499504" y="1472562"/>
                    <a:pt x="3431990" y="1474628"/>
                    <a:pt x="3364992" y="1481328"/>
                  </a:cubicBezTo>
                  <a:cubicBezTo>
                    <a:pt x="3310064" y="1486821"/>
                    <a:pt x="3255264" y="1493520"/>
                    <a:pt x="3200400" y="1499616"/>
                  </a:cubicBezTo>
                  <a:cubicBezTo>
                    <a:pt x="3102864" y="1493520"/>
                    <a:pt x="3005078" y="1490593"/>
                    <a:pt x="2907792" y="1481328"/>
                  </a:cubicBezTo>
                  <a:cubicBezTo>
                    <a:pt x="2734683" y="1464841"/>
                    <a:pt x="2884767" y="1469408"/>
                    <a:pt x="2761488" y="1444752"/>
                  </a:cubicBezTo>
                  <a:cubicBezTo>
                    <a:pt x="2749533" y="1442361"/>
                    <a:pt x="2737104" y="1444752"/>
                    <a:pt x="2724912" y="1444752"/>
                  </a:cubicBezTo>
                  <a:lnTo>
                    <a:pt x="2768903" y="1442919"/>
                  </a:lnTo>
                  <a:lnTo>
                    <a:pt x="2854058" y="1444252"/>
                  </a:lnTo>
                  <a:cubicBezTo>
                    <a:pt x="2886574" y="1444574"/>
                    <a:pt x="2922635" y="1444752"/>
                    <a:pt x="2962656" y="1444752"/>
                  </a:cubicBezTo>
                  <a:cubicBezTo>
                    <a:pt x="3029989" y="1444752"/>
                    <a:pt x="3096768" y="1432560"/>
                    <a:pt x="3163824" y="1426464"/>
                  </a:cubicBezTo>
                  <a:lnTo>
                    <a:pt x="2768903" y="1442919"/>
                  </a:lnTo>
                  <a:lnTo>
                    <a:pt x="2766728" y="1442885"/>
                  </a:lnTo>
                  <a:cubicBezTo>
                    <a:pt x="2404923" y="1434796"/>
                    <a:pt x="2656209" y="1404928"/>
                    <a:pt x="2377440" y="1444752"/>
                  </a:cubicBezTo>
                  <a:cubicBezTo>
                    <a:pt x="2371344" y="1463040"/>
                    <a:pt x="2367773" y="1482374"/>
                    <a:pt x="2359152" y="1499616"/>
                  </a:cubicBezTo>
                  <a:cubicBezTo>
                    <a:pt x="2333691" y="1550538"/>
                    <a:pt x="2308158" y="1568898"/>
                    <a:pt x="2267712" y="1609344"/>
                  </a:cubicBezTo>
                  <a:cubicBezTo>
                    <a:pt x="2151888" y="1597152"/>
                    <a:pt x="2035726" y="1587831"/>
                    <a:pt x="1920240" y="1572768"/>
                  </a:cubicBezTo>
                  <a:cubicBezTo>
                    <a:pt x="1839460" y="1562231"/>
                    <a:pt x="1849156" y="1550141"/>
                    <a:pt x="1773936" y="1517904"/>
                  </a:cubicBezTo>
                  <a:cubicBezTo>
                    <a:pt x="1724730" y="1496816"/>
                    <a:pt x="1681302" y="1492062"/>
                    <a:pt x="1627632" y="1481328"/>
                  </a:cubicBezTo>
                  <a:cubicBezTo>
                    <a:pt x="1510775" y="1403423"/>
                    <a:pt x="1625351" y="1463040"/>
                    <a:pt x="1389888" y="1463040"/>
                  </a:cubicBezTo>
                  <a:cubicBezTo>
                    <a:pt x="1298245" y="1463040"/>
                    <a:pt x="1207008" y="1450848"/>
                    <a:pt x="1115568" y="1444752"/>
                  </a:cubicBezTo>
                  <a:lnTo>
                    <a:pt x="1005840" y="1408176"/>
                  </a:lnTo>
                  <a:lnTo>
                    <a:pt x="950976" y="1389888"/>
                  </a:lnTo>
                  <a:cubicBezTo>
                    <a:pt x="845541" y="1460178"/>
                    <a:pt x="947250" y="1399323"/>
                    <a:pt x="841248" y="1444752"/>
                  </a:cubicBezTo>
                  <a:cubicBezTo>
                    <a:pt x="707362" y="1502132"/>
                    <a:pt x="829812" y="1465899"/>
                    <a:pt x="694944" y="1499616"/>
                  </a:cubicBezTo>
                  <a:cubicBezTo>
                    <a:pt x="615696" y="1493520"/>
                    <a:pt x="534065" y="1501556"/>
                    <a:pt x="457200" y="1481328"/>
                  </a:cubicBezTo>
                  <a:cubicBezTo>
                    <a:pt x="414688" y="1470141"/>
                    <a:pt x="384048" y="1432560"/>
                    <a:pt x="347472" y="1408176"/>
                  </a:cubicBezTo>
                  <a:cubicBezTo>
                    <a:pt x="329184" y="1395984"/>
                    <a:pt x="308150" y="1387142"/>
                    <a:pt x="292608" y="1371600"/>
                  </a:cubicBezTo>
                  <a:cubicBezTo>
                    <a:pt x="267142" y="1346134"/>
                    <a:pt x="221072" y="1292891"/>
                    <a:pt x="182880" y="1280160"/>
                  </a:cubicBezTo>
                  <a:cubicBezTo>
                    <a:pt x="147702" y="1268434"/>
                    <a:pt x="109728" y="1267968"/>
                    <a:pt x="73152" y="1261872"/>
                  </a:cubicBezTo>
                  <a:cubicBezTo>
                    <a:pt x="60960" y="1243584"/>
                    <a:pt x="45503" y="1227093"/>
                    <a:pt x="36576" y="1207008"/>
                  </a:cubicBezTo>
                  <a:cubicBezTo>
                    <a:pt x="20918" y="1171776"/>
                    <a:pt x="0" y="1097280"/>
                    <a:pt x="0" y="1097280"/>
                  </a:cubicBezTo>
                  <a:cubicBezTo>
                    <a:pt x="6096" y="1024128"/>
                    <a:pt x="9183" y="950663"/>
                    <a:pt x="18288" y="877824"/>
                  </a:cubicBezTo>
                  <a:cubicBezTo>
                    <a:pt x="21406" y="852884"/>
                    <a:pt x="34648" y="829732"/>
                    <a:pt x="36576" y="804672"/>
                  </a:cubicBezTo>
                  <a:cubicBezTo>
                    <a:pt x="46873" y="670817"/>
                    <a:pt x="44567" y="536191"/>
                    <a:pt x="54864" y="402336"/>
                  </a:cubicBezTo>
                  <a:cubicBezTo>
                    <a:pt x="56843" y="376615"/>
                    <a:pt x="104565" y="222898"/>
                    <a:pt x="109728" y="219456"/>
                  </a:cubicBezTo>
                  <a:cubicBezTo>
                    <a:pt x="180632" y="172187"/>
                    <a:pt x="143740" y="189831"/>
                    <a:pt x="219456" y="164592"/>
                  </a:cubicBezTo>
                  <a:cubicBezTo>
                    <a:pt x="367214" y="189218"/>
                    <a:pt x="294006" y="171154"/>
                    <a:pt x="438912" y="219456"/>
                  </a:cubicBezTo>
                  <a:lnTo>
                    <a:pt x="493776" y="237744"/>
                  </a:lnTo>
                  <a:cubicBezTo>
                    <a:pt x="536448" y="225552"/>
                    <a:pt x="581497" y="219766"/>
                    <a:pt x="621792" y="201168"/>
                  </a:cubicBezTo>
                  <a:cubicBezTo>
                    <a:pt x="661705" y="182747"/>
                    <a:pt x="688415" y="136637"/>
                    <a:pt x="731520" y="128016"/>
                  </a:cubicBezTo>
                  <a:cubicBezTo>
                    <a:pt x="871153" y="100089"/>
                    <a:pt x="792116" y="113583"/>
                    <a:pt x="969264" y="91440"/>
                  </a:cubicBezTo>
                  <a:cubicBezTo>
                    <a:pt x="987552" y="85344"/>
                    <a:pt x="1006886" y="81773"/>
                    <a:pt x="1024128" y="73152"/>
                  </a:cubicBezTo>
                  <a:cubicBezTo>
                    <a:pt x="1043787" y="63322"/>
                    <a:pt x="1057256" y="39836"/>
                    <a:pt x="1078992" y="36576"/>
                  </a:cubicBezTo>
                  <a:cubicBezTo>
                    <a:pt x="1181655" y="21177"/>
                    <a:pt x="1286256" y="24384"/>
                    <a:pt x="1389888" y="18288"/>
                  </a:cubicBezTo>
                  <a:cubicBezTo>
                    <a:pt x="1408176" y="12192"/>
                    <a:pt x="1425475" y="0"/>
                    <a:pt x="1444752" y="0"/>
                  </a:cubicBezTo>
                  <a:close/>
                </a:path>
              </a:pathLst>
            </a:custGeom>
            <a:blipFill>
              <a:blip r:embed="rId10"/>
              <a:tile tx="0" ty="0" sx="100000" sy="100000" flip="none" algn="tl"/>
            </a:blipFill>
            <a:ln>
              <a:noFill/>
            </a:ln>
            <a:effectLst>
              <a:glow rad="2286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Matura MT Script Capitals" panose="03020802060602070202" pitchFamily="66" charset="0"/>
                  <a:ea typeface="Times New Roman" panose="02020603050405020304" pitchFamily="18" charset="0"/>
                  <a:cs typeface="+mn-cs"/>
                </a:rPr>
                <a:t>NHỮNG</a:t>
              </a:r>
              <a:r>
                <a:rPr kumimoji="0" lang="en-US" sz="3200" b="1" i="0" u="none" strike="noStrike" kern="1200" cap="none" spc="0" normalizeH="0" noProof="0" dirty="0" smtClean="0">
                  <a:ln>
                    <a:noFill/>
                  </a:ln>
                  <a:solidFill>
                    <a:prstClr val="white"/>
                  </a:solidFill>
                  <a:effectLst/>
                  <a:uLnTx/>
                  <a:uFillTx/>
                  <a:latin typeface="Matura MT Script Capitals" panose="03020802060602070202" pitchFamily="66" charset="0"/>
                  <a:ea typeface="Times New Roman" panose="02020603050405020304" pitchFamily="18" charset="0"/>
                  <a:cs typeface="+mn-cs"/>
                </a:rPr>
                <a:t>  GÓC NHÌN CUỘC SỐNG</a:t>
              </a:r>
              <a:endParaRPr kumimoji="0" lang="en-US" sz="3200" b="1" i="0" u="none" strike="noStrike" kern="1200" cap="none" spc="0" normalizeH="0" baseline="0" noProof="0" dirty="0">
                <a:ln>
                  <a:noFill/>
                </a:ln>
                <a:solidFill>
                  <a:prstClr val="white"/>
                </a:solidFill>
                <a:effectLst/>
                <a:uLnTx/>
                <a:uFillTx/>
                <a:latin typeface="Matura MT Script Capitals" panose="03020802060602070202" pitchFamily="66" charset="0"/>
                <a:ea typeface="Times New Roman" panose="02020603050405020304" pitchFamily="18" charset="0"/>
                <a:cs typeface="+mn-cs"/>
              </a:endParaRPr>
            </a:p>
          </p:txBody>
        </p:sp>
        <p:pic>
          <p:nvPicPr>
            <p:cNvPr id="74" name="Picture 73"/>
            <p:cNvPicPr>
              <a:picLocks noChangeAspect="1"/>
            </p:cNvPicPr>
            <p:nvPr/>
          </p:nvPicPr>
          <p:blipFill>
            <a:blip r:embed="rId8">
              <a:extLst>
                <a:ext uri="{BEBA8EAE-BF5A-486C-A8C5-ECC9F3942E4B}">
                  <a14:imgProps xmlns:a14="http://schemas.microsoft.com/office/drawing/2010/main">
                    <a14:imgLayer r:embed="rId9">
                      <a14:imgEffect>
                        <a14:backgroundRemoval t="0" b="99143" l="10000" r="90000">
                          <a14:foregroundMark x1="36444" y1="6000" x2="36444" y2="6000"/>
                          <a14:foregroundMark x1="42222" y1="2857" x2="42222" y2="2857"/>
                          <a14:foregroundMark x1="38667" y1="9429" x2="38667" y2="9429"/>
                          <a14:foregroundMark x1="42000" y1="7714" x2="42000" y2="7714"/>
                        </a14:backgroundRemoval>
                      </a14:imgEffect>
                    </a14:imgLayer>
                  </a14:imgProps>
                </a:ext>
              </a:extLst>
            </a:blip>
            <a:srcRect l="18247" r="16198"/>
            <a:stretch>
              <a:fillRect/>
            </a:stretch>
          </p:blipFill>
          <p:spPr>
            <a:xfrm>
              <a:off x="5780197" y="5442776"/>
              <a:ext cx="1103004" cy="1308649"/>
            </a:xfrm>
            <a:custGeom>
              <a:avLst/>
              <a:gdLst>
                <a:gd name="connsiteX0" fmla="*/ 1397925 w 5619750"/>
                <a:gd name="connsiteY0" fmla="*/ 0 h 6667500"/>
                <a:gd name="connsiteX1" fmla="*/ 2313869 w 5619750"/>
                <a:gd name="connsiteY1" fmla="*/ 0 h 6667500"/>
                <a:gd name="connsiteX2" fmla="*/ 2320510 w 5619750"/>
                <a:gd name="connsiteY2" fmla="*/ 3389 h 6667500"/>
                <a:gd name="connsiteX3" fmla="*/ 2476500 w 5619750"/>
                <a:gd name="connsiteY3" fmla="*/ 129425 h 6667500"/>
                <a:gd name="connsiteX4" fmla="*/ 2667000 w 5619750"/>
                <a:gd name="connsiteY4" fmla="*/ 262775 h 6667500"/>
                <a:gd name="connsiteX5" fmla="*/ 2781300 w 5619750"/>
                <a:gd name="connsiteY5" fmla="*/ 377075 h 6667500"/>
                <a:gd name="connsiteX6" fmla="*/ 2838450 w 5619750"/>
                <a:gd name="connsiteY6" fmla="*/ 434225 h 6667500"/>
                <a:gd name="connsiteX7" fmla="*/ 2933700 w 5619750"/>
                <a:gd name="connsiteY7" fmla="*/ 510425 h 6667500"/>
                <a:gd name="connsiteX8" fmla="*/ 3086100 w 5619750"/>
                <a:gd name="connsiteY8" fmla="*/ 834275 h 6667500"/>
                <a:gd name="connsiteX9" fmla="*/ 3124200 w 5619750"/>
                <a:gd name="connsiteY9" fmla="*/ 986675 h 6667500"/>
                <a:gd name="connsiteX10" fmla="*/ 3143250 w 5619750"/>
                <a:gd name="connsiteY10" fmla="*/ 1196225 h 6667500"/>
                <a:gd name="connsiteX11" fmla="*/ 3162300 w 5619750"/>
                <a:gd name="connsiteY11" fmla="*/ 1348625 h 6667500"/>
                <a:gd name="connsiteX12" fmla="*/ 3200400 w 5619750"/>
                <a:gd name="connsiteY12" fmla="*/ 1824875 h 6667500"/>
                <a:gd name="connsiteX13" fmla="*/ 3181350 w 5619750"/>
                <a:gd name="connsiteY13" fmla="*/ 2167775 h 6667500"/>
                <a:gd name="connsiteX14" fmla="*/ 3200400 w 5619750"/>
                <a:gd name="connsiteY14" fmla="*/ 2377325 h 6667500"/>
                <a:gd name="connsiteX15" fmla="*/ 3467100 w 5619750"/>
                <a:gd name="connsiteY15" fmla="*/ 2548775 h 6667500"/>
                <a:gd name="connsiteX16" fmla="*/ 3581400 w 5619750"/>
                <a:gd name="connsiteY16" fmla="*/ 2586875 h 6667500"/>
                <a:gd name="connsiteX17" fmla="*/ 3638550 w 5619750"/>
                <a:gd name="connsiteY17" fmla="*/ 2605925 h 6667500"/>
                <a:gd name="connsiteX18" fmla="*/ 3695700 w 5619750"/>
                <a:gd name="connsiteY18" fmla="*/ 2567825 h 6667500"/>
                <a:gd name="connsiteX19" fmla="*/ 4019550 w 5619750"/>
                <a:gd name="connsiteY19" fmla="*/ 2624975 h 6667500"/>
                <a:gd name="connsiteX20" fmla="*/ 4076700 w 5619750"/>
                <a:gd name="connsiteY20" fmla="*/ 2663075 h 6667500"/>
                <a:gd name="connsiteX21" fmla="*/ 4267200 w 5619750"/>
                <a:gd name="connsiteY21" fmla="*/ 2720225 h 6667500"/>
                <a:gd name="connsiteX22" fmla="*/ 4610100 w 5619750"/>
                <a:gd name="connsiteY22" fmla="*/ 2796425 h 6667500"/>
                <a:gd name="connsiteX23" fmla="*/ 4686300 w 5619750"/>
                <a:gd name="connsiteY23" fmla="*/ 2853575 h 6667500"/>
                <a:gd name="connsiteX24" fmla="*/ 4743450 w 5619750"/>
                <a:gd name="connsiteY24" fmla="*/ 2872625 h 6667500"/>
                <a:gd name="connsiteX25" fmla="*/ 4781550 w 5619750"/>
                <a:gd name="connsiteY25" fmla="*/ 2929775 h 6667500"/>
                <a:gd name="connsiteX26" fmla="*/ 4895850 w 5619750"/>
                <a:gd name="connsiteY26" fmla="*/ 3005975 h 6667500"/>
                <a:gd name="connsiteX27" fmla="*/ 4953000 w 5619750"/>
                <a:gd name="connsiteY27" fmla="*/ 3082175 h 6667500"/>
                <a:gd name="connsiteX28" fmla="*/ 5086350 w 5619750"/>
                <a:gd name="connsiteY28" fmla="*/ 3291725 h 6667500"/>
                <a:gd name="connsiteX29" fmla="*/ 5162550 w 5619750"/>
                <a:gd name="connsiteY29" fmla="*/ 3596525 h 6667500"/>
                <a:gd name="connsiteX30" fmla="*/ 5200650 w 5619750"/>
                <a:gd name="connsiteY30" fmla="*/ 3653675 h 6667500"/>
                <a:gd name="connsiteX31" fmla="*/ 5219700 w 5619750"/>
                <a:gd name="connsiteY31" fmla="*/ 3729875 h 6667500"/>
                <a:gd name="connsiteX32" fmla="*/ 5257800 w 5619750"/>
                <a:gd name="connsiteY32" fmla="*/ 3787025 h 6667500"/>
                <a:gd name="connsiteX33" fmla="*/ 5276850 w 5619750"/>
                <a:gd name="connsiteY33" fmla="*/ 3977525 h 6667500"/>
                <a:gd name="connsiteX34" fmla="*/ 5314950 w 5619750"/>
                <a:gd name="connsiteY34" fmla="*/ 4110875 h 6667500"/>
                <a:gd name="connsiteX35" fmla="*/ 5353050 w 5619750"/>
                <a:gd name="connsiteY35" fmla="*/ 4320425 h 6667500"/>
                <a:gd name="connsiteX36" fmla="*/ 5391150 w 5619750"/>
                <a:gd name="connsiteY36" fmla="*/ 4453775 h 6667500"/>
                <a:gd name="connsiteX37" fmla="*/ 5429250 w 5619750"/>
                <a:gd name="connsiteY37" fmla="*/ 4644275 h 6667500"/>
                <a:gd name="connsiteX38" fmla="*/ 5524500 w 5619750"/>
                <a:gd name="connsiteY38" fmla="*/ 4930025 h 6667500"/>
                <a:gd name="connsiteX39" fmla="*/ 5562600 w 5619750"/>
                <a:gd name="connsiteY39" fmla="*/ 5006225 h 6667500"/>
                <a:gd name="connsiteX40" fmla="*/ 5600700 w 5619750"/>
                <a:gd name="connsiteY40" fmla="*/ 5120525 h 6667500"/>
                <a:gd name="connsiteX41" fmla="*/ 5619750 w 5619750"/>
                <a:gd name="connsiteY41" fmla="*/ 5177675 h 6667500"/>
                <a:gd name="connsiteX42" fmla="*/ 5600700 w 5619750"/>
                <a:gd name="connsiteY42" fmla="*/ 5653925 h 6667500"/>
                <a:gd name="connsiteX43" fmla="*/ 5581650 w 5619750"/>
                <a:gd name="connsiteY43" fmla="*/ 5711075 h 6667500"/>
                <a:gd name="connsiteX44" fmla="*/ 5334000 w 5619750"/>
                <a:gd name="connsiteY44" fmla="*/ 5901575 h 6667500"/>
                <a:gd name="connsiteX45" fmla="*/ 5181600 w 5619750"/>
                <a:gd name="connsiteY45" fmla="*/ 5996825 h 6667500"/>
                <a:gd name="connsiteX46" fmla="*/ 5067300 w 5619750"/>
                <a:gd name="connsiteY46" fmla="*/ 6053975 h 6667500"/>
                <a:gd name="connsiteX47" fmla="*/ 4972050 w 5619750"/>
                <a:gd name="connsiteY47" fmla="*/ 6130175 h 6667500"/>
                <a:gd name="connsiteX48" fmla="*/ 4819650 w 5619750"/>
                <a:gd name="connsiteY48" fmla="*/ 6206375 h 6667500"/>
                <a:gd name="connsiteX49" fmla="*/ 4686300 w 5619750"/>
                <a:gd name="connsiteY49" fmla="*/ 6282575 h 6667500"/>
                <a:gd name="connsiteX50" fmla="*/ 4629150 w 5619750"/>
                <a:gd name="connsiteY50" fmla="*/ 6301625 h 6667500"/>
                <a:gd name="connsiteX51" fmla="*/ 4533900 w 5619750"/>
                <a:gd name="connsiteY51" fmla="*/ 6358775 h 6667500"/>
                <a:gd name="connsiteX52" fmla="*/ 4210050 w 5619750"/>
                <a:gd name="connsiteY52" fmla="*/ 6434975 h 6667500"/>
                <a:gd name="connsiteX53" fmla="*/ 4038600 w 5619750"/>
                <a:gd name="connsiteY53" fmla="*/ 6473075 h 6667500"/>
                <a:gd name="connsiteX54" fmla="*/ 3695700 w 5619750"/>
                <a:gd name="connsiteY54" fmla="*/ 6568325 h 6667500"/>
                <a:gd name="connsiteX55" fmla="*/ 2667000 w 5619750"/>
                <a:gd name="connsiteY55" fmla="*/ 6587375 h 6667500"/>
                <a:gd name="connsiteX56" fmla="*/ 2533650 w 5619750"/>
                <a:gd name="connsiteY56" fmla="*/ 6644525 h 6667500"/>
                <a:gd name="connsiteX57" fmla="*/ 2505075 w 5619750"/>
                <a:gd name="connsiteY57" fmla="*/ 6663575 h 6667500"/>
                <a:gd name="connsiteX58" fmla="*/ 2499188 w 5619750"/>
                <a:gd name="connsiteY58" fmla="*/ 6667500 h 6667500"/>
                <a:gd name="connsiteX59" fmla="*/ 2263025 w 5619750"/>
                <a:gd name="connsiteY59" fmla="*/ 6667500 h 6667500"/>
                <a:gd name="connsiteX60" fmla="*/ 2286000 w 5619750"/>
                <a:gd name="connsiteY60" fmla="*/ 6644525 h 6667500"/>
                <a:gd name="connsiteX61" fmla="*/ 2190750 w 5619750"/>
                <a:gd name="connsiteY61" fmla="*/ 6587375 h 6667500"/>
                <a:gd name="connsiteX62" fmla="*/ 2133600 w 5619750"/>
                <a:gd name="connsiteY62" fmla="*/ 6530225 h 6667500"/>
                <a:gd name="connsiteX63" fmla="*/ 1943100 w 5619750"/>
                <a:gd name="connsiteY63" fmla="*/ 6473075 h 6667500"/>
                <a:gd name="connsiteX64" fmla="*/ 1885950 w 5619750"/>
                <a:gd name="connsiteY64" fmla="*/ 6454025 h 6667500"/>
                <a:gd name="connsiteX65" fmla="*/ 1733550 w 5619750"/>
                <a:gd name="connsiteY65" fmla="*/ 6339725 h 6667500"/>
                <a:gd name="connsiteX66" fmla="*/ 1657350 w 5619750"/>
                <a:gd name="connsiteY66" fmla="*/ 6301625 h 6667500"/>
                <a:gd name="connsiteX67" fmla="*/ 1543050 w 5619750"/>
                <a:gd name="connsiteY67" fmla="*/ 6206375 h 6667500"/>
                <a:gd name="connsiteX68" fmla="*/ 1466850 w 5619750"/>
                <a:gd name="connsiteY68" fmla="*/ 6149225 h 6667500"/>
                <a:gd name="connsiteX69" fmla="*/ 1371600 w 5619750"/>
                <a:gd name="connsiteY69" fmla="*/ 6053975 h 6667500"/>
                <a:gd name="connsiteX70" fmla="*/ 1314450 w 5619750"/>
                <a:gd name="connsiteY70" fmla="*/ 6015875 h 6667500"/>
                <a:gd name="connsiteX71" fmla="*/ 1219200 w 5619750"/>
                <a:gd name="connsiteY71" fmla="*/ 5901575 h 6667500"/>
                <a:gd name="connsiteX72" fmla="*/ 1085850 w 5619750"/>
                <a:gd name="connsiteY72" fmla="*/ 5787275 h 6667500"/>
                <a:gd name="connsiteX73" fmla="*/ 971550 w 5619750"/>
                <a:gd name="connsiteY73" fmla="*/ 5634875 h 6667500"/>
                <a:gd name="connsiteX74" fmla="*/ 895350 w 5619750"/>
                <a:gd name="connsiteY74" fmla="*/ 5539625 h 6667500"/>
                <a:gd name="connsiteX75" fmla="*/ 857250 w 5619750"/>
                <a:gd name="connsiteY75" fmla="*/ 5482475 h 6667500"/>
                <a:gd name="connsiteX76" fmla="*/ 742950 w 5619750"/>
                <a:gd name="connsiteY76" fmla="*/ 5387225 h 6667500"/>
                <a:gd name="connsiteX77" fmla="*/ 685800 w 5619750"/>
                <a:gd name="connsiteY77" fmla="*/ 5330075 h 6667500"/>
                <a:gd name="connsiteX78" fmla="*/ 533400 w 5619750"/>
                <a:gd name="connsiteY78" fmla="*/ 5215775 h 6667500"/>
                <a:gd name="connsiteX79" fmla="*/ 342900 w 5619750"/>
                <a:gd name="connsiteY79" fmla="*/ 4968125 h 6667500"/>
                <a:gd name="connsiteX80" fmla="*/ 247650 w 5619750"/>
                <a:gd name="connsiteY80" fmla="*/ 4853825 h 6667500"/>
                <a:gd name="connsiteX81" fmla="*/ 171450 w 5619750"/>
                <a:gd name="connsiteY81" fmla="*/ 4720475 h 6667500"/>
                <a:gd name="connsiteX82" fmla="*/ 95250 w 5619750"/>
                <a:gd name="connsiteY82" fmla="*/ 4606175 h 6667500"/>
                <a:gd name="connsiteX83" fmla="*/ 76200 w 5619750"/>
                <a:gd name="connsiteY83" fmla="*/ 4549025 h 6667500"/>
                <a:gd name="connsiteX84" fmla="*/ 38100 w 5619750"/>
                <a:gd name="connsiteY84" fmla="*/ 4491875 h 6667500"/>
                <a:gd name="connsiteX85" fmla="*/ 0 w 5619750"/>
                <a:gd name="connsiteY85" fmla="*/ 4377575 h 6667500"/>
                <a:gd name="connsiteX86" fmla="*/ 19050 w 5619750"/>
                <a:gd name="connsiteY86" fmla="*/ 3996575 h 6667500"/>
                <a:gd name="connsiteX87" fmla="*/ 38100 w 5619750"/>
                <a:gd name="connsiteY87" fmla="*/ 3901325 h 6667500"/>
                <a:gd name="connsiteX88" fmla="*/ 76200 w 5619750"/>
                <a:gd name="connsiteY88" fmla="*/ 3787025 h 6667500"/>
                <a:gd name="connsiteX89" fmla="*/ 133350 w 5619750"/>
                <a:gd name="connsiteY89" fmla="*/ 3748925 h 6667500"/>
                <a:gd name="connsiteX90" fmla="*/ 381000 w 5619750"/>
                <a:gd name="connsiteY90" fmla="*/ 3710825 h 6667500"/>
                <a:gd name="connsiteX91" fmla="*/ 514350 w 5619750"/>
                <a:gd name="connsiteY91" fmla="*/ 3691775 h 6667500"/>
                <a:gd name="connsiteX92" fmla="*/ 800100 w 5619750"/>
                <a:gd name="connsiteY92" fmla="*/ 3748925 h 6667500"/>
                <a:gd name="connsiteX93" fmla="*/ 857250 w 5619750"/>
                <a:gd name="connsiteY93" fmla="*/ 3787025 h 6667500"/>
                <a:gd name="connsiteX94" fmla="*/ 914400 w 5619750"/>
                <a:gd name="connsiteY94" fmla="*/ 3806075 h 6667500"/>
                <a:gd name="connsiteX95" fmla="*/ 1009650 w 5619750"/>
                <a:gd name="connsiteY95" fmla="*/ 3691775 h 6667500"/>
                <a:gd name="connsiteX96" fmla="*/ 1028700 w 5619750"/>
                <a:gd name="connsiteY96" fmla="*/ 3634625 h 6667500"/>
                <a:gd name="connsiteX97" fmla="*/ 1066800 w 5619750"/>
                <a:gd name="connsiteY97" fmla="*/ 3463175 h 6667500"/>
                <a:gd name="connsiteX98" fmla="*/ 1047750 w 5619750"/>
                <a:gd name="connsiteY98" fmla="*/ 3044075 h 6667500"/>
                <a:gd name="connsiteX99" fmla="*/ 971550 w 5619750"/>
                <a:gd name="connsiteY99" fmla="*/ 2986925 h 6667500"/>
                <a:gd name="connsiteX100" fmla="*/ 857250 w 5619750"/>
                <a:gd name="connsiteY100" fmla="*/ 2929775 h 6667500"/>
                <a:gd name="connsiteX101" fmla="*/ 742950 w 5619750"/>
                <a:gd name="connsiteY101" fmla="*/ 2853575 h 6667500"/>
                <a:gd name="connsiteX102" fmla="*/ 685800 w 5619750"/>
                <a:gd name="connsiteY102" fmla="*/ 2815475 h 6667500"/>
                <a:gd name="connsiteX103" fmla="*/ 552450 w 5619750"/>
                <a:gd name="connsiteY103" fmla="*/ 2624975 h 6667500"/>
                <a:gd name="connsiteX104" fmla="*/ 476250 w 5619750"/>
                <a:gd name="connsiteY104" fmla="*/ 2529725 h 6667500"/>
                <a:gd name="connsiteX105" fmla="*/ 457200 w 5619750"/>
                <a:gd name="connsiteY105" fmla="*/ 2472575 h 6667500"/>
                <a:gd name="connsiteX106" fmla="*/ 342900 w 5619750"/>
                <a:gd name="connsiteY106" fmla="*/ 2320175 h 6667500"/>
                <a:gd name="connsiteX107" fmla="*/ 304800 w 5619750"/>
                <a:gd name="connsiteY107" fmla="*/ 2263025 h 6667500"/>
                <a:gd name="connsiteX108" fmla="*/ 190500 w 5619750"/>
                <a:gd name="connsiteY108" fmla="*/ 1996325 h 6667500"/>
                <a:gd name="connsiteX109" fmla="*/ 152400 w 5619750"/>
                <a:gd name="connsiteY109" fmla="*/ 1939175 h 6667500"/>
                <a:gd name="connsiteX110" fmla="*/ 133350 w 5619750"/>
                <a:gd name="connsiteY110" fmla="*/ 1882025 h 6667500"/>
                <a:gd name="connsiteX111" fmla="*/ 76200 w 5619750"/>
                <a:gd name="connsiteY111" fmla="*/ 1577225 h 6667500"/>
                <a:gd name="connsiteX112" fmla="*/ 57906 w 5619750"/>
                <a:gd name="connsiteY112" fmla="*/ 1450252 h 6667500"/>
                <a:gd name="connsiteX113" fmla="*/ 59423 w 5619750"/>
                <a:gd name="connsiteY113" fmla="*/ 1462757 h 6667500"/>
                <a:gd name="connsiteX114" fmla="*/ 57383 w 5619750"/>
                <a:gd name="connsiteY114" fmla="*/ 1446237 h 6667500"/>
                <a:gd name="connsiteX115" fmla="*/ 38100 w 5619750"/>
                <a:gd name="connsiteY115" fmla="*/ 1291475 h 6667500"/>
                <a:gd name="connsiteX116" fmla="*/ 57150 w 5619750"/>
                <a:gd name="connsiteY116" fmla="*/ 1024775 h 6667500"/>
                <a:gd name="connsiteX117" fmla="*/ 76200 w 5619750"/>
                <a:gd name="connsiteY117" fmla="*/ 967625 h 6667500"/>
                <a:gd name="connsiteX118" fmla="*/ 114300 w 5619750"/>
                <a:gd name="connsiteY118" fmla="*/ 872375 h 6667500"/>
                <a:gd name="connsiteX119" fmla="*/ 133350 w 5619750"/>
                <a:gd name="connsiteY119" fmla="*/ 796175 h 6667500"/>
                <a:gd name="connsiteX120" fmla="*/ 190500 w 5619750"/>
                <a:gd name="connsiteY120" fmla="*/ 739025 h 6667500"/>
                <a:gd name="connsiteX121" fmla="*/ 381000 w 5619750"/>
                <a:gd name="connsiteY121" fmla="*/ 586625 h 6667500"/>
                <a:gd name="connsiteX122" fmla="*/ 514350 w 5619750"/>
                <a:gd name="connsiteY122" fmla="*/ 491375 h 6667500"/>
                <a:gd name="connsiteX123" fmla="*/ 590550 w 5619750"/>
                <a:gd name="connsiteY123" fmla="*/ 415175 h 6667500"/>
                <a:gd name="connsiteX124" fmla="*/ 704850 w 5619750"/>
                <a:gd name="connsiteY124" fmla="*/ 338975 h 6667500"/>
                <a:gd name="connsiteX125" fmla="*/ 762000 w 5619750"/>
                <a:gd name="connsiteY125" fmla="*/ 300875 h 6667500"/>
                <a:gd name="connsiteX126" fmla="*/ 838200 w 5619750"/>
                <a:gd name="connsiteY126" fmla="*/ 262775 h 6667500"/>
                <a:gd name="connsiteX127" fmla="*/ 895350 w 5619750"/>
                <a:gd name="connsiteY127" fmla="*/ 224675 h 6667500"/>
                <a:gd name="connsiteX128" fmla="*/ 990600 w 5619750"/>
                <a:gd name="connsiteY128" fmla="*/ 205625 h 6667500"/>
                <a:gd name="connsiteX129" fmla="*/ 1123950 w 5619750"/>
                <a:gd name="connsiteY129" fmla="*/ 129425 h 6667500"/>
                <a:gd name="connsiteX130" fmla="*/ 1181100 w 5619750"/>
                <a:gd name="connsiteY130" fmla="*/ 91325 h 6667500"/>
                <a:gd name="connsiteX131" fmla="*/ 1295400 w 5619750"/>
                <a:gd name="connsiteY131" fmla="*/ 53225 h 6667500"/>
                <a:gd name="connsiteX132" fmla="*/ 1352550 w 5619750"/>
                <a:gd name="connsiteY132" fmla="*/ 15125 h 6667500"/>
                <a:gd name="connsiteX133" fmla="*/ 1397925 w 5619750"/>
                <a:gd name="connsiteY133" fmla="*/ 0 h 666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5619750" h="6667500">
                  <a:moveTo>
                    <a:pt x="1397925" y="0"/>
                  </a:moveTo>
                  <a:lnTo>
                    <a:pt x="2313869" y="0"/>
                  </a:lnTo>
                  <a:lnTo>
                    <a:pt x="2320510" y="3389"/>
                  </a:lnTo>
                  <a:cubicBezTo>
                    <a:pt x="2334242" y="13219"/>
                    <a:pt x="2334606" y="30099"/>
                    <a:pt x="2476500" y="129425"/>
                  </a:cubicBezTo>
                  <a:cubicBezTo>
                    <a:pt x="2540000" y="173875"/>
                    <a:pt x="2606842" y="213897"/>
                    <a:pt x="2667000" y="262775"/>
                  </a:cubicBezTo>
                  <a:cubicBezTo>
                    <a:pt x="2708818" y="296752"/>
                    <a:pt x="2743200" y="338975"/>
                    <a:pt x="2781300" y="377075"/>
                  </a:cubicBezTo>
                  <a:cubicBezTo>
                    <a:pt x="2800350" y="396125"/>
                    <a:pt x="2817413" y="417395"/>
                    <a:pt x="2838450" y="434225"/>
                  </a:cubicBezTo>
                  <a:lnTo>
                    <a:pt x="2933700" y="510425"/>
                  </a:lnTo>
                  <a:cubicBezTo>
                    <a:pt x="2999646" y="620335"/>
                    <a:pt x="3051689" y="696629"/>
                    <a:pt x="3086100" y="834275"/>
                  </a:cubicBezTo>
                  <a:lnTo>
                    <a:pt x="3124200" y="986675"/>
                  </a:lnTo>
                  <a:cubicBezTo>
                    <a:pt x="3130550" y="1056525"/>
                    <a:pt x="3135908" y="1126472"/>
                    <a:pt x="3143250" y="1196225"/>
                  </a:cubicBezTo>
                  <a:cubicBezTo>
                    <a:pt x="3148609" y="1247139"/>
                    <a:pt x="3157665" y="1297640"/>
                    <a:pt x="3162300" y="1348625"/>
                  </a:cubicBezTo>
                  <a:cubicBezTo>
                    <a:pt x="3176718" y="1507228"/>
                    <a:pt x="3200400" y="1824875"/>
                    <a:pt x="3200400" y="1824875"/>
                  </a:cubicBezTo>
                  <a:cubicBezTo>
                    <a:pt x="3194050" y="1939175"/>
                    <a:pt x="3181350" y="2053299"/>
                    <a:pt x="3181350" y="2167775"/>
                  </a:cubicBezTo>
                  <a:cubicBezTo>
                    <a:pt x="3181350" y="2237913"/>
                    <a:pt x="3158317" y="2321215"/>
                    <a:pt x="3200400" y="2377325"/>
                  </a:cubicBezTo>
                  <a:cubicBezTo>
                    <a:pt x="3263811" y="2461873"/>
                    <a:pt x="3366838" y="2515354"/>
                    <a:pt x="3467100" y="2548775"/>
                  </a:cubicBezTo>
                  <a:lnTo>
                    <a:pt x="3581400" y="2586875"/>
                  </a:lnTo>
                  <a:lnTo>
                    <a:pt x="3638550" y="2605925"/>
                  </a:lnTo>
                  <a:cubicBezTo>
                    <a:pt x="3657600" y="2593225"/>
                    <a:pt x="3672863" y="2569456"/>
                    <a:pt x="3695700" y="2567825"/>
                  </a:cubicBezTo>
                  <a:cubicBezTo>
                    <a:pt x="3747732" y="2564108"/>
                    <a:pt x="3951808" y="2579813"/>
                    <a:pt x="4019550" y="2624975"/>
                  </a:cubicBezTo>
                  <a:cubicBezTo>
                    <a:pt x="4038600" y="2637675"/>
                    <a:pt x="4056222" y="2652836"/>
                    <a:pt x="4076700" y="2663075"/>
                  </a:cubicBezTo>
                  <a:cubicBezTo>
                    <a:pt x="4153388" y="2701419"/>
                    <a:pt x="4184459" y="2705624"/>
                    <a:pt x="4267200" y="2720225"/>
                  </a:cubicBezTo>
                  <a:cubicBezTo>
                    <a:pt x="4552178" y="2770515"/>
                    <a:pt x="4413798" y="2730991"/>
                    <a:pt x="4610100" y="2796425"/>
                  </a:cubicBezTo>
                  <a:cubicBezTo>
                    <a:pt x="4635500" y="2815475"/>
                    <a:pt x="4658733" y="2837823"/>
                    <a:pt x="4686300" y="2853575"/>
                  </a:cubicBezTo>
                  <a:cubicBezTo>
                    <a:pt x="4703735" y="2863538"/>
                    <a:pt x="4727770" y="2860081"/>
                    <a:pt x="4743450" y="2872625"/>
                  </a:cubicBezTo>
                  <a:cubicBezTo>
                    <a:pt x="4761328" y="2886928"/>
                    <a:pt x="4764320" y="2914698"/>
                    <a:pt x="4781550" y="2929775"/>
                  </a:cubicBezTo>
                  <a:cubicBezTo>
                    <a:pt x="4816011" y="2959928"/>
                    <a:pt x="4861626" y="2975553"/>
                    <a:pt x="4895850" y="3005975"/>
                  </a:cubicBezTo>
                  <a:cubicBezTo>
                    <a:pt x="4919580" y="3027069"/>
                    <a:pt x="4934793" y="3056164"/>
                    <a:pt x="4953000" y="3082175"/>
                  </a:cubicBezTo>
                  <a:cubicBezTo>
                    <a:pt x="5020717" y="3178914"/>
                    <a:pt x="5029108" y="3196322"/>
                    <a:pt x="5086350" y="3291725"/>
                  </a:cubicBezTo>
                  <a:cubicBezTo>
                    <a:pt x="5100169" y="3353913"/>
                    <a:pt x="5135458" y="3528796"/>
                    <a:pt x="5162550" y="3596525"/>
                  </a:cubicBezTo>
                  <a:cubicBezTo>
                    <a:pt x="5171053" y="3617783"/>
                    <a:pt x="5187950" y="3634625"/>
                    <a:pt x="5200650" y="3653675"/>
                  </a:cubicBezTo>
                  <a:cubicBezTo>
                    <a:pt x="5207000" y="3679075"/>
                    <a:pt x="5209387" y="3705810"/>
                    <a:pt x="5219700" y="3729875"/>
                  </a:cubicBezTo>
                  <a:cubicBezTo>
                    <a:pt x="5228719" y="3750919"/>
                    <a:pt x="5252652" y="3764716"/>
                    <a:pt x="5257800" y="3787025"/>
                  </a:cubicBezTo>
                  <a:cubicBezTo>
                    <a:pt x="5272150" y="3849207"/>
                    <a:pt x="5265760" y="3914679"/>
                    <a:pt x="5276850" y="3977525"/>
                  </a:cubicBezTo>
                  <a:cubicBezTo>
                    <a:pt x="5284884" y="4023050"/>
                    <a:pt x="5304555" y="4065830"/>
                    <a:pt x="5314950" y="4110875"/>
                  </a:cubicBezTo>
                  <a:cubicBezTo>
                    <a:pt x="5365903" y="4331670"/>
                    <a:pt x="5304144" y="4124800"/>
                    <a:pt x="5353050" y="4320425"/>
                  </a:cubicBezTo>
                  <a:cubicBezTo>
                    <a:pt x="5364262" y="4365273"/>
                    <a:pt x="5380562" y="4408775"/>
                    <a:pt x="5391150" y="4453775"/>
                  </a:cubicBezTo>
                  <a:cubicBezTo>
                    <a:pt x="5405982" y="4516811"/>
                    <a:pt x="5408772" y="4582841"/>
                    <a:pt x="5429250" y="4644275"/>
                  </a:cubicBezTo>
                  <a:cubicBezTo>
                    <a:pt x="5461000" y="4739525"/>
                    <a:pt x="5479599" y="4840222"/>
                    <a:pt x="5524500" y="4930025"/>
                  </a:cubicBezTo>
                  <a:cubicBezTo>
                    <a:pt x="5537200" y="4955425"/>
                    <a:pt x="5552053" y="4979858"/>
                    <a:pt x="5562600" y="5006225"/>
                  </a:cubicBezTo>
                  <a:cubicBezTo>
                    <a:pt x="5577515" y="5043513"/>
                    <a:pt x="5588000" y="5082425"/>
                    <a:pt x="5600700" y="5120525"/>
                  </a:cubicBezTo>
                  <a:lnTo>
                    <a:pt x="5619750" y="5177675"/>
                  </a:lnTo>
                  <a:cubicBezTo>
                    <a:pt x="5613400" y="5336425"/>
                    <a:pt x="5612020" y="5495452"/>
                    <a:pt x="5600700" y="5653925"/>
                  </a:cubicBezTo>
                  <a:cubicBezTo>
                    <a:pt x="5599269" y="5673954"/>
                    <a:pt x="5590630" y="5693114"/>
                    <a:pt x="5581650" y="5711075"/>
                  </a:cubicBezTo>
                  <a:cubicBezTo>
                    <a:pt x="5528547" y="5817281"/>
                    <a:pt x="5451042" y="5827654"/>
                    <a:pt x="5334000" y="5901575"/>
                  </a:cubicBezTo>
                  <a:cubicBezTo>
                    <a:pt x="5283350" y="5933564"/>
                    <a:pt x="5235181" y="5970034"/>
                    <a:pt x="5181600" y="5996825"/>
                  </a:cubicBezTo>
                  <a:cubicBezTo>
                    <a:pt x="5143500" y="6015875"/>
                    <a:pt x="5103238" y="6031106"/>
                    <a:pt x="5067300" y="6053975"/>
                  </a:cubicBezTo>
                  <a:cubicBezTo>
                    <a:pt x="5032997" y="6075804"/>
                    <a:pt x="5005360" y="6106858"/>
                    <a:pt x="4972050" y="6130175"/>
                  </a:cubicBezTo>
                  <a:cubicBezTo>
                    <a:pt x="4774024" y="6268793"/>
                    <a:pt x="4958326" y="6137037"/>
                    <a:pt x="4819650" y="6206375"/>
                  </a:cubicBezTo>
                  <a:cubicBezTo>
                    <a:pt x="4628332" y="6302034"/>
                    <a:pt x="4920085" y="6182381"/>
                    <a:pt x="4686300" y="6282575"/>
                  </a:cubicBezTo>
                  <a:cubicBezTo>
                    <a:pt x="4667843" y="6290485"/>
                    <a:pt x="4647111" y="6292645"/>
                    <a:pt x="4629150" y="6301625"/>
                  </a:cubicBezTo>
                  <a:cubicBezTo>
                    <a:pt x="4596032" y="6318184"/>
                    <a:pt x="4567608" y="6343453"/>
                    <a:pt x="4533900" y="6358775"/>
                  </a:cubicBezTo>
                  <a:cubicBezTo>
                    <a:pt x="4428685" y="6406600"/>
                    <a:pt x="4323990" y="6412187"/>
                    <a:pt x="4210050" y="6434975"/>
                  </a:cubicBezTo>
                  <a:cubicBezTo>
                    <a:pt x="4152643" y="6446456"/>
                    <a:pt x="4095271" y="6458383"/>
                    <a:pt x="4038600" y="6473075"/>
                  </a:cubicBezTo>
                  <a:cubicBezTo>
                    <a:pt x="3923769" y="6502846"/>
                    <a:pt x="3814307" y="6566129"/>
                    <a:pt x="3695700" y="6568325"/>
                  </a:cubicBezTo>
                  <a:lnTo>
                    <a:pt x="2667000" y="6587375"/>
                  </a:lnTo>
                  <a:cubicBezTo>
                    <a:pt x="2622550" y="6606425"/>
                    <a:pt x="2576905" y="6622898"/>
                    <a:pt x="2533650" y="6644525"/>
                  </a:cubicBezTo>
                  <a:cubicBezTo>
                    <a:pt x="2523411" y="6649645"/>
                    <a:pt x="2514243" y="6656610"/>
                    <a:pt x="2505075" y="6663575"/>
                  </a:cubicBezTo>
                  <a:lnTo>
                    <a:pt x="2499188" y="6667500"/>
                  </a:lnTo>
                  <a:lnTo>
                    <a:pt x="2263025" y="6667500"/>
                  </a:lnTo>
                  <a:lnTo>
                    <a:pt x="2286000" y="6644525"/>
                  </a:lnTo>
                  <a:cubicBezTo>
                    <a:pt x="2254250" y="6625475"/>
                    <a:pt x="2220371" y="6609591"/>
                    <a:pt x="2190750" y="6587375"/>
                  </a:cubicBezTo>
                  <a:cubicBezTo>
                    <a:pt x="2169197" y="6571211"/>
                    <a:pt x="2156446" y="6544504"/>
                    <a:pt x="2133600" y="6530225"/>
                  </a:cubicBezTo>
                  <a:cubicBezTo>
                    <a:pt x="2065340" y="6487563"/>
                    <a:pt x="2017860" y="6491765"/>
                    <a:pt x="1943100" y="6473075"/>
                  </a:cubicBezTo>
                  <a:cubicBezTo>
                    <a:pt x="1923619" y="6468205"/>
                    <a:pt x="1905000" y="6460375"/>
                    <a:pt x="1885950" y="6454025"/>
                  </a:cubicBezTo>
                  <a:cubicBezTo>
                    <a:pt x="1835150" y="6415925"/>
                    <a:pt x="1786385" y="6374948"/>
                    <a:pt x="1733550" y="6339725"/>
                  </a:cubicBezTo>
                  <a:cubicBezTo>
                    <a:pt x="1709921" y="6323973"/>
                    <a:pt x="1680615" y="6317910"/>
                    <a:pt x="1657350" y="6301625"/>
                  </a:cubicBezTo>
                  <a:cubicBezTo>
                    <a:pt x="1616720" y="6273184"/>
                    <a:pt x="1581777" y="6237357"/>
                    <a:pt x="1543050" y="6206375"/>
                  </a:cubicBezTo>
                  <a:cubicBezTo>
                    <a:pt x="1518257" y="6186541"/>
                    <a:pt x="1490580" y="6170319"/>
                    <a:pt x="1466850" y="6149225"/>
                  </a:cubicBezTo>
                  <a:cubicBezTo>
                    <a:pt x="1433290" y="6119394"/>
                    <a:pt x="1405392" y="6083543"/>
                    <a:pt x="1371600" y="6053975"/>
                  </a:cubicBezTo>
                  <a:cubicBezTo>
                    <a:pt x="1354370" y="6038898"/>
                    <a:pt x="1332039" y="6030532"/>
                    <a:pt x="1314450" y="6015875"/>
                  </a:cubicBezTo>
                  <a:cubicBezTo>
                    <a:pt x="1223378" y="5939982"/>
                    <a:pt x="1287314" y="5983311"/>
                    <a:pt x="1219200" y="5901575"/>
                  </a:cubicBezTo>
                  <a:cubicBezTo>
                    <a:pt x="1115518" y="5777156"/>
                    <a:pt x="1211983" y="5913408"/>
                    <a:pt x="1085850" y="5787275"/>
                  </a:cubicBezTo>
                  <a:cubicBezTo>
                    <a:pt x="1009366" y="5710791"/>
                    <a:pt x="1024310" y="5705222"/>
                    <a:pt x="971550" y="5634875"/>
                  </a:cubicBezTo>
                  <a:cubicBezTo>
                    <a:pt x="947154" y="5602347"/>
                    <a:pt x="919746" y="5572153"/>
                    <a:pt x="895350" y="5539625"/>
                  </a:cubicBezTo>
                  <a:cubicBezTo>
                    <a:pt x="881613" y="5521309"/>
                    <a:pt x="871907" y="5500064"/>
                    <a:pt x="857250" y="5482475"/>
                  </a:cubicBezTo>
                  <a:cubicBezTo>
                    <a:pt x="781357" y="5391403"/>
                    <a:pt x="824686" y="5455339"/>
                    <a:pt x="742950" y="5387225"/>
                  </a:cubicBezTo>
                  <a:cubicBezTo>
                    <a:pt x="722254" y="5369978"/>
                    <a:pt x="706496" y="5347322"/>
                    <a:pt x="685800" y="5330075"/>
                  </a:cubicBezTo>
                  <a:cubicBezTo>
                    <a:pt x="502039" y="5176941"/>
                    <a:pt x="811296" y="5470513"/>
                    <a:pt x="533400" y="5215775"/>
                  </a:cubicBezTo>
                  <a:cubicBezTo>
                    <a:pt x="356862" y="5053949"/>
                    <a:pt x="437017" y="5137536"/>
                    <a:pt x="342900" y="4968125"/>
                  </a:cubicBezTo>
                  <a:cubicBezTo>
                    <a:pt x="295602" y="4882989"/>
                    <a:pt x="314227" y="4933718"/>
                    <a:pt x="247650" y="4853825"/>
                  </a:cubicBezTo>
                  <a:cubicBezTo>
                    <a:pt x="200580" y="4797341"/>
                    <a:pt x="211377" y="4787020"/>
                    <a:pt x="171450" y="4720475"/>
                  </a:cubicBezTo>
                  <a:cubicBezTo>
                    <a:pt x="147891" y="4681210"/>
                    <a:pt x="109730" y="4649616"/>
                    <a:pt x="95250" y="4606175"/>
                  </a:cubicBezTo>
                  <a:cubicBezTo>
                    <a:pt x="88900" y="4587125"/>
                    <a:pt x="85180" y="4566986"/>
                    <a:pt x="76200" y="4549025"/>
                  </a:cubicBezTo>
                  <a:cubicBezTo>
                    <a:pt x="65961" y="4528547"/>
                    <a:pt x="47399" y="4512797"/>
                    <a:pt x="38100" y="4491875"/>
                  </a:cubicBezTo>
                  <a:cubicBezTo>
                    <a:pt x="21789" y="4455175"/>
                    <a:pt x="0" y="4377575"/>
                    <a:pt x="0" y="4377575"/>
                  </a:cubicBezTo>
                  <a:cubicBezTo>
                    <a:pt x="6350" y="4250575"/>
                    <a:pt x="8910" y="4123329"/>
                    <a:pt x="19050" y="3996575"/>
                  </a:cubicBezTo>
                  <a:cubicBezTo>
                    <a:pt x="21632" y="3964299"/>
                    <a:pt x="29581" y="3932563"/>
                    <a:pt x="38100" y="3901325"/>
                  </a:cubicBezTo>
                  <a:cubicBezTo>
                    <a:pt x="48667" y="3862579"/>
                    <a:pt x="42784" y="3809302"/>
                    <a:pt x="76200" y="3787025"/>
                  </a:cubicBezTo>
                  <a:cubicBezTo>
                    <a:pt x="95250" y="3774325"/>
                    <a:pt x="112872" y="3759164"/>
                    <a:pt x="133350" y="3748925"/>
                  </a:cubicBezTo>
                  <a:cubicBezTo>
                    <a:pt x="202797" y="3714201"/>
                    <a:pt x="323844" y="3717549"/>
                    <a:pt x="381000" y="3710825"/>
                  </a:cubicBezTo>
                  <a:cubicBezTo>
                    <a:pt x="425594" y="3705579"/>
                    <a:pt x="469900" y="3698125"/>
                    <a:pt x="514350" y="3691775"/>
                  </a:cubicBezTo>
                  <a:cubicBezTo>
                    <a:pt x="609600" y="3710825"/>
                    <a:pt x="706507" y="3722927"/>
                    <a:pt x="800100" y="3748925"/>
                  </a:cubicBezTo>
                  <a:cubicBezTo>
                    <a:pt x="822160" y="3755053"/>
                    <a:pt x="836772" y="3776786"/>
                    <a:pt x="857250" y="3787025"/>
                  </a:cubicBezTo>
                  <a:cubicBezTo>
                    <a:pt x="875211" y="3796005"/>
                    <a:pt x="895350" y="3799725"/>
                    <a:pt x="914400" y="3806075"/>
                  </a:cubicBezTo>
                  <a:cubicBezTo>
                    <a:pt x="956531" y="3763944"/>
                    <a:pt x="983128" y="3744819"/>
                    <a:pt x="1009650" y="3691775"/>
                  </a:cubicBezTo>
                  <a:cubicBezTo>
                    <a:pt x="1018630" y="3673814"/>
                    <a:pt x="1023183" y="3653933"/>
                    <a:pt x="1028700" y="3634625"/>
                  </a:cubicBezTo>
                  <a:cubicBezTo>
                    <a:pt x="1046635" y="3571851"/>
                    <a:pt x="1053706" y="3528647"/>
                    <a:pt x="1066800" y="3463175"/>
                  </a:cubicBezTo>
                  <a:cubicBezTo>
                    <a:pt x="1060450" y="3323475"/>
                    <a:pt x="1075176" y="3181204"/>
                    <a:pt x="1047750" y="3044075"/>
                  </a:cubicBezTo>
                  <a:cubicBezTo>
                    <a:pt x="1041523" y="3012942"/>
                    <a:pt x="997386" y="3005379"/>
                    <a:pt x="971550" y="2986925"/>
                  </a:cubicBezTo>
                  <a:cubicBezTo>
                    <a:pt x="793953" y="2860070"/>
                    <a:pt x="1027106" y="3024139"/>
                    <a:pt x="857250" y="2929775"/>
                  </a:cubicBezTo>
                  <a:cubicBezTo>
                    <a:pt x="817222" y="2907537"/>
                    <a:pt x="781050" y="2878975"/>
                    <a:pt x="742950" y="2853575"/>
                  </a:cubicBezTo>
                  <a:cubicBezTo>
                    <a:pt x="723900" y="2840875"/>
                    <a:pt x="699537" y="2833791"/>
                    <a:pt x="685800" y="2815475"/>
                  </a:cubicBezTo>
                  <a:cubicBezTo>
                    <a:pt x="659718" y="2780699"/>
                    <a:pt x="561831" y="2653119"/>
                    <a:pt x="552450" y="2624975"/>
                  </a:cubicBezTo>
                  <a:cubicBezTo>
                    <a:pt x="526160" y="2546105"/>
                    <a:pt x="550108" y="2578964"/>
                    <a:pt x="476250" y="2529725"/>
                  </a:cubicBezTo>
                  <a:cubicBezTo>
                    <a:pt x="469900" y="2510675"/>
                    <a:pt x="467981" y="2489516"/>
                    <a:pt x="457200" y="2472575"/>
                  </a:cubicBezTo>
                  <a:cubicBezTo>
                    <a:pt x="423108" y="2419002"/>
                    <a:pt x="378123" y="2373010"/>
                    <a:pt x="342900" y="2320175"/>
                  </a:cubicBezTo>
                  <a:lnTo>
                    <a:pt x="304800" y="2263025"/>
                  </a:lnTo>
                  <a:cubicBezTo>
                    <a:pt x="276420" y="2149505"/>
                    <a:pt x="276067" y="2124676"/>
                    <a:pt x="190500" y="1996325"/>
                  </a:cubicBezTo>
                  <a:cubicBezTo>
                    <a:pt x="177800" y="1977275"/>
                    <a:pt x="162639" y="1959653"/>
                    <a:pt x="152400" y="1939175"/>
                  </a:cubicBezTo>
                  <a:cubicBezTo>
                    <a:pt x="143420" y="1921214"/>
                    <a:pt x="138634" y="1901398"/>
                    <a:pt x="133350" y="1882025"/>
                  </a:cubicBezTo>
                  <a:cubicBezTo>
                    <a:pt x="83818" y="1700408"/>
                    <a:pt x="100782" y="1761590"/>
                    <a:pt x="76200" y="1577225"/>
                  </a:cubicBezTo>
                  <a:cubicBezTo>
                    <a:pt x="49910" y="1380049"/>
                    <a:pt x="54034" y="1417801"/>
                    <a:pt x="57906" y="1450252"/>
                  </a:cubicBezTo>
                  <a:lnTo>
                    <a:pt x="59423" y="1462757"/>
                  </a:lnTo>
                  <a:lnTo>
                    <a:pt x="57383" y="1446237"/>
                  </a:lnTo>
                  <a:cubicBezTo>
                    <a:pt x="54225" y="1420731"/>
                    <a:pt x="48337" y="1373367"/>
                    <a:pt x="38100" y="1291475"/>
                  </a:cubicBezTo>
                  <a:cubicBezTo>
                    <a:pt x="44450" y="1202575"/>
                    <a:pt x="46736" y="1113291"/>
                    <a:pt x="57150" y="1024775"/>
                  </a:cubicBezTo>
                  <a:cubicBezTo>
                    <a:pt x="59496" y="1004832"/>
                    <a:pt x="69149" y="986427"/>
                    <a:pt x="76200" y="967625"/>
                  </a:cubicBezTo>
                  <a:cubicBezTo>
                    <a:pt x="88207" y="935606"/>
                    <a:pt x="103486" y="904816"/>
                    <a:pt x="114300" y="872375"/>
                  </a:cubicBezTo>
                  <a:cubicBezTo>
                    <a:pt x="122579" y="847537"/>
                    <a:pt x="120360" y="818907"/>
                    <a:pt x="133350" y="796175"/>
                  </a:cubicBezTo>
                  <a:cubicBezTo>
                    <a:pt x="146716" y="772784"/>
                    <a:pt x="170475" y="757047"/>
                    <a:pt x="190500" y="739025"/>
                  </a:cubicBezTo>
                  <a:cubicBezTo>
                    <a:pt x="313548" y="628282"/>
                    <a:pt x="285966" y="649981"/>
                    <a:pt x="381000" y="586625"/>
                  </a:cubicBezTo>
                  <a:cubicBezTo>
                    <a:pt x="463030" y="463580"/>
                    <a:pt x="360560" y="593902"/>
                    <a:pt x="514350" y="491375"/>
                  </a:cubicBezTo>
                  <a:cubicBezTo>
                    <a:pt x="544238" y="471450"/>
                    <a:pt x="562500" y="437615"/>
                    <a:pt x="590550" y="415175"/>
                  </a:cubicBezTo>
                  <a:cubicBezTo>
                    <a:pt x="626306" y="386570"/>
                    <a:pt x="666750" y="364375"/>
                    <a:pt x="704850" y="338975"/>
                  </a:cubicBezTo>
                  <a:cubicBezTo>
                    <a:pt x="723900" y="326275"/>
                    <a:pt x="741522" y="311114"/>
                    <a:pt x="762000" y="300875"/>
                  </a:cubicBezTo>
                  <a:cubicBezTo>
                    <a:pt x="787400" y="288175"/>
                    <a:pt x="813544" y="276864"/>
                    <a:pt x="838200" y="262775"/>
                  </a:cubicBezTo>
                  <a:cubicBezTo>
                    <a:pt x="858079" y="251416"/>
                    <a:pt x="873913" y="232714"/>
                    <a:pt x="895350" y="224675"/>
                  </a:cubicBezTo>
                  <a:cubicBezTo>
                    <a:pt x="925667" y="213306"/>
                    <a:pt x="958850" y="211975"/>
                    <a:pt x="990600" y="205625"/>
                  </a:cubicBezTo>
                  <a:cubicBezTo>
                    <a:pt x="1035050" y="180225"/>
                    <a:pt x="1080050" y="155765"/>
                    <a:pt x="1123950" y="129425"/>
                  </a:cubicBezTo>
                  <a:cubicBezTo>
                    <a:pt x="1143583" y="117645"/>
                    <a:pt x="1160178" y="100624"/>
                    <a:pt x="1181100" y="91325"/>
                  </a:cubicBezTo>
                  <a:cubicBezTo>
                    <a:pt x="1217800" y="75014"/>
                    <a:pt x="1257300" y="65925"/>
                    <a:pt x="1295400" y="53225"/>
                  </a:cubicBezTo>
                  <a:cubicBezTo>
                    <a:pt x="1317120" y="45985"/>
                    <a:pt x="1332072" y="25364"/>
                    <a:pt x="1352550" y="15125"/>
                  </a:cubicBezTo>
                  <a:lnTo>
                    <a:pt x="1397925" y="0"/>
                  </a:lnTo>
                  <a:close/>
                </a:path>
              </a:pathLst>
            </a:custGeom>
          </p:spPr>
        </p:pic>
      </p:grpSp>
    </p:spTree>
    <p:extLst>
      <p:ext uri="{BB962C8B-B14F-4D97-AF65-F5344CB8AC3E}">
        <p14:creationId xmlns:p14="http://schemas.microsoft.com/office/powerpoint/2010/main" val="358537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nodeType="withEffect">
                                  <p:stCondLst>
                                    <p:cond delay="50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3000" fill="hold"/>
                                        <p:tgtEl>
                                          <p:spTgt spid="68"/>
                                        </p:tgtEl>
                                        <p:attrNameLst>
                                          <p:attrName>ppt_x</p:attrName>
                                        </p:attrNameLst>
                                      </p:cBhvr>
                                      <p:tavLst>
                                        <p:tav tm="0">
                                          <p:val>
                                            <p:strVal val="1+#ppt_w/2"/>
                                          </p:val>
                                        </p:tav>
                                        <p:tav tm="100000">
                                          <p:val>
                                            <p:strVal val="#ppt_x"/>
                                          </p:val>
                                        </p:tav>
                                      </p:tavLst>
                                    </p:anim>
                                    <p:anim calcmode="lin" valueType="num">
                                      <p:cBhvr additive="base">
                                        <p:cTn id="8" dur="3000" fill="hold"/>
                                        <p:tgtEl>
                                          <p:spTgt spid="68"/>
                                        </p:tgtEl>
                                        <p:attrNameLst>
                                          <p:attrName>ppt_y</p:attrName>
                                        </p:attrNameLst>
                                      </p:cBhvr>
                                      <p:tavLst>
                                        <p:tav tm="0">
                                          <p:val>
                                            <p:strVal val="#ppt_y"/>
                                          </p:val>
                                        </p:tav>
                                        <p:tav tm="100000">
                                          <p:val>
                                            <p:strVal val="#ppt_y"/>
                                          </p:val>
                                        </p:tav>
                                      </p:tavLst>
                                    </p:anim>
                                  </p:childTnLst>
                                </p:cTn>
                              </p:par>
                              <p:par>
                                <p:cTn id="9" presetID="2" presetClass="entr" presetSubtype="8" repeatCount="indefinite" fill="hold" nodeType="withEffect">
                                  <p:stCondLst>
                                    <p:cond delay="500"/>
                                  </p:stCondLst>
                                  <p:childTnLst>
                                    <p:set>
                                      <p:cBhvr>
                                        <p:cTn id="10" dur="1" fill="hold">
                                          <p:stCondLst>
                                            <p:cond delay="0"/>
                                          </p:stCondLst>
                                        </p:cTn>
                                        <p:tgtEl>
                                          <p:spTgt spid="71"/>
                                        </p:tgtEl>
                                        <p:attrNameLst>
                                          <p:attrName>style.visibility</p:attrName>
                                        </p:attrNameLst>
                                      </p:cBhvr>
                                      <p:to>
                                        <p:strVal val="visible"/>
                                      </p:to>
                                    </p:set>
                                    <p:anim calcmode="lin" valueType="num">
                                      <p:cBhvr additive="base">
                                        <p:cTn id="11" dur="3000" fill="hold"/>
                                        <p:tgtEl>
                                          <p:spTgt spid="71"/>
                                        </p:tgtEl>
                                        <p:attrNameLst>
                                          <p:attrName>ppt_x</p:attrName>
                                        </p:attrNameLst>
                                      </p:cBhvr>
                                      <p:tavLst>
                                        <p:tav tm="0">
                                          <p:val>
                                            <p:strVal val="0-#ppt_w/2"/>
                                          </p:val>
                                        </p:tav>
                                        <p:tav tm="100000">
                                          <p:val>
                                            <p:strVal val="#ppt_x"/>
                                          </p:val>
                                        </p:tav>
                                      </p:tavLst>
                                    </p:anim>
                                    <p:anim calcmode="lin" valueType="num">
                                      <p:cBhvr additive="base">
                                        <p:cTn id="12" dur="3000" fill="hold"/>
                                        <p:tgtEl>
                                          <p:spTgt spid="71"/>
                                        </p:tgtEl>
                                        <p:attrNameLst>
                                          <p:attrName>ppt_y</p:attrName>
                                        </p:attrNameLst>
                                      </p:cBhvr>
                                      <p:tavLst>
                                        <p:tav tm="0">
                                          <p:val>
                                            <p:strVal val="#ppt_y"/>
                                          </p:val>
                                        </p:tav>
                                        <p:tav tm="100000">
                                          <p:val>
                                            <p:strVal val="#ppt_y"/>
                                          </p:val>
                                        </p:tav>
                                      </p:tavLst>
                                    </p:anim>
                                  </p:childTnLst>
                                </p:cTn>
                              </p:par>
                              <p:par>
                                <p:cTn id="13" presetID="6" presetClass="emph" presetSubtype="0" repeatCount="indefinite" fill="hold" nodeType="withEffect">
                                  <p:stCondLst>
                                    <p:cond delay="500"/>
                                  </p:stCondLst>
                                  <p:childTnLst>
                                    <p:animScale>
                                      <p:cBhvr>
                                        <p:cTn id="14" dur="5000" fill="hold"/>
                                        <p:tgtEl>
                                          <p:spTgt spid="19"/>
                                        </p:tgtEl>
                                      </p:cBhvr>
                                      <p:by x="150000" y="150000"/>
                                    </p:animScale>
                                  </p:childTnLst>
                                </p:cTn>
                              </p:par>
                              <p:par>
                                <p:cTn id="15" presetID="49" presetClass="entr" presetSubtype="0" repeatCount="indefinite" decel="100000" fill="hold" nodeType="withEffect">
                                  <p:stCondLst>
                                    <p:cond delay="50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0" fill="hold"/>
                                        <p:tgtEl>
                                          <p:spTgt spid="19"/>
                                        </p:tgtEl>
                                        <p:attrNameLst>
                                          <p:attrName>ppt_w</p:attrName>
                                        </p:attrNameLst>
                                      </p:cBhvr>
                                      <p:tavLst>
                                        <p:tav tm="0">
                                          <p:val>
                                            <p:fltVal val="0"/>
                                          </p:val>
                                        </p:tav>
                                        <p:tav tm="100000">
                                          <p:val>
                                            <p:strVal val="#ppt_w"/>
                                          </p:val>
                                        </p:tav>
                                      </p:tavLst>
                                    </p:anim>
                                    <p:anim calcmode="lin" valueType="num">
                                      <p:cBhvr>
                                        <p:cTn id="18" dur="5000" fill="hold"/>
                                        <p:tgtEl>
                                          <p:spTgt spid="19"/>
                                        </p:tgtEl>
                                        <p:attrNameLst>
                                          <p:attrName>ppt_h</p:attrName>
                                        </p:attrNameLst>
                                      </p:cBhvr>
                                      <p:tavLst>
                                        <p:tav tm="0">
                                          <p:val>
                                            <p:fltVal val="0"/>
                                          </p:val>
                                        </p:tav>
                                        <p:tav tm="100000">
                                          <p:val>
                                            <p:strVal val="#ppt_h"/>
                                          </p:val>
                                        </p:tav>
                                      </p:tavLst>
                                    </p:anim>
                                    <p:anim calcmode="lin" valueType="num">
                                      <p:cBhvr>
                                        <p:cTn id="19" dur="5000" fill="hold"/>
                                        <p:tgtEl>
                                          <p:spTgt spid="19"/>
                                        </p:tgtEl>
                                        <p:attrNameLst>
                                          <p:attrName>style.rotation</p:attrName>
                                        </p:attrNameLst>
                                      </p:cBhvr>
                                      <p:tavLst>
                                        <p:tav tm="0">
                                          <p:val>
                                            <p:fltVal val="360"/>
                                          </p:val>
                                        </p:tav>
                                        <p:tav tm="100000">
                                          <p:val>
                                            <p:fltVal val="0"/>
                                          </p:val>
                                        </p:tav>
                                      </p:tavLst>
                                    </p:anim>
                                    <p:animEffect transition="in" filter="fade">
                                      <p:cBhvr>
                                        <p:cTn id="20" dur="5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92100" algn="ctr">
              <a:lnSpc>
                <a:spcPct val="115000"/>
              </a:lnSpc>
              <a:spcBef>
                <a:spcPts val="600"/>
              </a:spcBef>
              <a:spcAft>
                <a:spcPts val="200"/>
              </a:spcAft>
              <a:defRPr/>
            </a:pPr>
            <a:r>
              <a:rPr lang="en-US" sz="2400" b="1">
                <a:solidFill>
                  <a:srgbClr val="000000"/>
                </a:solidFill>
                <a:latin typeface="Times New Roman"/>
                <a:ea typeface="SimSun"/>
              </a:rPr>
              <a:t>Tiết 97, 98: </a:t>
            </a:r>
            <a:r>
              <a:rPr kumimoji="0" lang="en-US" sz="2400" b="1" i="0" u="none" strike="noStrike" kern="1200" cap="none" spc="0" normalizeH="0" baseline="0" noProof="0" smtClean="0">
                <a:ln>
                  <a:noFill/>
                </a:ln>
                <a:solidFill>
                  <a:srgbClr val="FF0000"/>
                </a:solidFill>
                <a:effectLst/>
                <a:uLnTx/>
                <a:uFillTx/>
                <a:latin typeface="Times New Roman" panose="02020603050405020304" pitchFamily="18" charset="0"/>
                <a:ea typeface="Times New Roman" panose="02020603050405020304" pitchFamily="18" charset="0"/>
                <a:cs typeface="+mn-cs"/>
              </a:rPr>
              <a:t>Văn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 HỌC THẦY, HỌC BẠN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Nguyễn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Tú</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463494" y="699459"/>
            <a:ext cx="3486852"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42458" y="1164451"/>
            <a:ext cx="6096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I. Tri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ngữ</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nghị</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Times New Roman" panose="02020603050405020304" pitchFamily="18" charset="0"/>
                <a:cs typeface="+mn-cs"/>
              </a:rPr>
              <a:t>luận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442458" y="1633912"/>
            <a:ext cx="683546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yếu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tố</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nghị</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luận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08039" y="2157132"/>
            <a:ext cx="6096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3.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Ví</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dụ</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1" name="Group 10"/>
          <p:cNvGrpSpPr/>
          <p:nvPr/>
        </p:nvGrpSpPr>
        <p:grpSpPr>
          <a:xfrm>
            <a:off x="2928937" y="2084399"/>
            <a:ext cx="6946489" cy="4275051"/>
            <a:chOff x="2846386" y="2065778"/>
            <a:chExt cx="6946489" cy="4275051"/>
          </a:xfrm>
        </p:grpSpPr>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tretch>
              <a:fillRect/>
            </a:stretch>
          </p:blipFill>
          <p:spPr>
            <a:xfrm>
              <a:off x="2846386" y="2065778"/>
              <a:ext cx="6946489" cy="4275051"/>
            </a:xfrm>
            <a:prstGeom prst="rect">
              <a:avLst/>
            </a:prstGeom>
          </p:spPr>
        </p:pic>
        <p:sp>
          <p:nvSpPr>
            <p:cNvPr id="10" name="Rectangle 9"/>
            <p:cNvSpPr/>
            <p:nvPr/>
          </p:nvSpPr>
          <p:spPr>
            <a:xfrm>
              <a:off x="5117690" y="2157132"/>
              <a:ext cx="2462981" cy="523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211921" y="4512987"/>
              <a:ext cx="1905769" cy="12336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211921" y="3112218"/>
              <a:ext cx="1905769" cy="8894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311108" y="3116814"/>
              <a:ext cx="1905769" cy="8894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410295" y="3120396"/>
              <a:ext cx="1905769" cy="8894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5311107" y="4483122"/>
              <a:ext cx="1905769" cy="12634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7357370" y="4483122"/>
              <a:ext cx="1958694" cy="12634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5063360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4405439" y="68331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638174" y="985835"/>
            <a:ext cx="6096000" cy="1169551"/>
          </a:xfrm>
          <a:prstGeom prst="rect">
            <a:avLst/>
          </a:prstGeom>
        </p:spPr>
        <p:txBody>
          <a:bodyPr>
            <a:spAutoFit/>
          </a:bodyPr>
          <a:lstStyle/>
          <a:p>
            <a:pPr lvl="0" algn="just">
              <a:lnSpc>
                <a:spcPct val="135000"/>
              </a:lnSpc>
            </a:pPr>
            <a:r>
              <a:rPr lang="en-US" sz="2800" b="1" smtClean="0">
                <a:solidFill>
                  <a:srgbClr val="000000"/>
                </a:solidFill>
                <a:latin typeface="Times New Roman"/>
                <a:ea typeface="Times New Roman"/>
                <a:cs typeface="Times New Roman"/>
              </a:rPr>
              <a:t>I</a:t>
            </a:r>
            <a:r>
              <a:rPr lang="en-US" sz="2800" b="1">
                <a:solidFill>
                  <a:srgbClr val="000000"/>
                </a:solidFill>
                <a:latin typeface="Times New Roman"/>
                <a:ea typeface="Times New Roman"/>
                <a:cs typeface="Times New Roman"/>
              </a:rPr>
              <a:t>. Tri thức </a:t>
            </a:r>
            <a:r>
              <a:rPr lang="en-US" sz="2800" b="1">
                <a:solidFill>
                  <a:srgbClr val="000000"/>
                </a:solidFill>
                <a:latin typeface="Times New Roman"/>
                <a:ea typeface="Times New Roman"/>
                <a:cs typeface="Times New Roman"/>
              </a:rPr>
              <a:t>tiếng </a:t>
            </a:r>
            <a:r>
              <a:rPr lang="en-US" sz="2800" b="1" smtClean="0">
                <a:solidFill>
                  <a:srgbClr val="000000"/>
                </a:solidFill>
                <a:latin typeface="Times New Roman"/>
                <a:ea typeface="Times New Roman"/>
                <a:cs typeface="Times New Roman"/>
              </a:rPr>
              <a:t>Việt</a:t>
            </a: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561889" y="1612515"/>
            <a:ext cx="3042821" cy="584775"/>
          </a:xfrm>
          <a:prstGeom prst="rect">
            <a:avLst/>
          </a:prstGeom>
          <a:noFill/>
        </p:spPr>
        <p:txBody>
          <a:bodyPr wrap="none" lIns="91440" tIns="45720" rIns="91440" bIns="45720">
            <a:spAutoFit/>
          </a:bodyPr>
          <a:lstStyle/>
          <a:p>
            <a:pPr algn="ctr"/>
            <a:r>
              <a:rPr lang="en-US" sz="3200" b="1" cap="none" spc="50" dirty="0" err="1" smtClean="0">
                <a:ln w="9525" cmpd="sng">
                  <a:solidFill>
                    <a:schemeClr val="accent1"/>
                  </a:solidFill>
                  <a:prstDash val="solid"/>
                </a:ln>
                <a:solidFill>
                  <a:schemeClr val="accent4">
                    <a:lumMod val="50000"/>
                  </a:schemeClr>
                </a:solidFill>
                <a:effectLst>
                  <a:glow rad="38100">
                    <a:schemeClr val="accent1">
                      <a:alpha val="40000"/>
                    </a:schemeClr>
                  </a:glow>
                </a:effectLst>
              </a:rPr>
              <a:t>Thảo</a:t>
            </a:r>
            <a:r>
              <a:rPr lang="en-US" sz="3200" b="1" cap="none" spc="50" dirty="0" smtClean="0">
                <a:ln w="9525" cmpd="sng">
                  <a:solidFill>
                    <a:schemeClr val="accent1"/>
                  </a:solidFill>
                  <a:prstDash val="solid"/>
                </a:ln>
                <a:solidFill>
                  <a:schemeClr val="accent4">
                    <a:lumMod val="50000"/>
                  </a:schemeClr>
                </a:solidFill>
                <a:effectLst>
                  <a:glow rad="38100">
                    <a:schemeClr val="accent1">
                      <a:alpha val="40000"/>
                    </a:schemeClr>
                  </a:glow>
                </a:effectLst>
              </a:rPr>
              <a:t> </a:t>
            </a:r>
            <a:r>
              <a:rPr lang="en-US" sz="3200" b="1" cap="none" spc="50" dirty="0" err="1" smtClean="0">
                <a:ln w="9525" cmpd="sng">
                  <a:solidFill>
                    <a:schemeClr val="accent1"/>
                  </a:solidFill>
                  <a:prstDash val="solid"/>
                </a:ln>
                <a:solidFill>
                  <a:schemeClr val="accent4">
                    <a:lumMod val="50000"/>
                  </a:schemeClr>
                </a:solidFill>
                <a:effectLst>
                  <a:glow rad="38100">
                    <a:schemeClr val="accent1">
                      <a:alpha val="40000"/>
                    </a:schemeClr>
                  </a:glow>
                </a:effectLst>
              </a:rPr>
              <a:t>luận</a:t>
            </a:r>
            <a:r>
              <a:rPr lang="en-US" sz="3200" b="1" cap="none" spc="50" dirty="0" smtClean="0">
                <a:ln w="9525" cmpd="sng">
                  <a:solidFill>
                    <a:schemeClr val="accent1"/>
                  </a:solidFill>
                  <a:prstDash val="solid"/>
                </a:ln>
                <a:solidFill>
                  <a:schemeClr val="accent4">
                    <a:lumMod val="50000"/>
                  </a:schemeClr>
                </a:solidFill>
                <a:effectLst>
                  <a:glow rad="38100">
                    <a:schemeClr val="accent1">
                      <a:alpha val="40000"/>
                    </a:schemeClr>
                  </a:glow>
                </a:effectLst>
              </a:rPr>
              <a:t> </a:t>
            </a:r>
            <a:r>
              <a:rPr lang="en-US" sz="3200" b="1" cap="none" spc="50" dirty="0" err="1" smtClean="0">
                <a:ln w="9525" cmpd="sng">
                  <a:solidFill>
                    <a:schemeClr val="accent1"/>
                  </a:solidFill>
                  <a:prstDash val="solid"/>
                </a:ln>
                <a:solidFill>
                  <a:schemeClr val="accent4">
                    <a:lumMod val="50000"/>
                  </a:schemeClr>
                </a:solidFill>
                <a:effectLst>
                  <a:glow rad="38100">
                    <a:schemeClr val="accent1">
                      <a:alpha val="40000"/>
                    </a:schemeClr>
                  </a:glow>
                </a:effectLst>
              </a:rPr>
              <a:t>nhóm</a:t>
            </a:r>
            <a:endParaRPr lang="en-US" sz="3200" b="1" cap="none" spc="50" dirty="0">
              <a:ln w="9525" cmpd="sng">
                <a:solidFill>
                  <a:schemeClr val="accent1"/>
                </a:solidFill>
                <a:prstDash val="solid"/>
              </a:ln>
              <a:solidFill>
                <a:schemeClr val="accent4">
                  <a:lumMod val="50000"/>
                </a:schemeClr>
              </a:solidFill>
              <a:effectLst>
                <a:glow rad="38100">
                  <a:schemeClr val="accent1">
                    <a:alpha val="40000"/>
                  </a:schemeClr>
                </a:glow>
              </a:effectLst>
            </a:endParaRPr>
          </a:p>
        </p:txBody>
      </p:sp>
      <p:sp>
        <p:nvSpPr>
          <p:cNvPr id="10" name="Rectangle 9"/>
          <p:cNvSpPr/>
          <p:nvPr/>
        </p:nvSpPr>
        <p:spPr>
          <a:xfrm>
            <a:off x="6545015" y="2401835"/>
            <a:ext cx="3848489" cy="738664"/>
          </a:xfrm>
          <a:prstGeom prst="rect">
            <a:avLst/>
          </a:prstGeom>
        </p:spPr>
        <p:txBody>
          <a:bodyPr wrap="none">
            <a:spAutoFit/>
          </a:bodyPr>
          <a:lstStyle/>
          <a:p>
            <a:pPr algn="just">
              <a:lnSpc>
                <a:spcPct val="150000"/>
              </a:lnSpc>
              <a:spcAft>
                <a:spcPts val="0"/>
              </a:spcAft>
            </a:pPr>
            <a:r>
              <a:rPr lang="en-US" sz="2800" b="1" kern="100" dirty="0">
                <a:solidFill>
                  <a:srgbClr val="000000"/>
                </a:solidFill>
                <a:latin typeface="Times New Roman" panose="02020603050405020304" pitchFamily="18" charset="0"/>
                <a:ea typeface="Times New Roman" panose="02020603050405020304" pitchFamily="18" charset="0"/>
              </a:rPr>
              <a:t>PHIẾU HỌC TẬP SỐ 1</a:t>
            </a:r>
            <a:endParaRPr lang="en-US" sz="2800" b="1" dirty="0">
              <a:effectLst/>
              <a:latin typeface="Times New Roman" panose="02020603050405020304" pitchFamily="18" charset="0"/>
              <a:ea typeface="Times New Roman" panose="02020603050405020304"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3714374383"/>
              </p:ext>
            </p:extLst>
          </p:nvPr>
        </p:nvGraphicFramePr>
        <p:xfrm>
          <a:off x="5804028" y="3244679"/>
          <a:ext cx="5330463" cy="1962912"/>
        </p:xfrm>
        <a:graphic>
          <a:graphicData uri="http://schemas.openxmlformats.org/drawingml/2006/table">
            <a:tbl>
              <a:tblPr firstRow="1" firstCol="1" bandRow="1"/>
              <a:tblGrid>
                <a:gridCol w="2664686">
                  <a:extLst>
                    <a:ext uri="{9D8B030D-6E8A-4147-A177-3AD203B41FA5}">
                      <a16:colId xmlns:a16="http://schemas.microsoft.com/office/drawing/2014/main" xmlns="" val="567546546"/>
                    </a:ext>
                  </a:extLst>
                </a:gridCol>
                <a:gridCol w="2665777">
                  <a:extLst>
                    <a:ext uri="{9D8B030D-6E8A-4147-A177-3AD203B41FA5}">
                      <a16:colId xmlns:a16="http://schemas.microsoft.com/office/drawing/2014/main" xmlns="" val="833709740"/>
                    </a:ext>
                  </a:extLst>
                </a:gridCol>
              </a:tblGrid>
              <a:tr h="0">
                <a:tc>
                  <a:txBody>
                    <a:bodyPr/>
                    <a:lstStyle/>
                    <a:p>
                      <a:pPr marR="30480" algn="just">
                        <a:lnSpc>
                          <a:spcPct val="115000"/>
                        </a:lnSpc>
                        <a:spcAft>
                          <a:spcPts val="1200"/>
                        </a:spcAf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R="30480" algn="just">
                        <a:lnSpc>
                          <a:spcPct val="115000"/>
                        </a:lnSpc>
                        <a:spcAft>
                          <a:spcPts val="120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 Hán Việt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xmlns="" val="612138071"/>
                  </a:ext>
                </a:extLst>
              </a:tr>
              <a:tr h="0">
                <a:tc>
                  <a:txBody>
                    <a:bodyPr/>
                    <a:lstStyle/>
                    <a:p>
                      <a:pPr marR="30480" algn="just">
                        <a:lnSpc>
                          <a:spcPct val="115000"/>
                        </a:lnSpc>
                        <a:spcAft>
                          <a:spcPts val="1200"/>
                        </a:spcAft>
                      </a:pPr>
                      <a:r>
                        <a:rPr lang="en-US" sz="2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Hải (biển)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lnSpc>
                          <a:spcPct val="115000"/>
                        </a:lnSpc>
                        <a:spcAft>
                          <a:spcPts val="1200"/>
                        </a:spcAft>
                      </a:pPr>
                      <a:r>
                        <a:rPr lang="en-US" sz="2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Hải đăng,…….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66985088"/>
                  </a:ext>
                </a:extLst>
              </a:tr>
              <a:tr h="0">
                <a:tc>
                  <a:txBody>
                    <a:bodyPr/>
                    <a:lstStyle/>
                    <a:p>
                      <a:pPr marR="30480" algn="just">
                        <a:lnSpc>
                          <a:spcPct val="115000"/>
                        </a:lnSpc>
                        <a:spcAft>
                          <a:spcPts val="1200"/>
                        </a:spcAft>
                      </a:pPr>
                      <a:r>
                        <a:rPr lang="en-US" sz="2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Thủy (nước)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lnSpc>
                          <a:spcPct val="115000"/>
                        </a:lnSpc>
                        <a:spcAft>
                          <a:spcPts val="1200"/>
                        </a:spcAft>
                      </a:pPr>
                      <a:r>
                        <a:rPr lang="en-US" sz="2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Thủy nông,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24793267"/>
                  </a:ext>
                </a:extLst>
              </a:tr>
              <a:tr h="0">
                <a:tc>
                  <a:txBody>
                    <a:bodyPr/>
                    <a:lstStyle/>
                    <a:p>
                      <a:pPr marR="30480" algn="just">
                        <a:lnSpc>
                          <a:spcPct val="115000"/>
                        </a:lnSpc>
                        <a:spcAft>
                          <a:spcPts val="1200"/>
                        </a:spcAft>
                      </a:pP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lnSpc>
                          <a:spcPct val="115000"/>
                        </a:lnSpc>
                        <a:spcAft>
                          <a:spcPts val="1200"/>
                        </a:spcAft>
                      </a:pP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25362722"/>
                  </a:ext>
                </a:extLst>
              </a:tr>
            </a:tbl>
          </a:graphicData>
        </a:graphic>
      </p:graphicFrame>
      <p:sp>
        <p:nvSpPr>
          <p:cNvPr id="20" name="Rounded Rectangular Callout 19"/>
          <p:cNvSpPr/>
          <p:nvPr/>
        </p:nvSpPr>
        <p:spPr>
          <a:xfrm>
            <a:off x="796413" y="2332534"/>
            <a:ext cx="4240618" cy="2482799"/>
          </a:xfrm>
          <a:prstGeom prst="wedgeRoundRectCallout">
            <a:avLst>
              <a:gd name="adj1" fmla="val 67257"/>
              <a:gd name="adj2" fmla="val 51309"/>
              <a:gd name="adj3" fmla="val 16667"/>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6" name="Rectangle 25"/>
          <p:cNvSpPr/>
          <p:nvPr/>
        </p:nvSpPr>
        <p:spPr>
          <a:xfrm>
            <a:off x="964755" y="2401173"/>
            <a:ext cx="3713201" cy="2308324"/>
          </a:xfrm>
          <a:prstGeom prst="rect">
            <a:avLst/>
          </a:prstGeom>
        </p:spPr>
        <p:txBody>
          <a:bodyPr wrap="square">
            <a:spAutoFit/>
          </a:bodyPr>
          <a:lstStyle/>
          <a:p>
            <a:pPr algn="just">
              <a:lnSpc>
                <a:spcPct val="150000"/>
              </a:lnSpc>
              <a:spcAft>
                <a:spcPts val="0"/>
              </a:spcAft>
            </a:pPr>
            <a:r>
              <a:rPr lang="en-US" sz="2400" kern="100" dirty="0" err="1">
                <a:solidFill>
                  <a:srgbClr val="000000"/>
                </a:solidFill>
                <a:latin typeface="Times New Roman" panose="02020603050405020304" pitchFamily="18" charset="0"/>
                <a:ea typeface="Times New Roman" panose="02020603050405020304" pitchFamily="18" charset="0"/>
              </a:rPr>
              <a:t>Từ</a:t>
            </a:r>
            <a:r>
              <a:rPr lang="en-US" sz="2400" kern="100" dirty="0">
                <a:solidFill>
                  <a:srgbClr val="000000"/>
                </a:solidFill>
                <a:latin typeface="Times New Roman" panose="02020603050405020304" pitchFamily="18" charset="0"/>
                <a:ea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rPr>
              <a:t>những</a:t>
            </a:r>
            <a:r>
              <a:rPr lang="en-US" sz="2400" kern="100" dirty="0">
                <a:solidFill>
                  <a:srgbClr val="000000"/>
                </a:solidFill>
                <a:latin typeface="Times New Roman" panose="02020603050405020304" pitchFamily="18" charset="0"/>
                <a:ea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rPr>
              <a:t>yếu</a:t>
            </a:r>
            <a:r>
              <a:rPr lang="en-US" sz="2400" kern="100" dirty="0">
                <a:solidFill>
                  <a:srgbClr val="000000"/>
                </a:solidFill>
                <a:latin typeface="Times New Roman" panose="02020603050405020304" pitchFamily="18" charset="0"/>
                <a:ea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rPr>
              <a:t>tố</a:t>
            </a:r>
            <a:r>
              <a:rPr lang="en-US" sz="2400" kern="100" dirty="0">
                <a:solidFill>
                  <a:srgbClr val="000000"/>
                </a:solidFill>
                <a:latin typeface="Times New Roman" panose="02020603050405020304" pitchFamily="18" charset="0"/>
                <a:ea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rPr>
              <a:t>Hán</a:t>
            </a:r>
            <a:r>
              <a:rPr lang="en-US" sz="2400" kern="100" dirty="0">
                <a:solidFill>
                  <a:srgbClr val="000000"/>
                </a:solidFill>
                <a:latin typeface="Times New Roman" panose="02020603050405020304" pitchFamily="18" charset="0"/>
                <a:ea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rPr>
              <a:t>Việt</a:t>
            </a:r>
            <a:r>
              <a:rPr lang="en-US" sz="2400" kern="100" dirty="0">
                <a:solidFill>
                  <a:srgbClr val="000000"/>
                </a:solidFill>
                <a:latin typeface="Times New Roman" panose="02020603050405020304" pitchFamily="18" charset="0"/>
                <a:ea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rPr>
              <a:t>hải</a:t>
            </a:r>
            <a:r>
              <a:rPr lang="en-US" sz="2400" kern="100" dirty="0">
                <a:solidFill>
                  <a:srgbClr val="000000"/>
                </a:solidFill>
                <a:latin typeface="Times New Roman" panose="02020603050405020304" pitchFamily="18" charset="0"/>
                <a:ea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rPr>
              <a:t>biển</a:t>
            </a:r>
            <a:r>
              <a:rPr lang="en-US" sz="2400" kern="100" dirty="0">
                <a:solidFill>
                  <a:srgbClr val="000000"/>
                </a:solidFill>
                <a:latin typeface="Times New Roman" panose="02020603050405020304" pitchFamily="18" charset="0"/>
                <a:ea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rPr>
              <a:t>thủy</a:t>
            </a:r>
            <a:r>
              <a:rPr lang="en-US" sz="2400" kern="100" dirty="0">
                <a:solidFill>
                  <a:srgbClr val="000000"/>
                </a:solidFill>
                <a:latin typeface="Times New Roman" panose="02020603050405020304" pitchFamily="18" charset="0"/>
                <a:ea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rPr>
              <a:t>nước</a:t>
            </a:r>
            <a:r>
              <a:rPr lang="en-US" sz="2400" kern="100" dirty="0">
                <a:solidFill>
                  <a:srgbClr val="000000"/>
                </a:solidFill>
                <a:latin typeface="Times New Roman" panose="02020603050405020304" pitchFamily="18" charset="0"/>
                <a:ea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rPr>
              <a:t>em</a:t>
            </a:r>
            <a:r>
              <a:rPr lang="en-US" sz="2400" kern="100" dirty="0">
                <a:solidFill>
                  <a:srgbClr val="000000"/>
                </a:solidFill>
                <a:latin typeface="Times New Roman" panose="02020603050405020304" pitchFamily="18" charset="0"/>
                <a:ea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rPr>
              <a:t>hãy</a:t>
            </a:r>
            <a:r>
              <a:rPr lang="en-US" sz="2400" kern="100" dirty="0">
                <a:solidFill>
                  <a:srgbClr val="000000"/>
                </a:solidFill>
                <a:latin typeface="Times New Roman" panose="02020603050405020304" pitchFamily="18" charset="0"/>
                <a:ea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rPr>
              <a:t>tạo</a:t>
            </a:r>
            <a:r>
              <a:rPr lang="en-US" sz="2400" kern="100" dirty="0">
                <a:solidFill>
                  <a:srgbClr val="000000"/>
                </a:solidFill>
                <a:latin typeface="Times New Roman" panose="02020603050405020304" pitchFamily="18" charset="0"/>
                <a:ea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rPr>
              <a:t>ra</a:t>
            </a:r>
            <a:r>
              <a:rPr lang="en-US" sz="2400" kern="100" dirty="0">
                <a:solidFill>
                  <a:srgbClr val="000000"/>
                </a:solidFill>
                <a:latin typeface="Times New Roman" panose="02020603050405020304" pitchFamily="18" charset="0"/>
                <a:ea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rPr>
              <a:t>các</a:t>
            </a:r>
            <a:r>
              <a:rPr lang="en-US" sz="2400" kern="100" dirty="0">
                <a:solidFill>
                  <a:srgbClr val="000000"/>
                </a:solidFill>
                <a:latin typeface="Times New Roman" panose="02020603050405020304" pitchFamily="18" charset="0"/>
                <a:ea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rPr>
              <a:t>từ</a:t>
            </a:r>
            <a:r>
              <a:rPr lang="en-US" sz="2400" kern="100" dirty="0">
                <a:solidFill>
                  <a:srgbClr val="000000"/>
                </a:solidFill>
                <a:latin typeface="Times New Roman" panose="02020603050405020304" pitchFamily="18" charset="0"/>
                <a:ea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rPr>
              <a:t>Hán</a:t>
            </a:r>
            <a:r>
              <a:rPr lang="en-US" sz="2400" kern="100" dirty="0">
                <a:solidFill>
                  <a:srgbClr val="000000"/>
                </a:solidFill>
                <a:latin typeface="Times New Roman" panose="02020603050405020304" pitchFamily="18" charset="0"/>
                <a:ea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rPr>
              <a:t>Việt</a:t>
            </a:r>
            <a:r>
              <a:rPr lang="en-US" sz="2400" kern="100" dirty="0">
                <a:solidFill>
                  <a:srgbClr val="000000"/>
                </a:solidFill>
                <a:latin typeface="Times New Roman" panose="02020603050405020304" pitchFamily="18" charset="0"/>
                <a:ea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rPr>
              <a:t>giải</a:t>
            </a:r>
            <a:r>
              <a:rPr lang="en-US" sz="2400" kern="100" dirty="0">
                <a:solidFill>
                  <a:srgbClr val="000000"/>
                </a:solidFill>
                <a:latin typeface="Times New Roman" panose="02020603050405020304" pitchFamily="18" charset="0"/>
                <a:ea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rPr>
              <a:t>nghĩa</a:t>
            </a:r>
            <a:r>
              <a:rPr lang="en-US" sz="2400" kern="100" dirty="0">
                <a:solidFill>
                  <a:srgbClr val="000000"/>
                </a:solidFill>
                <a:latin typeface="Times New Roman" panose="02020603050405020304" pitchFamily="18" charset="0"/>
                <a:ea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rPr>
              <a:t>từ</a:t>
            </a:r>
            <a:r>
              <a:rPr lang="en-US" sz="2400" kern="100" dirty="0">
                <a:solidFill>
                  <a:srgbClr val="000000"/>
                </a:solidFill>
                <a:latin typeface="Times New Roman" panose="02020603050405020304" pitchFamily="18" charset="0"/>
                <a:ea typeface="Times New Roman" panose="02020603050405020304" pitchFamily="18" charset="0"/>
              </a:rPr>
              <a:t> </a:t>
            </a:r>
            <a:r>
              <a:rPr lang="en-US" sz="2400" kern="100" dirty="0" err="1">
                <a:solidFill>
                  <a:srgbClr val="000000"/>
                </a:solidFill>
                <a:latin typeface="Times New Roman" panose="02020603050405020304" pitchFamily="18" charset="0"/>
                <a:ea typeface="Times New Roman" panose="02020603050405020304" pitchFamily="18" charset="0"/>
              </a:rPr>
              <a:t>đó</a:t>
            </a:r>
            <a:r>
              <a:rPr lang="en-US" sz="2400" kern="100" dirty="0">
                <a:solidFill>
                  <a:srgbClr val="000000"/>
                </a:solidFill>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1035135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4405439" y="68331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638174" y="985835"/>
            <a:ext cx="6096000" cy="587853"/>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69840" y="1532653"/>
            <a:ext cx="2967031" cy="587853"/>
          </a:xfrm>
          <a:prstGeom prst="rect">
            <a:avLst/>
          </a:prstGeom>
        </p:spPr>
        <p:txBody>
          <a:bodyPr wrap="none">
            <a:spAutoFit/>
          </a:bodyPr>
          <a:lstStyle/>
          <a:p>
            <a:pPr marL="30480" marR="30480" algn="just">
              <a:lnSpc>
                <a:spcPct val="115000"/>
              </a:lnSpc>
              <a:spcAft>
                <a:spcPts val="1200"/>
              </a:spcAft>
            </a:pPr>
            <a:r>
              <a:rPr lang="en-US" sz="2800" b="1" kern="100">
                <a:solidFill>
                  <a:srgbClr val="000000"/>
                </a:solidFill>
                <a:latin typeface="Times New Roman" panose="02020603050405020304" pitchFamily="18" charset="0"/>
                <a:ea typeface="SimSun" panose="02010600030101010101" pitchFamily="2" charset="-122"/>
              </a:rPr>
              <a:t>*</a:t>
            </a:r>
            <a:r>
              <a:rPr lang="en-US" sz="2800" b="1" kern="100" smtClean="0">
                <a:solidFill>
                  <a:srgbClr val="000000"/>
                </a:solidFill>
                <a:latin typeface="Times New Roman" panose="02020603050405020304" pitchFamily="18" charset="0"/>
                <a:ea typeface="SimSun" panose="02010600030101010101" pitchFamily="2" charset="-122"/>
              </a:rPr>
              <a:t> </a:t>
            </a:r>
            <a:r>
              <a:rPr lang="vi-VN" sz="2800" b="1" kern="100" dirty="0">
                <a:solidFill>
                  <a:srgbClr val="000000"/>
                </a:solidFill>
                <a:latin typeface="Times New Roman" panose="02020603050405020304" pitchFamily="18" charset="0"/>
                <a:ea typeface="SimSun" panose="02010600030101010101" pitchFamily="2" charset="-122"/>
              </a:rPr>
              <a:t>Yếu tố Hán Việt</a:t>
            </a:r>
            <a:endParaRPr lang="en-US" sz="2800" dirty="0">
              <a:effectLst/>
              <a:latin typeface="Times New Roman" panose="02020603050405020304" pitchFamily="18" charset="0"/>
              <a:ea typeface="Times New Roman" panose="02020603050405020304" pitchFamily="18" charset="0"/>
            </a:endParaRPr>
          </a:p>
        </p:txBody>
      </p:sp>
      <p:grpSp>
        <p:nvGrpSpPr>
          <p:cNvPr id="19" name="Group 18"/>
          <p:cNvGrpSpPr/>
          <p:nvPr/>
        </p:nvGrpSpPr>
        <p:grpSpPr>
          <a:xfrm>
            <a:off x="3581755" y="1309660"/>
            <a:ext cx="8098968" cy="2104765"/>
            <a:chOff x="3581755" y="1309660"/>
            <a:chExt cx="8098968" cy="2104765"/>
          </a:xfrm>
        </p:grpSpPr>
        <p:pic>
          <p:nvPicPr>
            <p:cNvPr id="12" name="Picture 11"/>
            <p:cNvPicPr>
              <a:picLocks noChangeAspect="1"/>
            </p:cNvPicPr>
            <p:nvPr/>
          </p:nvPicPr>
          <p:blipFill>
            <a:blip r:embed="rId7"/>
            <a:stretch>
              <a:fillRect/>
            </a:stretch>
          </p:blipFill>
          <p:spPr>
            <a:xfrm>
              <a:off x="3581755" y="1309660"/>
              <a:ext cx="8098968" cy="2104765"/>
            </a:xfrm>
            <a:prstGeom prst="rect">
              <a:avLst/>
            </a:prstGeom>
          </p:spPr>
        </p:pic>
        <p:sp>
          <p:nvSpPr>
            <p:cNvPr id="16" name="Rectangle 15"/>
            <p:cNvSpPr/>
            <p:nvPr/>
          </p:nvSpPr>
          <p:spPr>
            <a:xfrm>
              <a:off x="4627597" y="1612515"/>
              <a:ext cx="6529388" cy="1578894"/>
            </a:xfrm>
            <a:prstGeom prst="rect">
              <a:avLst/>
            </a:prstGeom>
          </p:spPr>
          <p:txBody>
            <a:bodyPr wrap="square">
              <a:spAutoFit/>
            </a:bodyPr>
            <a:lstStyle/>
            <a:p>
              <a:pPr marL="30480" marR="30480" algn="just">
                <a:lnSpc>
                  <a:spcPct val="115000"/>
                </a:lnSpc>
                <a:spcAft>
                  <a:spcPts val="1200"/>
                </a:spcAft>
              </a:pPr>
              <a:r>
                <a:rPr lang="en-US" sz="2800" kern="100" dirty="0" err="1">
                  <a:solidFill>
                    <a:srgbClr val="000000"/>
                  </a:solidFill>
                  <a:latin typeface="Times New Roman" panose="02020603050405020304" pitchFamily="18" charset="0"/>
                  <a:ea typeface="SimSun" panose="02010600030101010101" pitchFamily="2" charset="-122"/>
                </a:rPr>
                <a:t>Trong</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tiếng</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Việt</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có</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một</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bộ</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phận</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lớn</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các</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yếu</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tố</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Hán</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Việt</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có</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khả</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năng</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tạo</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nên</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rất</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nhiều</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từ</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khác</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nhau</a:t>
              </a:r>
              <a:endParaRPr lang="en-US" sz="2800" dirty="0">
                <a:effectLst/>
                <a:latin typeface="Times New Roman" panose="02020603050405020304" pitchFamily="18" charset="0"/>
                <a:ea typeface="Times New Roman" panose="02020603050405020304" pitchFamily="18" charset="0"/>
              </a:endParaRPr>
            </a:p>
          </p:txBody>
        </p:sp>
      </p:grpSp>
      <p:sp>
        <p:nvSpPr>
          <p:cNvPr id="17" name="Rectangle 16"/>
          <p:cNvSpPr/>
          <p:nvPr/>
        </p:nvSpPr>
        <p:spPr>
          <a:xfrm>
            <a:off x="638174" y="3253974"/>
            <a:ext cx="1244251" cy="523220"/>
          </a:xfrm>
          <a:prstGeom prst="rect">
            <a:avLst/>
          </a:prstGeom>
        </p:spPr>
        <p:txBody>
          <a:bodyPr wrap="none">
            <a:spAutoFit/>
          </a:bodyPr>
          <a:lstStyle/>
          <a:p>
            <a:r>
              <a:rPr lang="en-US" sz="2800" b="1" kern="100" dirty="0" err="1">
                <a:solidFill>
                  <a:srgbClr val="000000"/>
                </a:solidFill>
                <a:latin typeface="Times New Roman" panose="02020603050405020304" pitchFamily="18" charset="0"/>
                <a:ea typeface="SimSun" panose="02010600030101010101" pitchFamily="2" charset="-122"/>
              </a:rPr>
              <a:t>Ví</a:t>
            </a:r>
            <a:r>
              <a:rPr lang="en-US" sz="2800" b="1" kern="100" dirty="0">
                <a:solidFill>
                  <a:srgbClr val="000000"/>
                </a:solidFill>
                <a:latin typeface="Times New Roman" panose="02020603050405020304" pitchFamily="18" charset="0"/>
                <a:ea typeface="SimSun" panose="02010600030101010101" pitchFamily="2" charset="-122"/>
              </a:rPr>
              <a:t> </a:t>
            </a:r>
            <a:r>
              <a:rPr lang="en-US" sz="2800" b="1" kern="100" dirty="0" err="1">
                <a:solidFill>
                  <a:srgbClr val="000000"/>
                </a:solidFill>
                <a:latin typeface="Times New Roman" panose="02020603050405020304" pitchFamily="18" charset="0"/>
                <a:ea typeface="SimSun" panose="02010600030101010101" pitchFamily="2" charset="-122"/>
              </a:rPr>
              <a:t>dụ</a:t>
            </a:r>
            <a:r>
              <a:rPr lang="en-US" sz="2800" b="1" kern="100" dirty="0">
                <a:solidFill>
                  <a:srgbClr val="000000"/>
                </a:solidFill>
                <a:latin typeface="Times New Roman" panose="02020603050405020304" pitchFamily="18" charset="0"/>
                <a:ea typeface="SimSun" panose="02010600030101010101" pitchFamily="2" charset="-122"/>
              </a:rPr>
              <a:t>: </a:t>
            </a:r>
            <a:endParaRPr lang="en-US" sz="2800" dirty="0"/>
          </a:p>
        </p:txBody>
      </p:sp>
      <p:graphicFrame>
        <p:nvGraphicFramePr>
          <p:cNvPr id="18" name="Table 17"/>
          <p:cNvGraphicFramePr>
            <a:graphicFrameLocks noGrp="1"/>
          </p:cNvGraphicFramePr>
          <p:nvPr>
            <p:extLst>
              <p:ext uri="{D42A27DB-BD31-4B8C-83A1-F6EECF244321}">
                <p14:modId xmlns:p14="http://schemas.microsoft.com/office/powerpoint/2010/main" val="4025701632"/>
              </p:ext>
            </p:extLst>
          </p:nvPr>
        </p:nvGraphicFramePr>
        <p:xfrm>
          <a:off x="755189" y="3829895"/>
          <a:ext cx="10845800" cy="2359152"/>
        </p:xfrm>
        <a:graphic>
          <a:graphicData uri="http://schemas.openxmlformats.org/drawingml/2006/table">
            <a:tbl>
              <a:tblPr firstRow="1" firstCol="1" bandRow="1"/>
              <a:tblGrid>
                <a:gridCol w="3058748">
                  <a:extLst>
                    <a:ext uri="{9D8B030D-6E8A-4147-A177-3AD203B41FA5}">
                      <a16:colId xmlns:a16="http://schemas.microsoft.com/office/drawing/2014/main" xmlns="" val="3405015214"/>
                    </a:ext>
                  </a:extLst>
                </a:gridCol>
                <a:gridCol w="7787052">
                  <a:extLst>
                    <a:ext uri="{9D8B030D-6E8A-4147-A177-3AD203B41FA5}">
                      <a16:colId xmlns:a16="http://schemas.microsoft.com/office/drawing/2014/main" xmlns="" val="2641177337"/>
                    </a:ext>
                  </a:extLst>
                </a:gridCol>
              </a:tblGrid>
              <a:tr h="0">
                <a:tc>
                  <a:txBody>
                    <a:bodyPr/>
                    <a:lstStyle/>
                    <a:p>
                      <a:pPr marR="30480" algn="just">
                        <a:lnSpc>
                          <a:spcPct val="115000"/>
                        </a:lnSpc>
                        <a:spcAft>
                          <a:spcPts val="1200"/>
                        </a:spcAft>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lnSpc>
                          <a:spcPct val="115000"/>
                        </a:lnSpc>
                        <a:spcAft>
                          <a:spcPts val="1200"/>
                        </a:spcAft>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52390891"/>
                  </a:ext>
                </a:extLst>
              </a:tr>
              <a:tr h="0">
                <a:tc>
                  <a:txBody>
                    <a:bodyPr/>
                    <a:lstStyle/>
                    <a:p>
                      <a:pPr marR="30480" algn="just">
                        <a:lnSpc>
                          <a:spcPct val="115000"/>
                        </a:lnSpc>
                        <a:spcAft>
                          <a:spcPts val="120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Hải (biển)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lnSpc>
                          <a:spcPct val="115000"/>
                        </a:lnSpc>
                        <a:spcAft>
                          <a:spcPts val="1200"/>
                        </a:spcAft>
                      </a:pP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Hải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đăng</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hải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hải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lãnh</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hải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hải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hải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25638107"/>
                  </a:ext>
                </a:extLst>
              </a:tr>
              <a:tr h="0">
                <a:tc>
                  <a:txBody>
                    <a:bodyPr/>
                    <a:lstStyle/>
                    <a:p>
                      <a:pPr marR="30480" algn="just">
                        <a:lnSpc>
                          <a:spcPct val="115000"/>
                        </a:lnSpc>
                        <a:spcAft>
                          <a:spcPts val="120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Thủy (nước)</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2110105" algn="l"/>
                        </a:tabLst>
                      </a:pP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Thủy</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thủy</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quái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thủy</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thủy</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lợi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thủy</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canh</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thủy</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thủy</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99125702"/>
                  </a:ext>
                </a:extLst>
              </a:tr>
              <a:tr h="0">
                <a:tc>
                  <a:txBody>
                    <a:bodyPr/>
                    <a:lstStyle/>
                    <a:p>
                      <a:pPr marR="30480" algn="just">
                        <a:lnSpc>
                          <a:spcPct val="115000"/>
                        </a:lnSpc>
                        <a:spcAft>
                          <a:spcPts val="120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 (nhà)</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lnSpc>
                          <a:spcPct val="115000"/>
                        </a:lnSpc>
                        <a:spcAft>
                          <a:spcPts val="1200"/>
                        </a:spcAft>
                      </a:pP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i="1" dirty="0">
                          <a:effectLst/>
                          <a:latin typeface="Times New Roman" panose="02020603050405020304" pitchFamily="18" charset="0"/>
                          <a:ea typeface="Times New Roman" panose="02020603050405020304" pitchFamily="18" charset="0"/>
                          <a:cs typeface="Times New Roman" panose="02020603050405020304" pitchFamily="18" charset="0"/>
                        </a:rPr>
                        <a:t> gia đình, gia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phả</a:t>
                      </a:r>
                      <a:r>
                        <a:rPr lang="vi-VN" sz="2400" i="1" dirty="0">
                          <a:effectLst/>
                          <a:latin typeface="Times New Roman" panose="02020603050405020304" pitchFamily="18" charset="0"/>
                          <a:ea typeface="Times New Roman" panose="02020603050405020304" pitchFamily="18" charset="0"/>
                          <a:cs typeface="Times New Roman" panose="02020603050405020304" pitchFamily="18" charset="0"/>
                        </a:rPr>
                        <a:t>, gia sản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87204514"/>
                  </a:ext>
                </a:extLst>
              </a:tr>
            </a:tbl>
          </a:graphicData>
        </a:graphic>
      </p:graphicFrame>
    </p:spTree>
    <p:extLst>
      <p:ext uri="{BB962C8B-B14F-4D97-AF65-F5344CB8AC3E}">
        <p14:creationId xmlns:p14="http://schemas.microsoft.com/office/powerpoint/2010/main" val="215116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71421" y="683313"/>
            <a:ext cx="3423758" cy="523220"/>
          </a:xfrm>
          <a:prstGeom prst="rect">
            <a:avLst/>
          </a:prstGeom>
        </p:spPr>
        <p:txBody>
          <a:bodyPr wrap="none">
            <a:spAutoFit/>
          </a:bodyPr>
          <a:lstStyle/>
          <a:p>
            <a:r>
              <a:rPr lang="pt-BR" sz="2800" b="1" dirty="0">
                <a:solidFill>
                  <a:srgbClr val="7030A0"/>
                </a:solidFill>
                <a:latin typeface="Times New Roman" panose="02020603050405020304" pitchFamily="18" charset="0"/>
                <a:ea typeface="MS Mincho"/>
              </a:rPr>
              <a:t>Thực hành tiếng Việt</a:t>
            </a:r>
            <a:endParaRPr lang="en-US" sz="2800" dirty="0"/>
          </a:p>
        </p:txBody>
      </p:sp>
      <p:sp>
        <p:nvSpPr>
          <p:cNvPr id="9" name="Rectangle 8"/>
          <p:cNvSpPr/>
          <p:nvPr/>
        </p:nvSpPr>
        <p:spPr>
          <a:xfrm>
            <a:off x="551691" y="1045361"/>
            <a:ext cx="2236510" cy="587853"/>
          </a:xfrm>
          <a:prstGeom prst="rect">
            <a:avLst/>
          </a:prstGeom>
        </p:spPr>
        <p:txBody>
          <a:bodyPr wrap="none">
            <a:spAutoFit/>
          </a:bodyPr>
          <a:lstStyle/>
          <a:p>
            <a:pPr>
              <a:lnSpc>
                <a:spcPct val="115000"/>
              </a:lnSpc>
              <a:spcAft>
                <a:spcPts val="0"/>
              </a:spcAft>
              <a:tabLst>
                <a:tab pos="1386840" algn="l"/>
              </a:tabLst>
            </a:pPr>
            <a:r>
              <a:rPr lang="en-US" sz="2800" b="1" dirty="0" err="1">
                <a:solidFill>
                  <a:srgbClr val="FF0000"/>
                </a:solidFill>
                <a:latin typeface="Times New Roman" panose="02020603050405020304" pitchFamily="18" charset="0"/>
                <a:ea typeface="Times New Roman" panose="02020603050405020304" pitchFamily="18" charset="0"/>
              </a:rPr>
              <a:t>II.Thực</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hành</a:t>
            </a:r>
            <a:endParaRPr lang="en-US" sz="2800" dirty="0">
              <a:effectLst/>
              <a:latin typeface="Times New Roman" panose="02020603050405020304" pitchFamily="18" charset="0"/>
              <a:ea typeface="Times New Roman" panose="02020603050405020304" pitchFamily="18" charset="0"/>
            </a:endParaRPr>
          </a:p>
        </p:txBody>
      </p:sp>
      <p:pic>
        <p:nvPicPr>
          <p:cNvPr id="10" name="Picture 9"/>
          <p:cNvPicPr>
            <a:picLocks noChangeAspect="1"/>
          </p:cNvPicPr>
          <p:nvPr/>
        </p:nvPicPr>
        <p:blipFill>
          <a:blip r:embed="rId7"/>
          <a:stretch>
            <a:fillRect/>
          </a:stretch>
        </p:blipFill>
        <p:spPr>
          <a:xfrm>
            <a:off x="1397039" y="1861154"/>
            <a:ext cx="2522013" cy="2045970"/>
          </a:xfrm>
          <a:prstGeom prst="rect">
            <a:avLst/>
          </a:prstGeom>
        </p:spPr>
      </p:pic>
      <p:pic>
        <p:nvPicPr>
          <p:cNvPr id="24" name="Picture 23"/>
          <p:cNvPicPr>
            <a:picLocks noChangeAspect="1"/>
          </p:cNvPicPr>
          <p:nvPr/>
        </p:nvPicPr>
        <p:blipFill>
          <a:blip r:embed="rId7"/>
          <a:stretch>
            <a:fillRect/>
          </a:stretch>
        </p:blipFill>
        <p:spPr>
          <a:xfrm>
            <a:off x="4822294" y="1861154"/>
            <a:ext cx="2522013" cy="2045970"/>
          </a:xfrm>
          <a:prstGeom prst="rect">
            <a:avLst/>
          </a:prstGeom>
        </p:spPr>
      </p:pic>
      <p:pic>
        <p:nvPicPr>
          <p:cNvPr id="25" name="Picture 24"/>
          <p:cNvPicPr>
            <a:picLocks noChangeAspect="1"/>
          </p:cNvPicPr>
          <p:nvPr/>
        </p:nvPicPr>
        <p:blipFill>
          <a:blip r:embed="rId7"/>
          <a:stretch>
            <a:fillRect/>
          </a:stretch>
        </p:blipFill>
        <p:spPr>
          <a:xfrm>
            <a:off x="8247549" y="1861154"/>
            <a:ext cx="2522013" cy="2045970"/>
          </a:xfrm>
          <a:prstGeom prst="rect">
            <a:avLst/>
          </a:prstGeom>
        </p:spPr>
      </p:pic>
      <p:sp>
        <p:nvSpPr>
          <p:cNvPr id="11" name="Rectangle 10"/>
          <p:cNvSpPr/>
          <p:nvPr/>
        </p:nvSpPr>
        <p:spPr>
          <a:xfrm>
            <a:off x="1834644" y="3940172"/>
            <a:ext cx="1441964" cy="4818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NHÓM 1</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5274685" y="3940172"/>
            <a:ext cx="1441964" cy="4818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NHÓM 2</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8889992" y="3940172"/>
            <a:ext cx="1441964" cy="4818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NHÓM 3</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1472183" y="4563541"/>
            <a:ext cx="2629621" cy="523220"/>
          </a:xfrm>
          <a:prstGeom prst="rect">
            <a:avLst/>
          </a:prstGeom>
        </p:spPr>
        <p:txBody>
          <a:bodyPr wrap="square">
            <a:spAutoFit/>
          </a:bodyPr>
          <a:lstStyle/>
          <a:p>
            <a:pPr algn="just">
              <a:spcAft>
                <a:spcPts val="1200"/>
              </a:spcAft>
            </a:pPr>
            <a:r>
              <a:rPr lang="en-US" sz="2800" b="1" dirty="0" err="1">
                <a:latin typeface="Times New Roman" panose="02020603050405020304" pitchFamily="18" charset="0"/>
                <a:ea typeface="Times New Roman" panose="02020603050405020304" pitchFamily="18" charset="0"/>
              </a:rPr>
              <a:t>Bài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tập</a:t>
            </a:r>
            <a:r>
              <a:rPr lang="en-US" sz="2800" b="1" dirty="0">
                <a:latin typeface="Times New Roman" panose="02020603050405020304" pitchFamily="18" charset="0"/>
                <a:ea typeface="Times New Roman" panose="02020603050405020304" pitchFamily="18" charset="0"/>
              </a:rPr>
              <a:t> 1/</a:t>
            </a:r>
            <a:r>
              <a:rPr lang="en-US" sz="2800" b="1" dirty="0" err="1">
                <a:latin typeface="Times New Roman" panose="02020603050405020304" pitchFamily="18" charset="0"/>
                <a:ea typeface="Times New Roman" panose="02020603050405020304" pitchFamily="18" charset="0"/>
              </a:rPr>
              <a:t>Tr</a:t>
            </a:r>
            <a:r>
              <a:rPr lang="en-US" sz="2800" b="1" dirty="0">
                <a:latin typeface="Times New Roman" panose="02020603050405020304" pitchFamily="18" charset="0"/>
                <a:ea typeface="Times New Roman" panose="02020603050405020304" pitchFamily="18" charset="0"/>
              </a:rPr>
              <a:t> 50 </a:t>
            </a:r>
          </a:p>
        </p:txBody>
      </p:sp>
      <p:sp>
        <p:nvSpPr>
          <p:cNvPr id="21" name="Rectangle 20"/>
          <p:cNvSpPr/>
          <p:nvPr/>
        </p:nvSpPr>
        <p:spPr>
          <a:xfrm>
            <a:off x="4897438" y="4563541"/>
            <a:ext cx="2897741" cy="523220"/>
          </a:xfrm>
          <a:prstGeom prst="rect">
            <a:avLst/>
          </a:prstGeom>
        </p:spPr>
        <p:txBody>
          <a:bodyPr wrap="square">
            <a:spAutoFit/>
          </a:bodyPr>
          <a:lstStyle/>
          <a:p>
            <a:pPr algn="just">
              <a:spcAft>
                <a:spcPts val="1200"/>
              </a:spcAft>
            </a:pPr>
            <a:r>
              <a:rPr lang="en-US" sz="2800" b="1" dirty="0" err="1">
                <a:latin typeface="Times New Roman" panose="02020603050405020304" pitchFamily="18" charset="0"/>
                <a:ea typeface="Times New Roman" panose="02020603050405020304" pitchFamily="18" charset="0"/>
              </a:rPr>
              <a:t>Bài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tập</a:t>
            </a:r>
            <a:r>
              <a:rPr lang="en-US" sz="2800" b="1" dirty="0">
                <a:latin typeface="Times New Roman" panose="02020603050405020304" pitchFamily="18" charset="0"/>
                <a:ea typeface="Times New Roman" panose="02020603050405020304" pitchFamily="18" charset="0"/>
              </a:rPr>
              <a:t> 2/</a:t>
            </a:r>
            <a:r>
              <a:rPr lang="en-US" sz="2800" b="1" dirty="0" err="1">
                <a:latin typeface="Times New Roman" panose="02020603050405020304" pitchFamily="18" charset="0"/>
                <a:ea typeface="Times New Roman" panose="02020603050405020304" pitchFamily="18" charset="0"/>
              </a:rPr>
              <a:t>Tr</a:t>
            </a:r>
            <a:r>
              <a:rPr lang="en-US" sz="2800" b="1" dirty="0">
                <a:latin typeface="Times New Roman" panose="02020603050405020304" pitchFamily="18" charset="0"/>
                <a:ea typeface="Times New Roman" panose="02020603050405020304" pitchFamily="18" charset="0"/>
              </a:rPr>
              <a:t> </a:t>
            </a:r>
            <a:r>
              <a:rPr lang="en-US" sz="2800" b="1" dirty="0" smtClean="0">
                <a:latin typeface="Times New Roman" panose="02020603050405020304" pitchFamily="18" charset="0"/>
                <a:ea typeface="Times New Roman" panose="02020603050405020304" pitchFamily="18" charset="0"/>
              </a:rPr>
              <a:t>50</a:t>
            </a:r>
            <a:endParaRPr lang="en-US" sz="2800" b="1" dirty="0">
              <a:effectLst/>
              <a:latin typeface="Times New Roman" panose="02020603050405020304" pitchFamily="18" charset="0"/>
              <a:ea typeface="Times New Roman" panose="02020603050405020304" pitchFamily="18" charset="0"/>
            </a:endParaRPr>
          </a:p>
        </p:txBody>
      </p:sp>
      <p:sp>
        <p:nvSpPr>
          <p:cNvPr id="23" name="Rectangle 22"/>
          <p:cNvSpPr/>
          <p:nvPr/>
        </p:nvSpPr>
        <p:spPr>
          <a:xfrm>
            <a:off x="8362678" y="4563541"/>
            <a:ext cx="2564035" cy="523220"/>
          </a:xfrm>
          <a:prstGeom prst="rect">
            <a:avLst/>
          </a:prstGeom>
        </p:spPr>
        <p:txBody>
          <a:bodyPr wrap="none">
            <a:spAutoFit/>
          </a:bodyPr>
          <a:lstStyle/>
          <a:p>
            <a:r>
              <a:rPr lang="en-US" sz="2800" b="1" dirty="0" err="1">
                <a:latin typeface="Times New Roman" panose="02020603050405020304" pitchFamily="18" charset="0"/>
                <a:ea typeface="Times New Roman" panose="02020603050405020304" pitchFamily="18" charset="0"/>
              </a:rPr>
              <a:t>Bài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tập</a:t>
            </a:r>
            <a:r>
              <a:rPr lang="en-US" sz="2800" b="1" dirty="0">
                <a:latin typeface="Times New Roman" panose="02020603050405020304" pitchFamily="18" charset="0"/>
                <a:ea typeface="Times New Roman" panose="02020603050405020304" pitchFamily="18" charset="0"/>
              </a:rPr>
              <a:t> 3/</a:t>
            </a:r>
            <a:r>
              <a:rPr lang="en-US" sz="2800" b="1" dirty="0" err="1">
                <a:latin typeface="Times New Roman" panose="02020603050405020304" pitchFamily="18" charset="0"/>
                <a:ea typeface="Times New Roman" panose="02020603050405020304" pitchFamily="18" charset="0"/>
              </a:rPr>
              <a:t>Tr</a:t>
            </a:r>
            <a:r>
              <a:rPr lang="en-US" sz="2800" b="1" dirty="0">
                <a:latin typeface="Times New Roman" panose="02020603050405020304" pitchFamily="18" charset="0"/>
                <a:ea typeface="Times New Roman" panose="02020603050405020304" pitchFamily="18" charset="0"/>
              </a:rPr>
              <a:t> 50 </a:t>
            </a:r>
            <a:endParaRPr lang="en-US" sz="2800" b="1" dirty="0"/>
          </a:p>
        </p:txBody>
      </p:sp>
    </p:spTree>
    <p:extLst>
      <p:ext uri="{BB962C8B-B14F-4D97-AF65-F5344CB8AC3E}">
        <p14:creationId xmlns:p14="http://schemas.microsoft.com/office/powerpoint/2010/main" val="142921459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71421" y="683313"/>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551691" y="1045361"/>
            <a:ext cx="2236510"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II.Thực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42458" y="1633214"/>
            <a:ext cx="3517310" cy="587853"/>
          </a:xfrm>
          <a:prstGeom prst="rect">
            <a:avLst/>
          </a:prstGeom>
        </p:spPr>
        <p:txBody>
          <a:bodyPr wrap="none">
            <a:spAutoFit/>
          </a:bodyPr>
          <a:lstStyle/>
          <a:p>
            <a:pPr>
              <a:lnSpc>
                <a:spcPct val="115000"/>
              </a:lnSpc>
              <a:spcAft>
                <a:spcPts val="0"/>
              </a:spcAft>
              <a:tabLst>
                <a:tab pos="1386840" algn="l"/>
              </a:tabLst>
            </a:pPr>
            <a:r>
              <a:rPr lang="en-US" sz="2800" b="1" dirty="0">
                <a:solidFill>
                  <a:srgbClr val="0070C0"/>
                </a:solidFill>
                <a:latin typeface="Times New Roman" panose="02020603050405020304" pitchFamily="18" charset="0"/>
                <a:ea typeface="Times New Roman" panose="02020603050405020304" pitchFamily="18" charset="0"/>
              </a:rPr>
              <a:t>1. </a:t>
            </a:r>
            <a:r>
              <a:rPr lang="en-US" sz="2800" b="1" dirty="0" err="1">
                <a:solidFill>
                  <a:srgbClr val="0070C0"/>
                </a:solidFill>
                <a:latin typeface="Times New Roman" panose="02020603050405020304" pitchFamily="18" charset="0"/>
                <a:ea typeface="Times New Roman" panose="02020603050405020304" pitchFamily="18" charset="0"/>
              </a:rPr>
              <a:t>Bài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tập</a:t>
            </a:r>
            <a:r>
              <a:rPr lang="en-US" sz="2800" b="1" dirty="0">
                <a:solidFill>
                  <a:srgbClr val="0070C0"/>
                </a:solidFill>
                <a:latin typeface="Times New Roman" panose="02020603050405020304" pitchFamily="18" charset="0"/>
                <a:ea typeface="Times New Roman" panose="02020603050405020304" pitchFamily="18" charset="0"/>
              </a:rPr>
              <a:t> 1/ </a:t>
            </a:r>
            <a:r>
              <a:rPr lang="en-US" sz="2800" b="1" dirty="0" err="1">
                <a:solidFill>
                  <a:srgbClr val="0070C0"/>
                </a:solidFill>
                <a:latin typeface="Times New Roman" panose="02020603050405020304" pitchFamily="18" charset="0"/>
                <a:ea typeface="Times New Roman" panose="02020603050405020304" pitchFamily="18" charset="0"/>
              </a:rPr>
              <a:t>trang</a:t>
            </a:r>
            <a:r>
              <a:rPr lang="en-US" sz="2800" b="1" dirty="0">
                <a:solidFill>
                  <a:srgbClr val="0070C0"/>
                </a:solidFill>
                <a:latin typeface="Times New Roman" panose="02020603050405020304" pitchFamily="18" charset="0"/>
                <a:ea typeface="Times New Roman" panose="02020603050405020304" pitchFamily="18" charset="0"/>
              </a:rPr>
              <a:t> 50:</a:t>
            </a:r>
            <a:endParaRPr lang="en-US" sz="2800" dirty="0">
              <a:effectLst/>
              <a:latin typeface="Times New Roman" panose="02020603050405020304" pitchFamily="18" charset="0"/>
              <a:ea typeface="Times New Roman" panose="02020603050405020304" pitchFamily="18" charset="0"/>
            </a:endParaRPr>
          </a:p>
        </p:txBody>
      </p:sp>
      <p:grpSp>
        <p:nvGrpSpPr>
          <p:cNvPr id="7" name="Group 6"/>
          <p:cNvGrpSpPr/>
          <p:nvPr/>
        </p:nvGrpSpPr>
        <p:grpSpPr>
          <a:xfrm>
            <a:off x="6403812" y="1544927"/>
            <a:ext cx="4939162" cy="4473350"/>
            <a:chOff x="5797664" y="1625717"/>
            <a:chExt cx="4378457" cy="4288156"/>
          </a:xfrm>
        </p:grpSpPr>
        <p:sp>
          <p:nvSpPr>
            <p:cNvPr id="12" name="Freeform 11"/>
            <p:cNvSpPr/>
            <p:nvPr/>
          </p:nvSpPr>
          <p:spPr>
            <a:xfrm>
              <a:off x="8399938" y="1625717"/>
              <a:ext cx="776798" cy="776798"/>
            </a:xfrm>
            <a:custGeom>
              <a:avLst/>
              <a:gdLst>
                <a:gd name="connsiteX0" fmla="*/ 0 w 776798"/>
                <a:gd name="connsiteY0" fmla="*/ 0 h 776798"/>
                <a:gd name="connsiteX1" fmla="*/ 776798 w 776798"/>
                <a:gd name="connsiteY1" fmla="*/ 0 h 776798"/>
                <a:gd name="connsiteX2" fmla="*/ 776798 w 776798"/>
                <a:gd name="connsiteY2" fmla="*/ 776798 h 776798"/>
                <a:gd name="connsiteX3" fmla="*/ 0 w 776798"/>
                <a:gd name="connsiteY3" fmla="*/ 776798 h 776798"/>
                <a:gd name="connsiteX4" fmla="*/ 0 w 776798"/>
                <a:gd name="connsiteY4" fmla="*/ 0 h 776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798" h="776798">
                  <a:moveTo>
                    <a:pt x="0" y="0"/>
                  </a:moveTo>
                  <a:lnTo>
                    <a:pt x="776798" y="0"/>
                  </a:lnTo>
                  <a:lnTo>
                    <a:pt x="776798" y="776798"/>
                  </a:lnTo>
                  <a:lnTo>
                    <a:pt x="0" y="7767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err="1" smtClean="0">
                  <a:latin typeface="Times New Roman" panose="02020603050405020304" pitchFamily="18" charset="0"/>
                  <a:cs typeface="Times New Roman" panose="02020603050405020304" pitchFamily="18" charset="0"/>
                </a:rPr>
                <a:t>Nhận</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thức</a:t>
              </a:r>
              <a:endParaRPr lang="en-US" sz="1900" kern="1200" dirty="0">
                <a:latin typeface="Times New Roman" panose="02020603050405020304" pitchFamily="18" charset="0"/>
                <a:cs typeface="Times New Roman" panose="02020603050405020304" pitchFamily="18" charset="0"/>
              </a:endParaRPr>
            </a:p>
          </p:txBody>
        </p:sp>
        <p:sp>
          <p:nvSpPr>
            <p:cNvPr id="16" name="Circular Arrow 15"/>
            <p:cNvSpPr/>
            <p:nvPr/>
          </p:nvSpPr>
          <p:spPr>
            <a:xfrm>
              <a:off x="5975653" y="1667093"/>
              <a:ext cx="4022479" cy="4022479"/>
            </a:xfrm>
            <a:prstGeom prst="circularArrow">
              <a:avLst>
                <a:gd name="adj1" fmla="val 3766"/>
                <a:gd name="adj2" fmla="val 234974"/>
                <a:gd name="adj3" fmla="val 19826336"/>
                <a:gd name="adj4" fmla="val 18606137"/>
                <a:gd name="adj5" fmla="val 4393"/>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Freeform 16"/>
            <p:cNvSpPr/>
            <p:nvPr/>
          </p:nvSpPr>
          <p:spPr>
            <a:xfrm>
              <a:off x="9399323" y="2878907"/>
              <a:ext cx="776798" cy="776798"/>
            </a:xfrm>
            <a:custGeom>
              <a:avLst/>
              <a:gdLst>
                <a:gd name="connsiteX0" fmla="*/ 0 w 776798"/>
                <a:gd name="connsiteY0" fmla="*/ 0 h 776798"/>
                <a:gd name="connsiteX1" fmla="*/ 776798 w 776798"/>
                <a:gd name="connsiteY1" fmla="*/ 0 h 776798"/>
                <a:gd name="connsiteX2" fmla="*/ 776798 w 776798"/>
                <a:gd name="connsiteY2" fmla="*/ 776798 h 776798"/>
                <a:gd name="connsiteX3" fmla="*/ 0 w 776798"/>
                <a:gd name="connsiteY3" fmla="*/ 776798 h 776798"/>
                <a:gd name="connsiteX4" fmla="*/ 0 w 776798"/>
                <a:gd name="connsiteY4" fmla="*/ 0 h 776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798" h="776798">
                  <a:moveTo>
                    <a:pt x="0" y="0"/>
                  </a:moveTo>
                  <a:lnTo>
                    <a:pt x="776798" y="0"/>
                  </a:lnTo>
                  <a:lnTo>
                    <a:pt x="776798" y="776798"/>
                  </a:lnTo>
                  <a:lnTo>
                    <a:pt x="0" y="7767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err="1" smtClean="0">
                  <a:latin typeface="Times New Roman" panose="02020603050405020304" pitchFamily="18" charset="0"/>
                  <a:cs typeface="Times New Roman" panose="02020603050405020304" pitchFamily="18" charset="0"/>
                </a:rPr>
                <a:t>Cộng</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đồng</a:t>
              </a:r>
              <a:endParaRPr lang="en-US" sz="1900" kern="1200" dirty="0">
                <a:latin typeface="Times New Roman" panose="02020603050405020304" pitchFamily="18" charset="0"/>
                <a:cs typeface="Times New Roman" panose="02020603050405020304" pitchFamily="18" charset="0"/>
              </a:endParaRPr>
            </a:p>
          </p:txBody>
        </p:sp>
        <p:sp>
          <p:nvSpPr>
            <p:cNvPr id="18" name="Circular Arrow 17"/>
            <p:cNvSpPr/>
            <p:nvPr/>
          </p:nvSpPr>
          <p:spPr>
            <a:xfrm>
              <a:off x="5975653" y="1667093"/>
              <a:ext cx="4022479" cy="4022479"/>
            </a:xfrm>
            <a:prstGeom prst="circularArrow">
              <a:avLst>
                <a:gd name="adj1" fmla="val 3766"/>
                <a:gd name="adj2" fmla="val 234974"/>
                <a:gd name="adj3" fmla="val 1229460"/>
                <a:gd name="adj4" fmla="val 21557885"/>
                <a:gd name="adj5" fmla="val 4393"/>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Freeform 18"/>
            <p:cNvSpPr/>
            <p:nvPr/>
          </p:nvSpPr>
          <p:spPr>
            <a:xfrm>
              <a:off x="9042647" y="4441608"/>
              <a:ext cx="776798" cy="776798"/>
            </a:xfrm>
            <a:custGeom>
              <a:avLst/>
              <a:gdLst>
                <a:gd name="connsiteX0" fmla="*/ 0 w 776798"/>
                <a:gd name="connsiteY0" fmla="*/ 0 h 776798"/>
                <a:gd name="connsiteX1" fmla="*/ 776798 w 776798"/>
                <a:gd name="connsiteY1" fmla="*/ 0 h 776798"/>
                <a:gd name="connsiteX2" fmla="*/ 776798 w 776798"/>
                <a:gd name="connsiteY2" fmla="*/ 776798 h 776798"/>
                <a:gd name="connsiteX3" fmla="*/ 0 w 776798"/>
                <a:gd name="connsiteY3" fmla="*/ 776798 h 776798"/>
                <a:gd name="connsiteX4" fmla="*/ 0 w 776798"/>
                <a:gd name="connsiteY4" fmla="*/ 0 h 776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798" h="776798">
                  <a:moveTo>
                    <a:pt x="0" y="0"/>
                  </a:moveTo>
                  <a:lnTo>
                    <a:pt x="776798" y="0"/>
                  </a:lnTo>
                  <a:lnTo>
                    <a:pt x="776798" y="776798"/>
                  </a:lnTo>
                  <a:lnTo>
                    <a:pt x="0" y="7767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err="1" smtClean="0">
                  <a:latin typeface="Times New Roman" panose="02020603050405020304" pitchFamily="18" charset="0"/>
                  <a:cs typeface="Times New Roman" panose="02020603050405020304" pitchFamily="18" charset="0"/>
                </a:rPr>
                <a:t>Cô</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đơn</a:t>
              </a:r>
              <a:endParaRPr lang="en-US" sz="1900" kern="1200" dirty="0">
                <a:latin typeface="Times New Roman" panose="02020603050405020304" pitchFamily="18" charset="0"/>
                <a:cs typeface="Times New Roman" panose="02020603050405020304" pitchFamily="18" charset="0"/>
              </a:endParaRPr>
            </a:p>
          </p:txBody>
        </p:sp>
        <p:sp>
          <p:nvSpPr>
            <p:cNvPr id="26" name="Circular Arrow 25"/>
            <p:cNvSpPr/>
            <p:nvPr/>
          </p:nvSpPr>
          <p:spPr>
            <a:xfrm>
              <a:off x="5975653" y="1667093"/>
              <a:ext cx="4022479" cy="4022479"/>
            </a:xfrm>
            <a:prstGeom prst="circularArrow">
              <a:avLst>
                <a:gd name="adj1" fmla="val 3766"/>
                <a:gd name="adj2" fmla="val 234974"/>
                <a:gd name="adj3" fmla="val 4436734"/>
                <a:gd name="adj4" fmla="val 3308451"/>
                <a:gd name="adj5" fmla="val 4393"/>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Freeform 28"/>
            <p:cNvSpPr/>
            <p:nvPr/>
          </p:nvSpPr>
          <p:spPr>
            <a:xfrm>
              <a:off x="7598493" y="5137075"/>
              <a:ext cx="776798" cy="776798"/>
            </a:xfrm>
            <a:custGeom>
              <a:avLst/>
              <a:gdLst>
                <a:gd name="connsiteX0" fmla="*/ 0 w 776798"/>
                <a:gd name="connsiteY0" fmla="*/ 0 h 776798"/>
                <a:gd name="connsiteX1" fmla="*/ 776798 w 776798"/>
                <a:gd name="connsiteY1" fmla="*/ 0 h 776798"/>
                <a:gd name="connsiteX2" fmla="*/ 776798 w 776798"/>
                <a:gd name="connsiteY2" fmla="*/ 776798 h 776798"/>
                <a:gd name="connsiteX3" fmla="*/ 0 w 776798"/>
                <a:gd name="connsiteY3" fmla="*/ 776798 h 776798"/>
                <a:gd name="connsiteX4" fmla="*/ 0 w 776798"/>
                <a:gd name="connsiteY4" fmla="*/ 0 h 776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798" h="776798">
                  <a:moveTo>
                    <a:pt x="0" y="0"/>
                  </a:moveTo>
                  <a:lnTo>
                    <a:pt x="776798" y="0"/>
                  </a:lnTo>
                  <a:lnTo>
                    <a:pt x="776798" y="776798"/>
                  </a:lnTo>
                  <a:lnTo>
                    <a:pt x="0" y="7767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err="1" smtClean="0">
                  <a:latin typeface="Times New Roman" panose="02020603050405020304" pitchFamily="18" charset="0"/>
                  <a:cs typeface="Times New Roman" panose="02020603050405020304" pitchFamily="18" charset="0"/>
                </a:rPr>
                <a:t>Nghịch</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lí</a:t>
              </a:r>
              <a:endParaRPr lang="en-US" sz="1900" kern="1200" dirty="0">
                <a:latin typeface="Times New Roman" panose="02020603050405020304" pitchFamily="18" charset="0"/>
                <a:cs typeface="Times New Roman" panose="02020603050405020304" pitchFamily="18" charset="0"/>
              </a:endParaRPr>
            </a:p>
          </p:txBody>
        </p:sp>
        <p:sp>
          <p:nvSpPr>
            <p:cNvPr id="34" name="Circular Arrow 33"/>
            <p:cNvSpPr/>
            <p:nvPr/>
          </p:nvSpPr>
          <p:spPr>
            <a:xfrm>
              <a:off x="5975653" y="1667093"/>
              <a:ext cx="4022479" cy="4022479"/>
            </a:xfrm>
            <a:prstGeom prst="circularArrow">
              <a:avLst>
                <a:gd name="adj1" fmla="val 3766"/>
                <a:gd name="adj2" fmla="val 234974"/>
                <a:gd name="adj3" fmla="val 7256575"/>
                <a:gd name="adj4" fmla="val 6128292"/>
                <a:gd name="adj5" fmla="val 4393"/>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5" name="Freeform 34"/>
            <p:cNvSpPr/>
            <p:nvPr/>
          </p:nvSpPr>
          <p:spPr>
            <a:xfrm>
              <a:off x="6154340" y="4441608"/>
              <a:ext cx="776798" cy="776798"/>
            </a:xfrm>
            <a:custGeom>
              <a:avLst/>
              <a:gdLst>
                <a:gd name="connsiteX0" fmla="*/ 0 w 776798"/>
                <a:gd name="connsiteY0" fmla="*/ 0 h 776798"/>
                <a:gd name="connsiteX1" fmla="*/ 776798 w 776798"/>
                <a:gd name="connsiteY1" fmla="*/ 0 h 776798"/>
                <a:gd name="connsiteX2" fmla="*/ 776798 w 776798"/>
                <a:gd name="connsiteY2" fmla="*/ 776798 h 776798"/>
                <a:gd name="connsiteX3" fmla="*/ 0 w 776798"/>
                <a:gd name="connsiteY3" fmla="*/ 776798 h 776798"/>
                <a:gd name="connsiteX4" fmla="*/ 0 w 776798"/>
                <a:gd name="connsiteY4" fmla="*/ 0 h 776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798" h="776798">
                  <a:moveTo>
                    <a:pt x="0" y="0"/>
                  </a:moveTo>
                  <a:lnTo>
                    <a:pt x="776798" y="0"/>
                  </a:lnTo>
                  <a:lnTo>
                    <a:pt x="776798" y="776798"/>
                  </a:lnTo>
                  <a:lnTo>
                    <a:pt x="0" y="7767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err="1" smtClean="0">
                  <a:latin typeface="Times New Roman" panose="02020603050405020304" pitchFamily="18" charset="0"/>
                  <a:cs typeface="Times New Roman" panose="02020603050405020304" pitchFamily="18" charset="0"/>
                </a:rPr>
                <a:t>Nhân</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loại</a:t>
              </a:r>
              <a:endParaRPr lang="en-US" sz="1900" kern="1200" dirty="0">
                <a:latin typeface="Times New Roman" panose="02020603050405020304" pitchFamily="18" charset="0"/>
                <a:cs typeface="Times New Roman" panose="02020603050405020304" pitchFamily="18" charset="0"/>
              </a:endParaRPr>
            </a:p>
          </p:txBody>
        </p:sp>
        <p:sp>
          <p:nvSpPr>
            <p:cNvPr id="36" name="Circular Arrow 35"/>
            <p:cNvSpPr/>
            <p:nvPr/>
          </p:nvSpPr>
          <p:spPr>
            <a:xfrm>
              <a:off x="5975653" y="1667093"/>
              <a:ext cx="4022479" cy="4022479"/>
            </a:xfrm>
            <a:prstGeom prst="circularArrow">
              <a:avLst>
                <a:gd name="adj1" fmla="val 3766"/>
                <a:gd name="adj2" fmla="val 234974"/>
                <a:gd name="adj3" fmla="val 10607141"/>
                <a:gd name="adj4" fmla="val 9335566"/>
                <a:gd name="adj5" fmla="val 4393"/>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7" name="Freeform 36"/>
            <p:cNvSpPr/>
            <p:nvPr/>
          </p:nvSpPr>
          <p:spPr>
            <a:xfrm>
              <a:off x="5797664" y="2878907"/>
              <a:ext cx="776798" cy="776798"/>
            </a:xfrm>
            <a:custGeom>
              <a:avLst/>
              <a:gdLst>
                <a:gd name="connsiteX0" fmla="*/ 0 w 776798"/>
                <a:gd name="connsiteY0" fmla="*/ 0 h 776798"/>
                <a:gd name="connsiteX1" fmla="*/ 776798 w 776798"/>
                <a:gd name="connsiteY1" fmla="*/ 0 h 776798"/>
                <a:gd name="connsiteX2" fmla="*/ 776798 w 776798"/>
                <a:gd name="connsiteY2" fmla="*/ 776798 h 776798"/>
                <a:gd name="connsiteX3" fmla="*/ 0 w 776798"/>
                <a:gd name="connsiteY3" fmla="*/ 776798 h 776798"/>
                <a:gd name="connsiteX4" fmla="*/ 0 w 776798"/>
                <a:gd name="connsiteY4" fmla="*/ 0 h 776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798" h="776798">
                  <a:moveTo>
                    <a:pt x="0" y="0"/>
                  </a:moveTo>
                  <a:lnTo>
                    <a:pt x="776798" y="0"/>
                  </a:lnTo>
                  <a:lnTo>
                    <a:pt x="776798" y="776798"/>
                  </a:lnTo>
                  <a:lnTo>
                    <a:pt x="0" y="7767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err="1" smtClean="0">
                  <a:latin typeface="Times New Roman" panose="02020603050405020304" pitchFamily="18" charset="0"/>
                  <a:cs typeface="Times New Roman" panose="02020603050405020304" pitchFamily="18" charset="0"/>
                </a:rPr>
                <a:t>Mê</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cung</a:t>
              </a:r>
              <a:endParaRPr lang="en-US" sz="1900" kern="1200" dirty="0">
                <a:latin typeface="Times New Roman" panose="02020603050405020304" pitchFamily="18" charset="0"/>
                <a:cs typeface="Times New Roman" panose="02020603050405020304" pitchFamily="18" charset="0"/>
              </a:endParaRPr>
            </a:p>
          </p:txBody>
        </p:sp>
        <p:sp>
          <p:nvSpPr>
            <p:cNvPr id="38" name="Circular Arrow 37"/>
            <p:cNvSpPr/>
            <p:nvPr/>
          </p:nvSpPr>
          <p:spPr>
            <a:xfrm>
              <a:off x="5975653" y="1667093"/>
              <a:ext cx="4022479" cy="4022479"/>
            </a:xfrm>
            <a:prstGeom prst="circularArrow">
              <a:avLst>
                <a:gd name="adj1" fmla="val 3766"/>
                <a:gd name="adj2" fmla="val 234974"/>
                <a:gd name="adj3" fmla="val 13558889"/>
                <a:gd name="adj4" fmla="val 12338690"/>
                <a:gd name="adj5" fmla="val 4393"/>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9" name="Freeform 38"/>
            <p:cNvSpPr/>
            <p:nvPr/>
          </p:nvSpPr>
          <p:spPr>
            <a:xfrm>
              <a:off x="6797049" y="1625717"/>
              <a:ext cx="776798" cy="776798"/>
            </a:xfrm>
            <a:custGeom>
              <a:avLst/>
              <a:gdLst>
                <a:gd name="connsiteX0" fmla="*/ 0 w 776798"/>
                <a:gd name="connsiteY0" fmla="*/ 0 h 776798"/>
                <a:gd name="connsiteX1" fmla="*/ 776798 w 776798"/>
                <a:gd name="connsiteY1" fmla="*/ 0 h 776798"/>
                <a:gd name="connsiteX2" fmla="*/ 776798 w 776798"/>
                <a:gd name="connsiteY2" fmla="*/ 776798 h 776798"/>
                <a:gd name="connsiteX3" fmla="*/ 0 w 776798"/>
                <a:gd name="connsiteY3" fmla="*/ 776798 h 776798"/>
                <a:gd name="connsiteX4" fmla="*/ 0 w 776798"/>
                <a:gd name="connsiteY4" fmla="*/ 0 h 776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798" h="776798">
                  <a:moveTo>
                    <a:pt x="0" y="0"/>
                  </a:moveTo>
                  <a:lnTo>
                    <a:pt x="776798" y="0"/>
                  </a:lnTo>
                  <a:lnTo>
                    <a:pt x="776798" y="776798"/>
                  </a:lnTo>
                  <a:lnTo>
                    <a:pt x="0" y="7767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err="1" smtClean="0">
                  <a:latin typeface="Times New Roman" panose="02020603050405020304" pitchFamily="18" charset="0"/>
                  <a:cs typeface="Times New Roman" panose="02020603050405020304" pitchFamily="18" charset="0"/>
                </a:rPr>
                <a:t>Thế</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giới</a:t>
              </a:r>
              <a:endParaRPr lang="en-US" sz="1900" kern="1200" dirty="0">
                <a:latin typeface="Times New Roman" panose="02020603050405020304" pitchFamily="18" charset="0"/>
                <a:cs typeface="Times New Roman" panose="02020603050405020304" pitchFamily="18" charset="0"/>
              </a:endParaRPr>
            </a:p>
          </p:txBody>
        </p:sp>
        <p:sp>
          <p:nvSpPr>
            <p:cNvPr id="40" name="Circular Arrow 39"/>
            <p:cNvSpPr/>
            <p:nvPr/>
          </p:nvSpPr>
          <p:spPr>
            <a:xfrm>
              <a:off x="5975653" y="1667093"/>
              <a:ext cx="4022479" cy="4022479"/>
            </a:xfrm>
            <a:prstGeom prst="circularArrow">
              <a:avLst>
                <a:gd name="adj1" fmla="val 3766"/>
                <a:gd name="adj2" fmla="val 234974"/>
                <a:gd name="adj3" fmla="val 16740307"/>
                <a:gd name="adj4" fmla="val 15424719"/>
                <a:gd name="adj5" fmla="val 4393"/>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sp>
        <p:nvSpPr>
          <p:cNvPr id="41" name="Diamond 40"/>
          <p:cNvSpPr/>
          <p:nvPr/>
        </p:nvSpPr>
        <p:spPr>
          <a:xfrm>
            <a:off x="7300131" y="2410523"/>
            <a:ext cx="3309213" cy="2416583"/>
          </a:xfrm>
          <a:prstGeom prst="diamond">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4A4A4A"/>
                </a:solidFill>
                <a:latin typeface="Times New Roman" panose="02020603050405020304" pitchFamily="18" charset="0"/>
                <a:ea typeface="Times New Roman" panose="02020603050405020304" pitchFamily="18" charset="0"/>
              </a:rPr>
              <a:t>Từ</a:t>
            </a:r>
            <a:r>
              <a:rPr lang="en-US" sz="2800" dirty="0">
                <a:solidFill>
                  <a:srgbClr val="4A4A4A"/>
                </a:solidFill>
                <a:latin typeface="Times New Roman" panose="02020603050405020304" pitchFamily="18" charset="0"/>
                <a:ea typeface="Times New Roman" panose="02020603050405020304" pitchFamily="18" charset="0"/>
              </a:rPr>
              <a:t> </a:t>
            </a:r>
            <a:r>
              <a:rPr lang="en-US" sz="2800" dirty="0" err="1">
                <a:solidFill>
                  <a:srgbClr val="4A4A4A"/>
                </a:solidFill>
                <a:latin typeface="Times New Roman" panose="02020603050405020304" pitchFamily="18" charset="0"/>
                <a:ea typeface="Times New Roman" panose="02020603050405020304" pitchFamily="18" charset="0"/>
              </a:rPr>
              <a:t>mượn</a:t>
            </a:r>
            <a:r>
              <a:rPr lang="en-US" sz="2800" dirty="0">
                <a:solidFill>
                  <a:srgbClr val="4A4A4A"/>
                </a:solidFill>
                <a:latin typeface="Times New Roman" panose="02020603050405020304" pitchFamily="18" charset="0"/>
                <a:ea typeface="Times New Roman" panose="02020603050405020304" pitchFamily="18" charset="0"/>
              </a:rPr>
              <a:t> </a:t>
            </a:r>
            <a:r>
              <a:rPr lang="en-US" sz="2800" dirty="0" err="1">
                <a:solidFill>
                  <a:srgbClr val="4A4A4A"/>
                </a:solidFill>
                <a:latin typeface="Times New Roman" panose="02020603050405020304" pitchFamily="18" charset="0"/>
                <a:ea typeface="Times New Roman" panose="02020603050405020304" pitchFamily="18" charset="0"/>
              </a:rPr>
              <a:t>tiếng</a:t>
            </a:r>
            <a:r>
              <a:rPr lang="en-US" sz="2800" dirty="0">
                <a:solidFill>
                  <a:srgbClr val="4A4A4A"/>
                </a:solidFill>
                <a:latin typeface="Times New Roman" panose="02020603050405020304" pitchFamily="18" charset="0"/>
                <a:ea typeface="Times New Roman" panose="02020603050405020304" pitchFamily="18" charset="0"/>
              </a:rPr>
              <a:t> </a:t>
            </a:r>
            <a:r>
              <a:rPr lang="en-US" sz="2800" dirty="0" err="1">
                <a:solidFill>
                  <a:srgbClr val="4A4A4A"/>
                </a:solidFill>
                <a:latin typeface="Times New Roman" panose="02020603050405020304" pitchFamily="18" charset="0"/>
                <a:ea typeface="Times New Roman" panose="02020603050405020304" pitchFamily="18" charset="0"/>
              </a:rPr>
              <a:t>Hán</a:t>
            </a:r>
            <a:r>
              <a:rPr lang="en-US" sz="2800" dirty="0">
                <a:solidFill>
                  <a:srgbClr val="4A4A4A"/>
                </a:solidFill>
                <a:latin typeface="Times New Roman" panose="02020603050405020304" pitchFamily="18" charset="0"/>
                <a:ea typeface="Times New Roman" panose="02020603050405020304" pitchFamily="18" charset="0"/>
              </a:rPr>
              <a:t> </a:t>
            </a:r>
            <a:endParaRPr lang="en-US" sz="2800" dirty="0"/>
          </a:p>
        </p:txBody>
      </p:sp>
      <p:sp>
        <p:nvSpPr>
          <p:cNvPr id="46" name="Freeform 45"/>
          <p:cNvSpPr/>
          <p:nvPr/>
        </p:nvSpPr>
        <p:spPr>
          <a:xfrm>
            <a:off x="2630017" y="3426096"/>
            <a:ext cx="1624888" cy="1489607"/>
          </a:xfrm>
          <a:custGeom>
            <a:avLst/>
            <a:gdLst>
              <a:gd name="connsiteX0" fmla="*/ 0 w 1120717"/>
              <a:gd name="connsiteY0" fmla="*/ 560359 h 1120717"/>
              <a:gd name="connsiteX1" fmla="*/ 560359 w 1120717"/>
              <a:gd name="connsiteY1" fmla="*/ 0 h 1120717"/>
              <a:gd name="connsiteX2" fmla="*/ 1120718 w 1120717"/>
              <a:gd name="connsiteY2" fmla="*/ 560359 h 1120717"/>
              <a:gd name="connsiteX3" fmla="*/ 560359 w 1120717"/>
              <a:gd name="connsiteY3" fmla="*/ 1120718 h 1120717"/>
              <a:gd name="connsiteX4" fmla="*/ 0 w 1120717"/>
              <a:gd name="connsiteY4" fmla="*/ 560359 h 1120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717" h="1120717">
                <a:moveTo>
                  <a:pt x="0" y="560359"/>
                </a:moveTo>
                <a:cubicBezTo>
                  <a:pt x="0" y="250881"/>
                  <a:pt x="250881" y="0"/>
                  <a:pt x="560359" y="0"/>
                </a:cubicBezTo>
                <a:cubicBezTo>
                  <a:pt x="869837" y="0"/>
                  <a:pt x="1120718" y="250881"/>
                  <a:pt x="1120718" y="560359"/>
                </a:cubicBezTo>
                <a:cubicBezTo>
                  <a:pt x="1120718" y="869837"/>
                  <a:pt x="869837" y="1120718"/>
                  <a:pt x="560359" y="1120718"/>
                </a:cubicBezTo>
                <a:cubicBezTo>
                  <a:pt x="250881" y="1120718"/>
                  <a:pt x="0" y="869837"/>
                  <a:pt x="0" y="560359"/>
                </a:cubicBezTo>
                <a:close/>
              </a:path>
            </a:pathLst>
          </a:custGeom>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4285" tIns="174285" rIns="174285" bIns="174285" numCol="1" spcCol="1270" anchor="ctr" anchorCtr="0">
            <a:noAutofit/>
          </a:bodyPr>
          <a:lstStyle/>
          <a:p>
            <a:pPr lvl="0" algn="ctr" defTabSz="7112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Mượn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ngôn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ngữ</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khác</a:t>
            </a:r>
            <a:endParaRPr lang="en-US" sz="2400" kern="1200" dirty="0">
              <a:latin typeface="Times New Roman" panose="02020603050405020304" pitchFamily="18" charset="0"/>
              <a:cs typeface="Times New Roman" panose="02020603050405020304" pitchFamily="18" charset="0"/>
            </a:endParaRPr>
          </a:p>
        </p:txBody>
      </p:sp>
      <p:sp>
        <p:nvSpPr>
          <p:cNvPr id="48" name="Freeform 47"/>
          <p:cNvSpPr/>
          <p:nvPr/>
        </p:nvSpPr>
        <p:spPr>
          <a:xfrm>
            <a:off x="2741023" y="2188484"/>
            <a:ext cx="1260077" cy="950560"/>
          </a:xfrm>
          <a:custGeom>
            <a:avLst/>
            <a:gdLst>
              <a:gd name="connsiteX0" fmla="*/ 0 w 1120717"/>
              <a:gd name="connsiteY0" fmla="*/ 560359 h 1120717"/>
              <a:gd name="connsiteX1" fmla="*/ 560359 w 1120717"/>
              <a:gd name="connsiteY1" fmla="*/ 0 h 1120717"/>
              <a:gd name="connsiteX2" fmla="*/ 1120718 w 1120717"/>
              <a:gd name="connsiteY2" fmla="*/ 560359 h 1120717"/>
              <a:gd name="connsiteX3" fmla="*/ 560359 w 1120717"/>
              <a:gd name="connsiteY3" fmla="*/ 1120718 h 1120717"/>
              <a:gd name="connsiteX4" fmla="*/ 0 w 1120717"/>
              <a:gd name="connsiteY4" fmla="*/ 560359 h 1120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717" h="1120717">
                <a:moveTo>
                  <a:pt x="0" y="560359"/>
                </a:moveTo>
                <a:cubicBezTo>
                  <a:pt x="0" y="250881"/>
                  <a:pt x="250881" y="0"/>
                  <a:pt x="560359" y="0"/>
                </a:cubicBezTo>
                <a:cubicBezTo>
                  <a:pt x="869837" y="0"/>
                  <a:pt x="1120718" y="250881"/>
                  <a:pt x="1120718" y="560359"/>
                </a:cubicBezTo>
                <a:cubicBezTo>
                  <a:pt x="1120718" y="869837"/>
                  <a:pt x="869837" y="1120718"/>
                  <a:pt x="560359" y="1120718"/>
                </a:cubicBezTo>
                <a:cubicBezTo>
                  <a:pt x="250881" y="1120718"/>
                  <a:pt x="0" y="869837"/>
                  <a:pt x="0" y="560359"/>
                </a:cubicBezTo>
                <a:close/>
              </a:path>
            </a:pathLst>
          </a:custGeom>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80635" tIns="180635" rIns="180635" bIns="180635" numCol="1" spcCol="1270" anchor="ctr" anchorCtr="0">
            <a:noAutofit/>
          </a:bodyPr>
          <a:lstStyle/>
          <a:p>
            <a:pPr lvl="0" algn="ctr" defTabSz="1155700">
              <a:lnSpc>
                <a:spcPct val="90000"/>
              </a:lnSpc>
              <a:spcBef>
                <a:spcPct val="0"/>
              </a:spcBef>
              <a:spcAft>
                <a:spcPct val="35000"/>
              </a:spcAft>
            </a:pPr>
            <a:r>
              <a:rPr lang="en-US" sz="2600" kern="1200" dirty="0" smtClean="0">
                <a:latin typeface="Times New Roman" panose="02020603050405020304" pitchFamily="18" charset="0"/>
                <a:cs typeface="Times New Roman" panose="02020603050405020304" pitchFamily="18" charset="0"/>
              </a:rPr>
              <a:t>video</a:t>
            </a:r>
            <a:endParaRPr lang="en-US" sz="2600" kern="1200" dirty="0">
              <a:latin typeface="Times New Roman" panose="02020603050405020304" pitchFamily="18" charset="0"/>
              <a:cs typeface="Times New Roman" panose="02020603050405020304" pitchFamily="18" charset="0"/>
            </a:endParaRPr>
          </a:p>
        </p:txBody>
      </p:sp>
      <p:sp>
        <p:nvSpPr>
          <p:cNvPr id="50" name="Freeform 49"/>
          <p:cNvSpPr/>
          <p:nvPr/>
        </p:nvSpPr>
        <p:spPr>
          <a:xfrm>
            <a:off x="4653054" y="3610540"/>
            <a:ext cx="1352609" cy="1120717"/>
          </a:xfrm>
          <a:custGeom>
            <a:avLst/>
            <a:gdLst>
              <a:gd name="connsiteX0" fmla="*/ 0 w 1120717"/>
              <a:gd name="connsiteY0" fmla="*/ 560359 h 1120717"/>
              <a:gd name="connsiteX1" fmla="*/ 560359 w 1120717"/>
              <a:gd name="connsiteY1" fmla="*/ 0 h 1120717"/>
              <a:gd name="connsiteX2" fmla="*/ 1120718 w 1120717"/>
              <a:gd name="connsiteY2" fmla="*/ 560359 h 1120717"/>
              <a:gd name="connsiteX3" fmla="*/ 560359 w 1120717"/>
              <a:gd name="connsiteY3" fmla="*/ 1120718 h 1120717"/>
              <a:gd name="connsiteX4" fmla="*/ 0 w 1120717"/>
              <a:gd name="connsiteY4" fmla="*/ 560359 h 1120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717" h="1120717">
                <a:moveTo>
                  <a:pt x="0" y="560359"/>
                </a:moveTo>
                <a:cubicBezTo>
                  <a:pt x="0" y="250881"/>
                  <a:pt x="250881" y="0"/>
                  <a:pt x="560359" y="0"/>
                </a:cubicBezTo>
                <a:cubicBezTo>
                  <a:pt x="869837" y="0"/>
                  <a:pt x="1120718" y="250881"/>
                  <a:pt x="1120718" y="560359"/>
                </a:cubicBezTo>
                <a:cubicBezTo>
                  <a:pt x="1120718" y="869837"/>
                  <a:pt x="869837" y="1120718"/>
                  <a:pt x="560359" y="1120718"/>
                </a:cubicBezTo>
                <a:cubicBezTo>
                  <a:pt x="250881" y="1120718"/>
                  <a:pt x="0" y="869837"/>
                  <a:pt x="0" y="560359"/>
                </a:cubicBezTo>
                <a:close/>
              </a:path>
            </a:pathLst>
          </a:custGeom>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903533"/>
              <a:satOff val="33333"/>
              <a:lumOff val="-4902"/>
              <a:alphaOff val="0"/>
            </a:schemeClr>
          </a:fillRef>
          <a:effectRef idx="0">
            <a:schemeClr val="accent3">
              <a:hueOff val="903533"/>
              <a:satOff val="33333"/>
              <a:lumOff val="-4902"/>
              <a:alphaOff val="0"/>
            </a:schemeClr>
          </a:effectRef>
          <a:fontRef idx="minor">
            <a:schemeClr val="lt1"/>
          </a:fontRef>
        </p:style>
        <p:txBody>
          <a:bodyPr spcFirstLastPara="0" vert="horz" wrap="square" lIns="180635" tIns="180635" rIns="180635" bIns="180635" numCol="1" spcCol="1270" anchor="ctr" anchorCtr="0">
            <a:noAutofit/>
          </a:bodyPr>
          <a:lstStyle/>
          <a:p>
            <a:pPr lvl="0" algn="ctr" defTabSz="1155700">
              <a:lnSpc>
                <a:spcPct val="90000"/>
              </a:lnSpc>
              <a:spcBef>
                <a:spcPct val="0"/>
              </a:spcBef>
              <a:spcAft>
                <a:spcPct val="35000"/>
              </a:spcAft>
            </a:pPr>
            <a:r>
              <a:rPr lang="en-US" sz="2600" kern="1200" dirty="0" err="1" smtClean="0">
                <a:latin typeface="Times New Roman" panose="02020603050405020304" pitchFamily="18" charset="0"/>
                <a:cs typeface="Times New Roman" panose="02020603050405020304" pitchFamily="18" charset="0"/>
              </a:rPr>
              <a:t>Xích</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lô</a:t>
            </a:r>
            <a:endParaRPr lang="en-US" sz="2600" kern="1200" dirty="0">
              <a:latin typeface="Times New Roman" panose="02020603050405020304" pitchFamily="18" charset="0"/>
              <a:cs typeface="Times New Roman" panose="02020603050405020304" pitchFamily="18" charset="0"/>
            </a:endParaRPr>
          </a:p>
        </p:txBody>
      </p:sp>
      <p:sp>
        <p:nvSpPr>
          <p:cNvPr id="52" name="Freeform 51"/>
          <p:cNvSpPr/>
          <p:nvPr/>
        </p:nvSpPr>
        <p:spPr>
          <a:xfrm>
            <a:off x="2788201" y="5290634"/>
            <a:ext cx="1362036" cy="988324"/>
          </a:xfrm>
          <a:custGeom>
            <a:avLst/>
            <a:gdLst>
              <a:gd name="connsiteX0" fmla="*/ 0 w 1120717"/>
              <a:gd name="connsiteY0" fmla="*/ 560359 h 1120717"/>
              <a:gd name="connsiteX1" fmla="*/ 560359 w 1120717"/>
              <a:gd name="connsiteY1" fmla="*/ 0 h 1120717"/>
              <a:gd name="connsiteX2" fmla="*/ 1120718 w 1120717"/>
              <a:gd name="connsiteY2" fmla="*/ 560359 h 1120717"/>
              <a:gd name="connsiteX3" fmla="*/ 560359 w 1120717"/>
              <a:gd name="connsiteY3" fmla="*/ 1120718 h 1120717"/>
              <a:gd name="connsiteX4" fmla="*/ 0 w 1120717"/>
              <a:gd name="connsiteY4" fmla="*/ 560359 h 1120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717" h="1120717">
                <a:moveTo>
                  <a:pt x="0" y="560359"/>
                </a:moveTo>
                <a:cubicBezTo>
                  <a:pt x="0" y="250881"/>
                  <a:pt x="250881" y="0"/>
                  <a:pt x="560359" y="0"/>
                </a:cubicBezTo>
                <a:cubicBezTo>
                  <a:pt x="869837" y="0"/>
                  <a:pt x="1120718" y="250881"/>
                  <a:pt x="1120718" y="560359"/>
                </a:cubicBezTo>
                <a:cubicBezTo>
                  <a:pt x="1120718" y="869837"/>
                  <a:pt x="869837" y="1120718"/>
                  <a:pt x="560359" y="1120718"/>
                </a:cubicBezTo>
                <a:cubicBezTo>
                  <a:pt x="250881" y="1120718"/>
                  <a:pt x="0" y="869837"/>
                  <a:pt x="0" y="560359"/>
                </a:cubicBezTo>
                <a:close/>
              </a:path>
            </a:pathLst>
          </a:custGeom>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807066"/>
              <a:satOff val="66667"/>
              <a:lumOff val="-9804"/>
              <a:alphaOff val="0"/>
            </a:schemeClr>
          </a:fillRef>
          <a:effectRef idx="0">
            <a:schemeClr val="accent3">
              <a:hueOff val="1807066"/>
              <a:satOff val="66667"/>
              <a:lumOff val="-9804"/>
              <a:alphaOff val="0"/>
            </a:schemeClr>
          </a:effectRef>
          <a:fontRef idx="minor">
            <a:schemeClr val="lt1"/>
          </a:fontRef>
        </p:style>
        <p:txBody>
          <a:bodyPr spcFirstLastPara="0" vert="horz" wrap="square" lIns="180635" tIns="180635" rIns="180635" bIns="180635" numCol="1" spcCol="1270" anchor="ctr" anchorCtr="0">
            <a:noAutofit/>
          </a:bodyPr>
          <a:lstStyle/>
          <a:p>
            <a:pPr lvl="0" algn="ctr" defTabSz="1155700">
              <a:lnSpc>
                <a:spcPct val="90000"/>
              </a:lnSpc>
              <a:spcBef>
                <a:spcPct val="0"/>
              </a:spcBef>
              <a:spcAft>
                <a:spcPct val="35000"/>
              </a:spcAft>
            </a:pPr>
            <a:r>
              <a:rPr lang="en-US" sz="2600" kern="1200" dirty="0" smtClean="0">
                <a:latin typeface="Times New Roman" panose="02020603050405020304" pitchFamily="18" charset="0"/>
                <a:cs typeface="Times New Roman" panose="02020603050405020304" pitchFamily="18" charset="0"/>
              </a:rPr>
              <a:t>A - </a:t>
            </a:r>
            <a:r>
              <a:rPr lang="en-US" sz="2600" kern="1200" dirty="0" err="1" smtClean="0">
                <a:latin typeface="Times New Roman" panose="02020603050405020304" pitchFamily="18" charset="0"/>
                <a:cs typeface="Times New Roman" panose="02020603050405020304" pitchFamily="18" charset="0"/>
              </a:rPr>
              <a:t>xít</a:t>
            </a:r>
            <a:endParaRPr lang="en-US" sz="2600" kern="1200" dirty="0">
              <a:latin typeface="Times New Roman" panose="02020603050405020304" pitchFamily="18" charset="0"/>
              <a:cs typeface="Times New Roman" panose="02020603050405020304" pitchFamily="18" charset="0"/>
            </a:endParaRPr>
          </a:p>
        </p:txBody>
      </p:sp>
      <p:sp>
        <p:nvSpPr>
          <p:cNvPr id="54" name="Freeform 53"/>
          <p:cNvSpPr/>
          <p:nvPr/>
        </p:nvSpPr>
        <p:spPr>
          <a:xfrm>
            <a:off x="799038" y="3681205"/>
            <a:ext cx="1424873" cy="1120717"/>
          </a:xfrm>
          <a:custGeom>
            <a:avLst/>
            <a:gdLst>
              <a:gd name="connsiteX0" fmla="*/ 0 w 1120717"/>
              <a:gd name="connsiteY0" fmla="*/ 560359 h 1120717"/>
              <a:gd name="connsiteX1" fmla="*/ 560359 w 1120717"/>
              <a:gd name="connsiteY1" fmla="*/ 0 h 1120717"/>
              <a:gd name="connsiteX2" fmla="*/ 1120718 w 1120717"/>
              <a:gd name="connsiteY2" fmla="*/ 560359 h 1120717"/>
              <a:gd name="connsiteX3" fmla="*/ 560359 w 1120717"/>
              <a:gd name="connsiteY3" fmla="*/ 1120718 h 1120717"/>
              <a:gd name="connsiteX4" fmla="*/ 0 w 1120717"/>
              <a:gd name="connsiteY4" fmla="*/ 560359 h 1120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717" h="1120717">
                <a:moveTo>
                  <a:pt x="0" y="560359"/>
                </a:moveTo>
                <a:cubicBezTo>
                  <a:pt x="0" y="250881"/>
                  <a:pt x="250881" y="0"/>
                  <a:pt x="560359" y="0"/>
                </a:cubicBezTo>
                <a:cubicBezTo>
                  <a:pt x="869837" y="0"/>
                  <a:pt x="1120718" y="250881"/>
                  <a:pt x="1120718" y="560359"/>
                </a:cubicBezTo>
                <a:cubicBezTo>
                  <a:pt x="1120718" y="869837"/>
                  <a:pt x="869837" y="1120718"/>
                  <a:pt x="560359" y="1120718"/>
                </a:cubicBezTo>
                <a:cubicBezTo>
                  <a:pt x="250881" y="1120718"/>
                  <a:pt x="0" y="869837"/>
                  <a:pt x="0" y="560359"/>
                </a:cubicBezTo>
                <a:close/>
              </a:path>
            </a:pathLst>
          </a:custGeom>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80635" tIns="180635" rIns="180635" bIns="180635" numCol="1" spcCol="1270" anchor="ctr" anchorCtr="0">
            <a:noAutofit/>
          </a:bodyPr>
          <a:lstStyle/>
          <a:p>
            <a:pPr lvl="0" algn="ctr" defTabSz="1155700">
              <a:lnSpc>
                <a:spcPct val="90000"/>
              </a:lnSpc>
              <a:spcBef>
                <a:spcPct val="0"/>
              </a:spcBef>
              <a:spcAft>
                <a:spcPct val="35000"/>
              </a:spcAft>
            </a:pPr>
            <a:r>
              <a:rPr lang="en-US" sz="2600" kern="1200" dirty="0" smtClean="0">
                <a:latin typeface="Times New Roman" panose="02020603050405020304" pitchFamily="18" charset="0"/>
                <a:cs typeface="Times New Roman" panose="02020603050405020304" pitchFamily="18" charset="0"/>
              </a:rPr>
              <a:t>Ba – </a:t>
            </a:r>
            <a:r>
              <a:rPr lang="en-US" sz="2600" kern="1200" dirty="0" err="1" smtClean="0">
                <a:latin typeface="Times New Roman" panose="02020603050405020304" pitchFamily="18" charset="0"/>
                <a:cs typeface="Times New Roman" panose="02020603050405020304" pitchFamily="18" charset="0"/>
              </a:rPr>
              <a:t>zơ</a:t>
            </a:r>
            <a:endParaRPr lang="en-US" sz="2600" kern="1200" dirty="0">
              <a:latin typeface="Times New Roman" panose="02020603050405020304" pitchFamily="18" charset="0"/>
              <a:cs typeface="Times New Roman" panose="02020603050405020304" pitchFamily="18" charset="0"/>
            </a:endParaRPr>
          </a:p>
        </p:txBody>
      </p:sp>
      <p:sp>
        <p:nvSpPr>
          <p:cNvPr id="55" name="Right Arrow 54"/>
          <p:cNvSpPr/>
          <p:nvPr/>
        </p:nvSpPr>
        <p:spPr>
          <a:xfrm>
            <a:off x="4313212" y="3973282"/>
            <a:ext cx="248486" cy="4392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Down Arrow 55"/>
          <p:cNvSpPr/>
          <p:nvPr/>
        </p:nvSpPr>
        <p:spPr>
          <a:xfrm>
            <a:off x="3266530" y="4983208"/>
            <a:ext cx="405377" cy="2399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Left Arrow 56"/>
          <p:cNvSpPr/>
          <p:nvPr/>
        </p:nvSpPr>
        <p:spPr>
          <a:xfrm>
            <a:off x="2345848" y="4035577"/>
            <a:ext cx="162232" cy="47086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Up Arrow 57"/>
          <p:cNvSpPr/>
          <p:nvPr/>
        </p:nvSpPr>
        <p:spPr>
          <a:xfrm>
            <a:off x="3218941" y="3206549"/>
            <a:ext cx="320672" cy="15204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265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ircle(in)">
                                      <p:cBhvr>
                                        <p:cTn id="7" dur="20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circle(in)">
                                      <p:cBhvr>
                                        <p:cTn id="17" dur="20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wipe(right)">
                                      <p:cBhvr>
                                        <p:cTn id="22" dur="500"/>
                                        <p:tgtEl>
                                          <p:spTgt spid="57"/>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wipe(right)">
                                      <p:cBhvr>
                                        <p:cTn id="25" dur="500"/>
                                        <p:tgtEl>
                                          <p:spTgt spid="5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wipe(down)">
                                      <p:cBhvr>
                                        <p:cTn id="28" dur="500"/>
                                        <p:tgtEl>
                                          <p:spTgt spid="5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wipe(down)">
                                      <p:cBhvr>
                                        <p:cTn id="31" dur="500"/>
                                        <p:tgtEl>
                                          <p:spTgt spid="48"/>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wipe(left)">
                                      <p:cBhvr>
                                        <p:cTn id="34" dur="500"/>
                                        <p:tgtEl>
                                          <p:spTgt spid="55"/>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wipe(left)">
                                      <p:cBhvr>
                                        <p:cTn id="37" dur="500"/>
                                        <p:tgtEl>
                                          <p:spTgt spid="50"/>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wipe(up)">
                                      <p:cBhvr>
                                        <p:cTn id="40" dur="500"/>
                                        <p:tgtEl>
                                          <p:spTgt spid="56"/>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wipe(up)">
                                      <p:cBhvr>
                                        <p:cTn id="4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6" grpId="0" animBg="1"/>
      <p:bldP spid="48" grpId="0" animBg="1"/>
      <p:bldP spid="50" grpId="0" animBg="1"/>
      <p:bldP spid="52" grpId="0" animBg="1"/>
      <p:bldP spid="54" grpId="0" animBg="1"/>
      <p:bldP spid="55" grpId="0" animBg="1"/>
      <p:bldP spid="56" grpId="0" animBg="1"/>
      <p:bldP spid="57" grpId="0" animBg="1"/>
      <p:bldP spid="58"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71421" y="683313"/>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551691" y="1045361"/>
            <a:ext cx="2236510"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II.Thực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551691" y="1548830"/>
            <a:ext cx="3607078" cy="587853"/>
          </a:xfrm>
          <a:prstGeom prst="rect">
            <a:avLst/>
          </a:prstGeom>
        </p:spPr>
        <p:txBody>
          <a:bodyPr wrap="none">
            <a:spAutoFit/>
          </a:bodyPr>
          <a:lstStyle/>
          <a:p>
            <a:pPr>
              <a:lnSpc>
                <a:spcPct val="115000"/>
              </a:lnSpc>
              <a:spcAft>
                <a:spcPts val="0"/>
              </a:spcAft>
              <a:tabLst>
                <a:tab pos="1386840" algn="l"/>
              </a:tabLst>
            </a:pPr>
            <a:r>
              <a:rPr lang="en-US" sz="2800" b="1" dirty="0">
                <a:solidFill>
                  <a:srgbClr val="0070C0"/>
                </a:solidFill>
                <a:latin typeface="Times New Roman" panose="02020603050405020304" pitchFamily="18" charset="0"/>
                <a:ea typeface="Times New Roman" panose="02020603050405020304" pitchFamily="18" charset="0"/>
              </a:rPr>
              <a:t>2. </a:t>
            </a:r>
            <a:r>
              <a:rPr lang="en-US" sz="2800" b="1" dirty="0" err="1">
                <a:solidFill>
                  <a:srgbClr val="0070C0"/>
                </a:solidFill>
                <a:latin typeface="Times New Roman" panose="02020603050405020304" pitchFamily="18" charset="0"/>
                <a:ea typeface="Times New Roman" panose="02020603050405020304" pitchFamily="18" charset="0"/>
              </a:rPr>
              <a:t>Bài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tập</a:t>
            </a:r>
            <a:r>
              <a:rPr lang="en-US" sz="2800" b="1" dirty="0">
                <a:solidFill>
                  <a:srgbClr val="0070C0"/>
                </a:solidFill>
                <a:latin typeface="Times New Roman" panose="02020603050405020304" pitchFamily="18" charset="0"/>
                <a:ea typeface="Times New Roman" panose="02020603050405020304" pitchFamily="18" charset="0"/>
              </a:rPr>
              <a:t> 2/ </a:t>
            </a:r>
            <a:r>
              <a:rPr lang="en-US" sz="2800" b="1" dirty="0" err="1">
                <a:solidFill>
                  <a:srgbClr val="0070C0"/>
                </a:solidFill>
                <a:latin typeface="Times New Roman" panose="02020603050405020304" pitchFamily="18" charset="0"/>
                <a:ea typeface="Times New Roman" panose="02020603050405020304" pitchFamily="18" charset="0"/>
              </a:rPr>
              <a:t>trang</a:t>
            </a:r>
            <a:r>
              <a:rPr lang="en-US" sz="2800" b="1" dirty="0">
                <a:solidFill>
                  <a:srgbClr val="0070C0"/>
                </a:solidFill>
                <a:latin typeface="Times New Roman" panose="02020603050405020304" pitchFamily="18" charset="0"/>
                <a:ea typeface="Times New Roman" panose="02020603050405020304" pitchFamily="18" charset="0"/>
              </a:rPr>
              <a:t> 50: </a:t>
            </a:r>
            <a:endParaRPr lang="en-US" sz="2800" dirty="0">
              <a:effectLst/>
              <a:latin typeface="Times New Roman" panose="02020603050405020304" pitchFamily="18" charset="0"/>
              <a:ea typeface="Times New Roman" panose="02020603050405020304" pitchFamily="18" charset="0"/>
            </a:endParaRPr>
          </a:p>
        </p:txBody>
      </p:sp>
      <p:grpSp>
        <p:nvGrpSpPr>
          <p:cNvPr id="20" name="Group 19"/>
          <p:cNvGrpSpPr/>
          <p:nvPr/>
        </p:nvGrpSpPr>
        <p:grpSpPr>
          <a:xfrm>
            <a:off x="2107585" y="2017613"/>
            <a:ext cx="7964129" cy="3866765"/>
            <a:chOff x="2094271" y="2162560"/>
            <a:chExt cx="7964129" cy="3866765"/>
          </a:xfrm>
        </p:grpSpPr>
        <p:pic>
          <p:nvPicPr>
            <p:cNvPr id="10" name="Picture 9"/>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l="9759" t="9557" r="4112" b="17863"/>
            <a:stretch/>
          </p:blipFill>
          <p:spPr>
            <a:xfrm>
              <a:off x="2094271" y="2162560"/>
              <a:ext cx="7964129" cy="3866765"/>
            </a:xfrm>
            <a:prstGeom prst="rect">
              <a:avLst/>
            </a:prstGeom>
          </p:spPr>
        </p:pic>
        <p:sp>
          <p:nvSpPr>
            <p:cNvPr id="11" name="Rectangle 10"/>
            <p:cNvSpPr/>
            <p:nvPr/>
          </p:nvSpPr>
          <p:spPr>
            <a:xfrm>
              <a:off x="2902027" y="2849695"/>
              <a:ext cx="6362546" cy="2677656"/>
            </a:xfrm>
            <a:prstGeom prst="rect">
              <a:avLst/>
            </a:prstGeom>
          </p:spPr>
          <p:txBody>
            <a:bodyPr wrap="square">
              <a:spAutoFit/>
            </a:bodyPr>
            <a:lstStyle/>
            <a:p>
              <a:pPr algn="just">
                <a:spcAft>
                  <a:spcPts val="0"/>
                </a:spcAft>
              </a:pPr>
              <a:r>
                <a:rPr lang="vi-VN" sz="2800" dirty="0">
                  <a:solidFill>
                    <a:srgbClr val="000000"/>
                  </a:solidFill>
                  <a:latin typeface="Times New Roman" panose="02020603050405020304" pitchFamily="18" charset="0"/>
                  <a:ea typeface="Times New Roman" panose="02020603050405020304" pitchFamily="18" charset="0"/>
                </a:rPr>
                <a:t>Khi các hiên tượng như </a:t>
              </a:r>
              <a:r>
                <a:rPr lang="vi-VN" sz="2800" i="1" dirty="0">
                  <a:solidFill>
                    <a:srgbClr val="000000"/>
                  </a:solidFill>
                  <a:latin typeface="Times New Roman" panose="02020603050405020304" pitchFamily="18" charset="0"/>
                  <a:ea typeface="Times New Roman" panose="02020603050405020304" pitchFamily="18" charset="0"/>
                </a:rPr>
                <a:t>email, video, internet</a:t>
              </a:r>
              <a:r>
                <a:rPr lang="vi-VN" sz="2800" dirty="0">
                  <a:solidFill>
                    <a:srgbClr val="000000"/>
                  </a:solidFill>
                  <a:latin typeface="Times New Roman" panose="02020603050405020304" pitchFamily="18" charset="0"/>
                  <a:ea typeface="Times New Roman" panose="02020603050405020304" pitchFamily="18" charset="0"/>
                </a:rPr>
                <a:t> được phát minh, tiếng Việt chưa có từ vựng để biểư đạt những hiện tượng này. Do đó, ch</a:t>
              </a:r>
              <a:r>
                <a:rPr lang="en-US" sz="2800" dirty="0">
                  <a:solidFill>
                    <a:srgbClr val="000000"/>
                  </a:solidFill>
                  <a:latin typeface="Times New Roman" panose="02020603050405020304" pitchFamily="18" charset="0"/>
                  <a:ea typeface="Times New Roman" panose="02020603050405020304" pitchFamily="18" charset="0"/>
                </a:rPr>
                <a:t>ú</a:t>
              </a:r>
              <a:r>
                <a:rPr lang="vi-VN" sz="2800" dirty="0">
                  <a:solidFill>
                    <a:srgbClr val="000000"/>
                  </a:solidFill>
                  <a:latin typeface="Times New Roman" panose="02020603050405020304" pitchFamily="18" charset="0"/>
                  <a:ea typeface="Times New Roman" panose="02020603050405020304" pitchFamily="18" charset="0"/>
                </a:rPr>
                <a:t>ng ta mượn các từ này để phục vụ cho giao tiếp, qua đó làm giàu có, phong phú thêm vốn từ vựng tiếng Việt.</a:t>
              </a:r>
              <a:endParaRPr lang="en-US" sz="2800" dirty="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145422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out)">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71421" y="683313"/>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551691" y="1045361"/>
            <a:ext cx="2236510"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II.Thực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51691" y="1633214"/>
            <a:ext cx="3248005" cy="523220"/>
          </a:xfrm>
          <a:prstGeom prst="rect">
            <a:avLst/>
          </a:prstGeom>
        </p:spPr>
        <p:txBody>
          <a:bodyPr wrap="none">
            <a:spAutoFit/>
          </a:bodyPr>
          <a:lstStyle/>
          <a:p>
            <a:pPr algn="just">
              <a:spcAft>
                <a:spcPts val="0"/>
              </a:spcAft>
            </a:pPr>
            <a:r>
              <a:rPr lang="vi-VN" sz="2800" b="1" dirty="0">
                <a:solidFill>
                  <a:srgbClr val="0070C0"/>
                </a:solidFill>
                <a:latin typeface="Times New Roman" panose="02020603050405020304" pitchFamily="18" charset="0"/>
                <a:ea typeface="Times New Roman" panose="02020603050405020304" pitchFamily="18" charset="0"/>
              </a:rPr>
              <a:t>Bài tập 3</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trang</a:t>
            </a:r>
            <a:r>
              <a:rPr lang="en-US" sz="2800" b="1" dirty="0">
                <a:solidFill>
                  <a:srgbClr val="0070C0"/>
                </a:solidFill>
                <a:latin typeface="Times New Roman" panose="02020603050405020304" pitchFamily="18" charset="0"/>
                <a:ea typeface="Times New Roman" panose="02020603050405020304" pitchFamily="18" charset="0"/>
              </a:rPr>
              <a:t> 50</a:t>
            </a:r>
            <a:r>
              <a:rPr lang="vi-VN" sz="2800" b="1" dirty="0">
                <a:solidFill>
                  <a:srgbClr val="0070C0"/>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grpSp>
        <p:nvGrpSpPr>
          <p:cNvPr id="12" name="Group 11"/>
          <p:cNvGrpSpPr/>
          <p:nvPr/>
        </p:nvGrpSpPr>
        <p:grpSpPr>
          <a:xfrm>
            <a:off x="1149965" y="2203777"/>
            <a:ext cx="9866670" cy="3845468"/>
            <a:chOff x="2182761" y="2192700"/>
            <a:chExt cx="7624105" cy="4147779"/>
          </a:xfrm>
        </p:grpSpPr>
        <p:sp>
          <p:nvSpPr>
            <p:cNvPr id="16" name="Round Diagonal Corner Rectangle 15"/>
            <p:cNvSpPr/>
            <p:nvPr/>
          </p:nvSpPr>
          <p:spPr>
            <a:xfrm>
              <a:off x="2885767" y="2703437"/>
              <a:ext cx="6096000" cy="3278220"/>
            </a:xfrm>
            <a:prstGeom prst="round2DiagRect">
              <a:avLst>
                <a:gd name="adj1" fmla="val 0"/>
                <a:gd name="adj2" fmla="val 16670"/>
              </a:avLst>
            </a:prstGeom>
            <a:ln w="28575">
              <a:solidFill>
                <a:schemeClr val="accent2">
                  <a:lumMod val="50000"/>
                </a:schemeClr>
              </a:solidFill>
            </a:ln>
          </p:spPr>
          <p:style>
            <a:lnRef idx="2">
              <a:schemeClr val="accent2"/>
            </a:lnRef>
            <a:fillRef idx="1">
              <a:schemeClr val="lt1"/>
            </a:fillRef>
            <a:effectRef idx="0">
              <a:schemeClr val="accent2"/>
            </a:effectRef>
            <a:fontRef idx="minor">
              <a:schemeClr val="dk1"/>
            </a:fontRef>
          </p:style>
        </p:sp>
        <p:sp>
          <p:nvSpPr>
            <p:cNvPr id="17" name="Straight Connector 16"/>
            <p:cNvSpPr/>
            <p:nvPr/>
          </p:nvSpPr>
          <p:spPr>
            <a:xfrm>
              <a:off x="5933767" y="3051127"/>
              <a:ext cx="812" cy="2582840"/>
            </a:xfrm>
            <a:prstGeom prst="line">
              <a:avLst/>
            </a:prstGeom>
            <a:ln w="28575">
              <a:solidFill>
                <a:schemeClr val="accent2">
                  <a:lumMod val="50000"/>
                </a:schemeClr>
              </a:solidFill>
            </a:ln>
          </p:spPr>
          <p:style>
            <a:lnRef idx="2">
              <a:schemeClr val="accent2"/>
            </a:lnRef>
            <a:fillRef idx="1">
              <a:schemeClr val="lt1"/>
            </a:fillRef>
            <a:effectRef idx="0">
              <a:schemeClr val="accent2"/>
            </a:effectRef>
            <a:fontRef idx="minor">
              <a:schemeClr val="dk1"/>
            </a:fontRef>
          </p:style>
        </p:sp>
        <p:sp>
          <p:nvSpPr>
            <p:cNvPr id="18" name="Freeform 17"/>
            <p:cNvSpPr/>
            <p:nvPr/>
          </p:nvSpPr>
          <p:spPr>
            <a:xfrm>
              <a:off x="3088155" y="2775703"/>
              <a:ext cx="2642412" cy="2957605"/>
            </a:xfrm>
            <a:custGeom>
              <a:avLst/>
              <a:gdLst>
                <a:gd name="connsiteX0" fmla="*/ 0 w 2641600"/>
                <a:gd name="connsiteY0" fmla="*/ 0 h 2781520"/>
                <a:gd name="connsiteX1" fmla="*/ 2641600 w 2641600"/>
                <a:gd name="connsiteY1" fmla="*/ 0 h 2781520"/>
                <a:gd name="connsiteX2" fmla="*/ 2641600 w 2641600"/>
                <a:gd name="connsiteY2" fmla="*/ 2781520 h 2781520"/>
                <a:gd name="connsiteX3" fmla="*/ 0 w 2641600"/>
                <a:gd name="connsiteY3" fmla="*/ 2781520 h 2781520"/>
                <a:gd name="connsiteX4" fmla="*/ 0 w 2641600"/>
                <a:gd name="connsiteY4" fmla="*/ 0 h 278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600" h="2781520">
                  <a:moveTo>
                    <a:pt x="0" y="0"/>
                  </a:moveTo>
                  <a:lnTo>
                    <a:pt x="2641600" y="0"/>
                  </a:lnTo>
                  <a:lnTo>
                    <a:pt x="2641600" y="2781520"/>
                  </a:lnTo>
                  <a:lnTo>
                    <a:pt x="0" y="2781520"/>
                  </a:lnTo>
                  <a:lnTo>
                    <a:pt x="0" y="0"/>
                  </a:lnTo>
                  <a:close/>
                </a:path>
              </a:pathLst>
            </a:custGeom>
            <a:ln w="28575">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Người cán bộ hưu trí </a:t>
              </a:r>
              <a:r>
                <a:rPr lang="vi-VN" sz="2800" b="1" kern="1200" dirty="0" smtClean="0">
                  <a:latin typeface="Times New Roman" panose="02020603050405020304" pitchFamily="18" charset="0"/>
                  <a:cs typeface="Times New Roman" panose="02020603050405020304" pitchFamily="18" charset="0"/>
                </a:rPr>
                <a:t>không</a:t>
              </a:r>
              <a:r>
                <a:rPr lang="vi-VN" sz="2800" kern="1200" dirty="0" smtClean="0">
                  <a:latin typeface="Times New Roman" panose="02020603050405020304" pitchFamily="18" charset="0"/>
                  <a:cs typeface="Times New Roman" panose="02020603050405020304" pitchFamily="18" charset="0"/>
                </a:rPr>
                <a:t> thể hiểu được những điều nhân viên lễ tân nói vì nhân viên lễ tân đã </a:t>
              </a:r>
              <a:r>
                <a:rPr lang="vi-VN" sz="2800" b="1" kern="1200" dirty="0" smtClean="0">
                  <a:latin typeface="Times New Roman" panose="02020603050405020304" pitchFamily="18" charset="0"/>
                  <a:cs typeface="Times New Roman" panose="02020603050405020304" pitchFamily="18" charset="0"/>
                </a:rPr>
                <a:t>lạm dụng từ mượn trong giao tiếp.</a:t>
              </a:r>
              <a:endParaRPr lang="en-US" sz="28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6167562" y="2888347"/>
              <a:ext cx="2723708" cy="2957604"/>
            </a:xfrm>
            <a:custGeom>
              <a:avLst/>
              <a:gdLst>
                <a:gd name="connsiteX0" fmla="*/ 0 w 2641600"/>
                <a:gd name="connsiteY0" fmla="*/ 0 h 2781520"/>
                <a:gd name="connsiteX1" fmla="*/ 2641600 w 2641600"/>
                <a:gd name="connsiteY1" fmla="*/ 0 h 2781520"/>
                <a:gd name="connsiteX2" fmla="*/ 2641600 w 2641600"/>
                <a:gd name="connsiteY2" fmla="*/ 2781520 h 2781520"/>
                <a:gd name="connsiteX3" fmla="*/ 0 w 2641600"/>
                <a:gd name="connsiteY3" fmla="*/ 2781520 h 2781520"/>
                <a:gd name="connsiteX4" fmla="*/ 0 w 2641600"/>
                <a:gd name="connsiteY4" fmla="*/ 0 h 278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600" h="2781520">
                  <a:moveTo>
                    <a:pt x="0" y="0"/>
                  </a:moveTo>
                  <a:lnTo>
                    <a:pt x="2641600" y="0"/>
                  </a:lnTo>
                  <a:lnTo>
                    <a:pt x="2641600" y="2781520"/>
                  </a:lnTo>
                  <a:lnTo>
                    <a:pt x="0" y="2781520"/>
                  </a:lnTo>
                  <a:lnTo>
                    <a:pt x="0" y="0"/>
                  </a:lnTo>
                  <a:close/>
                </a:path>
              </a:pathLst>
            </a:custGeom>
            <a:ln w="28575">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Bài học rút ra là khi giao tiếp, </a:t>
              </a:r>
              <a:r>
                <a:rPr lang="vi-VN" sz="2800" b="1" kern="1200" dirty="0" smtClean="0">
                  <a:latin typeface="Times New Roman" panose="02020603050405020304" pitchFamily="18" charset="0"/>
                  <a:cs typeface="Times New Roman" panose="02020603050405020304" pitchFamily="18" charset="0"/>
                </a:rPr>
                <a:t>cần tránh lạm dụng từ mượn.</a:t>
              </a:r>
              <a:r>
                <a:rPr lang="vi-VN" sz="2800" kern="1200" dirty="0" smtClean="0">
                  <a:latin typeface="Times New Roman" panose="02020603050405020304" pitchFamily="18" charset="0"/>
                  <a:cs typeface="Times New Roman" panose="02020603050405020304" pitchFamily="18" charset="0"/>
                </a:rPr>
                <a:t> Chúng ta chỉ nên dùng từ mượn khi không có từ tiếng Việt tương đương để biển đạt.</a:t>
              </a:r>
              <a:endParaRPr lang="en-US" sz="28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rot="16200000">
              <a:off x="1011803" y="3363658"/>
              <a:ext cx="3044922" cy="703006"/>
            </a:xfrm>
            <a:custGeom>
              <a:avLst/>
              <a:gdLst>
                <a:gd name="connsiteX0" fmla="*/ 0 w 3576240"/>
                <a:gd name="connsiteY0" fmla="*/ 254864 h 1016000"/>
                <a:gd name="connsiteX1" fmla="*/ 2959934 w 3576240"/>
                <a:gd name="connsiteY1" fmla="*/ 254864 h 1016000"/>
                <a:gd name="connsiteX2" fmla="*/ 2959934 w 3576240"/>
                <a:gd name="connsiteY2" fmla="*/ 0 h 1016000"/>
                <a:gd name="connsiteX3" fmla="*/ 3576240 w 3576240"/>
                <a:gd name="connsiteY3" fmla="*/ 508000 h 1016000"/>
                <a:gd name="connsiteX4" fmla="*/ 2959934 w 3576240"/>
                <a:gd name="connsiteY4" fmla="*/ 1016000 h 1016000"/>
                <a:gd name="connsiteX5" fmla="*/ 2959934 w 3576240"/>
                <a:gd name="connsiteY5" fmla="*/ 761136 h 1016000"/>
                <a:gd name="connsiteX6" fmla="*/ 0 w 3576240"/>
                <a:gd name="connsiteY6" fmla="*/ 761136 h 1016000"/>
                <a:gd name="connsiteX7" fmla="*/ 0 w 3576240"/>
                <a:gd name="connsiteY7" fmla="*/ 254864 h 10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6240" h="1016000">
                  <a:moveTo>
                    <a:pt x="0" y="254864"/>
                  </a:moveTo>
                  <a:lnTo>
                    <a:pt x="2959934" y="254864"/>
                  </a:lnTo>
                  <a:lnTo>
                    <a:pt x="2959934" y="0"/>
                  </a:lnTo>
                  <a:lnTo>
                    <a:pt x="3576240" y="508000"/>
                  </a:lnTo>
                  <a:lnTo>
                    <a:pt x="2959934" y="1016000"/>
                  </a:lnTo>
                  <a:lnTo>
                    <a:pt x="2959934" y="761136"/>
                  </a:lnTo>
                  <a:lnTo>
                    <a:pt x="0" y="761136"/>
                  </a:lnTo>
                  <a:lnTo>
                    <a:pt x="0" y="254864"/>
                  </a:lnTo>
                  <a:close/>
                </a:path>
              </a:pathLst>
            </a:cu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8900000" scaled="1"/>
              <a:tileRect/>
            </a:gradFill>
            <a:ln w="28575">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spcFirstLastPara="0" vert="horz" wrap="square" lIns="87629" tIns="342494" rIns="394735" bIns="342493" numCol="1" spcCol="1270" anchor="ctr" anchorCtr="0">
              <a:noAutofit/>
            </a:bodyPr>
            <a:lstStyle/>
            <a:p>
              <a:pPr lvl="0" algn="r" defTabSz="1022350">
                <a:lnSpc>
                  <a:spcPct val="90000"/>
                </a:lnSpc>
                <a:spcBef>
                  <a:spcPct val="0"/>
                </a:spcBef>
                <a:spcAft>
                  <a:spcPct val="35000"/>
                </a:spcAft>
              </a:pPr>
              <a:endParaRPr lang="en-US" sz="2300" kern="1200"/>
            </a:p>
          </p:txBody>
        </p:sp>
        <p:sp>
          <p:nvSpPr>
            <p:cNvPr id="23" name="Freeform 22"/>
            <p:cNvSpPr/>
            <p:nvPr/>
          </p:nvSpPr>
          <p:spPr>
            <a:xfrm rot="5400000">
              <a:off x="8085833" y="4619446"/>
              <a:ext cx="2616155" cy="825911"/>
            </a:xfrm>
            <a:custGeom>
              <a:avLst/>
              <a:gdLst>
                <a:gd name="connsiteX0" fmla="*/ 0 w 3576240"/>
                <a:gd name="connsiteY0" fmla="*/ 254864 h 1016000"/>
                <a:gd name="connsiteX1" fmla="*/ 2959934 w 3576240"/>
                <a:gd name="connsiteY1" fmla="*/ 254864 h 1016000"/>
                <a:gd name="connsiteX2" fmla="*/ 2959934 w 3576240"/>
                <a:gd name="connsiteY2" fmla="*/ 0 h 1016000"/>
                <a:gd name="connsiteX3" fmla="*/ 3576240 w 3576240"/>
                <a:gd name="connsiteY3" fmla="*/ 508000 h 1016000"/>
                <a:gd name="connsiteX4" fmla="*/ 2959934 w 3576240"/>
                <a:gd name="connsiteY4" fmla="*/ 1016000 h 1016000"/>
                <a:gd name="connsiteX5" fmla="*/ 2959934 w 3576240"/>
                <a:gd name="connsiteY5" fmla="*/ 761136 h 1016000"/>
                <a:gd name="connsiteX6" fmla="*/ 0 w 3576240"/>
                <a:gd name="connsiteY6" fmla="*/ 761136 h 1016000"/>
                <a:gd name="connsiteX7" fmla="*/ 0 w 3576240"/>
                <a:gd name="connsiteY7" fmla="*/ 254864 h 10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6240" h="1016000">
                  <a:moveTo>
                    <a:pt x="0" y="254864"/>
                  </a:moveTo>
                  <a:lnTo>
                    <a:pt x="2959934" y="254864"/>
                  </a:lnTo>
                  <a:lnTo>
                    <a:pt x="2959934" y="0"/>
                  </a:lnTo>
                  <a:lnTo>
                    <a:pt x="3576240" y="508000"/>
                  </a:lnTo>
                  <a:lnTo>
                    <a:pt x="2959934" y="1016000"/>
                  </a:lnTo>
                  <a:lnTo>
                    <a:pt x="2959934" y="761136"/>
                  </a:lnTo>
                  <a:lnTo>
                    <a:pt x="0" y="761136"/>
                  </a:lnTo>
                  <a:lnTo>
                    <a:pt x="0" y="254864"/>
                  </a:lnTo>
                  <a:close/>
                </a:path>
              </a:pathLst>
            </a:cu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8900000" scaled="1"/>
              <a:tileRect/>
            </a:gradFill>
            <a:ln w="28575">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spcFirstLastPara="0" vert="horz" wrap="square" lIns="91440" tIns="346303" rIns="398544" bIns="346304" numCol="1" spcCol="1270" anchor="ctr" anchorCtr="0">
              <a:noAutofit/>
            </a:bodyPr>
            <a:lstStyle/>
            <a:p>
              <a:pPr lvl="0" algn="r" defTabSz="1066800">
                <a:lnSpc>
                  <a:spcPct val="90000"/>
                </a:lnSpc>
                <a:spcBef>
                  <a:spcPct val="0"/>
                </a:spcBef>
                <a:spcAft>
                  <a:spcPct val="35000"/>
                </a:spcAft>
              </a:pPr>
              <a:endParaRPr lang="en-US" sz="2400" kern="120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0134748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71421" y="683313"/>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3810759" y="1287589"/>
            <a:ext cx="4570482" cy="646331"/>
          </a:xfrm>
          <a:prstGeom prst="rect">
            <a:avLst/>
          </a:prstGeom>
          <a:noFill/>
        </p:spPr>
        <p:txBody>
          <a:bodyPr wrap="none" lIns="91440" tIns="45720" rIns="91440" bIns="45720">
            <a:prstTxWarp prst="textArchDown">
              <a:avLst/>
            </a:prstTxWarp>
            <a:spAutoFit/>
          </a:bodyPr>
          <a:lstStyle/>
          <a:p>
            <a:pPr algn="ctr"/>
            <a:r>
              <a:rPr lang="en-US" sz="36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THẢO LUẬN NHÓM</a:t>
            </a:r>
            <a:endPar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3861588" y="2388491"/>
            <a:ext cx="4443422" cy="3107087"/>
            <a:chOff x="3908323" y="2674539"/>
            <a:chExt cx="4443422" cy="3107087"/>
          </a:xfrm>
        </p:grpSpPr>
        <p:pic>
          <p:nvPicPr>
            <p:cNvPr id="9" name="Picture 8"/>
            <p:cNvPicPr>
              <a:picLocks noChangeAspect="1"/>
            </p:cNvPicPr>
            <p:nvPr/>
          </p:nvPicPr>
          <p:blipFill>
            <a:blip r:embed="rId7"/>
            <a:stretch>
              <a:fillRect/>
            </a:stretch>
          </p:blipFill>
          <p:spPr>
            <a:xfrm>
              <a:off x="3979734" y="2674539"/>
              <a:ext cx="4207131" cy="3071366"/>
            </a:xfrm>
            <a:prstGeom prst="rect">
              <a:avLst/>
            </a:prstGeom>
          </p:spPr>
        </p:pic>
        <p:sp>
          <p:nvSpPr>
            <p:cNvPr id="11" name="Rectangle 10"/>
            <p:cNvSpPr/>
            <p:nvPr/>
          </p:nvSpPr>
          <p:spPr>
            <a:xfrm>
              <a:off x="3908323" y="2674540"/>
              <a:ext cx="4443422" cy="3107086"/>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Down Arrow 15"/>
          <p:cNvSpPr/>
          <p:nvPr/>
        </p:nvSpPr>
        <p:spPr>
          <a:xfrm>
            <a:off x="1124060" y="2388491"/>
            <a:ext cx="1964182" cy="2965174"/>
          </a:xfrm>
          <a:prstGeom prst="downArrow">
            <a:avLst>
              <a:gd name="adj1" fmla="val 55243"/>
              <a:gd name="adj2" fmla="val 41480"/>
            </a:avLst>
          </a:prstGeom>
          <a:solidFill>
            <a:schemeClr val="accent2">
              <a:lumMod val="20000"/>
              <a:lumOff val="80000"/>
            </a:schemeClr>
          </a:soli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Dãy</a:t>
            </a:r>
            <a:r>
              <a:rPr lang="en-US" sz="3200" dirty="0" smtClean="0">
                <a:solidFill>
                  <a:schemeClr val="tx1"/>
                </a:solidFill>
                <a:latin typeface="Times New Roman" panose="02020603050405020304" pitchFamily="18" charset="0"/>
                <a:cs typeface="Times New Roman" panose="02020603050405020304" pitchFamily="18" charset="0"/>
              </a:rPr>
              <a:t> </a:t>
            </a:r>
          </a:p>
          <a:p>
            <a:pPr algn="ctr"/>
            <a:r>
              <a:rPr lang="en-US" sz="3200" dirty="0" err="1" smtClean="0">
                <a:solidFill>
                  <a:schemeClr val="tx1"/>
                </a:solidFill>
                <a:latin typeface="Times New Roman" panose="02020603050405020304" pitchFamily="18" charset="0"/>
                <a:cs typeface="Times New Roman" panose="02020603050405020304" pitchFamily="18" charset="0"/>
              </a:rPr>
              <a:t>trái</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23" name="Down Arrow 22"/>
          <p:cNvSpPr/>
          <p:nvPr/>
        </p:nvSpPr>
        <p:spPr>
          <a:xfrm>
            <a:off x="9078357" y="2346462"/>
            <a:ext cx="1964182" cy="2965174"/>
          </a:xfrm>
          <a:prstGeom prst="downArrow">
            <a:avLst>
              <a:gd name="adj1" fmla="val 55243"/>
              <a:gd name="adj2" fmla="val 41480"/>
            </a:avLst>
          </a:prstGeom>
          <a:solidFill>
            <a:schemeClr val="accent2">
              <a:lumMod val="20000"/>
              <a:lumOff val="80000"/>
            </a:schemeClr>
          </a:soli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Dãy</a:t>
            </a:r>
            <a:r>
              <a:rPr lang="en-US" sz="3200" dirty="0" smtClean="0">
                <a:solidFill>
                  <a:schemeClr val="tx1"/>
                </a:solidFill>
                <a:latin typeface="Times New Roman" panose="02020603050405020304" pitchFamily="18" charset="0"/>
                <a:cs typeface="Times New Roman" panose="02020603050405020304" pitchFamily="18" charset="0"/>
              </a:rPr>
              <a:t> </a:t>
            </a:r>
          </a:p>
          <a:p>
            <a:pPr algn="ctr"/>
            <a:r>
              <a:rPr lang="en-US" sz="3200" dirty="0" err="1" smtClean="0">
                <a:solidFill>
                  <a:schemeClr val="tx1"/>
                </a:solidFill>
                <a:latin typeface="Times New Roman" panose="02020603050405020304" pitchFamily="18" charset="0"/>
                <a:cs typeface="Times New Roman" panose="02020603050405020304" pitchFamily="18" charset="0"/>
              </a:rPr>
              <a:t>Phải</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964755" y="5498087"/>
            <a:ext cx="2474267" cy="523220"/>
          </a:xfrm>
          <a:prstGeom prst="rect">
            <a:avLst/>
          </a:prstGeom>
        </p:spPr>
        <p:txBody>
          <a:bodyPr wrap="none">
            <a:spAutoFit/>
          </a:bodyPr>
          <a:lstStyle/>
          <a:p>
            <a:r>
              <a:rPr lang="en-US" sz="2800" b="1" dirty="0" err="1">
                <a:latin typeface="Times New Roman" panose="02020603050405020304" pitchFamily="18" charset="0"/>
                <a:ea typeface="MS Mincho"/>
              </a:rPr>
              <a:t>Bài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tập</a:t>
            </a:r>
            <a:r>
              <a:rPr lang="en-US" sz="2800" b="1" dirty="0">
                <a:latin typeface="Times New Roman" panose="02020603050405020304" pitchFamily="18" charset="0"/>
                <a:ea typeface="MS Mincho"/>
              </a:rPr>
              <a:t> 4/</a:t>
            </a:r>
            <a:r>
              <a:rPr lang="en-US" sz="2800" b="1" dirty="0" err="1">
                <a:latin typeface="Times New Roman" panose="02020603050405020304" pitchFamily="18" charset="0"/>
                <a:ea typeface="MS Mincho"/>
              </a:rPr>
              <a:t>Tr</a:t>
            </a:r>
            <a:r>
              <a:rPr lang="en-US" sz="2800" b="1" dirty="0">
                <a:latin typeface="Times New Roman" panose="02020603050405020304" pitchFamily="18" charset="0"/>
                <a:ea typeface="MS Mincho"/>
              </a:rPr>
              <a:t> 50</a:t>
            </a:r>
            <a:endParaRPr lang="en-US" sz="2800" b="1" dirty="0"/>
          </a:p>
        </p:txBody>
      </p:sp>
      <p:sp>
        <p:nvSpPr>
          <p:cNvPr id="18" name="Rectangle 17"/>
          <p:cNvSpPr/>
          <p:nvPr/>
        </p:nvSpPr>
        <p:spPr>
          <a:xfrm>
            <a:off x="8984887" y="5437664"/>
            <a:ext cx="2557560" cy="523220"/>
          </a:xfrm>
          <a:prstGeom prst="rect">
            <a:avLst/>
          </a:prstGeom>
        </p:spPr>
        <p:txBody>
          <a:bodyPr wrap="none">
            <a:spAutoFit/>
          </a:bodyPr>
          <a:lstStyle/>
          <a:p>
            <a:r>
              <a:rPr lang="en-US" sz="2800" b="1" dirty="0" err="1">
                <a:latin typeface="Times New Roman" panose="02020603050405020304" pitchFamily="18" charset="0"/>
                <a:ea typeface="MS Mincho"/>
              </a:rPr>
              <a:t>Bài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tập</a:t>
            </a:r>
            <a:r>
              <a:rPr lang="en-US" sz="2800" b="1" dirty="0">
                <a:latin typeface="Times New Roman" panose="02020603050405020304" pitchFamily="18" charset="0"/>
                <a:ea typeface="MS Mincho"/>
              </a:rPr>
              <a:t> 5/ </a:t>
            </a:r>
            <a:r>
              <a:rPr lang="en-US" sz="2800" b="1" dirty="0" err="1">
                <a:latin typeface="Times New Roman" panose="02020603050405020304" pitchFamily="18" charset="0"/>
                <a:ea typeface="MS Mincho"/>
              </a:rPr>
              <a:t>Tr</a:t>
            </a:r>
            <a:r>
              <a:rPr lang="en-US" sz="2800" b="1" dirty="0">
                <a:latin typeface="Times New Roman" panose="02020603050405020304" pitchFamily="18" charset="0"/>
                <a:ea typeface="MS Mincho"/>
              </a:rPr>
              <a:t> 51</a:t>
            </a:r>
            <a:endParaRPr lang="en-US" sz="2800" b="1" dirty="0"/>
          </a:p>
        </p:txBody>
      </p:sp>
    </p:spTree>
    <p:extLst>
      <p:ext uri="{BB962C8B-B14F-4D97-AF65-F5344CB8AC3E}">
        <p14:creationId xmlns:p14="http://schemas.microsoft.com/office/powerpoint/2010/main" val="185781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repeatCount="indefinite"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2000"/>
                                        <p:tgtEl>
                                          <p:spTgt spid="16"/>
                                        </p:tgtEl>
                                      </p:cBhvr>
                                    </p:animEffect>
                                  </p:childTnLst>
                                </p:cTn>
                              </p:par>
                              <p:par>
                                <p:cTn id="8" presetID="22" presetClass="entr" presetSubtype="1" repeatCount="indefinite"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up)">
                                      <p:cBhvr>
                                        <p:cTn id="10"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20" name="Picture 19"/>
          <p:cNvPicPr>
            <a:picLocks noChangeAspect="1"/>
          </p:cNvPicPr>
          <p:nvPr/>
        </p:nvPicPr>
        <p:blipFill rotWithShape="1">
          <a:blip r:embed="rId6"/>
          <a:srcRect l="8493" t="6450" r="8649" b="4774"/>
          <a:stretch/>
        </p:blipFill>
        <p:spPr>
          <a:xfrm>
            <a:off x="368709" y="1191471"/>
            <a:ext cx="11371006" cy="5066454"/>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71421" y="683313"/>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1162665" y="1598252"/>
            <a:ext cx="9866670" cy="4093428"/>
          </a:xfrm>
          <a:prstGeom prst="rect">
            <a:avLst/>
          </a:prstGeom>
        </p:spPr>
        <p:txBody>
          <a:bodyPr wrap="square">
            <a:spAutoFit/>
          </a:bodyPr>
          <a:lstStyle/>
          <a:p>
            <a:pPr algn="just">
              <a:spcAft>
                <a:spcPts val="1200"/>
              </a:spcAft>
            </a:pPr>
            <a:r>
              <a:rPr lang="en-US" sz="2200" b="1" dirty="0">
                <a:latin typeface="Times New Roman" panose="02020603050405020304" pitchFamily="18" charset="0"/>
                <a:ea typeface="Times New Roman" panose="02020603050405020304" pitchFamily="18" charset="0"/>
              </a:rPr>
              <a:t>4. </a:t>
            </a:r>
            <a:r>
              <a:rPr lang="en-US" sz="2200" b="1" dirty="0" err="1">
                <a:latin typeface="Times New Roman" panose="02020603050405020304" pitchFamily="18" charset="0"/>
                <a:ea typeface="Times New Roman" panose="02020603050405020304" pitchFamily="18" charset="0"/>
              </a:rPr>
              <a:t>Giải</a:t>
            </a:r>
            <a:r>
              <a:rPr lang="en-US" sz="2200" b="1"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thích</a:t>
            </a:r>
            <a:r>
              <a:rPr lang="en-US" sz="2200" b="1"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nghĩa</a:t>
            </a:r>
            <a:r>
              <a:rPr lang="en-US" sz="2200" b="1"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của</a:t>
            </a:r>
            <a:r>
              <a:rPr lang="en-US" sz="2200" b="1"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từ</a:t>
            </a:r>
            <a:r>
              <a:rPr lang="en-US" sz="2200" b="1" dirty="0">
                <a:latin typeface="Times New Roman" panose="02020603050405020304" pitchFamily="18" charset="0"/>
                <a:ea typeface="Times New Roman" panose="02020603050405020304" pitchFamily="18" charset="0"/>
              </a:rPr>
              <a:t> in </a:t>
            </a:r>
            <a:r>
              <a:rPr lang="en-US" sz="2200" b="1" dirty="0" err="1">
                <a:latin typeface="Times New Roman" panose="02020603050405020304" pitchFamily="18" charset="0"/>
                <a:ea typeface="Times New Roman" panose="02020603050405020304" pitchFamily="18" charset="0"/>
              </a:rPr>
              <a:t>đậm</a:t>
            </a:r>
            <a:r>
              <a:rPr lang="en-US" sz="2200" b="1"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trong</a:t>
            </a:r>
            <a:r>
              <a:rPr lang="en-US" sz="2200" b="1"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các</a:t>
            </a:r>
            <a:r>
              <a:rPr lang="en-US" sz="2200" b="1"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câu</a:t>
            </a:r>
            <a:r>
              <a:rPr lang="en-US" sz="2200" b="1"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sau</a:t>
            </a:r>
            <a:r>
              <a:rPr lang="en-US" sz="2200" b="1" dirty="0">
                <a:latin typeface="Times New Roman" panose="02020603050405020304" pitchFamily="18" charset="0"/>
                <a:ea typeface="Times New Roman" panose="02020603050405020304" pitchFamily="18" charset="0"/>
              </a:rPr>
              <a:t>:</a:t>
            </a:r>
            <a:endParaRPr lang="en-US" sz="2200" dirty="0">
              <a:latin typeface="Times New Roman" panose="02020603050405020304" pitchFamily="18" charset="0"/>
              <a:ea typeface="Times New Roman" panose="02020603050405020304" pitchFamily="18" charset="0"/>
            </a:endParaRPr>
          </a:p>
          <a:p>
            <a:pPr algn="just">
              <a:spcAft>
                <a:spcPts val="1200"/>
              </a:spcAft>
            </a:pPr>
            <a:r>
              <a:rPr lang="en-US" sz="2200" b="1" dirty="0">
                <a:latin typeface="Times New Roman" panose="02020603050405020304" pitchFamily="18" charset="0"/>
                <a:ea typeface="Times New Roman" panose="02020603050405020304" pitchFamily="18" charset="0"/>
              </a:rPr>
              <a:t>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Thấy</a:t>
            </a:r>
            <a:r>
              <a:rPr lang="en-US" sz="2200" dirty="0">
                <a:latin typeface="Times New Roman" panose="02020603050405020304" pitchFamily="18" charset="0"/>
                <a:ea typeface="Times New Roman" panose="02020603050405020304" pitchFamily="18" charset="0"/>
              </a:rPr>
              <a:t> con </a:t>
            </a:r>
            <a:r>
              <a:rPr lang="en-US" sz="2200" dirty="0" err="1">
                <a:latin typeface="Times New Roman" panose="02020603050405020304" pitchFamily="18" charset="0"/>
                <a:ea typeface="Times New Roman" panose="02020603050405020304" pitchFamily="18" charset="0"/>
              </a:rPr>
              <a:t>mình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có</a:t>
            </a:r>
            <a:r>
              <a:rPr lang="en-US" sz="2200"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tài</a:t>
            </a:r>
            <a:r>
              <a:rPr lang="en-US" sz="2200" b="1"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năng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thiên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bẩm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vệ</a:t>
            </a:r>
            <a:r>
              <a:rPr lang="en-US" sz="2200"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hội</a:t>
            </a:r>
            <a:r>
              <a:rPr lang="en-US" sz="2200" b="1"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hoạ</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người</a:t>
            </a:r>
            <a:r>
              <a:rPr lang="en-US" sz="2200" dirty="0">
                <a:latin typeface="Times New Roman" panose="02020603050405020304" pitchFamily="18" charset="0"/>
                <a:ea typeface="Times New Roman" panose="02020603050405020304" pitchFamily="18" charset="0"/>
              </a:rPr>
              <a:t> cha </a:t>
            </a:r>
            <a:r>
              <a:rPr lang="en-US" sz="2200" dirty="0" err="1">
                <a:latin typeface="Times New Roman" panose="02020603050405020304" pitchFamily="18" charset="0"/>
                <a:ea typeface="Times New Roman" panose="02020603050405020304" pitchFamily="18" charset="0"/>
              </a:rPr>
              <a:t>đã</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cho</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cậu</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theo</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học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thầy</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Ve</a:t>
            </a:r>
            <a:r>
              <a:rPr lang="en-US" sz="2200" dirty="0">
                <a:latin typeface="Times New Roman" panose="02020603050405020304" pitchFamily="18" charset="0"/>
                <a:ea typeface="Times New Roman" panose="02020603050405020304" pitchFamily="18" charset="0"/>
              </a:rPr>
              <a:t>-</a:t>
            </a:r>
            <a:r>
              <a:rPr lang="en-US" sz="2200" dirty="0" err="1">
                <a:latin typeface="Times New Roman" panose="02020603050405020304" pitchFamily="18" charset="0"/>
                <a:ea typeface="Times New Roman" panose="02020603050405020304" pitchFamily="18" charset="0"/>
              </a:rPr>
              <a:t>rốc</a:t>
            </a:r>
            <a:r>
              <a:rPr lang="en-US" sz="2200" dirty="0">
                <a:latin typeface="Times New Roman" panose="02020603050405020304" pitchFamily="18" charset="0"/>
                <a:ea typeface="Times New Roman" panose="02020603050405020304" pitchFamily="18" charset="0"/>
              </a:rPr>
              <a:t>-chi-ô, </a:t>
            </a:r>
            <a:r>
              <a:rPr lang="en-US" sz="2200" dirty="0" err="1">
                <a:latin typeface="Times New Roman" panose="02020603050405020304" pitchFamily="18" charset="0"/>
                <a:ea typeface="Times New Roman" panose="02020603050405020304" pitchFamily="18" charset="0"/>
              </a:rPr>
              <a:t>một</a:t>
            </a:r>
            <a:r>
              <a:rPr lang="en-US" sz="2200"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họa</a:t>
            </a:r>
            <a:r>
              <a:rPr lang="en-US" sz="2200" b="1"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sĩ</a:t>
            </a:r>
            <a:r>
              <a:rPr lang="en-US" sz="2200" b="1"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nổi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tiếng</a:t>
            </a:r>
            <a:r>
              <a:rPr lang="en-US" sz="2200" dirty="0">
                <a:latin typeface="Times New Roman" panose="02020603050405020304" pitchFamily="18" charset="0"/>
                <a:ea typeface="Times New Roman" panose="02020603050405020304" pitchFamily="18" charset="0"/>
              </a:rPr>
              <a:t>.</a:t>
            </a:r>
          </a:p>
          <a:p>
            <a:pPr algn="just">
              <a:spcAft>
                <a:spcPts val="1200"/>
              </a:spcAft>
            </a:pPr>
            <a:r>
              <a:rPr lang="en-US" sz="2200" b="1" dirty="0">
                <a:latin typeface="Times New Roman" panose="02020603050405020304" pitchFamily="18" charset="0"/>
                <a:ea typeface="Times New Roman" panose="02020603050405020304" pitchFamily="18" charset="0"/>
              </a:rPr>
              <a:t>b.</a:t>
            </a:r>
            <a:r>
              <a:rPr lang="en-US" sz="2200" dirty="0">
                <a:latin typeface="Times New Roman" panose="02020603050405020304" pitchFamily="18" charset="0"/>
                <a:ea typeface="Times New Roman" panose="02020603050405020304" pitchFamily="18" charset="0"/>
              </a:rPr>
              <a:t> Hai </a:t>
            </a:r>
            <a:r>
              <a:rPr lang="en-US" sz="2200" dirty="0" err="1">
                <a:latin typeface="Times New Roman" panose="02020603050405020304" pitchFamily="18" charset="0"/>
                <a:ea typeface="Times New Roman" panose="02020603050405020304" pitchFamily="18" charset="0"/>
              </a:rPr>
              <a:t>câu</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tục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ngữ</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trên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mới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đọc</a:t>
            </a:r>
            <a:r>
              <a:rPr lang="en-US" sz="2200" dirty="0">
                <a:latin typeface="Times New Roman" panose="02020603050405020304" pitchFamily="18" charset="0"/>
                <a:ea typeface="Times New Roman" panose="02020603050405020304" pitchFamily="18" charset="0"/>
              </a:rPr>
              <a:t> qua </a:t>
            </a:r>
            <a:r>
              <a:rPr lang="en-US" sz="2200" dirty="0" err="1">
                <a:latin typeface="Times New Roman" panose="02020603050405020304" pitchFamily="18" charset="0"/>
                <a:ea typeface="Times New Roman" panose="02020603050405020304" pitchFamily="18" charset="0"/>
              </a:rPr>
              <a:t>có</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về</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mâu</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thuẫn</a:t>
            </a:r>
            <a:r>
              <a:rPr lang="en-US" sz="2200"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phủ</a:t>
            </a:r>
            <a:r>
              <a:rPr lang="en-US" sz="2200" b="1"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định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lẫn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nhau</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nhưng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suy</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nghĩ</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kĩ</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thì</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thấy</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chúng</a:t>
            </a:r>
            <a:r>
              <a:rPr lang="en-US" sz="2200"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bổ</a:t>
            </a:r>
            <a:r>
              <a:rPr lang="en-US" sz="2200" b="1" dirty="0">
                <a:latin typeface="Times New Roman" panose="02020603050405020304" pitchFamily="18" charset="0"/>
                <a:ea typeface="Times New Roman" panose="02020603050405020304" pitchFamily="18" charset="0"/>
              </a:rPr>
              <a:t> sung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cho</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nhau</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làm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cho</a:t>
            </a:r>
            <a:r>
              <a:rPr lang="en-US" sz="2200"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nhận</a:t>
            </a:r>
            <a:r>
              <a:rPr lang="en-US" sz="2200" b="1"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thức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về</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việc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học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thêm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toàn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diện</a:t>
            </a:r>
            <a:r>
              <a:rPr lang="en-US" sz="2200" dirty="0">
                <a:latin typeface="Times New Roman" panose="02020603050405020304" pitchFamily="18" charset="0"/>
                <a:ea typeface="Times New Roman" panose="02020603050405020304" pitchFamily="18" charset="0"/>
              </a:rPr>
              <a:t>.</a:t>
            </a:r>
          </a:p>
          <a:p>
            <a:pPr algn="just">
              <a:spcAft>
                <a:spcPts val="1200"/>
              </a:spcAft>
            </a:pPr>
            <a:r>
              <a:rPr lang="en-US" sz="2200" b="1" dirty="0">
                <a:latin typeface="Times New Roman" panose="02020603050405020304" pitchFamily="18" charset="0"/>
                <a:ea typeface="Times New Roman" panose="02020603050405020304" pitchFamily="18" charset="0"/>
              </a:rPr>
              <a:t>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Lực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lượng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chống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giặc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ngoại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xâm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bảo</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vệ</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Tô</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quốc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của</a:t>
            </a:r>
            <a:r>
              <a:rPr lang="en-US" sz="2200"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dân</a:t>
            </a:r>
            <a:r>
              <a:rPr lang="en-US" sz="2200" b="1"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tộc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bình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thường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tiềm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ẩn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trong</a:t>
            </a:r>
            <a:r>
              <a:rPr lang="en-US" sz="2200"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nhân</a:t>
            </a:r>
            <a:r>
              <a:rPr lang="en-US" sz="2200" b="1"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dân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tương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tự</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như</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chú</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bé</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làng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Gióng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nằm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im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không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nói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không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cười</a:t>
            </a:r>
            <a:r>
              <a:rPr lang="en-US" sz="2200" dirty="0">
                <a:latin typeface="Times New Roman" panose="02020603050405020304" pitchFamily="18" charset="0"/>
                <a:ea typeface="Times New Roman" panose="02020603050405020304" pitchFamily="18" charset="0"/>
              </a:rPr>
              <a:t>.</a:t>
            </a:r>
          </a:p>
          <a:p>
            <a:pPr algn="just">
              <a:spcAft>
                <a:spcPts val="1200"/>
              </a:spcAft>
            </a:pPr>
            <a:r>
              <a:rPr lang="en-US" sz="2200" b="1" dirty="0">
                <a:latin typeface="Times New Roman" panose="02020603050405020304" pitchFamily="18" charset="0"/>
                <a:ea typeface="Times New Roman" panose="02020603050405020304" pitchFamily="18" charset="0"/>
              </a:rPr>
              <a:t>d.</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Quá</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trình</a:t>
            </a:r>
            <a:r>
              <a:rPr lang="en-US" sz="2200"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phát</a:t>
            </a:r>
            <a:r>
              <a:rPr lang="en-US" sz="2200" b="1"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triển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của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nhân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vật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Thánh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Gióng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dồi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dào</a:t>
            </a:r>
            <a:r>
              <a:rPr lang="en-US" sz="2200" dirty="0">
                <a:latin typeface="Times New Roman" panose="02020603050405020304" pitchFamily="18" charset="0"/>
                <a:ea typeface="Times New Roman" panose="02020603050405020304" pitchFamily="18" charset="0"/>
              </a:rPr>
              <a:t> ý </a:t>
            </a:r>
            <a:r>
              <a:rPr lang="en-US" sz="2200" dirty="0" err="1">
                <a:latin typeface="Times New Roman" panose="02020603050405020304" pitchFamily="18" charset="0"/>
                <a:ea typeface="Times New Roman" panose="02020603050405020304" pitchFamily="18" charset="0"/>
              </a:rPr>
              <a:t>nghĩa</a:t>
            </a:r>
            <a:r>
              <a:rPr lang="en-US" sz="2200"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nhân</a:t>
            </a:r>
            <a:r>
              <a:rPr lang="en-US" sz="2200" b="1"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sinh</a:t>
            </a:r>
            <a:r>
              <a:rPr lang="en-US" sz="2200" b="1"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và</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nên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thơ</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nên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hoa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biết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bao</a:t>
            </a:r>
            <a:r>
              <a:rPr lang="en-US" sz="2200" dirty="0">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2399615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pic>
        <p:nvPicPr>
          <p:cNvPr id="20" name="Picture 19"/>
          <p:cNvPicPr>
            <a:picLocks noChangeAspect="1"/>
          </p:cNvPicPr>
          <p:nvPr/>
        </p:nvPicPr>
        <p:blipFill rotWithShape="1">
          <a:blip r:embed="rId6"/>
          <a:srcRect l="8493" t="6450" r="8649" b="4774"/>
          <a:stretch/>
        </p:blipFill>
        <p:spPr>
          <a:xfrm>
            <a:off x="368709" y="1191471"/>
            <a:ext cx="11371006" cy="5066454"/>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71421" y="683313"/>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1061884" y="1527226"/>
            <a:ext cx="9896168" cy="954107"/>
          </a:xfrm>
          <a:prstGeom prst="rect">
            <a:avLst/>
          </a:prstGeom>
        </p:spPr>
        <p:txBody>
          <a:bodyPr wrap="square">
            <a:spAutoFit/>
          </a:bodyPr>
          <a:lstStyle/>
          <a:p>
            <a:pPr>
              <a:spcAft>
                <a:spcPts val="0"/>
              </a:spcAft>
              <a:tabLst>
                <a:tab pos="1386840" algn="l"/>
              </a:tabLst>
            </a:pPr>
            <a:r>
              <a:rPr lang="en-US" sz="2800" dirty="0">
                <a:latin typeface="Times New Roman" panose="02020603050405020304" pitchFamily="18" charset="0"/>
                <a:ea typeface="Times New Roman" panose="02020603050405020304" pitchFamily="18" charset="0"/>
              </a:rPr>
              <a:t>5. </a:t>
            </a:r>
            <a:r>
              <a:rPr lang="en-US" sz="2800" dirty="0" err="1">
                <a:latin typeface="Times New Roman" panose="02020603050405020304" pitchFamily="18" charset="0"/>
                <a:ea typeface="Times New Roman" panose="02020603050405020304" pitchFamily="18" charset="0"/>
              </a:rPr>
              <a:t>Tìm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ghép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thích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đó</a:t>
            </a:r>
            <a:r>
              <a:rPr lang="en-US" sz="2800" b="1" dirty="0">
                <a:latin typeface="Arial" panose="020B0604020202020204" pitchFamily="34"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36602352"/>
              </p:ext>
            </p:extLst>
          </p:nvPr>
        </p:nvGraphicFramePr>
        <p:xfrm>
          <a:off x="1183328" y="2598725"/>
          <a:ext cx="9763432" cy="3262506"/>
        </p:xfrm>
        <a:graphic>
          <a:graphicData uri="http://schemas.openxmlformats.org/drawingml/2006/table">
            <a:tbl>
              <a:tblPr firstRow="1" firstCol="1" bandRow="1"/>
              <a:tblGrid>
                <a:gridCol w="5428087">
                  <a:extLst>
                    <a:ext uri="{9D8B030D-6E8A-4147-A177-3AD203B41FA5}">
                      <a16:colId xmlns:a16="http://schemas.microsoft.com/office/drawing/2014/main" xmlns="" val="1159414339"/>
                    </a:ext>
                  </a:extLst>
                </a:gridCol>
                <a:gridCol w="4335345">
                  <a:extLst>
                    <a:ext uri="{9D8B030D-6E8A-4147-A177-3AD203B41FA5}">
                      <a16:colId xmlns:a16="http://schemas.microsoft.com/office/drawing/2014/main" xmlns="" val="1297936123"/>
                    </a:ext>
                  </a:extLst>
                </a:gridCol>
              </a:tblGrid>
              <a:tr h="0">
                <a:tc>
                  <a:txBody>
                    <a:bodyPr/>
                    <a:lstStyle/>
                    <a:p>
                      <a:pPr marL="123825" algn="ctr">
                        <a:lnSpc>
                          <a:spcPct val="107000"/>
                        </a:lnSpc>
                        <a:spcAft>
                          <a:spcPts val="0"/>
                        </a:spcAft>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ghép</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4152169729"/>
                  </a:ext>
                </a:extLst>
              </a:tr>
              <a:tr h="0">
                <a:tc>
                  <a:txBody>
                    <a:bodyPr/>
                    <a:lstStyle/>
                    <a:p>
                      <a:pPr>
                        <a:lnSpc>
                          <a:spcPct val="107000"/>
                        </a:lnSpc>
                        <a:spcAft>
                          <a:spcPts val="0"/>
                        </a:spcAft>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7000"/>
                        </a:lnSpc>
                        <a:spcAft>
                          <a:spcPts val="0"/>
                        </a:spcAft>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đẳng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3944026050"/>
                  </a:ext>
                </a:extLst>
              </a:tr>
              <a:tr h="0">
                <a:tc>
                  <a:txBody>
                    <a:bodyPr/>
                    <a:lstStyle/>
                    <a:p>
                      <a:pPr>
                        <a:lnSpc>
                          <a:spcPct val="107000"/>
                        </a:lnSpc>
                        <a:spcAft>
                          <a:spcPts val="0"/>
                        </a:spcAft>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đáp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7000"/>
                        </a:lnSpc>
                        <a:spcAft>
                          <a:spcPts val="0"/>
                        </a:spcAft>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thoại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370558214"/>
                  </a:ext>
                </a:extLst>
              </a:tr>
              <a:tr h="0">
                <a:tc>
                  <a:txBody>
                    <a:bodyPr/>
                    <a:lstStyle/>
                    <a:p>
                      <a:pPr>
                        <a:lnSpc>
                          <a:spcPct val="107000"/>
                        </a:lnSpc>
                        <a:spcAft>
                          <a:spcPts val="0"/>
                        </a:spcAft>
                      </a:pP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tư </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(riêng, việc riêng, của riêng).</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7000"/>
                        </a:lnSpc>
                        <a:spcAft>
                          <a:spcPts val="0"/>
                        </a:spcAft>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3146298897"/>
                  </a:ext>
                </a:extLst>
              </a:tr>
              <a:tr h="0">
                <a:tc>
                  <a:txBody>
                    <a:bodyPr/>
                    <a:lstStyle/>
                    <a:p>
                      <a:pPr>
                        <a:lnSpc>
                          <a:spcPct val="107000"/>
                        </a:lnSpc>
                        <a:spcAft>
                          <a:spcPts val="0"/>
                        </a:spcAft>
                      </a:pP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(xem).</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7000"/>
                        </a:lnSpc>
                        <a:spcAft>
                          <a:spcPts val="0"/>
                        </a:spcAft>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4197817830"/>
                  </a:ext>
                </a:extLst>
              </a:tr>
              <a:tr h="0">
                <a:tc>
                  <a:txBody>
                    <a:bodyPr/>
                    <a:lstStyle/>
                    <a:p>
                      <a:pPr>
                        <a:lnSpc>
                          <a:spcPct val="107000"/>
                        </a:lnSpc>
                        <a:spcAft>
                          <a:spcPts val="0"/>
                        </a:spcAft>
                      </a:pP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tuyệt</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(cắt đứt, hết, dứt).</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7000"/>
                        </a:lnSpc>
                        <a:spcAft>
                          <a:spcPts val="0"/>
                        </a:spcAft>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tuyệt</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chủng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2501192759"/>
                  </a:ext>
                </a:extLst>
              </a:tr>
            </a:tbl>
          </a:graphicData>
        </a:graphic>
      </p:graphicFrame>
    </p:spTree>
    <p:extLst>
      <p:ext uri="{BB962C8B-B14F-4D97-AF65-F5344CB8AC3E}">
        <p14:creationId xmlns:p14="http://schemas.microsoft.com/office/powerpoint/2010/main" val="225508933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71421" y="683313"/>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527937" y="1095940"/>
            <a:ext cx="3158237" cy="523220"/>
          </a:xfrm>
          <a:prstGeom prst="rect">
            <a:avLst/>
          </a:prstGeom>
        </p:spPr>
        <p:txBody>
          <a:bodyPr wrap="none">
            <a:spAutoFit/>
          </a:bodyPr>
          <a:lstStyle/>
          <a:p>
            <a:r>
              <a:rPr lang="vi-VN" sz="2800" b="1" dirty="0">
                <a:solidFill>
                  <a:srgbClr val="0070C0"/>
                </a:solidFill>
                <a:latin typeface="Times New Roman" panose="02020603050405020304" pitchFamily="18" charset="0"/>
                <a:ea typeface="Times New Roman" panose="02020603050405020304" pitchFamily="18" charset="0"/>
              </a:rPr>
              <a:t>Bài tập 4</a:t>
            </a:r>
            <a:r>
              <a:rPr lang="en-US" sz="2800" b="1" dirty="0">
                <a:solidFill>
                  <a:srgbClr val="0070C0"/>
                </a:solidFill>
                <a:latin typeface="Times New Roman" panose="02020603050405020304" pitchFamily="18" charset="0"/>
                <a:ea typeface="Times New Roman" panose="02020603050405020304" pitchFamily="18" charset="0"/>
              </a:rPr>
              <a:t>/</a:t>
            </a:r>
            <a:r>
              <a:rPr lang="en-US" sz="2800" b="1" dirty="0" err="1">
                <a:solidFill>
                  <a:srgbClr val="0070C0"/>
                </a:solidFill>
                <a:latin typeface="Times New Roman" panose="02020603050405020304" pitchFamily="18" charset="0"/>
                <a:ea typeface="Times New Roman" panose="02020603050405020304" pitchFamily="18" charset="0"/>
              </a:rPr>
              <a:t>trang</a:t>
            </a:r>
            <a:r>
              <a:rPr lang="en-US" sz="2800" b="1" dirty="0">
                <a:solidFill>
                  <a:srgbClr val="0070C0"/>
                </a:solidFill>
                <a:latin typeface="Times New Roman" panose="02020603050405020304" pitchFamily="18" charset="0"/>
                <a:ea typeface="Times New Roman" panose="02020603050405020304" pitchFamily="18" charset="0"/>
              </a:rPr>
              <a:t> 50</a:t>
            </a:r>
            <a:r>
              <a:rPr lang="vi-VN" sz="2800" b="1" dirty="0">
                <a:solidFill>
                  <a:srgbClr val="0070C0"/>
                </a:solidFill>
                <a:latin typeface="Times New Roman" panose="02020603050405020304" pitchFamily="18" charset="0"/>
                <a:ea typeface="Times New Roman" panose="02020603050405020304" pitchFamily="18" charset="0"/>
              </a:rPr>
              <a:t>: </a:t>
            </a:r>
            <a:endParaRPr lang="en-US" sz="2800" dirty="0"/>
          </a:p>
        </p:txBody>
      </p:sp>
      <p:sp>
        <p:nvSpPr>
          <p:cNvPr id="11" name="Freeform 10"/>
          <p:cNvSpPr/>
          <p:nvPr/>
        </p:nvSpPr>
        <p:spPr>
          <a:xfrm>
            <a:off x="2053848" y="2607973"/>
            <a:ext cx="3401344" cy="2009838"/>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06242" tIns="170688" rIns="170687" bIns="170688" numCol="1" spcCol="1270" anchor="ctr" anchorCtr="0">
            <a:noAutofit/>
          </a:bodyPr>
          <a:lstStyle/>
          <a:p>
            <a:pPr lvl="0" algn="l" defTabSz="10668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Năng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lực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xuất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sắc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năng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giỏi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tạo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việc</a:t>
            </a:r>
            <a:endParaRPr lang="en-US" sz="28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707363" y="1951556"/>
            <a:ext cx="2172160" cy="973296"/>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0668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năng</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a:off x="7295287" y="2179738"/>
            <a:ext cx="4163949" cy="3716619"/>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tint val="40000"/>
              <a:alpha val="90000"/>
              <a:hueOff val="2029141"/>
              <a:satOff val="100000"/>
              <a:lumOff val="1779"/>
              <a:alphaOff val="0"/>
            </a:schemeClr>
          </a:lnRef>
          <a:fillRef idx="1">
            <a:schemeClr val="accent3">
              <a:tint val="40000"/>
              <a:alpha val="90000"/>
              <a:hueOff val="2029141"/>
              <a:satOff val="100000"/>
              <a:lumOff val="1779"/>
              <a:alphaOff val="0"/>
            </a:schemeClr>
          </a:fillRef>
          <a:effectRef idx="0">
            <a:schemeClr val="accent3">
              <a:tint val="40000"/>
              <a:alpha val="90000"/>
              <a:hueOff val="2029141"/>
              <a:satOff val="100000"/>
              <a:lumOff val="1779"/>
              <a:alphaOff val="0"/>
            </a:schemeClr>
          </a:effectRef>
          <a:fontRef idx="minor">
            <a:schemeClr val="dk1">
              <a:hueOff val="0"/>
              <a:satOff val="0"/>
              <a:lumOff val="0"/>
              <a:alphaOff val="0"/>
            </a:schemeClr>
          </a:fontRef>
        </p:style>
        <p:txBody>
          <a:bodyPr spcFirstLastPara="0" vert="horz" wrap="square" lIns="406241" tIns="170688" rIns="170688" bIns="170688" numCol="1" spcCol="1270" anchor="ctr" anchorCtr="0">
            <a:noAutofit/>
          </a:bodyPr>
          <a:lstStyle/>
          <a:p>
            <a:pPr lvl="0" algn="l" defTabSz="10668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mượn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hán-việt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hội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hội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tụ</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họa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họa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sĩ</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mang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nghĩa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ngành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nghệ</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thuật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đó</a:t>
            </a:r>
            <a:r>
              <a:rPr lang="en-US" sz="2800" kern="1200" dirty="0" smtClean="0">
                <a:latin typeface="Times New Roman" panose="02020603050405020304" pitchFamily="18" charset="0"/>
                <a:cs typeface="Times New Roman" panose="02020603050405020304" pitchFamily="18" charset="0"/>
              </a:rPr>
              <a:t> con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dụng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màu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vẽ</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tô</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mặt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như</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giấy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hoặc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vải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hiện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a:t>
            </a:r>
            <a:r>
              <a:rPr lang="en-US" sz="2800" kern="1200" dirty="0" smtClean="0">
                <a:latin typeface="Times New Roman" panose="02020603050405020304" pitchFamily="18" charset="0"/>
                <a:cs typeface="Times New Roman" panose="02020603050405020304" pitchFamily="18" charset="0"/>
              </a:rPr>
              <a:t> ý </a:t>
            </a:r>
            <a:r>
              <a:rPr lang="en-US" sz="2800" kern="1200" dirty="0" err="1" smtClean="0">
                <a:latin typeface="Times New Roman" panose="02020603050405020304" pitchFamily="18" charset="0"/>
                <a:cs typeface="Times New Roman" panose="02020603050405020304" pitchFamily="18" charset="0"/>
              </a:rPr>
              <a:t>tưởng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nghệ</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thuật</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5563426" y="1533141"/>
            <a:ext cx="2267562" cy="1052711"/>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0668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Hội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họa</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281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2000"/>
                                        <p:tgtEl>
                                          <p:spTgt spid="1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92100" algn="ctr">
              <a:lnSpc>
                <a:spcPct val="115000"/>
              </a:lnSpc>
              <a:spcBef>
                <a:spcPts val="600"/>
              </a:spcBef>
              <a:spcAft>
                <a:spcPts val="200"/>
              </a:spcAft>
              <a:defRPr/>
            </a:pPr>
            <a:r>
              <a:rPr lang="en-US" sz="2400" b="1">
                <a:solidFill>
                  <a:srgbClr val="000000"/>
                </a:solidFill>
                <a:latin typeface="Times New Roman"/>
                <a:ea typeface="SimSun"/>
              </a:rPr>
              <a:t>Tiết 97, 98: </a:t>
            </a:r>
            <a:r>
              <a:rPr kumimoji="0" lang="en-US" sz="2400" b="1" i="0" u="none" strike="noStrike" kern="1200" cap="none" spc="0" normalizeH="0" baseline="0" noProof="0" smtClean="0">
                <a:ln>
                  <a:noFill/>
                </a:ln>
                <a:solidFill>
                  <a:srgbClr val="FF0000"/>
                </a:solidFill>
                <a:effectLst/>
                <a:uLnTx/>
                <a:uFillTx/>
                <a:latin typeface="Times New Roman" panose="02020603050405020304" pitchFamily="18" charset="0"/>
                <a:ea typeface="Times New Roman" panose="02020603050405020304" pitchFamily="18" charset="0"/>
                <a:cs typeface="+mn-cs"/>
              </a:rPr>
              <a:t>Văn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 HỌC THẦY, HỌC BẠN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Nguyễn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Tú</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638103" y="1278360"/>
            <a:ext cx="10858500" cy="1194430"/>
          </a:xfrm>
          <a:prstGeom prst="rect">
            <a:avLst/>
          </a:prstGeom>
        </p:spPr>
        <p:txBody>
          <a:bodyPr>
            <a:spAutoFit/>
          </a:bodyPr>
          <a:lstStyle/>
          <a:p>
            <a:pPr algn="just">
              <a:lnSpc>
                <a:spcPct val="135000"/>
              </a:lnSpc>
              <a:spcAft>
                <a:spcPts val="0"/>
              </a:spcAft>
            </a:pPr>
            <a:r>
              <a:rPr lang="en-US" sz="2800" b="1" smtClean="0">
                <a:solidFill>
                  <a:srgbClr val="000000"/>
                </a:solidFill>
                <a:latin typeface="Times New Roman"/>
                <a:ea typeface="Times New Roman"/>
                <a:cs typeface="Times New Roman"/>
              </a:rPr>
              <a:t> </a:t>
            </a:r>
            <a:r>
              <a:rPr lang="en-US" sz="2800" b="1">
                <a:solidFill>
                  <a:schemeClr val="accent5"/>
                </a:solidFill>
                <a:latin typeface="Times New Roman"/>
                <a:ea typeface="Times New Roman"/>
                <a:cs typeface="Times New Roman"/>
              </a:rPr>
              <a:t>II. Tìm hiểu văn bản</a:t>
            </a:r>
            <a:r>
              <a:rPr lang="en-US" sz="2800" i="1">
                <a:solidFill>
                  <a:schemeClr val="accent5"/>
                </a:solidFill>
                <a:latin typeface="Times New Roman"/>
                <a:ea typeface="Times New Roman"/>
                <a:cs typeface="Times New Roman"/>
              </a:rPr>
              <a:t>“Học thầy, học </a:t>
            </a:r>
            <a:r>
              <a:rPr lang="en-US" sz="2800" i="1" smtClean="0">
                <a:solidFill>
                  <a:schemeClr val="accent5"/>
                </a:solidFill>
                <a:latin typeface="Times New Roman"/>
                <a:ea typeface="Times New Roman"/>
                <a:cs typeface="Times New Roman"/>
              </a:rPr>
              <a:t>bạn”</a:t>
            </a:r>
            <a:endParaRPr lang="en-US" sz="2800" smtClean="0">
              <a:solidFill>
                <a:schemeClr val="accent5"/>
              </a:solidFill>
              <a:latin typeface="Times New Roman"/>
              <a:ea typeface="Times New Roman"/>
              <a:cs typeface="Times New Roman"/>
            </a:endParaRPr>
          </a:p>
          <a:p>
            <a:pPr algn="just">
              <a:lnSpc>
                <a:spcPct val="135000"/>
              </a:lnSpc>
              <a:spcAft>
                <a:spcPts val="0"/>
              </a:spcAft>
            </a:pPr>
            <a:r>
              <a:rPr lang="en-US" sz="2800" b="1" smtClean="0">
                <a:solidFill>
                  <a:srgbClr val="00B0F0"/>
                </a:solidFill>
                <a:latin typeface="Times New Roman"/>
                <a:ea typeface="Times New Roman"/>
                <a:cs typeface="Times New Roman"/>
              </a:rPr>
              <a:t>1</a:t>
            </a:r>
            <a:r>
              <a:rPr lang="en-US" sz="2800" b="1">
                <a:solidFill>
                  <a:srgbClr val="00B0F0"/>
                </a:solidFill>
                <a:latin typeface="Times New Roman"/>
                <a:ea typeface="Times New Roman"/>
                <a:cs typeface="Times New Roman"/>
              </a:rPr>
              <a:t>. Chuẩn bị </a:t>
            </a:r>
            <a:r>
              <a:rPr lang="en-US" sz="2800" b="1" smtClean="0">
                <a:solidFill>
                  <a:srgbClr val="00B0F0"/>
                </a:solidFill>
                <a:latin typeface="Times New Roman"/>
                <a:ea typeface="Times New Roman"/>
                <a:cs typeface="Times New Roman"/>
              </a:rPr>
              <a:t>đọc</a:t>
            </a:r>
            <a:endParaRPr lang="en-US" sz="2800">
              <a:solidFill>
                <a:srgbClr val="00B0F0"/>
              </a:solidFill>
              <a:latin typeface="Times New Roman"/>
              <a:ea typeface="Calibri"/>
              <a:cs typeface="Times New Roman"/>
            </a:endParaRPr>
          </a:p>
        </p:txBody>
      </p:sp>
      <p:sp>
        <p:nvSpPr>
          <p:cNvPr id="3" name="Rectangle 2"/>
          <p:cNvSpPr/>
          <p:nvPr/>
        </p:nvSpPr>
        <p:spPr>
          <a:xfrm>
            <a:off x="7601919" y="1429053"/>
            <a:ext cx="3894684" cy="1588127"/>
          </a:xfrm>
          <a:prstGeom prst="rect">
            <a:avLst/>
          </a:prstGeom>
        </p:spPr>
        <p:txBody>
          <a:bodyPr wrap="square">
            <a:spAutoFit/>
          </a:bodyPr>
          <a:lstStyle/>
          <a:p>
            <a:pPr marR="25400" algn="just">
              <a:lnSpc>
                <a:spcPct val="135000"/>
              </a:lnSpc>
              <a:spcAft>
                <a:spcPts val="0"/>
              </a:spcAft>
            </a:pPr>
            <a:r>
              <a:rPr lang="en-US" sz="2400" i="1">
                <a:solidFill>
                  <a:srgbClr val="000000"/>
                </a:solidFill>
                <a:latin typeface="Times New Roman"/>
                <a:ea typeface="Times New Roman"/>
                <a:cs typeface="Times New Roman"/>
              </a:rPr>
              <a:t>Việc học hỏi từ thầy cô, bạn bè có ý nghĩa gì đối với chúng ta?</a:t>
            </a:r>
            <a:endParaRPr lang="en-US" sz="2400">
              <a:effectLst/>
              <a:latin typeface="Times New Roman"/>
              <a:ea typeface="Calibri"/>
              <a:cs typeface="Times New Roman"/>
            </a:endParaRPr>
          </a:p>
        </p:txBody>
      </p:sp>
      <p:sp>
        <p:nvSpPr>
          <p:cNvPr id="4" name="Rectangle 3"/>
          <p:cNvSpPr/>
          <p:nvPr/>
        </p:nvSpPr>
        <p:spPr>
          <a:xfrm>
            <a:off x="800199" y="2389571"/>
            <a:ext cx="4593758" cy="523220"/>
          </a:xfrm>
          <a:prstGeom prst="rect">
            <a:avLst/>
          </a:prstGeom>
        </p:spPr>
        <p:txBody>
          <a:bodyPr wrap="none">
            <a:spAutoFit/>
          </a:bodyPr>
          <a:lstStyle/>
          <a:p>
            <a:pPr marR="30480" lvl="0" algn="just">
              <a:spcAft>
                <a:spcPts val="1200"/>
              </a:spcAft>
              <a:defRPr/>
            </a:pPr>
            <a:r>
              <a:rPr lang="en-US" sz="2800" b="1" smtClean="0">
                <a:solidFill>
                  <a:srgbClr val="0000FF"/>
                </a:solidFill>
                <a:latin typeface="Times New Roman" panose="02020603050405020304" pitchFamily="18" charset="0"/>
                <a:ea typeface="Times New Roman" panose="02020603050405020304" pitchFamily="18" charset="0"/>
              </a:rPr>
              <a:t>2. </a:t>
            </a:r>
            <a:r>
              <a:rPr lang="en-US" sz="2800" b="1">
                <a:solidFill>
                  <a:srgbClr val="0000FF"/>
                </a:solidFill>
                <a:latin typeface="Times New Roman" panose="02020603050405020304" pitchFamily="18" charset="0"/>
                <a:ea typeface="Times New Roman" panose="02020603050405020304" pitchFamily="18" charset="0"/>
              </a:rPr>
              <a:t>Trải nghiệm cùng văn bản</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6" name="Rectangle 5"/>
          <p:cNvSpPr/>
          <p:nvPr/>
        </p:nvSpPr>
        <p:spPr>
          <a:xfrm>
            <a:off x="7694909" y="2922754"/>
            <a:ext cx="3952068" cy="2086725"/>
          </a:xfrm>
          <a:prstGeom prst="rect">
            <a:avLst/>
          </a:prstGeom>
        </p:spPr>
        <p:txBody>
          <a:bodyPr wrap="square">
            <a:spAutoFit/>
          </a:bodyPr>
          <a:lstStyle/>
          <a:p>
            <a:pPr algn="just">
              <a:lnSpc>
                <a:spcPct val="135000"/>
              </a:lnSpc>
              <a:spcAft>
                <a:spcPts val="0"/>
              </a:spcAft>
            </a:pPr>
            <a:r>
              <a:rPr lang="en-US" sz="2400" i="1">
                <a:latin typeface="Times New Roman Italic"/>
                <a:ea typeface="Calibri"/>
                <a:cs typeface="Times New Roman Italic"/>
              </a:rPr>
              <a:t>- Suy luận: Trong đoạn này, tác giả kể câu chuyện về thời tuổi trẻ của Lê-ô-na- rơ Đa Vin-chi nhằm mục đích gì?</a:t>
            </a:r>
            <a:endParaRPr lang="en-US" sz="2400">
              <a:effectLst/>
              <a:latin typeface="Times New Roman"/>
              <a:ea typeface="Calibri"/>
              <a:cs typeface="Times New Roman"/>
            </a:endParaRPr>
          </a:p>
        </p:txBody>
      </p:sp>
    </p:spTree>
    <p:extLst>
      <p:ext uri="{BB962C8B-B14F-4D97-AF65-F5344CB8AC3E}">
        <p14:creationId xmlns:p14="http://schemas.microsoft.com/office/powerpoint/2010/main" val="165665086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71421" y="683313"/>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527937" y="1095940"/>
            <a:ext cx="315823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Bài tập 4</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trang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50</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6" name="Group 5"/>
          <p:cNvGrpSpPr/>
          <p:nvPr/>
        </p:nvGrpSpPr>
        <p:grpSpPr>
          <a:xfrm>
            <a:off x="3539925" y="1698161"/>
            <a:ext cx="5050238" cy="2972622"/>
            <a:chOff x="3326894" y="2178326"/>
            <a:chExt cx="5050238" cy="2972622"/>
          </a:xfrm>
        </p:grpSpPr>
        <p:sp>
          <p:nvSpPr>
            <p:cNvPr id="9" name="Freeform 8"/>
            <p:cNvSpPr/>
            <p:nvPr/>
          </p:nvSpPr>
          <p:spPr>
            <a:xfrm>
              <a:off x="4653305" y="2577070"/>
              <a:ext cx="3723827" cy="2573878"/>
            </a:xfrm>
            <a:custGeom>
              <a:avLst/>
              <a:gdLst>
                <a:gd name="connsiteX0" fmla="*/ 0 w 5298281"/>
                <a:gd name="connsiteY0" fmla="*/ 0 h 3533953"/>
                <a:gd name="connsiteX1" fmla="*/ 5298281 w 5298281"/>
                <a:gd name="connsiteY1" fmla="*/ 0 h 3533953"/>
                <a:gd name="connsiteX2" fmla="*/ 5298281 w 5298281"/>
                <a:gd name="connsiteY2" fmla="*/ 3533953 h 3533953"/>
                <a:gd name="connsiteX3" fmla="*/ 0 w 5298281"/>
                <a:gd name="connsiteY3" fmla="*/ 3533953 h 3533953"/>
                <a:gd name="connsiteX4" fmla="*/ 0 w 5298281"/>
                <a:gd name="connsiteY4" fmla="*/ 0 h 3533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8281" h="3533953">
                  <a:moveTo>
                    <a:pt x="0" y="0"/>
                  </a:moveTo>
                  <a:lnTo>
                    <a:pt x="5298281" y="0"/>
                  </a:lnTo>
                  <a:lnTo>
                    <a:pt x="5298281" y="3533953"/>
                  </a:lnTo>
                  <a:lnTo>
                    <a:pt x="0" y="3533953"/>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47725" tIns="199136" rIns="199136" bIns="199136"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chuyên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vẽ</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tranh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nghệ</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thuật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độ</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mọi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nhận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0" name="Freeform 9"/>
            <p:cNvSpPr/>
            <p:nvPr/>
          </p:nvSpPr>
          <p:spPr>
            <a:xfrm>
              <a:off x="3326894" y="2178326"/>
              <a:ext cx="2233036" cy="1021901"/>
            </a:xfrm>
            <a:custGeom>
              <a:avLst/>
              <a:gdLst>
                <a:gd name="connsiteX0" fmla="*/ 0 w 3532187"/>
                <a:gd name="connsiteY0" fmla="*/ 1766094 h 3532187"/>
                <a:gd name="connsiteX1" fmla="*/ 1766094 w 3532187"/>
                <a:gd name="connsiteY1" fmla="*/ 0 h 3532187"/>
                <a:gd name="connsiteX2" fmla="*/ 3532188 w 3532187"/>
                <a:gd name="connsiteY2" fmla="*/ 1766094 h 3532187"/>
                <a:gd name="connsiteX3" fmla="*/ 1766094 w 3532187"/>
                <a:gd name="connsiteY3" fmla="*/ 3532188 h 3532187"/>
                <a:gd name="connsiteX4" fmla="*/ 0 w 3532187"/>
                <a:gd name="connsiteY4" fmla="*/ 1766094 h 3532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2187" h="3532187">
                  <a:moveTo>
                    <a:pt x="0" y="1766094"/>
                  </a:moveTo>
                  <a:cubicBezTo>
                    <a:pt x="0" y="790707"/>
                    <a:pt x="790707" y="0"/>
                    <a:pt x="1766094" y="0"/>
                  </a:cubicBezTo>
                  <a:cubicBezTo>
                    <a:pt x="2741481" y="0"/>
                    <a:pt x="3532188" y="790707"/>
                    <a:pt x="3532188" y="1766094"/>
                  </a:cubicBezTo>
                  <a:cubicBezTo>
                    <a:pt x="3532188" y="2741481"/>
                    <a:pt x="2741481" y="3532188"/>
                    <a:pt x="1766094" y="3532188"/>
                  </a:cubicBezTo>
                  <a:cubicBezTo>
                    <a:pt x="790707" y="3532188"/>
                    <a:pt x="0" y="2741481"/>
                    <a:pt x="0" y="1766094"/>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17277" tIns="517277" rIns="517277" bIns="517277"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Họa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sĩ</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grpSp>
      <p:pic>
        <p:nvPicPr>
          <p:cNvPr id="18" name="Picture 17"/>
          <p:cNvPicPr>
            <a:picLocks noChangeAspect="1"/>
          </p:cNvPicPr>
          <p:nvPr/>
        </p:nvPicPr>
        <p:blipFill>
          <a:blip r:embed="rId7"/>
          <a:stretch>
            <a:fillRect/>
          </a:stretch>
        </p:blipFill>
        <p:spPr>
          <a:xfrm>
            <a:off x="1309532" y="2944873"/>
            <a:ext cx="2414895" cy="302304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63010333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71421" y="683313"/>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660400" y="1327559"/>
            <a:ext cx="7762061" cy="523220"/>
          </a:xfrm>
          <a:prstGeom prst="rect">
            <a:avLst/>
          </a:prstGeom>
        </p:spPr>
        <p:txBody>
          <a:bodyPr wrap="none">
            <a:spAutoFit/>
          </a:bodyPr>
          <a:lstStyle/>
          <a:p>
            <a:pPr algn="just">
              <a:spcAft>
                <a:spcPts val="1200"/>
              </a:spcAft>
            </a:pPr>
            <a:r>
              <a:rPr lang="en-US" sz="2800" dirty="0">
                <a:latin typeface="Times New Roman" panose="02020603050405020304" pitchFamily="18" charset="0"/>
                <a:ea typeface="Times New Roman" panose="02020603050405020304" pitchFamily="18" charset="0"/>
              </a:rPr>
              <a:t>b. </a:t>
            </a:r>
            <a:r>
              <a:rPr lang="en-US" sz="2800" dirty="0" err="1">
                <a:latin typeface="Times New Roman" panose="02020603050405020304" pitchFamily="18" charset="0"/>
                <a:ea typeface="Times New Roman" panose="02020603050405020304" pitchFamily="18" charset="0"/>
              </a:rPr>
              <a:t>Phủ</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bỏ</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tồn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gì</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6" name="Freeform 15"/>
          <p:cNvSpPr/>
          <p:nvPr/>
        </p:nvSpPr>
        <p:spPr>
          <a:xfrm>
            <a:off x="1834853" y="2271232"/>
            <a:ext cx="7248669" cy="975874"/>
          </a:xfrm>
          <a:custGeom>
            <a:avLst/>
            <a:gdLst>
              <a:gd name="connsiteX0" fmla="*/ 0 w 7248669"/>
              <a:gd name="connsiteY0" fmla="*/ 97587 h 975874"/>
              <a:gd name="connsiteX1" fmla="*/ 97587 w 7248669"/>
              <a:gd name="connsiteY1" fmla="*/ 0 h 975874"/>
              <a:gd name="connsiteX2" fmla="*/ 7151082 w 7248669"/>
              <a:gd name="connsiteY2" fmla="*/ 0 h 975874"/>
              <a:gd name="connsiteX3" fmla="*/ 7248669 w 7248669"/>
              <a:gd name="connsiteY3" fmla="*/ 97587 h 975874"/>
              <a:gd name="connsiteX4" fmla="*/ 7248669 w 7248669"/>
              <a:gd name="connsiteY4" fmla="*/ 878287 h 975874"/>
              <a:gd name="connsiteX5" fmla="*/ 7151082 w 7248669"/>
              <a:gd name="connsiteY5" fmla="*/ 975874 h 975874"/>
              <a:gd name="connsiteX6" fmla="*/ 97587 w 7248669"/>
              <a:gd name="connsiteY6" fmla="*/ 975874 h 975874"/>
              <a:gd name="connsiteX7" fmla="*/ 0 w 7248669"/>
              <a:gd name="connsiteY7" fmla="*/ 878287 h 975874"/>
              <a:gd name="connsiteX8" fmla="*/ 0 w 7248669"/>
              <a:gd name="connsiteY8" fmla="*/ 97587 h 97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8669" h="975874">
                <a:moveTo>
                  <a:pt x="0" y="97587"/>
                </a:moveTo>
                <a:cubicBezTo>
                  <a:pt x="0" y="43691"/>
                  <a:pt x="43691" y="0"/>
                  <a:pt x="97587" y="0"/>
                </a:cubicBezTo>
                <a:lnTo>
                  <a:pt x="7151082" y="0"/>
                </a:lnTo>
                <a:cubicBezTo>
                  <a:pt x="7204978" y="0"/>
                  <a:pt x="7248669" y="43691"/>
                  <a:pt x="7248669" y="97587"/>
                </a:cubicBezTo>
                <a:lnTo>
                  <a:pt x="7248669" y="878287"/>
                </a:lnTo>
                <a:cubicBezTo>
                  <a:pt x="7248669" y="932183"/>
                  <a:pt x="7204978" y="975874"/>
                  <a:pt x="7151082" y="975874"/>
                </a:cubicBezTo>
                <a:lnTo>
                  <a:pt x="97587" y="975874"/>
                </a:lnTo>
                <a:cubicBezTo>
                  <a:pt x="43691" y="975874"/>
                  <a:pt x="0" y="932183"/>
                  <a:pt x="0" y="878287"/>
                </a:cubicBezTo>
                <a:lnTo>
                  <a:pt x="0" y="97587"/>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35262" tIns="135262" rIns="1086740" bIns="135262"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Bổ</a:t>
            </a:r>
            <a:r>
              <a:rPr lang="en-US" sz="2800" kern="1200" dirty="0" smtClean="0">
                <a:latin typeface="Times New Roman" panose="02020603050405020304" pitchFamily="18" charset="0"/>
                <a:cs typeface="Times New Roman" panose="02020603050405020304" pitchFamily="18" charset="0"/>
              </a:rPr>
              <a:t> sung: </a:t>
            </a:r>
            <a:r>
              <a:rPr lang="en-US" sz="2800" kern="1200" dirty="0" err="1" smtClean="0">
                <a:latin typeface="Times New Roman" panose="02020603050405020304" pitchFamily="18" charset="0"/>
                <a:cs typeface="Times New Roman" panose="02020603050405020304" pitchFamily="18" charset="0"/>
              </a:rPr>
              <a:t>thêm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đủ</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3083078" y="3463967"/>
            <a:ext cx="7248669" cy="975874"/>
          </a:xfrm>
          <a:custGeom>
            <a:avLst/>
            <a:gdLst>
              <a:gd name="connsiteX0" fmla="*/ 0 w 7248669"/>
              <a:gd name="connsiteY0" fmla="*/ 97587 h 975874"/>
              <a:gd name="connsiteX1" fmla="*/ 97587 w 7248669"/>
              <a:gd name="connsiteY1" fmla="*/ 0 h 975874"/>
              <a:gd name="connsiteX2" fmla="*/ 7151082 w 7248669"/>
              <a:gd name="connsiteY2" fmla="*/ 0 h 975874"/>
              <a:gd name="connsiteX3" fmla="*/ 7248669 w 7248669"/>
              <a:gd name="connsiteY3" fmla="*/ 97587 h 975874"/>
              <a:gd name="connsiteX4" fmla="*/ 7248669 w 7248669"/>
              <a:gd name="connsiteY4" fmla="*/ 878287 h 975874"/>
              <a:gd name="connsiteX5" fmla="*/ 7151082 w 7248669"/>
              <a:gd name="connsiteY5" fmla="*/ 975874 h 975874"/>
              <a:gd name="connsiteX6" fmla="*/ 97587 w 7248669"/>
              <a:gd name="connsiteY6" fmla="*/ 975874 h 975874"/>
              <a:gd name="connsiteX7" fmla="*/ 0 w 7248669"/>
              <a:gd name="connsiteY7" fmla="*/ 878287 h 975874"/>
              <a:gd name="connsiteX8" fmla="*/ 0 w 7248669"/>
              <a:gd name="connsiteY8" fmla="*/ 97587 h 97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8669" h="975874">
                <a:moveTo>
                  <a:pt x="0" y="97587"/>
                </a:moveTo>
                <a:cubicBezTo>
                  <a:pt x="0" y="43691"/>
                  <a:pt x="43691" y="0"/>
                  <a:pt x="97587" y="0"/>
                </a:cubicBezTo>
                <a:lnTo>
                  <a:pt x="7151082" y="0"/>
                </a:lnTo>
                <a:cubicBezTo>
                  <a:pt x="7204978" y="0"/>
                  <a:pt x="7248669" y="43691"/>
                  <a:pt x="7248669" y="97587"/>
                </a:cubicBezTo>
                <a:lnTo>
                  <a:pt x="7248669" y="878287"/>
                </a:lnTo>
                <a:cubicBezTo>
                  <a:pt x="7248669" y="932183"/>
                  <a:pt x="7204978" y="975874"/>
                  <a:pt x="7151082" y="975874"/>
                </a:cubicBezTo>
                <a:lnTo>
                  <a:pt x="97587" y="975874"/>
                </a:lnTo>
                <a:cubicBezTo>
                  <a:pt x="43691" y="975874"/>
                  <a:pt x="0" y="932183"/>
                  <a:pt x="0" y="878287"/>
                </a:cubicBezTo>
                <a:lnTo>
                  <a:pt x="0" y="97587"/>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135262" tIns="135262" rIns="2048758" bIns="135262"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Nhận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thức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nhận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hiểu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8418252" y="3038377"/>
            <a:ext cx="634318" cy="634318"/>
          </a:xfrm>
          <a:custGeom>
            <a:avLst/>
            <a:gdLst>
              <a:gd name="connsiteX0" fmla="*/ 0 w 634318"/>
              <a:gd name="connsiteY0" fmla="*/ 348875 h 634318"/>
              <a:gd name="connsiteX1" fmla="*/ 142722 w 634318"/>
              <a:gd name="connsiteY1" fmla="*/ 348875 h 634318"/>
              <a:gd name="connsiteX2" fmla="*/ 142722 w 634318"/>
              <a:gd name="connsiteY2" fmla="*/ 0 h 634318"/>
              <a:gd name="connsiteX3" fmla="*/ 491596 w 634318"/>
              <a:gd name="connsiteY3" fmla="*/ 0 h 634318"/>
              <a:gd name="connsiteX4" fmla="*/ 491596 w 634318"/>
              <a:gd name="connsiteY4" fmla="*/ 348875 h 634318"/>
              <a:gd name="connsiteX5" fmla="*/ 634318 w 634318"/>
              <a:gd name="connsiteY5" fmla="*/ 348875 h 634318"/>
              <a:gd name="connsiteX6" fmla="*/ 317159 w 634318"/>
              <a:gd name="connsiteY6" fmla="*/ 634318 h 634318"/>
              <a:gd name="connsiteX7" fmla="*/ 0 w 634318"/>
              <a:gd name="connsiteY7" fmla="*/ 348875 h 63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4318" h="634318">
                <a:moveTo>
                  <a:pt x="0" y="348875"/>
                </a:moveTo>
                <a:lnTo>
                  <a:pt x="142722" y="348875"/>
                </a:lnTo>
                <a:lnTo>
                  <a:pt x="142722" y="0"/>
                </a:lnTo>
                <a:lnTo>
                  <a:pt x="491596" y="0"/>
                </a:lnTo>
                <a:lnTo>
                  <a:pt x="491596" y="348875"/>
                </a:lnTo>
                <a:lnTo>
                  <a:pt x="634318" y="348875"/>
                </a:lnTo>
                <a:lnTo>
                  <a:pt x="317159" y="634318"/>
                </a:lnTo>
                <a:lnTo>
                  <a:pt x="0" y="34887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78282" tIns="35560" rIns="178282" bIns="192554" numCol="1" spcCol="1270" anchor="ctr" anchorCtr="0">
            <a:noAutofit/>
          </a:bodyPr>
          <a:lstStyle/>
          <a:p>
            <a:pPr lvl="0" algn="ctr" defTabSz="1244600">
              <a:lnSpc>
                <a:spcPct val="90000"/>
              </a:lnSpc>
              <a:spcBef>
                <a:spcPct val="0"/>
              </a:spcBef>
              <a:spcAft>
                <a:spcPct val="35000"/>
              </a:spcAft>
            </a:pPr>
            <a:endParaRPr lang="en-US" sz="2800" kern="1200"/>
          </a:p>
        </p:txBody>
      </p:sp>
    </p:spTree>
    <p:extLst>
      <p:ext uri="{BB962C8B-B14F-4D97-AF65-F5344CB8AC3E}">
        <p14:creationId xmlns:p14="http://schemas.microsoft.com/office/powerpoint/2010/main" val="128448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71421" y="683313"/>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8"/>
          <p:cNvSpPr/>
          <p:nvPr/>
        </p:nvSpPr>
        <p:spPr>
          <a:xfrm>
            <a:off x="2775083" y="2102544"/>
            <a:ext cx="3087943" cy="3639812"/>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06242" tIns="199136" rIns="199135" bIns="199136"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gọi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cộng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đồng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chung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ngôn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ngữ</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lãnh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thổ</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nền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kinh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tế</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truyền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thống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hoá</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0" name="Freeform 9"/>
          <p:cNvSpPr/>
          <p:nvPr/>
        </p:nvSpPr>
        <p:spPr>
          <a:xfrm>
            <a:off x="1201922" y="1549614"/>
            <a:ext cx="2058628" cy="1046326"/>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Dân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tộc</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7876735" y="2079523"/>
            <a:ext cx="3087943" cy="3521985"/>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tint val="40000"/>
              <a:alpha val="90000"/>
              <a:hueOff val="2029141"/>
              <a:satOff val="100000"/>
              <a:lumOff val="1779"/>
              <a:alphaOff val="0"/>
            </a:schemeClr>
          </a:lnRef>
          <a:fillRef idx="1">
            <a:schemeClr val="accent3">
              <a:tint val="40000"/>
              <a:alpha val="90000"/>
              <a:hueOff val="2029141"/>
              <a:satOff val="100000"/>
              <a:lumOff val="1779"/>
              <a:alphaOff val="0"/>
            </a:schemeClr>
          </a:fillRef>
          <a:effectRef idx="0">
            <a:schemeClr val="accent3">
              <a:tint val="40000"/>
              <a:alpha val="90000"/>
              <a:hueOff val="2029141"/>
              <a:satOff val="100000"/>
              <a:lumOff val="1779"/>
              <a:alphaOff val="0"/>
            </a:schemeClr>
          </a:effectRef>
          <a:fontRef idx="minor">
            <a:schemeClr val="dk1">
              <a:hueOff val="0"/>
              <a:satOff val="0"/>
              <a:lumOff val="0"/>
              <a:alphaOff val="0"/>
            </a:schemeClr>
          </a:fontRef>
        </p:style>
        <p:txBody>
          <a:bodyPr spcFirstLastPara="0" vert="horz" wrap="square" lIns="406241" tIns="199136" rIns="199136" bIns="199136"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Đông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đảo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thuộc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mọi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tầng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lớp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đang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sống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vực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nào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đó</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6303575" y="1408767"/>
            <a:ext cx="2058628" cy="1046326"/>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dân</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874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71421" y="683313"/>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reeform 6"/>
          <p:cNvSpPr/>
          <p:nvPr/>
        </p:nvSpPr>
        <p:spPr>
          <a:xfrm>
            <a:off x="2590801" y="2030065"/>
            <a:ext cx="3226209" cy="3473595"/>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06242" tIns="199136" rIns="199135" bIns="199136" numCol="1" spcCol="1270" anchor="ctr" anchorCtr="0">
            <a:noAutofit/>
          </a:bodyPr>
          <a:lstStyle/>
          <a:p>
            <a:pPr lvl="0" algn="l"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B</a:t>
            </a:r>
            <a:r>
              <a:rPr lang="vi-VN" sz="2800" kern="1200" dirty="0" smtClean="0">
                <a:latin typeface="Times New Roman" panose="02020603050405020304" pitchFamily="18" charset="0"/>
                <a:cs typeface="Times New Roman" panose="02020603050405020304" pitchFamily="18" charset="0"/>
              </a:rPr>
              <a:t>iến đổi hoặc làm cho biến đổi theo chiều hướng tăng, từ ít đến nhiều, hẹp đến rộng, thấp đến cao, đơn giản đến phức tạp.</a:t>
            </a:r>
            <a:endParaRPr lang="en-US" sz="28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a:off x="876266" y="1526134"/>
            <a:ext cx="2150805" cy="1007861"/>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Phát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triển</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7967818" y="2030065"/>
            <a:ext cx="3226209" cy="3448518"/>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tint val="40000"/>
              <a:alpha val="90000"/>
              <a:hueOff val="-849226"/>
              <a:satOff val="-75346"/>
              <a:lumOff val="-769"/>
              <a:alphaOff val="0"/>
            </a:schemeClr>
          </a:lnRef>
          <a:fillRef idx="1">
            <a:schemeClr val="accent2">
              <a:tint val="40000"/>
              <a:alpha val="90000"/>
              <a:hueOff val="-849226"/>
              <a:satOff val="-75346"/>
              <a:lumOff val="-769"/>
              <a:alphaOff val="0"/>
            </a:schemeClr>
          </a:fillRef>
          <a:effectRef idx="0">
            <a:schemeClr val="accent2">
              <a:tint val="40000"/>
              <a:alpha val="90000"/>
              <a:hueOff val="-849226"/>
              <a:satOff val="-75346"/>
              <a:lumOff val="-769"/>
              <a:alphaOff val="0"/>
            </a:schemeClr>
          </a:effectRef>
          <a:fontRef idx="minor">
            <a:schemeClr val="dk1">
              <a:hueOff val="0"/>
              <a:satOff val="0"/>
              <a:lumOff val="0"/>
              <a:alphaOff val="0"/>
            </a:schemeClr>
          </a:fontRef>
        </p:style>
        <p:txBody>
          <a:bodyPr spcFirstLastPara="0" vert="horz" wrap="square" lIns="406241" tIns="199136" rIns="199136" bIns="199136"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Quan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niệm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thành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hệ</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thống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cuộc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ý </a:t>
            </a:r>
            <a:r>
              <a:rPr lang="en-US" sz="2800" kern="1200" dirty="0" err="1" smtClean="0">
                <a:latin typeface="Times New Roman" panose="02020603050405020304" pitchFamily="18" charset="0"/>
                <a:cs typeface="Times New Roman" panose="02020603050405020304" pitchFamily="18" charset="0"/>
              </a:rPr>
              <a:t>nghĩa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mục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đích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sống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con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6344632" y="1614293"/>
            <a:ext cx="2150805" cy="1007861"/>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sinh</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80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71421" y="683313"/>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606499" y="921127"/>
            <a:ext cx="3038011" cy="738664"/>
          </a:xfrm>
          <a:prstGeom prst="rect">
            <a:avLst/>
          </a:prstGeom>
        </p:spPr>
        <p:txBody>
          <a:bodyPr wrap="none">
            <a:spAutoFit/>
          </a:bodyPr>
          <a:lstStyle/>
          <a:p>
            <a:pPr>
              <a:lnSpc>
                <a:spcPct val="150000"/>
              </a:lnSpc>
              <a:spcAft>
                <a:spcPts val="0"/>
              </a:spcAft>
            </a:pPr>
            <a:r>
              <a:rPr lang="vi-VN" sz="2800" b="1" dirty="0">
                <a:solidFill>
                  <a:srgbClr val="0070C0"/>
                </a:solidFill>
                <a:latin typeface="Times New Roman" panose="02020603050405020304" pitchFamily="18" charset="0"/>
                <a:ea typeface="Times New Roman" panose="02020603050405020304" pitchFamily="18" charset="0"/>
              </a:rPr>
              <a:t>Bài tập 5</a:t>
            </a:r>
            <a:r>
              <a:rPr lang="en-US" sz="2800" b="1" i="1" dirty="0">
                <a:latin typeface="Times New Roman" panose="02020603050405020304" pitchFamily="18" charset="0"/>
                <a:ea typeface="Times New Roman" panose="02020603050405020304" pitchFamily="18" charset="0"/>
              </a:rPr>
              <a:t>/</a:t>
            </a:r>
            <a:r>
              <a:rPr lang="en-US" sz="2800" b="1" dirty="0" err="1">
                <a:solidFill>
                  <a:srgbClr val="0070C0"/>
                </a:solidFill>
                <a:latin typeface="Times New Roman" panose="02020603050405020304" pitchFamily="18" charset="0"/>
                <a:ea typeface="Times New Roman" panose="02020603050405020304" pitchFamily="18" charset="0"/>
              </a:rPr>
              <a:t>trang</a:t>
            </a:r>
            <a:r>
              <a:rPr lang="en-US" sz="2800" b="1" dirty="0">
                <a:solidFill>
                  <a:srgbClr val="0070C0"/>
                </a:solidFill>
                <a:latin typeface="Times New Roman" panose="02020603050405020304" pitchFamily="18" charset="0"/>
                <a:ea typeface="Times New Roman" panose="02020603050405020304" pitchFamily="18" charset="0"/>
              </a:rPr>
              <a:t> 51</a:t>
            </a:r>
            <a:r>
              <a:rPr lang="en-US" sz="2800" b="1" i="1" dirty="0">
                <a:solidFill>
                  <a:srgbClr val="0070C0"/>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graphicFrame>
        <p:nvGraphicFramePr>
          <p:cNvPr id="20" name="Table 19"/>
          <p:cNvGraphicFramePr>
            <a:graphicFrameLocks noGrp="1"/>
          </p:cNvGraphicFramePr>
          <p:nvPr>
            <p:extLst>
              <p:ext uri="{D42A27DB-BD31-4B8C-83A1-F6EECF244321}">
                <p14:modId xmlns:p14="http://schemas.microsoft.com/office/powerpoint/2010/main" val="3544782698"/>
              </p:ext>
            </p:extLst>
          </p:nvPr>
        </p:nvGraphicFramePr>
        <p:xfrm>
          <a:off x="673100" y="1622127"/>
          <a:ext cx="10845800" cy="4566920"/>
        </p:xfrm>
        <a:graphic>
          <a:graphicData uri="http://schemas.openxmlformats.org/drawingml/2006/table">
            <a:tbl>
              <a:tblPr firstRow="1" firstCol="1" bandRow="1"/>
              <a:tblGrid>
                <a:gridCol w="4885117">
                  <a:extLst>
                    <a:ext uri="{9D8B030D-6E8A-4147-A177-3AD203B41FA5}">
                      <a16:colId xmlns:a16="http://schemas.microsoft.com/office/drawing/2014/main" xmlns="" val="554451606"/>
                    </a:ext>
                  </a:extLst>
                </a:gridCol>
                <a:gridCol w="5960683">
                  <a:extLst>
                    <a:ext uri="{9D8B030D-6E8A-4147-A177-3AD203B41FA5}">
                      <a16:colId xmlns:a16="http://schemas.microsoft.com/office/drawing/2014/main" xmlns="" val="3581502041"/>
                    </a:ext>
                  </a:extLst>
                </a:gridCol>
              </a:tblGrid>
              <a:tr h="0">
                <a:tc>
                  <a:txBody>
                    <a:bodyPr/>
                    <a:lstStyle/>
                    <a:p>
                      <a:pPr marL="123825" algn="ctr">
                        <a:lnSpc>
                          <a:spcPct val="107000"/>
                        </a:lnSpc>
                        <a:spcAft>
                          <a:spcPts val="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Từ ghép Hán Việt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3749833064"/>
                  </a:ext>
                </a:extLst>
              </a:tr>
              <a:tr h="0">
                <a:tc>
                  <a:txBody>
                    <a:bodyPr/>
                    <a:lstStyle/>
                    <a:p>
                      <a:pPr>
                        <a:lnSpc>
                          <a:spcPct val="107000"/>
                        </a:lnSpc>
                        <a:spcAft>
                          <a:spcPts val="0"/>
                        </a:spcAft>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7000"/>
                        </a:lnSpc>
                        <a:spcAft>
                          <a:spcPts val="0"/>
                        </a:spcAft>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đẳng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quyền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lặng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367850820"/>
                  </a:ext>
                </a:extLst>
              </a:tr>
              <a:tr h="0">
                <a:tc>
                  <a:txBody>
                    <a:bodyPr/>
                    <a:lstStyle/>
                    <a:p>
                      <a:pPr>
                        <a:lnSpc>
                          <a:spcPct val="107000"/>
                        </a:lnSpc>
                        <a:spcAft>
                          <a:spcPts val="0"/>
                        </a:spcAft>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đáp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7000"/>
                        </a:lnSpc>
                        <a:spcAft>
                          <a:spcPts val="0"/>
                        </a:spcAft>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thoại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đáp</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3258657318"/>
                  </a:ext>
                </a:extLst>
              </a:tr>
              <a:tr h="0">
                <a:tc>
                  <a:txBody>
                    <a:bodyPr/>
                    <a:lstStyle/>
                    <a:p>
                      <a:pPr>
                        <a:lnSpc>
                          <a:spcPct val="107000"/>
                        </a:lnSpc>
                        <a:spcAft>
                          <a:spcPts val="0"/>
                        </a:spcAft>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tư </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(riêng, việc riêng, của riêng).</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7000"/>
                        </a:lnSpc>
                        <a:spcAft>
                          <a:spcPts val="0"/>
                        </a:spcAft>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4226484523"/>
                  </a:ext>
                </a:extLst>
              </a:tr>
              <a:tr h="0">
                <a:tc>
                  <a:txBody>
                    <a:bodyPr/>
                    <a:lstStyle/>
                    <a:p>
                      <a:pPr>
                        <a:lnSpc>
                          <a:spcPct val="107000"/>
                        </a:lnSpc>
                        <a:spcAft>
                          <a:spcPts val="0"/>
                        </a:spcAft>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(xem).</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7000"/>
                        </a:lnSpc>
                        <a:spcAft>
                          <a:spcPts val="0"/>
                        </a:spcAft>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4130499780"/>
                  </a:ext>
                </a:extLst>
              </a:tr>
              <a:tr h="0">
                <a:tc>
                  <a:txBody>
                    <a:bodyPr/>
                    <a:lstStyle/>
                    <a:p>
                      <a:pPr>
                        <a:lnSpc>
                          <a:spcPct val="107000"/>
                        </a:lnSpc>
                        <a:spcAft>
                          <a:spcPts val="0"/>
                        </a:spcAft>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tuyệt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cắt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đứt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dứt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7000"/>
                        </a:lnSpc>
                        <a:spcAft>
                          <a:spcPts val="0"/>
                        </a:spcAft>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tuyệt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chủng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tuyệt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mệnh</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tuyệt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tuyệt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3310028809"/>
                  </a:ext>
                </a:extLst>
              </a:tr>
            </a:tbl>
          </a:graphicData>
        </a:graphic>
      </p:graphicFrame>
    </p:spTree>
    <p:extLst>
      <p:ext uri="{BB962C8B-B14F-4D97-AF65-F5344CB8AC3E}">
        <p14:creationId xmlns:p14="http://schemas.microsoft.com/office/powerpoint/2010/main" val="351346682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71421" y="683313"/>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8"/>
          <p:cNvSpPr/>
          <p:nvPr/>
        </p:nvSpPr>
        <p:spPr>
          <a:xfrm>
            <a:off x="2340754" y="2853005"/>
            <a:ext cx="2909992" cy="2389693"/>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06242" tIns="149352" rIns="149351" bIns="149352" numCol="1" spcCol="1270" anchor="ctr" anchorCtr="0">
            <a:noAutofit/>
          </a:bodyPr>
          <a:lstStyle/>
          <a:p>
            <a:pPr lvl="0" algn="l" defTabSz="93345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N</a:t>
            </a:r>
            <a:r>
              <a:rPr lang="vi-VN" sz="2800" kern="1200" dirty="0" smtClean="0">
                <a:latin typeface="Times New Roman" panose="02020603050405020304" pitchFamily="18" charset="0"/>
                <a:cs typeface="Times New Roman" panose="02020603050405020304" pitchFamily="18" charset="0"/>
              </a:rPr>
              <a:t>gang hàng nhau về trách nhiệm và quyền lợi.</a:t>
            </a:r>
            <a:endParaRPr lang="en-US" sz="2800" kern="1200" dirty="0">
              <a:latin typeface="Times New Roman" panose="02020603050405020304" pitchFamily="18" charset="0"/>
              <a:cs typeface="Times New Roman" panose="02020603050405020304" pitchFamily="18" charset="0"/>
            </a:endParaRPr>
          </a:p>
        </p:txBody>
      </p:sp>
      <p:sp>
        <p:nvSpPr>
          <p:cNvPr id="10" name="Freeform 9"/>
          <p:cNvSpPr/>
          <p:nvPr/>
        </p:nvSpPr>
        <p:spPr>
          <a:xfrm>
            <a:off x="1116002" y="2042752"/>
            <a:ext cx="2156951" cy="1138867"/>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155700">
              <a:lnSpc>
                <a:spcPct val="90000"/>
              </a:lnSpc>
              <a:spcBef>
                <a:spcPct val="0"/>
              </a:spcBef>
              <a:spcAft>
                <a:spcPct val="35000"/>
              </a:spcAft>
            </a:pPr>
            <a:r>
              <a:rPr lang="en-US" sz="2600" i="1" kern="1200" dirty="0" err="1" smtClean="0">
                <a:latin typeface="Times New Roman" panose="02020603050405020304" pitchFamily="18" charset="0"/>
                <a:cs typeface="Times New Roman" panose="02020603050405020304" pitchFamily="18" charset="0"/>
              </a:rPr>
              <a:t>bình</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đẳng</a:t>
            </a:r>
            <a:r>
              <a:rPr lang="en-US" sz="2600" i="1" kern="1200" dirty="0" smtClean="0">
                <a:latin typeface="Times New Roman" panose="02020603050405020304" pitchFamily="18" charset="0"/>
                <a:cs typeface="Times New Roman" panose="02020603050405020304" pitchFamily="18" charset="0"/>
              </a:rPr>
              <a:t>:</a:t>
            </a:r>
            <a:r>
              <a:rPr lang="en-US" sz="2600" kern="1200" dirty="0" smtClean="0">
                <a:latin typeface="Times New Roman" panose="02020603050405020304" pitchFamily="18" charset="0"/>
                <a:cs typeface="Times New Roman" panose="02020603050405020304" pitchFamily="18" charset="0"/>
              </a:rPr>
              <a:t> </a:t>
            </a:r>
            <a:endParaRPr lang="en-US" sz="26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7778659" y="2916777"/>
            <a:ext cx="3235427" cy="2539888"/>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tint val="40000"/>
              <a:alpha val="90000"/>
              <a:hueOff val="2029141"/>
              <a:satOff val="100000"/>
              <a:lumOff val="1779"/>
              <a:alphaOff val="0"/>
            </a:schemeClr>
          </a:lnRef>
          <a:fillRef idx="1">
            <a:schemeClr val="accent3">
              <a:tint val="40000"/>
              <a:alpha val="90000"/>
              <a:hueOff val="2029141"/>
              <a:satOff val="100000"/>
              <a:lumOff val="1779"/>
              <a:alphaOff val="0"/>
            </a:schemeClr>
          </a:fillRef>
          <a:effectRef idx="0">
            <a:schemeClr val="accent3">
              <a:tint val="40000"/>
              <a:alpha val="90000"/>
              <a:hueOff val="2029141"/>
              <a:satOff val="100000"/>
              <a:lumOff val="1779"/>
              <a:alphaOff val="0"/>
            </a:schemeClr>
          </a:effectRef>
          <a:fontRef idx="minor">
            <a:schemeClr val="dk1">
              <a:hueOff val="0"/>
              <a:satOff val="0"/>
              <a:lumOff val="0"/>
              <a:alphaOff val="0"/>
            </a:schemeClr>
          </a:fontRef>
        </p:style>
        <p:txBody>
          <a:bodyPr spcFirstLastPara="0" vert="horz" wrap="square" lIns="406241" tIns="149352" rIns="149352" bIns="149352" numCol="1" spcCol="1270" anchor="ctr" anchorCtr="0">
            <a:noAutofit/>
          </a:bodyPr>
          <a:lstStyle/>
          <a:p>
            <a:pPr lvl="0" algn="l" defTabSz="9334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Cuộc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nói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chuyện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giữa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hai</a:t>
            </a:r>
            <a:r>
              <a:rPr lang="en-US" sz="2800" kern="1200" dirty="0" smtClean="0">
                <a:latin typeface="Times New Roman" panose="02020603050405020304" pitchFamily="18" charset="0"/>
                <a:cs typeface="Times New Roman" panose="02020603050405020304" pitchFamily="18" charset="0"/>
              </a:rPr>
              <a:t> hay </a:t>
            </a:r>
            <a:r>
              <a:rPr lang="en-US" sz="2800" kern="1200" dirty="0" err="1" smtClean="0">
                <a:latin typeface="Times New Roman" panose="02020603050405020304" pitchFamily="18" charset="0"/>
                <a:cs typeface="Times New Roman" panose="02020603050405020304" pitchFamily="18" charset="0"/>
              </a:rPr>
              <a:t>nhiều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nhau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trao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đổi</a:t>
            </a:r>
            <a:r>
              <a:rPr lang="en-US" sz="2800" kern="1200" dirty="0" smtClean="0">
                <a:latin typeface="Times New Roman" panose="02020603050405020304" pitchFamily="18" charset="0"/>
                <a:cs typeface="Times New Roman" panose="02020603050405020304" pitchFamily="18" charset="0"/>
              </a:rPr>
              <a:t> ý </a:t>
            </a:r>
            <a:r>
              <a:rPr lang="en-US" sz="2800" kern="1200" dirty="0" err="1" smtClean="0">
                <a:latin typeface="Times New Roman" panose="02020603050405020304" pitchFamily="18" charset="0"/>
                <a:cs typeface="Times New Roman" panose="02020603050405020304" pitchFamily="18" charset="0"/>
              </a:rPr>
              <a:t>kiến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6307788" y="2136912"/>
            <a:ext cx="2156951" cy="1160708"/>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155700">
              <a:lnSpc>
                <a:spcPct val="90000"/>
              </a:lnSpc>
              <a:spcBef>
                <a:spcPct val="0"/>
              </a:spcBef>
              <a:spcAft>
                <a:spcPct val="35000"/>
              </a:spcAft>
            </a:pPr>
            <a:r>
              <a:rPr lang="en-US" sz="2600" i="1" kern="1200" dirty="0" err="1" smtClean="0">
                <a:latin typeface="Times New Roman" panose="02020603050405020304" pitchFamily="18" charset="0"/>
                <a:cs typeface="Times New Roman" panose="02020603050405020304" pitchFamily="18" charset="0"/>
              </a:rPr>
              <a:t>đối</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thoại</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đối</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đáp</a:t>
            </a:r>
            <a:r>
              <a:rPr lang="en-US" sz="2600" i="1" kern="1200" dirty="0" smtClean="0">
                <a:latin typeface="Times New Roman" panose="02020603050405020304" pitchFamily="18" charset="0"/>
                <a:cs typeface="Times New Roman" panose="02020603050405020304" pitchFamily="18" charset="0"/>
              </a:rPr>
              <a:t>:</a:t>
            </a:r>
            <a:r>
              <a:rPr lang="en-US" sz="2600" kern="1200" dirty="0" smtClean="0">
                <a:latin typeface="Times New Roman" panose="02020603050405020304" pitchFamily="18" charset="0"/>
                <a:cs typeface="Times New Roman" panose="02020603050405020304" pitchFamily="18" charset="0"/>
              </a:rPr>
              <a:t> </a:t>
            </a:r>
            <a:endParaRPr lang="en-US" sz="2600" kern="1200" dirty="0">
              <a:latin typeface="Times New Roman" panose="02020603050405020304" pitchFamily="18" charset="0"/>
              <a:cs typeface="Times New Roman" panose="02020603050405020304" pitchFamily="18" charset="0"/>
            </a:endParaRPr>
          </a:p>
        </p:txBody>
      </p:sp>
      <p:sp>
        <p:nvSpPr>
          <p:cNvPr id="23" name="Rectangle 22"/>
          <p:cNvSpPr/>
          <p:nvPr/>
        </p:nvSpPr>
        <p:spPr>
          <a:xfrm>
            <a:off x="606499" y="921127"/>
            <a:ext cx="3038011" cy="738664"/>
          </a:xfrm>
          <a:prstGeom prst="rect">
            <a:avLst/>
          </a:prstGeom>
        </p:spPr>
        <p:txBody>
          <a:bodyPr wrap="none">
            <a:spAutoFit/>
          </a:bodyPr>
          <a:lstStyle/>
          <a:p>
            <a:pPr>
              <a:lnSpc>
                <a:spcPct val="150000"/>
              </a:lnSpc>
              <a:spcAft>
                <a:spcPts val="0"/>
              </a:spcAft>
            </a:pPr>
            <a:r>
              <a:rPr lang="vi-VN" sz="2800" b="1" dirty="0">
                <a:solidFill>
                  <a:srgbClr val="0070C0"/>
                </a:solidFill>
                <a:latin typeface="Times New Roman" panose="02020603050405020304" pitchFamily="18" charset="0"/>
                <a:ea typeface="Times New Roman" panose="02020603050405020304" pitchFamily="18" charset="0"/>
              </a:rPr>
              <a:t>Bài tập 5</a:t>
            </a:r>
            <a:r>
              <a:rPr lang="en-US" sz="2800" b="1" i="1" dirty="0">
                <a:latin typeface="Times New Roman" panose="02020603050405020304" pitchFamily="18" charset="0"/>
                <a:ea typeface="Times New Roman" panose="02020603050405020304" pitchFamily="18" charset="0"/>
              </a:rPr>
              <a:t>/</a:t>
            </a:r>
            <a:r>
              <a:rPr lang="en-US" sz="2800" b="1" dirty="0" err="1">
                <a:solidFill>
                  <a:srgbClr val="0070C0"/>
                </a:solidFill>
                <a:latin typeface="Times New Roman" panose="02020603050405020304" pitchFamily="18" charset="0"/>
                <a:ea typeface="Times New Roman" panose="02020603050405020304" pitchFamily="18" charset="0"/>
              </a:rPr>
              <a:t>trang</a:t>
            </a:r>
            <a:r>
              <a:rPr lang="en-US" sz="2800" b="1" dirty="0">
                <a:solidFill>
                  <a:srgbClr val="0070C0"/>
                </a:solidFill>
                <a:latin typeface="Times New Roman" panose="02020603050405020304" pitchFamily="18" charset="0"/>
                <a:ea typeface="Times New Roman" panose="02020603050405020304" pitchFamily="18" charset="0"/>
              </a:rPr>
              <a:t> 51</a:t>
            </a:r>
            <a:r>
              <a:rPr lang="en-US" sz="2800" b="1" i="1" dirty="0">
                <a:solidFill>
                  <a:srgbClr val="0070C0"/>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82678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71421" y="683313"/>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Rectangle 22"/>
          <p:cNvSpPr/>
          <p:nvPr/>
        </p:nvSpPr>
        <p:spPr>
          <a:xfrm>
            <a:off x="606499" y="921127"/>
            <a:ext cx="3038011" cy="738664"/>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Bài tập 5</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trang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51</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6" name="Freeform 15"/>
          <p:cNvSpPr/>
          <p:nvPr/>
        </p:nvSpPr>
        <p:spPr>
          <a:xfrm>
            <a:off x="3395067" y="2302730"/>
            <a:ext cx="2539007" cy="3121542"/>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06242" tIns="142240" rIns="142239" bIns="142240" numCol="1" spcCol="1270" anchor="ctr" anchorCtr="0">
            <a:noAutofit/>
          </a:bodyPr>
          <a:lstStyle/>
          <a:p>
            <a:pPr lvl="0" algn="l" defTabSz="8890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N</a:t>
            </a:r>
            <a:r>
              <a:rPr lang="vi-VN" sz="2800" kern="1200" dirty="0" smtClean="0">
                <a:latin typeface="Times New Roman" panose="02020603050405020304" pitchFamily="18" charset="0"/>
                <a:cs typeface="Times New Roman" panose="02020603050405020304" pitchFamily="18" charset="0"/>
              </a:rPr>
              <a:t>ghĩa là đặc tính có sẵn của một người, riêng tư nghĩa là riêng của từng người.</a:t>
            </a:r>
            <a:endParaRPr lang="en-US" sz="28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2000846" y="1813614"/>
            <a:ext cx="1692671" cy="1254907"/>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644650">
              <a:lnSpc>
                <a:spcPct val="90000"/>
              </a:lnSpc>
              <a:spcBef>
                <a:spcPct val="0"/>
              </a:spcBef>
              <a:spcAft>
                <a:spcPct val="35000"/>
              </a:spcAft>
            </a:pPr>
            <a:r>
              <a:rPr lang="en-US" sz="3200" i="1" kern="1200" dirty="0" err="1" smtClean="0">
                <a:latin typeface="Times New Roman" panose="02020603050405020304" pitchFamily="18" charset="0"/>
                <a:cs typeface="Times New Roman" panose="02020603050405020304" pitchFamily="18" charset="0"/>
              </a:rPr>
              <a:t>tư</a:t>
            </a:r>
            <a:r>
              <a:rPr lang="en-US" sz="3200" i="1" kern="1200" dirty="0" smtClean="0">
                <a:latin typeface="Times New Roman" panose="02020603050405020304" pitchFamily="18" charset="0"/>
                <a:cs typeface="Times New Roman" panose="02020603050405020304" pitchFamily="18" charset="0"/>
              </a:rPr>
              <a:t> </a:t>
            </a:r>
            <a:r>
              <a:rPr lang="en-US" sz="3200" i="1" kern="1200" dirty="0" err="1" smtClean="0">
                <a:latin typeface="Times New Roman" panose="02020603050405020304" pitchFamily="18" charset="0"/>
                <a:cs typeface="Times New Roman" panose="02020603050405020304" pitchFamily="18" charset="0"/>
              </a:rPr>
              <a:t>chất</a:t>
            </a:r>
            <a:r>
              <a:rPr lang="en-US" sz="3200" i="1" kern="1200" dirty="0" smtClean="0">
                <a:latin typeface="Times New Roman" panose="02020603050405020304" pitchFamily="18" charset="0"/>
                <a:cs typeface="Times New Roman" panose="02020603050405020304" pitchFamily="18" charset="0"/>
              </a:rPr>
              <a:t>:</a:t>
            </a:r>
            <a:r>
              <a:rPr lang="en-US" sz="3200" kern="1200" dirty="0" smtClean="0">
                <a:latin typeface="Times New Roman" panose="02020603050405020304" pitchFamily="18" charset="0"/>
                <a:cs typeface="Times New Roman" panose="02020603050405020304" pitchFamily="18" charset="0"/>
              </a:rPr>
              <a:t> </a:t>
            </a:r>
            <a:endParaRPr lang="en-US" sz="32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7626747" y="2302730"/>
            <a:ext cx="2539007" cy="3121542"/>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tint val="40000"/>
              <a:alpha val="90000"/>
              <a:hueOff val="-849226"/>
              <a:satOff val="-75346"/>
              <a:lumOff val="-769"/>
              <a:alphaOff val="0"/>
            </a:schemeClr>
          </a:lnRef>
          <a:fillRef idx="1">
            <a:schemeClr val="accent2">
              <a:tint val="40000"/>
              <a:alpha val="90000"/>
              <a:hueOff val="-849226"/>
              <a:satOff val="-75346"/>
              <a:lumOff val="-769"/>
              <a:alphaOff val="0"/>
            </a:schemeClr>
          </a:fillRef>
          <a:effectRef idx="0">
            <a:schemeClr val="accent2">
              <a:tint val="40000"/>
              <a:alpha val="90000"/>
              <a:hueOff val="-849226"/>
              <a:satOff val="-75346"/>
              <a:lumOff val="-769"/>
              <a:alphaOff val="0"/>
            </a:schemeClr>
          </a:effectRef>
          <a:fontRef idx="minor">
            <a:schemeClr val="dk1">
              <a:hueOff val="0"/>
              <a:satOff val="0"/>
              <a:lumOff val="0"/>
              <a:alphaOff val="0"/>
            </a:schemeClr>
          </a:fontRef>
        </p:style>
        <p:txBody>
          <a:bodyPr spcFirstLastPara="0" vert="horz" wrap="square" lIns="406241" tIns="142240" rIns="142240" bIns="142240" numCol="1" spcCol="1270" anchor="ctr" anchorCtr="0">
            <a:noAutofit/>
          </a:bodyPr>
          <a:lstStyle/>
          <a:p>
            <a:pPr lvl="0" algn="l" defTabSz="8890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C</a:t>
            </a:r>
            <a:r>
              <a:rPr lang="vi-VN" sz="2800" kern="1200" dirty="0" smtClean="0">
                <a:latin typeface="Times New Roman" panose="02020603050405020304" pitchFamily="18" charset="0"/>
                <a:cs typeface="Times New Roman" panose="02020603050405020304" pitchFamily="18" charset="0"/>
              </a:rPr>
              <a:t>ách nhìn nhận, suy nghĩ một sự vật, một vấn đề;</a:t>
            </a:r>
            <a:endParaRPr lang="en-US" sz="28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6343734" y="1695511"/>
            <a:ext cx="1692671" cy="1299152"/>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644650">
              <a:lnSpc>
                <a:spcPct val="90000"/>
              </a:lnSpc>
              <a:spcBef>
                <a:spcPct val="0"/>
              </a:spcBef>
              <a:spcAft>
                <a:spcPct val="35000"/>
              </a:spcAft>
            </a:pPr>
            <a:r>
              <a:rPr lang="en-US" sz="3200" i="1" kern="1200" dirty="0" err="1" smtClean="0">
                <a:latin typeface="Times New Roman" panose="02020603050405020304" pitchFamily="18" charset="0"/>
                <a:cs typeface="Times New Roman" panose="02020603050405020304" pitchFamily="18" charset="0"/>
              </a:rPr>
              <a:t>quan</a:t>
            </a:r>
            <a:r>
              <a:rPr lang="en-US" sz="3200" i="1" kern="1200" dirty="0" smtClean="0">
                <a:latin typeface="Times New Roman" panose="02020603050405020304" pitchFamily="18" charset="0"/>
                <a:cs typeface="Times New Roman" panose="02020603050405020304" pitchFamily="18" charset="0"/>
              </a:rPr>
              <a:t> </a:t>
            </a:r>
            <a:r>
              <a:rPr lang="en-US" sz="3200" i="1" kern="1200" dirty="0" err="1" smtClean="0">
                <a:latin typeface="Times New Roman" panose="02020603050405020304" pitchFamily="18" charset="0"/>
                <a:cs typeface="Times New Roman" panose="02020603050405020304" pitchFamily="18" charset="0"/>
              </a:rPr>
              <a:t>điểm</a:t>
            </a:r>
            <a:r>
              <a:rPr lang="en-US" sz="3200" i="1" kern="1200" dirty="0" smtClean="0">
                <a:latin typeface="Times New Roman" panose="02020603050405020304" pitchFamily="18" charset="0"/>
                <a:cs typeface="Times New Roman" panose="02020603050405020304" pitchFamily="18" charset="0"/>
              </a:rPr>
              <a:t>:</a:t>
            </a:r>
            <a:r>
              <a:rPr lang="en-US" sz="3200" kern="1200" dirty="0" smtClean="0">
                <a:latin typeface="Times New Roman" panose="02020603050405020304" pitchFamily="18" charset="0"/>
                <a:cs typeface="Times New Roman" panose="02020603050405020304" pitchFamily="18" charset="0"/>
              </a:rPr>
              <a:t> </a:t>
            </a:r>
            <a:endParaRPr lang="en-US" sz="32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194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ircle(in)">
                                      <p:cBhvr>
                                        <p:cTn id="1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71421" y="683313"/>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Rectangle 22"/>
          <p:cNvSpPr/>
          <p:nvPr/>
        </p:nvSpPr>
        <p:spPr>
          <a:xfrm>
            <a:off x="606499" y="921127"/>
            <a:ext cx="3038011" cy="738664"/>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Bài tập 5</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trang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51</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24" name="Group 23"/>
          <p:cNvGrpSpPr/>
          <p:nvPr/>
        </p:nvGrpSpPr>
        <p:grpSpPr>
          <a:xfrm>
            <a:off x="2090867" y="1883859"/>
            <a:ext cx="7984867" cy="4221053"/>
            <a:chOff x="2511605" y="1883859"/>
            <a:chExt cx="7984867" cy="4221053"/>
          </a:xfrm>
        </p:grpSpPr>
        <p:grpSp>
          <p:nvGrpSpPr>
            <p:cNvPr id="7" name="Group 6"/>
            <p:cNvGrpSpPr/>
            <p:nvPr/>
          </p:nvGrpSpPr>
          <p:grpSpPr>
            <a:xfrm>
              <a:off x="4472817" y="1955155"/>
              <a:ext cx="6023655" cy="3722459"/>
              <a:chOff x="3215846" y="1785822"/>
              <a:chExt cx="4192888" cy="4096013"/>
            </a:xfrm>
          </p:grpSpPr>
          <p:sp>
            <p:nvSpPr>
              <p:cNvPr id="10" name="Freeform 9"/>
              <p:cNvSpPr/>
              <p:nvPr/>
            </p:nvSpPr>
            <p:spPr>
              <a:xfrm>
                <a:off x="3215846" y="1785822"/>
                <a:ext cx="4192888" cy="1099865"/>
              </a:xfrm>
              <a:custGeom>
                <a:avLst/>
                <a:gdLst>
                  <a:gd name="connsiteX0" fmla="*/ 183314 w 1099864"/>
                  <a:gd name="connsiteY0" fmla="*/ 0 h 6944153"/>
                  <a:gd name="connsiteX1" fmla="*/ 916550 w 1099864"/>
                  <a:gd name="connsiteY1" fmla="*/ 0 h 6944153"/>
                  <a:gd name="connsiteX2" fmla="*/ 1099864 w 1099864"/>
                  <a:gd name="connsiteY2" fmla="*/ 183314 h 6944153"/>
                  <a:gd name="connsiteX3" fmla="*/ 1099864 w 1099864"/>
                  <a:gd name="connsiteY3" fmla="*/ 6944153 h 6944153"/>
                  <a:gd name="connsiteX4" fmla="*/ 1099864 w 1099864"/>
                  <a:gd name="connsiteY4" fmla="*/ 6944153 h 6944153"/>
                  <a:gd name="connsiteX5" fmla="*/ 0 w 1099864"/>
                  <a:gd name="connsiteY5" fmla="*/ 6944153 h 6944153"/>
                  <a:gd name="connsiteX6" fmla="*/ 0 w 1099864"/>
                  <a:gd name="connsiteY6" fmla="*/ 6944153 h 6944153"/>
                  <a:gd name="connsiteX7" fmla="*/ 0 w 1099864"/>
                  <a:gd name="connsiteY7" fmla="*/ 183314 h 6944153"/>
                  <a:gd name="connsiteX8" fmla="*/ 183314 w 1099864"/>
                  <a:gd name="connsiteY8" fmla="*/ 0 h 694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864" h="6944153">
                    <a:moveTo>
                      <a:pt x="1099864" y="1157382"/>
                    </a:moveTo>
                    <a:lnTo>
                      <a:pt x="1099864" y="5786771"/>
                    </a:lnTo>
                    <a:cubicBezTo>
                      <a:pt x="1099864" y="6425977"/>
                      <a:pt x="1086865" y="6944150"/>
                      <a:pt x="1070829" y="6944150"/>
                    </a:cubicBezTo>
                    <a:lnTo>
                      <a:pt x="0" y="6944150"/>
                    </a:lnTo>
                    <a:lnTo>
                      <a:pt x="0" y="6944150"/>
                    </a:lnTo>
                    <a:lnTo>
                      <a:pt x="0" y="3"/>
                    </a:lnTo>
                    <a:lnTo>
                      <a:pt x="0" y="3"/>
                    </a:lnTo>
                    <a:lnTo>
                      <a:pt x="1070829" y="3"/>
                    </a:lnTo>
                    <a:cubicBezTo>
                      <a:pt x="1086865" y="3"/>
                      <a:pt x="1099864" y="518176"/>
                      <a:pt x="1099864" y="1157382"/>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7" tIns="71471" rIns="71471" bIns="71472"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xem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xét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từng</a:t>
                </a:r>
                <a:r>
                  <a:rPr lang="en-US" sz="2800" kern="1200" dirty="0" smtClean="0">
                    <a:latin typeface="Times New Roman" panose="02020603050405020304" pitchFamily="18" charset="0"/>
                    <a:cs typeface="Times New Roman" panose="02020603050405020304" pitchFamily="18" charset="0"/>
                  </a:rPr>
                  <a:t> chi </a:t>
                </a:r>
                <a:r>
                  <a:rPr lang="en-US" sz="2800" kern="1200" dirty="0" err="1" smtClean="0">
                    <a:latin typeface="Times New Roman" panose="02020603050405020304" pitchFamily="18" charset="0"/>
                    <a:cs typeface="Times New Roman" panose="02020603050405020304" pitchFamily="18" charset="0"/>
                  </a:rPr>
                  <a:t>tiết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tìm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hiểu</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3215846" y="3284184"/>
                <a:ext cx="4192888" cy="1099286"/>
              </a:xfrm>
              <a:custGeom>
                <a:avLst/>
                <a:gdLst>
                  <a:gd name="connsiteX0" fmla="*/ 183218 w 1099286"/>
                  <a:gd name="connsiteY0" fmla="*/ 0 h 6944153"/>
                  <a:gd name="connsiteX1" fmla="*/ 916068 w 1099286"/>
                  <a:gd name="connsiteY1" fmla="*/ 0 h 6944153"/>
                  <a:gd name="connsiteX2" fmla="*/ 1099286 w 1099286"/>
                  <a:gd name="connsiteY2" fmla="*/ 183218 h 6944153"/>
                  <a:gd name="connsiteX3" fmla="*/ 1099286 w 1099286"/>
                  <a:gd name="connsiteY3" fmla="*/ 6944153 h 6944153"/>
                  <a:gd name="connsiteX4" fmla="*/ 1099286 w 1099286"/>
                  <a:gd name="connsiteY4" fmla="*/ 6944153 h 6944153"/>
                  <a:gd name="connsiteX5" fmla="*/ 0 w 1099286"/>
                  <a:gd name="connsiteY5" fmla="*/ 6944153 h 6944153"/>
                  <a:gd name="connsiteX6" fmla="*/ 0 w 1099286"/>
                  <a:gd name="connsiteY6" fmla="*/ 6944153 h 6944153"/>
                  <a:gd name="connsiteX7" fmla="*/ 0 w 1099286"/>
                  <a:gd name="connsiteY7" fmla="*/ 183218 h 6944153"/>
                  <a:gd name="connsiteX8" fmla="*/ 183218 w 1099286"/>
                  <a:gd name="connsiteY8" fmla="*/ 0 h 694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86" h="6944153">
                    <a:moveTo>
                      <a:pt x="1099286" y="1157384"/>
                    </a:moveTo>
                    <a:lnTo>
                      <a:pt x="1099286" y="5786769"/>
                    </a:lnTo>
                    <a:cubicBezTo>
                      <a:pt x="1099286" y="6425976"/>
                      <a:pt x="1086300" y="6944150"/>
                      <a:pt x="1070282" y="6944150"/>
                    </a:cubicBezTo>
                    <a:lnTo>
                      <a:pt x="0" y="6944150"/>
                    </a:lnTo>
                    <a:lnTo>
                      <a:pt x="0" y="6944150"/>
                    </a:lnTo>
                    <a:lnTo>
                      <a:pt x="0" y="3"/>
                    </a:lnTo>
                    <a:lnTo>
                      <a:pt x="0" y="3"/>
                    </a:lnTo>
                    <a:lnTo>
                      <a:pt x="1070282" y="3"/>
                    </a:lnTo>
                    <a:cubicBezTo>
                      <a:pt x="1086300" y="3"/>
                      <a:pt x="1099286" y="518177"/>
                      <a:pt x="1099286" y="1157384"/>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7" tIns="71443" rIns="71443" bIns="71444"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err="1" smtClean="0">
                    <a:latin typeface="Times New Roman" panose="02020603050405020304" pitchFamily="18" charset="0"/>
                    <a:cs typeface="Times New Roman" panose="02020603050405020304" pitchFamily="18" charset="0"/>
                  </a:rPr>
                  <a:t>Nghĩa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mất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hẳn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nòi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giống</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3215846" y="4782549"/>
                <a:ext cx="4192888" cy="1099286"/>
              </a:xfrm>
              <a:custGeom>
                <a:avLst/>
                <a:gdLst>
                  <a:gd name="connsiteX0" fmla="*/ 183218 w 1099286"/>
                  <a:gd name="connsiteY0" fmla="*/ 0 h 6944153"/>
                  <a:gd name="connsiteX1" fmla="*/ 916068 w 1099286"/>
                  <a:gd name="connsiteY1" fmla="*/ 0 h 6944153"/>
                  <a:gd name="connsiteX2" fmla="*/ 1099286 w 1099286"/>
                  <a:gd name="connsiteY2" fmla="*/ 183218 h 6944153"/>
                  <a:gd name="connsiteX3" fmla="*/ 1099286 w 1099286"/>
                  <a:gd name="connsiteY3" fmla="*/ 6944153 h 6944153"/>
                  <a:gd name="connsiteX4" fmla="*/ 1099286 w 1099286"/>
                  <a:gd name="connsiteY4" fmla="*/ 6944153 h 6944153"/>
                  <a:gd name="connsiteX5" fmla="*/ 0 w 1099286"/>
                  <a:gd name="connsiteY5" fmla="*/ 6944153 h 6944153"/>
                  <a:gd name="connsiteX6" fmla="*/ 0 w 1099286"/>
                  <a:gd name="connsiteY6" fmla="*/ 6944153 h 6944153"/>
                  <a:gd name="connsiteX7" fmla="*/ 0 w 1099286"/>
                  <a:gd name="connsiteY7" fmla="*/ 183218 h 6944153"/>
                  <a:gd name="connsiteX8" fmla="*/ 183218 w 1099286"/>
                  <a:gd name="connsiteY8" fmla="*/ 0 h 694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86" h="6944153">
                    <a:moveTo>
                      <a:pt x="1099286" y="1157384"/>
                    </a:moveTo>
                    <a:lnTo>
                      <a:pt x="1099286" y="5786769"/>
                    </a:lnTo>
                    <a:cubicBezTo>
                      <a:pt x="1099286" y="6425976"/>
                      <a:pt x="1086300" y="6944150"/>
                      <a:pt x="1070282" y="6944150"/>
                    </a:cubicBezTo>
                    <a:lnTo>
                      <a:pt x="0" y="6944150"/>
                    </a:lnTo>
                    <a:lnTo>
                      <a:pt x="0" y="6944150"/>
                    </a:lnTo>
                    <a:lnTo>
                      <a:pt x="0" y="3"/>
                    </a:lnTo>
                    <a:lnTo>
                      <a:pt x="0" y="3"/>
                    </a:lnTo>
                    <a:lnTo>
                      <a:pt x="1070282" y="3"/>
                    </a:lnTo>
                    <a:cubicBezTo>
                      <a:pt x="1086300" y="3"/>
                      <a:pt x="1099286" y="518177"/>
                      <a:pt x="1099286" y="1157384"/>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7" tIns="71444" rIns="71443" bIns="71443"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err="1" smtClean="0">
                    <a:latin typeface="Times New Roman" panose="02020603050405020304" pitchFamily="18" charset="0"/>
                    <a:cs typeface="Times New Roman" panose="02020603050405020304" pitchFamily="18" charset="0"/>
                  </a:rPr>
                  <a:t>Nghĩa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mất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mọi</a:t>
                </a:r>
                <a:r>
                  <a:rPr lang="en-US" sz="2800" kern="1200" dirty="0" smtClean="0">
                    <a:latin typeface="Times New Roman" panose="02020603050405020304" pitchFamily="18" charset="0"/>
                    <a:cs typeface="Times New Roman" panose="02020603050405020304" pitchFamily="18" charset="0"/>
                  </a:rPr>
                  <a:t> hi </a:t>
                </a:r>
                <a:r>
                  <a:rPr lang="en-US" sz="2800" kern="1200" dirty="0" err="1" smtClean="0">
                    <a:latin typeface="Times New Roman" panose="02020603050405020304" pitchFamily="18" charset="0"/>
                    <a:cs typeface="Times New Roman" panose="02020603050405020304" pitchFamily="18" charset="0"/>
                  </a:rPr>
                  <a:t>vọng</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
          <p:nvSpPr>
            <p:cNvPr id="28" name="Freeform 27"/>
            <p:cNvSpPr/>
            <p:nvPr/>
          </p:nvSpPr>
          <p:spPr>
            <a:xfrm>
              <a:off x="2511605" y="1883859"/>
              <a:ext cx="2045963" cy="1536973"/>
            </a:xfrm>
            <a:custGeom>
              <a:avLst/>
              <a:gdLst>
                <a:gd name="connsiteX0" fmla="*/ 0 w 1691209"/>
                <a:gd name="connsiteY0" fmla="*/ 0 h 1183846"/>
                <a:gd name="connsiteX1" fmla="*/ 1099286 w 1691209"/>
                <a:gd name="connsiteY1" fmla="*/ 0 h 1183846"/>
                <a:gd name="connsiteX2" fmla="*/ 1691209 w 1691209"/>
                <a:gd name="connsiteY2" fmla="*/ 591923 h 1183846"/>
                <a:gd name="connsiteX3" fmla="*/ 1099286 w 1691209"/>
                <a:gd name="connsiteY3" fmla="*/ 1183846 h 1183846"/>
                <a:gd name="connsiteX4" fmla="*/ 0 w 1691209"/>
                <a:gd name="connsiteY4" fmla="*/ 1183846 h 1183846"/>
                <a:gd name="connsiteX5" fmla="*/ 591923 w 1691209"/>
                <a:gd name="connsiteY5" fmla="*/ 591923 h 1183846"/>
                <a:gd name="connsiteX6" fmla="*/ 0 w 1691209"/>
                <a:gd name="connsiteY6" fmla="*/ 0 h 118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1209" h="1183846">
                  <a:moveTo>
                    <a:pt x="1691208" y="0"/>
                  </a:moveTo>
                  <a:lnTo>
                    <a:pt x="1691208" y="769500"/>
                  </a:lnTo>
                  <a:lnTo>
                    <a:pt x="845605" y="1183846"/>
                  </a:lnTo>
                  <a:lnTo>
                    <a:pt x="1" y="769500"/>
                  </a:lnTo>
                  <a:lnTo>
                    <a:pt x="1" y="0"/>
                  </a:lnTo>
                  <a:lnTo>
                    <a:pt x="845605" y="414346"/>
                  </a:lnTo>
                  <a:lnTo>
                    <a:pt x="1691208"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1" tIns="609703" rIns="17780" bIns="609704" numCol="1" spcCol="1270" anchor="ctr" anchorCtr="0">
              <a:noAutofit/>
            </a:bodyPr>
            <a:lstStyle/>
            <a:p>
              <a:pPr lvl="0" algn="ctr" defTabSz="1244600">
                <a:lnSpc>
                  <a:spcPct val="90000"/>
                </a:lnSpc>
                <a:spcBef>
                  <a:spcPct val="0"/>
                </a:spcBef>
                <a:spcAft>
                  <a:spcPct val="35000"/>
                </a:spcAft>
              </a:pPr>
              <a:r>
                <a:rPr lang="en-US" sz="2800" i="1" kern="1200" dirty="0" err="1" smtClean="0">
                  <a:latin typeface="Times New Roman" panose="02020603050405020304" pitchFamily="18" charset="0"/>
                  <a:cs typeface="Times New Roman" panose="02020603050405020304" pitchFamily="18" charset="0"/>
                </a:rPr>
                <a:t>Quan</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sát</a:t>
              </a:r>
              <a:r>
                <a:rPr lang="en-US" sz="2800" i="1" kern="1200" dirty="0" smtClean="0">
                  <a:latin typeface="Times New Roman" panose="02020603050405020304" pitchFamily="18" charset="0"/>
                  <a:cs typeface="Times New Roman" panose="02020603050405020304" pitchFamily="18" charset="0"/>
                </a:rPr>
                <a:t>:</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29" name="Freeform 28"/>
            <p:cNvSpPr/>
            <p:nvPr/>
          </p:nvSpPr>
          <p:spPr>
            <a:xfrm>
              <a:off x="2511605" y="3221626"/>
              <a:ext cx="2045963" cy="1536972"/>
            </a:xfrm>
            <a:custGeom>
              <a:avLst/>
              <a:gdLst>
                <a:gd name="connsiteX0" fmla="*/ 0 w 1691209"/>
                <a:gd name="connsiteY0" fmla="*/ 0 h 1183846"/>
                <a:gd name="connsiteX1" fmla="*/ 1099286 w 1691209"/>
                <a:gd name="connsiteY1" fmla="*/ 0 h 1183846"/>
                <a:gd name="connsiteX2" fmla="*/ 1691209 w 1691209"/>
                <a:gd name="connsiteY2" fmla="*/ 591923 h 1183846"/>
                <a:gd name="connsiteX3" fmla="*/ 1099286 w 1691209"/>
                <a:gd name="connsiteY3" fmla="*/ 1183846 h 1183846"/>
                <a:gd name="connsiteX4" fmla="*/ 0 w 1691209"/>
                <a:gd name="connsiteY4" fmla="*/ 1183846 h 1183846"/>
                <a:gd name="connsiteX5" fmla="*/ 591923 w 1691209"/>
                <a:gd name="connsiteY5" fmla="*/ 591923 h 1183846"/>
                <a:gd name="connsiteX6" fmla="*/ 0 w 1691209"/>
                <a:gd name="connsiteY6" fmla="*/ 0 h 118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1209" h="1183846">
                  <a:moveTo>
                    <a:pt x="1691208" y="0"/>
                  </a:moveTo>
                  <a:lnTo>
                    <a:pt x="1691208" y="769500"/>
                  </a:lnTo>
                  <a:lnTo>
                    <a:pt x="845605" y="1183846"/>
                  </a:lnTo>
                  <a:lnTo>
                    <a:pt x="1" y="769500"/>
                  </a:lnTo>
                  <a:lnTo>
                    <a:pt x="1" y="0"/>
                  </a:lnTo>
                  <a:lnTo>
                    <a:pt x="845605" y="414346"/>
                  </a:lnTo>
                  <a:lnTo>
                    <a:pt x="1691208"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1" tIns="609703" rIns="17780" bIns="609704" numCol="1" spcCol="1270" anchor="ctr" anchorCtr="0">
              <a:noAutofit/>
            </a:bodyPr>
            <a:lstStyle/>
            <a:p>
              <a:pPr lvl="0" algn="ctr" defTabSz="1244600">
                <a:lnSpc>
                  <a:spcPct val="90000"/>
                </a:lnSpc>
                <a:spcBef>
                  <a:spcPct val="0"/>
                </a:spcBef>
                <a:spcAft>
                  <a:spcPct val="35000"/>
                </a:spcAft>
              </a:pPr>
              <a:r>
                <a:rPr lang="en-US" sz="2800" i="1" kern="1200" dirty="0" err="1" smtClean="0">
                  <a:latin typeface="Times New Roman" panose="02020603050405020304" pitchFamily="18" charset="0"/>
                  <a:cs typeface="Times New Roman" panose="02020603050405020304" pitchFamily="18" charset="0"/>
                </a:rPr>
                <a:t>Tuyệt</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chủng</a:t>
              </a:r>
              <a:r>
                <a:rPr lang="en-US" sz="2800" i="1" kern="1200" dirty="0" smtClean="0">
                  <a:latin typeface="Times New Roman" panose="02020603050405020304" pitchFamily="18" charset="0"/>
                  <a:cs typeface="Times New Roman" panose="02020603050405020304" pitchFamily="18" charset="0"/>
                </a:rPr>
                <a:t>:</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34" name="Freeform 33"/>
            <p:cNvSpPr/>
            <p:nvPr/>
          </p:nvSpPr>
          <p:spPr>
            <a:xfrm>
              <a:off x="2511605" y="4567940"/>
              <a:ext cx="2045963" cy="1536972"/>
            </a:xfrm>
            <a:custGeom>
              <a:avLst/>
              <a:gdLst>
                <a:gd name="connsiteX0" fmla="*/ 0 w 1691209"/>
                <a:gd name="connsiteY0" fmla="*/ 0 h 1183846"/>
                <a:gd name="connsiteX1" fmla="*/ 1099286 w 1691209"/>
                <a:gd name="connsiteY1" fmla="*/ 0 h 1183846"/>
                <a:gd name="connsiteX2" fmla="*/ 1691209 w 1691209"/>
                <a:gd name="connsiteY2" fmla="*/ 591923 h 1183846"/>
                <a:gd name="connsiteX3" fmla="*/ 1099286 w 1691209"/>
                <a:gd name="connsiteY3" fmla="*/ 1183846 h 1183846"/>
                <a:gd name="connsiteX4" fmla="*/ 0 w 1691209"/>
                <a:gd name="connsiteY4" fmla="*/ 1183846 h 1183846"/>
                <a:gd name="connsiteX5" fmla="*/ 591923 w 1691209"/>
                <a:gd name="connsiteY5" fmla="*/ 591923 h 1183846"/>
                <a:gd name="connsiteX6" fmla="*/ 0 w 1691209"/>
                <a:gd name="connsiteY6" fmla="*/ 0 h 118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1209" h="1183846">
                  <a:moveTo>
                    <a:pt x="1691208" y="0"/>
                  </a:moveTo>
                  <a:lnTo>
                    <a:pt x="1691208" y="769500"/>
                  </a:lnTo>
                  <a:lnTo>
                    <a:pt x="845605" y="1183846"/>
                  </a:lnTo>
                  <a:lnTo>
                    <a:pt x="1" y="769500"/>
                  </a:lnTo>
                  <a:lnTo>
                    <a:pt x="1" y="0"/>
                  </a:lnTo>
                  <a:lnTo>
                    <a:pt x="845605" y="414346"/>
                  </a:lnTo>
                  <a:lnTo>
                    <a:pt x="1691208"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1" tIns="609703" rIns="17780" bIns="609704" numCol="1" spcCol="1270" anchor="ctr" anchorCtr="0">
              <a:noAutofit/>
            </a:bodyPr>
            <a:lstStyle/>
            <a:p>
              <a:pPr lvl="0" algn="ctr" defTabSz="1244600">
                <a:lnSpc>
                  <a:spcPct val="90000"/>
                </a:lnSpc>
                <a:spcBef>
                  <a:spcPct val="0"/>
                </a:spcBef>
                <a:spcAft>
                  <a:spcPct val="35000"/>
                </a:spcAft>
              </a:pPr>
              <a:r>
                <a:rPr lang="en-US" sz="2800" i="1" kern="1200" dirty="0" err="1" smtClean="0">
                  <a:latin typeface="Times New Roman" panose="02020603050405020304" pitchFamily="18" charset="0"/>
                  <a:cs typeface="Times New Roman" panose="02020603050405020304" pitchFamily="18" charset="0"/>
                </a:rPr>
                <a:t>Tuyệt</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vọng</a:t>
              </a:r>
              <a:r>
                <a:rPr lang="en-US" sz="2800" i="1" kern="1200" dirty="0" smtClean="0">
                  <a:latin typeface="Times New Roman" panose="02020603050405020304" pitchFamily="18" charset="0"/>
                  <a:cs typeface="Times New Roman" panose="02020603050405020304" pitchFamily="18" charset="0"/>
                </a:rPr>
                <a:t>:</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65753288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71421" y="683313"/>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464346" y="1299675"/>
            <a:ext cx="6794873" cy="523220"/>
          </a:xfrm>
          <a:prstGeom prst="rect">
            <a:avLst/>
          </a:prstGeom>
        </p:spPr>
        <p:txBody>
          <a:bodyPr wrap="none">
            <a:spAutoFit/>
          </a:bodyPr>
          <a:lstStyle/>
          <a:p>
            <a:pPr algn="just">
              <a:spcAft>
                <a:spcPts val="0"/>
              </a:spcAft>
            </a:pPr>
            <a:r>
              <a:rPr lang="vi-VN" sz="2800" b="1" dirty="0">
                <a:latin typeface="Times New Roman" panose="02020603050405020304" pitchFamily="18" charset="0"/>
                <a:ea typeface="Times New Roman" panose="02020603050405020304" pitchFamily="18" charset="0"/>
              </a:rPr>
              <a:t>Bài tập 6/trang 51:</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Đặt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với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từ</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Hán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Việt</a:t>
            </a:r>
            <a:endParaRPr lang="en-US" sz="2800" dirty="0">
              <a:effectLst/>
              <a:latin typeface="Times New Roman" panose="02020603050405020304" pitchFamily="18" charset="0"/>
              <a:ea typeface="Times New Roman" panose="02020603050405020304" pitchFamily="18" charset="0"/>
            </a:endParaRPr>
          </a:p>
        </p:txBody>
      </p:sp>
      <p:sp>
        <p:nvSpPr>
          <p:cNvPr id="11" name="Freeform 10"/>
          <p:cNvSpPr/>
          <p:nvPr/>
        </p:nvSpPr>
        <p:spPr>
          <a:xfrm>
            <a:off x="1037120" y="2502594"/>
            <a:ext cx="3760583" cy="1870714"/>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ln w="38100"/>
        </p:spPr>
        <p:style>
          <a:lnRef idx="2">
            <a:schemeClr val="accent4"/>
          </a:lnRef>
          <a:fillRef idx="1">
            <a:schemeClr val="lt1"/>
          </a:fillRef>
          <a:effectRef idx="0">
            <a:schemeClr val="accent4"/>
          </a:effectRef>
          <a:fontRef idx="minor">
            <a:schemeClr val="dk1"/>
          </a:fontRef>
        </p:style>
        <p:txBody>
          <a:bodyPr spcFirstLastPara="0" vert="horz" wrap="square" lIns="664242" tIns="28004" rIns="608235" bIns="28004" numCol="1" spcCol="1270" anchor="ctr" anchorCtr="0">
            <a:noAutofit/>
          </a:bodyPr>
          <a:lstStyle/>
          <a:p>
            <a:pPr lvl="0" algn="ctr" defTabSz="9334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Ngày</a:t>
            </a:r>
            <a:r>
              <a:rPr lang="en-US" sz="2800" kern="1200" dirty="0" smtClean="0">
                <a:latin typeface="Times New Roman" panose="02020603050405020304" pitchFamily="18" charset="0"/>
                <a:cs typeface="Times New Roman" panose="02020603050405020304" pitchFamily="18" charset="0"/>
              </a:rPr>
              <a:t> nay, </a:t>
            </a:r>
            <a:r>
              <a:rPr lang="en-US" sz="2800" kern="1200" dirty="0" err="1" smtClean="0">
                <a:latin typeface="Times New Roman" panose="02020603050405020304" pitchFamily="18" charset="0"/>
                <a:cs typeface="Times New Roman" panose="02020603050405020304" pitchFamily="18" charset="0"/>
              </a:rPr>
              <a:t>nam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nữ</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quyền</a:t>
            </a:r>
            <a:r>
              <a:rPr lang="en-US" sz="2800"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bình</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đẳng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như</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nhau</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a:off x="4203009" y="2488691"/>
            <a:ext cx="3760583" cy="1870714"/>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ln w="38100"/>
        </p:spPr>
        <p:style>
          <a:lnRef idx="2">
            <a:schemeClr val="accent4"/>
          </a:lnRef>
          <a:fillRef idx="1">
            <a:schemeClr val="lt1"/>
          </a:fillRef>
          <a:effectRef idx="0">
            <a:schemeClr val="accent4"/>
          </a:effectRef>
          <a:fontRef idx="minor">
            <a:schemeClr val="dk1"/>
          </a:fontRef>
        </p:style>
        <p:txBody>
          <a:bodyPr spcFirstLastPara="0" vert="horz" wrap="square" lIns="664242" tIns="28004" rIns="608235" bIns="28004" numCol="1" spcCol="1270" anchor="ctr" anchorCtr="0">
            <a:noAutofit/>
          </a:bodyPr>
          <a:lstStyle/>
          <a:p>
            <a:pPr lvl="0" algn="ctr" defTabSz="9334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Mỗi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quan</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điểm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nhau</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7368897" y="2488691"/>
            <a:ext cx="3760583" cy="1870714"/>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ln w="38100"/>
        </p:spPr>
        <p:style>
          <a:lnRef idx="2">
            <a:schemeClr val="accent4"/>
          </a:lnRef>
          <a:fillRef idx="1">
            <a:schemeClr val="lt1"/>
          </a:fillRef>
          <a:effectRef idx="0">
            <a:schemeClr val="accent4"/>
          </a:effectRef>
          <a:fontRef idx="minor">
            <a:schemeClr val="dk1"/>
          </a:fontRef>
        </p:style>
        <p:txBody>
          <a:bodyPr spcFirstLastPara="0" vert="horz" wrap="square" lIns="664242" tIns="28004" rIns="608235" bIns="28004" numCol="1" spcCol="1270" anchor="ctr" anchorCtr="0">
            <a:noAutofit/>
          </a:bodyPr>
          <a:lstStyle/>
          <a:p>
            <a:pPr lvl="0" algn="ctr" defTabSz="9334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Hiện</a:t>
            </a:r>
            <a:r>
              <a:rPr lang="en-US" sz="2800" kern="1200" dirty="0" smtClean="0">
                <a:latin typeface="Times New Roman" panose="02020603050405020304" pitchFamily="18" charset="0"/>
                <a:cs typeface="Times New Roman" panose="02020603050405020304" pitchFamily="18" charset="0"/>
              </a:rPr>
              <a:t> nay, </a:t>
            </a:r>
            <a:r>
              <a:rPr lang="en-US" sz="2800" kern="1200" dirty="0" err="1" smtClean="0">
                <a:latin typeface="Times New Roman" panose="02020603050405020304" pitchFamily="18" charset="0"/>
                <a:cs typeface="Times New Roman" panose="02020603050405020304" pitchFamily="18" charset="0"/>
              </a:rPr>
              <a:t>loài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khủng</a:t>
            </a:r>
            <a:r>
              <a:rPr lang="en-US" sz="2800" kern="1200" dirty="0" smtClean="0">
                <a:latin typeface="Times New Roman" panose="02020603050405020304" pitchFamily="18" charset="0"/>
                <a:cs typeface="Times New Roman" panose="02020603050405020304" pitchFamily="18" charset="0"/>
              </a:rPr>
              <a:t> long </a:t>
            </a:r>
            <a:r>
              <a:rPr lang="en-US" sz="2800" kern="1200" dirty="0" err="1" smtClean="0">
                <a:latin typeface="Times New Roman" panose="02020603050405020304" pitchFamily="18" charset="0"/>
                <a:cs typeface="Times New Roman" panose="02020603050405020304" pitchFamily="18" charset="0"/>
              </a:rPr>
              <a:t>đã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hoàn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toàn</a:t>
            </a:r>
            <a:r>
              <a:rPr lang="en-US" sz="2800"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tuyệt</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chủng</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2375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17"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71421" y="683313"/>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507555" y="1278360"/>
            <a:ext cx="11182292" cy="523220"/>
          </a:xfrm>
          <a:prstGeom prst="rect">
            <a:avLst/>
          </a:prstGeom>
        </p:spPr>
        <p:txBody>
          <a:bodyPr wrap="none">
            <a:spAutoFit/>
          </a:bodyPr>
          <a:lstStyle/>
          <a:p>
            <a:pPr algn="just">
              <a:spcAft>
                <a:spcPts val="0"/>
              </a:spcAft>
            </a:pPr>
            <a:r>
              <a:rPr lang="vi-VN" sz="2800" b="1" dirty="0">
                <a:latin typeface="Times New Roman" panose="02020603050405020304" pitchFamily="18" charset="0"/>
                <a:ea typeface="Times New Roman" panose="02020603050405020304" pitchFamily="18" charset="0"/>
              </a:rPr>
              <a:t>Bài tập 7</a:t>
            </a:r>
            <a:r>
              <a:rPr lang="en-US" sz="2800" b="1" dirty="0">
                <a:latin typeface="Times New Roman" panose="02020603050405020304" pitchFamily="18" charset="0"/>
                <a:ea typeface="Times New Roman" panose="02020603050405020304" pitchFamily="18" charset="0"/>
              </a:rPr>
              <a:t>/</a:t>
            </a:r>
            <a:r>
              <a:rPr lang="en-US" sz="2800" b="1" dirty="0" err="1">
                <a:latin typeface="Times New Roman" panose="02020603050405020304" pitchFamily="18" charset="0"/>
                <a:ea typeface="Times New Roman" panose="02020603050405020304" pitchFamily="18" charset="0"/>
              </a:rPr>
              <a:t>trang</a:t>
            </a:r>
            <a:r>
              <a:rPr lang="en-US" sz="2800" b="1" dirty="0">
                <a:latin typeface="Times New Roman" panose="02020603050405020304" pitchFamily="18" charset="0"/>
                <a:ea typeface="Times New Roman" panose="02020603050405020304" pitchFamily="18" charset="0"/>
              </a:rPr>
              <a:t> 51: </a:t>
            </a:r>
            <a:r>
              <a:rPr lang="en-US" sz="2800" b="1" dirty="0" err="1">
                <a:latin typeface="Times New Roman" panose="02020603050405020304" pitchFamily="18" charset="0"/>
                <a:ea typeface="Times New Roman" panose="02020603050405020304" pitchFamily="18" charset="0"/>
              </a:rPr>
              <a:t>Phân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biệt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nghĩa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những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yếu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tố</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Hán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Việt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đồng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âm</a:t>
            </a:r>
            <a:endParaRPr lang="en-US" sz="2800" dirty="0">
              <a:effectLst/>
              <a:latin typeface="Times New Roman" panose="02020603050405020304" pitchFamily="18" charset="0"/>
              <a:ea typeface="Times New Roman" panose="02020603050405020304" pitchFamily="18" charset="0"/>
            </a:endParaRPr>
          </a:p>
        </p:txBody>
      </p:sp>
      <p:grpSp>
        <p:nvGrpSpPr>
          <p:cNvPr id="10" name="Group 9"/>
          <p:cNvGrpSpPr/>
          <p:nvPr/>
        </p:nvGrpSpPr>
        <p:grpSpPr>
          <a:xfrm>
            <a:off x="2373530" y="1747821"/>
            <a:ext cx="7419539" cy="3837313"/>
            <a:chOff x="2863208" y="1869164"/>
            <a:chExt cx="5998550" cy="3837313"/>
          </a:xfrm>
        </p:grpSpPr>
        <p:sp>
          <p:nvSpPr>
            <p:cNvPr id="12" name="Shape 11"/>
            <p:cNvSpPr/>
            <p:nvPr/>
          </p:nvSpPr>
          <p:spPr>
            <a:xfrm>
              <a:off x="2863208" y="1869164"/>
              <a:ext cx="5998550" cy="3749094"/>
            </a:xfrm>
            <a:prstGeom prst="swooshArrow">
              <a:avLst>
                <a:gd name="adj1" fmla="val 25000"/>
                <a:gd name="adj2" fmla="val 25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8" name="Oval 17"/>
            <p:cNvSpPr/>
            <p:nvPr/>
          </p:nvSpPr>
          <p:spPr>
            <a:xfrm>
              <a:off x="3625024" y="4456788"/>
              <a:ext cx="155962" cy="155962"/>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9" name="Freeform 18"/>
            <p:cNvSpPr/>
            <p:nvPr/>
          </p:nvSpPr>
          <p:spPr>
            <a:xfrm>
              <a:off x="3674640" y="4563815"/>
              <a:ext cx="1593970" cy="1083488"/>
            </a:xfrm>
            <a:custGeom>
              <a:avLst/>
              <a:gdLst>
                <a:gd name="connsiteX0" fmla="*/ 0 w 1820790"/>
                <a:gd name="connsiteY0" fmla="*/ 0 h 1083488"/>
                <a:gd name="connsiteX1" fmla="*/ 1820790 w 1820790"/>
                <a:gd name="connsiteY1" fmla="*/ 0 h 1083488"/>
                <a:gd name="connsiteX2" fmla="*/ 1820790 w 1820790"/>
                <a:gd name="connsiteY2" fmla="*/ 1083488 h 1083488"/>
                <a:gd name="connsiteX3" fmla="*/ 0 w 1820790"/>
                <a:gd name="connsiteY3" fmla="*/ 1083488 h 1083488"/>
                <a:gd name="connsiteX4" fmla="*/ 0 w 1820790"/>
                <a:gd name="connsiteY4" fmla="*/ 0 h 1083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790" h="1083488">
                  <a:moveTo>
                    <a:pt x="0" y="0"/>
                  </a:moveTo>
                  <a:lnTo>
                    <a:pt x="1820790" y="0"/>
                  </a:lnTo>
                  <a:lnTo>
                    <a:pt x="1820790" y="1083488"/>
                  </a:lnTo>
                  <a:lnTo>
                    <a:pt x="0" y="108348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2641" tIns="0" rIns="0" bIns="0" numCol="1" spcCol="1270" anchor="t" anchorCtr="0">
              <a:noAutofit/>
            </a:bodyPr>
            <a:lstStyle/>
            <a:p>
              <a:pPr lvl="0" algn="l" defTabSz="1244600">
                <a:lnSpc>
                  <a:spcPct val="90000"/>
                </a:lnSpc>
                <a:spcBef>
                  <a:spcPct val="0"/>
                </a:spcBef>
                <a:spcAft>
                  <a:spcPct val="35000"/>
                </a:spcAft>
              </a:pPr>
              <a:r>
                <a:rPr lang="vi-VN" sz="2800" i="1" kern="1200" dirty="0" smtClean="0">
                  <a:latin typeface="Times New Roman" panose="02020603050405020304" pitchFamily="18" charset="0"/>
                  <a:cs typeface="Times New Roman" panose="02020603050405020304" pitchFamily="18" charset="0"/>
                </a:rPr>
                <a:t>thiên</a:t>
              </a:r>
              <a:r>
                <a:rPr lang="vi-VN" sz="2800" kern="1200" dirty="0" smtClean="0">
                  <a:latin typeface="Times New Roman" panose="02020603050405020304" pitchFamily="18" charset="0"/>
                  <a:cs typeface="Times New Roman" panose="02020603050405020304" pitchFamily="18" charset="0"/>
                </a:rPr>
                <a:t> trong </a:t>
              </a:r>
              <a:r>
                <a:rPr lang="vi-VN" sz="2800" i="1" kern="1200" dirty="0" smtClean="0">
                  <a:latin typeface="Times New Roman" panose="02020603050405020304" pitchFamily="18" charset="0"/>
                  <a:cs typeface="Times New Roman" panose="02020603050405020304" pitchFamily="18" charset="0"/>
                </a:rPr>
                <a:t>thiên vị</a:t>
              </a:r>
              <a:r>
                <a:rPr lang="vi-VN" sz="2800" kern="1200" dirty="0" smtClean="0">
                  <a:latin typeface="Times New Roman" panose="02020603050405020304" pitchFamily="18" charset="0"/>
                  <a:cs typeface="Times New Roman" panose="02020603050405020304" pitchFamily="18" charset="0"/>
                </a:rPr>
                <a:t>: nghiêng, lệch;</a:t>
              </a:r>
              <a:endParaRPr lang="en-US" sz="2800" kern="1200" dirty="0">
                <a:latin typeface="Times New Roman" panose="02020603050405020304" pitchFamily="18" charset="0"/>
                <a:cs typeface="Times New Roman" panose="02020603050405020304" pitchFamily="18" charset="0"/>
              </a:endParaRPr>
            </a:p>
          </p:txBody>
        </p:sp>
        <p:sp>
          <p:nvSpPr>
            <p:cNvPr id="20" name="Oval 19"/>
            <p:cNvSpPr/>
            <p:nvPr/>
          </p:nvSpPr>
          <p:spPr>
            <a:xfrm>
              <a:off x="5001692" y="3437784"/>
              <a:ext cx="281931" cy="281931"/>
            </a:xfrm>
            <a:prstGeom prst="ellipse">
              <a:avLst/>
            </a:prstGeom>
          </p:spPr>
          <p:style>
            <a:lnRef idx="2">
              <a:schemeClr val="lt1">
                <a:hueOff val="0"/>
                <a:satOff val="0"/>
                <a:lumOff val="0"/>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sp>
        <p:sp>
          <p:nvSpPr>
            <p:cNvPr id="21" name="Freeform 20"/>
            <p:cNvSpPr/>
            <p:nvPr/>
          </p:nvSpPr>
          <p:spPr>
            <a:xfrm>
              <a:off x="5127132" y="3666970"/>
              <a:ext cx="1665096" cy="2039507"/>
            </a:xfrm>
            <a:custGeom>
              <a:avLst/>
              <a:gdLst>
                <a:gd name="connsiteX0" fmla="*/ 0 w 1875492"/>
                <a:gd name="connsiteY0" fmla="*/ 0 h 2039507"/>
                <a:gd name="connsiteX1" fmla="*/ 1875492 w 1875492"/>
                <a:gd name="connsiteY1" fmla="*/ 0 h 2039507"/>
                <a:gd name="connsiteX2" fmla="*/ 1875492 w 1875492"/>
                <a:gd name="connsiteY2" fmla="*/ 2039507 h 2039507"/>
                <a:gd name="connsiteX3" fmla="*/ 0 w 1875492"/>
                <a:gd name="connsiteY3" fmla="*/ 2039507 h 2039507"/>
                <a:gd name="connsiteX4" fmla="*/ 0 w 1875492"/>
                <a:gd name="connsiteY4" fmla="*/ 0 h 2039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492" h="2039507">
                  <a:moveTo>
                    <a:pt x="0" y="0"/>
                  </a:moveTo>
                  <a:lnTo>
                    <a:pt x="1875492" y="0"/>
                  </a:lnTo>
                  <a:lnTo>
                    <a:pt x="1875492" y="2039507"/>
                  </a:lnTo>
                  <a:lnTo>
                    <a:pt x="0" y="20395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9390" tIns="0" rIns="0" bIns="0" numCol="1" spcCol="1270" anchor="t" anchorCtr="0">
              <a:noAutofit/>
            </a:bodyPr>
            <a:lstStyle/>
            <a:p>
              <a:pPr lvl="0" algn="l" defTabSz="1244600">
                <a:lnSpc>
                  <a:spcPct val="90000"/>
                </a:lnSpc>
                <a:spcBef>
                  <a:spcPct val="0"/>
                </a:spcBef>
                <a:spcAft>
                  <a:spcPct val="35000"/>
                </a:spcAft>
              </a:pPr>
              <a:r>
                <a:rPr lang="vi-VN" sz="2800" i="1" kern="1200" dirty="0" smtClean="0">
                  <a:latin typeface="Times New Roman" panose="02020603050405020304" pitchFamily="18" charset="0"/>
                  <a:cs typeface="Times New Roman" panose="02020603050405020304" pitchFamily="18" charset="0"/>
                </a:rPr>
                <a:t>thiên</a:t>
              </a:r>
              <a:r>
                <a:rPr lang="vi-VN" sz="2800" kern="1200" dirty="0" smtClean="0">
                  <a:latin typeface="Times New Roman" panose="02020603050405020304" pitchFamily="18" charset="0"/>
                  <a:cs typeface="Times New Roman" panose="02020603050405020304" pitchFamily="18" charset="0"/>
                </a:rPr>
                <a:t> trong </a:t>
              </a:r>
              <a:r>
                <a:rPr lang="vi-VN" sz="2800" i="1" kern="1200" dirty="0" smtClean="0">
                  <a:latin typeface="Times New Roman" panose="02020603050405020304" pitchFamily="18" charset="0"/>
                  <a:cs typeface="Times New Roman" panose="02020603050405020304" pitchFamily="18" charset="0"/>
                </a:rPr>
                <a:t>thiên văn</a:t>
              </a:r>
              <a:r>
                <a:rPr lang="vi-VN" sz="2800" kern="1200" dirty="0" smtClean="0">
                  <a:latin typeface="Times New Roman" panose="02020603050405020304" pitchFamily="18" charset="0"/>
                  <a:cs typeface="Times New Roman" panose="02020603050405020304" pitchFamily="18" charset="0"/>
                </a:rPr>
                <a:t>: trời; </a:t>
              </a:r>
              <a:endParaRPr lang="en-US" sz="2800" kern="1200" dirty="0">
                <a:latin typeface="Times New Roman" panose="02020603050405020304" pitchFamily="18" charset="0"/>
                <a:cs typeface="Times New Roman" panose="02020603050405020304" pitchFamily="18" charset="0"/>
              </a:endParaRPr>
            </a:p>
          </p:txBody>
        </p:sp>
        <p:sp>
          <p:nvSpPr>
            <p:cNvPr id="23" name="Oval 22"/>
            <p:cNvSpPr/>
            <p:nvPr/>
          </p:nvSpPr>
          <p:spPr>
            <a:xfrm>
              <a:off x="6657291" y="2817684"/>
              <a:ext cx="389905" cy="389905"/>
            </a:xfrm>
            <a:prstGeom prst="ellipse">
              <a:avLst/>
            </a:prstGeom>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sp>
        <p:sp>
          <p:nvSpPr>
            <p:cNvPr id="24" name="Freeform 23"/>
            <p:cNvSpPr/>
            <p:nvPr/>
          </p:nvSpPr>
          <p:spPr>
            <a:xfrm>
              <a:off x="6802117" y="3056748"/>
              <a:ext cx="1875492" cy="2605620"/>
            </a:xfrm>
            <a:custGeom>
              <a:avLst/>
              <a:gdLst>
                <a:gd name="connsiteX0" fmla="*/ 0 w 1875492"/>
                <a:gd name="connsiteY0" fmla="*/ 0 h 2605620"/>
                <a:gd name="connsiteX1" fmla="*/ 1875492 w 1875492"/>
                <a:gd name="connsiteY1" fmla="*/ 0 h 2605620"/>
                <a:gd name="connsiteX2" fmla="*/ 1875492 w 1875492"/>
                <a:gd name="connsiteY2" fmla="*/ 2605620 h 2605620"/>
                <a:gd name="connsiteX3" fmla="*/ 0 w 1875492"/>
                <a:gd name="connsiteY3" fmla="*/ 2605620 h 2605620"/>
                <a:gd name="connsiteX4" fmla="*/ 0 w 1875492"/>
                <a:gd name="connsiteY4" fmla="*/ 0 h 2605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492" h="2605620">
                  <a:moveTo>
                    <a:pt x="0" y="0"/>
                  </a:moveTo>
                  <a:lnTo>
                    <a:pt x="1875492" y="0"/>
                  </a:lnTo>
                  <a:lnTo>
                    <a:pt x="1875492" y="2605620"/>
                  </a:lnTo>
                  <a:lnTo>
                    <a:pt x="0" y="26056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603" tIns="0" rIns="0" bIns="0" numCol="1" spcCol="1270" anchor="t" anchorCtr="0">
              <a:noAutofit/>
            </a:bodyPr>
            <a:lstStyle/>
            <a:p>
              <a:pPr lvl="0" algn="l" defTabSz="1244600">
                <a:lnSpc>
                  <a:spcPct val="90000"/>
                </a:lnSpc>
                <a:spcBef>
                  <a:spcPct val="0"/>
                </a:spcBef>
                <a:spcAft>
                  <a:spcPct val="35000"/>
                </a:spcAft>
              </a:pPr>
              <a:r>
                <a:rPr lang="vi-VN" sz="2800" i="1" kern="1200" dirty="0" smtClean="0">
                  <a:latin typeface="Times New Roman" panose="02020603050405020304" pitchFamily="18" charset="0"/>
                  <a:cs typeface="Times New Roman" panose="02020603050405020304" pitchFamily="18" charset="0"/>
                </a:rPr>
                <a:t>thiên</a:t>
              </a:r>
              <a:r>
                <a:rPr lang="vi-VN" sz="2800" kern="1200" dirty="0" smtClean="0">
                  <a:latin typeface="Times New Roman" panose="02020603050405020304" pitchFamily="18" charset="0"/>
                  <a:cs typeface="Times New Roman" panose="02020603050405020304" pitchFamily="18" charset="0"/>
                </a:rPr>
                <a:t> trong </a:t>
              </a:r>
              <a:r>
                <a:rPr lang="vi-VN" sz="2800" i="1" kern="1200" dirty="0" smtClean="0">
                  <a:latin typeface="Times New Roman" panose="02020603050405020304" pitchFamily="18" charset="0"/>
                  <a:cs typeface="Times New Roman" panose="02020603050405020304" pitchFamily="18" charset="0"/>
                </a:rPr>
                <a:t>thiên niên kỉ:</a:t>
              </a:r>
              <a:r>
                <a:rPr lang="vi-VN" sz="2800" kern="1200" dirty="0" smtClean="0">
                  <a:latin typeface="Times New Roman" panose="02020603050405020304" pitchFamily="18" charset="0"/>
                  <a:cs typeface="Times New Roman" panose="02020603050405020304" pitchFamily="18" charset="0"/>
                </a:rPr>
                <a:t> một nghìn.</a:t>
              </a:r>
              <a:endParaRPr lang="en-US" sz="2800" kern="1200" dirty="0">
                <a:latin typeface="Times New Roman" panose="02020603050405020304" pitchFamily="18" charset="0"/>
                <a:cs typeface="Times New Roman" panose="02020603050405020304" pitchFamily="18" charset="0"/>
              </a:endParaRPr>
            </a:p>
          </p:txBody>
        </p:sp>
      </p:grpSp>
      <p:sp>
        <p:nvSpPr>
          <p:cNvPr id="9" name="Rectangle 8"/>
          <p:cNvSpPr/>
          <p:nvPr/>
        </p:nvSpPr>
        <p:spPr>
          <a:xfrm>
            <a:off x="507555" y="1801580"/>
            <a:ext cx="2282484" cy="523220"/>
          </a:xfrm>
          <a:prstGeom prst="rect">
            <a:avLst/>
          </a:prstGeom>
        </p:spPr>
        <p:txBody>
          <a:bodyPr wrap="none">
            <a:spAutoFit/>
          </a:bodyPr>
          <a:lstStyle/>
          <a:p>
            <a:r>
              <a:rPr lang="vi-VN" sz="2800">
                <a:latin typeface="Times New Roman" panose="02020603050405020304" pitchFamily="18" charset="0"/>
                <a:ea typeface="Times New Roman" panose="02020603050405020304" pitchFamily="18" charset="0"/>
              </a:rPr>
              <a:t>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tố</a:t>
            </a:r>
            <a:r>
              <a:rPr lang="en-US" sz="2800"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thiên</a:t>
            </a:r>
            <a:endParaRPr lang="en-US" sz="2800" dirty="0"/>
          </a:p>
        </p:txBody>
      </p:sp>
    </p:spTree>
    <p:extLst>
      <p:ext uri="{BB962C8B-B14F-4D97-AF65-F5344CB8AC3E}">
        <p14:creationId xmlns:p14="http://schemas.microsoft.com/office/powerpoint/2010/main" val="947084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92100" algn="ctr">
              <a:lnSpc>
                <a:spcPct val="115000"/>
              </a:lnSpc>
              <a:spcBef>
                <a:spcPts val="600"/>
              </a:spcBef>
              <a:spcAft>
                <a:spcPts val="200"/>
              </a:spcAft>
              <a:defRPr/>
            </a:pPr>
            <a:r>
              <a:rPr lang="en-US" sz="2400" b="1">
                <a:solidFill>
                  <a:srgbClr val="000000"/>
                </a:solidFill>
                <a:latin typeface="Times New Roman"/>
                <a:ea typeface="SimSun"/>
              </a:rPr>
              <a:t>Tiết 97, 98: </a:t>
            </a:r>
            <a:r>
              <a:rPr lang="en-US" sz="2400" b="1" smtClean="0">
                <a:solidFill>
                  <a:srgbClr val="FF0000"/>
                </a:solidFill>
                <a:latin typeface="Times New Roman" panose="02020603050405020304" pitchFamily="18" charset="0"/>
                <a:ea typeface="Times New Roman" panose="02020603050405020304" pitchFamily="18" charset="0"/>
              </a:rPr>
              <a:t>Văn </a:t>
            </a:r>
            <a:r>
              <a:rPr lang="en-US" sz="2400" b="1" dirty="0" err="1">
                <a:solidFill>
                  <a:srgbClr val="FF0000"/>
                </a:solidFill>
                <a:latin typeface="Times New Roman" panose="02020603050405020304" pitchFamily="18" charset="0"/>
                <a:ea typeface="Times New Roman" panose="02020603050405020304" pitchFamily="18" charset="0"/>
              </a:rPr>
              <a:t>bản</a:t>
            </a:r>
            <a:r>
              <a:rPr lang="en-US" sz="2400" b="1" dirty="0">
                <a:solidFill>
                  <a:srgbClr val="FF0000"/>
                </a:solidFill>
                <a:latin typeface="Times New Roman" panose="02020603050405020304" pitchFamily="18" charset="0"/>
                <a:ea typeface="Times New Roman" panose="02020603050405020304" pitchFamily="18" charset="0"/>
              </a:rPr>
              <a:t> 1: HỌC THẦY, HỌC BẠN (</a:t>
            </a:r>
            <a:r>
              <a:rPr lang="en-US" sz="2400" b="1" dirty="0" err="1">
                <a:solidFill>
                  <a:srgbClr val="FF0000"/>
                </a:solidFill>
                <a:latin typeface="Times New Roman" panose="02020603050405020304" pitchFamily="18" charset="0"/>
                <a:ea typeface="Times New Roman" panose="02020603050405020304" pitchFamily="18" charset="0"/>
              </a:rPr>
              <a:t>Nguyễn</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Thanh</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Tú</a:t>
            </a:r>
            <a:r>
              <a:rPr lang="en-US" sz="2400" b="1" dirty="0" smtClean="0">
                <a:solidFill>
                  <a:srgbClr val="FF0000"/>
                </a:solidFill>
                <a:latin typeface="Times New Roman" panose="02020603050405020304" pitchFamily="18" charset="0"/>
                <a:ea typeface="Times New Roman" panose="02020603050405020304" pitchFamily="18" charset="0"/>
              </a:rPr>
              <a:t>)</a:t>
            </a:r>
            <a:endParaRPr lang="en-US" sz="2400" b="1" dirty="0">
              <a:solidFill>
                <a:prstClr val="white"/>
              </a:solidFill>
              <a:latin typeface="Segoe UI" panose="020B0502040204020203" pitchFamily="34"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6</a:t>
            </a:r>
            <a:endParaRPr lang="en-US" sz="1600" dirty="0">
              <a:solidFill>
                <a:prstClr val="white"/>
              </a:solidFill>
              <a:latin typeface="Lucida Handwriting" panose="03010101010101010101" pitchFamily="66" charset="0"/>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2" name="Rectangle 11"/>
          <p:cNvSpPr/>
          <p:nvPr/>
        </p:nvSpPr>
        <p:spPr>
          <a:xfrm>
            <a:off x="638103" y="1278360"/>
            <a:ext cx="10858500" cy="1255728"/>
          </a:xfrm>
          <a:prstGeom prst="rect">
            <a:avLst/>
          </a:prstGeom>
        </p:spPr>
        <p:txBody>
          <a:bodyPr>
            <a:spAutoFit/>
          </a:bodyPr>
          <a:lstStyle/>
          <a:p>
            <a:pPr algn="just">
              <a:lnSpc>
                <a:spcPct val="135000"/>
              </a:lnSpc>
            </a:pPr>
            <a:r>
              <a:rPr lang="en-US" sz="2800" b="1" smtClean="0">
                <a:solidFill>
                  <a:srgbClr val="000000"/>
                </a:solidFill>
                <a:latin typeface="Times New Roman"/>
                <a:ea typeface="Times New Roman"/>
                <a:cs typeface="Times New Roman"/>
              </a:rPr>
              <a:t> </a:t>
            </a:r>
            <a:r>
              <a:rPr lang="en-US" sz="2800" b="1">
                <a:solidFill>
                  <a:srgbClr val="4472C4"/>
                </a:solidFill>
                <a:latin typeface="Times New Roman"/>
                <a:ea typeface="Times New Roman"/>
                <a:cs typeface="Times New Roman"/>
              </a:rPr>
              <a:t>II. Tìm hiểu văn bản</a:t>
            </a:r>
            <a:r>
              <a:rPr lang="en-US" sz="2800" i="1">
                <a:solidFill>
                  <a:srgbClr val="4472C4"/>
                </a:solidFill>
                <a:latin typeface="Times New Roman"/>
                <a:ea typeface="Times New Roman"/>
                <a:cs typeface="Times New Roman"/>
              </a:rPr>
              <a:t>“Học thầy, học bạn”</a:t>
            </a:r>
            <a:endParaRPr lang="en-US" sz="2800">
              <a:solidFill>
                <a:srgbClr val="4472C4"/>
              </a:solidFill>
              <a:latin typeface="Times New Roman"/>
              <a:ea typeface="Calibri"/>
              <a:cs typeface="Times New Roman"/>
            </a:endParaRPr>
          </a:p>
          <a:p>
            <a:pPr algn="just">
              <a:lnSpc>
                <a:spcPct val="135000"/>
              </a:lnSpc>
            </a:pPr>
            <a:r>
              <a:rPr lang="en-US" sz="2800" b="1">
                <a:solidFill>
                  <a:srgbClr val="000000"/>
                </a:solidFill>
                <a:latin typeface="Times New Roman"/>
                <a:ea typeface="Times New Roman"/>
                <a:cs typeface="Times New Roman"/>
              </a:rPr>
              <a:t> </a:t>
            </a:r>
            <a:r>
              <a:rPr lang="en-US" sz="2800" b="1">
                <a:solidFill>
                  <a:srgbClr val="00B0F0"/>
                </a:solidFill>
                <a:latin typeface="Times New Roman"/>
                <a:ea typeface="Times New Roman"/>
                <a:cs typeface="Times New Roman"/>
              </a:rPr>
              <a:t>1. Chuẩn bị </a:t>
            </a:r>
            <a:r>
              <a:rPr lang="en-US" sz="2800" b="1" smtClean="0">
                <a:solidFill>
                  <a:srgbClr val="00B0F0"/>
                </a:solidFill>
                <a:latin typeface="Times New Roman"/>
                <a:ea typeface="Times New Roman"/>
                <a:cs typeface="Times New Roman"/>
              </a:rPr>
              <a:t>đọc</a:t>
            </a:r>
            <a:endParaRPr lang="en-US" sz="2800">
              <a:solidFill>
                <a:srgbClr val="00B0F0"/>
              </a:solidFill>
              <a:latin typeface="Times New Roman"/>
              <a:ea typeface="Calibri"/>
              <a:cs typeface="Times New Roman"/>
            </a:endParaRPr>
          </a:p>
        </p:txBody>
      </p:sp>
      <p:sp>
        <p:nvSpPr>
          <p:cNvPr id="4" name="Rectangle 3"/>
          <p:cNvSpPr/>
          <p:nvPr/>
        </p:nvSpPr>
        <p:spPr>
          <a:xfrm>
            <a:off x="822167" y="2396464"/>
            <a:ext cx="4593758" cy="523220"/>
          </a:xfrm>
          <a:prstGeom prst="rect">
            <a:avLst/>
          </a:prstGeom>
        </p:spPr>
        <p:txBody>
          <a:bodyPr wrap="none">
            <a:spAutoFit/>
          </a:bodyPr>
          <a:lstStyle/>
          <a:p>
            <a:pPr marR="30480" algn="just">
              <a:spcAft>
                <a:spcPts val="1200"/>
              </a:spcAft>
              <a:defRPr/>
            </a:pPr>
            <a:r>
              <a:rPr lang="en-US" sz="2800" b="1" smtClean="0">
                <a:solidFill>
                  <a:srgbClr val="0000FF"/>
                </a:solidFill>
                <a:latin typeface="Times New Roman" panose="02020603050405020304" pitchFamily="18" charset="0"/>
                <a:ea typeface="Times New Roman" panose="02020603050405020304" pitchFamily="18" charset="0"/>
              </a:rPr>
              <a:t>2. </a:t>
            </a:r>
            <a:r>
              <a:rPr lang="en-US" sz="2800" b="1">
                <a:solidFill>
                  <a:srgbClr val="0000FF"/>
                </a:solidFill>
                <a:latin typeface="Times New Roman" panose="02020603050405020304" pitchFamily="18" charset="0"/>
                <a:ea typeface="Times New Roman" panose="02020603050405020304" pitchFamily="18" charset="0"/>
              </a:rPr>
              <a:t>Trải nghiệm cùng văn bản</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6" name="Rectangle 5"/>
          <p:cNvSpPr/>
          <p:nvPr/>
        </p:nvSpPr>
        <p:spPr>
          <a:xfrm>
            <a:off x="7925593" y="1490725"/>
            <a:ext cx="3952068" cy="2086725"/>
          </a:xfrm>
          <a:prstGeom prst="rect">
            <a:avLst/>
          </a:prstGeom>
        </p:spPr>
        <p:txBody>
          <a:bodyPr wrap="square">
            <a:spAutoFit/>
          </a:bodyPr>
          <a:lstStyle/>
          <a:p>
            <a:pPr algn="just">
              <a:lnSpc>
                <a:spcPct val="135000"/>
              </a:lnSpc>
            </a:pPr>
            <a:r>
              <a:rPr lang="en-US" sz="2400" i="1">
                <a:solidFill>
                  <a:prstClr val="black"/>
                </a:solidFill>
                <a:latin typeface="Times New Roman Italic"/>
                <a:ea typeface="Calibri"/>
                <a:cs typeface="Times New Roman Italic"/>
              </a:rPr>
              <a:t>- Suy luận: Trong đoạn này, tác giả kể câu chuyện về thời tuổi trẻ của Lê-ô-na- rơ Đa Vin-chi nhằm mục đích gì?</a:t>
            </a:r>
            <a:endParaRPr lang="en-US" sz="2400">
              <a:solidFill>
                <a:prstClr val="black"/>
              </a:solidFill>
              <a:latin typeface="Times New Roman"/>
              <a:ea typeface="Calibri"/>
              <a:cs typeface="Times New Roman"/>
            </a:endParaRPr>
          </a:p>
        </p:txBody>
      </p:sp>
      <p:sp>
        <p:nvSpPr>
          <p:cNvPr id="9" name="Rectangle 8"/>
          <p:cNvSpPr/>
          <p:nvPr/>
        </p:nvSpPr>
        <p:spPr>
          <a:xfrm>
            <a:off x="8304599" y="3587414"/>
            <a:ext cx="3194056" cy="1754326"/>
          </a:xfrm>
          <a:prstGeom prst="rect">
            <a:avLst/>
          </a:prstGeom>
        </p:spPr>
        <p:txBody>
          <a:bodyPr wrap="square">
            <a:spAutoFit/>
          </a:bodyPr>
          <a:lstStyle/>
          <a:p>
            <a:pPr algn="just">
              <a:lnSpc>
                <a:spcPct val="135000"/>
              </a:lnSpc>
            </a:pPr>
            <a:r>
              <a:rPr lang="en-US" sz="2000" i="1">
                <a:solidFill>
                  <a:srgbClr val="000000"/>
                </a:solidFill>
                <a:latin typeface="Times New Roman"/>
                <a:ea typeface="Times New Roman"/>
                <a:cs typeface="Times New Roman"/>
              </a:rPr>
              <a:t>- Suy luận đó có đúng hay không?.</a:t>
            </a:r>
            <a:endParaRPr lang="en-US" sz="2000">
              <a:solidFill>
                <a:prstClr val="black"/>
              </a:solidFill>
              <a:latin typeface="Times New Roman"/>
              <a:ea typeface="Calibri"/>
              <a:cs typeface="Times New Roman"/>
            </a:endParaRPr>
          </a:p>
          <a:p>
            <a:pPr algn="just">
              <a:lnSpc>
                <a:spcPct val="135000"/>
              </a:lnSpc>
            </a:pPr>
            <a:r>
              <a:rPr lang="en-US" sz="2000" i="1">
                <a:solidFill>
                  <a:srgbClr val="000000"/>
                </a:solidFill>
                <a:latin typeface="Times New Roman"/>
                <a:ea typeface="Times New Roman"/>
                <a:cs typeface="Times New Roman"/>
              </a:rPr>
              <a:t>- Cách bạn thực hiện kĩ năng suy luận đã đúng chưa?.</a:t>
            </a:r>
            <a:endParaRPr lang="en-US" sz="2000">
              <a:solidFill>
                <a:prstClr val="black"/>
              </a:solidFill>
              <a:latin typeface="Times New Roman"/>
              <a:ea typeface="Calibri"/>
              <a:cs typeface="Times New Roman"/>
            </a:endParaRPr>
          </a:p>
        </p:txBody>
      </p:sp>
      <p:sp>
        <p:nvSpPr>
          <p:cNvPr id="17" name="Rectangle 16"/>
          <p:cNvSpPr/>
          <p:nvPr/>
        </p:nvSpPr>
        <p:spPr>
          <a:xfrm>
            <a:off x="442458" y="2768720"/>
            <a:ext cx="7222240" cy="3831818"/>
          </a:xfrm>
          <a:prstGeom prst="rect">
            <a:avLst/>
          </a:prstGeom>
        </p:spPr>
        <p:txBody>
          <a:bodyPr wrap="square">
            <a:spAutoFit/>
          </a:bodyPr>
          <a:lstStyle/>
          <a:p>
            <a:pPr algn="just">
              <a:lnSpc>
                <a:spcPct val="135000"/>
              </a:lnSpc>
              <a:spcAft>
                <a:spcPts val="0"/>
              </a:spcAft>
            </a:pPr>
            <a:r>
              <a:rPr lang="en-US" sz="2000" i="1">
                <a:solidFill>
                  <a:srgbClr val="000000"/>
                </a:solidFill>
                <a:latin typeface="Times New Roman"/>
                <a:ea typeface="Times New Roman"/>
                <a:cs typeface="Times New Roman"/>
              </a:rPr>
              <a:t>“Để thực hiện suy luận, chúng ta cần dựa vào (1) những căn cứ trong VB, (2) những hiểu biết của chúng ta </a:t>
            </a:r>
            <a:r>
              <a:rPr lang="en-US" sz="2000" b="1" i="1">
                <a:solidFill>
                  <a:srgbClr val="000000"/>
                </a:solidFill>
                <a:latin typeface="Times New Roman"/>
                <a:ea typeface="Times New Roman"/>
                <a:cs typeface="Times New Roman"/>
              </a:rPr>
              <a:t>=&gt;</a:t>
            </a:r>
            <a:r>
              <a:rPr lang="en-US" sz="2000" i="1">
                <a:solidFill>
                  <a:srgbClr val="000000"/>
                </a:solidFill>
                <a:latin typeface="Times New Roman"/>
                <a:ea typeface="Times New Roman"/>
                <a:cs typeface="Times New Roman"/>
              </a:rPr>
              <a:t> để đưa ra suy luận về những điều không được thể hiện trực tiếp trong VB.</a:t>
            </a:r>
            <a:endParaRPr lang="en-US" sz="2000">
              <a:latin typeface="Times New Roman"/>
              <a:ea typeface="Calibri"/>
              <a:cs typeface="Times New Roman"/>
            </a:endParaRPr>
          </a:p>
          <a:p>
            <a:pPr algn="just">
              <a:lnSpc>
                <a:spcPct val="135000"/>
              </a:lnSpc>
              <a:spcAft>
                <a:spcPts val="0"/>
              </a:spcAft>
            </a:pPr>
            <a:r>
              <a:rPr lang="en-US" sz="2000" i="1">
                <a:solidFill>
                  <a:srgbClr val="000000"/>
                </a:solidFill>
                <a:latin typeface="Times New Roman"/>
                <a:ea typeface="Times New Roman"/>
                <a:cs typeface="Times New Roman"/>
              </a:rPr>
              <a:t>Với câu trả lời này, </a:t>
            </a:r>
            <a:r>
              <a:rPr lang="vi-VN" sz="2000" i="1">
                <a:solidFill>
                  <a:srgbClr val="000000"/>
                </a:solidFill>
                <a:latin typeface="Times New Roman"/>
                <a:ea typeface="Times New Roman"/>
                <a:cs typeface="Times New Roman"/>
              </a:rPr>
              <a:t>cô sẽ</a:t>
            </a:r>
            <a:r>
              <a:rPr lang="en-US" sz="2000" i="1">
                <a:solidFill>
                  <a:srgbClr val="000000"/>
                </a:solidFill>
                <a:latin typeface="Times New Roman"/>
                <a:ea typeface="Times New Roman"/>
                <a:cs typeface="Times New Roman"/>
              </a:rPr>
              <a:t> thực hiện suy luận như sau:</a:t>
            </a:r>
            <a:endParaRPr lang="en-US" sz="2000">
              <a:latin typeface="Times New Roman"/>
              <a:ea typeface="Calibri"/>
              <a:cs typeface="Times New Roman"/>
            </a:endParaRPr>
          </a:p>
          <a:p>
            <a:pPr algn="just">
              <a:lnSpc>
                <a:spcPct val="135000"/>
              </a:lnSpc>
              <a:spcAft>
                <a:spcPts val="0"/>
              </a:spcAft>
            </a:pPr>
            <a:r>
              <a:rPr lang="en-US" sz="2000" i="1">
                <a:solidFill>
                  <a:srgbClr val="000000"/>
                </a:solidFill>
                <a:latin typeface="Times New Roman"/>
                <a:ea typeface="Times New Roman"/>
                <a:cs typeface="Times New Roman"/>
              </a:rPr>
              <a:t> (1) Dựa vào VB, ta nhận ra câu chuyện về thời tuổi trẻ của Lê-ô-na-rơ-đô Đa-Vin-chi chính là một bằng chứng tác giả đưa ra.</a:t>
            </a:r>
            <a:endParaRPr lang="en-US" sz="2000">
              <a:latin typeface="Times New Roman"/>
              <a:ea typeface="Calibri"/>
              <a:cs typeface="Times New Roman"/>
            </a:endParaRPr>
          </a:p>
          <a:p>
            <a:pPr algn="just">
              <a:lnSpc>
                <a:spcPct val="135000"/>
              </a:lnSpc>
              <a:spcAft>
                <a:spcPts val="0"/>
              </a:spcAft>
            </a:pPr>
            <a:r>
              <a:rPr lang="en-US" sz="2000" i="1">
                <a:solidFill>
                  <a:srgbClr val="000000"/>
                </a:solidFill>
                <a:latin typeface="Times New Roman"/>
                <a:ea typeface="Times New Roman"/>
                <a:cs typeface="Times New Roman"/>
              </a:rPr>
              <a:t>(2) Dựa vào phần Tri thức đọc hiểu, ta biết rằng trong văn bản nghị luận, bằng chứng với lí lẽ có mối quan hệ chặt chẽ với nhau, để làm sáng tỏ cho ý kiến của người viết.</a:t>
            </a:r>
            <a:endParaRPr lang="en-US" sz="2000">
              <a:effectLst/>
              <a:latin typeface="Times New Roman"/>
              <a:ea typeface="Calibri"/>
              <a:cs typeface="Times New Roman"/>
            </a:endParaRPr>
          </a:p>
        </p:txBody>
      </p:sp>
    </p:spTree>
    <p:extLst>
      <p:ext uri="{BB962C8B-B14F-4D97-AF65-F5344CB8AC3E}">
        <p14:creationId xmlns:p14="http://schemas.microsoft.com/office/powerpoint/2010/main" val="183031774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71421" y="683313"/>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507555" y="1278360"/>
            <a:ext cx="1118229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Bài tập 7</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trang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51: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biệt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nghĩa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những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yếu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tố</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Hán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Việt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đồng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âm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6" name="Group 15"/>
          <p:cNvGrpSpPr/>
          <p:nvPr/>
        </p:nvGrpSpPr>
        <p:grpSpPr>
          <a:xfrm>
            <a:off x="2480889" y="2009153"/>
            <a:ext cx="7204821" cy="3752471"/>
            <a:chOff x="3580398" y="921008"/>
            <a:chExt cx="6153425" cy="4733639"/>
          </a:xfrm>
        </p:grpSpPr>
        <p:sp>
          <p:nvSpPr>
            <p:cNvPr id="17" name="Freeform 16"/>
            <p:cNvSpPr/>
            <p:nvPr/>
          </p:nvSpPr>
          <p:spPr>
            <a:xfrm>
              <a:off x="5140325" y="1580055"/>
              <a:ext cx="4593498" cy="2562652"/>
            </a:xfrm>
            <a:custGeom>
              <a:avLst/>
              <a:gdLst>
                <a:gd name="connsiteX0" fmla="*/ 0 w 4095749"/>
                <a:gd name="connsiteY0" fmla="*/ 0 h 2160468"/>
                <a:gd name="connsiteX1" fmla="*/ 4095749 w 4095749"/>
                <a:gd name="connsiteY1" fmla="*/ 0 h 2160468"/>
                <a:gd name="connsiteX2" fmla="*/ 4095749 w 4095749"/>
                <a:gd name="connsiteY2" fmla="*/ 2160468 h 2160468"/>
                <a:gd name="connsiteX3" fmla="*/ 0 w 4095749"/>
                <a:gd name="connsiteY3" fmla="*/ 2160468 h 2160468"/>
                <a:gd name="connsiteX4" fmla="*/ 0 w 4095749"/>
                <a:gd name="connsiteY4" fmla="*/ 0 h 2160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749" h="2160468">
                  <a:moveTo>
                    <a:pt x="0" y="0"/>
                  </a:moveTo>
                  <a:lnTo>
                    <a:pt x="4095749" y="0"/>
                  </a:lnTo>
                  <a:lnTo>
                    <a:pt x="4095749" y="2160468"/>
                  </a:lnTo>
                  <a:lnTo>
                    <a:pt x="0" y="216046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655320" tIns="199136" rIns="199136" bIns="199136" numCol="1" spcCol="1270" anchor="ctr" anchorCtr="0">
              <a:noAutofit/>
            </a:bodyPr>
            <a:lstStyle/>
            <a:p>
              <a:pPr lvl="0" algn="l" defTabSz="1244600">
                <a:lnSpc>
                  <a:spcPct val="90000"/>
                </a:lnSpc>
                <a:spcBef>
                  <a:spcPct val="0"/>
                </a:spcBef>
                <a:spcAft>
                  <a:spcPct val="35000"/>
                </a:spcAft>
              </a:pPr>
              <a:r>
                <a:rPr lang="en-US" sz="2800" i="1" kern="1200" dirty="0" smtClean="0">
                  <a:latin typeface="Times New Roman" panose="02020603050405020304" pitchFamily="18" charset="0"/>
                  <a:cs typeface="Times New Roman" panose="02020603050405020304" pitchFamily="18" charset="0"/>
                </a:rPr>
                <a:t>H</a:t>
              </a:r>
              <a:r>
                <a:rPr lang="vi-VN" sz="2800" i="1" kern="1200" dirty="0" smtClean="0">
                  <a:latin typeface="Times New Roman" panose="02020603050405020304" pitchFamily="18" charset="0"/>
                  <a:cs typeface="Times New Roman" panose="02020603050405020304" pitchFamily="18" charset="0"/>
                </a:rPr>
                <a:t>oạ</a:t>
              </a:r>
              <a:r>
                <a:rPr lang="vi-VN" sz="2800" kern="1200" dirty="0" smtClean="0">
                  <a:latin typeface="Times New Roman" panose="02020603050405020304" pitchFamily="18" charset="0"/>
                  <a:cs typeface="Times New Roman" panose="02020603050405020304" pitchFamily="18" charset="0"/>
                </a:rPr>
                <a:t> trong </a:t>
              </a:r>
              <a:r>
                <a:rPr lang="vi-VN" sz="2800" i="1" kern="1200" dirty="0" smtClean="0">
                  <a:latin typeface="Times New Roman" panose="02020603050405020304" pitchFamily="18" charset="0"/>
                  <a:cs typeface="Times New Roman" panose="02020603050405020304" pitchFamily="18" charset="0"/>
                </a:rPr>
                <a:t>tai hoạ</a:t>
              </a:r>
              <a:r>
                <a:rPr lang="vi-VN" sz="2800" kern="1200" dirty="0" smtClean="0">
                  <a:latin typeface="Times New Roman" panose="02020603050405020304" pitchFamily="18" charset="0"/>
                  <a:cs typeface="Times New Roman" panose="02020603050405020304" pitchFamily="18" charset="0"/>
                </a:rPr>
                <a:t>: điều không may xảy tới; </a:t>
              </a:r>
              <a:r>
                <a:rPr lang="en-US" sz="2800" kern="1200" dirty="0" smtClean="0">
                  <a:latin typeface="Times New Roman" panose="02020603050405020304" pitchFamily="18" charset="0"/>
                  <a:cs typeface="Times New Roman" panose="02020603050405020304" pitchFamily="18" charset="0"/>
                </a:rPr>
                <a:t>- </a:t>
              </a:r>
              <a:r>
                <a:rPr lang="vi-VN" sz="2800" i="1" kern="1200" dirty="0" smtClean="0">
                  <a:latin typeface="Times New Roman" panose="02020603050405020304" pitchFamily="18" charset="0"/>
                  <a:cs typeface="Times New Roman" panose="02020603050405020304" pitchFamily="18" charset="0"/>
                </a:rPr>
                <a:t>hoạ</a:t>
              </a:r>
              <a:r>
                <a:rPr lang="vi-VN" sz="2800" kern="1200" dirty="0" smtClean="0">
                  <a:latin typeface="Times New Roman" panose="02020603050405020304" pitchFamily="18" charset="0"/>
                  <a:cs typeface="Times New Roman" panose="02020603050405020304" pitchFamily="18" charset="0"/>
                </a:rPr>
                <a:t> trong </a:t>
              </a:r>
              <a:r>
                <a:rPr lang="vi-VN" sz="2800" i="1" kern="1200" dirty="0" smtClean="0">
                  <a:latin typeface="Times New Roman" panose="02020603050405020304" pitchFamily="18" charset="0"/>
                  <a:cs typeface="Times New Roman" panose="02020603050405020304" pitchFamily="18" charset="0"/>
                </a:rPr>
                <a:t>hội hoạ:</a:t>
              </a:r>
              <a:r>
                <a:rPr lang="vi-VN" sz="2800" kern="1200" dirty="0" smtClean="0">
                  <a:latin typeface="Times New Roman" panose="02020603050405020304" pitchFamily="18" charset="0"/>
                  <a:cs typeface="Times New Roman" panose="02020603050405020304" pitchFamily="18" charset="0"/>
                </a:rPr>
                <a:t> nghệ thuật tạo hình, dùng màu sắc, đường nét để mô tả sự vật, hình tượng;</a:t>
              </a:r>
              <a:endParaRPr lang="en-US" sz="2800" kern="1200" dirty="0">
                <a:latin typeface="Times New Roman" panose="02020603050405020304" pitchFamily="18" charset="0"/>
                <a:cs typeface="Times New Roman" panose="02020603050405020304" pitchFamily="18" charset="0"/>
              </a:endParaRPr>
            </a:p>
          </p:txBody>
        </p:sp>
        <p:sp>
          <p:nvSpPr>
            <p:cNvPr id="25" name="Freeform 24"/>
            <p:cNvSpPr/>
            <p:nvPr/>
          </p:nvSpPr>
          <p:spPr>
            <a:xfrm>
              <a:off x="5140325" y="4142708"/>
              <a:ext cx="4593498" cy="1511939"/>
            </a:xfrm>
            <a:custGeom>
              <a:avLst/>
              <a:gdLst>
                <a:gd name="connsiteX0" fmla="*/ 0 w 4095749"/>
                <a:gd name="connsiteY0" fmla="*/ 0 h 2160468"/>
                <a:gd name="connsiteX1" fmla="*/ 4095749 w 4095749"/>
                <a:gd name="connsiteY1" fmla="*/ 0 h 2160468"/>
                <a:gd name="connsiteX2" fmla="*/ 4095749 w 4095749"/>
                <a:gd name="connsiteY2" fmla="*/ 2160468 h 2160468"/>
                <a:gd name="connsiteX3" fmla="*/ 0 w 4095749"/>
                <a:gd name="connsiteY3" fmla="*/ 2160468 h 2160468"/>
                <a:gd name="connsiteX4" fmla="*/ 0 w 4095749"/>
                <a:gd name="connsiteY4" fmla="*/ 0 h 2160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749" h="2160468">
                  <a:moveTo>
                    <a:pt x="0" y="0"/>
                  </a:moveTo>
                  <a:lnTo>
                    <a:pt x="4095749" y="0"/>
                  </a:lnTo>
                  <a:lnTo>
                    <a:pt x="4095749" y="2160468"/>
                  </a:lnTo>
                  <a:lnTo>
                    <a:pt x="0" y="216046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tint val="40000"/>
                <a:alpha val="90000"/>
                <a:hueOff val="-849226"/>
                <a:satOff val="-75346"/>
                <a:lumOff val="-769"/>
                <a:alphaOff val="0"/>
              </a:schemeClr>
            </a:lnRef>
            <a:fillRef idx="1">
              <a:schemeClr val="accent2">
                <a:tint val="40000"/>
                <a:alpha val="90000"/>
                <a:hueOff val="-849226"/>
                <a:satOff val="-75346"/>
                <a:lumOff val="-769"/>
                <a:alphaOff val="0"/>
              </a:schemeClr>
            </a:fillRef>
            <a:effectRef idx="0">
              <a:schemeClr val="accent2">
                <a:tint val="40000"/>
                <a:alpha val="90000"/>
                <a:hueOff val="-849226"/>
                <a:satOff val="-75346"/>
                <a:lumOff val="-769"/>
                <a:alphaOff val="0"/>
              </a:schemeClr>
            </a:effectRef>
            <a:fontRef idx="minor">
              <a:schemeClr val="dk1">
                <a:hueOff val="0"/>
                <a:satOff val="0"/>
                <a:lumOff val="0"/>
                <a:alphaOff val="0"/>
              </a:schemeClr>
            </a:fontRef>
          </p:style>
          <p:txBody>
            <a:bodyPr spcFirstLastPara="0" vert="horz" wrap="square" lIns="655320" tIns="199136" rIns="199136" bIns="199136" numCol="1" spcCol="1270" anchor="ctr" anchorCtr="0">
              <a:noAutofit/>
            </a:bodyPr>
            <a:lstStyle/>
            <a:p>
              <a:pPr lvl="0" algn="l" defTabSz="1244600">
                <a:lnSpc>
                  <a:spcPct val="90000"/>
                </a:lnSpc>
                <a:spcBef>
                  <a:spcPct val="0"/>
                </a:spcBef>
                <a:spcAft>
                  <a:spcPct val="35000"/>
                </a:spcAft>
              </a:pPr>
              <a:r>
                <a:rPr lang="en-US" sz="2800" i="1" kern="1200" dirty="0" smtClean="0">
                  <a:latin typeface="Times New Roman" panose="02020603050405020304" pitchFamily="18" charset="0"/>
                  <a:cs typeface="Times New Roman" panose="02020603050405020304" pitchFamily="18" charset="0"/>
                </a:rPr>
                <a:t>H</a:t>
              </a:r>
              <a:r>
                <a:rPr lang="vi-VN" sz="2800" i="1" kern="1200" dirty="0" smtClean="0">
                  <a:latin typeface="Times New Roman" panose="02020603050405020304" pitchFamily="18" charset="0"/>
                  <a:cs typeface="Times New Roman" panose="02020603050405020304" pitchFamily="18" charset="0"/>
                </a:rPr>
                <a:t>oạ</a:t>
              </a:r>
              <a:r>
                <a:rPr lang="vi-VN" sz="2800" kern="1200" dirty="0" smtClean="0">
                  <a:latin typeface="Times New Roman" panose="02020603050405020304" pitchFamily="18" charset="0"/>
                  <a:cs typeface="Times New Roman" panose="02020603050405020304" pitchFamily="18" charset="0"/>
                </a:rPr>
                <a:t> trong </a:t>
              </a:r>
              <a:r>
                <a:rPr lang="vi-VN" sz="2800" i="1" kern="1200" dirty="0" smtClean="0">
                  <a:latin typeface="Times New Roman" panose="02020603050405020304" pitchFamily="18" charset="0"/>
                  <a:cs typeface="Times New Roman" panose="02020603050405020304" pitchFamily="18" charset="0"/>
                </a:rPr>
                <a:t>xướng hoạ</a:t>
              </a:r>
              <a:r>
                <a:rPr lang="vi-VN" sz="2800" kern="1200" dirty="0" smtClean="0">
                  <a:latin typeface="Times New Roman" panose="02020603050405020304" pitchFamily="18" charset="0"/>
                  <a:cs typeface="Times New Roman" panose="02020603050405020304" pitchFamily="18" charset="0"/>
                </a:rPr>
                <a:t>: hát hoà theo.</a:t>
              </a:r>
              <a:endParaRPr lang="en-US" sz="2800" kern="1200" dirty="0">
                <a:latin typeface="Times New Roman" panose="02020603050405020304" pitchFamily="18" charset="0"/>
                <a:cs typeface="Times New Roman" panose="02020603050405020304" pitchFamily="18" charset="0"/>
              </a:endParaRPr>
            </a:p>
          </p:txBody>
        </p:sp>
        <p:sp>
          <p:nvSpPr>
            <p:cNvPr id="26" name="Freeform 25"/>
            <p:cNvSpPr/>
            <p:nvPr/>
          </p:nvSpPr>
          <p:spPr>
            <a:xfrm>
              <a:off x="3580398" y="921008"/>
              <a:ext cx="2106025" cy="1580836"/>
            </a:xfrm>
            <a:custGeom>
              <a:avLst/>
              <a:gdLst>
                <a:gd name="connsiteX0" fmla="*/ 0 w 2730499"/>
                <a:gd name="connsiteY0" fmla="*/ 1079694 h 2159388"/>
                <a:gd name="connsiteX1" fmla="*/ 1365250 w 2730499"/>
                <a:gd name="connsiteY1" fmla="*/ 0 h 2159388"/>
                <a:gd name="connsiteX2" fmla="*/ 2730500 w 2730499"/>
                <a:gd name="connsiteY2" fmla="*/ 1079694 h 2159388"/>
                <a:gd name="connsiteX3" fmla="*/ 1365250 w 2730499"/>
                <a:gd name="connsiteY3" fmla="*/ 2159388 h 2159388"/>
                <a:gd name="connsiteX4" fmla="*/ 0 w 2730499"/>
                <a:gd name="connsiteY4" fmla="*/ 1079694 h 2159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0499" h="2159388">
                  <a:moveTo>
                    <a:pt x="0" y="1079694"/>
                  </a:moveTo>
                  <a:cubicBezTo>
                    <a:pt x="0" y="483395"/>
                    <a:pt x="611243" y="0"/>
                    <a:pt x="1365250" y="0"/>
                  </a:cubicBezTo>
                  <a:cubicBezTo>
                    <a:pt x="2119257" y="0"/>
                    <a:pt x="2730500" y="483395"/>
                    <a:pt x="2730500" y="1079694"/>
                  </a:cubicBezTo>
                  <a:cubicBezTo>
                    <a:pt x="2730500" y="1675993"/>
                    <a:pt x="2119257" y="2159388"/>
                    <a:pt x="1365250" y="2159388"/>
                  </a:cubicBezTo>
                  <a:cubicBezTo>
                    <a:pt x="611243" y="2159388"/>
                    <a:pt x="0" y="1675993"/>
                    <a:pt x="0" y="1079694"/>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99872" tIns="316235" rIns="399872" bIns="316235" numCol="1" spcCol="1270" anchor="ctr" anchorCtr="0">
              <a:noAutofit/>
            </a:bodyPr>
            <a:lstStyle/>
            <a:p>
              <a:pPr lvl="0" algn="ctr" defTabSz="124460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b.</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Yếu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tố</a:t>
              </a:r>
              <a:r>
                <a:rPr lang="en-US" sz="2800"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họa</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47925803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71421" y="683313"/>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507555" y="1278360"/>
            <a:ext cx="1118229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Bài tập 7</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trang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51: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biệt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nghĩa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những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yếu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tố</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Hán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Việt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đồng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âm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7" name="Group 6"/>
          <p:cNvGrpSpPr/>
          <p:nvPr/>
        </p:nvGrpSpPr>
        <p:grpSpPr>
          <a:xfrm>
            <a:off x="2890072" y="1945405"/>
            <a:ext cx="6386455" cy="3892847"/>
            <a:chOff x="3053612" y="1945405"/>
            <a:chExt cx="6386455" cy="3892847"/>
          </a:xfrm>
        </p:grpSpPr>
        <p:sp>
          <p:nvSpPr>
            <p:cNvPr id="9" name="Freeform 8"/>
            <p:cNvSpPr/>
            <p:nvPr/>
          </p:nvSpPr>
          <p:spPr>
            <a:xfrm>
              <a:off x="3053612" y="1945405"/>
              <a:ext cx="2281913" cy="819546"/>
            </a:xfrm>
            <a:custGeom>
              <a:avLst/>
              <a:gdLst>
                <a:gd name="connsiteX0" fmla="*/ 0 w 2281913"/>
                <a:gd name="connsiteY0" fmla="*/ 81955 h 819546"/>
                <a:gd name="connsiteX1" fmla="*/ 81955 w 2281913"/>
                <a:gd name="connsiteY1" fmla="*/ 0 h 819546"/>
                <a:gd name="connsiteX2" fmla="*/ 2199958 w 2281913"/>
                <a:gd name="connsiteY2" fmla="*/ 0 h 819546"/>
                <a:gd name="connsiteX3" fmla="*/ 2281913 w 2281913"/>
                <a:gd name="connsiteY3" fmla="*/ 81955 h 819546"/>
                <a:gd name="connsiteX4" fmla="*/ 2281913 w 2281913"/>
                <a:gd name="connsiteY4" fmla="*/ 737591 h 819546"/>
                <a:gd name="connsiteX5" fmla="*/ 2199958 w 2281913"/>
                <a:gd name="connsiteY5" fmla="*/ 819546 h 819546"/>
                <a:gd name="connsiteX6" fmla="*/ 81955 w 2281913"/>
                <a:gd name="connsiteY6" fmla="*/ 819546 h 819546"/>
                <a:gd name="connsiteX7" fmla="*/ 0 w 2281913"/>
                <a:gd name="connsiteY7" fmla="*/ 737591 h 819546"/>
                <a:gd name="connsiteX8" fmla="*/ 0 w 2281913"/>
                <a:gd name="connsiteY8" fmla="*/ 81955 h 81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1913" h="819546">
                  <a:moveTo>
                    <a:pt x="0" y="81955"/>
                  </a:moveTo>
                  <a:cubicBezTo>
                    <a:pt x="0" y="36693"/>
                    <a:pt x="36693" y="0"/>
                    <a:pt x="81955" y="0"/>
                  </a:cubicBezTo>
                  <a:lnTo>
                    <a:pt x="2199958" y="0"/>
                  </a:lnTo>
                  <a:cubicBezTo>
                    <a:pt x="2245220" y="0"/>
                    <a:pt x="2281913" y="36693"/>
                    <a:pt x="2281913" y="81955"/>
                  </a:cubicBezTo>
                  <a:lnTo>
                    <a:pt x="2281913" y="737591"/>
                  </a:lnTo>
                  <a:cubicBezTo>
                    <a:pt x="2281913" y="782853"/>
                    <a:pt x="2245220" y="819546"/>
                    <a:pt x="2199958" y="819546"/>
                  </a:cubicBezTo>
                  <a:lnTo>
                    <a:pt x="81955" y="819546"/>
                  </a:lnTo>
                  <a:cubicBezTo>
                    <a:pt x="36693" y="819546"/>
                    <a:pt x="0" y="782853"/>
                    <a:pt x="0" y="737591"/>
                  </a:cubicBezTo>
                  <a:lnTo>
                    <a:pt x="0" y="81955"/>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059" tIns="63374" rIns="83059" bIns="63374" numCol="1" spcCol="1270" anchor="ctr" anchorCtr="0">
              <a:noAutofit/>
            </a:bodyPr>
            <a:lstStyle/>
            <a:p>
              <a:pPr lvl="0" algn="ctr" defTabSz="137795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Yếu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tố</a:t>
              </a:r>
              <a:r>
                <a:rPr lang="en-US" sz="2800"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đạo</a:t>
              </a:r>
              <a:endParaRPr lang="en-US" sz="2800" kern="1200" dirty="0">
                <a:latin typeface="Times New Roman" panose="02020603050405020304" pitchFamily="18" charset="0"/>
                <a:cs typeface="Times New Roman" panose="02020603050405020304" pitchFamily="18" charset="0"/>
              </a:endParaRPr>
            </a:p>
          </p:txBody>
        </p:sp>
        <p:sp>
          <p:nvSpPr>
            <p:cNvPr id="10" name="Freeform 9"/>
            <p:cNvSpPr/>
            <p:nvPr/>
          </p:nvSpPr>
          <p:spPr>
            <a:xfrm>
              <a:off x="3281803" y="2764952"/>
              <a:ext cx="228191" cy="614660"/>
            </a:xfrm>
            <a:custGeom>
              <a:avLst/>
              <a:gdLst/>
              <a:ahLst/>
              <a:cxnLst/>
              <a:rect l="0" t="0" r="0" b="0"/>
              <a:pathLst>
                <a:path>
                  <a:moveTo>
                    <a:pt x="0" y="0"/>
                  </a:moveTo>
                  <a:lnTo>
                    <a:pt x="0" y="614660"/>
                  </a:lnTo>
                  <a:lnTo>
                    <a:pt x="228191" y="614660"/>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Freeform 10"/>
            <p:cNvSpPr/>
            <p:nvPr/>
          </p:nvSpPr>
          <p:spPr>
            <a:xfrm>
              <a:off x="3509995" y="2969839"/>
              <a:ext cx="4460434" cy="819546"/>
            </a:xfrm>
            <a:custGeom>
              <a:avLst/>
              <a:gdLst>
                <a:gd name="connsiteX0" fmla="*/ 0 w 4299290"/>
                <a:gd name="connsiteY0" fmla="*/ 81955 h 819546"/>
                <a:gd name="connsiteX1" fmla="*/ 81955 w 4299290"/>
                <a:gd name="connsiteY1" fmla="*/ 0 h 819546"/>
                <a:gd name="connsiteX2" fmla="*/ 4217335 w 4299290"/>
                <a:gd name="connsiteY2" fmla="*/ 0 h 819546"/>
                <a:gd name="connsiteX3" fmla="*/ 4299290 w 4299290"/>
                <a:gd name="connsiteY3" fmla="*/ 81955 h 819546"/>
                <a:gd name="connsiteX4" fmla="*/ 4299290 w 4299290"/>
                <a:gd name="connsiteY4" fmla="*/ 737591 h 819546"/>
                <a:gd name="connsiteX5" fmla="*/ 4217335 w 4299290"/>
                <a:gd name="connsiteY5" fmla="*/ 819546 h 819546"/>
                <a:gd name="connsiteX6" fmla="*/ 81955 w 4299290"/>
                <a:gd name="connsiteY6" fmla="*/ 819546 h 819546"/>
                <a:gd name="connsiteX7" fmla="*/ 0 w 4299290"/>
                <a:gd name="connsiteY7" fmla="*/ 737591 h 819546"/>
                <a:gd name="connsiteX8" fmla="*/ 0 w 4299290"/>
                <a:gd name="connsiteY8" fmla="*/ 81955 h 81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9290" h="819546">
                  <a:moveTo>
                    <a:pt x="0" y="81955"/>
                  </a:moveTo>
                  <a:cubicBezTo>
                    <a:pt x="0" y="36693"/>
                    <a:pt x="36693" y="0"/>
                    <a:pt x="81955" y="0"/>
                  </a:cubicBezTo>
                  <a:lnTo>
                    <a:pt x="4217335" y="0"/>
                  </a:lnTo>
                  <a:cubicBezTo>
                    <a:pt x="4262597" y="0"/>
                    <a:pt x="4299290" y="36693"/>
                    <a:pt x="4299290" y="81955"/>
                  </a:cubicBezTo>
                  <a:lnTo>
                    <a:pt x="4299290" y="737591"/>
                  </a:lnTo>
                  <a:cubicBezTo>
                    <a:pt x="4299290" y="782853"/>
                    <a:pt x="4262597" y="819546"/>
                    <a:pt x="4217335" y="819546"/>
                  </a:cubicBezTo>
                  <a:lnTo>
                    <a:pt x="81955" y="819546"/>
                  </a:lnTo>
                  <a:cubicBezTo>
                    <a:pt x="36693" y="819546"/>
                    <a:pt x="0" y="782853"/>
                    <a:pt x="0" y="737591"/>
                  </a:cubicBezTo>
                  <a:lnTo>
                    <a:pt x="0" y="81955"/>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3534" tIns="57024" rIns="73534" bIns="57024" numCol="1" spcCol="1270" anchor="ctr" anchorCtr="0">
              <a:noAutofit/>
            </a:bodyPr>
            <a:lstStyle/>
            <a:p>
              <a:pPr lvl="0" algn="ctr" defTabSz="1155700">
                <a:lnSpc>
                  <a:spcPct val="90000"/>
                </a:lnSpc>
                <a:spcBef>
                  <a:spcPct val="0"/>
                </a:spcBef>
                <a:spcAft>
                  <a:spcPct val="35000"/>
                </a:spcAft>
              </a:pPr>
              <a:r>
                <a:rPr lang="vi-VN" sz="2800" i="1" kern="1200" dirty="0" smtClean="0">
                  <a:latin typeface="Times New Roman" panose="02020603050405020304" pitchFamily="18" charset="0"/>
                  <a:cs typeface="Times New Roman" panose="02020603050405020304" pitchFamily="18" charset="0"/>
                </a:rPr>
                <a:t>đạo</a:t>
              </a:r>
              <a:r>
                <a:rPr lang="vi-VN" sz="2800" kern="1200" dirty="0" smtClean="0">
                  <a:latin typeface="Times New Roman" panose="02020603050405020304" pitchFamily="18" charset="0"/>
                  <a:cs typeface="Times New Roman" panose="02020603050405020304" pitchFamily="18" charset="0"/>
                </a:rPr>
                <a:t> trong </a:t>
              </a:r>
              <a:r>
                <a:rPr lang="vi-VN" sz="2800" i="1" kern="1200" dirty="0" smtClean="0">
                  <a:latin typeface="Times New Roman" panose="02020603050405020304" pitchFamily="18" charset="0"/>
                  <a:cs typeface="Times New Roman" panose="02020603050405020304" pitchFamily="18" charset="0"/>
                </a:rPr>
                <a:t>lãnh đạo</a:t>
              </a:r>
              <a:r>
                <a:rPr lang="vi-VN" sz="2800" kern="1200" dirty="0" smtClean="0">
                  <a:latin typeface="Times New Roman" panose="02020603050405020304" pitchFamily="18" charset="0"/>
                  <a:cs typeface="Times New Roman" panose="02020603050405020304" pitchFamily="18" charset="0"/>
                </a:rPr>
                <a:t>: chỉ đạo; </a:t>
              </a:r>
              <a:endParaRPr lang="en-US" sz="28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3281803" y="2764952"/>
              <a:ext cx="228191" cy="1639093"/>
            </a:xfrm>
            <a:custGeom>
              <a:avLst/>
              <a:gdLst/>
              <a:ahLst/>
              <a:cxnLst/>
              <a:rect l="0" t="0" r="0" b="0"/>
              <a:pathLst>
                <a:path>
                  <a:moveTo>
                    <a:pt x="0" y="0"/>
                  </a:moveTo>
                  <a:lnTo>
                    <a:pt x="0" y="1639093"/>
                  </a:lnTo>
                  <a:lnTo>
                    <a:pt x="228191" y="1639093"/>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 name="Freeform 17"/>
            <p:cNvSpPr/>
            <p:nvPr/>
          </p:nvSpPr>
          <p:spPr>
            <a:xfrm>
              <a:off x="3509995" y="3994272"/>
              <a:ext cx="5383282" cy="819546"/>
            </a:xfrm>
            <a:custGeom>
              <a:avLst/>
              <a:gdLst>
                <a:gd name="connsiteX0" fmla="*/ 0 w 4718911"/>
                <a:gd name="connsiteY0" fmla="*/ 81955 h 819546"/>
                <a:gd name="connsiteX1" fmla="*/ 81955 w 4718911"/>
                <a:gd name="connsiteY1" fmla="*/ 0 h 819546"/>
                <a:gd name="connsiteX2" fmla="*/ 4636956 w 4718911"/>
                <a:gd name="connsiteY2" fmla="*/ 0 h 819546"/>
                <a:gd name="connsiteX3" fmla="*/ 4718911 w 4718911"/>
                <a:gd name="connsiteY3" fmla="*/ 81955 h 819546"/>
                <a:gd name="connsiteX4" fmla="*/ 4718911 w 4718911"/>
                <a:gd name="connsiteY4" fmla="*/ 737591 h 819546"/>
                <a:gd name="connsiteX5" fmla="*/ 4636956 w 4718911"/>
                <a:gd name="connsiteY5" fmla="*/ 819546 h 819546"/>
                <a:gd name="connsiteX6" fmla="*/ 81955 w 4718911"/>
                <a:gd name="connsiteY6" fmla="*/ 819546 h 819546"/>
                <a:gd name="connsiteX7" fmla="*/ 0 w 4718911"/>
                <a:gd name="connsiteY7" fmla="*/ 737591 h 819546"/>
                <a:gd name="connsiteX8" fmla="*/ 0 w 4718911"/>
                <a:gd name="connsiteY8" fmla="*/ 81955 h 81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8911" h="819546">
                  <a:moveTo>
                    <a:pt x="0" y="81955"/>
                  </a:moveTo>
                  <a:cubicBezTo>
                    <a:pt x="0" y="36693"/>
                    <a:pt x="36693" y="0"/>
                    <a:pt x="81955" y="0"/>
                  </a:cubicBezTo>
                  <a:lnTo>
                    <a:pt x="4636956" y="0"/>
                  </a:lnTo>
                  <a:cubicBezTo>
                    <a:pt x="4682218" y="0"/>
                    <a:pt x="4718911" y="36693"/>
                    <a:pt x="4718911" y="81955"/>
                  </a:cubicBezTo>
                  <a:lnTo>
                    <a:pt x="4718911" y="737591"/>
                  </a:lnTo>
                  <a:cubicBezTo>
                    <a:pt x="4718911" y="782853"/>
                    <a:pt x="4682218" y="819546"/>
                    <a:pt x="4636956" y="819546"/>
                  </a:cubicBezTo>
                  <a:lnTo>
                    <a:pt x="81955" y="819546"/>
                  </a:lnTo>
                  <a:cubicBezTo>
                    <a:pt x="36693" y="819546"/>
                    <a:pt x="0" y="782853"/>
                    <a:pt x="0" y="737591"/>
                  </a:cubicBezTo>
                  <a:lnTo>
                    <a:pt x="0" y="81955"/>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3534" tIns="57024" rIns="73534" bIns="57024" numCol="1" spcCol="1270" anchor="ctr" anchorCtr="0">
              <a:noAutofit/>
            </a:bodyPr>
            <a:lstStyle/>
            <a:p>
              <a:pPr lvl="0" algn="ctr" defTabSz="1155700">
                <a:lnSpc>
                  <a:spcPct val="90000"/>
                </a:lnSpc>
                <a:spcBef>
                  <a:spcPct val="0"/>
                </a:spcBef>
                <a:spcAft>
                  <a:spcPct val="35000"/>
                </a:spcAft>
              </a:pPr>
              <a:r>
                <a:rPr lang="vi-VN" sz="2800" i="1" kern="1200" dirty="0" smtClean="0">
                  <a:latin typeface="Times New Roman" panose="02020603050405020304" pitchFamily="18" charset="0"/>
                  <a:cs typeface="Times New Roman" panose="02020603050405020304" pitchFamily="18" charset="0"/>
                </a:rPr>
                <a:t>đạo</a:t>
              </a:r>
              <a:r>
                <a:rPr lang="vi-VN" sz="2800" kern="1200" dirty="0" smtClean="0">
                  <a:latin typeface="Times New Roman" panose="02020603050405020304" pitchFamily="18" charset="0"/>
                  <a:cs typeface="Times New Roman" panose="02020603050405020304" pitchFamily="18" charset="0"/>
                </a:rPr>
                <a:t> trong </a:t>
              </a:r>
              <a:r>
                <a:rPr lang="vi-VN" sz="2800" i="1" kern="1200" dirty="0" smtClean="0">
                  <a:latin typeface="Times New Roman" panose="02020603050405020304" pitchFamily="18" charset="0"/>
                  <a:cs typeface="Times New Roman" panose="02020603050405020304" pitchFamily="18" charset="0"/>
                </a:rPr>
                <a:t>đạo tặc</a:t>
              </a:r>
              <a:r>
                <a:rPr lang="vi-VN" sz="2800" kern="1200" dirty="0" smtClean="0">
                  <a:latin typeface="Times New Roman" panose="02020603050405020304" pitchFamily="18" charset="0"/>
                  <a:cs typeface="Times New Roman" panose="02020603050405020304" pitchFamily="18" charset="0"/>
                </a:rPr>
                <a:t>: ăn trộm, ăn cắp; </a:t>
              </a:r>
              <a:endParaRPr lang="en-US" sz="28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3281803" y="2764952"/>
              <a:ext cx="228191" cy="2663527"/>
            </a:xfrm>
            <a:custGeom>
              <a:avLst/>
              <a:gdLst/>
              <a:ahLst/>
              <a:cxnLst/>
              <a:rect l="0" t="0" r="0" b="0"/>
              <a:pathLst>
                <a:path>
                  <a:moveTo>
                    <a:pt x="0" y="0"/>
                  </a:moveTo>
                  <a:lnTo>
                    <a:pt x="0" y="2663527"/>
                  </a:lnTo>
                  <a:lnTo>
                    <a:pt x="228191" y="2663527"/>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Freeform 19"/>
            <p:cNvSpPr/>
            <p:nvPr/>
          </p:nvSpPr>
          <p:spPr>
            <a:xfrm>
              <a:off x="3509994" y="5018706"/>
              <a:ext cx="5930073" cy="819546"/>
            </a:xfrm>
            <a:custGeom>
              <a:avLst/>
              <a:gdLst>
                <a:gd name="connsiteX0" fmla="*/ 0 w 5566480"/>
                <a:gd name="connsiteY0" fmla="*/ 81955 h 819546"/>
                <a:gd name="connsiteX1" fmla="*/ 81955 w 5566480"/>
                <a:gd name="connsiteY1" fmla="*/ 0 h 819546"/>
                <a:gd name="connsiteX2" fmla="*/ 5484525 w 5566480"/>
                <a:gd name="connsiteY2" fmla="*/ 0 h 819546"/>
                <a:gd name="connsiteX3" fmla="*/ 5566480 w 5566480"/>
                <a:gd name="connsiteY3" fmla="*/ 81955 h 819546"/>
                <a:gd name="connsiteX4" fmla="*/ 5566480 w 5566480"/>
                <a:gd name="connsiteY4" fmla="*/ 737591 h 819546"/>
                <a:gd name="connsiteX5" fmla="*/ 5484525 w 5566480"/>
                <a:gd name="connsiteY5" fmla="*/ 819546 h 819546"/>
                <a:gd name="connsiteX6" fmla="*/ 81955 w 5566480"/>
                <a:gd name="connsiteY6" fmla="*/ 819546 h 819546"/>
                <a:gd name="connsiteX7" fmla="*/ 0 w 5566480"/>
                <a:gd name="connsiteY7" fmla="*/ 737591 h 819546"/>
                <a:gd name="connsiteX8" fmla="*/ 0 w 5566480"/>
                <a:gd name="connsiteY8" fmla="*/ 81955 h 81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6480" h="819546">
                  <a:moveTo>
                    <a:pt x="0" y="81955"/>
                  </a:moveTo>
                  <a:cubicBezTo>
                    <a:pt x="0" y="36693"/>
                    <a:pt x="36693" y="0"/>
                    <a:pt x="81955" y="0"/>
                  </a:cubicBezTo>
                  <a:lnTo>
                    <a:pt x="5484525" y="0"/>
                  </a:lnTo>
                  <a:cubicBezTo>
                    <a:pt x="5529787" y="0"/>
                    <a:pt x="5566480" y="36693"/>
                    <a:pt x="5566480" y="81955"/>
                  </a:cubicBezTo>
                  <a:lnTo>
                    <a:pt x="5566480" y="737591"/>
                  </a:lnTo>
                  <a:cubicBezTo>
                    <a:pt x="5566480" y="782853"/>
                    <a:pt x="5529787" y="819546"/>
                    <a:pt x="5484525" y="819546"/>
                  </a:cubicBezTo>
                  <a:lnTo>
                    <a:pt x="81955" y="819546"/>
                  </a:lnTo>
                  <a:cubicBezTo>
                    <a:pt x="36693" y="819546"/>
                    <a:pt x="0" y="782853"/>
                    <a:pt x="0" y="737591"/>
                  </a:cubicBezTo>
                  <a:lnTo>
                    <a:pt x="0" y="81955"/>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3534" tIns="57024" rIns="73534" bIns="57024" numCol="1" spcCol="1270" anchor="ctr" anchorCtr="0">
              <a:noAutofit/>
            </a:bodyPr>
            <a:lstStyle/>
            <a:p>
              <a:pPr lvl="0" algn="ctr" defTabSz="1155700">
                <a:lnSpc>
                  <a:spcPct val="90000"/>
                </a:lnSpc>
                <a:spcBef>
                  <a:spcPct val="0"/>
                </a:spcBef>
                <a:spcAft>
                  <a:spcPct val="35000"/>
                </a:spcAft>
              </a:pPr>
              <a:r>
                <a:rPr lang="vi-VN" sz="2800" i="1" kern="1200" smtClean="0">
                  <a:latin typeface="Times New Roman" panose="02020603050405020304" pitchFamily="18" charset="0"/>
                  <a:cs typeface="Times New Roman" panose="02020603050405020304" pitchFamily="18" charset="0"/>
                </a:rPr>
                <a:t>đạo</a:t>
              </a:r>
              <a:r>
                <a:rPr lang="vi-VN" sz="2800" kern="1200" smtClean="0">
                  <a:latin typeface="Times New Roman" panose="02020603050405020304" pitchFamily="18" charset="0"/>
                  <a:cs typeface="Times New Roman" panose="02020603050405020304" pitchFamily="18" charset="0"/>
                </a:rPr>
                <a:t> trong </a:t>
              </a:r>
              <a:r>
                <a:rPr lang="vi-VN" sz="2800" i="1" kern="1200" smtClean="0">
                  <a:latin typeface="Times New Roman" panose="02020603050405020304" pitchFamily="18" charset="0"/>
                  <a:cs typeface="Times New Roman" panose="02020603050405020304" pitchFamily="18" charset="0"/>
                </a:rPr>
                <a:t>địa đạo</a:t>
              </a:r>
              <a:r>
                <a:rPr lang="vi-VN" sz="2800" kern="1200" smtClean="0">
                  <a:latin typeface="Times New Roman" panose="02020603050405020304" pitchFamily="18" charset="0"/>
                  <a:cs typeface="Times New Roman" panose="02020603050405020304" pitchFamily="18" charset="0"/>
                </a:rPr>
                <a:t>: con đường.</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85491398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457181" y="683313"/>
            <a:ext cx="3252237"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Vận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dụng</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Viết</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ngắn</a:t>
            </a:r>
            <a:endParaRPr lang="en-US" sz="2800" dirty="0"/>
          </a:p>
        </p:txBody>
      </p:sp>
      <p:pic>
        <p:nvPicPr>
          <p:cNvPr id="16" name="Picture 15"/>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1536" t="12004" r="8017" b="19926"/>
          <a:stretch/>
        </p:blipFill>
        <p:spPr>
          <a:xfrm>
            <a:off x="1909506" y="1305279"/>
            <a:ext cx="8347587" cy="4724046"/>
          </a:xfrm>
          <a:prstGeom prst="rect">
            <a:avLst/>
          </a:prstGeom>
        </p:spPr>
      </p:pic>
      <p:sp>
        <p:nvSpPr>
          <p:cNvPr id="17" name="Rectangle 16"/>
          <p:cNvSpPr/>
          <p:nvPr/>
        </p:nvSpPr>
        <p:spPr>
          <a:xfrm>
            <a:off x="2912397" y="2819639"/>
            <a:ext cx="6341806" cy="2215991"/>
          </a:xfrm>
          <a:prstGeom prst="rect">
            <a:avLst/>
          </a:prstGeom>
        </p:spPr>
        <p:txBody>
          <a:bodyPr wrap="square">
            <a:spAutoFit/>
          </a:bodyPr>
          <a:lstStyle/>
          <a:p>
            <a:pPr algn="just">
              <a:lnSpc>
                <a:spcPct val="115000"/>
              </a:lnSpc>
              <a:spcAft>
                <a:spcPts val="1200"/>
              </a:spcAft>
            </a:pPr>
            <a:r>
              <a:rPr lang="en-US" sz="2400" b="1" dirty="0" err="1">
                <a:latin typeface="Times New Roman" panose="02020603050405020304" pitchFamily="18" charset="0"/>
                <a:ea typeface="Times New Roman" panose="02020603050405020304" pitchFamily="18" charset="0"/>
              </a:rPr>
              <a:t>Viết</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ngắn</a:t>
            </a:r>
            <a:r>
              <a:rPr lang="en-US" sz="2400" b="1" dirty="0">
                <a:latin typeface="Times New Roman" panose="02020603050405020304" pitchFamily="18" charset="0"/>
                <a:ea typeface="Times New Roman" panose="02020603050405020304" pitchFamily="18" charset="0"/>
              </a:rPr>
              <a: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Việc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nhìn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nhận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vấn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nhiều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góc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độ</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sẽ</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ích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hãy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đoạn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khoảng</a:t>
            </a:r>
            <a:r>
              <a:rPr lang="en-US" sz="2400" dirty="0">
                <a:latin typeface="Times New Roman" panose="02020603050405020304" pitchFamily="18" charset="0"/>
                <a:ea typeface="Times New Roman" panose="02020603050405020304" pitchFamily="18" charset="0"/>
              </a:rPr>
              <a:t> 150 </a:t>
            </a:r>
            <a:r>
              <a:rPr lang="en-US" sz="2400" dirty="0" err="1">
                <a:latin typeface="Times New Roman" panose="02020603050405020304" pitchFamily="18" charset="0"/>
                <a:ea typeface="Times New Roman" panose="02020603050405020304" pitchFamily="18" charset="0"/>
              </a:rPr>
              <a:t>chữ</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bày</a:t>
            </a:r>
            <a:r>
              <a:rPr lang="en-US" sz="2400" dirty="0">
                <a:latin typeface="Times New Roman" panose="02020603050405020304" pitchFamily="18" charset="0"/>
                <a:ea typeface="Times New Roman" panose="02020603050405020304" pitchFamily="18" charset="0"/>
              </a:rPr>
              <a:t> ý </a:t>
            </a:r>
            <a:r>
              <a:rPr lang="en-US" sz="2400" dirty="0" err="1">
                <a:latin typeface="Times New Roman" panose="02020603050405020304" pitchFamily="18" charset="0"/>
                <a:ea typeface="Times New Roman" panose="02020603050405020304" pitchFamily="18" charset="0"/>
              </a:rPr>
              <a:t>kiến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vấn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dụng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Việt</a:t>
            </a:r>
            <a:r>
              <a:rPr lang="en-US" sz="2400" dirty="0">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90100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457181" y="683313"/>
            <a:ext cx="325223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dụng</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ngắn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673100" y="1457154"/>
            <a:ext cx="10845800" cy="4339650"/>
          </a:xfrm>
          <a:prstGeom prst="rect">
            <a:avLst/>
          </a:prstGeom>
        </p:spPr>
        <p:txBody>
          <a:bodyPr>
            <a:spAutoFit/>
          </a:bodyPr>
          <a:lstStyle/>
          <a:p>
            <a:pPr algn="just">
              <a:lnSpc>
                <a:spcPct val="115000"/>
              </a:lnSpc>
            </a:pPr>
            <a:r>
              <a:rPr lang="en-US" sz="2400" dirty="0" err="1">
                <a:latin typeface="Times New Roman" panose="02020603050405020304" pitchFamily="18" charset="0"/>
                <a:ea typeface="Times New Roman" panose="02020603050405020304" pitchFamily="18" charset="0"/>
              </a:rPr>
              <a:t>Đoạn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HS </a:t>
            </a:r>
            <a:r>
              <a:rPr lang="en-US" sz="2400" dirty="0" err="1">
                <a:latin typeface="Times New Roman" panose="02020603050405020304" pitchFamily="18" charset="0"/>
                <a:ea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đảm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yêu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cầu</a:t>
            </a:r>
            <a:r>
              <a:rPr lang="en-US" sz="2400" dirty="0">
                <a:latin typeface="Times New Roman" panose="02020603050405020304" pitchFamily="18" charset="0"/>
                <a:ea typeface="Times New Roman" panose="02020603050405020304" pitchFamily="18" charset="0"/>
              </a:rPr>
              <a:t>: </a:t>
            </a:r>
          </a:p>
          <a:p>
            <a:pPr algn="just">
              <a:lnSpc>
                <a:spcPct val="115000"/>
              </a:lnSpc>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Nội</a:t>
            </a:r>
            <a:r>
              <a:rPr lang="en-US" sz="2400" dirty="0">
                <a:latin typeface="Times New Roman" panose="02020603050405020304" pitchFamily="18" charset="0"/>
                <a:ea typeface="Times New Roman" panose="02020603050405020304" pitchFamily="18" charset="0"/>
              </a:rPr>
              <a:t> dung: </a:t>
            </a:r>
          </a:p>
          <a:p>
            <a:pPr algn="just">
              <a:lnSpc>
                <a:spcPct val="115000"/>
              </a:lnSpc>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Kiểu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bài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nghị</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luận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bày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điểm</a:t>
            </a:r>
            <a:r>
              <a:rPr lang="en-US" sz="2400" dirty="0">
                <a:latin typeface="Times New Roman" panose="02020603050405020304" pitchFamily="18" charset="0"/>
                <a:ea typeface="Times New Roman" panose="02020603050405020304" pitchFamily="18" charset="0"/>
              </a:rPr>
              <a:t>, ý </a:t>
            </a:r>
            <a:r>
              <a:rPr lang="en-US" sz="2400" dirty="0" err="1">
                <a:latin typeface="Times New Roman" panose="02020603050405020304" pitchFamily="18" charset="0"/>
                <a:ea typeface="Times New Roman" panose="02020603050405020304" pitchFamily="18" charset="0"/>
              </a:rPr>
              <a:t>kiến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thuyết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phục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đọc</a:t>
            </a:r>
            <a:r>
              <a:rPr lang="en-US" sz="2400" dirty="0">
                <a:latin typeface="Times New Roman" panose="02020603050405020304" pitchFamily="18" charset="0"/>
                <a:ea typeface="Times New Roman" panose="02020603050405020304" pitchFamily="18" charset="0"/>
              </a:rPr>
              <a:t>)</a:t>
            </a:r>
          </a:p>
          <a:p>
            <a:pPr algn="just">
              <a:lnSpc>
                <a:spcPct val="115000"/>
              </a:lnSpc>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Vấn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Việc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nhìn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nhận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vấn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nhiều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góc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độ</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sẽ</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ích</a:t>
            </a:r>
            <a:r>
              <a:rPr lang="en-US" sz="2400" dirty="0">
                <a:latin typeface="Times New Roman" panose="02020603050405020304" pitchFamily="18" charset="0"/>
                <a:ea typeface="Times New Roman" panose="02020603050405020304" pitchFamily="18" charset="0"/>
              </a:rPr>
              <a:t>.</a:t>
            </a:r>
          </a:p>
          <a:p>
            <a:pPr algn="just">
              <a:lnSpc>
                <a:spcPct val="115000"/>
              </a:lnSpc>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lẽ</a:t>
            </a:r>
            <a:r>
              <a:rPr lang="en-US" sz="2400" dirty="0">
                <a:latin typeface="Times New Roman" panose="02020603050405020304" pitchFamily="18" charset="0"/>
                <a:ea typeface="Times New Roman" panose="02020603050405020304" pitchFamily="18" charset="0"/>
              </a:rPr>
              <a:t>: </a:t>
            </a:r>
          </a:p>
          <a:p>
            <a:pPr algn="just">
              <a:lnSpc>
                <a:spcPct val="115000"/>
              </a:lnSpc>
            </a:pPr>
            <a:r>
              <a:rPr lang="en-US" sz="2400" dirty="0">
                <a:latin typeface="Times New Roman" panose="02020603050405020304" pitchFamily="18" charset="0"/>
                <a:ea typeface="Times New Roman" panose="02020603050405020304" pitchFamily="18" charset="0"/>
              </a:rPr>
              <a:t>+ + </a:t>
            </a:r>
            <a:r>
              <a:rPr lang="en-US" sz="2400" dirty="0" err="1">
                <a:latin typeface="Times New Roman" panose="02020603050405020304" pitchFamily="18" charset="0"/>
                <a:ea typeface="Times New Roman" panose="02020603050405020304" pitchFamily="18" charset="0"/>
              </a:rPr>
              <a:t>Tạo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nhìn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giúp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ta </a:t>
            </a:r>
            <a:r>
              <a:rPr lang="en-US" sz="2400" dirty="0" err="1">
                <a:latin typeface="Times New Roman" panose="02020603050405020304" pitchFamily="18" charset="0"/>
                <a:ea typeface="Times New Roman" panose="02020603050405020304" pitchFamily="18" charset="0"/>
              </a:rPr>
              <a:t>giải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quyết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tốt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nhất</a:t>
            </a:r>
            <a:endParaRPr lang="en-US" sz="2400" dirty="0">
              <a:latin typeface="Times New Roman" panose="02020603050405020304" pitchFamily="18" charset="0"/>
              <a:ea typeface="Times New Roman" panose="02020603050405020304" pitchFamily="18" charset="0"/>
            </a:endParaRPr>
          </a:p>
          <a:p>
            <a:pPr algn="just">
              <a:lnSpc>
                <a:spcPct val="115000"/>
              </a:lnSpc>
            </a:pPr>
            <a:r>
              <a:rPr lang="en-US" sz="2400" dirty="0">
                <a:latin typeface="Times New Roman" panose="02020603050405020304" pitchFamily="18" charset="0"/>
                <a:ea typeface="Times New Roman" panose="02020603050405020304" pitchFamily="18" charset="0"/>
              </a:rPr>
              <a:t>+ + </a:t>
            </a:r>
            <a:r>
              <a:rPr lang="en-US" sz="2400" dirty="0" err="1">
                <a:latin typeface="Times New Roman" panose="02020603050405020304" pitchFamily="18" charset="0"/>
                <a:ea typeface="Times New Roman" panose="02020603050405020304" pitchFamily="18" charset="0"/>
              </a:rPr>
              <a:t>Nhìn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nhận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vấn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nhiều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góc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độ</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sẽ</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giúp</a:t>
            </a:r>
            <a:r>
              <a:rPr lang="en-US" sz="2400" dirty="0">
                <a:latin typeface="Times New Roman" panose="02020603050405020304" pitchFamily="18" charset="0"/>
                <a:ea typeface="Times New Roman" panose="02020603050405020304" pitchFamily="18" charset="0"/>
              </a:rPr>
              <a:t> ta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nhìn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chủ</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động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tích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tránh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lầm</a:t>
            </a:r>
            <a:endParaRPr lang="en-US" sz="2400" dirty="0">
              <a:latin typeface="Times New Roman" panose="02020603050405020304" pitchFamily="18" charset="0"/>
              <a:ea typeface="Times New Roman" panose="02020603050405020304" pitchFamily="18" charset="0"/>
            </a:endParaRPr>
          </a:p>
          <a:p>
            <a:pPr algn="just">
              <a:lnSpc>
                <a:spcPct val="115000"/>
              </a:lnSpc>
            </a:pPr>
            <a:r>
              <a:rPr lang="en-US" sz="2400" dirty="0">
                <a:latin typeface="Times New Roman" panose="02020603050405020304" pitchFamily="18" charset="0"/>
                <a:ea typeface="Times New Roman" panose="02020603050405020304" pitchFamily="18" charset="0"/>
              </a:rPr>
              <a:t>+ + </a:t>
            </a:r>
            <a:r>
              <a:rPr lang="vi-VN" sz="2400" dirty="0">
                <a:latin typeface="Times New Roman" panose="02020603050405020304" pitchFamily="18" charset="0"/>
                <a:ea typeface="Times New Roman" panose="02020603050405020304" pitchFamily="18" charset="0"/>
              </a:rPr>
              <a:t>học hỏi thêm được nhiều tri thức, kĩ năng bổ ích cho hành trình đến với thành công.</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3090267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457181" y="683313"/>
            <a:ext cx="325223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dụng</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ngắn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660400" y="1296841"/>
            <a:ext cx="10845800" cy="4512261"/>
          </a:xfrm>
          <a:prstGeom prst="rect">
            <a:avLst/>
          </a:prstGeom>
        </p:spPr>
        <p:txBody>
          <a:bodyPr>
            <a:spAutoFit/>
          </a:bodyPr>
          <a:lstStyle/>
          <a:p>
            <a:pPr algn="just">
              <a:lnSpc>
                <a:spcPct val="115000"/>
              </a:lnSpc>
            </a:pP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chứng</a:t>
            </a:r>
            <a:r>
              <a:rPr lang="en-US" sz="2800" dirty="0">
                <a:latin typeface="Times New Roman" panose="02020603050405020304" pitchFamily="18" charset="0"/>
                <a:ea typeface="Times New Roman" panose="02020603050405020304" pitchFamily="18" charset="0"/>
              </a:rPr>
              <a:t>:</a:t>
            </a:r>
          </a:p>
          <a:p>
            <a:pPr algn="just">
              <a:lnSpc>
                <a:spcPct val="115000"/>
              </a:lnSpc>
            </a:pPr>
            <a:r>
              <a:rPr lang="en-US" sz="2800" dirty="0">
                <a:latin typeface="Times New Roman" panose="02020603050405020304" pitchFamily="18" charset="0"/>
                <a:ea typeface="Times New Roman" panose="02020603050405020304" pitchFamily="18" charset="0"/>
              </a:rPr>
              <a:t>+ +  </a:t>
            </a:r>
            <a:r>
              <a:rPr lang="en-US" sz="2800" dirty="0" err="1">
                <a:latin typeface="Times New Roman" panose="02020603050405020304" pitchFamily="18" charset="0"/>
                <a:ea typeface="Times New Roman" panose="02020603050405020304" pitchFamily="18" charset="0"/>
              </a:rPr>
              <a:t>Nhìn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chỉ</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thầy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hăng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chỉ</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đủ</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Nhưng</a:t>
            </a:r>
            <a:r>
              <a:rPr lang="en-US" sz="2800" dirty="0">
                <a:latin typeface="Times New Roman" panose="02020603050405020304" pitchFamily="18" charset="0"/>
                <a:ea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góc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ngoài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thầy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rPr>
              <a:t>….</a:t>
            </a:r>
          </a:p>
          <a:p>
            <a:pPr algn="just">
              <a:lnSpc>
                <a:spcPct val="115000"/>
              </a:lnSpc>
            </a:pPr>
            <a:r>
              <a:rPr lang="en-US" sz="2800" dirty="0">
                <a:latin typeface="Times New Roman" panose="02020603050405020304" pitchFamily="18" charset="0"/>
                <a:ea typeface="Times New Roman" panose="02020603050405020304" pitchFamily="18" charset="0"/>
              </a:rPr>
              <a:t>+ + </a:t>
            </a:r>
            <a:r>
              <a:rPr lang="en-US" sz="2800" dirty="0" err="1">
                <a:latin typeface="Times New Roman" panose="02020603050405020304" pitchFamily="18" charset="0"/>
                <a:ea typeface="Times New Roman" panose="02020603050405020304" pitchFamily="18" charset="0"/>
              </a:rPr>
              <a:t>Nhìn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nhiệm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vụ</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rèn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mỗi</a:t>
            </a:r>
            <a:r>
              <a:rPr lang="en-US" sz="2800" dirty="0">
                <a:latin typeface="Times New Roman" panose="02020603050405020304" pitchFamily="18" charset="0"/>
                <a:ea typeface="Times New Roman" panose="02020603050405020304" pitchFamily="18" charset="0"/>
              </a:rPr>
              <a:t> HS. </a:t>
            </a:r>
            <a:r>
              <a:rPr lang="en-US" sz="2800" dirty="0" err="1">
                <a:latin typeface="Times New Roman" panose="02020603050405020304" pitchFamily="18" charset="0"/>
                <a:ea typeface="Times New Roman" panose="02020603050405020304" pitchFamily="18" charset="0"/>
              </a:rPr>
              <a:t>Ngoài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nhiệm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vụ</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mỗi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rèn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khỏe</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năng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đắn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toàn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nhóm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rPr>
              <a:t>. </a:t>
            </a:r>
          </a:p>
          <a:p>
            <a:pPr algn="just">
              <a:lnSpc>
                <a:spcPct val="115000"/>
              </a:lnSpc>
            </a:pPr>
            <a:r>
              <a:rPr lang="en-US" sz="2800" dirty="0">
                <a:solidFill>
                  <a:srgbClr val="000000"/>
                </a:solidFill>
                <a:latin typeface="Times New Roman" panose="02020603050405020304" pitchFamily="18" charset="0"/>
                <a:ea typeface="Times New Roman" panose="02020603050405020304" pitchFamily="18" charset="0"/>
              </a:rPr>
              <a:t>- Dung </a:t>
            </a:r>
            <a:r>
              <a:rPr lang="en-US" sz="2800" dirty="0" err="1">
                <a:solidFill>
                  <a:srgbClr val="000000"/>
                </a:solidFill>
                <a:latin typeface="Times New Roman" panose="02020603050405020304" pitchFamily="18" charset="0"/>
                <a:ea typeface="Times New Roman" panose="02020603050405020304" pitchFamily="18" charset="0"/>
              </a:rPr>
              <a:t>lượng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khoảng</a:t>
            </a:r>
            <a:r>
              <a:rPr lang="en-US" sz="2800" dirty="0">
                <a:solidFill>
                  <a:srgbClr val="000000"/>
                </a:solidFill>
                <a:latin typeface="Times New Roman" panose="02020603050405020304" pitchFamily="18" charset="0"/>
                <a:ea typeface="Times New Roman" panose="02020603050405020304" pitchFamily="18" charset="0"/>
              </a:rPr>
              <a:t> 200 </a:t>
            </a:r>
            <a:r>
              <a:rPr lang="en-US" sz="2800" dirty="0" err="1">
                <a:solidFill>
                  <a:srgbClr val="000000"/>
                </a:solidFill>
                <a:latin typeface="Times New Roman" panose="02020603050405020304" pitchFamily="18" charset="0"/>
                <a:ea typeface="Times New Roman" panose="02020603050405020304" pitchFamily="18" charset="0"/>
              </a:rPr>
              <a:t>chữ</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4904023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457181" y="683313"/>
            <a:ext cx="325223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dụng</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ngắn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1474666491"/>
              </p:ext>
            </p:extLst>
          </p:nvPr>
        </p:nvGraphicFramePr>
        <p:xfrm>
          <a:off x="647700" y="1641717"/>
          <a:ext cx="10845799" cy="4241292"/>
        </p:xfrm>
        <a:graphic>
          <a:graphicData uri="http://schemas.openxmlformats.org/drawingml/2006/table">
            <a:tbl>
              <a:tblPr firstRow="1" firstCol="1" bandRow="1" bandCol="1"/>
              <a:tblGrid>
                <a:gridCol w="2807739">
                  <a:extLst>
                    <a:ext uri="{9D8B030D-6E8A-4147-A177-3AD203B41FA5}">
                      <a16:colId xmlns:a16="http://schemas.microsoft.com/office/drawing/2014/main" xmlns="" val="4106428687"/>
                    </a:ext>
                  </a:extLst>
                </a:gridCol>
                <a:gridCol w="2712845">
                  <a:extLst>
                    <a:ext uri="{9D8B030D-6E8A-4147-A177-3AD203B41FA5}">
                      <a16:colId xmlns:a16="http://schemas.microsoft.com/office/drawing/2014/main" xmlns="" val="1470795851"/>
                    </a:ext>
                  </a:extLst>
                </a:gridCol>
                <a:gridCol w="2411418">
                  <a:extLst>
                    <a:ext uri="{9D8B030D-6E8A-4147-A177-3AD203B41FA5}">
                      <a16:colId xmlns:a16="http://schemas.microsoft.com/office/drawing/2014/main" xmlns="" val="2341099564"/>
                    </a:ext>
                  </a:extLst>
                </a:gridCol>
                <a:gridCol w="2913797">
                  <a:extLst>
                    <a:ext uri="{9D8B030D-6E8A-4147-A177-3AD203B41FA5}">
                      <a16:colId xmlns:a16="http://schemas.microsoft.com/office/drawing/2014/main" xmlns="" val="2692420794"/>
                    </a:ext>
                  </a:extLst>
                </a:gridCol>
              </a:tblGrid>
              <a:tr h="0">
                <a:tc>
                  <a:txBody>
                    <a:bodyPr/>
                    <a:lstStyle/>
                    <a:p>
                      <a:pPr>
                        <a:lnSpc>
                          <a:spcPct val="115000"/>
                        </a:lnSpc>
                        <a:spcAft>
                          <a:spcPts val="0"/>
                        </a:spcAft>
                        <a:tabLst>
                          <a:tab pos="602615" algn="l"/>
                        </a:tabLst>
                      </a:pPr>
                      <a:r>
                        <a:rPr lang="en-US" sz="2200" b="1"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smtClea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2200" b="1"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độ</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602615" algn="l"/>
                        </a:tabLst>
                      </a:pPr>
                      <a:r>
                        <a:rPr lang="en-US" sz="2200" b="1"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602615" algn="l"/>
                        </a:tabLst>
                      </a:pPr>
                      <a:r>
                        <a:rPr lang="en-US" sz="2200" b="1" dirty="0" smtClea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200" b="1"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chí</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lnSpc>
                          <a:spcPct val="115000"/>
                        </a:lnSpc>
                        <a:spcAft>
                          <a:spcPts val="0"/>
                        </a:spcAft>
                        <a:tabLst>
                          <a:tab pos="602615" algn="l"/>
                        </a:tabLst>
                      </a:pPr>
                      <a:r>
                        <a:rPr lang="en-US" sz="2200" b="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602615" algn="l"/>
                        </a:tabLst>
                      </a:pPr>
                      <a:r>
                        <a:rPr lang="en-US" sz="2200" b="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Mức 1</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lnSpc>
                          <a:spcPct val="115000"/>
                        </a:lnSpc>
                        <a:spcAft>
                          <a:spcPts val="0"/>
                        </a:spcAft>
                        <a:tabLst>
                          <a:tab pos="602615" algn="l"/>
                        </a:tabLst>
                      </a:pPr>
                      <a:r>
                        <a:rPr lang="en-US" sz="2200" b="1"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602615" algn="l"/>
                        </a:tabLst>
                      </a:pPr>
                      <a:r>
                        <a:rPr lang="en-US" sz="2200" b="1"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2200" b="1"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2</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lnSpc>
                          <a:spcPct val="115000"/>
                        </a:lnSpc>
                        <a:spcAft>
                          <a:spcPts val="0"/>
                        </a:spcAft>
                        <a:tabLst>
                          <a:tab pos="602615" algn="l"/>
                        </a:tabLst>
                      </a:pPr>
                      <a:r>
                        <a:rPr lang="en-US" sz="2200" b="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602615" algn="l"/>
                        </a:tabLst>
                      </a:pPr>
                      <a:r>
                        <a:rPr lang="en-US" sz="2200" b="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Mức 3</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extLst>
                  <a:ext uri="{0D108BD9-81ED-4DB2-BD59-A6C34878D82A}">
                    <a16:rowId xmlns:a16="http://schemas.microsoft.com/office/drawing/2014/main" xmlns="" val="1809756107"/>
                  </a:ext>
                </a:extLst>
              </a:tr>
              <a:tr h="0">
                <a:tc>
                  <a:txBody>
                    <a:bodyPr/>
                    <a:lstStyle/>
                    <a:p>
                      <a:pPr>
                        <a:lnSpc>
                          <a:spcPct val="115000"/>
                        </a:lnSpc>
                        <a:spcAft>
                          <a:spcPts val="0"/>
                        </a:spcAft>
                        <a:tabLst>
                          <a:tab pos="602615" algn="l"/>
                        </a:tabLst>
                      </a:pP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nhìn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góc</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đem</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lợi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ích</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15000"/>
                        </a:lnSpc>
                        <a:spcAft>
                          <a:spcPts val="0"/>
                        </a:spcAft>
                        <a:tabLst>
                          <a:tab pos="602615" algn="l"/>
                        </a:tabLst>
                      </a:pPr>
                      <a:r>
                        <a:rPr lang="en-US" sz="2200" b="1"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(10 </a:t>
                      </a:r>
                      <a:r>
                        <a:rPr lang="en-US" sz="2200" b="1"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200" b="1"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F9C8"/>
                    </a:solidFill>
                  </a:tcPr>
                </a:tc>
                <a:tc>
                  <a:txBody>
                    <a:bodyPr/>
                    <a:lstStyle/>
                    <a:p>
                      <a:pPr>
                        <a:lnSpc>
                          <a:spcPct val="115000"/>
                        </a:lnSpc>
                        <a:spcAft>
                          <a:spcPts val="0"/>
                        </a:spcAft>
                        <a:tabLst>
                          <a:tab pos="602615" algn="l"/>
                        </a:tabLst>
                      </a:pP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mắc</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tả</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602615" algn="l"/>
                        </a:tabLst>
                      </a:pP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( 5 – 6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02615" algn="l"/>
                        </a:tabLst>
                      </a:pP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riêng</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mắc</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tả</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602615" algn="l"/>
                        </a:tabLst>
                      </a:pP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(7- 8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02615" algn="l"/>
                        </a:tabLst>
                      </a:pP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riêng</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mắc</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602615" algn="l"/>
                        </a:tabLst>
                      </a:pP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(9- 10 </a:t>
                      </a:r>
                      <a:r>
                        <a:rPr lang="en-US" sz="22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2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03316876"/>
                  </a:ext>
                </a:extLst>
              </a:tr>
            </a:tbl>
          </a:graphicData>
        </a:graphic>
      </p:graphicFrame>
      <p:sp>
        <p:nvSpPr>
          <p:cNvPr id="7" name="Rectangle 6"/>
          <p:cNvSpPr/>
          <p:nvPr/>
        </p:nvSpPr>
        <p:spPr>
          <a:xfrm>
            <a:off x="5329105" y="1122444"/>
            <a:ext cx="1471878" cy="584775"/>
          </a:xfrm>
          <a:prstGeom prst="rect">
            <a:avLst/>
          </a:prstGeom>
          <a:noFill/>
        </p:spPr>
        <p:txBody>
          <a:bodyPr wrap="none" lIns="91440" tIns="45720" rIns="91440" bIns="45720">
            <a:spAutoFit/>
          </a:bodyPr>
          <a:lstStyle/>
          <a:p>
            <a:pPr algn="ctr"/>
            <a:r>
              <a:rPr lang="en-US" sz="32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RUBRIC</a:t>
            </a:r>
            <a:endParaRPr lang="en-U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cxnSp>
        <p:nvCxnSpPr>
          <p:cNvPr id="10" name="Straight Connector 9"/>
          <p:cNvCxnSpPr/>
          <p:nvPr/>
        </p:nvCxnSpPr>
        <p:spPr>
          <a:xfrm>
            <a:off x="647700" y="1659924"/>
            <a:ext cx="2803423" cy="111277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561142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457181" y="683313"/>
            <a:ext cx="325223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dụng</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ngắn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488704" y="1171573"/>
            <a:ext cx="3781805" cy="587853"/>
          </a:xfrm>
          <a:prstGeom prst="rect">
            <a:avLst/>
          </a:prstGeom>
        </p:spPr>
        <p:txBody>
          <a:bodyPr wrap="none">
            <a:spAutoFit/>
          </a:bodyPr>
          <a:lstStyle/>
          <a:p>
            <a:pPr algn="just">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rPr>
              <a:t>*</a:t>
            </a:r>
            <a:r>
              <a:rPr lang="vi-VN" sz="2800" b="1" dirty="0">
                <a:solidFill>
                  <a:srgbClr val="0D0D0D"/>
                </a:solidFill>
                <a:latin typeface="Times New Roman" panose="02020603050405020304" pitchFamily="18" charset="0"/>
                <a:ea typeface="Times New Roman" panose="02020603050405020304" pitchFamily="18" charset="0"/>
              </a:rPr>
              <a:t>Đoạn văn tham khảo: </a:t>
            </a:r>
            <a:endParaRPr lang="en-US" sz="28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660400" y="1772393"/>
            <a:ext cx="10845800" cy="4339650"/>
          </a:xfrm>
          <a:prstGeom prst="rect">
            <a:avLst/>
          </a:prstGeom>
        </p:spPr>
        <p:txBody>
          <a:bodyPr>
            <a:spAutoFit/>
          </a:bodyPr>
          <a:lstStyle/>
          <a:p>
            <a:pPr algn="just">
              <a:lnSpc>
                <a:spcPct val="115000"/>
              </a:lnSpc>
            </a:pPr>
            <a:r>
              <a:rPr lang="vi-VN" sz="2000" dirty="0">
                <a:latin typeface="Times New Roman" panose="02020603050405020304" pitchFamily="18" charset="0"/>
                <a:ea typeface="Times New Roman" panose="02020603050405020304" pitchFamily="18" charset="0"/>
              </a:rPr>
              <a:t>Việc nhìn nhận một vấn đề từ nhiều góc độ sẽ đem đến cho chúng ta nhiều ích lợi. Đầu tiên khi xem xét vấn đề ở nhiều góc độ khác nhau, con người sẽ có cái nhìn toàn diện nhất, từ đó đưa ra được những đánh giá hay quyết định đúng đắn cho vấn đề. </a:t>
            </a:r>
            <a:r>
              <a:rPr lang="en-US" sz="2000" dirty="0" err="1">
                <a:latin typeface="Times New Roman" panose="02020603050405020304" pitchFamily="18" charset="0"/>
                <a:ea typeface="Times New Roman" panose="02020603050405020304" pitchFamily="18" charset="0"/>
              </a:rPr>
              <a:t>Khi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họp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tổ</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để</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bình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bầu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đua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bạn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trong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lớp</a:t>
            </a:r>
            <a:r>
              <a:rPr lang="en-US" sz="2000" dirty="0">
                <a:latin typeface="Times New Roman" panose="02020603050405020304" pitchFamily="18" charset="0"/>
                <a:ea typeface="Times New Roman" panose="02020603050405020304" pitchFamily="18" charset="0"/>
              </a:rPr>
              <a:t>, ta </a:t>
            </a:r>
            <a:r>
              <a:rPr lang="en-US" sz="2000" dirty="0" err="1">
                <a:latin typeface="Times New Roman" panose="02020603050405020304" pitchFamily="18" charset="0"/>
                <a:ea typeface="Times New Roman" panose="02020603050405020304" pitchFamily="18" charset="0"/>
              </a:rPr>
              <a:t>nhìn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nhận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về</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nhiệm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vụ</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rèn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luyện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mỗi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bạn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như</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thế</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nào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Ngoài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phương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diện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học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tập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cần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chú</a:t>
            </a:r>
            <a:r>
              <a:rPr lang="en-US" sz="2000" dirty="0">
                <a:latin typeface="Times New Roman" panose="02020603050405020304" pitchFamily="18" charset="0"/>
                <a:ea typeface="Times New Roman" panose="02020603050405020304" pitchFamily="18" charset="0"/>
              </a:rPr>
              <a:t> ý </a:t>
            </a:r>
            <a:r>
              <a:rPr lang="en-US" sz="2000" dirty="0" err="1">
                <a:latin typeface="Times New Roman" panose="02020603050405020304" pitchFamily="18" charset="0"/>
                <a:ea typeface="Times New Roman" panose="02020603050405020304" pitchFamily="18" charset="0"/>
              </a:rPr>
              <a:t>đến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phương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diện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rèn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luyện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sức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khỏe</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kĩ</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năng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sống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đạo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đức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lối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sống</a:t>
            </a:r>
            <a:r>
              <a:rPr lang="en-US" sz="2000" dirty="0">
                <a:latin typeface="Times New Roman" panose="02020603050405020304" pitchFamily="18" charset="0"/>
                <a:ea typeface="Times New Roman" panose="02020603050405020304" pitchFamily="18" charset="0"/>
              </a:rPr>
              <a:t>…</a:t>
            </a:r>
            <a:r>
              <a:rPr lang="en-US" sz="2000" dirty="0" err="1">
                <a:latin typeface="Times New Roman" panose="02020603050405020304" pitchFamily="18" charset="0"/>
                <a:ea typeface="Times New Roman" panose="02020603050405020304" pitchFamily="18" charset="0"/>
              </a:rPr>
              <a:t>Để</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từ</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đắn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toàn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diện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về</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từng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bạn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trong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tổ</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nhóm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mình</a:t>
            </a:r>
            <a:r>
              <a:rPr lang="en-US" sz="2000" dirty="0">
                <a:latin typeface="Times New Roman" panose="02020603050405020304" pitchFamily="18" charset="0"/>
                <a:ea typeface="Times New Roman" panose="02020603050405020304" pitchFamily="18" charset="0"/>
              </a:rPr>
              <a:t>. </a:t>
            </a:r>
            <a:r>
              <a:rPr lang="vi-VN" sz="2000" dirty="0">
                <a:latin typeface="Times New Roman" panose="02020603050405020304" pitchFamily="18" charset="0"/>
                <a:ea typeface="Times New Roman" panose="02020603050405020304" pitchFamily="18" charset="0"/>
              </a:rPr>
              <a:t>Tiếp đến, cái nhìn đa chiều sẽ giúp con người tránh được lối suy nghĩ chủ quan, phiến diện mà dẫn đến mắc phải sai lầm. </a:t>
            </a:r>
            <a:r>
              <a:rPr lang="en-US" sz="2000" dirty="0" err="1">
                <a:latin typeface="Times New Roman" panose="02020603050405020304" pitchFamily="18" charset="0"/>
                <a:ea typeface="Times New Roman" panose="02020603050405020304" pitchFamily="18" charset="0"/>
              </a:rPr>
              <a:t>Chẳng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hạn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nhìn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nhận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về</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phương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pháp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học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tập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người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rằng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chỉ</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cần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học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thầy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hăng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hái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chăm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chỉ</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trong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học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tập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đủ</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Nhưng</a:t>
            </a:r>
            <a:r>
              <a:rPr lang="en-US" sz="2000" dirty="0">
                <a:latin typeface="Times New Roman" panose="02020603050405020304" pitchFamily="18" charset="0"/>
                <a:ea typeface="Times New Roman" panose="02020603050405020304" pitchFamily="18" charset="0"/>
              </a:rPr>
              <a:t> ở </a:t>
            </a:r>
            <a:r>
              <a:rPr lang="en-US" sz="2000" dirty="0" err="1">
                <a:latin typeface="Times New Roman" panose="02020603050405020304" pitchFamily="18" charset="0"/>
                <a:ea typeface="Times New Roman" panose="02020603050405020304" pitchFamily="18" charset="0"/>
              </a:rPr>
              <a:t>một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góc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độ</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ngoài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việc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học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thầy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chúng</a:t>
            </a:r>
            <a:r>
              <a:rPr lang="en-US" sz="2000" dirty="0">
                <a:latin typeface="Times New Roman" panose="02020603050405020304" pitchFamily="18" charset="0"/>
                <a:ea typeface="Times New Roman" panose="02020603050405020304" pitchFamily="18" charset="0"/>
              </a:rPr>
              <a:t> ta </a:t>
            </a:r>
            <a:r>
              <a:rPr lang="en-US" sz="2000" dirty="0" err="1">
                <a:latin typeface="Times New Roman" panose="02020603050405020304" pitchFamily="18" charset="0"/>
                <a:ea typeface="Times New Roman" panose="02020603050405020304" pitchFamily="18" charset="0"/>
              </a:rPr>
              <a:t>cần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học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bạn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bè</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học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từ</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mọi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người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xung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quanh</a:t>
            </a:r>
            <a:r>
              <a:rPr lang="en-US" sz="2000" dirty="0">
                <a:latin typeface="Times New Roman" panose="02020603050405020304" pitchFamily="18" charset="0"/>
                <a:ea typeface="Times New Roman" panose="02020603050405020304" pitchFamily="18" charset="0"/>
              </a:rPr>
              <a:t>.</a:t>
            </a:r>
            <a:r>
              <a:rPr lang="vi-VN" sz="2000" dirty="0">
                <a:latin typeface="Times New Roman" panose="02020603050405020304" pitchFamily="18" charset="0"/>
                <a:ea typeface="Times New Roman" panose="02020603050405020304" pitchFamily="18" charset="0"/>
              </a:rPr>
              <a:t> Đồng thời, chúng ta sẽ học hỏi thêm được nhiều tri thức, kĩ năng bổ ích cho hành trình đến với thành công. Không chỉ có vậy, lợi ích to lớn hơn cả là rèn luyện khả năng tư duy , sáng tạo của mỗi người. Như vậy, chúng ta cần phải nhìn tích cực rèn luyện cách nhìn nhận vấn đề một cách đa diện.</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8293027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99406067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17545" y="1265609"/>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1989345" y="1032559"/>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10375958" y="90743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083488" y="85110"/>
            <a:ext cx="11036187"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5000"/>
              </a:lnSpc>
              <a:spcAft>
                <a:spcPts val="0"/>
              </a:spcAft>
            </a:pPr>
            <a:r>
              <a:rPr lang="en-US" sz="2400" b="1" smtClean="0">
                <a:solidFill>
                  <a:srgbClr val="FF0000"/>
                </a:solidFill>
                <a:latin typeface="Times New Roman"/>
                <a:ea typeface="Calibri"/>
                <a:cs typeface="Times New Roman"/>
              </a:rPr>
              <a:t>Tiết </a:t>
            </a:r>
            <a:r>
              <a:rPr lang="en-US" sz="2400" b="1">
                <a:solidFill>
                  <a:srgbClr val="FF0000"/>
                </a:solidFill>
                <a:latin typeface="Times New Roman"/>
                <a:ea typeface="Calibri"/>
                <a:cs typeface="Times New Roman"/>
              </a:rPr>
              <a:t>104, </a:t>
            </a:r>
            <a:r>
              <a:rPr lang="en-US" sz="2400" b="1">
                <a:solidFill>
                  <a:srgbClr val="FF0000"/>
                </a:solidFill>
                <a:latin typeface="Times New Roman Bold"/>
                <a:ea typeface="Calibri"/>
                <a:cs typeface="Times New Roman Bold"/>
              </a:rPr>
              <a:t>105</a:t>
            </a:r>
            <a:r>
              <a:rPr lang="en-US" sz="2400" b="1">
                <a:solidFill>
                  <a:srgbClr val="FF0000"/>
                </a:solidFill>
                <a:latin typeface="Times New Roman"/>
                <a:ea typeface="Calibri"/>
                <a:cs typeface="Times New Roman"/>
              </a:rPr>
              <a:t>, 106</a:t>
            </a:r>
            <a:r>
              <a:rPr lang="en-US" sz="2400" b="1">
                <a:solidFill>
                  <a:srgbClr val="FF0000"/>
                </a:solidFill>
                <a:latin typeface="Times New Roman"/>
                <a:ea typeface="Calibri"/>
                <a:cs typeface="Times New Roman"/>
              </a:rPr>
              <a:t>:</a:t>
            </a:r>
            <a:r>
              <a:rPr lang="en-US" sz="2400">
                <a:solidFill>
                  <a:srgbClr val="FF0000"/>
                </a:solidFill>
                <a:latin typeface="Times New Roman"/>
                <a:ea typeface="Calibri"/>
                <a:cs typeface="Times New Roman"/>
              </a:rPr>
              <a:t> </a:t>
            </a:r>
            <a:r>
              <a:rPr lang="en-US" sz="2400" b="1" smtClean="0">
                <a:solidFill>
                  <a:schemeClr val="tx1"/>
                </a:solidFill>
                <a:latin typeface="Times New Roman" panose="02020603050405020304" pitchFamily="18" charset="0"/>
                <a:ea typeface="Times New Roman" panose="02020603050405020304" pitchFamily="18" charset="0"/>
              </a:rPr>
              <a:t>Viết </a:t>
            </a:r>
            <a:r>
              <a:rPr lang="en-US" sz="2400" b="1" dirty="0" err="1">
                <a:solidFill>
                  <a:schemeClr val="tx1"/>
                </a:solidFill>
                <a:latin typeface="Times New Roman" panose="02020603050405020304" pitchFamily="18" charset="0"/>
                <a:ea typeface="Times New Roman" panose="02020603050405020304" pitchFamily="18" charset="0"/>
              </a:rPr>
              <a:t>bài</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văn</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trình</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bày</a:t>
            </a:r>
            <a:r>
              <a:rPr lang="en-US" sz="2400" b="1" dirty="0">
                <a:solidFill>
                  <a:schemeClr val="tx1"/>
                </a:solidFill>
                <a:latin typeface="Times New Roman" panose="02020603050405020304" pitchFamily="18" charset="0"/>
                <a:ea typeface="Times New Roman" panose="02020603050405020304" pitchFamily="18" charset="0"/>
              </a:rPr>
              <a:t> ý </a:t>
            </a:r>
            <a:r>
              <a:rPr lang="en-US" sz="2400" b="1" dirty="0" err="1">
                <a:solidFill>
                  <a:schemeClr val="tx1"/>
                </a:solidFill>
                <a:latin typeface="Times New Roman" panose="02020603050405020304" pitchFamily="18" charset="0"/>
                <a:ea typeface="Times New Roman" panose="02020603050405020304" pitchFamily="18" charset="0"/>
              </a:rPr>
              <a:t>kiến</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về</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một</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hiện</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tượng</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smtClean="0">
                <a:solidFill>
                  <a:schemeClr val="tx1"/>
                </a:solidFill>
                <a:latin typeface="Times New Roman" panose="02020603050405020304" pitchFamily="18" charset="0"/>
                <a:ea typeface="Times New Roman" panose="02020603050405020304" pitchFamily="18" charset="0"/>
              </a:rPr>
              <a:t>trong</a:t>
            </a:r>
            <a:r>
              <a:rPr lang="en-US" sz="2400" b="1" dirty="0" smtClean="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đời</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sống</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30" name="Freeform 29"/>
          <p:cNvSpPr/>
          <p:nvPr/>
        </p:nvSpPr>
        <p:spPr>
          <a:xfrm>
            <a:off x="-301567" y="-60864"/>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467231" y="837196"/>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7368"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177631" y="769648"/>
            <a:ext cx="1811714" cy="523220"/>
          </a:xfrm>
          <a:prstGeom prst="rect">
            <a:avLst/>
          </a:prstGeom>
        </p:spPr>
        <p:txBody>
          <a:bodyPr wrap="none">
            <a:spAutoFit/>
          </a:bodyPr>
          <a:lstStyle/>
          <a:p>
            <a:r>
              <a:rPr lang="pt-BR" sz="2800" b="1" dirty="0">
                <a:solidFill>
                  <a:srgbClr val="0000FF"/>
                </a:solidFill>
                <a:latin typeface="Times New Roman" panose="02020603050405020304" pitchFamily="18" charset="0"/>
                <a:ea typeface="Times New Roman" panose="02020603050405020304" pitchFamily="18" charset="0"/>
              </a:rPr>
              <a:t>Khởi động</a:t>
            </a:r>
            <a:endParaRPr lang="en-US" sz="2800" dirty="0"/>
          </a:p>
        </p:txBody>
      </p:sp>
      <p:grpSp>
        <p:nvGrpSpPr>
          <p:cNvPr id="17" name="Group 16"/>
          <p:cNvGrpSpPr/>
          <p:nvPr/>
        </p:nvGrpSpPr>
        <p:grpSpPr>
          <a:xfrm>
            <a:off x="721892" y="1497097"/>
            <a:ext cx="8275623" cy="4568496"/>
            <a:chOff x="2490700" y="1996404"/>
            <a:chExt cx="7184240" cy="4261520"/>
          </a:xfrm>
        </p:grpSpPr>
        <p:sp>
          <p:nvSpPr>
            <p:cNvPr id="18" name="Rectangle 17"/>
            <p:cNvSpPr/>
            <p:nvPr/>
          </p:nvSpPr>
          <p:spPr>
            <a:xfrm>
              <a:off x="2889792" y="4262457"/>
              <a:ext cx="1995467" cy="1995467"/>
            </a:xfrm>
            <a:prstGeom prst="rect">
              <a:avLst/>
            </a:prstGeom>
            <a:blipFill>
              <a:blip r:embed="rId6"/>
              <a:srcRect/>
              <a:stretch>
                <a:fillRect l="-10000" r="-10000"/>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0" name="Freeform 19"/>
            <p:cNvSpPr/>
            <p:nvPr/>
          </p:nvSpPr>
          <p:spPr>
            <a:xfrm rot="16200000">
              <a:off x="1692513" y="5060644"/>
              <a:ext cx="1995467" cy="399093"/>
            </a:xfrm>
            <a:custGeom>
              <a:avLst/>
              <a:gdLst>
                <a:gd name="connsiteX0" fmla="*/ 0 w 1995467"/>
                <a:gd name="connsiteY0" fmla="*/ 0 h 399093"/>
                <a:gd name="connsiteX1" fmla="*/ 1995467 w 1995467"/>
                <a:gd name="connsiteY1" fmla="*/ 0 h 399093"/>
                <a:gd name="connsiteX2" fmla="*/ 1995467 w 1995467"/>
                <a:gd name="connsiteY2" fmla="*/ 399093 h 399093"/>
                <a:gd name="connsiteX3" fmla="*/ 0 w 1995467"/>
                <a:gd name="connsiteY3" fmla="*/ 399093 h 399093"/>
                <a:gd name="connsiteX4" fmla="*/ 0 w 1995467"/>
                <a:gd name="connsiteY4" fmla="*/ 0 h 399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5467" h="399093">
                  <a:moveTo>
                    <a:pt x="0" y="0"/>
                  </a:moveTo>
                  <a:lnTo>
                    <a:pt x="1995467" y="0"/>
                  </a:lnTo>
                  <a:lnTo>
                    <a:pt x="1995467" y="399093"/>
                  </a:lnTo>
                  <a:lnTo>
                    <a:pt x="0" y="3990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509" tIns="16510" rIns="16511" bIns="16510" numCol="1" spcCol="1270" anchor="b" anchorCtr="0">
              <a:noAutofit/>
            </a:bodyPr>
            <a:lstStyle/>
            <a:p>
              <a:pPr lvl="0" algn="l" defTabSz="1155700">
                <a:lnSpc>
                  <a:spcPct val="90000"/>
                </a:lnSpc>
                <a:spcBef>
                  <a:spcPct val="0"/>
                </a:spcBef>
                <a:spcAft>
                  <a:spcPct val="35000"/>
                </a:spcAft>
              </a:pPr>
              <a:endParaRPr lang="en-US" sz="2600" kern="1200"/>
            </a:p>
          </p:txBody>
        </p:sp>
        <p:sp>
          <p:nvSpPr>
            <p:cNvPr id="21" name="Rectangle 20" descr="ô nhiễm môi trường"/>
            <p:cNvSpPr/>
            <p:nvPr/>
          </p:nvSpPr>
          <p:spPr>
            <a:xfrm>
              <a:off x="5284633" y="4262457"/>
              <a:ext cx="1995467" cy="1995467"/>
            </a:xfrm>
            <a:prstGeom prst="rect">
              <a:avLst/>
            </a:prstGeom>
            <a:blipFill>
              <a:blip r:embed="rId7">
                <a:extLst>
                  <a:ext uri="{28A0092B-C50C-407E-A947-70E740481C1C}">
                    <a14:useLocalDpi xmlns:a14="http://schemas.microsoft.com/office/drawing/2010/main" val="0"/>
                  </a:ext>
                </a:extLst>
              </a:blip>
              <a:srcRect/>
              <a:stretch>
                <a:fillRect l="-35000" r="-35000"/>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Freeform 22"/>
            <p:cNvSpPr/>
            <p:nvPr/>
          </p:nvSpPr>
          <p:spPr>
            <a:xfrm rot="16200000">
              <a:off x="4087352" y="5060644"/>
              <a:ext cx="1995467" cy="399093"/>
            </a:xfrm>
            <a:custGeom>
              <a:avLst/>
              <a:gdLst>
                <a:gd name="connsiteX0" fmla="*/ 0 w 1995467"/>
                <a:gd name="connsiteY0" fmla="*/ 0 h 399093"/>
                <a:gd name="connsiteX1" fmla="*/ 1995467 w 1995467"/>
                <a:gd name="connsiteY1" fmla="*/ 0 h 399093"/>
                <a:gd name="connsiteX2" fmla="*/ 1995467 w 1995467"/>
                <a:gd name="connsiteY2" fmla="*/ 399093 h 399093"/>
                <a:gd name="connsiteX3" fmla="*/ 0 w 1995467"/>
                <a:gd name="connsiteY3" fmla="*/ 399093 h 399093"/>
                <a:gd name="connsiteX4" fmla="*/ 0 w 1995467"/>
                <a:gd name="connsiteY4" fmla="*/ 0 h 399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5467" h="399093">
                  <a:moveTo>
                    <a:pt x="0" y="0"/>
                  </a:moveTo>
                  <a:lnTo>
                    <a:pt x="1995467" y="0"/>
                  </a:lnTo>
                  <a:lnTo>
                    <a:pt x="1995467" y="399093"/>
                  </a:lnTo>
                  <a:lnTo>
                    <a:pt x="0" y="3990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508" tIns="16510" rIns="16511" bIns="16510" numCol="1" spcCol="1270" anchor="b" anchorCtr="0">
              <a:noAutofit/>
            </a:bodyPr>
            <a:lstStyle/>
            <a:p>
              <a:pPr lvl="0" algn="l" defTabSz="1155700">
                <a:lnSpc>
                  <a:spcPct val="90000"/>
                </a:lnSpc>
                <a:spcBef>
                  <a:spcPct val="0"/>
                </a:spcBef>
                <a:spcAft>
                  <a:spcPct val="35000"/>
                </a:spcAft>
              </a:pPr>
              <a:endParaRPr lang="en-US" sz="2600" kern="1200"/>
            </a:p>
          </p:txBody>
        </p:sp>
        <p:sp>
          <p:nvSpPr>
            <p:cNvPr id="24" name="Rectangle 23"/>
            <p:cNvSpPr/>
            <p:nvPr/>
          </p:nvSpPr>
          <p:spPr>
            <a:xfrm>
              <a:off x="5284633" y="1996404"/>
              <a:ext cx="1995467" cy="1995467"/>
            </a:xfrm>
            <a:prstGeom prst="rect">
              <a:avLst/>
            </a:prstGeom>
            <a:blipFill>
              <a:blip r:embed="rId8"/>
              <a:srcRect/>
              <a:stretch>
                <a:fillRect l="-3000" r="-3000"/>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5" name="Freeform 24"/>
            <p:cNvSpPr/>
            <p:nvPr/>
          </p:nvSpPr>
          <p:spPr>
            <a:xfrm rot="16200000">
              <a:off x="4087352" y="2794591"/>
              <a:ext cx="1995467" cy="399093"/>
            </a:xfrm>
            <a:custGeom>
              <a:avLst/>
              <a:gdLst>
                <a:gd name="connsiteX0" fmla="*/ 0 w 1995467"/>
                <a:gd name="connsiteY0" fmla="*/ 0 h 399093"/>
                <a:gd name="connsiteX1" fmla="*/ 1995467 w 1995467"/>
                <a:gd name="connsiteY1" fmla="*/ 0 h 399093"/>
                <a:gd name="connsiteX2" fmla="*/ 1995467 w 1995467"/>
                <a:gd name="connsiteY2" fmla="*/ 399093 h 399093"/>
                <a:gd name="connsiteX3" fmla="*/ 0 w 1995467"/>
                <a:gd name="connsiteY3" fmla="*/ 399093 h 399093"/>
                <a:gd name="connsiteX4" fmla="*/ 0 w 1995467"/>
                <a:gd name="connsiteY4" fmla="*/ 0 h 399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5467" h="399093">
                  <a:moveTo>
                    <a:pt x="0" y="0"/>
                  </a:moveTo>
                  <a:lnTo>
                    <a:pt x="1995467" y="0"/>
                  </a:lnTo>
                  <a:lnTo>
                    <a:pt x="1995467" y="399093"/>
                  </a:lnTo>
                  <a:lnTo>
                    <a:pt x="0" y="3990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508" tIns="16510" rIns="16511" bIns="16509" numCol="1" spcCol="1270" anchor="b" anchorCtr="0">
              <a:noAutofit/>
            </a:bodyPr>
            <a:lstStyle/>
            <a:p>
              <a:pPr lvl="0" algn="l" defTabSz="1155700">
                <a:lnSpc>
                  <a:spcPct val="90000"/>
                </a:lnSpc>
                <a:spcBef>
                  <a:spcPct val="0"/>
                </a:spcBef>
                <a:spcAft>
                  <a:spcPct val="35000"/>
                </a:spcAft>
              </a:pPr>
              <a:endParaRPr lang="en-US" sz="2600" kern="1200"/>
            </a:p>
          </p:txBody>
        </p:sp>
        <p:sp>
          <p:nvSpPr>
            <p:cNvPr id="26" name="Rectangle 25"/>
            <p:cNvSpPr/>
            <p:nvPr/>
          </p:nvSpPr>
          <p:spPr>
            <a:xfrm>
              <a:off x="7679473" y="1996404"/>
              <a:ext cx="1995467" cy="1995467"/>
            </a:xfrm>
            <a:prstGeom prst="rect">
              <a:avLst/>
            </a:prstGeom>
            <a:blipFill>
              <a:blip r:embed="rId9"/>
              <a:srcRect/>
              <a:stretch>
                <a:fillRect t="-2000" b="-2000"/>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7" name="Freeform 26"/>
            <p:cNvSpPr/>
            <p:nvPr/>
          </p:nvSpPr>
          <p:spPr>
            <a:xfrm rot="16200000">
              <a:off x="6482193" y="2794591"/>
              <a:ext cx="1995467" cy="399093"/>
            </a:xfrm>
            <a:custGeom>
              <a:avLst/>
              <a:gdLst>
                <a:gd name="connsiteX0" fmla="*/ 0 w 1995467"/>
                <a:gd name="connsiteY0" fmla="*/ 0 h 399093"/>
                <a:gd name="connsiteX1" fmla="*/ 1995467 w 1995467"/>
                <a:gd name="connsiteY1" fmla="*/ 0 h 399093"/>
                <a:gd name="connsiteX2" fmla="*/ 1995467 w 1995467"/>
                <a:gd name="connsiteY2" fmla="*/ 399093 h 399093"/>
                <a:gd name="connsiteX3" fmla="*/ 0 w 1995467"/>
                <a:gd name="connsiteY3" fmla="*/ 399093 h 399093"/>
                <a:gd name="connsiteX4" fmla="*/ 0 w 1995467"/>
                <a:gd name="connsiteY4" fmla="*/ 0 h 399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5467" h="399093">
                  <a:moveTo>
                    <a:pt x="0" y="0"/>
                  </a:moveTo>
                  <a:lnTo>
                    <a:pt x="1995467" y="0"/>
                  </a:lnTo>
                  <a:lnTo>
                    <a:pt x="1995467" y="399093"/>
                  </a:lnTo>
                  <a:lnTo>
                    <a:pt x="0" y="3990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509" tIns="16509" rIns="16511" bIns="16510" numCol="1" spcCol="1270" anchor="b" anchorCtr="0">
              <a:noAutofit/>
            </a:bodyPr>
            <a:lstStyle/>
            <a:p>
              <a:pPr lvl="0" algn="l" defTabSz="1155700">
                <a:lnSpc>
                  <a:spcPct val="90000"/>
                </a:lnSpc>
                <a:spcBef>
                  <a:spcPct val="0"/>
                </a:spcBef>
                <a:spcAft>
                  <a:spcPct val="35000"/>
                </a:spcAft>
              </a:pPr>
              <a:endParaRPr lang="en-US" sz="2600" kern="1200"/>
            </a:p>
          </p:txBody>
        </p:sp>
      </p:grpSp>
      <p:pic>
        <p:nvPicPr>
          <p:cNvPr id="28" name="Picture 27"/>
          <p:cNvPicPr>
            <a:picLocks noChangeAspect="1"/>
          </p:cNvPicPr>
          <p:nvPr/>
        </p:nvPicPr>
        <p:blipFill>
          <a:blip r:embed="rId10">
            <a:extLst>
              <a:ext uri="{BEBA8EAE-BF5A-486C-A8C5-ECC9F3942E4B}">
                <a14:imgProps xmlns:a14="http://schemas.microsoft.com/office/drawing/2010/main">
                  <a14:imgLayer r:embed="rId11">
                    <a14:imgEffect>
                      <a14:brightnessContrast bright="20000"/>
                    </a14:imgEffect>
                  </a14:imgLayer>
                </a14:imgProps>
              </a:ext>
            </a:extLst>
          </a:blip>
          <a:stretch>
            <a:fillRect/>
          </a:stretch>
        </p:blipFill>
        <p:spPr>
          <a:xfrm>
            <a:off x="964755" y="1995271"/>
            <a:ext cx="2250554" cy="1100271"/>
          </a:xfrm>
          <a:prstGeom prst="rect">
            <a:avLst/>
          </a:prstGeom>
        </p:spPr>
      </p:pic>
      <p:sp>
        <p:nvSpPr>
          <p:cNvPr id="29" name="Right Arrow 28"/>
          <p:cNvSpPr/>
          <p:nvPr/>
        </p:nvSpPr>
        <p:spPr>
          <a:xfrm>
            <a:off x="6624141" y="4201359"/>
            <a:ext cx="528799" cy="1449348"/>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7311843" y="4086004"/>
            <a:ext cx="3996687" cy="207441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wrap="square">
            <a:spAutoFit/>
          </a:bodyPr>
          <a:lstStyle/>
          <a:p>
            <a:pPr lvl="0">
              <a:lnSpc>
                <a:spcPct val="115000"/>
              </a:lnSpc>
              <a:spcAft>
                <a:spcPts val="0"/>
              </a:spcAft>
              <a:buSzPts val="1400"/>
            </a:pP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hãy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suy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đó</a:t>
            </a:r>
            <a:r>
              <a:rPr lang="en-US"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9159498" y="1497097"/>
            <a:ext cx="2652727" cy="2169825"/>
          </a:xfrm>
          <a:prstGeom prst="rect">
            <a:avLst/>
          </a:prstGeom>
        </p:spPr>
        <p:txBody>
          <a:bodyPr wrap="square">
            <a:spAutoFit/>
          </a:bodyPr>
          <a:lstStyle/>
          <a:p>
            <a:pPr algn="just">
              <a:lnSpc>
                <a:spcPct val="135000"/>
              </a:lnSpc>
              <a:spcAft>
                <a:spcPts val="0"/>
              </a:spcAft>
            </a:pPr>
            <a:r>
              <a:rPr lang="en-US" sz="2000" i="1">
                <a:latin typeface="Times New Roman Italic"/>
                <a:ea typeface="Arial"/>
                <a:cs typeface="Times New Roman Italic"/>
              </a:rPr>
              <a:t>Trong cuộc sống,</a:t>
            </a:r>
            <a:r>
              <a:rPr lang="en-US" sz="2000" i="1">
                <a:latin typeface="Times New Roman"/>
                <a:ea typeface="Arial"/>
                <a:cs typeface="Times New Roman Italic"/>
              </a:rPr>
              <a:t> ch</a:t>
            </a:r>
            <a:r>
              <a:rPr lang="en-US" sz="2000" i="1">
                <a:latin typeface="Times New Roman Italic"/>
                <a:ea typeface="Arial"/>
                <a:cs typeface="Times New Roman Italic"/>
              </a:rPr>
              <a:t>ú</a:t>
            </a:r>
            <a:r>
              <a:rPr lang="en-US" sz="2000" i="1">
                <a:latin typeface="Times New Roman"/>
                <a:ea typeface="Arial"/>
                <a:cs typeface="Times New Roman Italic"/>
              </a:rPr>
              <a:t>ng ta vi</a:t>
            </a:r>
            <a:r>
              <a:rPr lang="en-US" sz="2000" i="1">
                <a:latin typeface="Times New Roman Italic"/>
                <a:ea typeface="Arial"/>
                <a:cs typeface="Times New Roman Italic"/>
              </a:rPr>
              <a:t>ế</a:t>
            </a:r>
            <a:r>
              <a:rPr lang="en-US" sz="2000" i="1">
                <a:latin typeface="Times New Roman"/>
                <a:ea typeface="Arial"/>
                <a:cs typeface="Times New Roman Italic"/>
              </a:rPr>
              <a:t>t b</a:t>
            </a:r>
            <a:r>
              <a:rPr lang="en-US" sz="2000" i="1">
                <a:latin typeface="Times New Roman Italic"/>
                <a:ea typeface="Arial"/>
                <a:cs typeface="Times New Roman Italic"/>
              </a:rPr>
              <a:t>à</a:t>
            </a:r>
            <a:r>
              <a:rPr lang="en-US" sz="2000" i="1">
                <a:latin typeface="Times New Roman"/>
                <a:ea typeface="Arial"/>
                <a:cs typeface="Times New Roman Italic"/>
              </a:rPr>
              <a:t>i v</a:t>
            </a:r>
            <a:r>
              <a:rPr lang="en-US" sz="2000" i="1">
                <a:latin typeface="Times New Roman Italic"/>
                <a:ea typeface="Arial"/>
                <a:cs typeface="Times New Roman Italic"/>
              </a:rPr>
              <a:t>ă</a:t>
            </a:r>
            <a:r>
              <a:rPr lang="en-US" sz="2000" i="1">
                <a:latin typeface="Times New Roman"/>
                <a:ea typeface="Arial"/>
                <a:cs typeface="Times New Roman Italic"/>
              </a:rPr>
              <a:t>n tr</a:t>
            </a:r>
            <a:r>
              <a:rPr lang="en-US" sz="2000" i="1">
                <a:latin typeface="Times New Roman Italic"/>
                <a:ea typeface="Arial"/>
                <a:cs typeface="Times New Roman Italic"/>
              </a:rPr>
              <a:t>ì</a:t>
            </a:r>
            <a:r>
              <a:rPr lang="en-US" sz="2000" i="1">
                <a:latin typeface="Times New Roman"/>
                <a:ea typeface="Arial"/>
                <a:cs typeface="Times New Roman Italic"/>
              </a:rPr>
              <a:t>nh b</a:t>
            </a:r>
            <a:r>
              <a:rPr lang="en-US" sz="2000" i="1">
                <a:latin typeface="Times New Roman Italic"/>
                <a:ea typeface="Arial"/>
                <a:cs typeface="Times New Roman Italic"/>
              </a:rPr>
              <a:t>à</a:t>
            </a:r>
            <a:r>
              <a:rPr lang="en-US" sz="2000" i="1">
                <a:latin typeface="Times New Roman"/>
                <a:ea typeface="Arial"/>
                <a:cs typeface="Times New Roman Italic"/>
              </a:rPr>
              <a:t>y </a:t>
            </a:r>
            <a:r>
              <a:rPr lang="en-US" sz="2000" i="1">
                <a:latin typeface="Times New Roman Italic"/>
                <a:ea typeface="Arial"/>
                <a:cs typeface="Times New Roman Italic"/>
              </a:rPr>
              <a:t>ý</a:t>
            </a:r>
            <a:r>
              <a:rPr lang="en-US" sz="2000" i="1">
                <a:latin typeface="Times New Roman"/>
                <a:ea typeface="Arial"/>
                <a:cs typeface="Times New Roman Italic"/>
              </a:rPr>
              <a:t> ki</a:t>
            </a:r>
            <a:r>
              <a:rPr lang="en-US" sz="2000" i="1">
                <a:latin typeface="Times New Roman Italic"/>
                <a:ea typeface="Arial"/>
                <a:cs typeface="Times New Roman Italic"/>
              </a:rPr>
              <a:t>ế</a:t>
            </a:r>
            <a:r>
              <a:rPr lang="en-US" sz="2000" i="1">
                <a:latin typeface="Times New Roman"/>
                <a:ea typeface="Arial"/>
                <a:cs typeface="Times New Roman Italic"/>
              </a:rPr>
              <a:t>n v</a:t>
            </a:r>
            <a:r>
              <a:rPr lang="en-US" sz="2000" i="1">
                <a:latin typeface="Times New Roman Italic"/>
                <a:ea typeface="Arial"/>
                <a:cs typeface="Times New Roman Italic"/>
              </a:rPr>
              <a:t>ề</a:t>
            </a:r>
            <a:r>
              <a:rPr lang="en-US" sz="2000" i="1">
                <a:latin typeface="Times New Roman"/>
                <a:ea typeface="Arial"/>
                <a:cs typeface="Times New Roman Italic"/>
              </a:rPr>
              <a:t> m</a:t>
            </a:r>
            <a:r>
              <a:rPr lang="en-US" sz="2000" i="1">
                <a:latin typeface="Times New Roman Italic"/>
                <a:ea typeface="Arial"/>
                <a:cs typeface="Times New Roman Italic"/>
              </a:rPr>
              <a:t>ộ</a:t>
            </a:r>
            <a:r>
              <a:rPr lang="en-US" sz="2000" i="1">
                <a:latin typeface="Times New Roman"/>
                <a:ea typeface="Arial"/>
                <a:cs typeface="Times New Roman Italic"/>
              </a:rPr>
              <a:t>t hi</a:t>
            </a:r>
            <a:r>
              <a:rPr lang="en-US" sz="2000" i="1">
                <a:latin typeface="Times New Roman Italic"/>
                <a:ea typeface="Arial"/>
                <a:cs typeface="Times New Roman Italic"/>
              </a:rPr>
              <a:t>ệ</a:t>
            </a:r>
            <a:r>
              <a:rPr lang="en-US" sz="2000" i="1">
                <a:latin typeface="Times New Roman"/>
                <a:ea typeface="Arial"/>
                <a:cs typeface="Times New Roman Italic"/>
              </a:rPr>
              <a:t>n t</a:t>
            </a:r>
            <a:r>
              <a:rPr lang="en-US" sz="2000" i="1">
                <a:latin typeface="Times New Roman Italic"/>
                <a:ea typeface="Arial"/>
                <a:cs typeface="Times New Roman Italic"/>
              </a:rPr>
              <a:t>ượ</a:t>
            </a:r>
            <a:r>
              <a:rPr lang="en-US" sz="2000" i="1">
                <a:latin typeface="Times New Roman"/>
                <a:ea typeface="Arial"/>
                <a:cs typeface="Times New Roman Italic"/>
              </a:rPr>
              <a:t>ng trong </a:t>
            </a:r>
            <a:r>
              <a:rPr lang="en-US" sz="2000" i="1">
                <a:latin typeface="Times New Roman Italic"/>
                <a:ea typeface="Arial"/>
                <a:cs typeface="Times New Roman Italic"/>
              </a:rPr>
              <a:t>đờ</a:t>
            </a:r>
            <a:r>
              <a:rPr lang="en-US" sz="2000" i="1">
                <a:latin typeface="Times New Roman"/>
                <a:ea typeface="Arial"/>
                <a:cs typeface="Times New Roman Italic"/>
              </a:rPr>
              <a:t>i s</a:t>
            </a:r>
            <a:r>
              <a:rPr lang="en-US" sz="2000" i="1">
                <a:latin typeface="Times New Roman Italic"/>
                <a:ea typeface="Arial"/>
                <a:cs typeface="Times New Roman Italic"/>
              </a:rPr>
              <a:t>ố</a:t>
            </a:r>
            <a:r>
              <a:rPr lang="en-US" sz="2000" i="1">
                <a:latin typeface="Times New Roman"/>
                <a:ea typeface="Arial"/>
                <a:cs typeface="Times New Roman Italic"/>
              </a:rPr>
              <a:t>ng khi n</a:t>
            </a:r>
            <a:r>
              <a:rPr lang="en-US" sz="2000" i="1">
                <a:latin typeface="Times New Roman Italic"/>
                <a:ea typeface="Arial"/>
                <a:cs typeface="Times New Roman Italic"/>
              </a:rPr>
              <a:t>à</a:t>
            </a:r>
            <a:r>
              <a:rPr lang="en-US" sz="2000" i="1">
                <a:latin typeface="Times New Roman"/>
                <a:ea typeface="Arial"/>
                <a:cs typeface="Times New Roman Italic"/>
              </a:rPr>
              <a:t>o?</a:t>
            </a:r>
            <a:r>
              <a:rPr lang="en-US" sz="2000" i="1">
                <a:latin typeface="Times New Roman Italic"/>
                <a:ea typeface="Arial"/>
                <a:cs typeface="Times New Roman Italic"/>
              </a:rPr>
              <a:t> </a:t>
            </a:r>
            <a:endParaRPr lang="en-US" sz="2000">
              <a:effectLst/>
              <a:latin typeface="Times New Roman"/>
              <a:ea typeface="Calibri"/>
              <a:cs typeface="Times New Roman"/>
            </a:endParaRPr>
          </a:p>
        </p:txBody>
      </p:sp>
    </p:spTree>
    <p:extLst>
      <p:ext uri="{BB962C8B-B14F-4D97-AF65-F5344CB8AC3E}">
        <p14:creationId xmlns:p14="http://schemas.microsoft.com/office/powerpoint/2010/main" val="3123021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circle(in)">
                                      <p:cBhvr>
                                        <p:cTn id="22"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defRPr/>
            </a:pPr>
            <a:r>
              <a:rPr lang="en-US" sz="2800" b="1" dirty="0" err="1">
                <a:solidFill>
                  <a:prstClr val="black"/>
                </a:solidFill>
                <a:latin typeface="Times New Roman" panose="02020603050405020304" pitchFamily="18" charset="0"/>
                <a:ea typeface="Times New Roman" panose="02020603050405020304" pitchFamily="18" charset="0"/>
              </a:rPr>
              <a:t>Viết</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bài</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văn</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trình</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bày</a:t>
            </a:r>
            <a:r>
              <a:rPr lang="en-US" sz="2800" b="1" dirty="0">
                <a:solidFill>
                  <a:prstClr val="black"/>
                </a:solidFill>
                <a:latin typeface="Times New Roman" panose="02020603050405020304" pitchFamily="18" charset="0"/>
                <a:ea typeface="Times New Roman" panose="02020603050405020304" pitchFamily="18" charset="0"/>
              </a:rPr>
              <a:t> ý </a:t>
            </a:r>
            <a:r>
              <a:rPr lang="en-US" sz="2800" b="1" dirty="0" err="1">
                <a:solidFill>
                  <a:prstClr val="black"/>
                </a:solidFill>
                <a:latin typeface="Times New Roman" panose="02020603050405020304" pitchFamily="18" charset="0"/>
                <a:ea typeface="Times New Roman" panose="02020603050405020304" pitchFamily="18" charset="0"/>
              </a:rPr>
              <a:t>kiến</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về</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một</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hiện</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tượng</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smtClean="0">
                <a:solidFill>
                  <a:prstClr val="black"/>
                </a:solidFill>
                <a:latin typeface="Times New Roman" panose="02020603050405020304" pitchFamily="18" charset="0"/>
                <a:ea typeface="Times New Roman" panose="02020603050405020304" pitchFamily="18" charset="0"/>
              </a:rPr>
              <a:t>trong</a:t>
            </a:r>
            <a:r>
              <a:rPr lang="en-US" sz="2800" b="1" dirty="0" smtClean="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đời</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sống</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6</a:t>
            </a:r>
            <a:endParaRPr lang="en-US" sz="1600" dirty="0">
              <a:solidFill>
                <a:prstClr val="white"/>
              </a:solidFill>
              <a:latin typeface="Lucida Handwriting" panose="03010101010101010101" pitchFamily="66" charset="0"/>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 name="Rectangle 2"/>
          <p:cNvSpPr/>
          <p:nvPr/>
        </p:nvSpPr>
        <p:spPr>
          <a:xfrm>
            <a:off x="4339874" y="683313"/>
            <a:ext cx="3486852" cy="523220"/>
          </a:xfrm>
          <a:prstGeom prst="rect">
            <a:avLst/>
          </a:prstGeom>
        </p:spPr>
        <p:txBody>
          <a:bodyPr wrap="none">
            <a:spAutoFit/>
          </a:bodyPr>
          <a:lstStyle/>
          <a:p>
            <a:r>
              <a:rPr lang="pt-BR" sz="2800" b="1" dirty="0">
                <a:solidFill>
                  <a:srgbClr val="0000FF"/>
                </a:solidFill>
                <a:latin typeface="Times New Roman" panose="02020603050405020304" pitchFamily="18" charset="0"/>
                <a:ea typeface="Times New Roman" panose="02020603050405020304" pitchFamily="18" charset="0"/>
              </a:rPr>
              <a:t>Hình thành kiến thức</a:t>
            </a:r>
            <a:endParaRPr lang="en-US" sz="2800" dirty="0">
              <a:solidFill>
                <a:prstClr val="black"/>
              </a:solidFill>
            </a:endParaRPr>
          </a:p>
        </p:txBody>
      </p:sp>
      <p:sp>
        <p:nvSpPr>
          <p:cNvPr id="6" name="Rectangle 5"/>
          <p:cNvSpPr/>
          <p:nvPr/>
        </p:nvSpPr>
        <p:spPr>
          <a:xfrm>
            <a:off x="442458" y="1302718"/>
            <a:ext cx="4038285" cy="400110"/>
          </a:xfrm>
          <a:prstGeom prst="rect">
            <a:avLst/>
          </a:prstGeom>
        </p:spPr>
        <p:txBody>
          <a:bodyPr wrap="none">
            <a:spAutoFit/>
          </a:bodyPr>
          <a:lstStyle/>
          <a:p>
            <a:pPr>
              <a:spcAft>
                <a:spcPts val="0"/>
              </a:spcAft>
            </a:pPr>
            <a:r>
              <a:rPr lang="en-US" sz="2000" b="1">
                <a:ea typeface="Calibri"/>
                <a:cs typeface="Times New Roman"/>
              </a:rPr>
              <a:t>I</a:t>
            </a:r>
            <a:r>
              <a:rPr lang="vi-VN" sz="2000" b="1">
                <a:ea typeface="Calibri"/>
                <a:cs typeface="Times New Roman"/>
              </a:rPr>
              <a:t>. Tìm hiểu tri thức kiểu văn bản</a:t>
            </a:r>
            <a:endParaRPr lang="en-US" sz="2000">
              <a:effectLst/>
            </a:endParaRPr>
          </a:p>
        </p:txBody>
      </p:sp>
      <p:sp>
        <p:nvSpPr>
          <p:cNvPr id="9" name="Rectangle 8"/>
          <p:cNvSpPr/>
          <p:nvPr/>
        </p:nvSpPr>
        <p:spPr>
          <a:xfrm>
            <a:off x="8029062" y="944923"/>
            <a:ext cx="3724203" cy="913070"/>
          </a:xfrm>
          <a:prstGeom prst="rect">
            <a:avLst/>
          </a:prstGeom>
        </p:spPr>
        <p:txBody>
          <a:bodyPr wrap="square">
            <a:spAutoFit/>
          </a:bodyPr>
          <a:lstStyle/>
          <a:p>
            <a:pPr marR="25400" algn="just">
              <a:lnSpc>
                <a:spcPts val="1600"/>
              </a:lnSpc>
              <a:spcAft>
                <a:spcPts val="0"/>
              </a:spcAft>
            </a:pPr>
            <a:r>
              <a:rPr lang="vi-VN">
                <a:solidFill>
                  <a:srgbClr val="000000"/>
                </a:solidFill>
                <a:latin typeface="Times New Roman"/>
                <a:ea typeface="Arial"/>
                <a:cs typeface="Times New Roman Bold"/>
              </a:rPr>
              <a:t>Ho</a:t>
            </a:r>
            <a:r>
              <a:rPr lang="vi-VN">
                <a:solidFill>
                  <a:srgbClr val="000000"/>
                </a:solidFill>
                <a:latin typeface="Times New Roman Bold"/>
                <a:ea typeface="Arial"/>
                <a:cs typeface="Times New Roman Bold"/>
              </a:rPr>
              <a:t>à</a:t>
            </a:r>
            <a:r>
              <a:rPr lang="vi-VN">
                <a:solidFill>
                  <a:srgbClr val="000000"/>
                </a:solidFill>
                <a:latin typeface="Times New Roman"/>
                <a:ea typeface="Arial"/>
                <a:cs typeface="Times New Roman Bold"/>
              </a:rPr>
              <a:t>n th</a:t>
            </a:r>
            <a:r>
              <a:rPr lang="vi-VN">
                <a:solidFill>
                  <a:srgbClr val="000000"/>
                </a:solidFill>
                <a:latin typeface="Times New Roman Bold"/>
                <a:ea typeface="Arial"/>
                <a:cs typeface="Times New Roman Bold"/>
              </a:rPr>
              <a:t>à</a:t>
            </a:r>
            <a:r>
              <a:rPr lang="vi-VN">
                <a:solidFill>
                  <a:srgbClr val="000000"/>
                </a:solidFill>
                <a:latin typeface="Times New Roman"/>
                <a:ea typeface="Arial"/>
                <a:cs typeface="Times New Roman Bold"/>
              </a:rPr>
              <a:t>nh phi</a:t>
            </a:r>
            <a:r>
              <a:rPr lang="vi-VN">
                <a:solidFill>
                  <a:srgbClr val="000000"/>
                </a:solidFill>
                <a:latin typeface="Times New Roman Bold"/>
                <a:ea typeface="Arial"/>
                <a:cs typeface="Times New Roman Bold"/>
              </a:rPr>
              <a:t>ế</a:t>
            </a:r>
            <a:r>
              <a:rPr lang="vi-VN">
                <a:solidFill>
                  <a:srgbClr val="000000"/>
                </a:solidFill>
                <a:latin typeface="Times New Roman"/>
                <a:ea typeface="Arial"/>
                <a:cs typeface="Times New Roman Bold"/>
              </a:rPr>
              <a:t>u h</a:t>
            </a:r>
            <a:r>
              <a:rPr lang="vi-VN">
                <a:solidFill>
                  <a:srgbClr val="000000"/>
                </a:solidFill>
                <a:latin typeface="Times New Roman Bold"/>
                <a:ea typeface="Arial"/>
                <a:cs typeface="Times New Roman Bold"/>
              </a:rPr>
              <a:t>ọ</a:t>
            </a:r>
            <a:r>
              <a:rPr lang="vi-VN">
                <a:solidFill>
                  <a:srgbClr val="000000"/>
                </a:solidFill>
                <a:latin typeface="Times New Roman"/>
                <a:ea typeface="Arial"/>
                <a:cs typeface="Times New Roman Bold"/>
              </a:rPr>
              <a:t>c t</a:t>
            </a:r>
            <a:r>
              <a:rPr lang="vi-VN">
                <a:solidFill>
                  <a:srgbClr val="000000"/>
                </a:solidFill>
                <a:latin typeface="Times New Roman Bold"/>
                <a:ea typeface="Arial"/>
                <a:cs typeface="Times New Roman Bold"/>
              </a:rPr>
              <a:t>ậ</a:t>
            </a:r>
            <a:r>
              <a:rPr lang="vi-VN">
                <a:solidFill>
                  <a:srgbClr val="000000"/>
                </a:solidFill>
                <a:latin typeface="Times New Roman"/>
                <a:ea typeface="Arial"/>
                <a:cs typeface="Times New Roman Bold"/>
              </a:rPr>
              <a:t>p s</a:t>
            </a:r>
            <a:r>
              <a:rPr lang="vi-VN">
                <a:solidFill>
                  <a:srgbClr val="000000"/>
                </a:solidFill>
                <a:latin typeface="Times New Roman Bold"/>
                <a:ea typeface="Arial"/>
                <a:cs typeface="Times New Roman Bold"/>
              </a:rPr>
              <a:t>ố</a:t>
            </a:r>
            <a:r>
              <a:rPr lang="vi-VN">
                <a:solidFill>
                  <a:srgbClr val="000000"/>
                </a:solidFill>
                <a:latin typeface="Times New Roman"/>
                <a:ea typeface="Arial"/>
                <a:cs typeface="Times New Roman Bold"/>
              </a:rPr>
              <a:t> 1 </a:t>
            </a:r>
            <a:r>
              <a:rPr lang="vi-VN">
                <a:solidFill>
                  <a:srgbClr val="000000"/>
                </a:solidFill>
                <a:latin typeface="Times New Roman Bold"/>
                <a:ea typeface="Arial"/>
                <a:cs typeface="Times New Roman Bold"/>
              </a:rPr>
              <a:t>để</a:t>
            </a:r>
            <a:r>
              <a:rPr lang="vi-VN">
                <a:solidFill>
                  <a:srgbClr val="000000"/>
                </a:solidFill>
                <a:latin typeface="Times New Roman"/>
                <a:ea typeface="Arial"/>
                <a:cs typeface="Times New Roman Bold"/>
              </a:rPr>
              <a:t> t</a:t>
            </a:r>
            <a:r>
              <a:rPr lang="vi-VN">
                <a:solidFill>
                  <a:srgbClr val="000000"/>
                </a:solidFill>
                <a:latin typeface="Times New Roman Bold"/>
                <a:ea typeface="Arial"/>
                <a:cs typeface="Times New Roman Bold"/>
              </a:rPr>
              <a:t>ì</a:t>
            </a:r>
            <a:r>
              <a:rPr lang="vi-VN">
                <a:solidFill>
                  <a:srgbClr val="000000"/>
                </a:solidFill>
                <a:latin typeface="Times New Roman"/>
                <a:ea typeface="Arial"/>
                <a:cs typeface="Times New Roman Bold"/>
              </a:rPr>
              <a:t>m hi</a:t>
            </a:r>
            <a:r>
              <a:rPr lang="vi-VN">
                <a:solidFill>
                  <a:srgbClr val="000000"/>
                </a:solidFill>
                <a:latin typeface="Times New Roman Bold"/>
                <a:ea typeface="Arial"/>
                <a:cs typeface="Times New Roman Bold"/>
              </a:rPr>
              <a:t>ể</a:t>
            </a:r>
            <a:r>
              <a:rPr lang="vi-VN">
                <a:solidFill>
                  <a:srgbClr val="000000"/>
                </a:solidFill>
                <a:latin typeface="Times New Roman"/>
                <a:ea typeface="Arial"/>
                <a:cs typeface="Times New Roman Bold"/>
              </a:rPr>
              <a:t>u y</a:t>
            </a:r>
            <a:r>
              <a:rPr lang="vi-VN">
                <a:solidFill>
                  <a:srgbClr val="000000"/>
                </a:solidFill>
                <a:latin typeface="Times New Roman Bold"/>
                <a:ea typeface="Arial"/>
                <a:cs typeface="Times New Roman Bold"/>
              </a:rPr>
              <a:t>ê</a:t>
            </a:r>
            <a:r>
              <a:rPr lang="vi-VN">
                <a:solidFill>
                  <a:srgbClr val="000000"/>
                </a:solidFill>
                <a:latin typeface="Times New Roman"/>
                <a:ea typeface="Arial"/>
                <a:cs typeface="Times New Roman Bold"/>
              </a:rPr>
              <a:t>u c</a:t>
            </a:r>
            <a:r>
              <a:rPr lang="vi-VN">
                <a:solidFill>
                  <a:srgbClr val="000000"/>
                </a:solidFill>
                <a:latin typeface="Times New Roman Bold"/>
                <a:ea typeface="Arial"/>
                <a:cs typeface="Times New Roman Bold"/>
              </a:rPr>
              <a:t>ầ</a:t>
            </a:r>
            <a:r>
              <a:rPr lang="vi-VN">
                <a:solidFill>
                  <a:srgbClr val="000000"/>
                </a:solidFill>
                <a:latin typeface="Times New Roman"/>
                <a:ea typeface="Arial"/>
                <a:cs typeface="Times New Roman Bold"/>
              </a:rPr>
              <a:t>u c</a:t>
            </a:r>
            <a:r>
              <a:rPr lang="vi-VN">
                <a:solidFill>
                  <a:srgbClr val="000000"/>
                </a:solidFill>
                <a:latin typeface="Times New Roman Bold"/>
                <a:ea typeface="Arial"/>
                <a:cs typeface="Times New Roman Bold"/>
              </a:rPr>
              <a:t>ủ</a:t>
            </a:r>
            <a:r>
              <a:rPr lang="vi-VN">
                <a:solidFill>
                  <a:srgbClr val="000000"/>
                </a:solidFill>
                <a:latin typeface="Times New Roman"/>
                <a:ea typeface="Arial"/>
                <a:cs typeface="Times New Roman Bold"/>
              </a:rPr>
              <a:t>a ki</a:t>
            </a:r>
            <a:r>
              <a:rPr lang="vi-VN">
                <a:solidFill>
                  <a:srgbClr val="000000"/>
                </a:solidFill>
                <a:latin typeface="Times New Roman Bold"/>
                <a:ea typeface="Arial"/>
                <a:cs typeface="Times New Roman Bold"/>
              </a:rPr>
              <a:t>ể</a:t>
            </a:r>
            <a:r>
              <a:rPr lang="vi-VN">
                <a:solidFill>
                  <a:srgbClr val="000000"/>
                </a:solidFill>
                <a:latin typeface="Times New Roman"/>
                <a:ea typeface="Arial"/>
                <a:cs typeface="Times New Roman Bold"/>
              </a:rPr>
              <a:t>u b</a:t>
            </a:r>
            <a:r>
              <a:rPr lang="vi-VN">
                <a:solidFill>
                  <a:srgbClr val="000000"/>
                </a:solidFill>
                <a:latin typeface="Times New Roman Bold"/>
                <a:ea typeface="Arial"/>
                <a:cs typeface="Times New Roman Bold"/>
              </a:rPr>
              <a:t>à</a:t>
            </a:r>
            <a:r>
              <a:rPr lang="vi-VN">
                <a:solidFill>
                  <a:srgbClr val="000000"/>
                </a:solidFill>
                <a:latin typeface="Times New Roman"/>
                <a:ea typeface="Arial"/>
                <a:cs typeface="Times New Roman Bold"/>
              </a:rPr>
              <a:t>i tr</a:t>
            </a:r>
            <a:r>
              <a:rPr lang="vi-VN">
                <a:solidFill>
                  <a:srgbClr val="000000"/>
                </a:solidFill>
                <a:latin typeface="Times New Roman Bold"/>
                <a:ea typeface="Arial"/>
                <a:cs typeface="Times New Roman Bold"/>
              </a:rPr>
              <a:t>ì</a:t>
            </a:r>
            <a:r>
              <a:rPr lang="vi-VN">
                <a:solidFill>
                  <a:srgbClr val="000000"/>
                </a:solidFill>
                <a:latin typeface="Times New Roman"/>
                <a:ea typeface="Arial"/>
                <a:cs typeface="Times New Roman Bold"/>
              </a:rPr>
              <a:t>nh b</a:t>
            </a:r>
            <a:r>
              <a:rPr lang="vi-VN">
                <a:solidFill>
                  <a:srgbClr val="000000"/>
                </a:solidFill>
                <a:latin typeface="Times New Roman Bold"/>
                <a:ea typeface="Arial"/>
                <a:cs typeface="Times New Roman Bold"/>
              </a:rPr>
              <a:t>à</a:t>
            </a:r>
            <a:r>
              <a:rPr lang="vi-VN">
                <a:solidFill>
                  <a:srgbClr val="000000"/>
                </a:solidFill>
                <a:latin typeface="Times New Roman"/>
                <a:ea typeface="Arial"/>
                <a:cs typeface="Times New Roman Bold"/>
              </a:rPr>
              <a:t>y </a:t>
            </a:r>
            <a:r>
              <a:rPr lang="vi-VN">
                <a:solidFill>
                  <a:srgbClr val="000000"/>
                </a:solidFill>
                <a:latin typeface="Times New Roman Bold"/>
                <a:ea typeface="Arial"/>
                <a:cs typeface="Times New Roman Bold"/>
              </a:rPr>
              <a:t>ý</a:t>
            </a:r>
            <a:r>
              <a:rPr lang="vi-VN">
                <a:solidFill>
                  <a:srgbClr val="000000"/>
                </a:solidFill>
                <a:latin typeface="Times New Roman"/>
                <a:ea typeface="Arial"/>
                <a:cs typeface="Times New Roman Bold"/>
              </a:rPr>
              <a:t> ki</a:t>
            </a:r>
            <a:r>
              <a:rPr lang="vi-VN">
                <a:solidFill>
                  <a:srgbClr val="000000"/>
                </a:solidFill>
                <a:latin typeface="Times New Roman Bold"/>
                <a:ea typeface="Arial"/>
                <a:cs typeface="Times New Roman Bold"/>
              </a:rPr>
              <a:t>ế</a:t>
            </a:r>
            <a:r>
              <a:rPr lang="vi-VN">
                <a:solidFill>
                  <a:srgbClr val="000000"/>
                </a:solidFill>
                <a:latin typeface="Times New Roman"/>
                <a:ea typeface="Arial"/>
                <a:cs typeface="Times New Roman Bold"/>
              </a:rPr>
              <a:t>n v</a:t>
            </a:r>
            <a:r>
              <a:rPr lang="vi-VN">
                <a:solidFill>
                  <a:srgbClr val="000000"/>
                </a:solidFill>
                <a:latin typeface="Times New Roman Bold"/>
                <a:ea typeface="Arial"/>
                <a:cs typeface="Times New Roman Bold"/>
              </a:rPr>
              <a:t>ề</a:t>
            </a:r>
            <a:r>
              <a:rPr lang="vi-VN">
                <a:solidFill>
                  <a:srgbClr val="000000"/>
                </a:solidFill>
                <a:latin typeface="Times New Roman"/>
                <a:ea typeface="Arial"/>
                <a:cs typeface="Times New Roman Bold"/>
              </a:rPr>
              <a:t> m</a:t>
            </a:r>
            <a:r>
              <a:rPr lang="vi-VN">
                <a:solidFill>
                  <a:srgbClr val="000000"/>
                </a:solidFill>
                <a:latin typeface="Times New Roman Bold"/>
                <a:ea typeface="Arial"/>
                <a:cs typeface="Times New Roman Bold"/>
              </a:rPr>
              <a:t>ộ</a:t>
            </a:r>
            <a:r>
              <a:rPr lang="vi-VN">
                <a:solidFill>
                  <a:srgbClr val="000000"/>
                </a:solidFill>
                <a:latin typeface="Times New Roman"/>
                <a:ea typeface="Arial"/>
                <a:cs typeface="Times New Roman Bold"/>
              </a:rPr>
              <a:t>t hi</a:t>
            </a:r>
            <a:r>
              <a:rPr lang="vi-VN">
                <a:solidFill>
                  <a:srgbClr val="000000"/>
                </a:solidFill>
                <a:latin typeface="Times New Roman Bold"/>
                <a:ea typeface="Arial"/>
                <a:cs typeface="Times New Roman Bold"/>
              </a:rPr>
              <a:t>ệ</a:t>
            </a:r>
            <a:r>
              <a:rPr lang="vi-VN">
                <a:solidFill>
                  <a:srgbClr val="000000"/>
                </a:solidFill>
                <a:latin typeface="Times New Roman"/>
                <a:ea typeface="Arial"/>
                <a:cs typeface="Times New Roman Bold"/>
              </a:rPr>
              <a:t>n t</a:t>
            </a:r>
            <a:r>
              <a:rPr lang="vi-VN">
                <a:solidFill>
                  <a:srgbClr val="000000"/>
                </a:solidFill>
                <a:latin typeface="Times New Roman Bold"/>
                <a:ea typeface="Arial"/>
                <a:cs typeface="Times New Roman Bold"/>
              </a:rPr>
              <a:t>ượ</a:t>
            </a:r>
            <a:r>
              <a:rPr lang="vi-VN">
                <a:solidFill>
                  <a:srgbClr val="000000"/>
                </a:solidFill>
                <a:latin typeface="Times New Roman"/>
                <a:ea typeface="Arial"/>
                <a:cs typeface="Times New Roman Bold"/>
              </a:rPr>
              <a:t>ng trong </a:t>
            </a:r>
            <a:r>
              <a:rPr lang="vi-VN">
                <a:solidFill>
                  <a:srgbClr val="000000"/>
                </a:solidFill>
                <a:latin typeface="Times New Roman Bold"/>
                <a:ea typeface="Arial"/>
                <a:cs typeface="Times New Roman Bold"/>
              </a:rPr>
              <a:t>đờ</a:t>
            </a:r>
            <a:r>
              <a:rPr lang="vi-VN">
                <a:solidFill>
                  <a:srgbClr val="000000"/>
                </a:solidFill>
                <a:latin typeface="Times New Roman"/>
                <a:ea typeface="Arial"/>
                <a:cs typeface="Times New Roman Bold"/>
              </a:rPr>
              <a:t>i s</a:t>
            </a:r>
            <a:r>
              <a:rPr lang="vi-VN">
                <a:solidFill>
                  <a:srgbClr val="000000"/>
                </a:solidFill>
                <a:latin typeface="Times New Roman Bold"/>
                <a:ea typeface="Arial"/>
                <a:cs typeface="Times New Roman Bold"/>
              </a:rPr>
              <a:t>ố</a:t>
            </a:r>
            <a:r>
              <a:rPr lang="vi-VN">
                <a:solidFill>
                  <a:srgbClr val="000000"/>
                </a:solidFill>
                <a:latin typeface="Times New Roman"/>
                <a:ea typeface="Arial"/>
                <a:cs typeface="Times New Roman Bold"/>
              </a:rPr>
              <a:t>ng.</a:t>
            </a:r>
            <a:endParaRPr lang="en-US">
              <a:effectLst/>
              <a:latin typeface="Times New Roman"/>
              <a:ea typeface="Calibri"/>
              <a:cs typeface="Times New Roman"/>
            </a:endParaRPr>
          </a:p>
        </p:txBody>
      </p:sp>
      <p:graphicFrame>
        <p:nvGraphicFramePr>
          <p:cNvPr id="10" name="Table 9"/>
          <p:cNvGraphicFramePr>
            <a:graphicFrameLocks noGrp="1"/>
          </p:cNvGraphicFramePr>
          <p:nvPr>
            <p:extLst>
              <p:ext uri="{D42A27DB-BD31-4B8C-83A1-F6EECF244321}">
                <p14:modId xmlns:p14="http://schemas.microsoft.com/office/powerpoint/2010/main" val="2558299256"/>
              </p:ext>
            </p:extLst>
          </p:nvPr>
        </p:nvGraphicFramePr>
        <p:xfrm>
          <a:off x="964755" y="1857993"/>
          <a:ext cx="10423930" cy="4354909"/>
        </p:xfrm>
        <a:graphic>
          <a:graphicData uri="http://schemas.openxmlformats.org/drawingml/2006/table">
            <a:tbl>
              <a:tblPr firstRow="1" firstCol="1" bandRow="1"/>
              <a:tblGrid>
                <a:gridCol w="2217578"/>
                <a:gridCol w="8206352"/>
              </a:tblGrid>
              <a:tr h="1023844">
                <a:tc gridSpan="2">
                  <a:txBody>
                    <a:bodyPr/>
                    <a:lstStyle/>
                    <a:p>
                      <a:pPr marR="25400" algn="ctr">
                        <a:lnSpc>
                          <a:spcPct val="135000"/>
                        </a:lnSpc>
                        <a:spcAft>
                          <a:spcPts val="0"/>
                        </a:spcAft>
                      </a:pPr>
                      <a:r>
                        <a:rPr lang="vi-VN" sz="1200" b="1">
                          <a:effectLst/>
                          <a:latin typeface="Times New Roman Bold"/>
                          <a:ea typeface="Arial"/>
                          <a:cs typeface="Times New Roman Bold"/>
                        </a:rPr>
                        <a:t>Phiếu học tập số 1:</a:t>
                      </a:r>
                      <a:endParaRPr lang="en-US" sz="1200">
                        <a:effectLst/>
                        <a:latin typeface="Times New Roman"/>
                        <a:ea typeface="Calibri"/>
                        <a:cs typeface="Times New Roman"/>
                      </a:endParaRPr>
                    </a:p>
                    <a:p>
                      <a:pPr marR="25400" algn="ctr">
                        <a:lnSpc>
                          <a:spcPct val="135000"/>
                        </a:lnSpc>
                        <a:spcAft>
                          <a:spcPts val="0"/>
                        </a:spcAft>
                      </a:pPr>
                      <a:r>
                        <a:rPr lang="vi-VN" sz="1200" b="1">
                          <a:effectLst/>
                          <a:latin typeface="Times New Roman Bold"/>
                          <a:ea typeface="Arial"/>
                          <a:cs typeface="Times New Roman Bold"/>
                        </a:rPr>
                        <a:t>Tri thức kiểu </a:t>
                      </a:r>
                      <a:r>
                        <a:rPr lang="vi-VN" sz="1200" b="1">
                          <a:effectLst/>
                          <a:latin typeface="Times New Roman"/>
                          <a:ea typeface="Arial"/>
                          <a:cs typeface="Times New Roman Bold"/>
                        </a:rPr>
                        <a:t>b</a:t>
                      </a:r>
                      <a:r>
                        <a:rPr lang="vi-VN" sz="1200" b="1">
                          <a:effectLst/>
                          <a:latin typeface="Times New Roman Bold"/>
                          <a:ea typeface="Arial"/>
                          <a:cs typeface="Times New Roman Bold"/>
                        </a:rPr>
                        <a:t>à</a:t>
                      </a:r>
                      <a:r>
                        <a:rPr lang="vi-VN" sz="1200" b="1">
                          <a:effectLst/>
                          <a:latin typeface="Times New Roman"/>
                          <a:ea typeface="Arial"/>
                          <a:cs typeface="Times New Roman Bold"/>
                        </a:rPr>
                        <a:t>i v</a:t>
                      </a:r>
                      <a:r>
                        <a:rPr lang="vi-VN" sz="1200" b="1">
                          <a:effectLst/>
                          <a:latin typeface="Times New Roman Bold"/>
                          <a:ea typeface="Arial"/>
                          <a:cs typeface="Times New Roman Bold"/>
                        </a:rPr>
                        <a:t>ă</a:t>
                      </a:r>
                      <a:r>
                        <a:rPr lang="vi-VN" sz="1200" b="1">
                          <a:effectLst/>
                          <a:latin typeface="Times New Roman"/>
                          <a:ea typeface="Arial"/>
                          <a:cs typeface="Times New Roman Bold"/>
                        </a:rPr>
                        <a:t>n </a:t>
                      </a:r>
                      <a:r>
                        <a:rPr lang="vi-VN" sz="1200" b="1">
                          <a:effectLst/>
                          <a:latin typeface="Times New Roman"/>
                          <a:ea typeface="Arial"/>
                          <a:cs typeface="Times New Roman"/>
                        </a:rPr>
                        <a:t>trình bày ý kiến về một hiện tượng trong đời sống.</a:t>
                      </a:r>
                      <a:endParaRPr lang="en-US" sz="1200">
                        <a:effectLst/>
                        <a:latin typeface="Times New Roman"/>
                        <a:ea typeface="Calibri"/>
                        <a:cs typeface="Times New Roman"/>
                      </a:endParaRPr>
                    </a:p>
                    <a:p>
                      <a:pPr algn="ctr">
                        <a:lnSpc>
                          <a:spcPct val="135000"/>
                        </a:lnSpc>
                        <a:spcAft>
                          <a:spcPts val="0"/>
                        </a:spcAft>
                      </a:pPr>
                      <a:r>
                        <a:rPr lang="vi-VN" sz="1200" i="1">
                          <a:effectLst/>
                          <a:latin typeface="Times New Roman Italic"/>
                          <a:ea typeface="Arial"/>
                          <a:cs typeface="Times New Roman Italic"/>
                        </a:rPr>
                        <a:t>Nhiệm vụ: </a:t>
                      </a:r>
                      <a:r>
                        <a:rPr lang="vi-VN" sz="1200">
                          <a:effectLst/>
                          <a:latin typeface="Times New Roman Italic"/>
                          <a:ea typeface="Arial"/>
                          <a:cs typeface="Times New Roman Italic"/>
                        </a:rPr>
                        <a:t>Điền từ còn thiếu vào chỗ trống để hoàn thiện</a:t>
                      </a:r>
                      <a:endParaRPr lang="en-US" sz="1200">
                        <a:effectLst/>
                        <a:latin typeface="Times New Roman"/>
                        <a:ea typeface="Calibri"/>
                        <a:cs typeface="Times New Roman"/>
                      </a:endParaRPr>
                    </a:p>
                    <a:p>
                      <a:pPr marR="25400" algn="ctr">
                        <a:lnSpc>
                          <a:spcPct val="135000"/>
                        </a:lnSpc>
                        <a:spcAft>
                          <a:spcPts val="0"/>
                        </a:spcAft>
                      </a:pPr>
                      <a:r>
                        <a:rPr lang="vi-VN" sz="1200">
                          <a:effectLst/>
                          <a:latin typeface="Times New Roman Italic"/>
                          <a:ea typeface="Arial"/>
                          <a:cs typeface="Times New Roman Italic"/>
                        </a:rPr>
                        <a:t>các yêu cầu đối với </a:t>
                      </a:r>
                      <a:r>
                        <a:rPr lang="vi-VN" sz="1200">
                          <a:effectLst/>
                          <a:latin typeface="Times New Roman"/>
                          <a:ea typeface="Arial"/>
                          <a:cs typeface="Times New Roman Italic"/>
                        </a:rPr>
                        <a:t>b</a:t>
                      </a:r>
                      <a:r>
                        <a:rPr lang="vi-VN" sz="1200">
                          <a:effectLst/>
                          <a:latin typeface="Times New Roman Italic"/>
                          <a:ea typeface="Arial"/>
                          <a:cs typeface="Times New Roman Italic"/>
                        </a:rPr>
                        <a:t>à</a:t>
                      </a:r>
                      <a:r>
                        <a:rPr lang="vi-VN" sz="1200">
                          <a:effectLst/>
                          <a:latin typeface="Times New Roman"/>
                          <a:ea typeface="Arial"/>
                          <a:cs typeface="Times New Roman Italic"/>
                        </a:rPr>
                        <a:t>i v</a:t>
                      </a:r>
                      <a:r>
                        <a:rPr lang="vi-VN" sz="1200">
                          <a:effectLst/>
                          <a:latin typeface="Times New Roman Italic"/>
                          <a:ea typeface="Arial"/>
                          <a:cs typeface="Times New Roman Italic"/>
                        </a:rPr>
                        <a:t>ă</a:t>
                      </a:r>
                      <a:r>
                        <a:rPr lang="vi-VN" sz="1200">
                          <a:effectLst/>
                          <a:latin typeface="Times New Roman"/>
                          <a:ea typeface="Arial"/>
                          <a:cs typeface="Times New Roman Italic"/>
                        </a:rPr>
                        <a:t>n </a:t>
                      </a:r>
                      <a:r>
                        <a:rPr lang="vi-VN" sz="1200">
                          <a:effectLst/>
                          <a:latin typeface="Times New Roman"/>
                          <a:ea typeface="Arial"/>
                          <a:cs typeface="Times New Roman"/>
                        </a:rPr>
                        <a:t> trình bày ý kiến về một hiện tượng trong đời sống.</a:t>
                      </a:r>
                      <a:endParaRPr lang="en-US" sz="1200">
                        <a:effectLst/>
                        <a:latin typeface="Times New Roman"/>
                        <a:ea typeface="Calibri"/>
                        <a:cs typeface="Times New Roman"/>
                      </a:endParaRPr>
                    </a:p>
                  </a:txBody>
                  <a:tcPr marL="65631" marR="656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767883">
                <a:tc>
                  <a:txBody>
                    <a:bodyPr/>
                    <a:lstStyle/>
                    <a:p>
                      <a:pPr algn="ctr">
                        <a:lnSpc>
                          <a:spcPct val="135000"/>
                        </a:lnSpc>
                        <a:spcAft>
                          <a:spcPts val="0"/>
                        </a:spcAft>
                      </a:pPr>
                      <a:r>
                        <a:rPr lang="vi-VN" sz="1400" b="1">
                          <a:effectLst/>
                          <a:latin typeface="Times New Roman"/>
                          <a:ea typeface="Arial"/>
                          <a:cs typeface="Times New Roman Bold"/>
                        </a:rPr>
                        <a:t>Kh</a:t>
                      </a:r>
                      <a:r>
                        <a:rPr lang="vi-VN" sz="1400" b="1">
                          <a:effectLst/>
                          <a:latin typeface="Times New Roman Bold"/>
                          <a:ea typeface="Arial"/>
                          <a:cs typeface="Times New Roman Bold"/>
                        </a:rPr>
                        <a:t>á</a:t>
                      </a:r>
                      <a:r>
                        <a:rPr lang="vi-VN" sz="1400" b="1">
                          <a:effectLst/>
                          <a:latin typeface="Times New Roman"/>
                          <a:ea typeface="Arial"/>
                          <a:cs typeface="Times New Roman Bold"/>
                        </a:rPr>
                        <a:t>i ni</a:t>
                      </a:r>
                      <a:r>
                        <a:rPr lang="vi-VN" sz="1400" b="1">
                          <a:effectLst/>
                          <a:latin typeface="Times New Roman Bold"/>
                          <a:ea typeface="Arial"/>
                          <a:cs typeface="Times New Roman Bold"/>
                        </a:rPr>
                        <a:t>ệ</a:t>
                      </a:r>
                      <a:r>
                        <a:rPr lang="vi-VN" sz="1400" b="1">
                          <a:effectLst/>
                          <a:latin typeface="Times New Roman"/>
                          <a:ea typeface="Arial"/>
                          <a:cs typeface="Times New Roman Bold"/>
                        </a:rPr>
                        <a:t>m </a:t>
                      </a:r>
                      <a:endParaRPr lang="en-US" sz="1400">
                        <a:effectLst/>
                        <a:latin typeface="Times New Roman"/>
                        <a:ea typeface="Calibri"/>
                        <a:cs typeface="Times New Roman"/>
                      </a:endParaRPr>
                    </a:p>
                  </a:txBody>
                  <a:tcPr marL="65631" marR="656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Aft>
                          <a:spcPts val="0"/>
                        </a:spcAft>
                      </a:pPr>
                      <a:r>
                        <a:rPr lang="vi-VN" sz="1400">
                          <a:effectLst/>
                          <a:latin typeface="Times New Roman"/>
                          <a:ea typeface="Arial"/>
                          <a:cs typeface="Times New Roman"/>
                        </a:rPr>
                        <a:t>Bài văn trình bày ý kiến về một hiện tượng trong đời sống thuộc thể </a:t>
                      </a:r>
                      <a:r>
                        <a:rPr lang="vi-VN" sz="1400">
                          <a:solidFill>
                            <a:srgbClr val="0000FF"/>
                          </a:solidFill>
                          <a:effectLst/>
                          <a:latin typeface="Times New Roman"/>
                          <a:ea typeface="Arial"/>
                          <a:cs typeface="Times New Roman"/>
                        </a:rPr>
                        <a:t>nghị luận</a:t>
                      </a:r>
                      <a:r>
                        <a:rPr lang="vi-VN" sz="1400">
                          <a:effectLst/>
                          <a:latin typeface="Times New Roman"/>
                          <a:ea typeface="Arial"/>
                          <a:cs typeface="Times New Roman"/>
                        </a:rPr>
                        <a:t>. Trong đó, người viết đưa ra </a:t>
                      </a:r>
                      <a:r>
                        <a:rPr lang="vi-VN" sz="1400">
                          <a:solidFill>
                            <a:srgbClr val="0000FF"/>
                          </a:solidFill>
                          <a:effectLst/>
                          <a:latin typeface="Times New Roman"/>
                          <a:ea typeface="Arial"/>
                          <a:cs typeface="Times New Roman"/>
                        </a:rPr>
                        <a:t>ý kiến</a:t>
                      </a:r>
                      <a:r>
                        <a:rPr lang="vi-VN" sz="1400">
                          <a:effectLst/>
                          <a:latin typeface="Times New Roman"/>
                          <a:ea typeface="Arial"/>
                          <a:cs typeface="Times New Roman"/>
                        </a:rPr>
                        <a:t> của mình về một hiện tượng trong đời sống.</a:t>
                      </a:r>
                      <a:endParaRPr lang="en-US" sz="1400">
                        <a:effectLst/>
                        <a:latin typeface="Times New Roman"/>
                        <a:ea typeface="Calibri"/>
                        <a:cs typeface="Times New Roman"/>
                      </a:endParaRPr>
                    </a:p>
                  </a:txBody>
                  <a:tcPr marL="65631" marR="656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5961">
                <a:tc rowSpan="3">
                  <a:txBody>
                    <a:bodyPr/>
                    <a:lstStyle/>
                    <a:p>
                      <a:pPr algn="just">
                        <a:lnSpc>
                          <a:spcPct val="135000"/>
                        </a:lnSpc>
                        <a:spcAft>
                          <a:spcPts val="0"/>
                        </a:spcAft>
                      </a:pPr>
                      <a:r>
                        <a:rPr lang="en-US" sz="1400" b="1">
                          <a:effectLst/>
                          <a:latin typeface="Times New Roman Bold"/>
                          <a:ea typeface="Arial"/>
                          <a:cs typeface="Times New Roman Bold"/>
                        </a:rPr>
                        <a:t> </a:t>
                      </a:r>
                      <a:endParaRPr lang="en-US" sz="1400">
                        <a:effectLst/>
                        <a:latin typeface="Times New Roman"/>
                        <a:ea typeface="Calibri"/>
                        <a:cs typeface="Times New Roman"/>
                      </a:endParaRPr>
                    </a:p>
                    <a:p>
                      <a:pPr algn="ctr">
                        <a:lnSpc>
                          <a:spcPct val="135000"/>
                        </a:lnSpc>
                        <a:spcAft>
                          <a:spcPts val="0"/>
                        </a:spcAft>
                      </a:pPr>
                      <a:r>
                        <a:rPr lang="vi-VN" sz="1400" b="1">
                          <a:effectLst/>
                          <a:latin typeface="Times New Roman"/>
                          <a:ea typeface="Arial"/>
                          <a:cs typeface="Times New Roman Bold"/>
                        </a:rPr>
                        <a:t>Y</a:t>
                      </a:r>
                      <a:r>
                        <a:rPr lang="vi-VN" sz="1400" b="1">
                          <a:effectLst/>
                          <a:latin typeface="Times New Roman Bold"/>
                          <a:ea typeface="Arial"/>
                          <a:cs typeface="Times New Roman Bold"/>
                        </a:rPr>
                        <a:t>ê</a:t>
                      </a:r>
                      <a:r>
                        <a:rPr lang="vi-VN" sz="1400" b="1">
                          <a:effectLst/>
                          <a:latin typeface="Times New Roman"/>
                          <a:ea typeface="Arial"/>
                          <a:cs typeface="Times New Roman Bold"/>
                        </a:rPr>
                        <a:t>u c</a:t>
                      </a:r>
                      <a:r>
                        <a:rPr lang="vi-VN" sz="1400" b="1">
                          <a:effectLst/>
                          <a:latin typeface="Times New Roman Bold"/>
                          <a:ea typeface="Arial"/>
                          <a:cs typeface="Times New Roman Bold"/>
                        </a:rPr>
                        <a:t>ầ</a:t>
                      </a:r>
                      <a:r>
                        <a:rPr lang="vi-VN" sz="1400" b="1">
                          <a:effectLst/>
                          <a:latin typeface="Times New Roman"/>
                          <a:ea typeface="Arial"/>
                          <a:cs typeface="Times New Roman Bold"/>
                        </a:rPr>
                        <a:t>u </a:t>
                      </a:r>
                      <a:r>
                        <a:rPr lang="vi-VN" sz="1400" b="1">
                          <a:effectLst/>
                          <a:latin typeface="Times New Roman Bold"/>
                          <a:ea typeface="Arial"/>
                          <a:cs typeface="Times New Roman Bold"/>
                        </a:rPr>
                        <a:t>đố</a:t>
                      </a:r>
                      <a:r>
                        <a:rPr lang="vi-VN" sz="1400" b="1">
                          <a:effectLst/>
                          <a:latin typeface="Times New Roman"/>
                          <a:ea typeface="Arial"/>
                          <a:cs typeface="Times New Roman Bold"/>
                        </a:rPr>
                        <a:t>i v</a:t>
                      </a:r>
                      <a:r>
                        <a:rPr lang="vi-VN" sz="1400" b="1">
                          <a:effectLst/>
                          <a:latin typeface="Times New Roman Bold"/>
                          <a:ea typeface="Arial"/>
                          <a:cs typeface="Times New Roman Bold"/>
                        </a:rPr>
                        <a:t>ớ</a:t>
                      </a:r>
                      <a:r>
                        <a:rPr lang="vi-VN" sz="1400" b="1">
                          <a:effectLst/>
                          <a:latin typeface="Times New Roman"/>
                          <a:ea typeface="Arial"/>
                          <a:cs typeface="Times New Roman Bold"/>
                        </a:rPr>
                        <a:t>i ki</a:t>
                      </a:r>
                      <a:r>
                        <a:rPr lang="vi-VN" sz="1400" b="1">
                          <a:effectLst/>
                          <a:latin typeface="Times New Roman Bold"/>
                          <a:ea typeface="Arial"/>
                          <a:cs typeface="Times New Roman Bold"/>
                        </a:rPr>
                        <a:t>ể</a:t>
                      </a:r>
                      <a:r>
                        <a:rPr lang="vi-VN" sz="1400" b="1">
                          <a:effectLst/>
                          <a:latin typeface="Times New Roman"/>
                          <a:ea typeface="Arial"/>
                          <a:cs typeface="Times New Roman Bold"/>
                        </a:rPr>
                        <a:t>u b</a:t>
                      </a:r>
                      <a:r>
                        <a:rPr lang="vi-VN" sz="1400" b="1">
                          <a:effectLst/>
                          <a:latin typeface="Times New Roman Bold"/>
                          <a:ea typeface="Arial"/>
                          <a:cs typeface="Times New Roman Bold"/>
                        </a:rPr>
                        <a:t>à</a:t>
                      </a:r>
                      <a:r>
                        <a:rPr lang="vi-VN" sz="1400" b="1">
                          <a:effectLst/>
                          <a:latin typeface="Times New Roman"/>
                          <a:ea typeface="Arial"/>
                          <a:cs typeface="Times New Roman Bold"/>
                        </a:rPr>
                        <a:t>i </a:t>
                      </a:r>
                      <a:endParaRPr lang="en-US" sz="1400">
                        <a:effectLst/>
                        <a:latin typeface="Times New Roman"/>
                        <a:ea typeface="Calibri"/>
                        <a:cs typeface="Times New Roman"/>
                      </a:endParaRPr>
                    </a:p>
                  </a:txBody>
                  <a:tcPr marL="65631" marR="656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Aft>
                          <a:spcPts val="0"/>
                        </a:spcAft>
                      </a:pPr>
                      <a:r>
                        <a:rPr lang="vi-VN" sz="1400">
                          <a:effectLst/>
                          <a:latin typeface="Times New Roman"/>
                          <a:ea typeface="Arial"/>
                          <a:cs typeface="Times New Roman"/>
                        </a:rPr>
                        <a:t>- Trình bày rõ ràng ý kiến về </a:t>
                      </a:r>
                      <a:r>
                        <a:rPr lang="vi-VN" sz="1400">
                          <a:solidFill>
                            <a:srgbClr val="0000FF"/>
                          </a:solidFill>
                          <a:effectLst/>
                          <a:latin typeface="Times New Roman"/>
                          <a:ea typeface="Arial"/>
                          <a:cs typeface="Times New Roman"/>
                        </a:rPr>
                        <a:t>hiện tượng</a:t>
                      </a:r>
                      <a:r>
                        <a:rPr lang="vi-VN" sz="1400">
                          <a:effectLst/>
                          <a:latin typeface="Times New Roman"/>
                          <a:ea typeface="Arial"/>
                          <a:cs typeface="Times New Roman"/>
                        </a:rPr>
                        <a:t> cần bàn luận.</a:t>
                      </a:r>
                      <a:endParaRPr lang="en-US" sz="1400">
                        <a:effectLst/>
                        <a:latin typeface="Times New Roman"/>
                        <a:ea typeface="Calibri"/>
                        <a:cs typeface="Times New Roman"/>
                      </a:endParaRPr>
                    </a:p>
                  </a:txBody>
                  <a:tcPr marL="65631" marR="656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5961">
                <a:tc vMerge="1">
                  <a:txBody>
                    <a:bodyPr/>
                    <a:lstStyle/>
                    <a:p>
                      <a:endParaRPr lang="en-US"/>
                    </a:p>
                  </a:txBody>
                  <a:tcPr/>
                </a:tc>
                <a:tc>
                  <a:txBody>
                    <a:bodyPr/>
                    <a:lstStyle/>
                    <a:p>
                      <a:pPr algn="just">
                        <a:lnSpc>
                          <a:spcPct val="135000"/>
                        </a:lnSpc>
                        <a:spcAft>
                          <a:spcPts val="0"/>
                        </a:spcAft>
                      </a:pPr>
                      <a:r>
                        <a:rPr lang="vi-VN" sz="1400">
                          <a:effectLst/>
                          <a:latin typeface="Times New Roman"/>
                          <a:ea typeface="Arial"/>
                          <a:cs typeface="Times New Roman"/>
                        </a:rPr>
                        <a:t>- Nêu lí lẽ, bằng chứng để làm sáng tỏ cho ý kiến.</a:t>
                      </a:r>
                      <a:endParaRPr lang="en-US" sz="1400">
                        <a:effectLst/>
                        <a:latin typeface="Times New Roman"/>
                        <a:ea typeface="Calibri"/>
                        <a:cs typeface="Times New Roman"/>
                      </a:endParaRPr>
                    </a:p>
                  </a:txBody>
                  <a:tcPr marL="65631" marR="656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47688">
                <a:tc vMerge="1">
                  <a:txBody>
                    <a:bodyPr/>
                    <a:lstStyle/>
                    <a:p>
                      <a:endParaRPr lang="en-US"/>
                    </a:p>
                  </a:txBody>
                  <a:tcPr/>
                </a:tc>
                <a:tc>
                  <a:txBody>
                    <a:bodyPr/>
                    <a:lstStyle/>
                    <a:p>
                      <a:pPr algn="just">
                        <a:lnSpc>
                          <a:spcPct val="135000"/>
                        </a:lnSpc>
                        <a:spcAft>
                          <a:spcPts val="0"/>
                        </a:spcAft>
                      </a:pPr>
                      <a:r>
                        <a:rPr lang="vi-VN" sz="1400" b="1" i="1">
                          <a:effectLst/>
                          <a:latin typeface="Times New Roman Bold Italic"/>
                          <a:ea typeface="Arial"/>
                          <a:cs typeface="Times New Roman Bold Italic"/>
                        </a:rPr>
                        <a:t>- Bố cục bài viết cần đảm bảo:</a:t>
                      </a:r>
                      <a:endParaRPr lang="en-US" sz="1400">
                        <a:effectLst/>
                        <a:latin typeface="Times New Roman"/>
                        <a:ea typeface="Calibri"/>
                        <a:cs typeface="Times New Roman"/>
                      </a:endParaRPr>
                    </a:p>
                    <a:p>
                      <a:pPr algn="just">
                        <a:lnSpc>
                          <a:spcPct val="135000"/>
                        </a:lnSpc>
                        <a:spcAft>
                          <a:spcPts val="0"/>
                        </a:spcAft>
                      </a:pPr>
                      <a:r>
                        <a:rPr lang="vi-VN" sz="1400" b="1">
                          <a:effectLst/>
                          <a:latin typeface="Times New Roman"/>
                          <a:ea typeface="Arial"/>
                          <a:cs typeface="Times New Roman"/>
                        </a:rPr>
                        <a:t>+ Mở bài:</a:t>
                      </a:r>
                      <a:r>
                        <a:rPr lang="vi-VN" sz="1400">
                          <a:effectLst/>
                          <a:latin typeface="Times New Roman"/>
                          <a:ea typeface="Arial"/>
                          <a:cs typeface="Times New Roman"/>
                        </a:rPr>
                        <a:t> giới thiệu được hiện tượng người viết quan tâm và </a:t>
                      </a:r>
                      <a:r>
                        <a:rPr lang="vi-VN" sz="1400">
                          <a:solidFill>
                            <a:srgbClr val="0000FF"/>
                          </a:solidFill>
                          <a:effectLst/>
                          <a:latin typeface="Times New Roman"/>
                          <a:ea typeface="Arial"/>
                          <a:cs typeface="Times New Roman"/>
                        </a:rPr>
                        <a:t>thể hiện rõ ràng</a:t>
                      </a:r>
                      <a:r>
                        <a:rPr lang="vi-VN" sz="1400">
                          <a:effectLst/>
                          <a:latin typeface="Times New Roman"/>
                          <a:ea typeface="Arial"/>
                          <a:cs typeface="Times New Roman"/>
                        </a:rPr>
                        <a:t> ý kiến của người viết về hiện tượng ấy.</a:t>
                      </a:r>
                      <a:endParaRPr lang="en-US" sz="1400">
                        <a:effectLst/>
                        <a:latin typeface="Times New Roman"/>
                        <a:ea typeface="Calibri"/>
                        <a:cs typeface="Times New Roman"/>
                      </a:endParaRPr>
                    </a:p>
                    <a:p>
                      <a:pPr algn="just">
                        <a:lnSpc>
                          <a:spcPct val="135000"/>
                        </a:lnSpc>
                        <a:spcAft>
                          <a:spcPts val="0"/>
                        </a:spcAft>
                      </a:pPr>
                      <a:r>
                        <a:rPr lang="vi-VN" sz="1400" b="1">
                          <a:effectLst/>
                          <a:latin typeface="Times New Roman"/>
                          <a:ea typeface="Arial"/>
                          <a:cs typeface="Times New Roman"/>
                        </a:rPr>
                        <a:t>+ Thân bài:</a:t>
                      </a:r>
                      <a:r>
                        <a:rPr lang="vi-VN" sz="1400">
                          <a:effectLst/>
                          <a:latin typeface="Times New Roman"/>
                          <a:ea typeface="Arial"/>
                          <a:cs typeface="Times New Roman"/>
                        </a:rPr>
                        <a:t> đưa ra được ít nhất </a:t>
                      </a:r>
                      <a:r>
                        <a:rPr lang="vi-VN" sz="1400">
                          <a:solidFill>
                            <a:srgbClr val="0000FF"/>
                          </a:solidFill>
                          <a:effectLst/>
                          <a:latin typeface="Times New Roman"/>
                          <a:ea typeface="Arial"/>
                          <a:cs typeface="Times New Roman"/>
                        </a:rPr>
                        <a:t>hai lí lẽ cụ thể </a:t>
                      </a:r>
                      <a:r>
                        <a:rPr lang="vi-VN" sz="1400">
                          <a:effectLst/>
                          <a:latin typeface="Times New Roman"/>
                          <a:ea typeface="Arial"/>
                          <a:cs typeface="Times New Roman"/>
                        </a:rPr>
                        <a:t>để lí giải cho ý kiến của người viết. Các </a:t>
                      </a:r>
                      <a:r>
                        <a:rPr lang="vi-VN" sz="1400">
                          <a:solidFill>
                            <a:srgbClr val="0000FF"/>
                          </a:solidFill>
                          <a:effectLst/>
                          <a:latin typeface="Times New Roman"/>
                          <a:ea typeface="Arial"/>
                          <a:cs typeface="Times New Roman"/>
                        </a:rPr>
                        <a:t>lí lẽ </a:t>
                      </a:r>
                      <a:r>
                        <a:rPr lang="vi-VN" sz="1400">
                          <a:effectLst/>
                          <a:latin typeface="Times New Roman"/>
                          <a:ea typeface="Arial"/>
                          <a:cs typeface="Times New Roman"/>
                        </a:rPr>
                        <a:t>được sắp xếp theo trình tự hợp lí. Người viết có thể sử dụng các từ ngữ để giúp người đọc nhận ra mạch lập luận. Người viết cần đưa ra được </a:t>
                      </a:r>
                      <a:r>
                        <a:rPr lang="vi-VN" sz="1400">
                          <a:solidFill>
                            <a:srgbClr val="0000FF"/>
                          </a:solidFill>
                          <a:effectLst/>
                          <a:latin typeface="Times New Roman"/>
                          <a:ea typeface="Arial"/>
                          <a:cs typeface="Times New Roman"/>
                        </a:rPr>
                        <a:t>bằng chứng thuyết phục</a:t>
                      </a:r>
                      <a:r>
                        <a:rPr lang="vi-VN" sz="1400">
                          <a:effectLst/>
                          <a:latin typeface="Times New Roman"/>
                          <a:ea typeface="Arial"/>
                          <a:cs typeface="Times New Roman"/>
                        </a:rPr>
                        <a:t> để làm sáng tỏ lí lẽ.</a:t>
                      </a:r>
                      <a:endParaRPr lang="en-US" sz="1400">
                        <a:effectLst/>
                        <a:latin typeface="Times New Roman"/>
                        <a:ea typeface="Calibri"/>
                        <a:cs typeface="Times New Roman"/>
                      </a:endParaRPr>
                    </a:p>
                    <a:p>
                      <a:pPr algn="just">
                        <a:lnSpc>
                          <a:spcPct val="135000"/>
                        </a:lnSpc>
                        <a:spcAft>
                          <a:spcPts val="0"/>
                        </a:spcAft>
                      </a:pPr>
                      <a:r>
                        <a:rPr lang="vi-VN" sz="1400" b="1">
                          <a:effectLst/>
                          <a:latin typeface="Times New Roman"/>
                          <a:ea typeface="Arial"/>
                          <a:cs typeface="Times New Roman"/>
                        </a:rPr>
                        <a:t>+ Kết bài: </a:t>
                      </a:r>
                      <a:r>
                        <a:rPr lang="vi-VN" sz="1400">
                          <a:effectLst/>
                          <a:latin typeface="Times New Roman"/>
                          <a:ea typeface="Arial"/>
                          <a:cs typeface="Times New Roman"/>
                        </a:rPr>
                        <a:t>khẳng định lại </a:t>
                      </a:r>
                      <a:r>
                        <a:rPr lang="vi-VN" sz="1400">
                          <a:solidFill>
                            <a:srgbClr val="0000FF"/>
                          </a:solidFill>
                          <a:effectLst/>
                          <a:latin typeface="Times New Roman"/>
                          <a:ea typeface="Arial"/>
                          <a:cs typeface="Times New Roman"/>
                        </a:rPr>
                        <a:t>vấn đề</a:t>
                      </a:r>
                      <a:r>
                        <a:rPr lang="vi-VN" sz="1400">
                          <a:effectLst/>
                          <a:latin typeface="Times New Roman"/>
                          <a:ea typeface="Arial"/>
                          <a:cs typeface="Times New Roman"/>
                        </a:rPr>
                        <a:t> và đưa ra những đề xuất.</a:t>
                      </a:r>
                      <a:endParaRPr lang="en-US" sz="1400">
                        <a:effectLst/>
                        <a:latin typeface="Times New Roman"/>
                        <a:ea typeface="Calibri"/>
                        <a:cs typeface="Times New Roman"/>
                      </a:endParaRPr>
                    </a:p>
                  </a:txBody>
                  <a:tcPr marL="65631" marR="656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0553591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92100" algn="ctr">
              <a:lnSpc>
                <a:spcPct val="115000"/>
              </a:lnSpc>
              <a:spcBef>
                <a:spcPts val="600"/>
              </a:spcBef>
              <a:spcAft>
                <a:spcPts val="200"/>
              </a:spcAft>
              <a:defRPr/>
            </a:pPr>
            <a:r>
              <a:rPr lang="en-US" sz="2400" b="1">
                <a:solidFill>
                  <a:srgbClr val="000000"/>
                </a:solidFill>
                <a:latin typeface="Times New Roman"/>
                <a:ea typeface="SimSun"/>
              </a:rPr>
              <a:t>Tiết 97, 98: </a:t>
            </a:r>
            <a:r>
              <a:rPr lang="en-US" sz="2400" b="1" smtClean="0">
                <a:solidFill>
                  <a:srgbClr val="FF0000"/>
                </a:solidFill>
                <a:latin typeface="Times New Roman" panose="02020603050405020304" pitchFamily="18" charset="0"/>
                <a:ea typeface="Times New Roman" panose="02020603050405020304" pitchFamily="18" charset="0"/>
              </a:rPr>
              <a:t>Văn </a:t>
            </a:r>
            <a:r>
              <a:rPr lang="en-US" sz="2400" b="1" dirty="0" err="1">
                <a:solidFill>
                  <a:srgbClr val="FF0000"/>
                </a:solidFill>
                <a:latin typeface="Times New Roman" panose="02020603050405020304" pitchFamily="18" charset="0"/>
                <a:ea typeface="Times New Roman" panose="02020603050405020304" pitchFamily="18" charset="0"/>
              </a:rPr>
              <a:t>bản</a:t>
            </a:r>
            <a:r>
              <a:rPr lang="en-US" sz="2400" b="1" dirty="0">
                <a:solidFill>
                  <a:srgbClr val="FF0000"/>
                </a:solidFill>
                <a:latin typeface="Times New Roman" panose="02020603050405020304" pitchFamily="18" charset="0"/>
                <a:ea typeface="Times New Roman" panose="02020603050405020304" pitchFamily="18" charset="0"/>
              </a:rPr>
              <a:t> 1: HỌC THẦY, HỌC BẠN (</a:t>
            </a:r>
            <a:r>
              <a:rPr lang="en-US" sz="2400" b="1" dirty="0" err="1">
                <a:solidFill>
                  <a:srgbClr val="FF0000"/>
                </a:solidFill>
                <a:latin typeface="Times New Roman" panose="02020603050405020304" pitchFamily="18" charset="0"/>
                <a:ea typeface="Times New Roman" panose="02020603050405020304" pitchFamily="18" charset="0"/>
              </a:rPr>
              <a:t>Nguyễn</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Thanh</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Tú</a:t>
            </a:r>
            <a:r>
              <a:rPr lang="en-US" sz="2400" b="1" dirty="0" smtClean="0">
                <a:solidFill>
                  <a:srgbClr val="FF0000"/>
                </a:solidFill>
                <a:latin typeface="Times New Roman" panose="02020603050405020304" pitchFamily="18" charset="0"/>
                <a:ea typeface="Times New Roman" panose="02020603050405020304" pitchFamily="18" charset="0"/>
              </a:rPr>
              <a:t>)</a:t>
            </a:r>
            <a:endParaRPr lang="en-US" sz="2400" b="1" dirty="0">
              <a:solidFill>
                <a:prstClr val="white"/>
              </a:solidFill>
              <a:latin typeface="Segoe UI" panose="020B0502040204020203" pitchFamily="34"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6</a:t>
            </a:r>
            <a:endParaRPr lang="en-US" sz="1600" dirty="0">
              <a:solidFill>
                <a:prstClr val="white"/>
              </a:solidFill>
              <a:latin typeface="Lucida Handwriting" panose="03010101010101010101" pitchFamily="66" charset="0"/>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2" name="Rectangle 11"/>
          <p:cNvSpPr/>
          <p:nvPr/>
        </p:nvSpPr>
        <p:spPr>
          <a:xfrm>
            <a:off x="638103" y="1278360"/>
            <a:ext cx="10858500" cy="1255728"/>
          </a:xfrm>
          <a:prstGeom prst="rect">
            <a:avLst/>
          </a:prstGeom>
        </p:spPr>
        <p:txBody>
          <a:bodyPr>
            <a:spAutoFit/>
          </a:bodyPr>
          <a:lstStyle/>
          <a:p>
            <a:pPr algn="just">
              <a:lnSpc>
                <a:spcPct val="135000"/>
              </a:lnSpc>
            </a:pPr>
            <a:r>
              <a:rPr lang="en-US" sz="2800" b="1" smtClean="0">
                <a:solidFill>
                  <a:srgbClr val="000000"/>
                </a:solidFill>
                <a:latin typeface="Times New Roman"/>
                <a:ea typeface="Times New Roman"/>
                <a:cs typeface="Times New Roman"/>
              </a:rPr>
              <a:t> </a:t>
            </a:r>
            <a:r>
              <a:rPr lang="en-US" sz="2800" b="1">
                <a:solidFill>
                  <a:srgbClr val="4472C4"/>
                </a:solidFill>
                <a:latin typeface="Times New Roman"/>
                <a:ea typeface="Times New Roman"/>
                <a:cs typeface="Times New Roman"/>
              </a:rPr>
              <a:t>II. Tìm hiểu văn bản</a:t>
            </a:r>
            <a:r>
              <a:rPr lang="en-US" sz="2800" i="1">
                <a:solidFill>
                  <a:srgbClr val="4472C4"/>
                </a:solidFill>
                <a:latin typeface="Times New Roman"/>
                <a:ea typeface="Times New Roman"/>
                <a:cs typeface="Times New Roman"/>
              </a:rPr>
              <a:t>“Học thầy, học bạn”</a:t>
            </a:r>
            <a:endParaRPr lang="en-US" sz="2800">
              <a:solidFill>
                <a:srgbClr val="4472C4"/>
              </a:solidFill>
              <a:latin typeface="Times New Roman"/>
              <a:ea typeface="Calibri"/>
              <a:cs typeface="Times New Roman"/>
            </a:endParaRPr>
          </a:p>
          <a:p>
            <a:pPr algn="just">
              <a:lnSpc>
                <a:spcPct val="135000"/>
              </a:lnSpc>
            </a:pPr>
            <a:r>
              <a:rPr lang="en-US" sz="2800" b="1">
                <a:solidFill>
                  <a:srgbClr val="000000"/>
                </a:solidFill>
                <a:latin typeface="Times New Roman"/>
                <a:ea typeface="Times New Roman"/>
                <a:cs typeface="Times New Roman"/>
              </a:rPr>
              <a:t> </a:t>
            </a:r>
            <a:r>
              <a:rPr lang="en-US" sz="2800" b="1">
                <a:solidFill>
                  <a:srgbClr val="00B0F0"/>
                </a:solidFill>
                <a:latin typeface="Times New Roman"/>
                <a:ea typeface="Times New Roman"/>
                <a:cs typeface="Times New Roman"/>
              </a:rPr>
              <a:t>1. Chuẩn bị </a:t>
            </a:r>
            <a:r>
              <a:rPr lang="en-US" sz="2800" b="1" smtClean="0">
                <a:solidFill>
                  <a:srgbClr val="00B0F0"/>
                </a:solidFill>
                <a:latin typeface="Times New Roman"/>
                <a:ea typeface="Times New Roman"/>
                <a:cs typeface="Times New Roman"/>
              </a:rPr>
              <a:t>đọc</a:t>
            </a:r>
            <a:endParaRPr lang="en-US" sz="2800">
              <a:solidFill>
                <a:srgbClr val="00B0F0"/>
              </a:solidFill>
              <a:latin typeface="Times New Roman"/>
              <a:ea typeface="Calibri"/>
              <a:cs typeface="Times New Roman"/>
            </a:endParaRPr>
          </a:p>
        </p:txBody>
      </p:sp>
      <p:sp>
        <p:nvSpPr>
          <p:cNvPr id="4" name="Rectangle 3"/>
          <p:cNvSpPr/>
          <p:nvPr/>
        </p:nvSpPr>
        <p:spPr>
          <a:xfrm>
            <a:off x="822167" y="2396464"/>
            <a:ext cx="4593758" cy="523220"/>
          </a:xfrm>
          <a:prstGeom prst="rect">
            <a:avLst/>
          </a:prstGeom>
        </p:spPr>
        <p:txBody>
          <a:bodyPr wrap="none">
            <a:spAutoFit/>
          </a:bodyPr>
          <a:lstStyle/>
          <a:p>
            <a:pPr marR="30480" algn="just">
              <a:spcAft>
                <a:spcPts val="1200"/>
              </a:spcAft>
              <a:defRPr/>
            </a:pPr>
            <a:r>
              <a:rPr lang="en-US" sz="2800" b="1" smtClean="0">
                <a:solidFill>
                  <a:srgbClr val="0000FF"/>
                </a:solidFill>
                <a:latin typeface="Times New Roman" panose="02020603050405020304" pitchFamily="18" charset="0"/>
                <a:ea typeface="Times New Roman" panose="02020603050405020304" pitchFamily="18" charset="0"/>
              </a:rPr>
              <a:t>2. </a:t>
            </a:r>
            <a:r>
              <a:rPr lang="en-US" sz="2800" b="1">
                <a:solidFill>
                  <a:srgbClr val="0000FF"/>
                </a:solidFill>
                <a:latin typeface="Times New Roman" panose="02020603050405020304" pitchFamily="18" charset="0"/>
                <a:ea typeface="Times New Roman" panose="02020603050405020304" pitchFamily="18" charset="0"/>
              </a:rPr>
              <a:t>Trải nghiệm cùng văn bản</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2" name="Rectangle 1"/>
          <p:cNvSpPr/>
          <p:nvPr/>
        </p:nvSpPr>
        <p:spPr>
          <a:xfrm>
            <a:off x="822167" y="2920079"/>
            <a:ext cx="5762786" cy="1631216"/>
          </a:xfrm>
          <a:prstGeom prst="rect">
            <a:avLst/>
          </a:prstGeom>
        </p:spPr>
        <p:txBody>
          <a:bodyPr wrap="square">
            <a:spAutoFit/>
          </a:bodyPr>
          <a:lstStyle/>
          <a:p>
            <a:r>
              <a:rPr lang="en-US" sz="2000" b="1">
                <a:solidFill>
                  <a:srgbClr val="000000"/>
                </a:solidFill>
                <a:latin typeface="Times New Roman"/>
                <a:ea typeface="Times New Roman"/>
              </a:rPr>
              <a:t>=&gt;</a:t>
            </a:r>
            <a:r>
              <a:rPr lang="en-US" sz="2000">
                <a:solidFill>
                  <a:srgbClr val="000000"/>
                </a:solidFill>
                <a:latin typeface="Times New Roman"/>
                <a:ea typeface="Times New Roman"/>
              </a:rPr>
              <a:t> Từ đó, ta đưa ra suy luận: Trong đoạn này, tác giả kể câu chuyện về thời tuổi trẻ của Lê-ô-na-rơ-đô Đa-Vin-chi nhằm t</a:t>
            </a:r>
            <a:r>
              <a:rPr lang="vi-VN" sz="2000">
                <a:solidFill>
                  <a:srgbClr val="000000"/>
                </a:solidFill>
                <a:latin typeface="Times New Roman"/>
                <a:ea typeface="Times New Roman"/>
              </a:rPr>
              <a:t>ă</a:t>
            </a:r>
            <a:r>
              <a:rPr lang="en-US" sz="2000">
                <a:solidFill>
                  <a:srgbClr val="000000"/>
                </a:solidFill>
                <a:latin typeface="Times New Roman"/>
                <a:ea typeface="Times New Roman"/>
              </a:rPr>
              <a:t>ng sức thuyết phục cho ý kiến của người viết về tầm quan trọng của việc học hỏi từ thầy”.</a:t>
            </a:r>
            <a:endParaRPr lang="en-US" sz="2000"/>
          </a:p>
        </p:txBody>
      </p:sp>
    </p:spTree>
    <p:extLst>
      <p:ext uri="{BB962C8B-B14F-4D97-AF65-F5344CB8AC3E}">
        <p14:creationId xmlns:p14="http://schemas.microsoft.com/office/powerpoint/2010/main" val="329545374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39874" y="683313"/>
            <a:ext cx="3486852" cy="523220"/>
          </a:xfrm>
          <a:prstGeom prst="rect">
            <a:avLst/>
          </a:prstGeom>
        </p:spPr>
        <p:txBody>
          <a:bodyPr wrap="none">
            <a:spAutoFit/>
          </a:bodyPr>
          <a:lstStyle/>
          <a:p>
            <a:r>
              <a:rPr lang="pt-BR" sz="2800" b="1" dirty="0">
                <a:solidFill>
                  <a:srgbClr val="0000FF"/>
                </a:solidFill>
                <a:latin typeface="Times New Roman" panose="02020603050405020304" pitchFamily="18" charset="0"/>
                <a:ea typeface="Times New Roman" panose="02020603050405020304" pitchFamily="18" charset="0"/>
              </a:rPr>
              <a:t>Hình thành kiến thức</a:t>
            </a:r>
            <a:endParaRPr lang="en-US" sz="2800" dirty="0"/>
          </a:p>
        </p:txBody>
      </p:sp>
      <p:sp>
        <p:nvSpPr>
          <p:cNvPr id="6" name="Rectangle 5"/>
          <p:cNvSpPr/>
          <p:nvPr/>
        </p:nvSpPr>
        <p:spPr>
          <a:xfrm>
            <a:off x="408039" y="1314915"/>
            <a:ext cx="6096000" cy="815608"/>
          </a:xfrm>
          <a:prstGeom prst="rect">
            <a:avLst/>
          </a:prstGeom>
        </p:spPr>
        <p:txBody>
          <a:bodyPr>
            <a:spAutoFit/>
          </a:bodyPr>
          <a:lstStyle/>
          <a:p>
            <a:pPr>
              <a:spcAft>
                <a:spcPts val="0"/>
              </a:spcAft>
            </a:pPr>
            <a:r>
              <a:rPr lang="en-US" sz="2000" b="1">
                <a:ea typeface="Arial"/>
                <a:cs typeface="Times New Roman"/>
              </a:rPr>
              <a:t>II. </a:t>
            </a:r>
            <a:r>
              <a:rPr lang="en-US" sz="2000" b="1">
                <a:ea typeface="Calibri"/>
                <a:cs typeface="Times New Roman"/>
              </a:rPr>
              <a:t>Phân tích ki</a:t>
            </a:r>
            <a:r>
              <a:rPr lang="en-US" sz="2000" b="1">
                <a:solidFill>
                  <a:srgbClr val="000000"/>
                </a:solidFill>
                <a:ea typeface="Calibri"/>
                <a:cs typeface="Times New Roman"/>
              </a:rPr>
              <a:t>ểu văn bản</a:t>
            </a:r>
            <a:endParaRPr lang="en-US" sz="2000"/>
          </a:p>
          <a:p>
            <a:pPr algn="just">
              <a:lnSpc>
                <a:spcPct val="135000"/>
              </a:lnSpc>
              <a:spcAft>
                <a:spcPts val="0"/>
              </a:spcAft>
            </a:pPr>
            <a:r>
              <a:rPr lang="en-US" sz="2000">
                <a:latin typeface="Times New Roman"/>
                <a:ea typeface="Times New Roman"/>
                <a:cs typeface="Times New Roman"/>
              </a:rPr>
              <a:t> (Phiếu học tập số 2)</a:t>
            </a:r>
            <a:endParaRPr lang="en-US" sz="2000">
              <a:effectLst/>
              <a:latin typeface="Times New Roman"/>
              <a:ea typeface="Calibri"/>
              <a:cs typeface="Times New Roman"/>
            </a:endParaRPr>
          </a:p>
        </p:txBody>
      </p:sp>
      <p:sp>
        <p:nvSpPr>
          <p:cNvPr id="9" name="Rectangle 8"/>
          <p:cNvSpPr/>
          <p:nvPr/>
        </p:nvSpPr>
        <p:spPr>
          <a:xfrm>
            <a:off x="2652793" y="2325965"/>
            <a:ext cx="6096000" cy="2086725"/>
          </a:xfrm>
          <a:prstGeom prst="rect">
            <a:avLst/>
          </a:prstGeom>
        </p:spPr>
        <p:txBody>
          <a:bodyPr>
            <a:spAutoFit/>
          </a:bodyPr>
          <a:lstStyle/>
          <a:p>
            <a:pPr algn="just">
              <a:lnSpc>
                <a:spcPct val="135000"/>
              </a:lnSpc>
              <a:spcAft>
                <a:spcPts val="0"/>
              </a:spcAft>
              <a:tabLst>
                <a:tab pos="408940" algn="l"/>
              </a:tabLst>
            </a:pPr>
            <a:r>
              <a:rPr lang="en-US" sz="2400" b="1">
                <a:latin typeface="Times New Roman"/>
                <a:ea typeface="Arial"/>
                <a:cs typeface="Times New Roman"/>
              </a:rPr>
              <a:t>HĐ nhóm (6 nhóm - 7p)</a:t>
            </a:r>
            <a:endParaRPr lang="en-US" sz="2400">
              <a:latin typeface="Times New Roman"/>
              <a:ea typeface="Calibri"/>
              <a:cs typeface="Times New Roman"/>
            </a:endParaRPr>
          </a:p>
          <a:p>
            <a:pPr algn="just">
              <a:lnSpc>
                <a:spcPct val="135000"/>
              </a:lnSpc>
              <a:spcAft>
                <a:spcPts val="0"/>
              </a:spcAft>
            </a:pPr>
            <a:r>
              <a:rPr lang="en-US" sz="2400" b="1">
                <a:latin typeface="Times New Roman"/>
                <a:ea typeface="Arial"/>
                <a:cs typeface="Times New Roman"/>
              </a:rPr>
              <a:t>Chuyển giao nhiệm vụ: </a:t>
            </a:r>
            <a:r>
              <a:rPr lang="en-US" sz="2400">
                <a:latin typeface="Times New Roman"/>
                <a:ea typeface="Arial"/>
                <a:cs typeface="Times New Roman"/>
              </a:rPr>
              <a:t>Yêu cầu HS đọc bài văn, trả lời câu hỏi bằng cách hoàn thành phiếu học tập số 2.</a:t>
            </a:r>
            <a:endParaRPr lang="en-US" sz="2400">
              <a:effectLst/>
              <a:latin typeface="Times New Roman"/>
              <a:ea typeface="Calibri"/>
              <a:cs typeface="Times New Roman"/>
            </a:endParaRPr>
          </a:p>
        </p:txBody>
      </p:sp>
    </p:spTree>
    <p:extLst>
      <p:ext uri="{BB962C8B-B14F-4D97-AF65-F5344CB8AC3E}">
        <p14:creationId xmlns:p14="http://schemas.microsoft.com/office/powerpoint/2010/main" val="328367098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39874" y="68331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tretch>
            <a:fillRect/>
          </a:stretch>
        </p:blipFill>
        <p:spPr>
          <a:xfrm>
            <a:off x="660400" y="2146345"/>
            <a:ext cx="3078120" cy="1778470"/>
          </a:xfrm>
          <a:prstGeom prst="rect">
            <a:avLst/>
          </a:prstGeom>
        </p:spPr>
      </p:pic>
      <p:pic>
        <p:nvPicPr>
          <p:cNvPr id="33794" name="Picture 2" descr="Đồng hồ đếm ngược 10 phút | 10 minute countdown - YouTub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78680" y="4421114"/>
            <a:ext cx="2041561" cy="114837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9"/>
          <p:cNvGraphicFramePr>
            <a:graphicFrameLocks noGrp="1"/>
          </p:cNvGraphicFramePr>
          <p:nvPr>
            <p:extLst>
              <p:ext uri="{D42A27DB-BD31-4B8C-83A1-F6EECF244321}">
                <p14:modId xmlns:p14="http://schemas.microsoft.com/office/powerpoint/2010/main" val="2406031193"/>
              </p:ext>
            </p:extLst>
          </p:nvPr>
        </p:nvGraphicFramePr>
        <p:xfrm>
          <a:off x="3686174" y="2146345"/>
          <a:ext cx="7521678" cy="3505200"/>
        </p:xfrm>
        <a:graphic>
          <a:graphicData uri="http://schemas.openxmlformats.org/drawingml/2006/table">
            <a:tbl>
              <a:tblPr firstRow="1" bandRow="1">
                <a:tableStyleId>{5940675A-B579-460E-94D1-54222C63F5DA}</a:tableStyleId>
              </a:tblPr>
              <a:tblGrid>
                <a:gridCol w="1563330">
                  <a:extLst>
                    <a:ext uri="{9D8B030D-6E8A-4147-A177-3AD203B41FA5}">
                      <a16:colId xmlns:a16="http://schemas.microsoft.com/office/drawing/2014/main" xmlns="" val="3504383009"/>
                    </a:ext>
                  </a:extLst>
                </a:gridCol>
                <a:gridCol w="5958348">
                  <a:extLst>
                    <a:ext uri="{9D8B030D-6E8A-4147-A177-3AD203B41FA5}">
                      <a16:colId xmlns:a16="http://schemas.microsoft.com/office/drawing/2014/main" xmlns="" val="1118642978"/>
                    </a:ext>
                  </a:extLst>
                </a:gridCol>
              </a:tblGrid>
              <a:tr h="370840">
                <a:tc rowSpan="2">
                  <a:txBody>
                    <a:bodyPr/>
                    <a:lstStyle/>
                    <a:p>
                      <a:pPr algn="ctr">
                        <a:spcBef>
                          <a:spcPts val="600"/>
                        </a:spcBef>
                        <a:spcAft>
                          <a:spcPts val="600"/>
                        </a:spcAft>
                      </a:pPr>
                      <a:r>
                        <a:rPr lang="en-US" sz="2000" b="1" dirty="0" err="1" smtClean="0">
                          <a:effectLst/>
                          <a:latin typeface="Times New Roman" panose="02020603050405020304" pitchFamily="18" charset="0"/>
                          <a:cs typeface="Times New Roman" panose="02020603050405020304" pitchFamily="18" charset="0"/>
                        </a:rPr>
                        <a:t>Nhóm</a:t>
                      </a:r>
                      <a:r>
                        <a:rPr lang="en-US" sz="2000" b="1" baseline="0" dirty="0" smtClean="0">
                          <a:effectLst/>
                          <a:latin typeface="Times New Roman" panose="02020603050405020304" pitchFamily="18" charset="0"/>
                          <a:cs typeface="Times New Roman" panose="02020603050405020304" pitchFamily="18" charset="0"/>
                        </a:rPr>
                        <a:t> 1,2</a:t>
                      </a:r>
                      <a:endParaRPr lang="en-US" sz="2000" b="1" dirty="0" smtClean="0">
                        <a:effectLst/>
                        <a:latin typeface="Times New Roman" panose="02020603050405020304" pitchFamily="18" charset="0"/>
                        <a:cs typeface="Times New Roman" panose="02020603050405020304" pitchFamily="18" charset="0"/>
                      </a:endParaRPr>
                    </a:p>
                  </a:txBody>
                  <a:tcPr anchor="ctr">
                    <a:solidFill>
                      <a:schemeClr val="accent4">
                        <a:lumMod val="20000"/>
                        <a:lumOff val="80000"/>
                      </a:schemeClr>
                    </a:solidFill>
                  </a:tcPr>
                </a:tc>
                <a:tc>
                  <a:txBody>
                    <a:bodyPr/>
                    <a:lstStyle/>
                    <a:p>
                      <a:pPr algn="just">
                        <a:spcBef>
                          <a:spcPts val="600"/>
                        </a:spcBef>
                        <a:spcAft>
                          <a:spcPts val="600"/>
                        </a:spcAft>
                      </a:pPr>
                      <a:r>
                        <a:rPr lang="en-US" sz="2000" i="1" dirty="0" smtClean="0">
                          <a:solidFill>
                            <a:srgbClr val="0D0D0D"/>
                          </a:solidFill>
                          <a:effectLst/>
                          <a:latin typeface="Times New Roman" panose="02020603050405020304" pitchFamily="18" charset="0"/>
                          <a:cs typeface="Times New Roman" panose="02020603050405020304" pitchFamily="18" charset="0"/>
                        </a:rPr>
                        <a:t>1- Theo </a:t>
                      </a:r>
                      <a:r>
                        <a:rPr lang="en-US" sz="2000" i="1" dirty="0" err="1" smtClean="0">
                          <a:solidFill>
                            <a:srgbClr val="0D0D0D"/>
                          </a:solidFill>
                          <a:effectLst/>
                          <a:latin typeface="Times New Roman" panose="02020603050405020304" pitchFamily="18" charset="0"/>
                          <a:cs typeface="Times New Roman" panose="02020603050405020304" pitchFamily="18" charset="0"/>
                        </a:rPr>
                        <a:t>em</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tác</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giả</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viết</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bài</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viết</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này</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nhằm</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mục</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đích</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gì</a:t>
                      </a:r>
                      <a:r>
                        <a:rPr lang="en-US" sz="2000" i="1" dirty="0" smtClean="0">
                          <a:solidFill>
                            <a:srgbClr val="0D0D0D"/>
                          </a:solidFill>
                          <a:effectLst/>
                          <a:latin typeface="Times New Roman" panose="02020603050405020304" pitchFamily="18" charset="0"/>
                          <a:cs typeface="Times New Roman" panose="02020603050405020304" pitchFamily="18" charset="0"/>
                        </a:rPr>
                        <a:t>?</a:t>
                      </a:r>
                      <a:endParaRPr lang="en-US" sz="2000" dirty="0" smtClean="0">
                        <a:effectLst/>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extLst>
                  <a:ext uri="{0D108BD9-81ED-4DB2-BD59-A6C34878D82A}">
                    <a16:rowId xmlns:a16="http://schemas.microsoft.com/office/drawing/2014/main" xmlns="" val="177301451"/>
                  </a:ext>
                </a:extLst>
              </a:tr>
              <a:tr h="370840">
                <a:tc vMerge="1">
                  <a:txBody>
                    <a:bodyPr/>
                    <a:lstStyle/>
                    <a:p>
                      <a:pPr algn="just">
                        <a:spcBef>
                          <a:spcPts val="600"/>
                        </a:spcBef>
                        <a:spcAft>
                          <a:spcPts val="600"/>
                        </a:spcAft>
                      </a:pPr>
                      <a:endParaRPr lang="en-US" dirty="0" smtClean="0">
                        <a:effectLst/>
                      </a:endParaRPr>
                    </a:p>
                  </a:txBody>
                  <a:tcPr/>
                </a:tc>
                <a:tc>
                  <a:txBody>
                    <a:bodyPr/>
                    <a:lstStyle/>
                    <a:p>
                      <a:pPr algn="just">
                        <a:spcBef>
                          <a:spcPts val="600"/>
                        </a:spcBef>
                        <a:spcAft>
                          <a:spcPts val="600"/>
                        </a:spcAft>
                      </a:pPr>
                      <a:r>
                        <a:rPr lang="en-US" sz="2000" i="1" dirty="0" smtClean="0">
                          <a:solidFill>
                            <a:srgbClr val="0D0D0D"/>
                          </a:solidFill>
                          <a:effectLst/>
                          <a:latin typeface="Times New Roman" panose="02020603050405020304" pitchFamily="18" charset="0"/>
                          <a:cs typeface="Times New Roman" panose="02020603050405020304" pitchFamily="18" charset="0"/>
                        </a:rPr>
                        <a:t>2- </a:t>
                      </a:r>
                      <a:r>
                        <a:rPr lang="vi-VN" sz="2000" i="1" dirty="0" smtClean="0">
                          <a:solidFill>
                            <a:srgbClr val="0D0D0D"/>
                          </a:solidFill>
                          <a:effectLst/>
                          <a:latin typeface="Times New Roman" panose="02020603050405020304" pitchFamily="18" charset="0"/>
                          <a:cs typeface="Times New Roman" panose="02020603050405020304" pitchFamily="18" charset="0"/>
                        </a:rPr>
                        <a:t>Ng</a:t>
                      </a:r>
                      <a:r>
                        <a:rPr lang="en-US" sz="2000" i="1" dirty="0" smtClean="0">
                          <a:solidFill>
                            <a:srgbClr val="0D0D0D"/>
                          </a:solidFill>
                          <a:effectLst/>
                          <a:latin typeface="Times New Roman" panose="02020603050405020304" pitchFamily="18" charset="0"/>
                          <a:cs typeface="Times New Roman" panose="02020603050405020304" pitchFamily="18" charset="0"/>
                        </a:rPr>
                        <a:t>ư</a:t>
                      </a:r>
                      <a:r>
                        <a:rPr lang="vi-VN" sz="2000" i="1" dirty="0" smtClean="0">
                          <a:solidFill>
                            <a:srgbClr val="0D0D0D"/>
                          </a:solidFill>
                          <a:effectLst/>
                          <a:latin typeface="Times New Roman" panose="02020603050405020304" pitchFamily="18" charset="0"/>
                          <a:cs typeface="Times New Roman" panose="02020603050405020304" pitchFamily="18" charset="0"/>
                        </a:rPr>
                        <a:t>ời viết </a:t>
                      </a:r>
                      <a:r>
                        <a:rPr lang="en-US" sz="2000" i="1" dirty="0" err="1" smtClean="0">
                          <a:solidFill>
                            <a:srgbClr val="0D0D0D"/>
                          </a:solidFill>
                          <a:effectLst/>
                          <a:latin typeface="Times New Roman" panose="02020603050405020304" pitchFamily="18" charset="0"/>
                          <a:cs typeface="Times New Roman" panose="02020603050405020304" pitchFamily="18" charset="0"/>
                        </a:rPr>
                        <a:t>đư</a:t>
                      </a:r>
                      <a:r>
                        <a:rPr lang="vi-VN" sz="2000" i="1" dirty="0" smtClean="0">
                          <a:solidFill>
                            <a:srgbClr val="0D0D0D"/>
                          </a:solidFill>
                          <a:effectLst/>
                          <a:latin typeface="Times New Roman" panose="02020603050405020304" pitchFamily="18" charset="0"/>
                          <a:cs typeface="Times New Roman" panose="02020603050405020304" pitchFamily="18" charset="0"/>
                        </a:rPr>
                        <a:t>a ra những lí lẽ, </a:t>
                      </a:r>
                      <a:r>
                        <a:rPr lang="en-US" sz="2000" i="1" dirty="0" err="1" smtClean="0">
                          <a:solidFill>
                            <a:srgbClr val="0D0D0D"/>
                          </a:solidFill>
                          <a:effectLst/>
                          <a:latin typeface="Times New Roman" panose="02020603050405020304" pitchFamily="18" charset="0"/>
                          <a:cs typeface="Times New Roman" panose="02020603050405020304" pitchFamily="18" charset="0"/>
                        </a:rPr>
                        <a:t>bằng</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chứng</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vi-VN" sz="2000" i="1" dirty="0" smtClean="0">
                          <a:solidFill>
                            <a:srgbClr val="0D0D0D"/>
                          </a:solidFill>
                          <a:effectLst/>
                          <a:latin typeface="Times New Roman" panose="02020603050405020304" pitchFamily="18" charset="0"/>
                          <a:cs typeface="Times New Roman" panose="02020603050405020304" pitchFamily="18" charset="0"/>
                        </a:rPr>
                        <a:t>gì </a:t>
                      </a:r>
                      <a:r>
                        <a:rPr lang="en-US" sz="2000" i="1" dirty="0" smtClean="0">
                          <a:solidFill>
                            <a:srgbClr val="0D0D0D"/>
                          </a:solidFill>
                          <a:effectLst/>
                          <a:latin typeface="Times New Roman" panose="02020603050405020304" pitchFamily="18" charset="0"/>
                          <a:cs typeface="Times New Roman" panose="02020603050405020304" pitchFamily="18" charset="0"/>
                        </a:rPr>
                        <a:t>đ</a:t>
                      </a:r>
                      <a:r>
                        <a:rPr lang="vi-VN" sz="2000" i="1" dirty="0" smtClean="0">
                          <a:solidFill>
                            <a:srgbClr val="0D0D0D"/>
                          </a:solidFill>
                          <a:effectLst/>
                          <a:latin typeface="Times New Roman" panose="02020603050405020304" pitchFamily="18" charset="0"/>
                          <a:cs typeface="Times New Roman" panose="02020603050405020304" pitchFamily="18" charset="0"/>
                        </a:rPr>
                        <a:t>ể  </a:t>
                      </a:r>
                      <a:r>
                        <a:rPr lang="en-US" sz="2000" i="1" dirty="0" err="1" smtClean="0">
                          <a:solidFill>
                            <a:srgbClr val="0D0D0D"/>
                          </a:solidFill>
                          <a:effectLst/>
                          <a:latin typeface="Times New Roman" panose="02020603050405020304" pitchFamily="18" charset="0"/>
                          <a:cs typeface="Times New Roman" panose="02020603050405020304" pitchFamily="18" charset="0"/>
                        </a:rPr>
                        <a:t>làm</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sáng</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tỏ</a:t>
                      </a:r>
                      <a:r>
                        <a:rPr lang="en-US" sz="2000" i="1" dirty="0" smtClean="0">
                          <a:solidFill>
                            <a:srgbClr val="0D0D0D"/>
                          </a:solidFill>
                          <a:effectLst/>
                          <a:latin typeface="Times New Roman" panose="02020603050405020304" pitchFamily="18" charset="0"/>
                          <a:cs typeface="Times New Roman" panose="02020603050405020304" pitchFamily="18" charset="0"/>
                        </a:rPr>
                        <a:t> ý </a:t>
                      </a:r>
                      <a:r>
                        <a:rPr lang="en-US" sz="2000" i="1" dirty="0" err="1" smtClean="0">
                          <a:solidFill>
                            <a:srgbClr val="0D0D0D"/>
                          </a:solidFill>
                          <a:effectLst/>
                          <a:latin typeface="Times New Roman" panose="02020603050405020304" pitchFamily="18" charset="0"/>
                          <a:cs typeface="Times New Roman" panose="02020603050405020304" pitchFamily="18" charset="0"/>
                        </a:rPr>
                        <a:t>kiến</a:t>
                      </a:r>
                      <a:r>
                        <a:rPr lang="en-US" sz="2000" i="1" dirty="0" smtClean="0">
                          <a:solidFill>
                            <a:srgbClr val="0D0D0D"/>
                          </a:solidFill>
                          <a:effectLst/>
                          <a:latin typeface="Times New Roman" panose="02020603050405020304" pitchFamily="18" charset="0"/>
                          <a:cs typeface="Times New Roman" panose="02020603050405020304" pitchFamily="18" charset="0"/>
                        </a:rPr>
                        <a:t>?</a:t>
                      </a:r>
                      <a:endParaRPr lang="en-US" sz="2000" dirty="0" smtClean="0">
                        <a:effectLst/>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extLst>
                  <a:ext uri="{0D108BD9-81ED-4DB2-BD59-A6C34878D82A}">
                    <a16:rowId xmlns:a16="http://schemas.microsoft.com/office/drawing/2014/main" xmlns="" val="695633421"/>
                  </a:ext>
                </a:extLst>
              </a:tr>
              <a:tr h="370840">
                <a:tc rowSpan="3">
                  <a:txBody>
                    <a:bodyPr/>
                    <a:lstStyle/>
                    <a:p>
                      <a:pPr algn="ctr">
                        <a:spcBef>
                          <a:spcPts val="600"/>
                        </a:spcBef>
                        <a:spcAft>
                          <a:spcPts val="600"/>
                        </a:spcAft>
                      </a:pPr>
                      <a:r>
                        <a:rPr lang="en-US" sz="2000" b="1" dirty="0" err="1" smtClean="0">
                          <a:effectLst/>
                          <a:latin typeface="Times New Roman" panose="02020603050405020304" pitchFamily="18" charset="0"/>
                          <a:cs typeface="Times New Roman" panose="02020603050405020304" pitchFamily="18" charset="0"/>
                        </a:rPr>
                        <a:t>Nhóm</a:t>
                      </a:r>
                      <a:r>
                        <a:rPr lang="en-US" sz="2000" b="1" baseline="0" dirty="0" smtClean="0">
                          <a:effectLst/>
                          <a:latin typeface="Times New Roman" panose="02020603050405020304" pitchFamily="18" charset="0"/>
                          <a:cs typeface="Times New Roman" panose="02020603050405020304" pitchFamily="18" charset="0"/>
                        </a:rPr>
                        <a:t> 3,4</a:t>
                      </a:r>
                      <a:endParaRPr lang="en-US" sz="2000" b="1" dirty="0" smtClean="0">
                        <a:effectLst/>
                        <a:latin typeface="Times New Roman" panose="02020603050405020304" pitchFamily="18" charset="0"/>
                        <a:cs typeface="Times New Roman" panose="02020603050405020304" pitchFamily="18" charset="0"/>
                      </a:endParaRPr>
                    </a:p>
                  </a:txBody>
                  <a:tcPr anchor="ctr">
                    <a:solidFill>
                      <a:schemeClr val="accent4">
                        <a:lumMod val="40000"/>
                        <a:lumOff val="60000"/>
                      </a:schemeClr>
                    </a:solidFill>
                  </a:tcPr>
                </a:tc>
                <a:tc>
                  <a:txBody>
                    <a:bodyPr/>
                    <a:lstStyle/>
                    <a:p>
                      <a:pPr algn="just">
                        <a:spcBef>
                          <a:spcPts val="600"/>
                        </a:spcBef>
                        <a:spcAft>
                          <a:spcPts val="600"/>
                        </a:spcAft>
                      </a:pPr>
                      <a:r>
                        <a:rPr lang="en-US" sz="2000" i="1" dirty="0" smtClean="0">
                          <a:solidFill>
                            <a:srgbClr val="0D0D0D"/>
                          </a:solidFill>
                          <a:effectLst/>
                          <a:latin typeface="Times New Roman" panose="02020603050405020304" pitchFamily="18" charset="0"/>
                          <a:cs typeface="Times New Roman" panose="02020603050405020304" pitchFamily="18" charset="0"/>
                        </a:rPr>
                        <a:t>3- </a:t>
                      </a:r>
                      <a:r>
                        <a:rPr lang="en-US" sz="2000" i="1" dirty="0" err="1" smtClean="0">
                          <a:solidFill>
                            <a:srgbClr val="0D0D0D"/>
                          </a:solidFill>
                          <a:effectLst/>
                          <a:latin typeface="Times New Roman" panose="02020603050405020304" pitchFamily="18" charset="0"/>
                          <a:cs typeface="Times New Roman" panose="02020603050405020304" pitchFamily="18" charset="0"/>
                        </a:rPr>
                        <a:t>Chức</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năng</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của</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đoạn</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mở</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bài</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trong</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bài</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văn</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trên</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là</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gì</a:t>
                      </a:r>
                      <a:r>
                        <a:rPr lang="en-US" sz="2000" i="1" dirty="0" smtClean="0">
                          <a:solidFill>
                            <a:srgbClr val="0D0D0D"/>
                          </a:solidFill>
                          <a:effectLst/>
                          <a:latin typeface="Times New Roman" panose="02020603050405020304" pitchFamily="18" charset="0"/>
                          <a:cs typeface="Times New Roman" panose="02020603050405020304" pitchFamily="18" charset="0"/>
                        </a:rPr>
                        <a:t>?</a:t>
                      </a:r>
                      <a:endParaRPr lang="en-US" sz="2000" dirty="0" smtClean="0">
                        <a:effectLst/>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extLst>
                  <a:ext uri="{0D108BD9-81ED-4DB2-BD59-A6C34878D82A}">
                    <a16:rowId xmlns:a16="http://schemas.microsoft.com/office/drawing/2014/main" xmlns="" val="3429117417"/>
                  </a:ext>
                </a:extLst>
              </a:tr>
              <a:tr h="370840">
                <a:tc vMerge="1">
                  <a:txBody>
                    <a:bodyPr/>
                    <a:lstStyle/>
                    <a:p>
                      <a:pPr algn="just">
                        <a:spcBef>
                          <a:spcPts val="600"/>
                        </a:spcBef>
                        <a:spcAft>
                          <a:spcPts val="600"/>
                        </a:spcAft>
                      </a:pPr>
                      <a:endParaRPr lang="en-US" dirty="0" smtClean="0">
                        <a:effectLst/>
                      </a:endParaRPr>
                    </a:p>
                  </a:txBody>
                  <a:tcPr/>
                </a:tc>
                <a:tc>
                  <a:txBody>
                    <a:bodyPr/>
                    <a:lstStyle/>
                    <a:p>
                      <a:pPr algn="just">
                        <a:spcBef>
                          <a:spcPts val="600"/>
                        </a:spcBef>
                        <a:spcAft>
                          <a:spcPts val="600"/>
                        </a:spcAft>
                      </a:pPr>
                      <a:r>
                        <a:rPr lang="en-US" sz="2000" i="1" dirty="0" smtClean="0">
                          <a:solidFill>
                            <a:srgbClr val="0D0D0D"/>
                          </a:solidFill>
                          <a:effectLst/>
                          <a:latin typeface="Times New Roman" panose="02020603050405020304" pitchFamily="18" charset="0"/>
                          <a:cs typeface="Times New Roman" panose="02020603050405020304" pitchFamily="18" charset="0"/>
                        </a:rPr>
                        <a:t>4- Ở </a:t>
                      </a:r>
                      <a:r>
                        <a:rPr lang="en-US" sz="2000" i="1" dirty="0" err="1" smtClean="0">
                          <a:solidFill>
                            <a:srgbClr val="0D0D0D"/>
                          </a:solidFill>
                          <a:effectLst/>
                          <a:latin typeface="Times New Roman" panose="02020603050405020304" pitchFamily="18" charset="0"/>
                          <a:cs typeface="Times New Roman" panose="02020603050405020304" pitchFamily="18" charset="0"/>
                        </a:rPr>
                        <a:t>phần</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kết</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bài</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người</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viết</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đã</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đưa</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ra</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những</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đề</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xuất</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hành</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động</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nhằm</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tạo</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ra</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những</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thay</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đổi</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tích</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cực</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Đề</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xuất</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trong</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của</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người</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viết</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trong</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bài</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văn</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là</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gì</a:t>
                      </a:r>
                      <a:r>
                        <a:rPr lang="en-US" sz="2000" i="1" dirty="0" smtClean="0">
                          <a:solidFill>
                            <a:srgbClr val="0D0D0D"/>
                          </a:solidFill>
                          <a:effectLst/>
                          <a:latin typeface="Times New Roman" panose="02020603050405020304" pitchFamily="18" charset="0"/>
                          <a:cs typeface="Times New Roman" panose="02020603050405020304" pitchFamily="18" charset="0"/>
                        </a:rPr>
                        <a:t>? Theo </a:t>
                      </a:r>
                      <a:r>
                        <a:rPr lang="en-US" sz="2000" i="1" dirty="0" err="1" smtClean="0">
                          <a:solidFill>
                            <a:srgbClr val="0D0D0D"/>
                          </a:solidFill>
                          <a:effectLst/>
                          <a:latin typeface="Times New Roman" panose="02020603050405020304" pitchFamily="18" charset="0"/>
                          <a:cs typeface="Times New Roman" panose="02020603050405020304" pitchFamily="18" charset="0"/>
                        </a:rPr>
                        <a:t>em</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đề</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xuất</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ấy</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có</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hợp</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lí</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không</a:t>
                      </a:r>
                      <a:r>
                        <a:rPr lang="en-US" sz="2000" i="1" dirty="0" smtClean="0">
                          <a:solidFill>
                            <a:srgbClr val="0D0D0D"/>
                          </a:solidFill>
                          <a:effectLst/>
                          <a:latin typeface="Times New Roman" panose="02020603050405020304" pitchFamily="18" charset="0"/>
                          <a:cs typeface="Times New Roman" panose="02020603050405020304" pitchFamily="18" charset="0"/>
                        </a:rPr>
                        <a:t>?</a:t>
                      </a:r>
                      <a:endParaRPr lang="en-US" sz="2000" dirty="0" smtClean="0">
                        <a:effectLst/>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extLst>
                  <a:ext uri="{0D108BD9-81ED-4DB2-BD59-A6C34878D82A}">
                    <a16:rowId xmlns:a16="http://schemas.microsoft.com/office/drawing/2014/main" xmlns="" val="2046456517"/>
                  </a:ext>
                </a:extLst>
              </a:tr>
              <a:tr h="370840">
                <a:tc vMerge="1">
                  <a:txBody>
                    <a:bodyPr/>
                    <a:lstStyle/>
                    <a:p>
                      <a:pPr algn="just">
                        <a:spcBef>
                          <a:spcPts val="600"/>
                        </a:spcBef>
                        <a:spcAft>
                          <a:spcPts val="600"/>
                        </a:spcAft>
                      </a:pPr>
                      <a:endParaRPr lang="en-US" dirty="0" smtClean="0">
                        <a:effectLst/>
                      </a:endParaRPr>
                    </a:p>
                  </a:txBody>
                  <a:tcPr/>
                </a:tc>
                <a:tc>
                  <a:txBody>
                    <a:bodyPr/>
                    <a:lstStyle/>
                    <a:p>
                      <a:pPr algn="just">
                        <a:spcBef>
                          <a:spcPts val="600"/>
                        </a:spcBef>
                        <a:spcAft>
                          <a:spcPts val="600"/>
                        </a:spcAft>
                      </a:pPr>
                      <a:r>
                        <a:rPr lang="en-US" sz="2000" i="1" dirty="0" smtClean="0">
                          <a:solidFill>
                            <a:srgbClr val="0D0D0D"/>
                          </a:solidFill>
                          <a:effectLst/>
                          <a:latin typeface="Times New Roman" panose="02020603050405020304" pitchFamily="18" charset="0"/>
                          <a:cs typeface="Times New Roman" panose="02020603050405020304" pitchFamily="18" charset="0"/>
                        </a:rPr>
                        <a:t>5- </a:t>
                      </a:r>
                      <a:r>
                        <a:rPr lang="en-US" sz="2000" i="1" dirty="0" err="1" smtClean="0">
                          <a:solidFill>
                            <a:srgbClr val="0D0D0D"/>
                          </a:solidFill>
                          <a:effectLst/>
                          <a:latin typeface="Times New Roman" panose="02020603050405020304" pitchFamily="18" charset="0"/>
                          <a:cs typeface="Times New Roman" panose="02020603050405020304" pitchFamily="18" charset="0"/>
                        </a:rPr>
                        <a:t>Từ</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bài</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viết</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trên</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em</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rút</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ra</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bài</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học</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gì</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về</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việc</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viết</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bài</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văn</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trình</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bày</a:t>
                      </a:r>
                      <a:r>
                        <a:rPr lang="en-US" sz="2000" i="1" dirty="0" smtClean="0">
                          <a:solidFill>
                            <a:srgbClr val="0D0D0D"/>
                          </a:solidFill>
                          <a:effectLst/>
                          <a:latin typeface="Times New Roman" panose="02020603050405020304" pitchFamily="18" charset="0"/>
                          <a:cs typeface="Times New Roman" panose="02020603050405020304" pitchFamily="18" charset="0"/>
                        </a:rPr>
                        <a:t> ý </a:t>
                      </a:r>
                      <a:r>
                        <a:rPr lang="en-US" sz="2000" i="1" dirty="0" err="1" smtClean="0">
                          <a:solidFill>
                            <a:srgbClr val="0D0D0D"/>
                          </a:solidFill>
                          <a:effectLst/>
                          <a:latin typeface="Times New Roman" panose="02020603050405020304" pitchFamily="18" charset="0"/>
                          <a:cs typeface="Times New Roman" panose="02020603050405020304" pitchFamily="18" charset="0"/>
                        </a:rPr>
                        <a:t>kiến</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về</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một</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hiện</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tượng</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đời</a:t>
                      </a:r>
                      <a:r>
                        <a:rPr lang="en-US" sz="2000" i="1" dirty="0" smtClean="0">
                          <a:solidFill>
                            <a:srgbClr val="0D0D0D"/>
                          </a:solidFill>
                          <a:effectLst/>
                          <a:latin typeface="Times New Roman" panose="02020603050405020304" pitchFamily="18" charset="0"/>
                          <a:cs typeface="Times New Roman" panose="02020603050405020304" pitchFamily="18" charset="0"/>
                        </a:rPr>
                        <a:t> </a:t>
                      </a:r>
                      <a:r>
                        <a:rPr lang="en-US" sz="2000" i="1" dirty="0" err="1" smtClean="0">
                          <a:solidFill>
                            <a:srgbClr val="0D0D0D"/>
                          </a:solidFill>
                          <a:effectLst/>
                          <a:latin typeface="Times New Roman" panose="02020603050405020304" pitchFamily="18" charset="0"/>
                          <a:cs typeface="Times New Roman" panose="02020603050405020304" pitchFamily="18" charset="0"/>
                        </a:rPr>
                        <a:t>sống</a:t>
                      </a:r>
                      <a:r>
                        <a:rPr lang="en-US" sz="2000" i="1" dirty="0" smtClean="0">
                          <a:solidFill>
                            <a:srgbClr val="0D0D0D"/>
                          </a:solidFill>
                          <a:effectLst/>
                          <a:latin typeface="Times New Roman" panose="02020603050405020304" pitchFamily="18" charset="0"/>
                          <a:cs typeface="Times New Roman" panose="02020603050405020304" pitchFamily="18" charset="0"/>
                        </a:rPr>
                        <a:t>? </a:t>
                      </a:r>
                      <a:endParaRPr lang="en-US" sz="2000" dirty="0" smtClean="0">
                        <a:effectLst/>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extLst>
                  <a:ext uri="{0D108BD9-81ED-4DB2-BD59-A6C34878D82A}">
                    <a16:rowId xmlns:a16="http://schemas.microsoft.com/office/drawing/2014/main" xmlns="" val="2747739137"/>
                  </a:ext>
                </a:extLst>
              </a:tr>
            </a:tbl>
          </a:graphicData>
        </a:graphic>
      </p:graphicFrame>
      <p:sp>
        <p:nvSpPr>
          <p:cNvPr id="4" name="Rectangle 3"/>
          <p:cNvSpPr/>
          <p:nvPr/>
        </p:nvSpPr>
        <p:spPr>
          <a:xfrm>
            <a:off x="814705" y="1318216"/>
            <a:ext cx="2580963" cy="369332"/>
          </a:xfrm>
          <a:prstGeom prst="rect">
            <a:avLst/>
          </a:prstGeom>
        </p:spPr>
        <p:txBody>
          <a:bodyPr wrap="none">
            <a:spAutoFit/>
          </a:bodyPr>
          <a:lstStyle/>
          <a:p>
            <a:pPr>
              <a:spcAft>
                <a:spcPts val="0"/>
              </a:spcAft>
            </a:pPr>
            <a:r>
              <a:rPr lang="en-US" b="1">
                <a:ea typeface="Arial"/>
                <a:cs typeface="Times New Roman"/>
              </a:rPr>
              <a:t>II. </a:t>
            </a:r>
            <a:r>
              <a:rPr lang="en-US" b="1">
                <a:ea typeface="Calibri"/>
                <a:cs typeface="Times New Roman"/>
              </a:rPr>
              <a:t>Phân tích ki</a:t>
            </a:r>
            <a:r>
              <a:rPr lang="en-US" b="1">
                <a:solidFill>
                  <a:srgbClr val="000000"/>
                </a:solidFill>
                <a:ea typeface="Calibri"/>
                <a:cs typeface="Times New Roman"/>
              </a:rPr>
              <a:t>ểu văn bản</a:t>
            </a:r>
            <a:endParaRPr lang="en-US">
              <a:effectLst/>
            </a:endParaRPr>
          </a:p>
        </p:txBody>
      </p:sp>
    </p:spTree>
    <p:extLst>
      <p:ext uri="{BB962C8B-B14F-4D97-AF65-F5344CB8AC3E}">
        <p14:creationId xmlns:p14="http://schemas.microsoft.com/office/powerpoint/2010/main" val="281240996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defRPr/>
            </a:pPr>
            <a:r>
              <a:rPr lang="en-US" sz="2800" b="1" dirty="0" err="1">
                <a:solidFill>
                  <a:prstClr val="black"/>
                </a:solidFill>
                <a:latin typeface="Times New Roman" panose="02020603050405020304" pitchFamily="18" charset="0"/>
                <a:ea typeface="Times New Roman" panose="02020603050405020304" pitchFamily="18" charset="0"/>
              </a:rPr>
              <a:t>Viết</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bài</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văn</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trình</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bày</a:t>
            </a:r>
            <a:r>
              <a:rPr lang="en-US" sz="2800" b="1" dirty="0">
                <a:solidFill>
                  <a:prstClr val="black"/>
                </a:solidFill>
                <a:latin typeface="Times New Roman" panose="02020603050405020304" pitchFamily="18" charset="0"/>
                <a:ea typeface="Times New Roman" panose="02020603050405020304" pitchFamily="18" charset="0"/>
              </a:rPr>
              <a:t> ý </a:t>
            </a:r>
            <a:r>
              <a:rPr lang="en-US" sz="2800" b="1" dirty="0" err="1">
                <a:solidFill>
                  <a:prstClr val="black"/>
                </a:solidFill>
                <a:latin typeface="Times New Roman" panose="02020603050405020304" pitchFamily="18" charset="0"/>
                <a:ea typeface="Times New Roman" panose="02020603050405020304" pitchFamily="18" charset="0"/>
              </a:rPr>
              <a:t>kiến</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về</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một</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hiện</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tượng</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smtClean="0">
                <a:solidFill>
                  <a:prstClr val="black"/>
                </a:solidFill>
                <a:latin typeface="Times New Roman" panose="02020603050405020304" pitchFamily="18" charset="0"/>
                <a:ea typeface="Times New Roman" panose="02020603050405020304" pitchFamily="18" charset="0"/>
              </a:rPr>
              <a:t>trong</a:t>
            </a:r>
            <a:r>
              <a:rPr lang="en-US" sz="2800" b="1" dirty="0" smtClean="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đời</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sống</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6</a:t>
            </a:r>
            <a:endParaRPr lang="en-US" sz="1600" dirty="0">
              <a:solidFill>
                <a:prstClr val="white"/>
              </a:solidFill>
              <a:latin typeface="Lucida Handwriting" panose="03010101010101010101" pitchFamily="66" charset="0"/>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664577937"/>
              </p:ext>
            </p:extLst>
          </p:nvPr>
        </p:nvGraphicFramePr>
        <p:xfrm>
          <a:off x="441701" y="1100675"/>
          <a:ext cx="11089037" cy="5208805"/>
        </p:xfrm>
        <a:graphic>
          <a:graphicData uri="http://schemas.openxmlformats.org/drawingml/2006/table">
            <a:tbl>
              <a:tblPr firstRow="1" firstCol="1" bandRow="1"/>
              <a:tblGrid>
                <a:gridCol w="1755012"/>
                <a:gridCol w="949443"/>
                <a:gridCol w="8384582"/>
              </a:tblGrid>
              <a:tr h="111501">
                <a:tc>
                  <a:txBody>
                    <a:bodyPr/>
                    <a:lstStyle/>
                    <a:p>
                      <a:endParaRPr lang="en-US" sz="500"/>
                    </a:p>
                  </a:txBody>
                  <a:tcPr marL="20906" marR="209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endParaRPr lang="en-US" sz="500"/>
                    </a:p>
                  </a:txBody>
                  <a:tcPr marL="27875" marR="27875" marT="13938" marB="13938">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tc hMerge="1">
                  <a:txBody>
                    <a:bodyPr/>
                    <a:lstStyle/>
                    <a:p>
                      <a:endParaRPr lang="en-US"/>
                    </a:p>
                  </a:txBody>
                  <a:tcPr/>
                </a:tc>
              </a:tr>
              <a:tr h="515885">
                <a:tc gridSpan="3">
                  <a:txBody>
                    <a:bodyPr/>
                    <a:lstStyle/>
                    <a:p>
                      <a:pPr algn="ctr">
                        <a:lnSpc>
                          <a:spcPct val="135000"/>
                        </a:lnSpc>
                        <a:spcAft>
                          <a:spcPts val="0"/>
                        </a:spcAft>
                      </a:pPr>
                      <a:r>
                        <a:rPr lang="en-US" sz="1050" b="1">
                          <a:effectLst/>
                          <a:latin typeface="Times New Roman Bold"/>
                          <a:ea typeface="Times New Roman"/>
                          <a:cs typeface="Times New Roman Bold"/>
                        </a:rPr>
                        <a:t>PHIẾU HỌC TẬP </a:t>
                      </a:r>
                      <a:r>
                        <a:rPr lang="en-US" sz="1050" b="1">
                          <a:effectLst/>
                          <a:latin typeface="Times New Roman Bold"/>
                          <a:ea typeface="Times New Roman"/>
                          <a:cs typeface="Times New Roman Bold"/>
                        </a:rPr>
                        <a:t>SỐ </a:t>
                      </a:r>
                      <a:r>
                        <a:rPr lang="en-US" sz="1050" b="1" smtClean="0">
                          <a:effectLst/>
                          <a:latin typeface="Times New Roman Bold"/>
                          <a:ea typeface="Times New Roman"/>
                          <a:cs typeface="Times New Roman Bold"/>
                        </a:rPr>
                        <a:t>2</a:t>
                      </a:r>
                      <a:r>
                        <a:rPr lang="en-US" sz="1050" b="0" smtClean="0">
                          <a:effectLst/>
                          <a:latin typeface="Times New Roman"/>
                          <a:ea typeface="Times New Roman"/>
                          <a:cs typeface="Times New Roman"/>
                        </a:rPr>
                        <a:t>:</a:t>
                      </a:r>
                      <a:r>
                        <a:rPr lang="en-US" sz="1050" b="1" smtClean="0">
                          <a:effectLst/>
                          <a:latin typeface="Times New Roman Bold"/>
                          <a:ea typeface="Times New Roman"/>
                          <a:cs typeface="Times New Roman Bold"/>
                        </a:rPr>
                        <a:t>HƯỚNG </a:t>
                      </a:r>
                      <a:r>
                        <a:rPr lang="en-US" sz="1050" b="1">
                          <a:effectLst/>
                          <a:latin typeface="Times New Roman Bold"/>
                          <a:ea typeface="Times New Roman"/>
                          <a:cs typeface="Times New Roman Bold"/>
                        </a:rPr>
                        <a:t>DẪN PHÂN TÍCH KIỂU VĂN BẢN</a:t>
                      </a:r>
                      <a:endParaRPr lang="en-US" sz="1050">
                        <a:effectLst/>
                        <a:latin typeface="Times New Roman"/>
                        <a:ea typeface="Calibri"/>
                        <a:cs typeface="Times New Roman"/>
                      </a:endParaRPr>
                    </a:p>
                    <a:p>
                      <a:pPr algn="ctr">
                        <a:lnSpc>
                          <a:spcPct val="135000"/>
                        </a:lnSpc>
                        <a:spcAft>
                          <a:spcPts val="0"/>
                        </a:spcAft>
                      </a:pPr>
                      <a:r>
                        <a:rPr lang="en-US" sz="1050" b="1">
                          <a:effectLst/>
                          <a:latin typeface="Times New Roman Bold"/>
                          <a:ea typeface="Times New Roman"/>
                          <a:cs typeface="Times New Roman Bold"/>
                        </a:rPr>
                        <a:t>Nhiệm vụ:</a:t>
                      </a:r>
                      <a:r>
                        <a:rPr lang="en-US" sz="1050">
                          <a:effectLst/>
                          <a:latin typeface="Times New Roman"/>
                          <a:ea typeface="Times New Roman"/>
                          <a:cs typeface="Times New Roman"/>
                        </a:rPr>
                        <a:t> Đọc </a:t>
                      </a:r>
                      <a:r>
                        <a:rPr lang="vi-VN" sz="1050">
                          <a:effectLst/>
                          <a:latin typeface="Times New Roman"/>
                          <a:ea typeface="Times New Roman"/>
                          <a:cs typeface="Times New Roman"/>
                        </a:rPr>
                        <a:t>bài</a:t>
                      </a:r>
                      <a:r>
                        <a:rPr lang="en-US" sz="1050">
                          <a:effectLst/>
                          <a:latin typeface="Times New Roman"/>
                          <a:ea typeface="Times New Roman"/>
                          <a:cs typeface="Times New Roman"/>
                        </a:rPr>
                        <a:t> văn trong SGK trang </a:t>
                      </a:r>
                      <a:r>
                        <a:rPr lang="vi-VN" sz="1050">
                          <a:effectLst/>
                          <a:latin typeface="Times New Roman"/>
                          <a:ea typeface="Times New Roman"/>
                          <a:cs typeface="Times New Roman"/>
                        </a:rPr>
                        <a:t>5</a:t>
                      </a:r>
                      <a:r>
                        <a:rPr lang="en-US" sz="1050">
                          <a:effectLst/>
                          <a:latin typeface="Times New Roman"/>
                          <a:ea typeface="Times New Roman"/>
                          <a:cs typeface="Times New Roman"/>
                        </a:rPr>
                        <a:t>3 và hoàn thành bảng sau để tìm hiểu phân tích kiểu </a:t>
                      </a:r>
                      <a:r>
                        <a:rPr lang="vi-VN" sz="1050">
                          <a:effectLst/>
                          <a:latin typeface="Times New Roman"/>
                          <a:ea typeface="Times New Roman"/>
                          <a:cs typeface="Times New Roman"/>
                        </a:rPr>
                        <a:t>bài văn trình bày ý kiến về một hiện tượng trong đời sống.</a:t>
                      </a:r>
                      <a:endParaRPr lang="en-US" sz="1050">
                        <a:effectLst/>
                        <a:latin typeface="Times New Roman"/>
                        <a:ea typeface="Calibri"/>
                        <a:cs typeface="Times New Roman"/>
                      </a:endParaRPr>
                    </a:p>
                    <a:p>
                      <a:pPr algn="ctr">
                        <a:lnSpc>
                          <a:spcPct val="135000"/>
                        </a:lnSpc>
                        <a:spcAft>
                          <a:spcPts val="0"/>
                        </a:spcAft>
                      </a:pPr>
                      <a:r>
                        <a:rPr lang="en-US" sz="1050">
                          <a:effectLst/>
                          <a:latin typeface="Times New Roman"/>
                          <a:ea typeface="Times New Roman"/>
                          <a:cs typeface="Times New Roman"/>
                        </a:rPr>
                        <a:t> </a:t>
                      </a:r>
                      <a:endParaRPr lang="en-US" sz="1050">
                        <a:effectLst/>
                        <a:latin typeface="Times New Roman"/>
                        <a:ea typeface="Calibri"/>
                        <a:cs typeface="Times New Roman"/>
                      </a:endParaRPr>
                    </a:p>
                  </a:txBody>
                  <a:tcPr marL="20906" marR="209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163071">
                <a:tc gridSpan="2">
                  <a:txBody>
                    <a:bodyPr/>
                    <a:lstStyle/>
                    <a:p>
                      <a:pPr marL="0" lvl="0" indent="0" algn="just">
                        <a:lnSpc>
                          <a:spcPct val="135000"/>
                        </a:lnSpc>
                        <a:spcAft>
                          <a:spcPts val="0"/>
                        </a:spcAft>
                        <a:buFont typeface="+mj-lt"/>
                        <a:buNone/>
                      </a:pPr>
                      <a:r>
                        <a:rPr lang="en-US" sz="1050" smtClean="0">
                          <a:effectLst/>
                          <a:latin typeface="Times New Roman"/>
                          <a:ea typeface="Times New Roman"/>
                          <a:cs typeface="Times New Roman"/>
                        </a:rPr>
                        <a:t>1.</a:t>
                      </a:r>
                      <a:r>
                        <a:rPr lang="vi-VN" sz="1050" smtClean="0">
                          <a:effectLst/>
                          <a:latin typeface="Times New Roman"/>
                          <a:ea typeface="Times New Roman"/>
                          <a:cs typeface="Times New Roman"/>
                        </a:rPr>
                        <a:t>Theo </a:t>
                      </a:r>
                      <a:r>
                        <a:rPr lang="vi-VN" sz="1050">
                          <a:effectLst/>
                          <a:latin typeface="Times New Roman"/>
                          <a:ea typeface="Times New Roman"/>
                          <a:cs typeface="Times New Roman"/>
                        </a:rPr>
                        <a:t>em, tác giả viết bài này nhằm mục đích gì?</a:t>
                      </a:r>
                      <a:endParaRPr lang="en-US" sz="1050">
                        <a:effectLst/>
                        <a:latin typeface="Times New Roman"/>
                        <a:ea typeface="Calibri"/>
                        <a:cs typeface="Times New Roman"/>
                      </a:endParaRPr>
                    </a:p>
                  </a:txBody>
                  <a:tcPr marL="20906" marR="209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just">
                        <a:lnSpc>
                          <a:spcPct val="135000"/>
                        </a:lnSpc>
                        <a:spcAft>
                          <a:spcPts val="0"/>
                        </a:spcAft>
                      </a:pPr>
                      <a:endParaRPr lang="en-US" sz="1200">
                        <a:effectLst/>
                        <a:latin typeface="Times New Roman"/>
                        <a:ea typeface="Calibri"/>
                        <a:cs typeface="Times New Roman"/>
                      </a:endParaRPr>
                    </a:p>
                  </a:txBody>
                  <a:tcPr marL="20906" marR="209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Aft>
                          <a:spcPts val="0"/>
                        </a:spcAft>
                      </a:pPr>
                      <a:r>
                        <a:rPr lang="vi-VN" sz="1050">
                          <a:effectLst/>
                          <a:latin typeface="Times New Roman"/>
                          <a:ea typeface="Times New Roman"/>
                          <a:cs typeface="Times New Roman"/>
                        </a:rPr>
                        <a:t>- Thuyết phục người đọc về việc giữ gìn bữa cơm gia đình.</a:t>
                      </a:r>
                      <a:endParaRPr lang="en-US" sz="1050">
                        <a:effectLst/>
                        <a:latin typeface="Times New Roman"/>
                        <a:ea typeface="Calibri"/>
                        <a:cs typeface="Times New Roman"/>
                      </a:endParaRPr>
                    </a:p>
                  </a:txBody>
                  <a:tcPr marL="20906" marR="209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54418">
                <a:tc gridSpan="2">
                  <a:txBody>
                    <a:bodyPr/>
                    <a:lstStyle/>
                    <a:p>
                      <a:pPr marL="0" lvl="0" indent="0" algn="just">
                        <a:lnSpc>
                          <a:spcPct val="135000"/>
                        </a:lnSpc>
                        <a:spcAft>
                          <a:spcPts val="0"/>
                        </a:spcAft>
                        <a:buFont typeface="+mj-lt"/>
                        <a:buNone/>
                      </a:pPr>
                      <a:r>
                        <a:rPr lang="en-US" sz="1050" smtClean="0">
                          <a:effectLst/>
                          <a:latin typeface="Times New Roman"/>
                          <a:ea typeface="Times New Roman"/>
                          <a:cs typeface="Times New Roman"/>
                        </a:rPr>
                        <a:t>2.</a:t>
                      </a:r>
                      <a:r>
                        <a:rPr lang="vi-VN" sz="1050" smtClean="0">
                          <a:effectLst/>
                          <a:latin typeface="Times New Roman"/>
                          <a:ea typeface="Times New Roman"/>
                          <a:cs typeface="Times New Roman"/>
                        </a:rPr>
                        <a:t>Tìm </a:t>
                      </a:r>
                      <a:r>
                        <a:rPr lang="vi-VN" sz="1050">
                          <a:effectLst/>
                          <a:latin typeface="Times New Roman"/>
                          <a:ea typeface="Times New Roman"/>
                          <a:cs typeface="Times New Roman"/>
                        </a:rPr>
                        <a:t>ý kiến, lí lẽ, bằng chứng mà tác giả sử dụng để làm sáng tỏ ý kiến.</a:t>
                      </a:r>
                      <a:endParaRPr lang="en-US" sz="1050">
                        <a:effectLst/>
                        <a:latin typeface="Times New Roman"/>
                        <a:ea typeface="Calibri"/>
                        <a:cs typeface="Times New Roman"/>
                      </a:endParaRPr>
                    </a:p>
                  </a:txBody>
                  <a:tcPr marL="20906" marR="209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just">
                        <a:lnSpc>
                          <a:spcPct val="135000"/>
                        </a:lnSpc>
                        <a:spcAft>
                          <a:spcPts val="0"/>
                        </a:spcAft>
                      </a:pPr>
                      <a:endParaRPr lang="en-US" sz="1200">
                        <a:effectLst/>
                        <a:latin typeface="Times New Roman"/>
                        <a:ea typeface="Calibri"/>
                        <a:cs typeface="Times New Roman"/>
                      </a:endParaRPr>
                    </a:p>
                  </a:txBody>
                  <a:tcPr marL="20906" marR="209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Aft>
                          <a:spcPts val="0"/>
                        </a:spcAft>
                      </a:pPr>
                      <a:r>
                        <a:rPr lang="vi-VN" sz="1050">
                          <a:effectLst/>
                          <a:latin typeface="Times New Roman"/>
                          <a:ea typeface="Times New Roman"/>
                          <a:cs typeface="Times New Roman"/>
                        </a:rPr>
                        <a:t>- Ý kiến: Chúng ta nên duy trì bữa cơm gia đình trong cuộc sống thường nhật.</a:t>
                      </a:r>
                      <a:endParaRPr lang="en-US" sz="1050">
                        <a:effectLst/>
                        <a:latin typeface="Times New Roman"/>
                        <a:ea typeface="Calibri"/>
                        <a:cs typeface="Times New Roman"/>
                      </a:endParaRPr>
                    </a:p>
                    <a:p>
                      <a:pPr algn="just">
                        <a:lnSpc>
                          <a:spcPct val="135000"/>
                        </a:lnSpc>
                        <a:spcAft>
                          <a:spcPts val="0"/>
                        </a:spcAft>
                      </a:pPr>
                      <a:r>
                        <a:rPr lang="vi-VN" sz="1050">
                          <a:effectLst/>
                          <a:latin typeface="Times New Roman"/>
                          <a:ea typeface="Times New Roman"/>
                          <a:cs typeface="Times New Roman"/>
                        </a:rPr>
                        <a:t>- Lí lẽ:</a:t>
                      </a:r>
                      <a:endParaRPr lang="en-US" sz="1050">
                        <a:effectLst/>
                        <a:latin typeface="Times New Roman"/>
                        <a:ea typeface="Calibri"/>
                        <a:cs typeface="Times New Roman"/>
                      </a:endParaRPr>
                    </a:p>
                    <a:p>
                      <a:pPr algn="just">
                        <a:lnSpc>
                          <a:spcPct val="135000"/>
                        </a:lnSpc>
                        <a:spcAft>
                          <a:spcPts val="0"/>
                        </a:spcAft>
                      </a:pPr>
                      <a:r>
                        <a:rPr lang="vi-VN" sz="1050">
                          <a:effectLst/>
                          <a:latin typeface="Times New Roman"/>
                          <a:ea typeface="Times New Roman"/>
                          <a:cs typeface="Times New Roman"/>
                        </a:rPr>
                        <a:t>+ Lí lẽ 1: Bữa cơm gia đình rất bổ dưỡng, đảm bảo vệ sinh an toàn thực phẩm.</a:t>
                      </a:r>
                      <a:endParaRPr lang="en-US" sz="1050">
                        <a:effectLst/>
                        <a:latin typeface="Times New Roman"/>
                        <a:ea typeface="Calibri"/>
                        <a:cs typeface="Times New Roman"/>
                      </a:endParaRPr>
                    </a:p>
                    <a:p>
                      <a:pPr algn="just">
                        <a:lnSpc>
                          <a:spcPct val="135000"/>
                        </a:lnSpc>
                        <a:spcAft>
                          <a:spcPts val="0"/>
                        </a:spcAft>
                      </a:pPr>
                      <a:r>
                        <a:rPr lang="vi-VN" sz="1050">
                          <a:effectLst/>
                          <a:latin typeface="Times New Roman"/>
                          <a:ea typeface="Times New Roman"/>
                          <a:cs typeface="Times New Roman"/>
                        </a:rPr>
                        <a:t>+ Bằng chứng: Những món ăn được chế biến bằng nguyên liệu sạch, lựa chọn cẩn thận, được nấu bằng tâm huyết và tình yêu thương.</a:t>
                      </a:r>
                      <a:endParaRPr lang="en-US" sz="1050">
                        <a:effectLst/>
                        <a:latin typeface="Times New Roman"/>
                        <a:ea typeface="Calibri"/>
                        <a:cs typeface="Times New Roman"/>
                      </a:endParaRPr>
                    </a:p>
                    <a:p>
                      <a:pPr algn="just">
                        <a:lnSpc>
                          <a:spcPct val="135000"/>
                        </a:lnSpc>
                        <a:spcAft>
                          <a:spcPts val="0"/>
                        </a:spcAft>
                      </a:pPr>
                      <a:r>
                        <a:rPr lang="vi-VN" sz="1050">
                          <a:effectLst/>
                          <a:latin typeface="Times New Roman"/>
                          <a:ea typeface="Times New Roman"/>
                          <a:cs typeface="Times New Roman"/>
                        </a:rPr>
                        <a:t>+ Lí lẽ 2: Bữa cơm gia đình là khoảng thời gian quý giá giúp các thành viên gia đình gắn bó, thấu hiểu nhau hơn.</a:t>
                      </a:r>
                      <a:endParaRPr lang="en-US" sz="1050">
                        <a:effectLst/>
                        <a:latin typeface="Times New Roman"/>
                        <a:ea typeface="Calibri"/>
                        <a:cs typeface="Times New Roman"/>
                      </a:endParaRPr>
                    </a:p>
                    <a:p>
                      <a:pPr algn="just">
                        <a:lnSpc>
                          <a:spcPct val="135000"/>
                        </a:lnSpc>
                        <a:spcAft>
                          <a:spcPts val="0"/>
                        </a:spcAft>
                      </a:pPr>
                      <a:r>
                        <a:rPr lang="vi-VN" sz="1050">
                          <a:effectLst/>
                          <a:latin typeface="Times New Roman"/>
                          <a:ea typeface="Times New Roman"/>
                          <a:cs typeface="Times New Roman"/>
                        </a:rPr>
                        <a:t>+ Bằng chứng 2: kết quả nghiên cứu ở Mĩ trên 1476 tình nguyện viên.</a:t>
                      </a:r>
                      <a:endParaRPr lang="en-US" sz="1050">
                        <a:effectLst/>
                        <a:latin typeface="Times New Roman"/>
                        <a:ea typeface="Calibri"/>
                        <a:cs typeface="Times New Roman"/>
                      </a:endParaRPr>
                    </a:p>
                  </a:txBody>
                  <a:tcPr marL="20906" marR="209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6141">
                <a:tc gridSpan="2">
                  <a:txBody>
                    <a:bodyPr/>
                    <a:lstStyle/>
                    <a:p>
                      <a:pPr marL="0" lvl="0" indent="0" algn="just">
                        <a:lnSpc>
                          <a:spcPct val="135000"/>
                        </a:lnSpc>
                        <a:spcAft>
                          <a:spcPts val="0"/>
                        </a:spcAft>
                        <a:buFont typeface="+mj-lt"/>
                        <a:buNone/>
                      </a:pPr>
                      <a:r>
                        <a:rPr lang="en-US" sz="1050" smtClean="0">
                          <a:effectLst/>
                          <a:latin typeface="Times New Roman"/>
                          <a:ea typeface="Times New Roman"/>
                          <a:cs typeface="Times New Roman"/>
                        </a:rPr>
                        <a:t>3.</a:t>
                      </a:r>
                      <a:r>
                        <a:rPr lang="vi-VN" sz="1050" smtClean="0">
                          <a:effectLst/>
                          <a:latin typeface="Times New Roman"/>
                          <a:ea typeface="Times New Roman"/>
                          <a:cs typeface="Times New Roman"/>
                        </a:rPr>
                        <a:t>Chức </a:t>
                      </a:r>
                      <a:r>
                        <a:rPr lang="vi-VN" sz="1050">
                          <a:effectLst/>
                          <a:latin typeface="Times New Roman"/>
                          <a:ea typeface="Times New Roman"/>
                          <a:cs typeface="Times New Roman"/>
                        </a:rPr>
                        <a:t>năng của đoạn mở bài trong bài viết trên là gì?</a:t>
                      </a:r>
                      <a:endParaRPr lang="en-US" sz="1050">
                        <a:effectLst/>
                        <a:latin typeface="Times New Roman"/>
                        <a:ea typeface="Calibri"/>
                        <a:cs typeface="Times New Roman"/>
                      </a:endParaRPr>
                    </a:p>
                  </a:txBody>
                  <a:tcPr marL="20906" marR="209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just">
                        <a:lnSpc>
                          <a:spcPct val="135000"/>
                        </a:lnSpc>
                        <a:spcAft>
                          <a:spcPts val="0"/>
                        </a:spcAft>
                      </a:pPr>
                      <a:endParaRPr lang="en-US" sz="1200">
                        <a:effectLst/>
                        <a:latin typeface="Times New Roman"/>
                        <a:ea typeface="Calibri"/>
                        <a:cs typeface="Times New Roman"/>
                      </a:endParaRPr>
                    </a:p>
                  </a:txBody>
                  <a:tcPr marL="20906" marR="209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Aft>
                          <a:spcPts val="0"/>
                        </a:spcAft>
                      </a:pPr>
                      <a:r>
                        <a:rPr lang="vi-VN" sz="1050">
                          <a:effectLst/>
                          <a:latin typeface="Times New Roman"/>
                          <a:ea typeface="Times New Roman"/>
                          <a:cs typeface="Times New Roman"/>
                        </a:rPr>
                        <a:t>- Chức năng đoạn mở bài: giới thiệu hiện tượng (bữa cơm gia đình) và ý kiến của người viết (hãy giữ gìn bữa cơm gia đình).</a:t>
                      </a:r>
                      <a:endParaRPr lang="en-US" sz="1050">
                        <a:effectLst/>
                        <a:latin typeface="Times New Roman"/>
                        <a:ea typeface="Calibri"/>
                        <a:cs typeface="Times New Roman"/>
                      </a:endParaRPr>
                    </a:p>
                  </a:txBody>
                  <a:tcPr marL="20906" marR="209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2283">
                <a:tc gridSpan="2">
                  <a:txBody>
                    <a:bodyPr/>
                    <a:lstStyle/>
                    <a:p>
                      <a:pPr marL="0" lvl="0" indent="0" algn="just">
                        <a:lnSpc>
                          <a:spcPct val="135000"/>
                        </a:lnSpc>
                        <a:spcAft>
                          <a:spcPts val="0"/>
                        </a:spcAft>
                        <a:buFont typeface="+mj-lt"/>
                        <a:buNone/>
                      </a:pPr>
                      <a:r>
                        <a:rPr lang="en-US" sz="1050" smtClean="0">
                          <a:effectLst/>
                          <a:latin typeface="Times New Roman"/>
                          <a:ea typeface="Times New Roman"/>
                          <a:cs typeface="Times New Roman"/>
                        </a:rPr>
                        <a:t>4.</a:t>
                      </a:r>
                      <a:r>
                        <a:rPr lang="vi-VN" sz="1050" smtClean="0">
                          <a:effectLst/>
                          <a:latin typeface="Times New Roman"/>
                          <a:ea typeface="Times New Roman"/>
                          <a:cs typeface="Times New Roman"/>
                        </a:rPr>
                        <a:t>Ở </a:t>
                      </a:r>
                      <a:r>
                        <a:rPr lang="vi-VN" sz="1050">
                          <a:effectLst/>
                          <a:latin typeface="Times New Roman"/>
                          <a:ea typeface="Times New Roman"/>
                          <a:cs typeface="Times New Roman"/>
                        </a:rPr>
                        <a:t>phần kết bài, người viết có thể đưa ra những đề xuất hành động nhằm tạo ra những thay đổi tích cực. Đề xuất của người viết trong bài văn trên là gì? Theo em, đề xuất ấy có hợp lí không? Vì sao?</a:t>
                      </a:r>
                      <a:endParaRPr lang="en-US" sz="1050">
                        <a:effectLst/>
                        <a:latin typeface="Times New Roman"/>
                        <a:ea typeface="Calibri"/>
                        <a:cs typeface="Times New Roman"/>
                      </a:endParaRPr>
                    </a:p>
                  </a:txBody>
                  <a:tcPr marL="20906" marR="209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just">
                        <a:lnSpc>
                          <a:spcPct val="135000"/>
                        </a:lnSpc>
                        <a:spcAft>
                          <a:spcPts val="0"/>
                        </a:spcAft>
                      </a:pPr>
                      <a:endParaRPr lang="en-US" sz="1200">
                        <a:effectLst/>
                        <a:latin typeface="Times New Roman"/>
                        <a:ea typeface="Calibri"/>
                        <a:cs typeface="Times New Roman"/>
                      </a:endParaRPr>
                    </a:p>
                  </a:txBody>
                  <a:tcPr marL="20906" marR="209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Aft>
                          <a:spcPts val="0"/>
                        </a:spcAft>
                      </a:pPr>
                      <a:r>
                        <a:rPr lang="vi-VN" sz="1050">
                          <a:effectLst/>
                          <a:latin typeface="Times New Roman"/>
                          <a:ea typeface="Times New Roman"/>
                          <a:cs typeface="Times New Roman"/>
                        </a:rPr>
                        <a:t>- Ở phần kết bài, người viết đề xuất giải pháp mỗi thành viên trong gia đình đều góp sức để duy trì bữa ăn gia đình.</a:t>
                      </a:r>
                      <a:endParaRPr lang="en-US" sz="1050">
                        <a:effectLst/>
                        <a:latin typeface="Times New Roman"/>
                        <a:ea typeface="Calibri"/>
                        <a:cs typeface="Times New Roman"/>
                      </a:endParaRPr>
                    </a:p>
                    <a:p>
                      <a:pPr algn="just">
                        <a:lnSpc>
                          <a:spcPct val="135000"/>
                        </a:lnSpc>
                        <a:spcAft>
                          <a:spcPts val="0"/>
                        </a:spcAft>
                      </a:pPr>
                      <a:r>
                        <a:rPr lang="vi-VN" sz="1050">
                          <a:effectLst/>
                          <a:latin typeface="Times New Roman"/>
                          <a:ea typeface="Times New Roman"/>
                          <a:cs typeface="Times New Roman"/>
                        </a:rPr>
                        <a:t>- Đề xuất này hợp lí, bởi vì bối cảnh cuộc sống hiện đại bận rộn, mỗi người cần chung sức, chia sẻ trong công việc nhà.</a:t>
                      </a:r>
                      <a:endParaRPr lang="en-US" sz="1050">
                        <a:effectLst/>
                        <a:latin typeface="Times New Roman"/>
                        <a:ea typeface="Calibri"/>
                        <a:cs typeface="Times New Roman"/>
                      </a:endParaRPr>
                    </a:p>
                  </a:txBody>
                  <a:tcPr marL="20906" marR="209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41494">
                <a:tc gridSpan="2">
                  <a:txBody>
                    <a:bodyPr/>
                    <a:lstStyle/>
                    <a:p>
                      <a:pPr marL="0" lvl="0" indent="0" algn="just">
                        <a:lnSpc>
                          <a:spcPct val="135000"/>
                        </a:lnSpc>
                        <a:spcAft>
                          <a:spcPts val="0"/>
                        </a:spcAft>
                        <a:buFont typeface="+mj-lt"/>
                        <a:buNone/>
                      </a:pPr>
                      <a:r>
                        <a:rPr lang="en-US" sz="1050" smtClean="0">
                          <a:effectLst/>
                          <a:latin typeface="Times New Roman"/>
                          <a:ea typeface="Times New Roman"/>
                          <a:cs typeface="Times New Roman"/>
                        </a:rPr>
                        <a:t>5.</a:t>
                      </a:r>
                      <a:r>
                        <a:rPr lang="vi-VN" sz="1050" smtClean="0">
                          <a:effectLst/>
                          <a:latin typeface="Times New Roman"/>
                          <a:ea typeface="Times New Roman"/>
                          <a:cs typeface="Times New Roman"/>
                        </a:rPr>
                        <a:t>Từ </a:t>
                      </a:r>
                      <a:r>
                        <a:rPr lang="vi-VN" sz="1050">
                          <a:effectLst/>
                          <a:latin typeface="Times New Roman"/>
                          <a:ea typeface="Times New Roman"/>
                          <a:cs typeface="Times New Roman"/>
                        </a:rPr>
                        <a:t>bài trên, em rút ra được bài học gì về việc viết bài văn trình bày ý kiến về một hiện tượng trong đời sống?</a:t>
                      </a:r>
                      <a:endParaRPr lang="en-US" sz="1050">
                        <a:effectLst/>
                        <a:latin typeface="Times New Roman"/>
                        <a:ea typeface="Calibri"/>
                        <a:cs typeface="Times New Roman"/>
                      </a:endParaRPr>
                    </a:p>
                  </a:txBody>
                  <a:tcPr marL="20906" marR="209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just">
                        <a:lnSpc>
                          <a:spcPct val="135000"/>
                        </a:lnSpc>
                        <a:spcAft>
                          <a:spcPts val="0"/>
                        </a:spcAft>
                      </a:pPr>
                      <a:endParaRPr lang="en-US" sz="1200">
                        <a:effectLst/>
                        <a:latin typeface="Times New Roman"/>
                        <a:ea typeface="Calibri"/>
                        <a:cs typeface="Times New Roman"/>
                      </a:endParaRPr>
                    </a:p>
                  </a:txBody>
                  <a:tcPr marL="20906" marR="209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Aft>
                          <a:spcPts val="0"/>
                        </a:spcAft>
                      </a:pPr>
                      <a:r>
                        <a:rPr lang="vi-VN" sz="1050">
                          <a:effectLst/>
                          <a:latin typeface="Times New Roman"/>
                          <a:ea typeface="Times New Roman"/>
                          <a:cs typeface="Times New Roman"/>
                        </a:rPr>
                        <a:t>- Lưu ý kĩ năng viết: </a:t>
                      </a:r>
                      <a:endParaRPr lang="en-US" sz="1050">
                        <a:effectLst/>
                        <a:latin typeface="Times New Roman"/>
                        <a:ea typeface="Calibri"/>
                        <a:cs typeface="Times New Roman"/>
                      </a:endParaRPr>
                    </a:p>
                    <a:p>
                      <a:pPr algn="just">
                        <a:lnSpc>
                          <a:spcPct val="135000"/>
                        </a:lnSpc>
                        <a:spcAft>
                          <a:spcPts val="0"/>
                        </a:spcAft>
                      </a:pPr>
                      <a:r>
                        <a:rPr lang="vi-VN" sz="1050">
                          <a:effectLst/>
                          <a:latin typeface="Times New Roman"/>
                          <a:ea typeface="Times New Roman"/>
                          <a:cs typeface="Times New Roman"/>
                        </a:rPr>
                        <a:t>+ Mở bài: có dẫn dắt vấn đề cần bàn luận và nêu cụ thể hiện tượng sẽ bàn luận.</a:t>
                      </a:r>
                      <a:endParaRPr lang="en-US" sz="1050">
                        <a:effectLst/>
                        <a:latin typeface="Times New Roman"/>
                        <a:ea typeface="Calibri"/>
                        <a:cs typeface="Times New Roman"/>
                      </a:endParaRPr>
                    </a:p>
                    <a:p>
                      <a:pPr algn="just">
                        <a:lnSpc>
                          <a:spcPct val="135000"/>
                        </a:lnSpc>
                        <a:spcAft>
                          <a:spcPts val="0"/>
                        </a:spcAft>
                      </a:pPr>
                      <a:r>
                        <a:rPr lang="vi-VN" sz="1050">
                          <a:effectLst/>
                          <a:latin typeface="Times New Roman"/>
                          <a:ea typeface="Times New Roman"/>
                          <a:cs typeface="Times New Roman"/>
                        </a:rPr>
                        <a:t>+ Thân bài: thể hiện rõ ràng ý kiến về hiện tượng, trình bày được ít nhất hai lí lẽ để làm sáng tỏ ý kiến; đưa ra bằng chứng thuyết phục để làm sáng tỏ lí lẽ; sắp xếp các lí lẽ, bằng chứng theo một trình tự hợp lí.</a:t>
                      </a:r>
                      <a:endParaRPr lang="en-US" sz="1050">
                        <a:effectLst/>
                        <a:latin typeface="Times New Roman"/>
                        <a:ea typeface="Calibri"/>
                        <a:cs typeface="Times New Roman"/>
                      </a:endParaRPr>
                    </a:p>
                    <a:p>
                      <a:pPr algn="just">
                        <a:lnSpc>
                          <a:spcPct val="135000"/>
                        </a:lnSpc>
                        <a:spcAft>
                          <a:spcPts val="0"/>
                        </a:spcAft>
                      </a:pPr>
                      <a:r>
                        <a:rPr lang="vi-VN" sz="1050">
                          <a:effectLst/>
                          <a:latin typeface="Times New Roman"/>
                          <a:ea typeface="Times New Roman"/>
                          <a:cs typeface="Times New Roman"/>
                        </a:rPr>
                        <a:t>+ Kết bài: khẳng định lại ý kiến của mình và đề xuất được những giải pháp.</a:t>
                      </a:r>
                      <a:endParaRPr lang="en-US" sz="1050">
                        <a:effectLst/>
                        <a:latin typeface="Times New Roman"/>
                        <a:ea typeface="Calibri"/>
                        <a:cs typeface="Times New Roman"/>
                      </a:endParaRPr>
                    </a:p>
                  </a:txBody>
                  <a:tcPr marL="20906" marR="209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96812161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39874" y="68331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2494129" y="2259065"/>
            <a:ext cx="6367080" cy="2677656"/>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lvl="0" algn="just">
              <a:lnSpc>
                <a:spcPct val="150000"/>
              </a:lnSpc>
              <a:spcAft>
                <a:spcPts val="0"/>
              </a:spcAft>
              <a:buSzPts val="1400"/>
            </a:pPr>
            <a:r>
              <a:rPr lang="en-US" sz="280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Khi viết văn trình bày ý kiến về một hiện tượng đời sống phải đưa ra những ý kiến, lí lẽ hợp lí, bên cạnh đó là bằng chứng chứng minh cho lí lẽ của mình</a:t>
            </a:r>
            <a:r>
              <a:rPr lang="vi-VN" sz="2800" dirty="0" smtClean="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p:txBody>
      </p:sp>
      <p:sp>
        <p:nvSpPr>
          <p:cNvPr id="17" name="Rectangle 16"/>
          <p:cNvSpPr/>
          <p:nvPr/>
        </p:nvSpPr>
        <p:spPr>
          <a:xfrm>
            <a:off x="647700" y="1143000"/>
            <a:ext cx="3381375" cy="461665"/>
          </a:xfrm>
          <a:prstGeom prst="rect">
            <a:avLst/>
          </a:prstGeom>
        </p:spPr>
        <p:txBody>
          <a:bodyPr wrap="none">
            <a:spAutoFit/>
          </a:bodyPr>
          <a:lstStyle/>
          <a:p>
            <a:pPr lvl="0"/>
            <a:r>
              <a:rPr lang="en-US" sz="2400" b="1">
                <a:solidFill>
                  <a:prstClr val="black"/>
                </a:solidFill>
                <a:ea typeface="Arial"/>
                <a:cs typeface="Times New Roman"/>
              </a:rPr>
              <a:t>II. </a:t>
            </a:r>
            <a:r>
              <a:rPr lang="en-US" sz="2400" b="1">
                <a:solidFill>
                  <a:prstClr val="black"/>
                </a:solidFill>
                <a:ea typeface="Calibri"/>
                <a:cs typeface="Times New Roman"/>
              </a:rPr>
              <a:t>Phân tích ki</a:t>
            </a:r>
            <a:r>
              <a:rPr lang="en-US" sz="2400" b="1">
                <a:solidFill>
                  <a:srgbClr val="000000"/>
                </a:solidFill>
                <a:ea typeface="Calibri"/>
                <a:cs typeface="Times New Roman"/>
              </a:rPr>
              <a:t>ểu </a:t>
            </a:r>
            <a:r>
              <a:rPr lang="en-US" sz="2400" b="1">
                <a:solidFill>
                  <a:srgbClr val="000000"/>
                </a:solidFill>
                <a:ea typeface="Calibri"/>
                <a:cs typeface="Times New Roman"/>
              </a:rPr>
              <a:t>văn </a:t>
            </a:r>
            <a:r>
              <a:rPr lang="en-US" sz="2400" b="1" smtClean="0">
                <a:solidFill>
                  <a:srgbClr val="000000"/>
                </a:solidFill>
                <a:ea typeface="Calibri"/>
                <a:cs typeface="Times New Roman"/>
              </a:rPr>
              <a:t>bản</a:t>
            </a:r>
            <a:endParaRPr lang="en-US" sz="2400">
              <a:solidFill>
                <a:prstClr val="black"/>
              </a:solidFill>
            </a:endParaRPr>
          </a:p>
        </p:txBody>
      </p:sp>
      <p:pic>
        <p:nvPicPr>
          <p:cNvPr id="9" name="Picture 8"/>
          <p:cNvPicPr>
            <a:picLocks noChangeAspect="1"/>
          </p:cNvPicPr>
          <p:nvPr/>
        </p:nvPicPr>
        <p:blipFill>
          <a:blip r:embed="rId7"/>
          <a:stretch>
            <a:fillRect/>
          </a:stretch>
        </p:blipFill>
        <p:spPr>
          <a:xfrm>
            <a:off x="737665" y="2320430"/>
            <a:ext cx="1617252" cy="1470230"/>
          </a:xfrm>
          <a:prstGeom prst="rect">
            <a:avLst/>
          </a:prstGeom>
        </p:spPr>
      </p:pic>
      <p:pic>
        <p:nvPicPr>
          <p:cNvPr id="10" name="Picture 9"/>
          <p:cNvPicPr>
            <a:picLocks noChangeAspect="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Lst>
          </a:blip>
          <a:stretch>
            <a:fillRect/>
          </a:stretch>
        </p:blipFill>
        <p:spPr>
          <a:xfrm>
            <a:off x="9021563" y="3615823"/>
            <a:ext cx="2407372" cy="2407372"/>
          </a:xfrm>
          <a:prstGeom prst="rect">
            <a:avLst/>
          </a:prstGeom>
        </p:spPr>
      </p:pic>
    </p:spTree>
    <p:extLst>
      <p:ext uri="{BB962C8B-B14F-4D97-AF65-F5344CB8AC3E}">
        <p14:creationId xmlns:p14="http://schemas.microsoft.com/office/powerpoint/2010/main" val="243152221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39874" y="68331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442458" y="1171573"/>
            <a:ext cx="5165132" cy="587853"/>
          </a:xfrm>
          <a:prstGeom prst="rect">
            <a:avLst/>
          </a:prstGeom>
        </p:spPr>
        <p:txBody>
          <a:bodyPr wrap="none">
            <a:spAutoFit/>
          </a:bodyPr>
          <a:lstStyle/>
          <a:p>
            <a:pPr>
              <a:lnSpc>
                <a:spcPct val="115000"/>
              </a:lnSpc>
              <a:spcAft>
                <a:spcPts val="0"/>
              </a:spcAft>
              <a:tabLst>
                <a:tab pos="1386840" algn="l"/>
              </a:tabLst>
            </a:pPr>
            <a:r>
              <a:rPr lang="en-US" sz="2800" b="1" dirty="0">
                <a:solidFill>
                  <a:srgbClr val="0D0D0D"/>
                </a:solidFill>
                <a:latin typeface="Times New Roman" panose="02020603050405020304" pitchFamily="18" charset="0"/>
                <a:ea typeface="MS Mincho"/>
              </a:rPr>
              <a:t>II. </a:t>
            </a:r>
            <a:r>
              <a:rPr lang="en-US" sz="2800" b="1" dirty="0" err="1">
                <a:solidFill>
                  <a:srgbClr val="0D0D0D"/>
                </a:solidFill>
                <a:latin typeface="Times New Roman" panose="02020603050405020304" pitchFamily="18" charset="0"/>
                <a:ea typeface="MS Mincho"/>
              </a:rPr>
              <a:t>Thực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hành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viết</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theo</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các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bước</a:t>
            </a:r>
            <a:endParaRPr lang="en-US" sz="2800" dirty="0">
              <a:effectLst/>
              <a:latin typeface="Times New Roman" panose="02020603050405020304" pitchFamily="18" charset="0"/>
              <a:ea typeface="Times New Roman" panose="02020603050405020304" pitchFamily="18" charset="0"/>
            </a:endParaRPr>
          </a:p>
        </p:txBody>
      </p:sp>
      <p:grpSp>
        <p:nvGrpSpPr>
          <p:cNvPr id="18" name="Group 17"/>
          <p:cNvGrpSpPr/>
          <p:nvPr/>
        </p:nvGrpSpPr>
        <p:grpSpPr>
          <a:xfrm>
            <a:off x="1837749" y="2020630"/>
            <a:ext cx="8491102" cy="2464671"/>
            <a:chOff x="2024497" y="2490787"/>
            <a:chExt cx="8491102" cy="2464671"/>
          </a:xfrm>
        </p:grpSpPr>
        <p:pic>
          <p:nvPicPr>
            <p:cNvPr id="12" name="Picture 11"/>
            <p:cNvPicPr>
              <a:picLocks noChangeAspect="1"/>
            </p:cNvPicPr>
            <p:nvPr/>
          </p:nvPicPr>
          <p:blipFill>
            <a:blip r:embed="rId7"/>
            <a:stretch>
              <a:fillRect/>
            </a:stretch>
          </p:blipFill>
          <p:spPr>
            <a:xfrm>
              <a:off x="2590928" y="2490787"/>
              <a:ext cx="7924671" cy="2464671"/>
            </a:xfrm>
            <a:prstGeom prst="rect">
              <a:avLst/>
            </a:prstGeom>
          </p:spPr>
        </p:pic>
        <p:pic>
          <p:nvPicPr>
            <p:cNvPr id="23" name="Picture 22"/>
            <p:cNvPicPr>
              <a:picLocks noChangeAspect="1"/>
            </p:cNvPicPr>
            <p:nvPr/>
          </p:nvPicPr>
          <p:blipFill>
            <a:blip r:embed="rId8"/>
            <a:stretch>
              <a:fillRect/>
            </a:stretch>
          </p:blipFill>
          <p:spPr>
            <a:xfrm>
              <a:off x="2024497" y="3061893"/>
              <a:ext cx="1390127" cy="1263752"/>
            </a:xfrm>
            <a:prstGeom prst="rect">
              <a:avLst/>
            </a:prstGeom>
          </p:spPr>
        </p:pic>
        <p:sp>
          <p:nvSpPr>
            <p:cNvPr id="16" name="Rectangle 15"/>
            <p:cNvSpPr/>
            <p:nvPr/>
          </p:nvSpPr>
          <p:spPr>
            <a:xfrm>
              <a:off x="3686174" y="2933675"/>
              <a:ext cx="6142331" cy="1578894"/>
            </a:xfrm>
            <a:prstGeom prst="rect">
              <a:avLst/>
            </a:prstGeom>
          </p:spPr>
          <p:txBody>
            <a:bodyPr wrap="square">
              <a:spAutoFit/>
            </a:bodyPr>
            <a:lstStyle/>
            <a:p>
              <a:pPr>
                <a:lnSpc>
                  <a:spcPct val="115000"/>
                </a:lnSpc>
                <a:spcAft>
                  <a:spcPts val="1200"/>
                </a:spcAft>
              </a:pPr>
              <a:r>
                <a:rPr lang="en-US" sz="2800" b="1" dirty="0" err="1">
                  <a:latin typeface="Times New Roman" panose="02020603050405020304" pitchFamily="18" charset="0"/>
                  <a:ea typeface="MS Mincho"/>
                </a:rPr>
                <a:t>Đề</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bài</a:t>
              </a:r>
              <a:r>
                <a:rPr lang="en-US" sz="2800" b="1" dirty="0">
                  <a:latin typeface="Times New Roman" panose="02020603050405020304" pitchFamily="18" charset="0"/>
                  <a:ea typeface="MS Mincho"/>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hãy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khoảng</a:t>
              </a:r>
              <a:r>
                <a:rPr lang="en-US" sz="2800" dirty="0">
                  <a:latin typeface="Times New Roman" panose="02020603050405020304" pitchFamily="18" charset="0"/>
                  <a:ea typeface="Times New Roman" panose="02020603050405020304" pitchFamily="18" charset="0"/>
                </a:rPr>
                <a:t> 400 </a:t>
              </a:r>
              <a:r>
                <a:rPr lang="en-US" sz="2800" dirty="0" err="1">
                  <a:latin typeface="Times New Roman" panose="02020603050405020304" pitchFamily="18" charset="0"/>
                  <a:ea typeface="Times New Roman" panose="02020603050405020304" pitchFamily="18" charset="0"/>
                </a:rPr>
                <a:t>chữ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suy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tâm</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145675940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39874" y="68331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442458" y="1171573"/>
            <a:ext cx="5165132"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viết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theo</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bước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442458" y="1599677"/>
            <a:ext cx="2717924"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Trước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khi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viết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0" name="Group 9"/>
          <p:cNvGrpSpPr/>
          <p:nvPr/>
        </p:nvGrpSpPr>
        <p:grpSpPr>
          <a:xfrm>
            <a:off x="964755" y="2575880"/>
            <a:ext cx="2300747" cy="2846439"/>
            <a:chOff x="1578079" y="2551471"/>
            <a:chExt cx="2300747" cy="2846439"/>
          </a:xfrm>
        </p:grpSpPr>
        <p:sp>
          <p:nvSpPr>
            <p:cNvPr id="7" name="Frame 6"/>
            <p:cNvSpPr/>
            <p:nvPr/>
          </p:nvSpPr>
          <p:spPr>
            <a:xfrm>
              <a:off x="1578079" y="2551471"/>
              <a:ext cx="2300747" cy="2846439"/>
            </a:xfrm>
            <a:prstGeom prst="frame">
              <a:avLst>
                <a:gd name="adj1" fmla="val 3526"/>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p:cNvSpPr/>
            <p:nvPr/>
          </p:nvSpPr>
          <p:spPr>
            <a:xfrm>
              <a:off x="1726866" y="2805416"/>
              <a:ext cx="2003172" cy="2246769"/>
            </a:xfrm>
            <a:prstGeom prst="rect">
              <a:avLst/>
            </a:prstGeom>
            <a:ln w="28575">
              <a:noFill/>
            </a:ln>
          </p:spPr>
          <p:txBody>
            <a:bodyPr wrap="square">
              <a:spAutoFit/>
            </a:bodyPr>
            <a:lstStyle/>
            <a:p>
              <a:pPr algn="just">
                <a:spcAft>
                  <a:spcPts val="0"/>
                </a:spcAft>
              </a:pPr>
              <a:r>
                <a:rPr lang="vi-VN" sz="2800" dirty="0">
                  <a:latin typeface="Times New Roman" panose="02020603050405020304" pitchFamily="18" charset="0"/>
                  <a:ea typeface="Times New Roman" panose="02020603050405020304" pitchFamily="18" charset="0"/>
                </a:rPr>
                <a:t>a. </a:t>
              </a:r>
              <a:r>
                <a:rPr lang="en-US" sz="2800" dirty="0" err="1">
                  <a:latin typeface="Times New Roman" panose="02020603050405020304" pitchFamily="18" charset="0"/>
                  <a:ea typeface="Times New Roman" panose="02020603050405020304" pitchFamily="18" charset="0"/>
                </a:rPr>
                <a:t>Lựa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chọn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gì</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pSp>
      <p:grpSp>
        <p:nvGrpSpPr>
          <p:cNvPr id="19" name="Group 18"/>
          <p:cNvGrpSpPr/>
          <p:nvPr/>
        </p:nvGrpSpPr>
        <p:grpSpPr>
          <a:xfrm>
            <a:off x="3765787" y="1874073"/>
            <a:ext cx="5674281" cy="1089491"/>
            <a:chOff x="4339873" y="2433484"/>
            <a:chExt cx="5674281" cy="1238012"/>
          </a:xfrm>
        </p:grpSpPr>
        <p:sp>
          <p:nvSpPr>
            <p:cNvPr id="11" name="Left Arrow 10"/>
            <p:cNvSpPr/>
            <p:nvPr/>
          </p:nvSpPr>
          <p:spPr>
            <a:xfrm>
              <a:off x="4339873" y="2433484"/>
              <a:ext cx="5674281" cy="1238012"/>
            </a:xfrm>
            <a:prstGeom prst="leftArrow">
              <a:avLst>
                <a:gd name="adj1" fmla="val 78261"/>
                <a:gd name="adj2" fmla="val 3260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981739" y="2525301"/>
              <a:ext cx="4492496" cy="954107"/>
            </a:xfrm>
            <a:prstGeom prst="rect">
              <a:avLst/>
            </a:prstGeom>
          </p:spPr>
          <p:txBody>
            <a:bodyPr wrap="square">
              <a:spAutoFit/>
            </a:bodyPr>
            <a:lstStyle/>
            <a:p>
              <a:pPr algn="just">
                <a:spcAft>
                  <a:spcPts val="1200"/>
                </a:spcAft>
              </a:pPr>
              <a:r>
                <a:rPr lang="vi-VN" sz="2800" dirty="0">
                  <a:latin typeface="Times New Roman" panose="02020603050405020304" pitchFamily="18" charset="0"/>
                  <a:ea typeface="Times New Roman" panose="02020603050405020304" pitchFamily="18" charset="0"/>
                </a:rPr>
                <a:t>Thần tượng một ai đó: nên hay không?</a:t>
              </a:r>
              <a:endParaRPr lang="en-US" sz="2800" dirty="0">
                <a:effectLst/>
                <a:latin typeface="Times New Roman" panose="02020603050405020304" pitchFamily="18" charset="0"/>
                <a:ea typeface="Times New Roman" panose="02020603050405020304" pitchFamily="18" charset="0"/>
              </a:endParaRPr>
            </a:p>
          </p:txBody>
        </p:sp>
      </p:grpSp>
      <p:grpSp>
        <p:nvGrpSpPr>
          <p:cNvPr id="24" name="Group 23"/>
          <p:cNvGrpSpPr/>
          <p:nvPr/>
        </p:nvGrpSpPr>
        <p:grpSpPr>
          <a:xfrm>
            <a:off x="4746354" y="2971791"/>
            <a:ext cx="5674281" cy="1151184"/>
            <a:chOff x="4746354" y="3256974"/>
            <a:chExt cx="5674281" cy="1356851"/>
          </a:xfrm>
        </p:grpSpPr>
        <p:sp>
          <p:nvSpPr>
            <p:cNvPr id="27" name="Left Arrow 26"/>
            <p:cNvSpPr/>
            <p:nvPr/>
          </p:nvSpPr>
          <p:spPr>
            <a:xfrm>
              <a:off x="4746354" y="3256974"/>
              <a:ext cx="5674281" cy="1356851"/>
            </a:xfrm>
            <a:prstGeom prst="leftArrow">
              <a:avLst>
                <a:gd name="adj1" fmla="val 78261"/>
                <a:gd name="adj2" fmla="val 3260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984634" y="3403148"/>
              <a:ext cx="5436001" cy="954107"/>
            </a:xfrm>
            <a:prstGeom prst="rect">
              <a:avLst/>
            </a:prstGeom>
          </p:spPr>
          <p:txBody>
            <a:bodyPr wrap="square">
              <a:spAutoFit/>
            </a:bodyPr>
            <a:lstStyle/>
            <a:p>
              <a:pPr algn="just">
                <a:spcAft>
                  <a:spcPts val="1200"/>
                </a:spcAft>
              </a:pPr>
              <a:r>
                <a:rPr lang="vi-VN" sz="2800" dirty="0">
                  <a:latin typeface="Times New Roman" panose="02020603050405020304" pitchFamily="18" charset="0"/>
                  <a:ea typeface="Times New Roman" panose="02020603050405020304" pitchFamily="18" charset="0"/>
                </a:rPr>
                <a:t>Thành lập một câu lạc bộ đọc sách trong nhà trường: nên hay không?</a:t>
              </a:r>
              <a:endParaRPr lang="en-US" sz="2800" dirty="0">
                <a:effectLst/>
                <a:latin typeface="Times New Roman" panose="02020603050405020304" pitchFamily="18" charset="0"/>
                <a:ea typeface="Times New Roman" panose="02020603050405020304" pitchFamily="18" charset="0"/>
              </a:endParaRPr>
            </a:p>
          </p:txBody>
        </p:sp>
      </p:grpSp>
      <p:grpSp>
        <p:nvGrpSpPr>
          <p:cNvPr id="26" name="Group 25"/>
          <p:cNvGrpSpPr/>
          <p:nvPr/>
        </p:nvGrpSpPr>
        <p:grpSpPr>
          <a:xfrm>
            <a:off x="3498631" y="4110613"/>
            <a:ext cx="5674281" cy="1126484"/>
            <a:chOff x="3765787" y="4742055"/>
            <a:chExt cx="5674281" cy="1126484"/>
          </a:xfrm>
        </p:grpSpPr>
        <p:sp>
          <p:nvSpPr>
            <p:cNvPr id="28" name="Left Arrow 27"/>
            <p:cNvSpPr/>
            <p:nvPr/>
          </p:nvSpPr>
          <p:spPr>
            <a:xfrm>
              <a:off x="3765787" y="4742055"/>
              <a:ext cx="5674281" cy="1126484"/>
            </a:xfrm>
            <a:prstGeom prst="leftArrow">
              <a:avLst>
                <a:gd name="adj1" fmla="val 78261"/>
                <a:gd name="adj2" fmla="val 3260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078602" y="4800497"/>
              <a:ext cx="5198133" cy="954107"/>
            </a:xfrm>
            <a:prstGeom prst="rect">
              <a:avLst/>
            </a:prstGeom>
          </p:spPr>
          <p:txBody>
            <a:bodyPr wrap="square">
              <a:spAutoFit/>
            </a:bodyPr>
            <a:lstStyle/>
            <a:p>
              <a:pPr algn="just">
                <a:spcAft>
                  <a:spcPts val="1200"/>
                </a:spcAft>
              </a:pPr>
              <a:r>
                <a:rPr lang="vi-VN" sz="2800" dirty="0">
                  <a:latin typeface="Times New Roman" panose="02020603050405020304" pitchFamily="18" charset="0"/>
                  <a:ea typeface="Times New Roman" panose="02020603050405020304" pitchFamily="18" charset="0"/>
                </a:rPr>
                <a:t>Bảo tàng liệu có nhàm chán như suy nghĩ của một số người?</a:t>
              </a:r>
              <a:endParaRPr lang="en-US" sz="2800" dirty="0">
                <a:effectLst/>
                <a:latin typeface="Times New Roman" panose="02020603050405020304" pitchFamily="18" charset="0"/>
                <a:ea typeface="Times New Roman" panose="02020603050405020304" pitchFamily="18" charset="0"/>
              </a:endParaRPr>
            </a:p>
          </p:txBody>
        </p:sp>
      </p:grpSp>
      <p:grpSp>
        <p:nvGrpSpPr>
          <p:cNvPr id="37" name="Group 36"/>
          <p:cNvGrpSpPr/>
          <p:nvPr/>
        </p:nvGrpSpPr>
        <p:grpSpPr>
          <a:xfrm>
            <a:off x="4739021" y="5270024"/>
            <a:ext cx="5674281" cy="826946"/>
            <a:chOff x="4339874" y="5330628"/>
            <a:chExt cx="5674281" cy="826946"/>
          </a:xfrm>
        </p:grpSpPr>
        <p:sp>
          <p:nvSpPr>
            <p:cNvPr id="35" name="Left Arrow 34"/>
            <p:cNvSpPr/>
            <p:nvPr/>
          </p:nvSpPr>
          <p:spPr>
            <a:xfrm>
              <a:off x="4339874" y="5330628"/>
              <a:ext cx="5674281" cy="826946"/>
            </a:xfrm>
            <a:prstGeom prst="leftArrow">
              <a:avLst>
                <a:gd name="adj1" fmla="val 78261"/>
                <a:gd name="adj2" fmla="val 3260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200"/>
                </a:spcAft>
              </a:pPr>
              <a:r>
                <a:rPr lang="vi-VN">
                  <a:latin typeface="Times New Roman" panose="02020603050405020304" pitchFamily="18" charset="0"/>
                  <a:ea typeface="Times New Roman" panose="02020603050405020304" pitchFamily="18" charset="0"/>
                </a:rPr>
                <a:t>Trò chơi điện tử: lợi hay hại?</a:t>
              </a:r>
              <a:endParaRPr lang="en-US" sz="1600">
                <a:effectLst/>
                <a:latin typeface="Times New Roman" panose="02020603050405020304" pitchFamily="18" charset="0"/>
                <a:ea typeface="Times New Roman" panose="02020603050405020304" pitchFamily="18" charset="0"/>
              </a:endParaRPr>
            </a:p>
          </p:txBody>
        </p:sp>
        <p:sp>
          <p:nvSpPr>
            <p:cNvPr id="29" name="Rectangle 28"/>
            <p:cNvSpPr/>
            <p:nvPr/>
          </p:nvSpPr>
          <p:spPr>
            <a:xfrm>
              <a:off x="4640883" y="5466967"/>
              <a:ext cx="4368696" cy="523220"/>
            </a:xfrm>
            <a:prstGeom prst="rect">
              <a:avLst/>
            </a:prstGeom>
          </p:spPr>
          <p:txBody>
            <a:bodyPr wrap="none">
              <a:spAutoFit/>
            </a:bodyPr>
            <a:lstStyle/>
            <a:p>
              <a:pPr algn="just">
                <a:spcAft>
                  <a:spcPts val="1200"/>
                </a:spcAft>
              </a:pPr>
              <a:r>
                <a:rPr lang="vi-VN" sz="2800" dirty="0">
                  <a:latin typeface="Times New Roman" panose="02020603050405020304" pitchFamily="18" charset="0"/>
                  <a:ea typeface="Times New Roman" panose="02020603050405020304" pitchFamily="18" charset="0"/>
                </a:rPr>
                <a:t>Trò chơi điện tử: lợi hay hại?</a:t>
              </a:r>
              <a:endParaRPr lang="en-US" sz="2800" dirty="0">
                <a:effectLst/>
                <a:latin typeface="Times New Roman" panose="02020603050405020304" pitchFamily="18" charset="0"/>
                <a:ea typeface="Times New Roman" panose="02020603050405020304" pitchFamily="18" charset="0"/>
              </a:endParaRPr>
            </a:p>
          </p:txBody>
        </p:sp>
      </p:grpSp>
      <p:pic>
        <p:nvPicPr>
          <p:cNvPr id="38" name="Picture 37"/>
          <p:cNvPicPr>
            <a:picLocks noChangeAspect="1"/>
          </p:cNvPicPr>
          <p:nvPr/>
        </p:nvPicPr>
        <p:blipFill>
          <a:blip r:embed="rId7"/>
          <a:stretch>
            <a:fillRect/>
          </a:stretch>
        </p:blipFill>
        <p:spPr>
          <a:xfrm>
            <a:off x="9724358" y="1201915"/>
            <a:ext cx="1892840" cy="1419630"/>
          </a:xfrm>
          <a:prstGeom prst="rect">
            <a:avLst/>
          </a:prstGeom>
        </p:spPr>
      </p:pic>
    </p:spTree>
    <p:extLst>
      <p:ext uri="{BB962C8B-B14F-4D97-AF65-F5344CB8AC3E}">
        <p14:creationId xmlns:p14="http://schemas.microsoft.com/office/powerpoint/2010/main" val="189514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righ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right)">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right)">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39874" y="68331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442458" y="1171573"/>
            <a:ext cx="5165132"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viết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theo</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bước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442458" y="1599677"/>
            <a:ext cx="2717924"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Trước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khi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viết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Rectangle 11"/>
          <p:cNvSpPr/>
          <p:nvPr/>
        </p:nvSpPr>
        <p:spPr>
          <a:xfrm>
            <a:off x="660400" y="2094532"/>
            <a:ext cx="10845800" cy="3785652"/>
          </a:xfrm>
          <a:prstGeom prst="rect">
            <a:avLst/>
          </a:prstGeom>
        </p:spPr>
        <p:txBody>
          <a:bodyPr>
            <a:spAutoFit/>
          </a:bodyPr>
          <a:lstStyle/>
          <a:p>
            <a:pPr algn="just">
              <a:spcAft>
                <a:spcPts val="0"/>
              </a:spcAft>
            </a:pPr>
            <a:r>
              <a:rPr lang="vi-VN" sz="2400" i="1" dirty="0">
                <a:latin typeface="Times New Roman" panose="02020603050405020304" pitchFamily="18" charset="0"/>
                <a:ea typeface="Times New Roman" panose="02020603050405020304" pitchFamily="18" charset="0"/>
              </a:rPr>
              <a:t>b. </a:t>
            </a:r>
            <a:r>
              <a:rPr lang="en-US" sz="2400" i="1" dirty="0" err="1">
                <a:latin typeface="Times New Roman" panose="02020603050405020304" pitchFamily="18" charset="0"/>
                <a:ea typeface="Times New Roman" panose="02020603050405020304" pitchFamily="18" charset="0"/>
              </a:rPr>
              <a:t>Tìm</a:t>
            </a:r>
            <a:r>
              <a:rPr lang="en-US" sz="2400" i="1" dirty="0">
                <a:latin typeface="Times New Roman" panose="02020603050405020304" pitchFamily="18" charset="0"/>
                <a:ea typeface="Times New Roman" panose="02020603050405020304" pitchFamily="18" charset="0"/>
              </a:rPr>
              <a:t> ý</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Hiểu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tượng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vấn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bàn</a:t>
            </a:r>
            <a:r>
              <a:rPr lang="en-US" sz="2400" dirty="0">
                <a:latin typeface="Times New Roman" panose="02020603050405020304" pitchFamily="18" charset="0"/>
                <a:ea typeface="Times New Roman" panose="02020603050405020304" pitchFamily="18" charset="0"/>
              </a:rPr>
              <a:t>.</a:t>
            </a:r>
          </a:p>
          <a:p>
            <a:pPr algn="just">
              <a:spcAft>
                <a:spcPts val="0"/>
              </a:spcAft>
            </a:pPr>
            <a:r>
              <a:rPr lang="en-US" sz="2400" dirty="0">
                <a:latin typeface="Times New Roman" panose="02020603050405020304" pitchFamily="18" charset="0"/>
                <a:ea typeface="Times New Roman" panose="02020603050405020304" pitchFamily="18" charset="0"/>
              </a:rPr>
              <a:t>- Ý </a:t>
            </a:r>
            <a:r>
              <a:rPr lang="en-US" sz="2400" dirty="0" err="1">
                <a:latin typeface="Times New Roman" panose="02020603050405020304" pitchFamily="18" charset="0"/>
                <a:ea typeface="Times New Roman" panose="02020603050405020304" pitchFamily="18" charset="0"/>
              </a:rPr>
              <a:t>kiến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độ</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tượng</a:t>
            </a:r>
            <a:r>
              <a:rPr lang="en-US" sz="2400" dirty="0">
                <a:latin typeface="Times New Roman" panose="02020603050405020304" pitchFamily="18" charset="0"/>
                <a:ea typeface="Times New Roman" panose="02020603050405020304" pitchFamily="18" charset="0"/>
              </a:rPr>
              <a:t>(</a:t>
            </a:r>
            <a:r>
              <a:rPr lang="en-US" sz="2400" dirty="0" err="1">
                <a:latin typeface="Times New Roman" panose="02020603050405020304" pitchFamily="18" charset="0"/>
                <a:ea typeface="Times New Roman" panose="02020603050405020304" pitchFamily="18" charset="0"/>
              </a:rPr>
              <a:t>vấn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đúng</a:t>
            </a:r>
            <a:r>
              <a:rPr lang="en-US" sz="2400" dirty="0">
                <a:latin typeface="Times New Roman" panose="02020603050405020304" pitchFamily="18" charset="0"/>
                <a:ea typeface="Times New Roman" panose="02020603050405020304" pitchFamily="18" charset="0"/>
              </a:rPr>
              <a:t>/</a:t>
            </a:r>
            <a:r>
              <a:rPr lang="en-US" sz="2400" dirty="0" err="1">
                <a:latin typeface="Times New Roman" panose="02020603050405020304" pitchFamily="18" charset="0"/>
                <a:ea typeface="Times New Roman" panose="02020603050405020304" pitchFamily="18" charset="0"/>
              </a:rPr>
              <a:t>sai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tích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tiêu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cực</a:t>
            </a:r>
            <a:r>
              <a:rPr lang="en-US" sz="2400" dirty="0">
                <a:latin typeface="Times New Roman" panose="02020603050405020304" pitchFamily="18" charset="0"/>
                <a:ea typeface="Times New Roman" panose="02020603050405020304" pitchFamily="18" charset="0"/>
              </a:rPr>
              <a:t>)</a:t>
            </a:r>
          </a:p>
          <a:p>
            <a:pPr algn="just">
              <a:spcAft>
                <a:spcPts val="0"/>
              </a:spcAft>
            </a:pPr>
            <a:r>
              <a:rPr lang="en-US" sz="2400" dirty="0">
                <a:latin typeface="Times New Roman" panose="02020603050405020304" pitchFamily="18" charset="0"/>
                <a:ea typeface="Times New Roman" panose="02020603050405020304" pitchFamily="18" charset="0"/>
              </a:rPr>
              <a:t>-</a:t>
            </a:r>
            <a:r>
              <a:rPr lang="en-US" sz="2400" dirty="0" err="1">
                <a:latin typeface="Times New Roman" panose="02020603050405020304" pitchFamily="18" charset="0"/>
                <a:ea typeface="Times New Roman" panose="02020603050405020304" pitchFamily="18" charset="0"/>
              </a:rPr>
              <a:t>Tại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sao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vậy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khía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cạnh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bàn</a:t>
            </a:r>
            <a:r>
              <a:rPr lang="en-US" sz="2400" dirty="0">
                <a:latin typeface="Times New Roman" panose="02020603050405020304" pitchFamily="18" charset="0"/>
                <a:ea typeface="Times New Roman" panose="02020603050405020304" pitchFamily="18" charset="0"/>
              </a:rPr>
              <a:t>:</a:t>
            </a:r>
          </a:p>
          <a:p>
            <a:pPr algn="just">
              <a:spcAft>
                <a:spcPts val="0"/>
              </a:spcAft>
            </a:pP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Lí</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lẽ</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để</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bàn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luận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vấn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đề</a:t>
            </a:r>
            <a:r>
              <a:rPr lang="en-US" sz="2400" i="1"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Bằng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chứng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làm</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sáng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tỏ</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hiện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tượng</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Mở</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rộng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vấn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đề</a:t>
            </a:r>
            <a:r>
              <a:rPr lang="en-US" sz="2400" i="1"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Tìm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nguyên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nhân</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huy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tượng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tích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loại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bỏ</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tượng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tiêu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cực</a:t>
            </a:r>
            <a:r>
              <a:rPr lang="en-US" sz="2400" dirty="0">
                <a:latin typeface="Times New Roman" panose="02020603050405020304" pitchFamily="18" charset="0"/>
                <a:ea typeface="Times New Roman" panose="02020603050405020304" pitchFamily="18" charset="0"/>
              </a:rPr>
              <a:t>)</a:t>
            </a:r>
          </a:p>
          <a:p>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Bài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điệp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muốn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nhắn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gửi</a:t>
            </a:r>
            <a:r>
              <a:rPr lang="en-US" sz="2400" dirty="0">
                <a:latin typeface="Times New Roman" panose="02020603050405020304" pitchFamily="18" charset="0"/>
                <a:ea typeface="Times New Roman" panose="02020603050405020304" pitchFamily="18" charset="0"/>
              </a:rPr>
              <a:t> </a:t>
            </a:r>
            <a:endParaRPr lang="en-US" sz="2400" dirty="0"/>
          </a:p>
        </p:txBody>
      </p:sp>
    </p:spTree>
    <p:extLst>
      <p:ext uri="{BB962C8B-B14F-4D97-AF65-F5344CB8AC3E}">
        <p14:creationId xmlns:p14="http://schemas.microsoft.com/office/powerpoint/2010/main" val="59991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wipe(down)">
                                      <p:cBhvr>
                                        <p:cTn id="7" dur="500"/>
                                        <p:tgtEl>
                                          <p:spTgt spid="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wipe(down)">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wipe(down)">
                                      <p:cBhvr>
                                        <p:cTn id="17" dur="500"/>
                                        <p:tgtEl>
                                          <p:spTgt spid="1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4" end="4"/>
                                            </p:txEl>
                                          </p:spTgt>
                                        </p:tgtEl>
                                        <p:attrNameLst>
                                          <p:attrName>style.visibility</p:attrName>
                                        </p:attrNameLst>
                                      </p:cBhvr>
                                      <p:to>
                                        <p:strVal val="visible"/>
                                      </p:to>
                                    </p:set>
                                    <p:animEffect transition="in" filter="wipe(down)">
                                      <p:cBhvr>
                                        <p:cTn id="22" dur="500"/>
                                        <p:tgtEl>
                                          <p:spTgt spid="1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animEffect transition="in" filter="wipe(down)">
                                      <p:cBhvr>
                                        <p:cTn id="27" dur="500"/>
                                        <p:tgtEl>
                                          <p:spTgt spid="1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xEl>
                                              <p:pRg st="6" end="6"/>
                                            </p:txEl>
                                          </p:spTgt>
                                        </p:tgtEl>
                                        <p:attrNameLst>
                                          <p:attrName>style.visibility</p:attrName>
                                        </p:attrNameLst>
                                      </p:cBhvr>
                                      <p:to>
                                        <p:strVal val="visible"/>
                                      </p:to>
                                    </p:set>
                                    <p:animEffect transition="in" filter="wipe(down)">
                                      <p:cBhvr>
                                        <p:cTn id="32" dur="500"/>
                                        <p:tgtEl>
                                          <p:spTgt spid="1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2">
                                            <p:txEl>
                                              <p:pRg st="7" end="7"/>
                                            </p:txEl>
                                          </p:spTgt>
                                        </p:tgtEl>
                                        <p:attrNameLst>
                                          <p:attrName>style.visibility</p:attrName>
                                        </p:attrNameLst>
                                      </p:cBhvr>
                                      <p:to>
                                        <p:strVal val="visible"/>
                                      </p:to>
                                    </p:set>
                                    <p:animEffect transition="in" filter="wipe(down)">
                                      <p:cBhvr>
                                        <p:cTn id="37" dur="500"/>
                                        <p:tgtEl>
                                          <p:spTgt spid="1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xEl>
                                              <p:pRg st="8" end="8"/>
                                            </p:txEl>
                                          </p:spTgt>
                                        </p:tgtEl>
                                        <p:attrNameLst>
                                          <p:attrName>style.visibility</p:attrName>
                                        </p:attrNameLst>
                                      </p:cBhvr>
                                      <p:to>
                                        <p:strVal val="visible"/>
                                      </p:to>
                                    </p:set>
                                    <p:animEffect transition="in" filter="wipe(down)">
                                      <p:cBhvr>
                                        <p:cTn id="42" dur="500"/>
                                        <p:tgtEl>
                                          <p:spTgt spid="1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39874" y="68331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519492" y="968198"/>
            <a:ext cx="2717924"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Trước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khi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viết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673100" y="1437659"/>
            <a:ext cx="10845800" cy="4570482"/>
          </a:xfrm>
          <a:prstGeom prst="rect">
            <a:avLst/>
          </a:prstGeom>
        </p:spPr>
        <p:txBody>
          <a:bodyPr>
            <a:spAutoFit/>
          </a:bodyPr>
          <a:lstStyle/>
          <a:p>
            <a:pPr algn="just">
              <a:spcAft>
                <a:spcPts val="0"/>
              </a:spcAft>
            </a:pP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Lập</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dàn</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ý</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r>
              <a:rPr lang="vi-VN" sz="2400" dirty="0">
                <a:solidFill>
                  <a:srgbClr val="0D0D0D"/>
                </a:solidFill>
                <a:latin typeface="Times New Roman" panose="02020603050405020304" pitchFamily="18" charset="0"/>
                <a:cs typeface="Times New Roman" panose="02020603050405020304" pitchFamily="18" charset="0"/>
              </a:rPr>
              <a:t>- </a:t>
            </a:r>
            <a:r>
              <a:rPr lang="vi-VN" sz="2400" i="1" u="sng" dirty="0">
                <a:solidFill>
                  <a:srgbClr val="0D0D0D"/>
                </a:solidFill>
                <a:latin typeface="Times New Roman" panose="02020603050405020304" pitchFamily="18" charset="0"/>
                <a:cs typeface="Times New Roman" panose="02020603050405020304" pitchFamily="18" charset="0"/>
              </a:rPr>
              <a:t>Mở bài</a:t>
            </a:r>
            <a:r>
              <a:rPr lang="vi-VN" sz="2400" dirty="0">
                <a:solidFill>
                  <a:srgbClr val="0D0D0D"/>
                </a:solidFill>
                <a:latin typeface="Times New Roman" panose="02020603050405020304" pitchFamily="18" charset="0"/>
                <a:cs typeface="Times New Roman" panose="02020603050405020304" pitchFamily="18" charset="0"/>
              </a:rPr>
              <a:t>: </a:t>
            </a:r>
            <a:r>
              <a:rPr lang="en-US" sz="2400" dirty="0" smtClean="0">
                <a:solidFill>
                  <a:srgbClr val="0D0D0D"/>
                </a:solidFill>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pPr algn="just">
              <a:spcBef>
                <a:spcPts val="600"/>
              </a:spcBef>
              <a:spcAft>
                <a:spcPts val="600"/>
              </a:spcAft>
            </a:pPr>
            <a:r>
              <a:rPr lang="en-US" sz="2400" dirty="0">
                <a:solidFill>
                  <a:srgbClr val="0D0D0D"/>
                </a:solidFill>
                <a:latin typeface="Times New Roman" panose="02020603050405020304" pitchFamily="18" charset="0"/>
                <a:cs typeface="Times New Roman" panose="02020603050405020304" pitchFamily="18" charset="0"/>
              </a:rPr>
              <a:t>  + </a:t>
            </a:r>
            <a:r>
              <a:rPr lang="en-US" sz="2400" dirty="0" err="1">
                <a:solidFill>
                  <a:srgbClr val="0D0D0D"/>
                </a:solidFill>
                <a:latin typeface="Times New Roman" panose="02020603050405020304" pitchFamily="18" charset="0"/>
                <a:cs typeface="Times New Roman" panose="02020603050405020304" pitchFamily="18" charset="0"/>
              </a:rPr>
              <a:t>Giới</a:t>
            </a:r>
            <a:r>
              <a:rPr lang="en-US" sz="2400" dirty="0">
                <a:solidFill>
                  <a:srgbClr val="0D0D0D"/>
                </a:solidFill>
                <a:latin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cs typeface="Times New Roman" panose="02020603050405020304" pitchFamily="18" charset="0"/>
              </a:rPr>
              <a:t>thiệu</a:t>
            </a:r>
            <a:r>
              <a:rPr lang="en-US" sz="2400" dirty="0">
                <a:solidFill>
                  <a:srgbClr val="0D0D0D"/>
                </a:solidFill>
                <a:latin typeface="Times New Roman" panose="02020603050405020304" pitchFamily="18" charset="0"/>
                <a:cs typeface="Times New Roman" panose="02020603050405020304" pitchFamily="18" charset="0"/>
              </a:rPr>
              <a:t> </a:t>
            </a:r>
            <a:r>
              <a:rPr lang="vi-VN" sz="2400" dirty="0">
                <a:solidFill>
                  <a:srgbClr val="0D0D0D"/>
                </a:solidFill>
                <a:latin typeface="Times New Roman" panose="02020603050405020304" pitchFamily="18" charset="0"/>
                <a:cs typeface="Times New Roman" panose="02020603050405020304" pitchFamily="18" charset="0"/>
              </a:rPr>
              <a:t>hiện t</a:t>
            </a:r>
            <a:r>
              <a:rPr lang="en-US" sz="2400" dirty="0" err="1">
                <a:solidFill>
                  <a:srgbClr val="0D0D0D"/>
                </a:solidFill>
                <a:latin typeface="Times New Roman" panose="02020603050405020304" pitchFamily="18" charset="0"/>
                <a:cs typeface="Times New Roman" panose="02020603050405020304" pitchFamily="18" charset="0"/>
              </a:rPr>
              <a:t>ượ</a:t>
            </a:r>
            <a:r>
              <a:rPr lang="vi-VN" sz="2400" dirty="0">
                <a:solidFill>
                  <a:srgbClr val="0D0D0D"/>
                </a:solidFill>
                <a:latin typeface="Times New Roman" panose="02020603050405020304" pitchFamily="18" charset="0"/>
                <a:cs typeface="Times New Roman" panose="02020603050405020304" pitchFamily="18" charset="0"/>
              </a:rPr>
              <a:t>ng </a:t>
            </a:r>
            <a:r>
              <a:rPr lang="en-US" sz="2400" dirty="0">
                <a:solidFill>
                  <a:srgbClr val="0D0D0D"/>
                </a:solidFill>
                <a:latin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cs typeface="Times New Roman" panose="02020603050405020304" pitchFamily="18" charset="0"/>
              </a:rPr>
              <a:t>nêu</a:t>
            </a:r>
            <a:r>
              <a:rPr lang="en-US" sz="2400" dirty="0">
                <a:solidFill>
                  <a:srgbClr val="0D0D0D"/>
                </a:solidFill>
                <a:latin typeface="Times New Roman" panose="02020603050405020304" pitchFamily="18" charset="0"/>
                <a:cs typeface="Times New Roman" panose="02020603050405020304" pitchFamily="18" charset="0"/>
              </a:rPr>
              <a:t> ý  </a:t>
            </a:r>
            <a:r>
              <a:rPr lang="en-US" sz="2400" dirty="0" err="1">
                <a:solidFill>
                  <a:srgbClr val="0D0D0D"/>
                </a:solidFill>
                <a:latin typeface="Times New Roman" panose="02020603050405020304" pitchFamily="18" charset="0"/>
                <a:cs typeface="Times New Roman" panose="02020603050405020304" pitchFamily="18" charset="0"/>
              </a:rPr>
              <a:t>kiến</a:t>
            </a:r>
            <a:r>
              <a:rPr lang="en-US" sz="2400" dirty="0">
                <a:solidFill>
                  <a:srgbClr val="0D0D0D"/>
                </a:solidFill>
                <a:latin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cs typeface="Times New Roman" panose="02020603050405020304" pitchFamily="18" charset="0"/>
              </a:rPr>
              <a:t>của</a:t>
            </a:r>
            <a:r>
              <a:rPr lang="en-US" sz="2400" dirty="0">
                <a:solidFill>
                  <a:srgbClr val="0D0D0D"/>
                </a:solidFill>
                <a:latin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cs typeface="Times New Roman" panose="02020603050405020304" pitchFamily="18" charset="0"/>
              </a:rPr>
              <a:t>về</a:t>
            </a:r>
            <a:r>
              <a:rPr lang="en-US" sz="2400" dirty="0">
                <a:solidFill>
                  <a:srgbClr val="0D0D0D"/>
                </a:solidFill>
                <a:latin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cs typeface="Times New Roman" panose="02020603050405020304" pitchFamily="18" charset="0"/>
              </a:rPr>
              <a:t>hiện</a:t>
            </a:r>
            <a:r>
              <a:rPr lang="en-US" sz="2400" dirty="0">
                <a:solidFill>
                  <a:srgbClr val="0D0D0D"/>
                </a:solidFill>
                <a:latin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cs typeface="Times New Roman" panose="02020603050405020304" pitchFamily="18" charset="0"/>
              </a:rPr>
              <a:t>tượng</a:t>
            </a:r>
            <a:endParaRPr lang="en-US" sz="2400" dirty="0">
              <a:latin typeface="Times New Roman" panose="02020603050405020304" pitchFamily="18" charset="0"/>
              <a:cs typeface="Times New Roman" panose="02020603050405020304" pitchFamily="18" charset="0"/>
            </a:endParaRPr>
          </a:p>
          <a:p>
            <a:pPr algn="just">
              <a:spcBef>
                <a:spcPts val="600"/>
              </a:spcBef>
              <a:spcAft>
                <a:spcPts val="600"/>
              </a:spcAft>
            </a:pPr>
            <a:r>
              <a:rPr lang="vi-VN" sz="2400" dirty="0">
                <a:solidFill>
                  <a:srgbClr val="0D0D0D"/>
                </a:solidFill>
                <a:latin typeface="Times New Roman" panose="02020603050405020304" pitchFamily="18" charset="0"/>
                <a:cs typeface="Times New Roman" panose="02020603050405020304" pitchFamily="18" charset="0"/>
              </a:rPr>
              <a:t>- </a:t>
            </a:r>
            <a:r>
              <a:rPr lang="vi-VN" sz="2400" i="1" u="sng" dirty="0">
                <a:solidFill>
                  <a:srgbClr val="0D0D0D"/>
                </a:solidFill>
                <a:latin typeface="Times New Roman" panose="02020603050405020304" pitchFamily="18" charset="0"/>
                <a:cs typeface="Times New Roman" panose="02020603050405020304" pitchFamily="18" charset="0"/>
              </a:rPr>
              <a:t>Thân bài</a:t>
            </a:r>
            <a:r>
              <a:rPr lang="vi-VN" sz="2400" dirty="0">
                <a:solidFill>
                  <a:srgbClr val="0D0D0D"/>
                </a:solidFill>
                <a:latin typeface="Times New Roman" panose="02020603050405020304" pitchFamily="18" charset="0"/>
                <a:cs typeface="Times New Roman" panose="02020603050405020304" pitchFamily="18" charset="0"/>
              </a:rPr>
              <a:t>: Ð</a:t>
            </a:r>
            <a:r>
              <a:rPr lang="en-US" sz="2400" dirty="0">
                <a:solidFill>
                  <a:srgbClr val="0D0D0D"/>
                </a:solidFill>
                <a:latin typeface="Times New Roman" panose="02020603050405020304" pitchFamily="18" charset="0"/>
                <a:cs typeface="Times New Roman" panose="02020603050405020304" pitchFamily="18" charset="0"/>
              </a:rPr>
              <a:t>ư</a:t>
            </a:r>
            <a:r>
              <a:rPr lang="vi-VN" sz="2400" dirty="0">
                <a:solidFill>
                  <a:srgbClr val="0D0D0D"/>
                </a:solidFill>
                <a:latin typeface="Times New Roman" panose="02020603050405020304" pitchFamily="18" charset="0"/>
                <a:cs typeface="Times New Roman" panose="02020603050405020304" pitchFamily="18" charset="0"/>
              </a:rPr>
              <a:t>a ra ý kiến bàn luận.</a:t>
            </a:r>
            <a:endParaRPr lang="en-US" sz="2400" dirty="0">
              <a:latin typeface="Times New Roman" panose="02020603050405020304" pitchFamily="18" charset="0"/>
              <a:cs typeface="Times New Roman" panose="02020603050405020304" pitchFamily="18" charset="0"/>
            </a:endParaRPr>
          </a:p>
          <a:p>
            <a:pPr algn="just">
              <a:spcBef>
                <a:spcPts val="600"/>
              </a:spcBef>
              <a:spcAft>
                <a:spcPts val="600"/>
              </a:spcAft>
            </a:pPr>
            <a:r>
              <a:rPr lang="vi-VN" sz="2400" dirty="0">
                <a:solidFill>
                  <a:srgbClr val="0D0D0D"/>
                </a:solidFill>
                <a:latin typeface="Times New Roman" panose="02020603050405020304" pitchFamily="18" charset="0"/>
                <a:cs typeface="Times New Roman" panose="02020603050405020304" pitchFamily="18" charset="0"/>
              </a:rPr>
              <a:t>+ Ý 1 (lí lẽ, bằng chứng)</a:t>
            </a:r>
            <a:endParaRPr lang="en-US" sz="2400" dirty="0">
              <a:latin typeface="Times New Roman" panose="02020603050405020304" pitchFamily="18" charset="0"/>
              <a:cs typeface="Times New Roman" panose="02020603050405020304" pitchFamily="18" charset="0"/>
            </a:endParaRPr>
          </a:p>
          <a:p>
            <a:pPr algn="just">
              <a:spcBef>
                <a:spcPts val="600"/>
              </a:spcBef>
              <a:spcAft>
                <a:spcPts val="600"/>
              </a:spcAft>
            </a:pPr>
            <a:r>
              <a:rPr lang="vi-VN" sz="2400" dirty="0">
                <a:solidFill>
                  <a:srgbClr val="0D0D0D"/>
                </a:solidFill>
                <a:latin typeface="Times New Roman" panose="02020603050405020304" pitchFamily="18" charset="0"/>
                <a:cs typeface="Times New Roman" panose="02020603050405020304" pitchFamily="18" charset="0"/>
              </a:rPr>
              <a:t>+ Ý 2 (lí lẽ, bằng chứng)</a:t>
            </a:r>
            <a:endParaRPr lang="en-US" sz="2400" dirty="0">
              <a:latin typeface="Times New Roman" panose="02020603050405020304" pitchFamily="18" charset="0"/>
              <a:cs typeface="Times New Roman" panose="02020603050405020304" pitchFamily="18" charset="0"/>
            </a:endParaRPr>
          </a:p>
          <a:p>
            <a:pPr algn="just">
              <a:spcBef>
                <a:spcPts val="600"/>
              </a:spcBef>
              <a:spcAft>
                <a:spcPts val="600"/>
              </a:spcAft>
            </a:pPr>
            <a:r>
              <a:rPr lang="vi-VN" sz="2400" dirty="0">
                <a:solidFill>
                  <a:srgbClr val="0D0D0D"/>
                </a:solidFill>
                <a:latin typeface="Times New Roman" panose="02020603050405020304" pitchFamily="18" charset="0"/>
                <a:cs typeface="Times New Roman" panose="02020603050405020304" pitchFamily="18" charset="0"/>
              </a:rPr>
              <a:t>+ Ý 3 (lí lẽ, bằng chứng)</a:t>
            </a:r>
            <a:endParaRPr lang="en-US" sz="2400" dirty="0">
              <a:latin typeface="Times New Roman" panose="02020603050405020304" pitchFamily="18" charset="0"/>
              <a:cs typeface="Times New Roman" panose="02020603050405020304" pitchFamily="18" charset="0"/>
            </a:endParaRPr>
          </a:p>
          <a:p>
            <a:pPr algn="just">
              <a:spcBef>
                <a:spcPts val="600"/>
              </a:spcBef>
              <a:spcAft>
                <a:spcPts val="600"/>
              </a:spcAft>
            </a:pPr>
            <a:r>
              <a:rPr lang="en-US" sz="2400" dirty="0" err="1">
                <a:solidFill>
                  <a:srgbClr val="0D0D0D"/>
                </a:solidFill>
                <a:latin typeface="Times New Roman" panose="02020603050405020304" pitchFamily="18" charset="0"/>
                <a:cs typeface="Times New Roman" panose="02020603050405020304" pitchFamily="18" charset="0"/>
              </a:rPr>
              <a:t>Trao</a:t>
            </a:r>
            <a:r>
              <a:rPr lang="en-US" sz="2400" dirty="0">
                <a:solidFill>
                  <a:srgbClr val="0D0D0D"/>
                </a:solidFill>
                <a:latin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cs typeface="Times New Roman" panose="02020603050405020304" pitchFamily="18" charset="0"/>
              </a:rPr>
              <a:t>đổi</a:t>
            </a:r>
            <a:r>
              <a:rPr lang="en-US" sz="2400" dirty="0">
                <a:solidFill>
                  <a:srgbClr val="0D0D0D"/>
                </a:solidFill>
                <a:latin typeface="Times New Roman" panose="02020603050405020304" pitchFamily="18" charset="0"/>
                <a:cs typeface="Times New Roman" panose="02020603050405020304" pitchFamily="18" charset="0"/>
              </a:rPr>
              <a:t> </a:t>
            </a:r>
            <a:r>
              <a:rPr lang="en-US" sz="2400" dirty="0" smtClean="0">
                <a:solidFill>
                  <a:srgbClr val="0D0D0D"/>
                </a:solidFill>
                <a:latin typeface="Times New Roman" panose="02020603050405020304" pitchFamily="18" charset="0"/>
                <a:cs typeface="Times New Roman" panose="02020603050405020304" pitchFamily="18" charset="0"/>
              </a:rPr>
              <a:t>ý </a:t>
            </a:r>
            <a:r>
              <a:rPr lang="en-US" sz="2400" dirty="0" err="1" smtClean="0">
                <a:solidFill>
                  <a:srgbClr val="0D0D0D"/>
                </a:solidFill>
                <a:latin typeface="Times New Roman" panose="02020603050405020304" pitchFamily="18" charset="0"/>
                <a:cs typeface="Times New Roman" panose="02020603050405020304" pitchFamily="18" charset="0"/>
              </a:rPr>
              <a:t>kiến</a:t>
            </a:r>
            <a:r>
              <a:rPr lang="en-US" sz="2400" dirty="0" smtClean="0">
                <a:solidFill>
                  <a:srgbClr val="0D0D0D"/>
                </a:solidFill>
                <a:latin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cs typeface="Times New Roman" panose="02020603050405020304" pitchFamily="18" charset="0"/>
              </a:rPr>
              <a:t>trái</a:t>
            </a:r>
            <a:r>
              <a:rPr lang="en-US" sz="2400" dirty="0">
                <a:solidFill>
                  <a:srgbClr val="0D0D0D"/>
                </a:solidFill>
                <a:latin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cs typeface="Times New Roman" panose="02020603050405020304" pitchFamily="18" charset="0"/>
              </a:rPr>
              <a:t>chiều</a:t>
            </a:r>
            <a:endParaRPr lang="en-US" sz="2400" dirty="0">
              <a:latin typeface="Times New Roman" panose="02020603050405020304" pitchFamily="18" charset="0"/>
              <a:cs typeface="Times New Roman" panose="02020603050405020304" pitchFamily="18" charset="0"/>
            </a:endParaRPr>
          </a:p>
          <a:p>
            <a:pPr algn="just">
              <a:spcBef>
                <a:spcPts val="600"/>
              </a:spcBef>
              <a:spcAft>
                <a:spcPts val="600"/>
              </a:spcAft>
            </a:pPr>
            <a:r>
              <a:rPr lang="vi-VN" sz="2400" dirty="0">
                <a:solidFill>
                  <a:srgbClr val="0D0D0D"/>
                </a:solidFill>
                <a:latin typeface="Times New Roman" panose="02020603050405020304" pitchFamily="18" charset="0"/>
                <a:cs typeface="Times New Roman" panose="02020603050405020304" pitchFamily="18" charset="0"/>
              </a:rPr>
              <a:t>- </a:t>
            </a:r>
            <a:r>
              <a:rPr lang="vi-VN" sz="2400" i="1" u="sng" dirty="0">
                <a:solidFill>
                  <a:srgbClr val="0D0D0D"/>
                </a:solidFill>
                <a:latin typeface="Times New Roman" panose="02020603050405020304" pitchFamily="18" charset="0"/>
                <a:cs typeface="Times New Roman" panose="02020603050405020304" pitchFamily="18" charset="0"/>
              </a:rPr>
              <a:t>Kết bài</a:t>
            </a:r>
            <a:r>
              <a:rPr lang="vi-VN" sz="2400" dirty="0">
                <a:solidFill>
                  <a:srgbClr val="0D0D0D"/>
                </a:solidFill>
                <a:latin typeface="Times New Roman" panose="02020603050405020304" pitchFamily="18" charset="0"/>
                <a:cs typeface="Times New Roman" panose="02020603050405020304" pitchFamily="18" charset="0"/>
              </a:rPr>
              <a:t>: Khẳng </a:t>
            </a:r>
            <a:r>
              <a:rPr lang="en-US" sz="2400" dirty="0">
                <a:solidFill>
                  <a:srgbClr val="0D0D0D"/>
                </a:solidFill>
                <a:latin typeface="Times New Roman" panose="02020603050405020304" pitchFamily="18" charset="0"/>
                <a:cs typeface="Times New Roman" panose="02020603050405020304" pitchFamily="18" charset="0"/>
              </a:rPr>
              <a:t>đ</a:t>
            </a:r>
            <a:r>
              <a:rPr lang="vi-VN" sz="2400" dirty="0">
                <a:solidFill>
                  <a:srgbClr val="0D0D0D"/>
                </a:solidFill>
                <a:latin typeface="Times New Roman" panose="02020603050405020304" pitchFamily="18" charset="0"/>
                <a:cs typeface="Times New Roman" panose="02020603050405020304" pitchFamily="18" charset="0"/>
              </a:rPr>
              <a:t>ịnh lại</a:t>
            </a:r>
            <a:r>
              <a:rPr lang="vi-VN" sz="2400" dirty="0">
                <a:latin typeface="Times New Roman" panose="02020603050405020304" pitchFamily="18" charset="0"/>
                <a:cs typeface="Times New Roman" panose="02020603050405020304" pitchFamily="18" charset="0"/>
              </a:rPr>
              <a:t> ý kiến của bản thân.</a:t>
            </a:r>
            <a:endParaRPr lang="en-US" sz="24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8000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1000"/>
                                        <p:tgtEl>
                                          <p:spTgt spid="7">
                                            <p:txEl>
                                              <p:pRg st="3" end="3"/>
                                            </p:txEl>
                                          </p:spTgt>
                                        </p:tgtEl>
                                      </p:cBhvr>
                                    </p:animEffect>
                                    <p:anim calcmode="lin" valueType="num">
                                      <p:cBhvr>
                                        <p:cTn id="2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animEffect transition="in" filter="fade">
                                      <p:cBhvr>
                                        <p:cTn id="28" dur="1000"/>
                                        <p:tgtEl>
                                          <p:spTgt spid="7">
                                            <p:txEl>
                                              <p:pRg st="4" end="4"/>
                                            </p:txEl>
                                          </p:spTgt>
                                        </p:tgtEl>
                                      </p:cBhvr>
                                    </p:animEffect>
                                    <p:anim calcmode="lin" valueType="num">
                                      <p:cBhvr>
                                        <p:cTn id="29"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animEffect transition="in" filter="fade">
                                      <p:cBhvr>
                                        <p:cTn id="35" dur="1000"/>
                                        <p:tgtEl>
                                          <p:spTgt spid="7">
                                            <p:txEl>
                                              <p:pRg st="5" end="5"/>
                                            </p:txEl>
                                          </p:spTgt>
                                        </p:tgtEl>
                                      </p:cBhvr>
                                    </p:animEffect>
                                    <p:anim calcmode="lin" valueType="num">
                                      <p:cBhvr>
                                        <p:cTn id="36"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fade">
                                      <p:cBhvr>
                                        <p:cTn id="42" dur="1000"/>
                                        <p:tgtEl>
                                          <p:spTgt spid="7">
                                            <p:txEl>
                                              <p:pRg st="6" end="6"/>
                                            </p:txEl>
                                          </p:spTgt>
                                        </p:tgtEl>
                                      </p:cBhvr>
                                    </p:animEffect>
                                    <p:anim calcmode="lin" valueType="num">
                                      <p:cBhvr>
                                        <p:cTn id="43"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xEl>
                                              <p:pRg st="7" end="7"/>
                                            </p:txEl>
                                          </p:spTgt>
                                        </p:tgtEl>
                                        <p:attrNameLst>
                                          <p:attrName>style.visibility</p:attrName>
                                        </p:attrNameLst>
                                      </p:cBhvr>
                                      <p:to>
                                        <p:strVal val="visible"/>
                                      </p:to>
                                    </p:set>
                                    <p:animEffect transition="in" filter="fade">
                                      <p:cBhvr>
                                        <p:cTn id="49" dur="1000"/>
                                        <p:tgtEl>
                                          <p:spTgt spid="7">
                                            <p:txEl>
                                              <p:pRg st="7" end="7"/>
                                            </p:txEl>
                                          </p:spTgt>
                                        </p:tgtEl>
                                      </p:cBhvr>
                                    </p:animEffect>
                                    <p:anim calcmode="lin" valueType="num">
                                      <p:cBhvr>
                                        <p:cTn id="50"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7">
                                            <p:txEl>
                                              <p:pRg st="8" end="8"/>
                                            </p:txEl>
                                          </p:spTgt>
                                        </p:tgtEl>
                                        <p:attrNameLst>
                                          <p:attrName>style.visibility</p:attrName>
                                        </p:attrNameLst>
                                      </p:cBhvr>
                                      <p:to>
                                        <p:strVal val="visible"/>
                                      </p:to>
                                    </p:set>
                                    <p:animEffect transition="in" filter="fade">
                                      <p:cBhvr>
                                        <p:cTn id="56" dur="1000"/>
                                        <p:tgtEl>
                                          <p:spTgt spid="7">
                                            <p:txEl>
                                              <p:pRg st="8" end="8"/>
                                            </p:txEl>
                                          </p:spTgt>
                                        </p:tgtEl>
                                      </p:cBhvr>
                                    </p:animEffect>
                                    <p:anim calcmode="lin" valueType="num">
                                      <p:cBhvr>
                                        <p:cTn id="57"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39874" y="68331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519492" y="968198"/>
            <a:ext cx="2717924"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Trước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khi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viết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60400" y="1516501"/>
            <a:ext cx="10845800" cy="4755148"/>
          </a:xfrm>
          <a:prstGeom prst="rect">
            <a:avLst/>
          </a:prstGeom>
          <a:ln w="28575">
            <a:solidFill>
              <a:schemeClr val="tx1"/>
            </a:solidFill>
          </a:ln>
        </p:spPr>
        <p:txBody>
          <a:bodyPr>
            <a:spAutoFit/>
          </a:bodyPr>
          <a:lstStyle/>
          <a:p>
            <a:pPr algn="ctr">
              <a:spcAft>
                <a:spcPts val="0"/>
              </a:spcAft>
            </a:pPr>
            <a:r>
              <a:rPr lang="vi-VN" sz="2000" b="1" dirty="0">
                <a:solidFill>
                  <a:srgbClr val="7030A0"/>
                </a:solidFill>
                <a:latin typeface="Times New Roman" panose="02020603050405020304" pitchFamily="18" charset="0"/>
                <a:ea typeface="Times New Roman" panose="02020603050405020304" pitchFamily="18" charset="0"/>
              </a:rPr>
              <a:t>PHIẾU TÌM Ý</a:t>
            </a:r>
            <a:endParaRPr lang="en-US" sz="2000" dirty="0">
              <a:latin typeface="Times New Roman" panose="02020603050405020304" pitchFamily="18" charset="0"/>
              <a:ea typeface="Times New Roman" panose="02020603050405020304" pitchFamily="18" charset="0"/>
            </a:endParaRPr>
          </a:p>
          <a:p>
            <a:pPr algn="ctr">
              <a:spcAft>
                <a:spcPts val="0"/>
              </a:spcAft>
            </a:pPr>
            <a:r>
              <a:rPr lang="vi-VN" sz="2000" dirty="0">
                <a:solidFill>
                  <a:srgbClr val="0070C0"/>
                </a:solidFill>
                <a:latin typeface="Times New Roman" panose="02020603050405020304" pitchFamily="18" charset="0"/>
                <a:ea typeface="Times New Roman" panose="02020603050405020304" pitchFamily="18" charset="0"/>
              </a:rPr>
              <a:t>Họ và tên HS: ………………………….</a:t>
            </a:r>
            <a:endParaRPr lang="en-US" sz="2000" dirty="0">
              <a:latin typeface="Times New Roman" panose="02020603050405020304" pitchFamily="18" charset="0"/>
              <a:ea typeface="Times New Roman" panose="02020603050405020304" pitchFamily="18" charset="0"/>
            </a:endParaRPr>
          </a:p>
          <a:p>
            <a:pPr>
              <a:lnSpc>
                <a:spcPct val="115000"/>
              </a:lnSpc>
              <a:spcAft>
                <a:spcPts val="0"/>
              </a:spcAft>
            </a:pPr>
            <a:r>
              <a:rPr lang="en-US" sz="2000" b="1" dirty="0" err="1">
                <a:solidFill>
                  <a:srgbClr val="000000"/>
                </a:solidFill>
                <a:latin typeface="Times New Roman" panose="02020603050405020304" pitchFamily="18" charset="0"/>
                <a:ea typeface="Times New Roman" panose="02020603050405020304" pitchFamily="18" charset="0"/>
              </a:rPr>
              <a:t>Nhiệm</a:t>
            </a:r>
            <a:r>
              <a:rPr lang="en-US" sz="2000" b="1" dirty="0">
                <a:solidFill>
                  <a:srgbClr val="000000"/>
                </a:solidFill>
                <a:latin typeface="Times New Roman" panose="02020603050405020304" pitchFamily="18" charset="0"/>
                <a:ea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rPr>
              <a:t>vụ</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Tìm</a:t>
            </a:r>
            <a:r>
              <a:rPr lang="en-US" sz="2000" dirty="0">
                <a:solidFill>
                  <a:srgbClr val="000000"/>
                </a:solidFill>
                <a:latin typeface="Times New Roman" panose="02020603050405020304" pitchFamily="18" charset="0"/>
                <a:ea typeface="Times New Roman" panose="02020603050405020304" pitchFamily="18" charset="0"/>
              </a:rPr>
              <a:t> ý </a:t>
            </a:r>
            <a:r>
              <a:rPr lang="en-US" sz="2000" dirty="0" err="1">
                <a:solidFill>
                  <a:srgbClr val="000000"/>
                </a:solidFill>
                <a:latin typeface="Times New Roman" panose="02020603050405020304" pitchFamily="18" charset="0"/>
                <a:ea typeface="Times New Roman" panose="02020603050405020304" pitchFamily="18" charset="0"/>
              </a:rPr>
              <a:t>cho</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bài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văn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trình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bày</a:t>
            </a:r>
            <a:r>
              <a:rPr lang="en-US" sz="2000" dirty="0">
                <a:latin typeface="Times New Roman" panose="02020603050405020304" pitchFamily="18" charset="0"/>
                <a:ea typeface="Times New Roman" panose="02020603050405020304" pitchFamily="18" charset="0"/>
              </a:rPr>
              <a:t> ý </a:t>
            </a:r>
            <a:r>
              <a:rPr lang="en-US" sz="2000" dirty="0" err="1">
                <a:latin typeface="Times New Roman" panose="02020603050405020304" pitchFamily="18" charset="0"/>
                <a:ea typeface="Times New Roman" panose="02020603050405020304" pitchFamily="18" charset="0"/>
              </a:rPr>
              <a:t>kiến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về</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một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hiện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tượng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vấn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đề</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em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quan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tâm</a:t>
            </a:r>
            <a:endParaRPr lang="en-US" sz="2000" dirty="0">
              <a:latin typeface="Times New Roman" panose="02020603050405020304" pitchFamily="18" charset="0"/>
              <a:ea typeface="Times New Roman" panose="02020603050405020304" pitchFamily="18" charset="0"/>
            </a:endParaRPr>
          </a:p>
          <a:p>
            <a:pPr>
              <a:spcAft>
                <a:spcPts val="0"/>
              </a:spcAft>
            </a:pP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Hiện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tượng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vấn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đề</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cần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bàn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là</a:t>
            </a:r>
            <a:r>
              <a:rPr lang="en-US" sz="2000" dirty="0">
                <a:latin typeface="Times New Roman" panose="02020603050405020304" pitchFamily="18" charset="0"/>
                <a:ea typeface="Times New Roman" panose="02020603050405020304" pitchFamily="18" charset="0"/>
              </a:rPr>
              <a:t> </a:t>
            </a:r>
            <a:r>
              <a:rPr lang="en-US" sz="2000" dirty="0" smtClean="0">
                <a:latin typeface="Times New Roman" panose="02020603050405020304" pitchFamily="18" charset="0"/>
                <a:ea typeface="Times New Roman" panose="02020603050405020304" pitchFamily="18" charset="0"/>
              </a:rPr>
              <a:t>:</a:t>
            </a:r>
          </a:p>
          <a:p>
            <a:pPr>
              <a:spcAft>
                <a:spcPts val="0"/>
              </a:spcAft>
            </a:pPr>
            <a:r>
              <a:rPr lang="en-US" sz="2000" dirty="0" smtClean="0">
                <a:latin typeface="Times New Roman" panose="02020603050405020304" pitchFamily="18" charset="0"/>
                <a:ea typeface="Times New Roman" panose="02020603050405020304" pitchFamily="18" charset="0"/>
              </a:rPr>
              <a:t>.................</a:t>
            </a:r>
            <a:r>
              <a:rPr lang="en-US" sz="2000" dirty="0" smtClean="0">
                <a:solidFill>
                  <a:srgbClr val="000000"/>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a:lnSpc>
                <a:spcPct val="150000"/>
              </a:lnSpc>
              <a:spcAft>
                <a:spcPts val="0"/>
              </a:spcAft>
            </a:pPr>
            <a:r>
              <a:rPr lang="en-US" sz="2000" dirty="0">
                <a:solidFill>
                  <a:srgbClr val="000000"/>
                </a:solidFill>
                <a:latin typeface="Times New Roman" panose="02020603050405020304" pitchFamily="18" charset="0"/>
                <a:ea typeface="Times New Roman" panose="02020603050405020304" pitchFamily="18" charset="0"/>
              </a:rPr>
              <a:t>-. </a:t>
            </a:r>
            <a:r>
              <a:rPr lang="en-US" sz="2000" dirty="0">
                <a:latin typeface="Times New Roman" panose="02020603050405020304" pitchFamily="18" charset="0"/>
                <a:ea typeface="Times New Roman" panose="02020603050405020304" pitchFamily="18" charset="0"/>
              </a:rPr>
              <a:t>Ý </a:t>
            </a:r>
            <a:r>
              <a:rPr lang="en-US" sz="2000" dirty="0" err="1">
                <a:latin typeface="Times New Roman" panose="02020603050405020304" pitchFamily="18" charset="0"/>
                <a:ea typeface="Times New Roman" panose="02020603050405020304" pitchFamily="18" charset="0"/>
              </a:rPr>
              <a:t>kiến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thái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độ</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em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về</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hiện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tượng</a:t>
            </a:r>
            <a:r>
              <a:rPr lang="en-US" sz="2000" dirty="0">
                <a:latin typeface="Times New Roman" panose="02020603050405020304" pitchFamily="18" charset="0"/>
                <a:ea typeface="Times New Roman" panose="02020603050405020304" pitchFamily="18" charset="0"/>
              </a:rPr>
              <a:t>(</a:t>
            </a:r>
            <a:r>
              <a:rPr lang="en-US" sz="2000" dirty="0" err="1">
                <a:latin typeface="Times New Roman" panose="02020603050405020304" pitchFamily="18" charset="0"/>
                <a:ea typeface="Times New Roman" panose="02020603050405020304" pitchFamily="18" charset="0"/>
              </a:rPr>
              <a:t>vấn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đề</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đó</a:t>
            </a:r>
            <a:r>
              <a:rPr lang="en-US" sz="2000" dirty="0" smtClean="0">
                <a:latin typeface="Times New Roman" panose="02020603050405020304" pitchFamily="18" charset="0"/>
                <a:ea typeface="Times New Roman" panose="02020603050405020304" pitchFamily="18" charset="0"/>
              </a:rPr>
              <a:t>:</a:t>
            </a:r>
          </a:p>
          <a:p>
            <a:pPr>
              <a:lnSpc>
                <a:spcPct val="150000"/>
              </a:lnSpc>
              <a:spcAft>
                <a:spcPts val="0"/>
              </a:spcAft>
            </a:pPr>
            <a:r>
              <a:rPr lang="en-US" sz="2000" dirty="0" smtClean="0">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a:lnSpc>
                <a:spcPct val="150000"/>
              </a:lnSpc>
              <a:spcAft>
                <a:spcPts val="0"/>
              </a:spcAft>
            </a:pP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Lí</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lẽ</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để</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bàn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luận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vấn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đề</a:t>
            </a:r>
            <a:r>
              <a:rPr lang="en-US" sz="2000" i="1" dirty="0" smtClean="0">
                <a:latin typeface="Times New Roman" panose="02020603050405020304" pitchFamily="18" charset="0"/>
                <a:ea typeface="Times New Roman" panose="02020603050405020304" pitchFamily="18" charset="0"/>
              </a:rPr>
              <a:t>:</a:t>
            </a:r>
            <a:r>
              <a:rPr lang="en-US" sz="2000" dirty="0" smtClean="0">
                <a:latin typeface="Times New Roman" panose="02020603050405020304" pitchFamily="18" charset="0"/>
                <a:ea typeface="Times New Roman" panose="02020603050405020304" pitchFamily="18" charset="0"/>
              </a:rPr>
              <a:t>.................................................................................................................. </a:t>
            </a:r>
          </a:p>
          <a:p>
            <a:pPr>
              <a:lnSpc>
                <a:spcPct val="150000"/>
              </a:lnSpc>
              <a:spcAft>
                <a:spcPts val="0"/>
              </a:spcAft>
            </a:pPr>
            <a:r>
              <a:rPr lang="en-US" sz="2000" i="1" dirty="0" smtClean="0">
                <a:latin typeface="Times New Roman" panose="02020603050405020304" pitchFamily="18" charset="0"/>
                <a:ea typeface="Times New Roman" panose="02020603050405020304" pitchFamily="18" charset="0"/>
              </a:rPr>
              <a:t>- </a:t>
            </a:r>
            <a:r>
              <a:rPr lang="en-US" sz="2000" i="1" dirty="0" err="1" smtClean="0">
                <a:latin typeface="Times New Roman" panose="02020603050405020304" pitchFamily="18" charset="0"/>
                <a:ea typeface="Times New Roman" panose="02020603050405020304" pitchFamily="18" charset="0"/>
              </a:rPr>
              <a:t>Bằng</a:t>
            </a:r>
            <a:r>
              <a:rPr lang="en-US" sz="2000" i="1" dirty="0" smtClean="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chứng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làm</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sáng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tỏ</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hiện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tượng</a:t>
            </a:r>
            <a:endParaRPr lang="en-US" sz="2000" dirty="0">
              <a:latin typeface="Times New Roman" panose="02020603050405020304" pitchFamily="18" charset="0"/>
              <a:ea typeface="Times New Roman" panose="02020603050405020304" pitchFamily="18" charset="0"/>
            </a:endParaRPr>
          </a:p>
          <a:p>
            <a:pPr>
              <a:lnSpc>
                <a:spcPct val="150000"/>
              </a:lnSpc>
              <a:spcAft>
                <a:spcPts val="0"/>
              </a:spcAft>
            </a:pPr>
            <a:r>
              <a:rPr lang="en-US" sz="2000" dirty="0" smtClean="0">
                <a:latin typeface="Times New Roman" panose="02020603050405020304" pitchFamily="18" charset="0"/>
                <a:ea typeface="Times New Roman" panose="02020603050405020304" pitchFamily="18" charset="0"/>
              </a:rPr>
              <a:t>..................................................................................................................................</a:t>
            </a:r>
            <a:r>
              <a:rPr lang="en-US" sz="2000" dirty="0" smtClean="0">
                <a:solidFill>
                  <a:srgbClr val="000000"/>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a:lnSpc>
                <a:spcPct val="150000"/>
              </a:lnSpc>
              <a:spcAft>
                <a:spcPts val="0"/>
              </a:spcAft>
            </a:pPr>
            <a:r>
              <a:rPr lang="en-US" sz="2000" dirty="0" err="1">
                <a:solidFill>
                  <a:srgbClr val="000000"/>
                </a:solidFill>
                <a:latin typeface="Times New Roman" panose="02020603050405020304" pitchFamily="18" charset="0"/>
                <a:ea typeface="Times New Roman" panose="02020603050405020304" pitchFamily="18" charset="0"/>
              </a:rPr>
              <a:t>Bài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học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đề</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xuất</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em</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rút</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ra</a:t>
            </a:r>
            <a:r>
              <a:rPr lang="en-US" sz="2000" dirty="0" err="1" smtClean="0">
                <a:solidFill>
                  <a:srgbClr val="000000"/>
                </a:solidFill>
                <a:latin typeface="Times New Roman" panose="02020603050405020304" pitchFamily="18" charset="0"/>
                <a:ea typeface="Times New Roman" panose="02020603050405020304" pitchFamily="18" charset="0"/>
              </a:rPr>
              <a:t>.</a:t>
            </a:r>
            <a:r>
              <a:rPr lang="en-US" sz="2000" dirty="0" smtClean="0">
                <a:solidFill>
                  <a:srgbClr val="000000"/>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a:spcAft>
                <a:spcPts val="0"/>
              </a:spcAft>
            </a:pPr>
            <a:r>
              <a:rPr lang="en-US" sz="2000" b="1" dirty="0">
                <a:solidFill>
                  <a:srgbClr val="0000FF"/>
                </a:solidFill>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639752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39874" y="68331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9" name="Group 38"/>
          <p:cNvGrpSpPr/>
          <p:nvPr/>
        </p:nvGrpSpPr>
        <p:grpSpPr>
          <a:xfrm>
            <a:off x="949737" y="1249394"/>
            <a:ext cx="10116037" cy="4688152"/>
            <a:chOff x="860017" y="1339969"/>
            <a:chExt cx="10116037" cy="4688152"/>
          </a:xfrm>
        </p:grpSpPr>
        <p:sp>
          <p:nvSpPr>
            <p:cNvPr id="40" name="Freeform 39"/>
            <p:cNvSpPr/>
            <p:nvPr/>
          </p:nvSpPr>
          <p:spPr>
            <a:xfrm>
              <a:off x="6455872" y="2514190"/>
              <a:ext cx="3390136" cy="537798"/>
            </a:xfrm>
            <a:custGeom>
              <a:avLst/>
              <a:gdLst/>
              <a:ahLst/>
              <a:cxnLst/>
              <a:rect l="0" t="0" r="0" b="0"/>
              <a:pathLst>
                <a:path>
                  <a:moveTo>
                    <a:pt x="0" y="0"/>
                  </a:moveTo>
                  <a:lnTo>
                    <a:pt x="0" y="366494"/>
                  </a:lnTo>
                  <a:lnTo>
                    <a:pt x="3390136" y="366494"/>
                  </a:lnTo>
                  <a:lnTo>
                    <a:pt x="3390136" y="537798"/>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41" name="Freeform 40"/>
            <p:cNvSpPr/>
            <p:nvPr/>
          </p:nvSpPr>
          <p:spPr>
            <a:xfrm>
              <a:off x="6455872" y="2514190"/>
              <a:ext cx="1130045" cy="537798"/>
            </a:xfrm>
            <a:custGeom>
              <a:avLst/>
              <a:gdLst/>
              <a:ahLst/>
              <a:cxnLst/>
              <a:rect l="0" t="0" r="0" b="0"/>
              <a:pathLst>
                <a:path>
                  <a:moveTo>
                    <a:pt x="0" y="0"/>
                  </a:moveTo>
                  <a:lnTo>
                    <a:pt x="0" y="366494"/>
                  </a:lnTo>
                  <a:lnTo>
                    <a:pt x="1130045" y="366494"/>
                  </a:lnTo>
                  <a:lnTo>
                    <a:pt x="1130045" y="537798"/>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42" name="Freeform 41"/>
            <p:cNvSpPr/>
            <p:nvPr/>
          </p:nvSpPr>
          <p:spPr>
            <a:xfrm>
              <a:off x="5325826" y="2514190"/>
              <a:ext cx="1130045" cy="537798"/>
            </a:xfrm>
            <a:custGeom>
              <a:avLst/>
              <a:gdLst/>
              <a:ahLst/>
              <a:cxnLst/>
              <a:rect l="0" t="0" r="0" b="0"/>
              <a:pathLst>
                <a:path>
                  <a:moveTo>
                    <a:pt x="1130045" y="0"/>
                  </a:moveTo>
                  <a:lnTo>
                    <a:pt x="1130045" y="366494"/>
                  </a:lnTo>
                  <a:lnTo>
                    <a:pt x="0" y="366494"/>
                  </a:lnTo>
                  <a:lnTo>
                    <a:pt x="0" y="537798"/>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43" name="Freeform 42"/>
            <p:cNvSpPr/>
            <p:nvPr/>
          </p:nvSpPr>
          <p:spPr>
            <a:xfrm>
              <a:off x="3065735" y="4226209"/>
              <a:ext cx="1130045" cy="537798"/>
            </a:xfrm>
            <a:custGeom>
              <a:avLst/>
              <a:gdLst/>
              <a:ahLst/>
              <a:cxnLst/>
              <a:rect l="0" t="0" r="0" b="0"/>
              <a:pathLst>
                <a:path>
                  <a:moveTo>
                    <a:pt x="0" y="0"/>
                  </a:moveTo>
                  <a:lnTo>
                    <a:pt x="0" y="366494"/>
                  </a:lnTo>
                  <a:lnTo>
                    <a:pt x="1130045" y="366494"/>
                  </a:lnTo>
                  <a:lnTo>
                    <a:pt x="1130045" y="537798"/>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44" name="Freeform 43"/>
            <p:cNvSpPr/>
            <p:nvPr/>
          </p:nvSpPr>
          <p:spPr>
            <a:xfrm>
              <a:off x="1935689" y="4226209"/>
              <a:ext cx="1130045" cy="537798"/>
            </a:xfrm>
            <a:custGeom>
              <a:avLst/>
              <a:gdLst/>
              <a:ahLst/>
              <a:cxnLst/>
              <a:rect l="0" t="0" r="0" b="0"/>
              <a:pathLst>
                <a:path>
                  <a:moveTo>
                    <a:pt x="1130045" y="0"/>
                  </a:moveTo>
                  <a:lnTo>
                    <a:pt x="1130045" y="366494"/>
                  </a:lnTo>
                  <a:lnTo>
                    <a:pt x="0" y="366494"/>
                  </a:lnTo>
                  <a:lnTo>
                    <a:pt x="0" y="537798"/>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45" name="Freeform 44"/>
            <p:cNvSpPr/>
            <p:nvPr/>
          </p:nvSpPr>
          <p:spPr>
            <a:xfrm>
              <a:off x="3065735" y="2514190"/>
              <a:ext cx="3390136" cy="537798"/>
            </a:xfrm>
            <a:custGeom>
              <a:avLst/>
              <a:gdLst/>
              <a:ahLst/>
              <a:cxnLst/>
              <a:rect l="0" t="0" r="0" b="0"/>
              <a:pathLst>
                <a:path>
                  <a:moveTo>
                    <a:pt x="3390136" y="0"/>
                  </a:moveTo>
                  <a:lnTo>
                    <a:pt x="3390136" y="366494"/>
                  </a:lnTo>
                  <a:lnTo>
                    <a:pt x="0" y="366494"/>
                  </a:lnTo>
                  <a:lnTo>
                    <a:pt x="0" y="537798"/>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46" name="Rounded Rectangle 45"/>
            <p:cNvSpPr/>
            <p:nvPr/>
          </p:nvSpPr>
          <p:spPr>
            <a:xfrm>
              <a:off x="5531289" y="1339969"/>
              <a:ext cx="1849165" cy="117422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7" name="Freeform 46"/>
            <p:cNvSpPr/>
            <p:nvPr/>
          </p:nvSpPr>
          <p:spPr>
            <a:xfrm>
              <a:off x="5380200" y="1429863"/>
              <a:ext cx="2205717" cy="1174220"/>
            </a:xfrm>
            <a:custGeom>
              <a:avLst/>
              <a:gdLst>
                <a:gd name="connsiteX0" fmla="*/ 0 w 1849165"/>
                <a:gd name="connsiteY0" fmla="*/ 117422 h 1174220"/>
                <a:gd name="connsiteX1" fmla="*/ 117422 w 1849165"/>
                <a:gd name="connsiteY1" fmla="*/ 0 h 1174220"/>
                <a:gd name="connsiteX2" fmla="*/ 1731743 w 1849165"/>
                <a:gd name="connsiteY2" fmla="*/ 0 h 1174220"/>
                <a:gd name="connsiteX3" fmla="*/ 1849165 w 1849165"/>
                <a:gd name="connsiteY3" fmla="*/ 117422 h 1174220"/>
                <a:gd name="connsiteX4" fmla="*/ 1849165 w 1849165"/>
                <a:gd name="connsiteY4" fmla="*/ 1056798 h 1174220"/>
                <a:gd name="connsiteX5" fmla="*/ 1731743 w 1849165"/>
                <a:gd name="connsiteY5" fmla="*/ 1174220 h 1174220"/>
                <a:gd name="connsiteX6" fmla="*/ 117422 w 1849165"/>
                <a:gd name="connsiteY6" fmla="*/ 1174220 h 1174220"/>
                <a:gd name="connsiteX7" fmla="*/ 0 w 1849165"/>
                <a:gd name="connsiteY7" fmla="*/ 1056798 h 1174220"/>
                <a:gd name="connsiteX8" fmla="*/ 0 w 1849165"/>
                <a:gd name="connsiteY8" fmla="*/ 117422 h 117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9165" h="1174220">
                  <a:moveTo>
                    <a:pt x="0" y="117422"/>
                  </a:moveTo>
                  <a:cubicBezTo>
                    <a:pt x="0" y="52572"/>
                    <a:pt x="52572" y="0"/>
                    <a:pt x="117422" y="0"/>
                  </a:cubicBezTo>
                  <a:lnTo>
                    <a:pt x="1731743" y="0"/>
                  </a:lnTo>
                  <a:cubicBezTo>
                    <a:pt x="1796593" y="0"/>
                    <a:pt x="1849165" y="52572"/>
                    <a:pt x="1849165" y="117422"/>
                  </a:cubicBezTo>
                  <a:lnTo>
                    <a:pt x="1849165" y="1056798"/>
                  </a:lnTo>
                  <a:cubicBezTo>
                    <a:pt x="1849165" y="1121648"/>
                    <a:pt x="1796593" y="1174220"/>
                    <a:pt x="1731743" y="1174220"/>
                  </a:cubicBezTo>
                  <a:lnTo>
                    <a:pt x="117422" y="1174220"/>
                  </a:lnTo>
                  <a:cubicBezTo>
                    <a:pt x="52572" y="1174220"/>
                    <a:pt x="0" y="1121648"/>
                    <a:pt x="0" y="1056798"/>
                  </a:cubicBezTo>
                  <a:lnTo>
                    <a:pt x="0" y="117422"/>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5352" tIns="95352" rIns="95352" bIns="95352" numCol="1" spcCol="1270" anchor="ctr" anchorCtr="0">
              <a:noAutofit/>
            </a:bodyPr>
            <a:lstStyle/>
            <a:p>
              <a:pPr lvl="0" algn="ctr" defTabSz="711200">
                <a:lnSpc>
                  <a:spcPct val="90000"/>
                </a:lnSpc>
                <a:spcBef>
                  <a:spcPct val="0"/>
                </a:spcBef>
                <a:spcAft>
                  <a:spcPct val="35000"/>
                </a:spcAft>
              </a:pPr>
              <a:r>
                <a:rPr lang="en-US" sz="2000" b="1" kern="1200" dirty="0" smtClean="0">
                  <a:latin typeface="Times New Roman" panose="02020603050405020304" pitchFamily="18" charset="0"/>
                  <a:cs typeface="Times New Roman" panose="02020603050405020304" pitchFamily="18" charset="0"/>
                </a:rPr>
                <a:t>2. </a:t>
              </a:r>
              <a:r>
                <a:rPr lang="en-US" sz="2000" b="1" kern="1200" dirty="0" err="1" smtClean="0">
                  <a:latin typeface="Times New Roman" panose="02020603050405020304" pitchFamily="18" charset="0"/>
                  <a:cs typeface="Times New Roman" panose="02020603050405020304" pitchFamily="18" charset="0"/>
                </a:rPr>
                <a:t>Viết</a:t>
              </a:r>
              <a:r>
                <a:rPr lang="en-US" sz="2000" b="1" kern="1200" dirty="0" smtClean="0">
                  <a:latin typeface="Times New Roman" panose="02020603050405020304" pitchFamily="18" charset="0"/>
                  <a:cs typeface="Times New Roman" panose="02020603050405020304" pitchFamily="18" charset="0"/>
                </a:rPr>
                <a:t> </a:t>
              </a:r>
              <a:r>
                <a:rPr lang="en-US" sz="2000" b="1" kern="1200" dirty="0" err="1" smtClean="0">
                  <a:latin typeface="Times New Roman" panose="02020603050405020304" pitchFamily="18" charset="0"/>
                  <a:cs typeface="Times New Roman" panose="02020603050405020304" pitchFamily="18" charset="0"/>
                </a:rPr>
                <a:t>bài</a:t>
              </a:r>
              <a:endParaRPr lang="en-US" sz="2000" kern="1200" dirty="0">
                <a:latin typeface="Times New Roman" panose="02020603050405020304" pitchFamily="18" charset="0"/>
                <a:cs typeface="Times New Roman" panose="02020603050405020304" pitchFamily="18" charset="0"/>
              </a:endParaRPr>
            </a:p>
          </p:txBody>
        </p:sp>
        <p:sp>
          <p:nvSpPr>
            <p:cNvPr id="48" name="Rounded Rectangle 47"/>
            <p:cNvSpPr/>
            <p:nvPr/>
          </p:nvSpPr>
          <p:spPr>
            <a:xfrm>
              <a:off x="2141152" y="3051989"/>
              <a:ext cx="1849165" cy="117422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9" name="Freeform 48"/>
            <p:cNvSpPr/>
            <p:nvPr/>
          </p:nvSpPr>
          <p:spPr>
            <a:xfrm>
              <a:off x="1990063" y="3141882"/>
              <a:ext cx="2205717" cy="1174220"/>
            </a:xfrm>
            <a:custGeom>
              <a:avLst/>
              <a:gdLst>
                <a:gd name="connsiteX0" fmla="*/ 0 w 1849165"/>
                <a:gd name="connsiteY0" fmla="*/ 117422 h 1174220"/>
                <a:gd name="connsiteX1" fmla="*/ 117422 w 1849165"/>
                <a:gd name="connsiteY1" fmla="*/ 0 h 1174220"/>
                <a:gd name="connsiteX2" fmla="*/ 1731743 w 1849165"/>
                <a:gd name="connsiteY2" fmla="*/ 0 h 1174220"/>
                <a:gd name="connsiteX3" fmla="*/ 1849165 w 1849165"/>
                <a:gd name="connsiteY3" fmla="*/ 117422 h 1174220"/>
                <a:gd name="connsiteX4" fmla="*/ 1849165 w 1849165"/>
                <a:gd name="connsiteY4" fmla="*/ 1056798 h 1174220"/>
                <a:gd name="connsiteX5" fmla="*/ 1731743 w 1849165"/>
                <a:gd name="connsiteY5" fmla="*/ 1174220 h 1174220"/>
                <a:gd name="connsiteX6" fmla="*/ 117422 w 1849165"/>
                <a:gd name="connsiteY6" fmla="*/ 1174220 h 1174220"/>
                <a:gd name="connsiteX7" fmla="*/ 0 w 1849165"/>
                <a:gd name="connsiteY7" fmla="*/ 1056798 h 1174220"/>
                <a:gd name="connsiteX8" fmla="*/ 0 w 1849165"/>
                <a:gd name="connsiteY8" fmla="*/ 117422 h 117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9165" h="1174220">
                  <a:moveTo>
                    <a:pt x="0" y="117422"/>
                  </a:moveTo>
                  <a:cubicBezTo>
                    <a:pt x="0" y="52572"/>
                    <a:pt x="52572" y="0"/>
                    <a:pt x="117422" y="0"/>
                  </a:cubicBezTo>
                  <a:lnTo>
                    <a:pt x="1731743" y="0"/>
                  </a:lnTo>
                  <a:cubicBezTo>
                    <a:pt x="1796593" y="0"/>
                    <a:pt x="1849165" y="52572"/>
                    <a:pt x="1849165" y="117422"/>
                  </a:cubicBezTo>
                  <a:lnTo>
                    <a:pt x="1849165" y="1056798"/>
                  </a:lnTo>
                  <a:cubicBezTo>
                    <a:pt x="1849165" y="1121648"/>
                    <a:pt x="1796593" y="1174220"/>
                    <a:pt x="1731743" y="1174220"/>
                  </a:cubicBezTo>
                  <a:lnTo>
                    <a:pt x="117422" y="1174220"/>
                  </a:lnTo>
                  <a:cubicBezTo>
                    <a:pt x="52572" y="1174220"/>
                    <a:pt x="0" y="1121648"/>
                    <a:pt x="0" y="1056798"/>
                  </a:cubicBezTo>
                  <a:lnTo>
                    <a:pt x="0" y="117422"/>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5352" tIns="95352" rIns="95352" bIns="95352" numCol="1" spcCol="1270" anchor="ctr" anchorCtr="0">
              <a:noAutofit/>
            </a:bodyPr>
            <a:lstStyle/>
            <a:p>
              <a:pPr lvl="0" algn="ctr" defTabSz="7112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Mở</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bài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Chọn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một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trong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hai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cách</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sp>
          <p:nvSpPr>
            <p:cNvPr id="50" name="Rounded Rectangle 49"/>
            <p:cNvSpPr/>
            <p:nvPr/>
          </p:nvSpPr>
          <p:spPr>
            <a:xfrm>
              <a:off x="1011107" y="4764008"/>
              <a:ext cx="1849165" cy="117422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1" name="Freeform 50"/>
            <p:cNvSpPr/>
            <p:nvPr/>
          </p:nvSpPr>
          <p:spPr>
            <a:xfrm>
              <a:off x="860017" y="4853901"/>
              <a:ext cx="2205717" cy="1174220"/>
            </a:xfrm>
            <a:custGeom>
              <a:avLst/>
              <a:gdLst>
                <a:gd name="connsiteX0" fmla="*/ 0 w 1849165"/>
                <a:gd name="connsiteY0" fmla="*/ 117422 h 1174220"/>
                <a:gd name="connsiteX1" fmla="*/ 117422 w 1849165"/>
                <a:gd name="connsiteY1" fmla="*/ 0 h 1174220"/>
                <a:gd name="connsiteX2" fmla="*/ 1731743 w 1849165"/>
                <a:gd name="connsiteY2" fmla="*/ 0 h 1174220"/>
                <a:gd name="connsiteX3" fmla="*/ 1849165 w 1849165"/>
                <a:gd name="connsiteY3" fmla="*/ 117422 h 1174220"/>
                <a:gd name="connsiteX4" fmla="*/ 1849165 w 1849165"/>
                <a:gd name="connsiteY4" fmla="*/ 1056798 h 1174220"/>
                <a:gd name="connsiteX5" fmla="*/ 1731743 w 1849165"/>
                <a:gd name="connsiteY5" fmla="*/ 1174220 h 1174220"/>
                <a:gd name="connsiteX6" fmla="*/ 117422 w 1849165"/>
                <a:gd name="connsiteY6" fmla="*/ 1174220 h 1174220"/>
                <a:gd name="connsiteX7" fmla="*/ 0 w 1849165"/>
                <a:gd name="connsiteY7" fmla="*/ 1056798 h 1174220"/>
                <a:gd name="connsiteX8" fmla="*/ 0 w 1849165"/>
                <a:gd name="connsiteY8" fmla="*/ 117422 h 117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9165" h="1174220">
                  <a:moveTo>
                    <a:pt x="0" y="117422"/>
                  </a:moveTo>
                  <a:cubicBezTo>
                    <a:pt x="0" y="52572"/>
                    <a:pt x="52572" y="0"/>
                    <a:pt x="117422" y="0"/>
                  </a:cubicBezTo>
                  <a:lnTo>
                    <a:pt x="1731743" y="0"/>
                  </a:lnTo>
                  <a:cubicBezTo>
                    <a:pt x="1796593" y="0"/>
                    <a:pt x="1849165" y="52572"/>
                    <a:pt x="1849165" y="117422"/>
                  </a:cubicBezTo>
                  <a:lnTo>
                    <a:pt x="1849165" y="1056798"/>
                  </a:lnTo>
                  <a:cubicBezTo>
                    <a:pt x="1849165" y="1121648"/>
                    <a:pt x="1796593" y="1174220"/>
                    <a:pt x="1731743" y="1174220"/>
                  </a:cubicBezTo>
                  <a:lnTo>
                    <a:pt x="117422" y="1174220"/>
                  </a:lnTo>
                  <a:cubicBezTo>
                    <a:pt x="52572" y="1174220"/>
                    <a:pt x="0" y="1121648"/>
                    <a:pt x="0" y="1056798"/>
                  </a:cubicBezTo>
                  <a:lnTo>
                    <a:pt x="0" y="117422"/>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5352" tIns="95352" rIns="95352" bIns="95352" numCol="1" spcCol="1270" anchor="ctr" anchorCtr="0">
              <a:noAutofit/>
            </a:bodyPr>
            <a:lstStyle/>
            <a:p>
              <a:pPr lvl="0" algn="ctr" defTabSz="7112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Trực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tiếp</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Nêu</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thẳng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hiện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tượng</a:t>
              </a:r>
              <a:endParaRPr lang="en-US" sz="2000" kern="1200" dirty="0">
                <a:latin typeface="Times New Roman" panose="02020603050405020304" pitchFamily="18" charset="0"/>
                <a:cs typeface="Times New Roman" panose="02020603050405020304" pitchFamily="18" charset="0"/>
              </a:endParaRPr>
            </a:p>
          </p:txBody>
        </p:sp>
        <p:sp>
          <p:nvSpPr>
            <p:cNvPr id="52" name="Rounded Rectangle 51"/>
            <p:cNvSpPr/>
            <p:nvPr/>
          </p:nvSpPr>
          <p:spPr>
            <a:xfrm>
              <a:off x="3271198" y="4764008"/>
              <a:ext cx="1849165" cy="117422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3" name="Freeform 52"/>
            <p:cNvSpPr/>
            <p:nvPr/>
          </p:nvSpPr>
          <p:spPr>
            <a:xfrm>
              <a:off x="3120109" y="4853901"/>
              <a:ext cx="2205717" cy="1174220"/>
            </a:xfrm>
            <a:custGeom>
              <a:avLst/>
              <a:gdLst>
                <a:gd name="connsiteX0" fmla="*/ 0 w 1849165"/>
                <a:gd name="connsiteY0" fmla="*/ 117422 h 1174220"/>
                <a:gd name="connsiteX1" fmla="*/ 117422 w 1849165"/>
                <a:gd name="connsiteY1" fmla="*/ 0 h 1174220"/>
                <a:gd name="connsiteX2" fmla="*/ 1731743 w 1849165"/>
                <a:gd name="connsiteY2" fmla="*/ 0 h 1174220"/>
                <a:gd name="connsiteX3" fmla="*/ 1849165 w 1849165"/>
                <a:gd name="connsiteY3" fmla="*/ 117422 h 1174220"/>
                <a:gd name="connsiteX4" fmla="*/ 1849165 w 1849165"/>
                <a:gd name="connsiteY4" fmla="*/ 1056798 h 1174220"/>
                <a:gd name="connsiteX5" fmla="*/ 1731743 w 1849165"/>
                <a:gd name="connsiteY5" fmla="*/ 1174220 h 1174220"/>
                <a:gd name="connsiteX6" fmla="*/ 117422 w 1849165"/>
                <a:gd name="connsiteY6" fmla="*/ 1174220 h 1174220"/>
                <a:gd name="connsiteX7" fmla="*/ 0 w 1849165"/>
                <a:gd name="connsiteY7" fmla="*/ 1056798 h 1174220"/>
                <a:gd name="connsiteX8" fmla="*/ 0 w 1849165"/>
                <a:gd name="connsiteY8" fmla="*/ 117422 h 117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9165" h="1174220">
                  <a:moveTo>
                    <a:pt x="0" y="117422"/>
                  </a:moveTo>
                  <a:cubicBezTo>
                    <a:pt x="0" y="52572"/>
                    <a:pt x="52572" y="0"/>
                    <a:pt x="117422" y="0"/>
                  </a:cubicBezTo>
                  <a:lnTo>
                    <a:pt x="1731743" y="0"/>
                  </a:lnTo>
                  <a:cubicBezTo>
                    <a:pt x="1796593" y="0"/>
                    <a:pt x="1849165" y="52572"/>
                    <a:pt x="1849165" y="117422"/>
                  </a:cubicBezTo>
                  <a:lnTo>
                    <a:pt x="1849165" y="1056798"/>
                  </a:lnTo>
                  <a:cubicBezTo>
                    <a:pt x="1849165" y="1121648"/>
                    <a:pt x="1796593" y="1174220"/>
                    <a:pt x="1731743" y="1174220"/>
                  </a:cubicBezTo>
                  <a:lnTo>
                    <a:pt x="117422" y="1174220"/>
                  </a:lnTo>
                  <a:cubicBezTo>
                    <a:pt x="52572" y="1174220"/>
                    <a:pt x="0" y="1121648"/>
                    <a:pt x="0" y="1056798"/>
                  </a:cubicBezTo>
                  <a:lnTo>
                    <a:pt x="0" y="117422"/>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5352" tIns="95352" rIns="95352" bIns="95352" numCol="1" spcCol="1270" anchor="ctr" anchorCtr="0">
              <a:noAutofit/>
            </a:bodyPr>
            <a:lstStyle/>
            <a:p>
              <a:pPr lvl="0" algn="ctr" defTabSz="7112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Gián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tiếp</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kể</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ngắn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gọn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một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câu</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chuyện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để</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giới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thiệu</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hiện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tượng</a:t>
              </a:r>
              <a:r>
                <a:rPr lang="en-US" sz="2000" kern="1200" dirty="0" smtClean="0">
                  <a:latin typeface="Times New Roman" panose="02020603050405020304" pitchFamily="18" charset="0"/>
                  <a:cs typeface="Times New Roman" panose="02020603050405020304" pitchFamily="18" charset="0"/>
                </a:rPr>
                <a:t> </a:t>
              </a:r>
              <a:endParaRPr lang="en-US" sz="2000" kern="1200" dirty="0">
                <a:latin typeface="Times New Roman" panose="02020603050405020304" pitchFamily="18" charset="0"/>
                <a:cs typeface="Times New Roman" panose="02020603050405020304" pitchFamily="18" charset="0"/>
              </a:endParaRPr>
            </a:p>
          </p:txBody>
        </p:sp>
        <p:sp>
          <p:nvSpPr>
            <p:cNvPr id="54" name="Rounded Rectangle 53"/>
            <p:cNvSpPr/>
            <p:nvPr/>
          </p:nvSpPr>
          <p:spPr>
            <a:xfrm>
              <a:off x="4401243" y="3051989"/>
              <a:ext cx="1849165" cy="117422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5" name="Freeform 54"/>
            <p:cNvSpPr/>
            <p:nvPr/>
          </p:nvSpPr>
          <p:spPr>
            <a:xfrm>
              <a:off x="4250154" y="3141882"/>
              <a:ext cx="2205717" cy="1174220"/>
            </a:xfrm>
            <a:custGeom>
              <a:avLst/>
              <a:gdLst>
                <a:gd name="connsiteX0" fmla="*/ 0 w 1849165"/>
                <a:gd name="connsiteY0" fmla="*/ 117422 h 1174220"/>
                <a:gd name="connsiteX1" fmla="*/ 117422 w 1849165"/>
                <a:gd name="connsiteY1" fmla="*/ 0 h 1174220"/>
                <a:gd name="connsiteX2" fmla="*/ 1731743 w 1849165"/>
                <a:gd name="connsiteY2" fmla="*/ 0 h 1174220"/>
                <a:gd name="connsiteX3" fmla="*/ 1849165 w 1849165"/>
                <a:gd name="connsiteY3" fmla="*/ 117422 h 1174220"/>
                <a:gd name="connsiteX4" fmla="*/ 1849165 w 1849165"/>
                <a:gd name="connsiteY4" fmla="*/ 1056798 h 1174220"/>
                <a:gd name="connsiteX5" fmla="*/ 1731743 w 1849165"/>
                <a:gd name="connsiteY5" fmla="*/ 1174220 h 1174220"/>
                <a:gd name="connsiteX6" fmla="*/ 117422 w 1849165"/>
                <a:gd name="connsiteY6" fmla="*/ 1174220 h 1174220"/>
                <a:gd name="connsiteX7" fmla="*/ 0 w 1849165"/>
                <a:gd name="connsiteY7" fmla="*/ 1056798 h 1174220"/>
                <a:gd name="connsiteX8" fmla="*/ 0 w 1849165"/>
                <a:gd name="connsiteY8" fmla="*/ 117422 h 117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9165" h="1174220">
                  <a:moveTo>
                    <a:pt x="0" y="117422"/>
                  </a:moveTo>
                  <a:cubicBezTo>
                    <a:pt x="0" y="52572"/>
                    <a:pt x="52572" y="0"/>
                    <a:pt x="117422" y="0"/>
                  </a:cubicBezTo>
                  <a:lnTo>
                    <a:pt x="1731743" y="0"/>
                  </a:lnTo>
                  <a:cubicBezTo>
                    <a:pt x="1796593" y="0"/>
                    <a:pt x="1849165" y="52572"/>
                    <a:pt x="1849165" y="117422"/>
                  </a:cubicBezTo>
                  <a:lnTo>
                    <a:pt x="1849165" y="1056798"/>
                  </a:lnTo>
                  <a:cubicBezTo>
                    <a:pt x="1849165" y="1121648"/>
                    <a:pt x="1796593" y="1174220"/>
                    <a:pt x="1731743" y="1174220"/>
                  </a:cubicBezTo>
                  <a:lnTo>
                    <a:pt x="117422" y="1174220"/>
                  </a:lnTo>
                  <a:cubicBezTo>
                    <a:pt x="52572" y="1174220"/>
                    <a:pt x="0" y="1121648"/>
                    <a:pt x="0" y="1056798"/>
                  </a:cubicBezTo>
                  <a:lnTo>
                    <a:pt x="0" y="117422"/>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5352" tIns="95352" rIns="95352" bIns="95352" numCol="1" spcCol="1270" anchor="ctr" anchorCtr="0">
              <a:noAutofit/>
            </a:bodyPr>
            <a:lstStyle/>
            <a:p>
              <a:pPr lvl="0" algn="ctr" defTabSz="7112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Thân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bài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Mỗi</a:t>
              </a:r>
              <a:r>
                <a:rPr lang="en-US" sz="2000" kern="1200" dirty="0" smtClean="0">
                  <a:latin typeface="Times New Roman" panose="02020603050405020304" pitchFamily="18" charset="0"/>
                  <a:cs typeface="Times New Roman" panose="02020603050405020304" pitchFamily="18" charset="0"/>
                </a:rPr>
                <a:t> ý </a:t>
              </a:r>
              <a:r>
                <a:rPr lang="en-US" sz="2000" kern="1200" dirty="0" err="1" smtClean="0">
                  <a:latin typeface="Times New Roman" panose="02020603050405020304" pitchFamily="18" charset="0"/>
                  <a:cs typeface="Times New Roman" panose="02020603050405020304" pitchFamily="18" charset="0"/>
                </a:rPr>
                <a:t>trình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bày</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thành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một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đoạn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văn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có</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lí</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lẽ</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bằng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chứng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cụ</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thể</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sp>
          <p:nvSpPr>
            <p:cNvPr id="56" name="Rounded Rectangle 55"/>
            <p:cNvSpPr/>
            <p:nvPr/>
          </p:nvSpPr>
          <p:spPr>
            <a:xfrm>
              <a:off x="6661335" y="3051989"/>
              <a:ext cx="1849165" cy="117422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7" name="Freeform 56"/>
            <p:cNvSpPr/>
            <p:nvPr/>
          </p:nvSpPr>
          <p:spPr>
            <a:xfrm>
              <a:off x="6510246" y="3141882"/>
              <a:ext cx="2205717" cy="1174220"/>
            </a:xfrm>
            <a:custGeom>
              <a:avLst/>
              <a:gdLst>
                <a:gd name="connsiteX0" fmla="*/ 0 w 1849165"/>
                <a:gd name="connsiteY0" fmla="*/ 117422 h 1174220"/>
                <a:gd name="connsiteX1" fmla="*/ 117422 w 1849165"/>
                <a:gd name="connsiteY1" fmla="*/ 0 h 1174220"/>
                <a:gd name="connsiteX2" fmla="*/ 1731743 w 1849165"/>
                <a:gd name="connsiteY2" fmla="*/ 0 h 1174220"/>
                <a:gd name="connsiteX3" fmla="*/ 1849165 w 1849165"/>
                <a:gd name="connsiteY3" fmla="*/ 117422 h 1174220"/>
                <a:gd name="connsiteX4" fmla="*/ 1849165 w 1849165"/>
                <a:gd name="connsiteY4" fmla="*/ 1056798 h 1174220"/>
                <a:gd name="connsiteX5" fmla="*/ 1731743 w 1849165"/>
                <a:gd name="connsiteY5" fmla="*/ 1174220 h 1174220"/>
                <a:gd name="connsiteX6" fmla="*/ 117422 w 1849165"/>
                <a:gd name="connsiteY6" fmla="*/ 1174220 h 1174220"/>
                <a:gd name="connsiteX7" fmla="*/ 0 w 1849165"/>
                <a:gd name="connsiteY7" fmla="*/ 1056798 h 1174220"/>
                <a:gd name="connsiteX8" fmla="*/ 0 w 1849165"/>
                <a:gd name="connsiteY8" fmla="*/ 117422 h 117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9165" h="1174220">
                  <a:moveTo>
                    <a:pt x="0" y="117422"/>
                  </a:moveTo>
                  <a:cubicBezTo>
                    <a:pt x="0" y="52572"/>
                    <a:pt x="52572" y="0"/>
                    <a:pt x="117422" y="0"/>
                  </a:cubicBezTo>
                  <a:lnTo>
                    <a:pt x="1731743" y="0"/>
                  </a:lnTo>
                  <a:cubicBezTo>
                    <a:pt x="1796593" y="0"/>
                    <a:pt x="1849165" y="52572"/>
                    <a:pt x="1849165" y="117422"/>
                  </a:cubicBezTo>
                  <a:lnTo>
                    <a:pt x="1849165" y="1056798"/>
                  </a:lnTo>
                  <a:cubicBezTo>
                    <a:pt x="1849165" y="1121648"/>
                    <a:pt x="1796593" y="1174220"/>
                    <a:pt x="1731743" y="1174220"/>
                  </a:cubicBezTo>
                  <a:lnTo>
                    <a:pt x="117422" y="1174220"/>
                  </a:lnTo>
                  <a:cubicBezTo>
                    <a:pt x="52572" y="1174220"/>
                    <a:pt x="0" y="1121648"/>
                    <a:pt x="0" y="1056798"/>
                  </a:cubicBezTo>
                  <a:lnTo>
                    <a:pt x="0" y="117422"/>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5352" tIns="95352" rIns="95352" bIns="95352" numCol="1" spcCol="1270" anchor="ctr" anchorCtr="0">
              <a:noAutofit/>
            </a:bodyPr>
            <a:lstStyle/>
            <a:p>
              <a:pPr lvl="0" algn="ctr" defTabSz="7112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Thể</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hiện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rõ</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quan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điểm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của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người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viết</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sp>
          <p:nvSpPr>
            <p:cNvPr id="58" name="Rounded Rectangle 57"/>
            <p:cNvSpPr/>
            <p:nvPr/>
          </p:nvSpPr>
          <p:spPr>
            <a:xfrm>
              <a:off x="8921426" y="3051989"/>
              <a:ext cx="1849165" cy="117422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9" name="Freeform 58"/>
            <p:cNvSpPr/>
            <p:nvPr/>
          </p:nvSpPr>
          <p:spPr>
            <a:xfrm>
              <a:off x="8770337" y="3141882"/>
              <a:ext cx="2205717" cy="1174220"/>
            </a:xfrm>
            <a:custGeom>
              <a:avLst/>
              <a:gdLst>
                <a:gd name="connsiteX0" fmla="*/ 0 w 1849165"/>
                <a:gd name="connsiteY0" fmla="*/ 117422 h 1174220"/>
                <a:gd name="connsiteX1" fmla="*/ 117422 w 1849165"/>
                <a:gd name="connsiteY1" fmla="*/ 0 h 1174220"/>
                <a:gd name="connsiteX2" fmla="*/ 1731743 w 1849165"/>
                <a:gd name="connsiteY2" fmla="*/ 0 h 1174220"/>
                <a:gd name="connsiteX3" fmla="*/ 1849165 w 1849165"/>
                <a:gd name="connsiteY3" fmla="*/ 117422 h 1174220"/>
                <a:gd name="connsiteX4" fmla="*/ 1849165 w 1849165"/>
                <a:gd name="connsiteY4" fmla="*/ 1056798 h 1174220"/>
                <a:gd name="connsiteX5" fmla="*/ 1731743 w 1849165"/>
                <a:gd name="connsiteY5" fmla="*/ 1174220 h 1174220"/>
                <a:gd name="connsiteX6" fmla="*/ 117422 w 1849165"/>
                <a:gd name="connsiteY6" fmla="*/ 1174220 h 1174220"/>
                <a:gd name="connsiteX7" fmla="*/ 0 w 1849165"/>
                <a:gd name="connsiteY7" fmla="*/ 1056798 h 1174220"/>
                <a:gd name="connsiteX8" fmla="*/ 0 w 1849165"/>
                <a:gd name="connsiteY8" fmla="*/ 117422 h 117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9165" h="1174220">
                  <a:moveTo>
                    <a:pt x="0" y="117422"/>
                  </a:moveTo>
                  <a:cubicBezTo>
                    <a:pt x="0" y="52572"/>
                    <a:pt x="52572" y="0"/>
                    <a:pt x="117422" y="0"/>
                  </a:cubicBezTo>
                  <a:lnTo>
                    <a:pt x="1731743" y="0"/>
                  </a:lnTo>
                  <a:cubicBezTo>
                    <a:pt x="1796593" y="0"/>
                    <a:pt x="1849165" y="52572"/>
                    <a:pt x="1849165" y="117422"/>
                  </a:cubicBezTo>
                  <a:lnTo>
                    <a:pt x="1849165" y="1056798"/>
                  </a:lnTo>
                  <a:cubicBezTo>
                    <a:pt x="1849165" y="1121648"/>
                    <a:pt x="1796593" y="1174220"/>
                    <a:pt x="1731743" y="1174220"/>
                  </a:cubicBezTo>
                  <a:lnTo>
                    <a:pt x="117422" y="1174220"/>
                  </a:lnTo>
                  <a:cubicBezTo>
                    <a:pt x="52572" y="1174220"/>
                    <a:pt x="0" y="1121648"/>
                    <a:pt x="0" y="1056798"/>
                  </a:cubicBezTo>
                  <a:lnTo>
                    <a:pt x="0" y="117422"/>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5352" tIns="95352" rIns="95352" bIns="95352" numCol="1" spcCol="1270" anchor="ctr" anchorCtr="0">
              <a:noAutofit/>
            </a:bodyPr>
            <a:lstStyle/>
            <a:p>
              <a:pPr lvl="0" algn="ctr" defTabSz="7112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Có</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thể</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kết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hợp</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yếu</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tố</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biểu</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cảm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tự</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sự</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phù</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hợp</a:t>
              </a:r>
              <a:endParaRPr lang="en-US" sz="2000" kern="1200" dirty="0">
                <a:latin typeface="Times New Roman" panose="02020603050405020304" pitchFamily="18" charset="0"/>
                <a:cs typeface="Times New Roman" panose="02020603050405020304" pitchFamily="18" charset="0"/>
              </a:endParaRPr>
            </a:p>
          </p:txBody>
        </p:sp>
      </p:grpSp>
      <p:pic>
        <p:nvPicPr>
          <p:cNvPr id="60" name="Picture 59"/>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40000" contrast="-40000"/>
                    </a14:imgEffect>
                  </a14:imgLayer>
                </a14:imgProps>
              </a:ext>
            </a:extLst>
          </a:blip>
          <a:srcRect l="11846" t="20624" r="11052" b="12428"/>
          <a:stretch/>
        </p:blipFill>
        <p:spPr>
          <a:xfrm>
            <a:off x="1229804" y="1327559"/>
            <a:ext cx="1536837" cy="1334455"/>
          </a:xfrm>
          <a:prstGeom prst="rect">
            <a:avLst/>
          </a:prstGeom>
        </p:spPr>
      </p:pic>
      <p:pic>
        <p:nvPicPr>
          <p:cNvPr id="61" name="Picture 60"/>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contrast="20000"/>
                    </a14:imgEffect>
                  </a14:imgLayer>
                </a14:imgProps>
              </a:ext>
            </a:extLst>
          </a:blip>
          <a:srcRect l="11548" t="21881" r="11491" b="20474"/>
          <a:stretch/>
        </p:blipFill>
        <p:spPr>
          <a:xfrm>
            <a:off x="7731913" y="4489186"/>
            <a:ext cx="2147540" cy="1608549"/>
          </a:xfrm>
          <a:prstGeom prst="rect">
            <a:avLst/>
          </a:prstGeom>
        </p:spPr>
      </p:pic>
    </p:spTree>
    <p:extLst>
      <p:ext uri="{BB962C8B-B14F-4D97-AF65-F5344CB8AC3E}">
        <p14:creationId xmlns:p14="http://schemas.microsoft.com/office/powerpoint/2010/main" val="197470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up)">
                                      <p:cBhvr>
                                        <p:cTn id="7" dur="3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92100" algn="ctr">
              <a:lnSpc>
                <a:spcPct val="115000"/>
              </a:lnSpc>
              <a:spcBef>
                <a:spcPts val="600"/>
              </a:spcBef>
              <a:spcAft>
                <a:spcPts val="200"/>
              </a:spcAft>
              <a:defRPr/>
            </a:pPr>
            <a:r>
              <a:rPr lang="en-US" sz="2400" b="1">
                <a:solidFill>
                  <a:srgbClr val="000000"/>
                </a:solidFill>
                <a:latin typeface="Times New Roman"/>
                <a:ea typeface="SimSun"/>
              </a:rPr>
              <a:t>Tiết 97, 98: </a:t>
            </a:r>
            <a:r>
              <a:rPr kumimoji="0" lang="en-US" sz="2400" b="1" i="0" u="none" strike="noStrike" kern="1200" cap="none" spc="0" normalizeH="0" baseline="0" noProof="0" smtClean="0">
                <a:ln>
                  <a:noFill/>
                </a:ln>
                <a:solidFill>
                  <a:srgbClr val="FF0000"/>
                </a:solidFill>
                <a:effectLst/>
                <a:uLnTx/>
                <a:uFillTx/>
                <a:latin typeface="Times New Roman" panose="02020603050405020304" pitchFamily="18" charset="0"/>
                <a:ea typeface="Times New Roman" panose="02020603050405020304" pitchFamily="18" charset="0"/>
                <a:cs typeface="+mn-cs"/>
              </a:rPr>
              <a:t>Văn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 HỌC THẦY, HỌC BẠN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Nguyễn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Tú</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638103" y="1217929"/>
            <a:ext cx="10858500" cy="523220"/>
          </a:xfrm>
          <a:prstGeom prst="rect">
            <a:avLst/>
          </a:prstGeom>
        </p:spPr>
        <p:txBody>
          <a:bodyPr>
            <a:spAutoFit/>
          </a:bodyP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lang="en-US" sz="2800" b="1">
                <a:solidFill>
                  <a:srgbClr val="0000FF"/>
                </a:solidFill>
                <a:latin typeface="Times New Roman" panose="02020603050405020304" pitchFamily="18" charset="0"/>
                <a:ea typeface="Times New Roman" panose="02020603050405020304" pitchFamily="18" charset="0"/>
              </a:rPr>
              <a:t>2</a:t>
            </a:r>
            <a:r>
              <a:rPr kumimoji="0" lang="en-US" sz="2800" b="1" i="0" u="none" strike="noStrike" kern="1200" cap="none" spc="0" normalizeH="0" baseline="0" noProof="0" smtClean="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Times New Roman" panose="02020603050405020304" pitchFamily="18" charset="0"/>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720671" y="1741149"/>
            <a:ext cx="4200041" cy="674031"/>
          </a:xfrm>
          <a:prstGeom prst="rect">
            <a:avLst/>
          </a:prstGeom>
        </p:spPr>
        <p:txBody>
          <a:bodyPr wrap="square">
            <a:spAutoFit/>
          </a:bodyPr>
          <a:lstStyle/>
          <a:p>
            <a:pPr lvl="0" algn="just">
              <a:lnSpc>
                <a:spcPct val="135000"/>
              </a:lnSpc>
              <a:spcAft>
                <a:spcPts val="0"/>
              </a:spcAft>
            </a:pPr>
            <a:r>
              <a:rPr lang="en-US" sz="2800" b="1" smtClean="0">
                <a:latin typeface="Times New Roman Bold"/>
                <a:ea typeface="Calibri"/>
                <a:cs typeface="Times New Roman Bold"/>
              </a:rPr>
              <a:t>3. Suy </a:t>
            </a:r>
            <a:r>
              <a:rPr lang="en-US" sz="2800" b="1">
                <a:latin typeface="Times New Roman Bold"/>
                <a:ea typeface="Calibri"/>
                <a:cs typeface="Times New Roman Bold"/>
              </a:rPr>
              <a:t>ngẫm và phản </a:t>
            </a:r>
            <a:r>
              <a:rPr lang="en-US" sz="2800" b="1" smtClean="0">
                <a:latin typeface="Times New Roman Bold"/>
                <a:ea typeface="Calibri"/>
                <a:cs typeface="Times New Roman Bold"/>
              </a:rPr>
              <a:t>hồi</a:t>
            </a:r>
            <a:endParaRPr lang="en-US" sz="2800">
              <a:latin typeface="Times New Roman"/>
              <a:ea typeface="Calibri"/>
              <a:cs typeface="Times New Roman"/>
            </a:endParaRPr>
          </a:p>
        </p:txBody>
      </p:sp>
      <p:pic>
        <p:nvPicPr>
          <p:cNvPr id="4" name="Picture 3"/>
          <p:cNvPicPr>
            <a:picLocks noChangeAspect="1"/>
          </p:cNvPicPr>
          <p:nvPr/>
        </p:nvPicPr>
        <p:blipFill>
          <a:blip r:embed="rId6"/>
          <a:stretch>
            <a:fillRect/>
          </a:stretch>
        </p:blipFill>
        <p:spPr>
          <a:xfrm>
            <a:off x="638103" y="3085585"/>
            <a:ext cx="4358512" cy="2951865"/>
          </a:xfrm>
          <a:prstGeom prst="rect">
            <a:avLst/>
          </a:prstGeom>
        </p:spPr>
      </p:pic>
      <p:sp>
        <p:nvSpPr>
          <p:cNvPr id="6" name="Cloud Callout 5"/>
          <p:cNvSpPr/>
          <p:nvPr/>
        </p:nvSpPr>
        <p:spPr>
          <a:xfrm>
            <a:off x="5423724" y="1440523"/>
            <a:ext cx="6008727" cy="2954496"/>
          </a:xfrm>
          <a:prstGeom prst="cloudCallout">
            <a:avLst>
              <a:gd name="adj1" fmla="val -53232"/>
              <a:gd name="adj2" fmla="val 49022"/>
            </a:avLst>
          </a:prstGeom>
          <a:ln w="19050"/>
        </p:spPr>
        <p:style>
          <a:lnRef idx="2">
            <a:schemeClr val="accent2"/>
          </a:lnRef>
          <a:fillRef idx="1">
            <a:schemeClr val="lt1"/>
          </a:fillRef>
          <a:effectRef idx="0">
            <a:schemeClr val="accent2"/>
          </a:effectRef>
          <a:fontRef idx="minor">
            <a:schemeClr val="dk1"/>
          </a:fontRef>
        </p:style>
        <p:txBody>
          <a:bodyPr rtlCol="0" anchor="ctr"/>
          <a:lstStyle/>
          <a:p>
            <a:pPr marR="30480">
              <a:spcAft>
                <a:spcPts val="1200"/>
              </a:spcAft>
            </a:pPr>
            <a:r>
              <a:rPr lang="en-US" i="1">
                <a:latin typeface="Times New Roman" panose="02020603050405020304" pitchFamily="18" charset="0"/>
                <a:ea typeface="Times New Roman" panose="02020603050405020304" pitchFamily="18" charset="0"/>
              </a:rPr>
              <a:t>+ Ai là tác giả của VB “Học thầy, học bạn”? VB được trích từ đâu?</a:t>
            </a:r>
            <a:endParaRPr lang="en-US" sz="1600">
              <a:latin typeface="Times New Roman" panose="02020603050405020304" pitchFamily="18" charset="0"/>
              <a:ea typeface="Times New Roman" panose="02020603050405020304" pitchFamily="18" charset="0"/>
            </a:endParaRPr>
          </a:p>
          <a:p>
            <a:pPr>
              <a:spcAft>
                <a:spcPts val="0"/>
              </a:spcAft>
            </a:pPr>
            <a:r>
              <a:rPr lang="en-US" i="1">
                <a:latin typeface="Times New Roman" panose="02020603050405020304" pitchFamily="18" charset="0"/>
                <a:ea typeface="Times New Roman" panose="02020603050405020304" pitchFamily="18" charset="0"/>
              </a:rPr>
              <a:t>+ Nêu phương thức biểu đạt chính được sử dụng trong đoạn văn bản.</a:t>
            </a:r>
            <a:endParaRPr lang="en-US" sz="1600">
              <a:latin typeface="Times New Roman" panose="02020603050405020304" pitchFamily="18" charset="0"/>
              <a:ea typeface="Times New Roman" panose="02020603050405020304" pitchFamily="18" charset="0"/>
            </a:endParaRPr>
          </a:p>
          <a:p>
            <a:pPr>
              <a:spcAft>
                <a:spcPts val="0"/>
              </a:spcAft>
            </a:pPr>
            <a:r>
              <a:rPr lang="en-US" i="1">
                <a:latin typeface="Times New Roman" panose="02020603050405020304" pitchFamily="18" charset="0"/>
                <a:ea typeface="Times New Roman" panose="02020603050405020304" pitchFamily="18" charset="0"/>
              </a:rPr>
              <a:t>+ Văn bản chia làm mấy phần? Nêu ý chính của từng phần.</a:t>
            </a:r>
            <a:endParaRPr lang="en-US" sz="1600">
              <a:latin typeface="Times New Roman" panose="02020603050405020304" pitchFamily="18" charset="0"/>
              <a:ea typeface="Times New Roman" panose="02020603050405020304" pitchFamily="18" charset="0"/>
            </a:endParaRPr>
          </a:p>
          <a:p>
            <a:pPr>
              <a:spcAft>
                <a:spcPts val="0"/>
              </a:spcAft>
            </a:pPr>
            <a:r>
              <a:rPr lang="en-US" i="1">
                <a:latin typeface="Times New Roman" panose="02020603050405020304" pitchFamily="18" charset="0"/>
                <a:ea typeface="Times New Roman" panose="02020603050405020304" pitchFamily="18" charset="0"/>
              </a:rPr>
              <a:t>+ </a:t>
            </a:r>
            <a:r>
              <a:rPr lang="en-US" i="1">
                <a:latin typeface="Times New Roman" panose="02020603050405020304" pitchFamily="18" charset="0"/>
                <a:ea typeface="Calibri" panose="020F0502020204030204" pitchFamily="34" charset="0"/>
                <a:cs typeface="Times New Roman" panose="02020603050405020304" pitchFamily="18" charset="0"/>
              </a:rPr>
              <a:t>Văn bản viết về vấn đề gì? </a:t>
            </a:r>
            <a:endParaRPr lang="en-US" sz="1600">
              <a:effectLst/>
              <a:latin typeface="Times New Roman" panose="02020603050405020304" pitchFamily="18" charset="0"/>
              <a:ea typeface="Times New Roman" panose="02020603050405020304" pitchFamily="18" charset="0"/>
            </a:endParaRPr>
          </a:p>
        </p:txBody>
      </p:sp>
      <p:sp>
        <p:nvSpPr>
          <p:cNvPr id="9" name="TextBox 8"/>
          <p:cNvSpPr txBox="1"/>
          <p:nvPr/>
        </p:nvSpPr>
        <p:spPr>
          <a:xfrm>
            <a:off x="950212" y="2399613"/>
            <a:ext cx="3493200" cy="523220"/>
          </a:xfrm>
          <a:prstGeom prst="rect">
            <a:avLst/>
          </a:prstGeom>
          <a:noFill/>
        </p:spPr>
        <p:txBody>
          <a:bodyPr wrap="none" rtlCol="0">
            <a:spAutoFit/>
          </a:bodyPr>
          <a:lstStyle/>
          <a:p>
            <a:r>
              <a:rPr lang="en-US" sz="2800" dirty="0" smtClean="0">
                <a:solidFill>
                  <a:srgbClr val="FF0000"/>
                </a:solidFill>
                <a:latin typeface="Times New Roman" panose="02020603050405020304" pitchFamily="18" charset="0"/>
                <a:cs typeface="Times New Roman" panose="02020603050405020304" pitchFamily="18" charset="0"/>
              </a:rPr>
              <a:t>HOẠT ĐỘNG NHÓM</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7"/>
          <a:stretch>
            <a:fillRect/>
          </a:stretch>
        </p:blipFill>
        <p:spPr>
          <a:xfrm>
            <a:off x="8966862" y="4184703"/>
            <a:ext cx="2700108" cy="1852747"/>
          </a:xfrm>
          <a:prstGeom prst="rect">
            <a:avLst/>
          </a:prstGeom>
        </p:spPr>
      </p:pic>
    </p:spTree>
    <p:extLst>
      <p:ext uri="{BB962C8B-B14F-4D97-AF65-F5344CB8AC3E}">
        <p14:creationId xmlns:p14="http://schemas.microsoft.com/office/powerpoint/2010/main" val="148536912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7700" y="0"/>
            <a:ext cx="10845800" cy="907749"/>
          </a:xfrm>
          <a:prstGeom prst="rect">
            <a:avLst/>
          </a:prstGeom>
        </p:spPr>
        <p:txBody>
          <a:bodyPr>
            <a:spAutoFit/>
          </a:bodyPr>
          <a:lstStyle/>
          <a:p>
            <a:pPr>
              <a:lnSpc>
                <a:spcPct val="115000"/>
              </a:lnSpc>
              <a:tabLst>
                <a:tab pos="1386840" algn="l"/>
              </a:tabLst>
            </a:pPr>
            <a:r>
              <a:rPr lang="en-US" sz="2400" b="1" dirty="0">
                <a:solidFill>
                  <a:srgbClr val="0000FF"/>
                </a:solidFill>
                <a:latin typeface="Times New Roman" panose="02020603050405020304" pitchFamily="18" charset="0"/>
                <a:ea typeface="MS Mincho"/>
                <a:cs typeface="Times New Roman" panose="02020603050405020304" pitchFamily="18" charset="0"/>
              </a:rPr>
              <a:t>3. </a:t>
            </a:r>
            <a:r>
              <a:rPr lang="en-US" sz="2400" b="1" dirty="0" err="1">
                <a:solidFill>
                  <a:srgbClr val="0000FF"/>
                </a:solidFill>
                <a:latin typeface="Times New Roman" panose="02020603050405020304" pitchFamily="18" charset="0"/>
                <a:ea typeface="MS Mincho"/>
                <a:cs typeface="Times New Roman" panose="02020603050405020304" pitchFamily="18" charset="0"/>
              </a:rPr>
              <a:t>Chỉnh</a:t>
            </a:r>
            <a:r>
              <a:rPr lang="en-US" sz="2400" b="1" dirty="0">
                <a:solidFill>
                  <a:srgbClr val="0000FF"/>
                </a:solidFill>
                <a:latin typeface="Times New Roman" panose="02020603050405020304" pitchFamily="18" charset="0"/>
                <a:ea typeface="MS Mincho"/>
                <a:cs typeface="Times New Roman" panose="02020603050405020304" pitchFamily="18" charset="0"/>
              </a:rPr>
              <a:t> </a:t>
            </a:r>
            <a:r>
              <a:rPr lang="en-US" sz="2400" b="1" dirty="0" err="1">
                <a:solidFill>
                  <a:srgbClr val="0000FF"/>
                </a:solidFill>
                <a:latin typeface="Times New Roman" panose="02020603050405020304" pitchFamily="18" charset="0"/>
                <a:ea typeface="MS Mincho"/>
                <a:cs typeface="Times New Roman" panose="02020603050405020304" pitchFamily="18" charset="0"/>
              </a:rPr>
              <a:t>sửa</a:t>
            </a:r>
            <a:r>
              <a:rPr lang="en-US" sz="2400" b="1" dirty="0">
                <a:solidFill>
                  <a:srgbClr val="0000FF"/>
                </a:solidFill>
                <a:latin typeface="Times New Roman" panose="02020603050405020304" pitchFamily="18" charset="0"/>
                <a:ea typeface="MS Mincho"/>
                <a:cs typeface="Times New Roman" panose="02020603050405020304" pitchFamily="18" charset="0"/>
              </a:rPr>
              <a:t>, </a:t>
            </a:r>
            <a:r>
              <a:rPr lang="en-US" sz="2400" b="1" dirty="0" err="1">
                <a:solidFill>
                  <a:srgbClr val="0000FF"/>
                </a:solidFill>
                <a:latin typeface="Times New Roman" panose="02020603050405020304" pitchFamily="18" charset="0"/>
                <a:ea typeface="MS Mincho"/>
                <a:cs typeface="Times New Roman" panose="02020603050405020304" pitchFamily="18" charset="0"/>
              </a:rPr>
              <a:t>rút</a:t>
            </a:r>
            <a:r>
              <a:rPr lang="en-US" sz="2400" b="1" dirty="0">
                <a:solidFill>
                  <a:srgbClr val="0000FF"/>
                </a:solidFill>
                <a:latin typeface="Times New Roman" panose="02020603050405020304" pitchFamily="18" charset="0"/>
                <a:ea typeface="MS Mincho"/>
                <a:cs typeface="Times New Roman" panose="02020603050405020304" pitchFamily="18" charset="0"/>
              </a:rPr>
              <a:t> </a:t>
            </a:r>
            <a:r>
              <a:rPr lang="en-US" sz="2400" b="1" dirty="0" err="1">
                <a:solidFill>
                  <a:srgbClr val="0000FF"/>
                </a:solidFill>
                <a:latin typeface="Times New Roman" panose="02020603050405020304" pitchFamily="18" charset="0"/>
                <a:ea typeface="MS Mincho"/>
                <a:cs typeface="Times New Roman" panose="02020603050405020304" pitchFamily="18" charset="0"/>
              </a:rPr>
              <a:t>kinh</a:t>
            </a:r>
            <a:r>
              <a:rPr lang="en-US" sz="2400" b="1" dirty="0">
                <a:solidFill>
                  <a:srgbClr val="0000FF"/>
                </a:solidFill>
                <a:latin typeface="Times New Roman" panose="02020603050405020304" pitchFamily="18" charset="0"/>
                <a:ea typeface="MS Mincho"/>
                <a:cs typeface="Times New Roman" panose="02020603050405020304" pitchFamily="18" charset="0"/>
              </a:rPr>
              <a:t> </a:t>
            </a:r>
            <a:r>
              <a:rPr lang="en-US" sz="2400" b="1" dirty="0" err="1">
                <a:solidFill>
                  <a:srgbClr val="0000FF"/>
                </a:solidFill>
                <a:latin typeface="Times New Roman" panose="02020603050405020304" pitchFamily="18" charset="0"/>
                <a:ea typeface="MS Mincho"/>
                <a:cs typeface="Times New Roman" panose="02020603050405020304" pitchFamily="18" charset="0"/>
              </a:rPr>
              <a:t>nghiệm</a:t>
            </a:r>
            <a:r>
              <a:rPr lang="en-US" sz="2400" b="1" dirty="0">
                <a:solidFill>
                  <a:srgbClr val="0000FF"/>
                </a:solidFill>
                <a:latin typeface="Times New Roman" panose="02020603050405020304" pitchFamily="18" charset="0"/>
                <a:ea typeface="MS Mincho"/>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lnSpc>
                <a:spcPct val="115000"/>
              </a:lnSpc>
              <a:tabLst>
                <a:tab pos="1386840" algn="l"/>
              </a:tabLst>
            </a:pP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Kiểm</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tra</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điều</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chỉnh</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bài</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viết</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theo</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bảng</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gợi</a:t>
            </a:r>
            <a:r>
              <a:rPr lang="en-US" sz="2400" dirty="0">
                <a:solidFill>
                  <a:srgbClr val="0D0D0D"/>
                </a:solidFill>
                <a:latin typeface="Times New Roman" panose="02020603050405020304" pitchFamily="18" charset="0"/>
                <a:ea typeface="MS Mincho"/>
                <a:cs typeface="Times New Roman" panose="02020603050405020304" pitchFamily="18" charset="0"/>
              </a:rPr>
              <a:t> ý </a:t>
            </a:r>
            <a:r>
              <a:rPr lang="en-US" sz="2400" dirty="0" err="1">
                <a:solidFill>
                  <a:srgbClr val="0D0D0D"/>
                </a:solidFill>
                <a:latin typeface="Times New Roman" panose="02020603050405020304" pitchFamily="18" charset="0"/>
                <a:ea typeface="MS Mincho"/>
                <a:cs typeface="Times New Roman" panose="02020603050405020304" pitchFamily="18" charset="0"/>
              </a:rPr>
              <a:t>sau</a:t>
            </a:r>
            <a:r>
              <a:rPr lang="en-US" sz="2400" dirty="0" smtClean="0">
                <a:solidFill>
                  <a:srgbClr val="0D0D0D"/>
                </a:solidFill>
                <a:latin typeface="Times New Roman" panose="02020603050405020304" pitchFamily="18" charset="0"/>
                <a:ea typeface="MS Mincho"/>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5" name="Rectangle 4"/>
          <p:cNvSpPr/>
          <p:nvPr/>
        </p:nvSpPr>
        <p:spPr>
          <a:xfrm>
            <a:off x="660400" y="783111"/>
            <a:ext cx="10845800" cy="1200329"/>
          </a:xfrm>
          <a:prstGeom prst="rect">
            <a:avLst/>
          </a:prstGeom>
        </p:spPr>
        <p:txBody>
          <a:bodyPr>
            <a:spAutoFit/>
          </a:bodyPr>
          <a:lstStyle/>
          <a:p>
            <a:pPr algn="ctr">
              <a:spcAft>
                <a:spcPts val="0"/>
              </a:spcAft>
              <a:tabLst>
                <a:tab pos="1386840" algn="l"/>
              </a:tabLst>
            </a:pPr>
            <a:r>
              <a:rPr lang="en-US" sz="2400" b="1" dirty="0" err="1">
                <a:latin typeface="Times New Roman" panose="02020603050405020304" pitchFamily="18" charset="0"/>
                <a:ea typeface="MS Mincho"/>
              </a:rPr>
              <a:t>Phiếu</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chỉnh</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sửa</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bài</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viết</a:t>
            </a:r>
            <a:endParaRPr lang="en-US" sz="2400" dirty="0">
              <a:latin typeface="Times New Roman" panose="02020603050405020304" pitchFamily="18" charset="0"/>
              <a:ea typeface="Times New Roman" panose="02020603050405020304" pitchFamily="18" charset="0"/>
            </a:endParaRPr>
          </a:p>
          <a:p>
            <a:pPr algn="ctr">
              <a:spcAft>
                <a:spcPts val="0"/>
              </a:spcAft>
              <a:tabLst>
                <a:tab pos="1386840" algn="l"/>
              </a:tabLst>
            </a:pPr>
            <a:r>
              <a:rPr lang="en-US" sz="2400" b="1" dirty="0" err="1">
                <a:latin typeface="Times New Roman" panose="02020603050405020304" pitchFamily="18" charset="0"/>
                <a:ea typeface="MS Mincho"/>
              </a:rPr>
              <a:t>Họ</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tên</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bạn</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được</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sửa</a:t>
            </a:r>
            <a:r>
              <a:rPr lang="en-US" sz="2400" b="1" dirty="0">
                <a:latin typeface="Times New Roman" panose="02020603050405020304" pitchFamily="18" charset="0"/>
                <a:ea typeface="MS Mincho"/>
              </a:rPr>
              <a:t>:..........................................................</a:t>
            </a:r>
            <a:endParaRPr lang="en-US" sz="2400" dirty="0">
              <a:latin typeface="Times New Roman" panose="02020603050405020304" pitchFamily="18" charset="0"/>
              <a:ea typeface="Times New Roman" panose="02020603050405020304" pitchFamily="18" charset="0"/>
            </a:endParaRPr>
          </a:p>
          <a:p>
            <a:pPr algn="ctr"/>
            <a:r>
              <a:rPr lang="en-US" sz="2400" b="1" dirty="0" err="1">
                <a:latin typeface="Times New Roman" panose="02020603050405020304" pitchFamily="18" charset="0"/>
                <a:ea typeface="MS Mincho"/>
              </a:rPr>
              <a:t>Họ</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tên</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người</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sửa</a:t>
            </a:r>
            <a:r>
              <a:rPr lang="en-US" sz="2400" b="1" dirty="0">
                <a:latin typeface="Times New Roman" panose="02020603050405020304" pitchFamily="18" charset="0"/>
                <a:ea typeface="MS Mincho"/>
              </a:rPr>
              <a:t>:.................................................................</a:t>
            </a:r>
            <a:endParaRPr lang="en-US" sz="2400" dirty="0"/>
          </a:p>
        </p:txBody>
      </p:sp>
      <p:graphicFrame>
        <p:nvGraphicFramePr>
          <p:cNvPr id="6" name="Table 5"/>
          <p:cNvGraphicFramePr>
            <a:graphicFrameLocks noGrp="1"/>
          </p:cNvGraphicFramePr>
          <p:nvPr>
            <p:extLst>
              <p:ext uri="{D42A27DB-BD31-4B8C-83A1-F6EECF244321}">
                <p14:modId xmlns:p14="http://schemas.microsoft.com/office/powerpoint/2010/main" val="2588618808"/>
              </p:ext>
            </p:extLst>
          </p:nvPr>
        </p:nvGraphicFramePr>
        <p:xfrm>
          <a:off x="647699" y="1983440"/>
          <a:ext cx="10845801" cy="4653485"/>
        </p:xfrm>
        <a:graphic>
          <a:graphicData uri="http://schemas.openxmlformats.org/drawingml/2006/table">
            <a:tbl>
              <a:tblPr firstRow="1" firstCol="1" bandRow="1"/>
              <a:tblGrid>
                <a:gridCol w="2082800">
                  <a:extLst>
                    <a:ext uri="{9D8B030D-6E8A-4147-A177-3AD203B41FA5}">
                      <a16:colId xmlns:a16="http://schemas.microsoft.com/office/drawing/2014/main" xmlns="" val="1425209608"/>
                    </a:ext>
                  </a:extLst>
                </a:gridCol>
                <a:gridCol w="6636774">
                  <a:extLst>
                    <a:ext uri="{9D8B030D-6E8A-4147-A177-3AD203B41FA5}">
                      <a16:colId xmlns:a16="http://schemas.microsoft.com/office/drawing/2014/main" xmlns="" val="589756828"/>
                    </a:ext>
                  </a:extLst>
                </a:gridCol>
                <a:gridCol w="2126227">
                  <a:extLst>
                    <a:ext uri="{9D8B030D-6E8A-4147-A177-3AD203B41FA5}">
                      <a16:colId xmlns:a16="http://schemas.microsoft.com/office/drawing/2014/main" xmlns="" val="839000382"/>
                    </a:ext>
                  </a:extLst>
                </a:gridCol>
              </a:tblGrid>
              <a:tr h="682587">
                <a:tc>
                  <a:txBody>
                    <a:bodyPr/>
                    <a:lstStyle/>
                    <a:p>
                      <a:pPr algn="ctr">
                        <a:lnSpc>
                          <a:spcPct val="107000"/>
                        </a:lnSpc>
                        <a:spcAft>
                          <a:spcPts val="0"/>
                        </a:spcAft>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kiểm</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tra</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Đạt/ Chưa đạt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2910031724"/>
                  </a:ext>
                </a:extLst>
              </a:tr>
              <a:tr h="815504">
                <a:tc>
                  <a:txBody>
                    <a:bodyPr/>
                    <a:lstStyle/>
                    <a:p>
                      <a:pPr>
                        <a:lnSpc>
                          <a:spcPct val="107000"/>
                        </a:lnSpc>
                        <a:spcAft>
                          <a:spcPts val="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7000"/>
                        </a:lnSpc>
                        <a:spcAft>
                          <a:spcPts val="120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dắt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bàn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07000"/>
                        </a:lnSpc>
                        <a:spcAft>
                          <a:spcPts val="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bàn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7000"/>
                        </a:lnSpc>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514305761"/>
                  </a:ext>
                </a:extLst>
              </a:tr>
              <a:tr h="1934669">
                <a:tc>
                  <a:txBody>
                    <a:bodyPr/>
                    <a:lstStyle/>
                    <a:p>
                      <a:pPr>
                        <a:lnSpc>
                          <a:spcPct val="107000"/>
                        </a:lnSpc>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Thân bài.</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7000"/>
                        </a:lnSpc>
                        <a:spcAft>
                          <a:spcPts val="120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ràng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07000"/>
                        </a:lnSpc>
                        <a:spcAft>
                          <a:spcPts val="120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ít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07000"/>
                        </a:lnSpc>
                        <a:spcAft>
                          <a:spcPts val="120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cố</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07000"/>
                        </a:lnSpc>
                        <a:spcAft>
                          <a:spcPts val="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sắp</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xếp</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7000"/>
                        </a:lnSpc>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1638705644"/>
                  </a:ext>
                </a:extLst>
              </a:tr>
              <a:tr h="839804">
                <a:tc>
                  <a:txBody>
                    <a:bodyPr/>
                    <a:lstStyle/>
                    <a:p>
                      <a:pPr>
                        <a:lnSpc>
                          <a:spcPct val="107000"/>
                        </a:lnSpc>
                        <a:spcAft>
                          <a:spcPts val="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7000"/>
                        </a:lnSpc>
                        <a:spcAft>
                          <a:spcPts val="1200"/>
                        </a:spcAft>
                      </a:pPr>
                      <a:r>
                        <a:rPr lang="en-US" sz="2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Khẳng</a:t>
                      </a:r>
                      <a:r>
                        <a:rPr lang="en-US"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07000"/>
                        </a:lnSpc>
                        <a:spcAft>
                          <a:spcPts val="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7000"/>
                        </a:lnSpc>
                        <a:spcAft>
                          <a:spcPts val="1200"/>
                        </a:spcAft>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12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896159041"/>
                  </a:ext>
                </a:extLst>
              </a:tr>
            </a:tbl>
          </a:graphicData>
        </a:graphic>
      </p:graphicFrame>
    </p:spTree>
    <p:extLst>
      <p:ext uri="{BB962C8B-B14F-4D97-AF65-F5344CB8AC3E}">
        <p14:creationId xmlns:p14="http://schemas.microsoft.com/office/powerpoint/2010/main" val="209195935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5175840" y="648862"/>
            <a:ext cx="1814920" cy="548099"/>
          </a:xfrm>
          <a:prstGeom prst="rect">
            <a:avLst/>
          </a:prstGeom>
        </p:spPr>
        <p:txBody>
          <a:bodyPr wrap="none">
            <a:spAutoFit/>
          </a:bodyPr>
          <a:lstStyle/>
          <a:p>
            <a:pPr>
              <a:lnSpc>
                <a:spcPct val="115000"/>
              </a:lnSpc>
              <a:spcAft>
                <a:spcPts val="0"/>
              </a:spcAft>
              <a:tabLst>
                <a:tab pos="1386840" algn="l"/>
              </a:tabLst>
            </a:pPr>
            <a:r>
              <a:rPr lang="en-US" sz="2800" b="1" dirty="0" err="1">
                <a:solidFill>
                  <a:srgbClr val="0000FF"/>
                </a:solidFill>
                <a:latin typeface="Times New Roman" panose="02020603050405020304" pitchFamily="18" charset="0"/>
                <a:ea typeface="MS Mincho"/>
              </a:rPr>
              <a:t>Vận</a:t>
            </a:r>
            <a:r>
              <a:rPr lang="en-US" sz="2800" b="1" dirty="0">
                <a:solidFill>
                  <a:srgbClr val="0000FF"/>
                </a:solidFill>
                <a:latin typeface="Times New Roman" panose="02020603050405020304" pitchFamily="18" charset="0"/>
                <a:ea typeface="MS Mincho"/>
              </a:rPr>
              <a:t> </a:t>
            </a:r>
            <a:r>
              <a:rPr lang="en-US" sz="2800" b="1" dirty="0" err="1">
                <a:solidFill>
                  <a:srgbClr val="0000FF"/>
                </a:solidFill>
                <a:latin typeface="Times New Roman" panose="02020603050405020304" pitchFamily="18" charset="0"/>
                <a:ea typeface="MS Mincho"/>
              </a:rPr>
              <a:t>dụng</a:t>
            </a:r>
            <a:r>
              <a:rPr lang="en-US" sz="2800" b="1" dirty="0">
                <a:solidFill>
                  <a:srgbClr val="0000FF"/>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pic>
        <p:nvPicPr>
          <p:cNvPr id="62" name="Picture 61"/>
          <p:cNvPicPr>
            <a:picLocks noChangeAspect="1"/>
          </p:cNvPicPr>
          <p:nvPr/>
        </p:nvPicPr>
        <p:blipFill>
          <a:blip r:embed="rId7"/>
          <a:stretch>
            <a:fillRect/>
          </a:stretch>
        </p:blipFill>
        <p:spPr>
          <a:xfrm>
            <a:off x="2404180" y="2123201"/>
            <a:ext cx="7924671" cy="2464671"/>
          </a:xfrm>
          <a:prstGeom prst="rect">
            <a:avLst/>
          </a:prstGeom>
        </p:spPr>
      </p:pic>
      <p:pic>
        <p:nvPicPr>
          <p:cNvPr id="63" name="Picture 62"/>
          <p:cNvPicPr>
            <a:picLocks noChangeAspect="1"/>
          </p:cNvPicPr>
          <p:nvPr/>
        </p:nvPicPr>
        <p:blipFill>
          <a:blip r:embed="rId8"/>
          <a:stretch>
            <a:fillRect/>
          </a:stretch>
        </p:blipFill>
        <p:spPr>
          <a:xfrm>
            <a:off x="1837749" y="2694307"/>
            <a:ext cx="1390127" cy="1263752"/>
          </a:xfrm>
          <a:prstGeom prst="rect">
            <a:avLst/>
          </a:prstGeom>
        </p:spPr>
      </p:pic>
      <p:sp>
        <p:nvSpPr>
          <p:cNvPr id="10" name="Rectangle 9"/>
          <p:cNvSpPr/>
          <p:nvPr/>
        </p:nvSpPr>
        <p:spPr>
          <a:xfrm>
            <a:off x="3686174" y="2604356"/>
            <a:ext cx="5470042" cy="1569660"/>
          </a:xfrm>
          <a:prstGeom prst="rect">
            <a:avLst/>
          </a:prstGeom>
        </p:spPr>
        <p:txBody>
          <a:bodyPr wrap="square">
            <a:spAutoFit/>
          </a:bodyPr>
          <a:lstStyle/>
          <a:p>
            <a:pPr algn="just">
              <a:spcAft>
                <a:spcPts val="0"/>
              </a:spcAft>
            </a:pPr>
            <a:r>
              <a:rPr lang="en-US" sz="3200" b="1" dirty="0" err="1">
                <a:solidFill>
                  <a:srgbClr val="0D0D0D"/>
                </a:solidFill>
                <a:latin typeface="Times New Roman" panose="02020603050405020304" pitchFamily="18" charset="0"/>
                <a:ea typeface="Times New Roman" panose="02020603050405020304" pitchFamily="18" charset="0"/>
              </a:rPr>
              <a:t>Đề</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bài</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Viết</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bài</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văn</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trình</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bày</a:t>
            </a:r>
            <a:r>
              <a:rPr lang="en-US" sz="3200" b="1" dirty="0">
                <a:solidFill>
                  <a:srgbClr val="0D0D0D"/>
                </a:solidFill>
                <a:latin typeface="Times New Roman" panose="02020603050405020304" pitchFamily="18" charset="0"/>
                <a:ea typeface="Times New Roman" panose="02020603050405020304" pitchFamily="18" charset="0"/>
              </a:rPr>
              <a:t> ý </a:t>
            </a:r>
            <a:r>
              <a:rPr lang="en-US" sz="3200" b="1" dirty="0" err="1">
                <a:solidFill>
                  <a:srgbClr val="0D0D0D"/>
                </a:solidFill>
                <a:latin typeface="Times New Roman" panose="02020603050405020304" pitchFamily="18" charset="0"/>
                <a:ea typeface="Times New Roman" panose="02020603050405020304" pitchFamily="18" charset="0"/>
              </a:rPr>
              <a:t>kiến</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về</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hiện</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tượng</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nghiện</a:t>
            </a:r>
            <a:r>
              <a:rPr lang="en-US" sz="3200" b="1" dirty="0">
                <a:solidFill>
                  <a:srgbClr val="0D0D0D"/>
                </a:solidFill>
                <a:latin typeface="Times New Roman" panose="02020603050405020304" pitchFamily="18" charset="0"/>
                <a:ea typeface="Times New Roman" panose="02020603050405020304" pitchFamily="18" charset="0"/>
              </a:rPr>
              <a:t> game</a:t>
            </a:r>
            <a:r>
              <a:rPr lang="en-US" sz="3200" b="1" dirty="0">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3727969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5175840" y="648862"/>
            <a:ext cx="1814920"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0400" y="1372527"/>
            <a:ext cx="10845800" cy="4893647"/>
          </a:xfrm>
          <a:prstGeom prst="rect">
            <a:avLst/>
          </a:prstGeom>
        </p:spPr>
        <p:txBody>
          <a:bodyPr>
            <a:spAutoFit/>
          </a:bodyPr>
          <a:lstStyle/>
          <a:p>
            <a:pPr algn="just">
              <a:spcAft>
                <a:spcPts val="0"/>
              </a:spcAft>
            </a:pPr>
            <a:r>
              <a:rPr lang="en-US" sz="2400" dirty="0">
                <a:latin typeface="Times New Roman" panose="02020603050405020304" pitchFamily="18" charset="0"/>
                <a:ea typeface="Times New Roman" panose="02020603050405020304" pitchFamily="18" charset="0"/>
              </a:rPr>
              <a:t>a</a:t>
            </a:r>
            <a:r>
              <a:rPr lang="vi-VN"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Tìm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hiểu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đề</a:t>
            </a:r>
            <a:r>
              <a:rPr lang="en-US" sz="2400" dirty="0">
                <a:latin typeface="Times New Roman" panose="02020603050405020304" pitchFamily="18" charset="0"/>
                <a:ea typeface="Times New Roman" panose="02020603050405020304" pitchFamily="18" charset="0"/>
              </a:rPr>
              <a:t>.</a:t>
            </a:r>
          </a:p>
          <a:p>
            <a:pPr marL="342900" indent="-342900" algn="just">
              <a:spcAft>
                <a:spcPts val="0"/>
              </a:spcAft>
              <a:buFont typeface="Wingdings" panose="05000000000000000000" pitchFamily="2" charset="2"/>
              <a:buChar char="ü"/>
            </a:pPr>
            <a:r>
              <a:rPr lang="en-US" sz="2400" dirty="0" err="1" smtClean="0">
                <a:latin typeface="Times New Roman" panose="02020603050405020304" pitchFamily="18" charset="0"/>
                <a:ea typeface="Times New Roman" panose="02020603050405020304" pitchFamily="18" charset="0"/>
              </a:rPr>
              <a:t>Kiếu</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bài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Nghị</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luận</a:t>
            </a:r>
            <a:r>
              <a:rPr lang="en-US" sz="2400" dirty="0">
                <a:latin typeface="Times New Roman" panose="02020603050405020304" pitchFamily="18" charset="0"/>
                <a:ea typeface="Times New Roman" panose="02020603050405020304" pitchFamily="18" charset="0"/>
              </a:rPr>
              <a:t> </a:t>
            </a:r>
          </a:p>
          <a:p>
            <a:pPr marL="342900" indent="-342900" algn="just">
              <a:spcAft>
                <a:spcPts val="0"/>
              </a:spcAft>
              <a:buFont typeface="Wingdings" panose="05000000000000000000" pitchFamily="2" charset="2"/>
              <a:buChar char="ü"/>
            </a:pPr>
            <a:r>
              <a:rPr lang="en-US" sz="2400" dirty="0" err="1" smtClean="0">
                <a:latin typeface="Times New Roman" panose="02020603050405020304" pitchFamily="18" charset="0"/>
                <a:ea typeface="Times New Roman" panose="02020603050405020304" pitchFamily="18" charset="0"/>
              </a:rPr>
              <a:t>Hiện</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tượng</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hiện</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tượng</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nghiện</a:t>
            </a:r>
            <a:r>
              <a:rPr lang="en-US" sz="2400" b="1" dirty="0">
                <a:solidFill>
                  <a:srgbClr val="0D0D0D"/>
                </a:solidFill>
                <a:latin typeface="Times New Roman" panose="02020603050405020304" pitchFamily="18" charset="0"/>
                <a:ea typeface="Times New Roman" panose="02020603050405020304" pitchFamily="18" charset="0"/>
              </a:rPr>
              <a:t> game</a:t>
            </a:r>
            <a:r>
              <a:rPr lang="en-US" sz="2400" dirty="0">
                <a:latin typeface="Times New Roman" panose="02020603050405020304" pitchFamily="18" charset="0"/>
                <a:ea typeface="Times New Roman" panose="02020603050405020304" pitchFamily="18" charset="0"/>
              </a:rPr>
              <a:t> </a:t>
            </a:r>
          </a:p>
          <a:p>
            <a:pPr algn="just">
              <a:spcAft>
                <a:spcPts val="0"/>
              </a:spcAft>
            </a:pPr>
            <a:r>
              <a:rPr lang="en-US" sz="2400" dirty="0">
                <a:latin typeface="Times New Roman" panose="02020603050405020304" pitchFamily="18" charset="0"/>
                <a:ea typeface="Times New Roman" panose="02020603050405020304" pitchFamily="18" charset="0"/>
              </a:rPr>
              <a:t> b. </a:t>
            </a:r>
            <a:r>
              <a:rPr lang="en-US" sz="2400" dirty="0" err="1">
                <a:latin typeface="Times New Roman" panose="02020603050405020304" pitchFamily="18" charset="0"/>
                <a:ea typeface="Times New Roman" panose="02020603050405020304" pitchFamily="18" charset="0"/>
              </a:rPr>
              <a:t>Tìm</a:t>
            </a:r>
            <a:r>
              <a:rPr lang="en-US" sz="2400" dirty="0">
                <a:latin typeface="Times New Roman" panose="02020603050405020304" pitchFamily="18" charset="0"/>
                <a:ea typeface="Times New Roman" panose="02020603050405020304" pitchFamily="18" charset="0"/>
              </a:rPr>
              <a:t> ý</a:t>
            </a:r>
          </a:p>
          <a:p>
            <a:pPr marL="342900" indent="-342900">
              <a:spcAft>
                <a:spcPts val="0"/>
              </a:spcAft>
              <a:buFont typeface="Wingdings" panose="05000000000000000000" pitchFamily="2" charset="2"/>
              <a:buChar char="v"/>
            </a:pPr>
            <a:r>
              <a:rPr lang="en-US" sz="2400" dirty="0">
                <a:latin typeface="Times New Roman" panose="02020603050405020304" pitchFamily="18" charset="0"/>
                <a:ea typeface="Times New Roman" panose="02020603050405020304" pitchFamily="18" charset="0"/>
              </a:rPr>
              <a:t> </a:t>
            </a:r>
            <a:r>
              <a:rPr lang="en-US" sz="2400" b="1" dirty="0" err="1" smtClean="0">
                <a:solidFill>
                  <a:srgbClr val="141414"/>
                </a:solidFill>
                <a:latin typeface="Times New Roman" panose="02020603050405020304" pitchFamily="18" charset="0"/>
                <a:ea typeface="Times New Roman" panose="02020603050405020304" pitchFamily="18" charset="0"/>
              </a:rPr>
              <a:t>Biểu</a:t>
            </a:r>
            <a:r>
              <a:rPr lang="en-US" sz="2400" b="1" dirty="0" smtClean="0">
                <a:solidFill>
                  <a:srgbClr val="141414"/>
                </a:solidFill>
                <a:latin typeface="Times New Roman" panose="02020603050405020304" pitchFamily="18" charset="0"/>
                <a:ea typeface="Times New Roman" panose="02020603050405020304" pitchFamily="18" charset="0"/>
              </a:rPr>
              <a:t> </a:t>
            </a:r>
            <a:r>
              <a:rPr lang="en-US" sz="2400" b="1" dirty="0" err="1">
                <a:solidFill>
                  <a:srgbClr val="141414"/>
                </a:solidFill>
                <a:latin typeface="Times New Roman" panose="02020603050405020304" pitchFamily="18" charset="0"/>
                <a:ea typeface="Times New Roman" panose="02020603050405020304" pitchFamily="18" charset="0"/>
              </a:rPr>
              <a:t>hiện</a:t>
            </a:r>
            <a:r>
              <a:rPr lang="en-US" sz="2400" b="1" dirty="0">
                <a:solidFill>
                  <a:srgbClr val="141414"/>
                </a:solidFill>
                <a:latin typeface="Times New Roman" panose="02020603050405020304" pitchFamily="18" charset="0"/>
                <a:ea typeface="Times New Roman" panose="02020603050405020304" pitchFamily="18" charset="0"/>
              </a:rPr>
              <a:t> </a:t>
            </a:r>
            <a:r>
              <a:rPr lang="en-US" sz="2400" b="1" dirty="0" err="1">
                <a:solidFill>
                  <a:srgbClr val="141414"/>
                </a:solidFill>
                <a:latin typeface="Times New Roman" panose="02020603050405020304" pitchFamily="18" charset="0"/>
                <a:ea typeface="Times New Roman" panose="02020603050405020304" pitchFamily="18" charset="0"/>
              </a:rPr>
              <a:t>của</a:t>
            </a:r>
            <a:r>
              <a:rPr lang="en-US" sz="2400" b="1" dirty="0">
                <a:solidFill>
                  <a:srgbClr val="141414"/>
                </a:solidFill>
                <a:latin typeface="Times New Roman" panose="02020603050405020304" pitchFamily="18" charset="0"/>
                <a:ea typeface="Times New Roman" panose="02020603050405020304" pitchFamily="18" charset="0"/>
              </a:rPr>
              <a:t> </a:t>
            </a:r>
            <a:r>
              <a:rPr lang="en-US" sz="2400" b="1" dirty="0" err="1">
                <a:solidFill>
                  <a:srgbClr val="141414"/>
                </a:solidFill>
                <a:latin typeface="Times New Roman" panose="02020603050405020304" pitchFamily="18" charset="0"/>
                <a:ea typeface="Times New Roman" panose="02020603050405020304" pitchFamily="18" charset="0"/>
              </a:rPr>
              <a:t>hiện</a:t>
            </a:r>
            <a:r>
              <a:rPr lang="en-US" sz="2400" b="1" dirty="0">
                <a:solidFill>
                  <a:srgbClr val="141414"/>
                </a:solidFill>
                <a:latin typeface="Times New Roman" panose="02020603050405020304" pitchFamily="18" charset="0"/>
                <a:ea typeface="Times New Roman" panose="02020603050405020304" pitchFamily="18" charset="0"/>
              </a:rPr>
              <a:t> </a:t>
            </a:r>
            <a:r>
              <a:rPr lang="en-US" sz="2400" b="1" dirty="0" err="1">
                <a:solidFill>
                  <a:srgbClr val="141414"/>
                </a:solidFill>
                <a:latin typeface="Times New Roman" panose="02020603050405020304" pitchFamily="18" charset="0"/>
                <a:ea typeface="Times New Roman" panose="02020603050405020304" pitchFamily="18" charset="0"/>
              </a:rPr>
              <a:t>tượng</a:t>
            </a:r>
            <a:r>
              <a:rPr lang="en-US" sz="2400" b="1" dirty="0">
                <a:solidFill>
                  <a:srgbClr val="141414"/>
                </a:solidFill>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nghiện</a:t>
            </a:r>
            <a:r>
              <a:rPr lang="en-US" sz="2400" b="1" dirty="0">
                <a:latin typeface="Times New Roman" panose="02020603050405020304" pitchFamily="18" charset="0"/>
                <a:ea typeface="Times New Roman" panose="02020603050405020304" pitchFamily="18" charset="0"/>
              </a:rPr>
              <a:t> game</a:t>
            </a:r>
            <a:r>
              <a:rPr lang="en-US" sz="2400" dirty="0">
                <a:latin typeface="Times New Roman" panose="02020603050405020304" pitchFamily="18" charset="0"/>
                <a:ea typeface="Times New Roman" panose="02020603050405020304" pitchFamily="18" charset="0"/>
              </a:rPr>
              <a:t> </a:t>
            </a:r>
          </a:p>
          <a:p>
            <a:pPr marL="342900" indent="-342900" algn="just">
              <a:spcAft>
                <a:spcPts val="0"/>
              </a:spcAft>
              <a:buFont typeface="Wingdings" panose="05000000000000000000" pitchFamily="2" charset="2"/>
              <a:buChar char="ü"/>
            </a:pPr>
            <a:r>
              <a:rPr lang="en-US" sz="2400" dirty="0" err="1" smtClean="0">
                <a:solidFill>
                  <a:srgbClr val="141414"/>
                </a:solidFill>
                <a:latin typeface="Times New Roman" panose="02020603050405020304" pitchFamily="18" charset="0"/>
                <a:ea typeface="Times New Roman" panose="02020603050405020304" pitchFamily="18" charset="0"/>
              </a:rPr>
              <a:t>Tình</a:t>
            </a:r>
            <a:r>
              <a:rPr lang="en-US" sz="2400" dirty="0" smtClean="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trạng</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nghiện</a:t>
            </a:r>
            <a:r>
              <a:rPr lang="en-US" sz="2400" dirty="0">
                <a:latin typeface="Times New Roman" panose="02020603050405020304" pitchFamily="18" charset="0"/>
                <a:ea typeface="Times New Roman" panose="02020603050405020304" pitchFamily="18" charset="0"/>
              </a:rPr>
              <a:t> game</a:t>
            </a:r>
            <a:r>
              <a:rPr lang="en-US" sz="2400" dirty="0">
                <a:solidFill>
                  <a:srgbClr val="141414"/>
                </a:solidFill>
                <a:latin typeface="Times New Roman" panose="02020603050405020304" pitchFamily="18" charset="0"/>
                <a:ea typeface="Times New Roman" panose="02020603050405020304" pitchFamily="18" charset="0"/>
              </a:rPr>
              <a:t> ở </a:t>
            </a:r>
            <a:r>
              <a:rPr lang="en-US" sz="2400" dirty="0" err="1">
                <a:solidFill>
                  <a:srgbClr val="141414"/>
                </a:solidFill>
                <a:latin typeface="Times New Roman" panose="02020603050405020304" pitchFamily="18" charset="0"/>
                <a:ea typeface="Times New Roman" panose="02020603050405020304" pitchFamily="18" charset="0"/>
              </a:rPr>
              <a:t>đối</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tượng</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học</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sinh</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đang</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ngày</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càng</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gia</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tăng</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trở</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thành</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một</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mối</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quan</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tâm</a:t>
            </a:r>
            <a:r>
              <a:rPr lang="en-US" sz="2400" dirty="0">
                <a:solidFill>
                  <a:srgbClr val="141414"/>
                </a:solidFill>
                <a:latin typeface="Times New Roman" panose="02020603050405020304" pitchFamily="18" charset="0"/>
                <a:ea typeface="Times New Roman" panose="02020603050405020304" pitchFamily="18" charset="0"/>
              </a:rPr>
              <a:t>, lo </a:t>
            </a:r>
            <a:r>
              <a:rPr lang="en-US" sz="2400" dirty="0" err="1">
                <a:solidFill>
                  <a:srgbClr val="141414"/>
                </a:solidFill>
                <a:latin typeface="Times New Roman" panose="02020603050405020304" pitchFamily="18" charset="0"/>
                <a:ea typeface="Times New Roman" panose="02020603050405020304" pitchFamily="18" charset="0"/>
              </a:rPr>
              <a:t>lắng</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của</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nhiều</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gia</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đình</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và</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nhà</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trường</a:t>
            </a:r>
            <a:endParaRPr lang="en-US" sz="2400" dirty="0">
              <a:latin typeface="Times New Roman" panose="02020603050405020304" pitchFamily="18" charset="0"/>
              <a:ea typeface="Times New Roman" panose="02020603050405020304" pitchFamily="18" charset="0"/>
            </a:endParaRPr>
          </a:p>
          <a:p>
            <a:pPr marL="342900" indent="-342900" algn="just">
              <a:spcAft>
                <a:spcPts val="0"/>
              </a:spcAft>
              <a:buFont typeface="Wingdings" panose="05000000000000000000" pitchFamily="2" charset="2"/>
              <a:buChar char="ü"/>
            </a:pPr>
            <a:r>
              <a:rPr lang="en-US" sz="2400" dirty="0" err="1" smtClean="0">
                <a:solidFill>
                  <a:srgbClr val="141414"/>
                </a:solidFill>
                <a:latin typeface="Times New Roman" panose="02020603050405020304" pitchFamily="18" charset="0"/>
                <a:ea typeface="Times New Roman" panose="02020603050405020304" pitchFamily="18" charset="0"/>
              </a:rPr>
              <a:t>Biểu</a:t>
            </a:r>
            <a:r>
              <a:rPr lang="en-US" sz="2400" dirty="0" smtClean="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hiện</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của</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nghiện</a:t>
            </a:r>
            <a:r>
              <a:rPr lang="en-US" sz="2400" dirty="0">
                <a:latin typeface="Times New Roman" panose="02020603050405020304" pitchFamily="18" charset="0"/>
                <a:ea typeface="Times New Roman" panose="02020603050405020304" pitchFamily="18" charset="0"/>
              </a:rPr>
              <a:t> game </a:t>
            </a:r>
            <a:r>
              <a:rPr lang="en-US" sz="2400" dirty="0" err="1">
                <a:solidFill>
                  <a:srgbClr val="141414"/>
                </a:solidFill>
                <a:latin typeface="Times New Roman" panose="02020603050405020304" pitchFamily="18" charset="0"/>
                <a:ea typeface="Times New Roman" panose="02020603050405020304" pitchFamily="18" charset="0"/>
              </a:rPr>
              <a:t>có</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thể</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dễ</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nhận</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biết</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người</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chơi</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dành</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hầu</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hết</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thời</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gian</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để</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chơi</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các</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trò</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chơi</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trên</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thiết</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bị</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điện</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tử</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như</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điện</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thoại</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máy</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tính</a:t>
            </a:r>
            <a:r>
              <a:rPr lang="en-US" sz="2400" dirty="0">
                <a:solidFill>
                  <a:srgbClr val="141414"/>
                </a:solidFill>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marL="342900" indent="-342900" algn="just">
              <a:spcAft>
                <a:spcPts val="0"/>
              </a:spcAft>
              <a:buFont typeface="Wingdings" panose="05000000000000000000" pitchFamily="2" charset="2"/>
              <a:buChar char="v"/>
            </a:pPr>
            <a:r>
              <a:rPr lang="en-US" sz="2400" b="1" dirty="0" err="1" smtClean="0">
                <a:solidFill>
                  <a:srgbClr val="141414"/>
                </a:solidFill>
                <a:latin typeface="Times New Roman" panose="02020603050405020304" pitchFamily="18" charset="0"/>
                <a:ea typeface="Times New Roman" panose="02020603050405020304" pitchFamily="18" charset="0"/>
              </a:rPr>
              <a:t>Dẫn</a:t>
            </a:r>
            <a:r>
              <a:rPr lang="en-US" sz="2400" b="1" dirty="0" smtClean="0">
                <a:solidFill>
                  <a:srgbClr val="141414"/>
                </a:solidFill>
                <a:latin typeface="Times New Roman" panose="02020603050405020304" pitchFamily="18" charset="0"/>
                <a:ea typeface="Times New Roman" panose="02020603050405020304" pitchFamily="18" charset="0"/>
              </a:rPr>
              <a:t> </a:t>
            </a:r>
            <a:r>
              <a:rPr lang="en-US" sz="2400" b="1" dirty="0" err="1">
                <a:solidFill>
                  <a:srgbClr val="141414"/>
                </a:solidFill>
                <a:latin typeface="Times New Roman" panose="02020603050405020304" pitchFamily="18" charset="0"/>
                <a:ea typeface="Times New Roman" panose="02020603050405020304" pitchFamily="18" charset="0"/>
              </a:rPr>
              <a:t>chứng</a:t>
            </a:r>
            <a:r>
              <a:rPr lang="en-US" sz="2400" b="1" dirty="0">
                <a:solidFill>
                  <a:srgbClr val="141414"/>
                </a:solidFill>
                <a:latin typeface="Times New Roman" panose="02020603050405020304" pitchFamily="18" charset="0"/>
                <a:ea typeface="Times New Roman" panose="02020603050405020304" pitchFamily="18" charset="0"/>
              </a:rPr>
              <a:t> </a:t>
            </a:r>
            <a:r>
              <a:rPr lang="en-US" sz="2400" b="1" dirty="0" err="1">
                <a:solidFill>
                  <a:srgbClr val="141414"/>
                </a:solidFill>
                <a:latin typeface="Times New Roman" panose="02020603050405020304" pitchFamily="18" charset="0"/>
                <a:ea typeface="Times New Roman" panose="02020603050405020304" pitchFamily="18" charset="0"/>
              </a:rPr>
              <a:t>nào</a:t>
            </a:r>
            <a:r>
              <a:rPr lang="en-US" sz="2400" b="1" dirty="0">
                <a:solidFill>
                  <a:srgbClr val="141414"/>
                </a:solidFill>
                <a:latin typeface="Times New Roman" panose="02020603050405020304" pitchFamily="18" charset="0"/>
                <a:ea typeface="Times New Roman" panose="02020603050405020304" pitchFamily="18" charset="0"/>
              </a:rPr>
              <a:t> </a:t>
            </a:r>
            <a:r>
              <a:rPr lang="en-US" sz="2400" b="1" dirty="0" err="1">
                <a:solidFill>
                  <a:srgbClr val="141414"/>
                </a:solidFill>
                <a:latin typeface="Times New Roman" panose="02020603050405020304" pitchFamily="18" charset="0"/>
                <a:ea typeface="Times New Roman" panose="02020603050405020304" pitchFamily="18" charset="0"/>
              </a:rPr>
              <a:t>sẽ</a:t>
            </a:r>
            <a:r>
              <a:rPr lang="en-US" sz="2400" b="1" dirty="0">
                <a:solidFill>
                  <a:srgbClr val="141414"/>
                </a:solidFill>
                <a:latin typeface="Times New Roman" panose="02020603050405020304" pitchFamily="18" charset="0"/>
                <a:ea typeface="Times New Roman" panose="02020603050405020304" pitchFamily="18" charset="0"/>
              </a:rPr>
              <a:t> </a:t>
            </a:r>
            <a:r>
              <a:rPr lang="en-US" sz="2400" b="1" dirty="0" err="1">
                <a:solidFill>
                  <a:srgbClr val="141414"/>
                </a:solidFill>
                <a:latin typeface="Times New Roman" panose="02020603050405020304" pitchFamily="18" charset="0"/>
                <a:ea typeface="Times New Roman" panose="02020603050405020304" pitchFamily="18" charset="0"/>
              </a:rPr>
              <a:t>được</a:t>
            </a:r>
            <a:r>
              <a:rPr lang="en-US" sz="2400" b="1" dirty="0">
                <a:solidFill>
                  <a:srgbClr val="141414"/>
                </a:solidFill>
                <a:latin typeface="Times New Roman" panose="02020603050405020304" pitchFamily="18" charset="0"/>
                <a:ea typeface="Times New Roman" panose="02020603050405020304" pitchFamily="18" charset="0"/>
              </a:rPr>
              <a:t> </a:t>
            </a:r>
            <a:r>
              <a:rPr lang="en-US" sz="2400" b="1" dirty="0" err="1">
                <a:solidFill>
                  <a:srgbClr val="141414"/>
                </a:solidFill>
                <a:latin typeface="Times New Roman" panose="02020603050405020304" pitchFamily="18" charset="0"/>
                <a:ea typeface="Times New Roman" panose="02020603050405020304" pitchFamily="18" charset="0"/>
              </a:rPr>
              <a:t>đưa</a:t>
            </a:r>
            <a:r>
              <a:rPr lang="en-US" sz="2400" b="1" dirty="0">
                <a:solidFill>
                  <a:srgbClr val="141414"/>
                </a:solidFill>
                <a:latin typeface="Times New Roman" panose="02020603050405020304" pitchFamily="18" charset="0"/>
                <a:ea typeface="Times New Roman" panose="02020603050405020304" pitchFamily="18" charset="0"/>
              </a:rPr>
              <a:t> </a:t>
            </a:r>
            <a:r>
              <a:rPr lang="en-US" sz="2400" b="1" dirty="0" err="1">
                <a:solidFill>
                  <a:srgbClr val="141414"/>
                </a:solidFill>
                <a:latin typeface="Times New Roman" panose="02020603050405020304" pitchFamily="18" charset="0"/>
                <a:ea typeface="Times New Roman" panose="02020603050405020304" pitchFamily="18" charset="0"/>
              </a:rPr>
              <a:t>vào</a:t>
            </a:r>
            <a:r>
              <a:rPr lang="en-US" sz="2400" b="1" dirty="0">
                <a:solidFill>
                  <a:srgbClr val="141414"/>
                </a:solidFill>
                <a:latin typeface="Times New Roman" panose="02020603050405020304" pitchFamily="18" charset="0"/>
                <a:ea typeface="Times New Roman" panose="02020603050405020304" pitchFamily="18" charset="0"/>
              </a:rPr>
              <a:t> </a:t>
            </a:r>
            <a:r>
              <a:rPr lang="en-US" sz="2400" b="1" dirty="0" err="1">
                <a:solidFill>
                  <a:srgbClr val="141414"/>
                </a:solidFill>
                <a:latin typeface="Times New Roman" panose="02020603050405020304" pitchFamily="18" charset="0"/>
                <a:ea typeface="Times New Roman" panose="02020603050405020304" pitchFamily="18" charset="0"/>
              </a:rPr>
              <a:t>bài</a:t>
            </a:r>
            <a:r>
              <a:rPr lang="en-US" sz="2400" b="1" dirty="0">
                <a:solidFill>
                  <a:srgbClr val="141414"/>
                </a:solidFill>
                <a:latin typeface="Times New Roman" panose="02020603050405020304" pitchFamily="18" charset="0"/>
                <a:ea typeface="Times New Roman" panose="02020603050405020304" pitchFamily="18" charset="0"/>
              </a:rPr>
              <a:t> </a:t>
            </a:r>
            <a:r>
              <a:rPr lang="en-US" sz="2400" b="1" dirty="0" err="1">
                <a:solidFill>
                  <a:srgbClr val="141414"/>
                </a:solidFill>
                <a:latin typeface="Times New Roman" panose="02020603050405020304" pitchFamily="18" charset="0"/>
                <a:ea typeface="Times New Roman" panose="02020603050405020304" pitchFamily="18" charset="0"/>
              </a:rPr>
              <a:t>viết</a:t>
            </a:r>
            <a:r>
              <a:rPr lang="en-US" sz="2400" b="1" dirty="0">
                <a:solidFill>
                  <a:srgbClr val="141414"/>
                </a:solidFill>
                <a:latin typeface="Times New Roman" panose="02020603050405020304" pitchFamily="18" charset="0"/>
                <a:ea typeface="Times New Roman" panose="02020603050405020304" pitchFamily="18" charset="0"/>
              </a:rPr>
              <a:t> </a:t>
            </a:r>
            <a:r>
              <a:rPr lang="en-US" sz="2400" b="1" dirty="0" err="1">
                <a:solidFill>
                  <a:srgbClr val="141414"/>
                </a:solidFill>
                <a:latin typeface="Times New Roman" panose="02020603050405020304" pitchFamily="18" charset="0"/>
                <a:ea typeface="Times New Roman" panose="02020603050405020304" pitchFamily="18" charset="0"/>
              </a:rPr>
              <a:t>để</a:t>
            </a:r>
            <a:r>
              <a:rPr lang="en-US" sz="2400" b="1" dirty="0">
                <a:solidFill>
                  <a:srgbClr val="141414"/>
                </a:solidFill>
                <a:latin typeface="Times New Roman" panose="02020603050405020304" pitchFamily="18" charset="0"/>
                <a:ea typeface="Times New Roman" panose="02020603050405020304" pitchFamily="18" charset="0"/>
              </a:rPr>
              <a:t> </a:t>
            </a:r>
            <a:r>
              <a:rPr lang="en-US" sz="2400" b="1" dirty="0" err="1">
                <a:solidFill>
                  <a:srgbClr val="141414"/>
                </a:solidFill>
                <a:latin typeface="Times New Roman" panose="02020603050405020304" pitchFamily="18" charset="0"/>
                <a:ea typeface="Times New Roman" panose="02020603050405020304" pitchFamily="18" charset="0"/>
              </a:rPr>
              <a:t>làm</a:t>
            </a:r>
            <a:r>
              <a:rPr lang="en-US" sz="2400" b="1" dirty="0">
                <a:solidFill>
                  <a:srgbClr val="141414"/>
                </a:solidFill>
                <a:latin typeface="Times New Roman" panose="02020603050405020304" pitchFamily="18" charset="0"/>
                <a:ea typeface="Times New Roman" panose="02020603050405020304" pitchFamily="18" charset="0"/>
              </a:rPr>
              <a:t> </a:t>
            </a:r>
            <a:r>
              <a:rPr lang="en-US" sz="2400" b="1" dirty="0" err="1">
                <a:solidFill>
                  <a:srgbClr val="141414"/>
                </a:solidFill>
                <a:latin typeface="Times New Roman" panose="02020603050405020304" pitchFamily="18" charset="0"/>
                <a:ea typeface="Times New Roman" panose="02020603050405020304" pitchFamily="18" charset="0"/>
              </a:rPr>
              <a:t>sáng</a:t>
            </a:r>
            <a:r>
              <a:rPr lang="en-US" sz="2400" b="1" dirty="0">
                <a:solidFill>
                  <a:srgbClr val="141414"/>
                </a:solidFill>
                <a:latin typeface="Times New Roman" panose="02020603050405020304" pitchFamily="18" charset="0"/>
                <a:ea typeface="Times New Roman" panose="02020603050405020304" pitchFamily="18" charset="0"/>
              </a:rPr>
              <a:t> </a:t>
            </a:r>
            <a:r>
              <a:rPr lang="en-US" sz="2400" b="1" dirty="0" err="1">
                <a:solidFill>
                  <a:srgbClr val="141414"/>
                </a:solidFill>
                <a:latin typeface="Times New Roman" panose="02020603050405020304" pitchFamily="18" charset="0"/>
                <a:ea typeface="Times New Roman" panose="02020603050405020304" pitchFamily="18" charset="0"/>
              </a:rPr>
              <a:t>tỏ</a:t>
            </a:r>
            <a:r>
              <a:rPr lang="en-US" sz="2400" b="1" dirty="0">
                <a:solidFill>
                  <a:srgbClr val="141414"/>
                </a:solidFill>
                <a:latin typeface="Times New Roman" panose="02020603050405020304" pitchFamily="18" charset="0"/>
                <a:ea typeface="Times New Roman" panose="02020603050405020304" pitchFamily="18" charset="0"/>
              </a:rPr>
              <a:t> </a:t>
            </a:r>
            <a:r>
              <a:rPr lang="en-US" sz="2400" b="1" dirty="0" err="1">
                <a:solidFill>
                  <a:srgbClr val="141414"/>
                </a:solidFill>
                <a:latin typeface="Times New Roman" panose="02020603050405020304" pitchFamily="18" charset="0"/>
                <a:ea typeface="Times New Roman" panose="02020603050405020304" pitchFamily="18" charset="0"/>
              </a:rPr>
              <a:t>hiện</a:t>
            </a:r>
            <a:r>
              <a:rPr lang="en-US" sz="2400" b="1" dirty="0">
                <a:solidFill>
                  <a:srgbClr val="141414"/>
                </a:solidFill>
                <a:latin typeface="Times New Roman" panose="02020603050405020304" pitchFamily="18" charset="0"/>
                <a:ea typeface="Times New Roman" panose="02020603050405020304" pitchFamily="18" charset="0"/>
              </a:rPr>
              <a:t> </a:t>
            </a:r>
            <a:r>
              <a:rPr lang="en-US" sz="2400" b="1" dirty="0" err="1">
                <a:solidFill>
                  <a:srgbClr val="141414"/>
                </a:solidFill>
                <a:latin typeface="Times New Roman" panose="02020603050405020304" pitchFamily="18" charset="0"/>
                <a:ea typeface="Times New Roman" panose="02020603050405020304" pitchFamily="18" charset="0"/>
              </a:rPr>
              <a:t>tượng</a:t>
            </a:r>
            <a:r>
              <a:rPr lang="en-US" sz="2400" b="1" dirty="0">
                <a:solidFill>
                  <a:srgbClr val="141414"/>
                </a:solidFill>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marL="342900" indent="-342900" algn="just">
              <a:spcAft>
                <a:spcPts val="0"/>
              </a:spcAft>
              <a:buFont typeface="Wingdings" panose="05000000000000000000" pitchFamily="2" charset="2"/>
              <a:buChar char="ü"/>
            </a:pPr>
            <a:r>
              <a:rPr lang="en-US" sz="2400" dirty="0" err="1" smtClean="0">
                <a:solidFill>
                  <a:srgbClr val="141414"/>
                </a:solidFill>
                <a:latin typeface="Times New Roman" panose="02020603050405020304" pitchFamily="18" charset="0"/>
                <a:ea typeface="Times New Roman" panose="02020603050405020304" pitchFamily="18" charset="0"/>
              </a:rPr>
              <a:t>Hiện</a:t>
            </a:r>
            <a:r>
              <a:rPr lang="en-US" sz="2400" dirty="0" smtClean="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tượng</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nghiện</a:t>
            </a:r>
            <a:r>
              <a:rPr lang="en-US" sz="2400" dirty="0">
                <a:solidFill>
                  <a:srgbClr val="141414"/>
                </a:solidFill>
                <a:latin typeface="Times New Roman" panose="02020603050405020304" pitchFamily="18" charset="0"/>
                <a:ea typeface="Times New Roman" panose="02020603050405020304" pitchFamily="18" charset="0"/>
              </a:rPr>
              <a:t> game </a:t>
            </a:r>
            <a:r>
              <a:rPr lang="en-US" sz="2400" dirty="0" err="1">
                <a:solidFill>
                  <a:srgbClr val="141414"/>
                </a:solidFill>
                <a:latin typeface="Times New Roman" panose="02020603050405020304" pitchFamily="18" charset="0"/>
                <a:ea typeface="Times New Roman" panose="02020603050405020304" pitchFamily="18" charset="0"/>
              </a:rPr>
              <a:t>trong</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lớp</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học</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trong</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trường</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trong</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các</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quán</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nét</a:t>
            </a:r>
            <a:endParaRPr lang="en-US" sz="2400" dirty="0">
              <a:latin typeface="Times New Roman" panose="02020603050405020304" pitchFamily="18" charset="0"/>
              <a:ea typeface="Times New Roman" panose="02020603050405020304" pitchFamily="18" charset="0"/>
            </a:endParaRPr>
          </a:p>
          <a:p>
            <a:pPr marL="342900" indent="-342900" algn="just">
              <a:spcAft>
                <a:spcPts val="0"/>
              </a:spcAft>
              <a:buFont typeface="Wingdings" panose="05000000000000000000" pitchFamily="2" charset="2"/>
              <a:buChar char="ü"/>
            </a:pPr>
            <a:r>
              <a:rPr lang="en-US" sz="2400" dirty="0" err="1" smtClean="0">
                <a:solidFill>
                  <a:srgbClr val="141414"/>
                </a:solidFill>
                <a:latin typeface="Times New Roman" panose="02020603050405020304" pitchFamily="18" charset="0"/>
                <a:ea typeface="Times New Roman" panose="02020603050405020304" pitchFamily="18" charset="0"/>
              </a:rPr>
              <a:t>Biểu</a:t>
            </a:r>
            <a:r>
              <a:rPr lang="en-US" sz="2400" dirty="0" smtClean="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hiện</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của</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tình</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trạng</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học</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sinh</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nghiện</a:t>
            </a:r>
            <a:r>
              <a:rPr lang="en-US" sz="2400" dirty="0">
                <a:solidFill>
                  <a:srgbClr val="141414"/>
                </a:solidFill>
                <a:latin typeface="Times New Roman" panose="02020603050405020304" pitchFamily="18" charset="0"/>
                <a:ea typeface="Times New Roman" panose="02020603050405020304" pitchFamily="18" charset="0"/>
              </a:rPr>
              <a:t> game: </a:t>
            </a:r>
            <a:r>
              <a:rPr lang="en-US" sz="2400" dirty="0" err="1">
                <a:solidFill>
                  <a:srgbClr val="141414"/>
                </a:solidFill>
                <a:latin typeface="Times New Roman" panose="02020603050405020304" pitchFamily="18" charset="0"/>
                <a:ea typeface="Times New Roman" panose="02020603050405020304" pitchFamily="18" charset="0"/>
              </a:rPr>
              <a:t>nghỉ</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học</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thường</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xuyên</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lơ</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đãng</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học</a:t>
            </a:r>
            <a:r>
              <a:rPr lang="en-US" sz="2400" dirty="0">
                <a:solidFill>
                  <a:srgbClr val="141414"/>
                </a:solidFill>
                <a:latin typeface="Times New Roman" panose="02020603050405020304" pitchFamily="18" charset="0"/>
                <a:ea typeface="Times New Roman" panose="02020603050405020304" pitchFamily="18" charset="0"/>
              </a:rPr>
              <a:t> </a:t>
            </a:r>
            <a:r>
              <a:rPr lang="en-US" sz="2400" dirty="0" err="1">
                <a:solidFill>
                  <a:srgbClr val="141414"/>
                </a:solidFill>
                <a:latin typeface="Times New Roman" panose="02020603050405020304" pitchFamily="18" charset="0"/>
                <a:ea typeface="Times New Roman" panose="02020603050405020304" pitchFamily="18" charset="0"/>
              </a:rPr>
              <a:t>hành</a:t>
            </a:r>
            <a:r>
              <a:rPr lang="en-US" sz="2400" dirty="0">
                <a:solidFill>
                  <a:srgbClr val="141414"/>
                </a:solidFill>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0308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5175840" y="648862"/>
            <a:ext cx="1814920"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60400" y="1431307"/>
            <a:ext cx="10845800" cy="4832092"/>
          </a:xfrm>
          <a:prstGeom prst="rect">
            <a:avLst/>
          </a:prstGeom>
        </p:spPr>
        <p:txBody>
          <a:bodyPr>
            <a:spAutoFit/>
          </a:bodyPr>
          <a:lstStyle/>
          <a:p>
            <a:pPr marL="457200" indent="-457200" algn="just">
              <a:spcAft>
                <a:spcPts val="0"/>
              </a:spcAft>
              <a:buFont typeface="Wingdings" panose="05000000000000000000" pitchFamily="2" charset="2"/>
              <a:buChar char="v"/>
            </a:pPr>
            <a:r>
              <a:rPr lang="en-US" sz="2800" b="1" dirty="0" err="1" smtClean="0">
                <a:latin typeface="Times New Roman" panose="02020603050405020304" pitchFamily="18" charset="0"/>
                <a:ea typeface="Times New Roman" panose="02020603050405020304" pitchFamily="18" charset="0"/>
              </a:rPr>
              <a:t>Lí</a:t>
            </a:r>
            <a:r>
              <a:rPr lang="en-US" sz="2800" b="1" dirty="0" smtClean="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lẽ</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để</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bàn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luận</a:t>
            </a:r>
            <a:r>
              <a:rPr lang="en-US" sz="2800" b="1" dirty="0">
                <a:latin typeface="Times New Roman" panose="02020603050405020304" pitchFamily="18" charset="0"/>
                <a:ea typeface="Times New Roman" panose="02020603050405020304" pitchFamily="18" charset="0"/>
              </a:rPr>
              <a:t> </a:t>
            </a:r>
            <a:r>
              <a:rPr lang="en-US" sz="2800" b="1" dirty="0" err="1">
                <a:solidFill>
                  <a:srgbClr val="141414"/>
                </a:solidFill>
                <a:latin typeface="Times New Roman" panose="02020603050405020304" pitchFamily="18" charset="0"/>
                <a:ea typeface="Times New Roman" panose="02020603050405020304" pitchFamily="18" charset="0"/>
              </a:rPr>
              <a:t>hiện</a:t>
            </a:r>
            <a:r>
              <a:rPr lang="en-US" sz="2800" b="1" dirty="0">
                <a:solidFill>
                  <a:srgbClr val="141414"/>
                </a:solidFill>
                <a:latin typeface="Times New Roman" panose="02020603050405020304" pitchFamily="18" charset="0"/>
                <a:ea typeface="Times New Roman" panose="02020603050405020304" pitchFamily="18" charset="0"/>
              </a:rPr>
              <a:t> </a:t>
            </a:r>
            <a:r>
              <a:rPr lang="en-US" sz="2800" b="1" dirty="0" err="1">
                <a:solidFill>
                  <a:srgbClr val="141414"/>
                </a:solidFill>
                <a:latin typeface="Times New Roman" panose="02020603050405020304" pitchFamily="18" charset="0"/>
                <a:ea typeface="Times New Roman" panose="02020603050405020304" pitchFamily="18" charset="0"/>
              </a:rPr>
              <a:t>tượng</a:t>
            </a:r>
            <a:r>
              <a:rPr lang="en-US" sz="2800" b="1" dirty="0">
                <a:solidFill>
                  <a:srgbClr val="141414"/>
                </a:solidFill>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nghiện</a:t>
            </a:r>
            <a:r>
              <a:rPr lang="en-US" sz="2800" b="1" dirty="0">
                <a:latin typeface="Times New Roman" panose="02020603050405020304" pitchFamily="18" charset="0"/>
                <a:ea typeface="Times New Roman" panose="02020603050405020304" pitchFamily="18" charset="0"/>
              </a:rPr>
              <a:t> game</a:t>
            </a:r>
            <a:r>
              <a:rPr lang="en-US" sz="2800" dirty="0">
                <a:latin typeface="Times New Roman" panose="02020603050405020304" pitchFamily="18" charset="0"/>
                <a:ea typeface="Times New Roman" panose="02020603050405020304" pitchFamily="18" charset="0"/>
              </a:rPr>
              <a:t> </a:t>
            </a:r>
          </a:p>
          <a:p>
            <a:pPr marL="457200" indent="-457200" algn="just">
              <a:spcAft>
                <a:spcPts val="0"/>
              </a:spcAft>
              <a:buFont typeface="Wingdings" panose="05000000000000000000" pitchFamily="2" charset="2"/>
              <a:buChar char="ü"/>
            </a:pPr>
            <a:r>
              <a:rPr lang="en-US" sz="2800" b="1" dirty="0" err="1" smtClean="0">
                <a:latin typeface="Times New Roman" panose="02020603050405020304" pitchFamily="18" charset="0"/>
                <a:ea typeface="Times New Roman" panose="02020603050405020304" pitchFamily="18" charset="0"/>
              </a:rPr>
              <a:t>Tìm</a:t>
            </a:r>
            <a:r>
              <a:rPr lang="en-US" sz="2800" b="1" dirty="0" smtClean="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ra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nguyên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nhân</a:t>
            </a:r>
            <a:r>
              <a:rPr lang="en-US" sz="2800" b="1" dirty="0">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dirty="0">
                <a:solidFill>
                  <a:srgbClr val="000000"/>
                </a:solidFill>
                <a:latin typeface="Times New Roman" panose="02020603050405020304" pitchFamily="18" charset="0"/>
                <a:ea typeface="Times New Roman" panose="02020603050405020304" pitchFamily="18" charset="0"/>
              </a:rPr>
              <a:t>+ + </a:t>
            </a:r>
            <a:r>
              <a:rPr lang="en-US" sz="2800" dirty="0" err="1">
                <a:solidFill>
                  <a:srgbClr val="000000"/>
                </a:solidFill>
                <a:latin typeface="Times New Roman" panose="02020603050405020304" pitchFamily="18" charset="0"/>
                <a:ea typeface="Times New Roman" panose="02020603050405020304" pitchFamily="18" charset="0"/>
              </a:rPr>
              <a:t>Lứa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tuổi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chưa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trang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tâm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lý</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dễ</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thế</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ảo</a:t>
            </a:r>
            <a:r>
              <a:rPr lang="en-US" sz="2800" dirty="0">
                <a:solidFill>
                  <a:srgbClr val="000000"/>
                </a:solidFill>
                <a:latin typeface="Times New Roman" panose="02020603050405020304" pitchFamily="18" charset="0"/>
                <a:ea typeface="Times New Roman" panose="02020603050405020304" pitchFamily="18" charset="0"/>
              </a:rPr>
              <a:t>. Do </a:t>
            </a:r>
            <a:r>
              <a:rPr lang="en-US" sz="2800" dirty="0" err="1">
                <a:solidFill>
                  <a:srgbClr val="000000"/>
                </a:solidFill>
                <a:latin typeface="Times New Roman" panose="02020603050405020304" pitchFamily="18" charset="0"/>
                <a:ea typeface="Times New Roman" panose="02020603050405020304" pitchFamily="18" charset="0"/>
              </a:rPr>
              <a:t>bạn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bè</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xấu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rủ</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rê</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tính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tò</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mò</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thích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hiện</a:t>
            </a:r>
            <a:r>
              <a:rPr lang="en-US" sz="2800" dirty="0" smtClean="0">
                <a:solidFill>
                  <a:srgbClr val="000000"/>
                </a:solidFill>
                <a:latin typeface="Times New Roman" panose="02020603050405020304" pitchFamily="18" charset="0"/>
                <a:ea typeface="Times New Roman" panose="02020603050405020304" pitchFamily="18" charset="0"/>
              </a:rPr>
              <a:t>.</a:t>
            </a:r>
          </a:p>
          <a:p>
            <a:pPr>
              <a:spcAft>
                <a:spcPts val="0"/>
              </a:spcAft>
            </a:pP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a:solidFill>
                  <a:srgbClr val="000000"/>
                </a:solidFill>
                <a:latin typeface="Times New Roman" panose="02020603050405020304" pitchFamily="18" charset="0"/>
                <a:ea typeface="Times New Roman" panose="02020603050405020304" pitchFamily="18" charset="0"/>
              </a:rPr>
              <a:t>+ Do cha </a:t>
            </a:r>
            <a:r>
              <a:rPr lang="en-US" sz="2800" dirty="0" err="1">
                <a:solidFill>
                  <a:srgbClr val="000000"/>
                </a:solidFill>
                <a:latin typeface="Times New Roman" panose="02020603050405020304" pitchFamily="18" charset="0"/>
                <a:ea typeface="Times New Roman" panose="02020603050405020304" pitchFamily="18" charset="0"/>
              </a:rPr>
              <a:t>mẹ</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quan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tâm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hoặc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quan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tâm</a:t>
            </a:r>
            <a:endParaRPr lang="en-US" sz="2800" dirty="0" smtClean="0">
              <a:solidFill>
                <a:srgbClr val="000000"/>
              </a:solidFill>
              <a:latin typeface="Times New Roman" panose="02020603050405020304" pitchFamily="18" charset="0"/>
              <a:ea typeface="Times New Roman" panose="02020603050405020304" pitchFamily="18" charset="0"/>
            </a:endParaRPr>
          </a:p>
          <a:p>
            <a:pPr>
              <a:spcAft>
                <a:spcPts val="0"/>
              </a:spcAft>
            </a:pP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a:solidFill>
                  <a:srgbClr val="000000"/>
                </a:solidFill>
                <a:latin typeface="Times New Roman" panose="02020603050405020304" pitchFamily="18" charset="0"/>
                <a:ea typeface="Times New Roman" panose="02020603050405020304" pitchFamily="18" charset="0"/>
              </a:rPr>
              <a:t>+  Do </a:t>
            </a:r>
            <a:r>
              <a:rPr lang="en-US" sz="2800" dirty="0" err="1">
                <a:solidFill>
                  <a:srgbClr val="000000"/>
                </a:solidFill>
                <a:latin typeface="Times New Roman" panose="02020603050405020304" pitchFamily="18" charset="0"/>
                <a:ea typeface="Times New Roman" panose="02020603050405020304" pitchFamily="18" charset="0"/>
              </a:rPr>
              <a:t>áp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lực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tập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căng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thẳng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trường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chưa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lý</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chặt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chẽ</a:t>
            </a:r>
            <a:endParaRPr lang="en-US" sz="2800" dirty="0">
              <a:latin typeface="Times New Roman" panose="02020603050405020304" pitchFamily="18" charset="0"/>
              <a:ea typeface="Times New Roman" panose="02020603050405020304" pitchFamily="18" charset="0"/>
            </a:endParaRPr>
          </a:p>
          <a:p>
            <a:pPr marL="457200" indent="-457200" algn="just">
              <a:spcAft>
                <a:spcPts val="0"/>
              </a:spcAft>
              <a:buFont typeface="Wingdings" panose="05000000000000000000" pitchFamily="2" charset="2"/>
              <a:buChar char="ü"/>
            </a:pPr>
            <a:r>
              <a:rPr lang="en-US" sz="2800" b="1" dirty="0" err="1" smtClean="0">
                <a:solidFill>
                  <a:srgbClr val="000000"/>
                </a:solidFill>
                <a:latin typeface="Times New Roman" panose="02020603050405020304" pitchFamily="18" charset="0"/>
                <a:ea typeface="Times New Roman" panose="02020603050405020304" pitchFamily="18" charset="0"/>
              </a:rPr>
              <a:t>Xác</a:t>
            </a:r>
            <a:r>
              <a:rPr lang="en-US" sz="2800" b="1" dirty="0" smtClean="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định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hậu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quả</a:t>
            </a:r>
            <a:r>
              <a:rPr lang="en-US" sz="2800" b="1"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smtClean="0">
              <a:solidFill>
                <a:srgbClr val="000000"/>
              </a:solidFill>
              <a:latin typeface="Times New Roman" panose="02020603050405020304" pitchFamily="18" charset="0"/>
              <a:ea typeface="Times New Roman" panose="02020603050405020304" pitchFamily="18" charset="0"/>
            </a:endParaRPr>
          </a:p>
          <a:p>
            <a:pPr algn="just">
              <a:spcAft>
                <a:spcPts val="0"/>
              </a:spcAft>
            </a:pP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nghiện</a:t>
            </a:r>
            <a:r>
              <a:rPr lang="en-US" sz="2800" dirty="0">
                <a:solidFill>
                  <a:srgbClr val="000000"/>
                </a:solidFill>
                <a:latin typeface="Times New Roman" panose="02020603050405020304" pitchFamily="18" charset="0"/>
                <a:ea typeface="Times New Roman" panose="02020603050405020304" pitchFamily="18" charset="0"/>
              </a:rPr>
              <a:t> game: </a:t>
            </a:r>
            <a:r>
              <a:rPr lang="en-US" sz="2800" dirty="0" err="1">
                <a:solidFill>
                  <a:srgbClr val="000000"/>
                </a:solidFill>
                <a:latin typeface="Times New Roman" panose="02020603050405020304" pitchFamily="18" charset="0"/>
                <a:ea typeface="Times New Roman" panose="02020603050405020304" pitchFamily="18" charset="0"/>
              </a:rPr>
              <a:t>ảnh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hưởng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khỏe</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xuống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dốc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bỏ</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tệ</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hội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khác</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5435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Effect transition="in" filter="fade">
                                      <p:cBhvr>
                                        <p:cTn id="14" dur="1000"/>
                                        <p:tgtEl>
                                          <p:spTgt spid="4">
                                            <p:txEl>
                                              <p:pRg st="3" end="3"/>
                                            </p:txEl>
                                          </p:spTgt>
                                        </p:tgtEl>
                                      </p:cBhvr>
                                    </p:animEffect>
                                    <p:anim calcmode="lin" valueType="num">
                                      <p:cBhvr>
                                        <p:cTn id="1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fade">
                                      <p:cBhvr>
                                        <p:cTn id="28" dur="1000"/>
                                        <p:tgtEl>
                                          <p:spTgt spid="4">
                                            <p:txEl>
                                              <p:pRg st="5" end="5"/>
                                            </p:txEl>
                                          </p:spTgt>
                                        </p:tgtEl>
                                      </p:cBhvr>
                                    </p:animEffect>
                                    <p:anim calcmode="lin" valueType="num">
                                      <p:cBhvr>
                                        <p:cTn id="29"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fade">
                                      <p:cBhvr>
                                        <p:cTn id="35" dur="1000"/>
                                        <p:tgtEl>
                                          <p:spTgt spid="4">
                                            <p:txEl>
                                              <p:pRg st="6" end="6"/>
                                            </p:txEl>
                                          </p:spTgt>
                                        </p:tgtEl>
                                      </p:cBhvr>
                                    </p:animEffect>
                                    <p:anim calcmode="lin" valueType="num">
                                      <p:cBhvr>
                                        <p:cTn id="36"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5175840" y="648862"/>
            <a:ext cx="1814920"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0400" y="1335983"/>
            <a:ext cx="10845800" cy="4616648"/>
          </a:xfrm>
          <a:prstGeom prst="rect">
            <a:avLst/>
          </a:prstGeom>
        </p:spPr>
        <p:txBody>
          <a:bodyPr>
            <a:spAutoFit/>
          </a:bodyPr>
          <a:lstStyle/>
          <a:p>
            <a:pPr>
              <a:lnSpc>
                <a:spcPct val="150000"/>
              </a:lnSpc>
              <a:spcAft>
                <a:spcPts val="0"/>
              </a:spcAft>
            </a:pPr>
            <a:r>
              <a:rPr lang="en-US" sz="2800" dirty="0">
                <a:solidFill>
                  <a:srgbClr val="000000"/>
                </a:solidFill>
                <a:latin typeface="Times New Roman" panose="02020603050405020304" pitchFamily="18" charset="0"/>
                <a:ea typeface="Times New Roman" panose="02020603050405020304" pitchFamily="18" charset="0"/>
              </a:rPr>
              <a:t>+ + </a:t>
            </a:r>
            <a:r>
              <a:rPr lang="en-US" sz="2800" dirty="0" err="1">
                <a:solidFill>
                  <a:srgbClr val="000000"/>
                </a:solidFill>
                <a:latin typeface="Times New Roman" panose="02020603050405020304" pitchFamily="18" charset="0"/>
                <a:ea typeface="Times New Roman" panose="02020603050405020304" pitchFamily="18" charset="0"/>
              </a:rPr>
              <a:t>Đối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bố</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mẹ</a:t>
            </a:r>
            <a:r>
              <a:rPr lang="en-US" sz="2800" dirty="0">
                <a:solidFill>
                  <a:srgbClr val="000000"/>
                </a:solidFill>
                <a:latin typeface="Times New Roman" panose="02020603050405020304" pitchFamily="18" charset="0"/>
                <a:ea typeface="Times New Roman" panose="02020603050405020304" pitchFamily="18" charset="0"/>
              </a:rPr>
              <a:t> lo </a:t>
            </a:r>
            <a:r>
              <a:rPr lang="en-US" sz="2800" dirty="0" err="1">
                <a:solidFill>
                  <a:srgbClr val="000000"/>
                </a:solidFill>
                <a:latin typeface="Times New Roman" panose="02020603050405020304" pitchFamily="18" charset="0"/>
                <a:ea typeface="Times New Roman" panose="02020603050405020304" pitchFamily="18" charset="0"/>
              </a:rPr>
              <a:t>lắng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buồn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phiền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niềm</a:t>
            </a:r>
            <a:r>
              <a:rPr lang="en-US" sz="2800" dirty="0">
                <a:solidFill>
                  <a:srgbClr val="000000"/>
                </a:solidFill>
                <a:latin typeface="Times New Roman" panose="02020603050405020304" pitchFamily="18" charset="0"/>
                <a:ea typeface="Times New Roman" panose="02020603050405020304" pitchFamily="18" charset="0"/>
              </a:rPr>
              <a:t> tin </a:t>
            </a:r>
            <a:r>
              <a:rPr lang="en-US" sz="2800" dirty="0" err="1">
                <a:solidFill>
                  <a:srgbClr val="000000"/>
                </a:solidFill>
                <a:latin typeface="Times New Roman" panose="02020603050405020304" pitchFamily="18" charset="0"/>
                <a:ea typeface="Times New Roman" panose="02020603050405020304" pitchFamily="18" charset="0"/>
              </a:rPr>
              <a:t>vào</a:t>
            </a:r>
            <a:r>
              <a:rPr lang="en-US" sz="2800" dirty="0">
                <a:solidFill>
                  <a:srgbClr val="000000"/>
                </a:solidFill>
                <a:latin typeface="Times New Roman" panose="02020603050405020304" pitchFamily="18" charset="0"/>
                <a:ea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rPr>
              <a:t>cái</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nSpc>
                <a:spcPct val="150000"/>
              </a:lnSpc>
              <a:spcAft>
                <a:spcPts val="0"/>
              </a:spcAft>
            </a:pPr>
            <a:r>
              <a:rPr lang="en-US" sz="2800" dirty="0">
                <a:solidFill>
                  <a:srgbClr val="000000"/>
                </a:solidFill>
                <a:latin typeface="Times New Roman" panose="02020603050405020304" pitchFamily="18" charset="0"/>
                <a:ea typeface="Times New Roman" panose="02020603050405020304" pitchFamily="18" charset="0"/>
              </a:rPr>
              <a:t>+ + </a:t>
            </a:r>
            <a:r>
              <a:rPr lang="en-US" sz="2800" dirty="0" err="1">
                <a:solidFill>
                  <a:srgbClr val="000000"/>
                </a:solidFill>
                <a:latin typeface="Times New Roman" panose="02020603050405020304" pitchFamily="18" charset="0"/>
                <a:ea typeface="Times New Roman" panose="02020603050405020304" pitchFamily="18" charset="0"/>
              </a:rPr>
              <a:t>Đối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hội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mầm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mống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tệ</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hội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đạo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xuống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cấp</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457200" indent="-457200" algn="just">
              <a:lnSpc>
                <a:spcPct val="150000"/>
              </a:lnSpc>
              <a:spcAft>
                <a:spcPts val="0"/>
              </a:spcAft>
              <a:buFont typeface="Wingdings" panose="05000000000000000000" pitchFamily="2" charset="2"/>
              <a:buChar char="ü"/>
            </a:pPr>
            <a:r>
              <a:rPr lang="en-US" sz="2800" dirty="0" err="1" smtClean="0">
                <a:latin typeface="Times New Roman" panose="02020603050405020304" pitchFamily="18" charset="0"/>
                <a:ea typeface="Times New Roman" panose="02020603050405020304" pitchFamily="18" charset="0"/>
              </a:rPr>
              <a:t>Một</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loại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bỏ</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rèn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đúng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theo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chuẩn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hội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nâng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cao</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năng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rPr>
              <a:t>.</a:t>
            </a:r>
          </a:p>
          <a:p>
            <a:pPr marL="457200" indent="-457200" algn="just">
              <a:lnSpc>
                <a:spcPct val="150000"/>
              </a:lnSpc>
              <a:spcAft>
                <a:spcPts val="0"/>
              </a:spcAft>
              <a:buFont typeface="Wingdings" panose="05000000000000000000" pitchFamily="2" charset="2"/>
              <a:buChar char="v"/>
            </a:pPr>
            <a:r>
              <a:rPr lang="en-US" sz="2800" dirty="0" err="1" smtClean="0">
                <a:latin typeface="Times New Roman" panose="02020603050405020304" pitchFamily="18" charset="0"/>
                <a:ea typeface="Times New Roman" panose="02020603050405020304" pitchFamily="18" charset="0"/>
              </a:rPr>
              <a:t>Bài</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điệp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muốn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nhắn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gửi</a:t>
            </a:r>
            <a:r>
              <a:rPr lang="en-US"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8504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5175840" y="648862"/>
            <a:ext cx="1814920"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0904" y="1028700"/>
            <a:ext cx="6096000" cy="523220"/>
          </a:xfrm>
          <a:prstGeom prst="rect">
            <a:avLst/>
          </a:prstGeom>
        </p:spPr>
        <p:txBody>
          <a:bodyPr>
            <a:spAutoFit/>
          </a:bodyPr>
          <a:lstStyle/>
          <a:p>
            <a:pPr algn="just">
              <a:spcAft>
                <a:spcPts val="0"/>
              </a:spcAft>
            </a:pPr>
            <a:r>
              <a:rPr lang="vi-VN" sz="2800" i="1" dirty="0">
                <a:latin typeface="Times New Roman" panose="02020603050405020304" pitchFamily="18" charset="0"/>
                <a:ea typeface="Times New Roman" panose="02020603050405020304" pitchFamily="18" charset="0"/>
              </a:rPr>
              <a:t>c. </a:t>
            </a:r>
            <a:r>
              <a:rPr lang="en-US" sz="2800" i="1" dirty="0" err="1">
                <a:latin typeface="Times New Roman" panose="02020603050405020304" pitchFamily="18" charset="0"/>
                <a:ea typeface="Times New Roman" panose="02020603050405020304" pitchFamily="18" charset="0"/>
              </a:rPr>
              <a:t>Lập</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dàn</a:t>
            </a:r>
            <a:r>
              <a:rPr lang="en-US" sz="2800" i="1" dirty="0">
                <a:latin typeface="Times New Roman" panose="02020603050405020304" pitchFamily="18" charset="0"/>
                <a:ea typeface="Times New Roman" panose="02020603050405020304" pitchFamily="18" charset="0"/>
              </a:rPr>
              <a:t> </a:t>
            </a:r>
            <a:r>
              <a:rPr lang="en-US" sz="2800" i="1" dirty="0" smtClean="0">
                <a:latin typeface="Times New Roman" panose="02020603050405020304" pitchFamily="18" charset="0"/>
                <a:ea typeface="Times New Roman" panose="02020603050405020304" pitchFamily="18" charset="0"/>
              </a:rPr>
              <a:t>ý</a:t>
            </a:r>
            <a:endParaRPr lang="en-US" sz="2800" dirty="0">
              <a:latin typeface="Times New Roman" panose="02020603050405020304" pitchFamily="18" charset="0"/>
              <a:ea typeface="Times New Roman" panose="02020603050405020304" pitchFamily="18" charset="0"/>
            </a:endParaRPr>
          </a:p>
        </p:txBody>
      </p:sp>
      <p:sp>
        <p:nvSpPr>
          <p:cNvPr id="6" name="Rectangle 5"/>
          <p:cNvSpPr/>
          <p:nvPr/>
        </p:nvSpPr>
        <p:spPr>
          <a:xfrm>
            <a:off x="660400" y="1460720"/>
            <a:ext cx="10845800" cy="4536242"/>
          </a:xfrm>
          <a:prstGeom prst="rect">
            <a:avLst/>
          </a:prstGeom>
        </p:spPr>
        <p:txBody>
          <a:bodyPr>
            <a:spAutoFit/>
          </a:bodyPr>
          <a:lstStyle/>
          <a:p>
            <a:pPr algn="just" fontAlgn="base">
              <a:lnSpc>
                <a:spcPct val="120000"/>
              </a:lnSpc>
              <a:spcAft>
                <a:spcPts val="0"/>
              </a:spcAft>
            </a:pPr>
            <a:r>
              <a:rPr lang="en-US" sz="2700" b="1" dirty="0">
                <a:solidFill>
                  <a:srgbClr val="000000"/>
                </a:solidFill>
                <a:latin typeface="Times New Roman" panose="02020603050405020304" pitchFamily="18" charset="0"/>
                <a:ea typeface="Times New Roman" panose="02020603050405020304" pitchFamily="18" charset="0"/>
              </a:rPr>
              <a:t>C1. MỞ BÀI</a:t>
            </a:r>
            <a:endParaRPr lang="en-US" sz="2700" dirty="0">
              <a:latin typeface="Times New Roman" panose="02020603050405020304" pitchFamily="18" charset="0"/>
              <a:ea typeface="Times New Roman" panose="02020603050405020304" pitchFamily="18" charset="0"/>
            </a:endParaRPr>
          </a:p>
          <a:p>
            <a:pPr algn="just" fontAlgn="base">
              <a:lnSpc>
                <a:spcPct val="120000"/>
              </a:lnSpc>
              <a:spcAft>
                <a:spcPts val="0"/>
              </a:spcAft>
            </a:pP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Dẫn</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dắt</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giới</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thiệu</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hiện</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tượng</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nghiện</a:t>
            </a:r>
            <a:r>
              <a:rPr lang="en-US" sz="2700" dirty="0">
                <a:solidFill>
                  <a:srgbClr val="000000"/>
                </a:solidFill>
                <a:latin typeface="Times New Roman" panose="02020603050405020304" pitchFamily="18" charset="0"/>
                <a:ea typeface="Times New Roman" panose="02020603050405020304" pitchFamily="18" charset="0"/>
              </a:rPr>
              <a:t> game </a:t>
            </a:r>
            <a:r>
              <a:rPr lang="en-US" sz="2700" dirty="0" err="1">
                <a:solidFill>
                  <a:srgbClr val="000000"/>
                </a:solidFill>
                <a:latin typeface="Times New Roman" panose="02020603050405020304" pitchFamily="18" charset="0"/>
                <a:ea typeface="Times New Roman" panose="02020603050405020304" pitchFamily="18" charset="0"/>
              </a:rPr>
              <a:t>của</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học</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sinh</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trong</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xã</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hội</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hiện</a:t>
            </a:r>
            <a:r>
              <a:rPr lang="en-US" sz="2700" dirty="0">
                <a:solidFill>
                  <a:srgbClr val="000000"/>
                </a:solidFill>
                <a:latin typeface="Times New Roman" panose="02020603050405020304" pitchFamily="18" charset="0"/>
                <a:ea typeface="Times New Roman" panose="02020603050405020304" pitchFamily="18" charset="0"/>
              </a:rPr>
              <a:t> nay. </a:t>
            </a:r>
            <a:r>
              <a:rPr lang="en-US" sz="2700" dirty="0" err="1">
                <a:solidFill>
                  <a:srgbClr val="000000"/>
                </a:solidFill>
                <a:latin typeface="Times New Roman" panose="02020603050405020304" pitchFamily="18" charset="0"/>
                <a:ea typeface="Times New Roman" panose="02020603050405020304" pitchFamily="18" charset="0"/>
              </a:rPr>
              <a:t>Khái</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quát</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suy</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nghĩ</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nhận</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định</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của</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bản</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thân</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về</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vấn</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đề</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này</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nghiêm</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trọng</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cấp</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thiết</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mang</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tính</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xã</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hội</a:t>
            </a:r>
            <a:r>
              <a:rPr lang="en-US" sz="2700" dirty="0">
                <a:solidFill>
                  <a:srgbClr val="000000"/>
                </a:solidFill>
                <a:latin typeface="Times New Roman" panose="02020603050405020304" pitchFamily="18" charset="0"/>
                <a:ea typeface="Times New Roman" panose="02020603050405020304" pitchFamily="18" charset="0"/>
              </a:rPr>
              <a:t>,…)</a:t>
            </a:r>
            <a:endParaRPr lang="en-US" sz="2700" dirty="0">
              <a:latin typeface="Times New Roman" panose="02020603050405020304" pitchFamily="18" charset="0"/>
              <a:ea typeface="Times New Roman" panose="02020603050405020304" pitchFamily="18" charset="0"/>
            </a:endParaRPr>
          </a:p>
          <a:p>
            <a:pPr algn="just" fontAlgn="base">
              <a:lnSpc>
                <a:spcPct val="120000"/>
              </a:lnSpc>
              <a:spcAft>
                <a:spcPts val="0"/>
              </a:spcAft>
            </a:pPr>
            <a:r>
              <a:rPr lang="en-US" sz="2700" dirty="0" err="1">
                <a:solidFill>
                  <a:srgbClr val="000000"/>
                </a:solidFill>
                <a:latin typeface="Times New Roman" panose="02020603050405020304" pitchFamily="18" charset="0"/>
                <a:ea typeface="Times New Roman" panose="02020603050405020304" pitchFamily="18" charset="0"/>
              </a:rPr>
              <a:t>Ví</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dụ</a:t>
            </a:r>
            <a:r>
              <a:rPr lang="en-US" sz="2700" dirty="0">
                <a:solidFill>
                  <a:srgbClr val="000000"/>
                </a:solidFill>
                <a:latin typeface="Times New Roman" panose="02020603050405020304" pitchFamily="18" charset="0"/>
                <a:ea typeface="Times New Roman" panose="02020603050405020304" pitchFamily="18" charset="0"/>
              </a:rPr>
              <a:t>:</a:t>
            </a:r>
            <a:endParaRPr lang="en-US" sz="2700" dirty="0">
              <a:latin typeface="Times New Roman" panose="02020603050405020304" pitchFamily="18" charset="0"/>
              <a:ea typeface="Times New Roman" panose="02020603050405020304" pitchFamily="18" charset="0"/>
            </a:endParaRPr>
          </a:p>
          <a:p>
            <a:pPr algn="just" fontAlgn="base">
              <a:lnSpc>
                <a:spcPct val="120000"/>
              </a:lnSpc>
              <a:spcAft>
                <a:spcPts val="0"/>
              </a:spcAft>
            </a:pP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Hiện</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tượng</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nghiện</a:t>
            </a:r>
            <a:r>
              <a:rPr lang="en-US" sz="2700" dirty="0">
                <a:solidFill>
                  <a:srgbClr val="000000"/>
                </a:solidFill>
                <a:latin typeface="Times New Roman" panose="02020603050405020304" pitchFamily="18" charset="0"/>
                <a:ea typeface="Times New Roman" panose="02020603050405020304" pitchFamily="18" charset="0"/>
              </a:rPr>
              <a:t> game </a:t>
            </a:r>
            <a:r>
              <a:rPr lang="en-US" sz="2700" dirty="0" err="1">
                <a:solidFill>
                  <a:srgbClr val="000000"/>
                </a:solidFill>
                <a:latin typeface="Times New Roman" panose="02020603050405020304" pitchFamily="18" charset="0"/>
                <a:ea typeface="Times New Roman" panose="02020603050405020304" pitchFamily="18" charset="0"/>
              </a:rPr>
              <a:t>là</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một</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hiện</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tượng</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phổ</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biến</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hiện</a:t>
            </a:r>
            <a:r>
              <a:rPr lang="en-US" sz="2700" dirty="0">
                <a:solidFill>
                  <a:srgbClr val="000000"/>
                </a:solidFill>
                <a:latin typeface="Times New Roman" panose="02020603050405020304" pitchFamily="18" charset="0"/>
                <a:ea typeface="Times New Roman" panose="02020603050405020304" pitchFamily="18" charset="0"/>
              </a:rPr>
              <a:t> nay. </a:t>
            </a:r>
            <a:r>
              <a:rPr lang="en-US" sz="2700" dirty="0" err="1">
                <a:solidFill>
                  <a:srgbClr val="000000"/>
                </a:solidFill>
                <a:latin typeface="Times New Roman" panose="02020603050405020304" pitchFamily="18" charset="0"/>
                <a:ea typeface="Times New Roman" panose="02020603050405020304" pitchFamily="18" charset="0"/>
              </a:rPr>
              <a:t>Đặc</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biệt</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hiện</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tượng</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ấy</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đáng</a:t>
            </a:r>
            <a:r>
              <a:rPr lang="en-US" sz="2700" dirty="0">
                <a:solidFill>
                  <a:srgbClr val="000000"/>
                </a:solidFill>
                <a:latin typeface="Times New Roman" panose="02020603050405020304" pitchFamily="18" charset="0"/>
                <a:ea typeface="Times New Roman" panose="02020603050405020304" pitchFamily="18" charset="0"/>
              </a:rPr>
              <a:t> lo </a:t>
            </a:r>
            <a:r>
              <a:rPr lang="en-US" sz="2700" dirty="0" err="1">
                <a:solidFill>
                  <a:srgbClr val="000000"/>
                </a:solidFill>
                <a:latin typeface="Times New Roman" panose="02020603050405020304" pitchFamily="18" charset="0"/>
                <a:ea typeface="Times New Roman" panose="02020603050405020304" pitchFamily="18" charset="0"/>
              </a:rPr>
              <a:t>ngại</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với</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tuổi</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học</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sinh</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Nhiều</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bạn</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học</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sinh</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mải</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chơi</a:t>
            </a:r>
            <a:r>
              <a:rPr lang="en-US" sz="2700" dirty="0">
                <a:solidFill>
                  <a:srgbClr val="000000"/>
                </a:solidFill>
                <a:latin typeface="Times New Roman" panose="02020603050405020304" pitchFamily="18" charset="0"/>
                <a:ea typeface="Times New Roman" panose="02020603050405020304" pitchFamily="18" charset="0"/>
              </a:rPr>
              <a:t> game </a:t>
            </a:r>
            <a:r>
              <a:rPr lang="en-US" sz="2700" dirty="0" err="1">
                <a:solidFill>
                  <a:srgbClr val="000000"/>
                </a:solidFill>
                <a:latin typeface="Times New Roman" panose="02020603050405020304" pitchFamily="18" charset="0"/>
                <a:ea typeface="Times New Roman" panose="02020603050405020304" pitchFamily="18" charset="0"/>
              </a:rPr>
              <a:t>đến</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mức</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trở</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thành</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thói</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quen</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khó</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chữa</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và</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còn</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mắc</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nhiều</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sai</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lầm</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khác</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Làm</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thế</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nào</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để</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khắc</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phục</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hiện</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tượng</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này</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Đó</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là</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vấn</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đề</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không</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hề</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đơn</a:t>
            </a:r>
            <a:r>
              <a:rPr lang="en-US" sz="2700" dirty="0">
                <a:solidFill>
                  <a:srgbClr val="000000"/>
                </a:solidFill>
                <a:latin typeface="Times New Roman" panose="02020603050405020304" pitchFamily="18" charset="0"/>
                <a:ea typeface="Times New Roman" panose="02020603050405020304" pitchFamily="18" charset="0"/>
              </a:rPr>
              <a:t> </a:t>
            </a:r>
            <a:r>
              <a:rPr lang="en-US" sz="2700" dirty="0" err="1">
                <a:solidFill>
                  <a:srgbClr val="000000"/>
                </a:solidFill>
                <a:latin typeface="Times New Roman" panose="02020603050405020304" pitchFamily="18" charset="0"/>
                <a:ea typeface="Times New Roman" panose="02020603050405020304" pitchFamily="18" charset="0"/>
              </a:rPr>
              <a:t>giản</a:t>
            </a:r>
            <a:r>
              <a:rPr lang="en-US" sz="2700" dirty="0">
                <a:solidFill>
                  <a:srgbClr val="000000"/>
                </a:solidFill>
                <a:latin typeface="Times New Roman" panose="02020603050405020304" pitchFamily="18" charset="0"/>
                <a:ea typeface="Times New Roman" panose="02020603050405020304" pitchFamily="18" charset="0"/>
              </a:rPr>
              <a:t>.</a:t>
            </a:r>
            <a:endParaRPr lang="en-US" sz="27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8265059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5175840" y="648862"/>
            <a:ext cx="1814920"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0904" y="1028700"/>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Lập</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dàn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0400" y="1599274"/>
            <a:ext cx="10845800" cy="5004447"/>
          </a:xfrm>
          <a:prstGeom prst="rect">
            <a:avLst/>
          </a:prstGeom>
        </p:spPr>
        <p:txBody>
          <a:bodyPr>
            <a:spAutoFit/>
          </a:bodyPr>
          <a:lstStyle/>
          <a:p>
            <a:pPr algn="just" fontAlgn="base">
              <a:lnSpc>
                <a:spcPct val="120000"/>
              </a:lnSpc>
              <a:spcAft>
                <a:spcPts val="0"/>
              </a:spcAft>
            </a:pPr>
            <a:r>
              <a:rPr lang="en-US" sz="2800" b="1" dirty="0">
                <a:solidFill>
                  <a:srgbClr val="000000"/>
                </a:solidFill>
                <a:latin typeface="Times New Roman" panose="02020603050405020304" pitchFamily="18" charset="0"/>
                <a:ea typeface="Times New Roman" panose="02020603050405020304" pitchFamily="18" charset="0"/>
              </a:rPr>
              <a:t>C2.THÂN BÀI</a:t>
            </a:r>
            <a:endParaRPr lang="en-US" sz="2800" dirty="0">
              <a:latin typeface="Times New Roman" panose="02020603050405020304" pitchFamily="18" charset="0"/>
              <a:ea typeface="Times New Roman" panose="02020603050405020304" pitchFamily="18" charset="0"/>
            </a:endParaRPr>
          </a:p>
          <a:p>
            <a:pPr fontAlgn="base">
              <a:lnSpc>
                <a:spcPct val="120000"/>
              </a:lnSpc>
              <a:spcAft>
                <a:spcPts val="0"/>
              </a:spcAft>
            </a:pPr>
            <a:r>
              <a:rPr lang="en-US" sz="2800" b="1" dirty="0">
                <a:solidFill>
                  <a:srgbClr val="000000"/>
                </a:solidFill>
                <a:latin typeface="Times New Roman" panose="02020603050405020304" pitchFamily="18" charset="0"/>
                <a:ea typeface="Times New Roman" panose="02020603050405020304" pitchFamily="18" charset="0"/>
              </a:rPr>
              <a:t>1. </a:t>
            </a:r>
            <a:r>
              <a:rPr lang="en-US" sz="2800" b="1" dirty="0" err="1">
                <a:solidFill>
                  <a:srgbClr val="000000"/>
                </a:solidFill>
                <a:latin typeface="Times New Roman" panose="02020603050405020304" pitchFamily="18" charset="0"/>
                <a:ea typeface="Times New Roman" panose="02020603050405020304" pitchFamily="18" charset="0"/>
              </a:rPr>
              <a:t>Giải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thích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nêu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biểu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hiện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hiện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tượng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nghiệm</a:t>
            </a:r>
            <a:r>
              <a:rPr lang="en-US" sz="2800" b="1" dirty="0">
                <a:solidFill>
                  <a:srgbClr val="000000"/>
                </a:solidFill>
                <a:latin typeface="Times New Roman" panose="02020603050405020304" pitchFamily="18" charset="0"/>
                <a:ea typeface="Times New Roman" panose="02020603050405020304" pitchFamily="18" charset="0"/>
              </a:rPr>
              <a:t> game</a:t>
            </a:r>
            <a:endParaRPr lang="en-US" sz="2800" dirty="0">
              <a:latin typeface="Times New Roman" panose="02020603050405020304" pitchFamily="18" charset="0"/>
              <a:ea typeface="Times New Roman" panose="02020603050405020304" pitchFamily="18" charset="0"/>
            </a:endParaRPr>
          </a:p>
          <a:p>
            <a:r>
              <a:rPr lang="en-US" sz="2800" dirty="0">
                <a:solidFill>
                  <a:srgbClr val="000000"/>
                </a:solidFill>
                <a:latin typeface="Times New Roman" panose="02020603050405020304" pitchFamily="18" charset="0"/>
                <a:ea typeface="Times New Roman" panose="02020603050405020304" pitchFamily="18" charset="0"/>
              </a:rPr>
              <a:t> + Game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gì</a:t>
            </a:r>
            <a:r>
              <a:rPr lang="en-US" sz="2800" dirty="0">
                <a:solidFill>
                  <a:srgbClr val="000000"/>
                </a:solidFill>
                <a:latin typeface="Times New Roman" panose="02020603050405020304" pitchFamily="18" charset="0"/>
                <a:ea typeface="Times New Roman" panose="02020603050405020304" pitchFamily="18" charset="0"/>
              </a:rPr>
              <a:t>? =&gt; </a:t>
            </a:r>
            <a:r>
              <a:rPr lang="en-US" sz="2800" dirty="0" err="1">
                <a:solidFill>
                  <a:srgbClr val="000000"/>
                </a:solidFill>
                <a:latin typeface="Times New Roman" panose="02020603050405020304" pitchFamily="18" charset="0"/>
                <a:ea typeface="Times New Roman" panose="02020603050405020304" pitchFamily="18" charset="0"/>
              </a:rPr>
              <a:t>Cách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gọi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chung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trò</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thấy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máy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tính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thoại</a:t>
            </a:r>
            <a:r>
              <a:rPr lang="en-US" sz="2800" dirty="0">
                <a:solidFill>
                  <a:srgbClr val="000000"/>
                </a:solidFill>
                <a:latin typeface="Times New Roman" panose="02020603050405020304" pitchFamily="18" charset="0"/>
                <a:ea typeface="Times New Roman" panose="02020603050405020304" pitchFamily="18" charset="0"/>
              </a:rPr>
              <a:t> di </a:t>
            </a:r>
            <a:r>
              <a:rPr lang="en-US" sz="2800" dirty="0" err="1">
                <a:solidFill>
                  <a:srgbClr val="000000"/>
                </a:solidFill>
                <a:latin typeface="Times New Roman" panose="02020603050405020304" pitchFamily="18" charset="0"/>
                <a:ea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nhằm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đáp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cầu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giải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ngày</a:t>
            </a:r>
            <a:r>
              <a:rPr lang="en-US" sz="2800" dirty="0">
                <a:solidFill>
                  <a:srgbClr val="000000"/>
                </a:solidFill>
                <a:latin typeface="Times New Roman" panose="02020603050405020304" pitchFamily="18" charset="0"/>
                <a:ea typeface="Times New Roman" panose="02020603050405020304" pitchFamily="18" charset="0"/>
              </a:rPr>
              <a:t> nay.</a:t>
            </a:r>
            <a:br>
              <a:rPr lang="en-US" sz="2800" dirty="0">
                <a:solidFill>
                  <a:srgbClr val="000000"/>
                </a:solidFill>
                <a:latin typeface="Times New Roman" panose="02020603050405020304" pitchFamily="18" charset="0"/>
                <a:ea typeface="Times New Roman" panose="02020603050405020304" pitchFamily="18" charset="0"/>
              </a:rPr>
            </a:b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gì</a:t>
            </a:r>
            <a:r>
              <a:rPr lang="en-US" sz="2800" dirty="0">
                <a:solidFill>
                  <a:srgbClr val="000000"/>
                </a:solidFill>
                <a:latin typeface="Times New Roman" panose="02020603050405020304" pitchFamily="18" charset="0"/>
                <a:ea typeface="Times New Roman" panose="02020603050405020304" pitchFamily="18" charset="0"/>
              </a:rPr>
              <a:t>? =&gt;</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tâm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lý</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cực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gây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rPr>
              <a:t> do </a:t>
            </a:r>
            <a:r>
              <a:rPr lang="en-US" sz="2800" dirty="0" err="1">
                <a:solidFill>
                  <a:srgbClr val="000000"/>
                </a:solidFill>
                <a:latin typeface="Times New Roman" panose="02020603050405020304" pitchFamily="18" charset="0"/>
                <a:ea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phụ</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thuộc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hoặc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gì</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gây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ảnh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hưởng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xấu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dụng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hoặc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thường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xuyên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tiếp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xúc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nó</a:t>
            </a:r>
            <a:r>
              <a:rPr lang="en-US" sz="2800" dirty="0">
                <a:solidFill>
                  <a:srgbClr val="000000"/>
                </a:solidFill>
                <a:latin typeface="Times New Roman" panose="02020603050405020304" pitchFamily="18" charset="0"/>
                <a:ea typeface="Times New Roman" panose="02020603050405020304" pitchFamily="18" charset="0"/>
              </a:rPr>
              <a:t>.</a:t>
            </a:r>
            <a:br>
              <a:rPr lang="en-US" sz="2800" dirty="0">
                <a:solidFill>
                  <a:srgbClr val="000000"/>
                </a:solidFill>
                <a:latin typeface="Times New Roman" panose="02020603050405020304" pitchFamily="18" charset="0"/>
                <a:ea typeface="Times New Roman" panose="02020603050405020304" pitchFamily="18" charset="0"/>
              </a:rPr>
            </a:b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Nghiện</a:t>
            </a:r>
            <a:r>
              <a:rPr lang="en-US" sz="2800" dirty="0">
                <a:solidFill>
                  <a:srgbClr val="000000"/>
                </a:solidFill>
                <a:latin typeface="Times New Roman" panose="02020603050405020304" pitchFamily="18" charset="0"/>
                <a:ea typeface="Times New Roman" panose="02020603050405020304" pitchFamily="18" charset="0"/>
              </a:rPr>
              <a:t> game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gì</a:t>
            </a:r>
            <a:r>
              <a:rPr lang="en-US" sz="2800" dirty="0">
                <a:solidFill>
                  <a:srgbClr val="000000"/>
                </a:solidFill>
                <a:latin typeface="Times New Roman" panose="02020603050405020304" pitchFamily="18" charset="0"/>
                <a:ea typeface="Times New Roman" panose="02020603050405020304" pitchFamily="18" charset="0"/>
              </a:rPr>
              <a:t>? =&gt;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tượng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tập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trung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trò</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dẫn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muốn</a:t>
            </a:r>
            <a:r>
              <a:rPr lang="en-US" sz="2800" dirty="0">
                <a:solidFill>
                  <a:srgbClr val="000000"/>
                </a:solidFill>
                <a:latin typeface="Times New Roman" panose="02020603050405020304" pitchFamily="18" charset="0"/>
                <a:ea typeface="Times New Roman" panose="02020603050405020304" pitchFamily="18" charset="0"/>
              </a:rPr>
              <a:t>.</a:t>
            </a:r>
            <a:br>
              <a:rPr lang="en-US" sz="2800" dirty="0">
                <a:solidFill>
                  <a:srgbClr val="000000"/>
                </a:solidFill>
                <a:latin typeface="Times New Roman" panose="02020603050405020304" pitchFamily="18" charset="0"/>
                <a:ea typeface="Times New Roman" panose="02020603050405020304" pitchFamily="18" charset="0"/>
              </a:rPr>
            </a:br>
            <a:endParaRPr lang="en-US" sz="2800" dirty="0"/>
          </a:p>
        </p:txBody>
      </p:sp>
    </p:spTree>
    <p:extLst>
      <p:ext uri="{BB962C8B-B14F-4D97-AF65-F5344CB8AC3E}">
        <p14:creationId xmlns:p14="http://schemas.microsoft.com/office/powerpoint/2010/main" val="1063232723"/>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5175840" y="648862"/>
            <a:ext cx="1814920"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0904" y="1028700"/>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Lập</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dàn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73100" y="1587640"/>
            <a:ext cx="10845800" cy="4493538"/>
          </a:xfrm>
          <a:prstGeom prst="rect">
            <a:avLst/>
          </a:prstGeom>
        </p:spPr>
        <p:txBody>
          <a:bodyPr>
            <a:spAutoFit/>
          </a:bodyPr>
          <a:lstStyle/>
          <a:p>
            <a:r>
              <a:rPr lang="en-US" sz="2600" b="1" dirty="0" err="1">
                <a:solidFill>
                  <a:srgbClr val="000000"/>
                </a:solidFill>
                <a:latin typeface="Times New Roman" panose="02020603050405020304" pitchFamily="18" charset="0"/>
                <a:ea typeface="Times New Roman" panose="02020603050405020304" pitchFamily="18" charset="0"/>
              </a:rPr>
              <a:t>Thực</a:t>
            </a:r>
            <a:r>
              <a:rPr lang="en-US" sz="2600" b="1" dirty="0">
                <a:solidFill>
                  <a:srgbClr val="000000"/>
                </a:solidFill>
                <a:latin typeface="Times New Roman" panose="02020603050405020304" pitchFamily="18" charset="0"/>
                <a:ea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rPr>
              <a:t>trạng</a:t>
            </a:r>
            <a:r>
              <a:rPr lang="en-US" sz="2600" b="1" dirty="0">
                <a:solidFill>
                  <a:srgbClr val="000000"/>
                </a:solidFill>
                <a:latin typeface="Times New Roman" panose="02020603050405020304" pitchFamily="18" charset="0"/>
                <a:ea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rPr>
              <a:t>dùng</a:t>
            </a:r>
            <a:r>
              <a:rPr lang="en-US" sz="2600" b="1" dirty="0">
                <a:solidFill>
                  <a:srgbClr val="000000"/>
                </a:solidFill>
                <a:latin typeface="Times New Roman" panose="02020603050405020304" pitchFamily="18" charset="0"/>
                <a:ea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rPr>
              <a:t>bằng</a:t>
            </a:r>
            <a:r>
              <a:rPr lang="en-US" sz="2600" b="1" dirty="0">
                <a:solidFill>
                  <a:srgbClr val="000000"/>
                </a:solidFill>
                <a:latin typeface="Times New Roman" panose="02020603050405020304" pitchFamily="18" charset="0"/>
                <a:ea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rPr>
              <a:t>chứng</a:t>
            </a:r>
            <a:r>
              <a:rPr lang="en-US" sz="2600" b="1" dirty="0">
                <a:solidFill>
                  <a:srgbClr val="000000"/>
                </a:solidFill>
                <a:latin typeface="Times New Roman" panose="02020603050405020304" pitchFamily="18" charset="0"/>
                <a:ea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rPr>
              <a:t>nào</a:t>
            </a:r>
            <a:r>
              <a:rPr lang="en-US" sz="2600" b="1" dirty="0">
                <a:solidFill>
                  <a:srgbClr val="000000"/>
                </a:solidFill>
                <a:latin typeface="Times New Roman" panose="02020603050405020304" pitchFamily="18" charset="0"/>
                <a:ea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rPr>
              <a:t>để</a:t>
            </a:r>
            <a:r>
              <a:rPr lang="en-US" sz="2600" b="1" dirty="0">
                <a:solidFill>
                  <a:srgbClr val="000000"/>
                </a:solidFill>
                <a:latin typeface="Times New Roman" panose="02020603050405020304" pitchFamily="18" charset="0"/>
                <a:ea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rPr>
              <a:t>thấy</a:t>
            </a:r>
            <a:r>
              <a:rPr lang="en-US" sz="2600" b="1" dirty="0">
                <a:solidFill>
                  <a:srgbClr val="000000"/>
                </a:solidFill>
                <a:latin typeface="Times New Roman" panose="02020603050405020304" pitchFamily="18" charset="0"/>
                <a:ea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rPr>
              <a:t>được</a:t>
            </a:r>
            <a:r>
              <a:rPr lang="en-US" sz="2600" b="1" dirty="0">
                <a:solidFill>
                  <a:srgbClr val="000000"/>
                </a:solidFill>
                <a:latin typeface="Times New Roman" panose="02020603050405020304" pitchFamily="18" charset="0"/>
                <a:ea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rPr>
              <a:t>mức</a:t>
            </a:r>
            <a:r>
              <a:rPr lang="en-US" sz="2600" b="1" dirty="0">
                <a:solidFill>
                  <a:srgbClr val="000000"/>
                </a:solidFill>
                <a:latin typeface="Times New Roman" panose="02020603050405020304" pitchFamily="18" charset="0"/>
                <a:ea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rPr>
              <a:t>độ</a:t>
            </a:r>
            <a:r>
              <a:rPr lang="en-US" sz="2600" b="1" dirty="0">
                <a:solidFill>
                  <a:srgbClr val="000000"/>
                </a:solidFill>
                <a:latin typeface="Times New Roman" panose="02020603050405020304" pitchFamily="18" charset="0"/>
                <a:ea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rPr>
              <a:t>nghiêm</a:t>
            </a:r>
            <a:r>
              <a:rPr lang="en-US" sz="2600" b="1" dirty="0">
                <a:solidFill>
                  <a:srgbClr val="000000"/>
                </a:solidFill>
                <a:latin typeface="Times New Roman" panose="02020603050405020304" pitchFamily="18" charset="0"/>
                <a:ea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rPr>
              <a:t>trọng</a:t>
            </a:r>
            <a:r>
              <a:rPr lang="en-US" sz="2600" b="1" dirty="0">
                <a:solidFill>
                  <a:srgbClr val="000000"/>
                </a:solidFill>
                <a:latin typeface="Times New Roman" panose="02020603050405020304" pitchFamily="18" charset="0"/>
                <a:ea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rPr>
              <a:t>của</a:t>
            </a:r>
            <a:r>
              <a:rPr lang="en-US" sz="2600" b="1" dirty="0">
                <a:solidFill>
                  <a:srgbClr val="000000"/>
                </a:solidFill>
                <a:latin typeface="Times New Roman" panose="02020603050405020304" pitchFamily="18" charset="0"/>
                <a:ea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rPr>
              <a:t>hiện</a:t>
            </a:r>
            <a:r>
              <a:rPr lang="en-US" sz="2600" b="1" dirty="0">
                <a:solidFill>
                  <a:srgbClr val="000000"/>
                </a:solidFill>
                <a:latin typeface="Times New Roman" panose="02020603050405020304" pitchFamily="18" charset="0"/>
                <a:ea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rPr>
              <a:t>tượng</a:t>
            </a:r>
            <a:r>
              <a:rPr lang="en-US" sz="2600" b="1" dirty="0">
                <a:solidFill>
                  <a:srgbClr val="000000"/>
                </a:solidFill>
                <a:latin typeface="Times New Roman" panose="02020603050405020304" pitchFamily="18" charset="0"/>
                <a:ea typeface="Times New Roman" panose="02020603050405020304" pitchFamily="18" charset="0"/>
              </a:rPr>
              <a:t> </a:t>
            </a:r>
            <a:r>
              <a:rPr lang="en-US" sz="2600" b="1" dirty="0" err="1">
                <a:solidFill>
                  <a:srgbClr val="000000"/>
                </a:solidFill>
                <a:latin typeface="Times New Roman" panose="02020603050405020304" pitchFamily="18" charset="0"/>
                <a:ea typeface="Times New Roman" panose="02020603050405020304" pitchFamily="18" charset="0"/>
              </a:rPr>
              <a:t>nghiện</a:t>
            </a:r>
            <a:r>
              <a:rPr lang="en-US" sz="2600" b="1" dirty="0">
                <a:solidFill>
                  <a:srgbClr val="000000"/>
                </a:solidFill>
                <a:latin typeface="Times New Roman" panose="02020603050405020304" pitchFamily="18" charset="0"/>
                <a:ea typeface="Times New Roman" panose="02020603050405020304" pitchFamily="18" charset="0"/>
              </a:rPr>
              <a:t> game?</a:t>
            </a:r>
            <a:br>
              <a:rPr lang="en-US" sz="2600" b="1" dirty="0">
                <a:solidFill>
                  <a:srgbClr val="000000"/>
                </a:solidFill>
                <a:latin typeface="Times New Roman" panose="02020603050405020304" pitchFamily="18" charset="0"/>
                <a:ea typeface="Times New Roman" panose="02020603050405020304" pitchFamily="18" charset="0"/>
              </a:rPr>
            </a:b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Nhiều</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học</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sinh</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sinh</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viên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dành</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phần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lớn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thời</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gian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mỗi</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ngày</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cho</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việc</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chơi</a:t>
            </a:r>
            <a:r>
              <a:rPr lang="en-US" sz="2600" dirty="0">
                <a:solidFill>
                  <a:srgbClr val="000000"/>
                </a:solidFill>
                <a:latin typeface="Times New Roman" panose="02020603050405020304" pitchFamily="18" charset="0"/>
                <a:ea typeface="Times New Roman" panose="02020603050405020304" pitchFamily="18" charset="0"/>
              </a:rPr>
              <a:t> game. </a:t>
            </a:r>
            <a:r>
              <a:rPr lang="en-US" sz="2600" dirty="0" err="1">
                <a:solidFill>
                  <a:srgbClr val="000000"/>
                </a:solidFill>
                <a:latin typeface="Times New Roman" panose="02020603050405020304" pitchFamily="18" charset="0"/>
                <a:ea typeface="Times New Roman" panose="02020603050405020304" pitchFamily="18" charset="0"/>
              </a:rPr>
              <a:t>Nhiều</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bạn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mải</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chơi</a:t>
            </a:r>
            <a:r>
              <a:rPr lang="en-US" sz="2600" dirty="0">
                <a:solidFill>
                  <a:srgbClr val="000000"/>
                </a:solidFill>
                <a:latin typeface="Times New Roman" panose="02020603050405020304" pitchFamily="18" charset="0"/>
                <a:ea typeface="Times New Roman" panose="02020603050405020304" pitchFamily="18" charset="0"/>
              </a:rPr>
              <a:t> game </a:t>
            </a:r>
            <a:r>
              <a:rPr lang="en-US" sz="2600" dirty="0" err="1">
                <a:solidFill>
                  <a:srgbClr val="000000"/>
                </a:solidFill>
                <a:latin typeface="Times New Roman" panose="02020603050405020304" pitchFamily="18" charset="0"/>
                <a:ea typeface="Times New Roman" panose="02020603050405020304" pitchFamily="18" charset="0"/>
              </a:rPr>
              <a:t>đến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quên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ăn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quên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ngủ</a:t>
            </a:r>
            <a:r>
              <a:rPr lang="en-US" sz="2600" dirty="0">
                <a:solidFill>
                  <a:srgbClr val="000000"/>
                </a:solidFill>
                <a:latin typeface="Times New Roman" panose="02020603050405020304" pitchFamily="18" charset="0"/>
                <a:ea typeface="Times New Roman" panose="02020603050405020304" pitchFamily="18" charset="0"/>
              </a:rPr>
              <a:t>.</a:t>
            </a:r>
            <a:br>
              <a:rPr lang="en-US" sz="2600" dirty="0">
                <a:solidFill>
                  <a:srgbClr val="000000"/>
                </a:solidFill>
                <a:latin typeface="Times New Roman" panose="02020603050405020304" pitchFamily="18" charset="0"/>
                <a:ea typeface="Times New Roman" panose="02020603050405020304" pitchFamily="18" charset="0"/>
              </a:rPr>
            </a:b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Các</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quán</a:t>
            </a:r>
            <a:r>
              <a:rPr lang="en-US" sz="2600" dirty="0">
                <a:solidFill>
                  <a:srgbClr val="000000"/>
                </a:solidFill>
                <a:latin typeface="Times New Roman" panose="02020603050405020304" pitchFamily="18" charset="0"/>
                <a:ea typeface="Times New Roman" panose="02020603050405020304" pitchFamily="18" charset="0"/>
              </a:rPr>
              <a:t> game </a:t>
            </a:r>
            <a:r>
              <a:rPr lang="en-US" sz="2600" dirty="0" err="1">
                <a:solidFill>
                  <a:srgbClr val="000000"/>
                </a:solidFill>
                <a:latin typeface="Times New Roman" panose="02020603050405020304" pitchFamily="18" charset="0"/>
                <a:ea typeface="Times New Roman" panose="02020603050405020304" pitchFamily="18" charset="0"/>
              </a:rPr>
              <a:t>mọc</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lên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như</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nấm</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sau</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mưa</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nhất</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là</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khu</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vực</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gần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trường</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học</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Các</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quán</a:t>
            </a:r>
            <a:r>
              <a:rPr lang="en-US" sz="2600" dirty="0">
                <a:solidFill>
                  <a:srgbClr val="000000"/>
                </a:solidFill>
                <a:latin typeface="Times New Roman" panose="02020603050405020304" pitchFamily="18" charset="0"/>
                <a:ea typeface="Times New Roman" panose="02020603050405020304" pitchFamily="18" charset="0"/>
              </a:rPr>
              <a:t> game </a:t>
            </a:r>
            <a:r>
              <a:rPr lang="en-US" sz="2600" dirty="0" err="1">
                <a:solidFill>
                  <a:srgbClr val="000000"/>
                </a:solidFill>
                <a:latin typeface="Times New Roman" panose="02020603050405020304" pitchFamily="18" charset="0"/>
                <a:ea typeface="Times New Roman" panose="02020603050405020304" pitchFamily="18" charset="0"/>
              </a:rPr>
              <a:t>vẫn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hoạt</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động</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ngoài</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giờ</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cho</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phép</a:t>
            </a:r>
            <a:r>
              <a:rPr lang="en-US" sz="2600" dirty="0">
                <a:solidFill>
                  <a:srgbClr val="000000"/>
                </a:solidFill>
                <a:latin typeface="Times New Roman" panose="02020603050405020304" pitchFamily="18" charset="0"/>
                <a:ea typeface="Times New Roman" panose="02020603050405020304" pitchFamily="18" charset="0"/>
              </a:rPr>
              <a:t> do </a:t>
            </a:r>
            <a:r>
              <a:rPr lang="en-US" sz="2600" dirty="0" err="1">
                <a:solidFill>
                  <a:srgbClr val="000000"/>
                </a:solidFill>
                <a:latin typeface="Times New Roman" panose="02020603050405020304" pitchFamily="18" charset="0"/>
                <a:ea typeface="Times New Roman" panose="02020603050405020304" pitchFamily="18" charset="0"/>
              </a:rPr>
              <a:t>nhu</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cầu</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chơi</a:t>
            </a:r>
            <a:r>
              <a:rPr lang="en-US" sz="2600" dirty="0">
                <a:solidFill>
                  <a:srgbClr val="000000"/>
                </a:solidFill>
                <a:latin typeface="Times New Roman" panose="02020603050405020304" pitchFamily="18" charset="0"/>
                <a:ea typeface="Times New Roman" panose="02020603050405020304" pitchFamily="18" charset="0"/>
              </a:rPr>
              <a:t> game </a:t>
            </a:r>
            <a:r>
              <a:rPr lang="en-US" sz="2600" dirty="0" err="1">
                <a:solidFill>
                  <a:srgbClr val="000000"/>
                </a:solidFill>
                <a:latin typeface="Times New Roman" panose="02020603050405020304" pitchFamily="18" charset="0"/>
                <a:ea typeface="Times New Roman" panose="02020603050405020304" pitchFamily="18" charset="0"/>
              </a:rPr>
              <a:t>về</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đêm</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của</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học</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sinh</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Bước</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vào</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quán</a:t>
            </a:r>
            <a:r>
              <a:rPr lang="en-US" sz="2600" dirty="0">
                <a:solidFill>
                  <a:srgbClr val="000000"/>
                </a:solidFill>
                <a:latin typeface="Times New Roman" panose="02020603050405020304" pitchFamily="18" charset="0"/>
                <a:ea typeface="Times New Roman" panose="02020603050405020304" pitchFamily="18" charset="0"/>
              </a:rPr>
              <a:t> net </a:t>
            </a:r>
            <a:r>
              <a:rPr lang="en-US" sz="2600" dirty="0" err="1">
                <a:solidFill>
                  <a:srgbClr val="000000"/>
                </a:solidFill>
                <a:latin typeface="Times New Roman" panose="02020603050405020304" pitchFamily="18" charset="0"/>
                <a:ea typeface="Times New Roman" panose="02020603050405020304" pitchFamily="18" charset="0"/>
              </a:rPr>
              <a:t>bạn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sẽ</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gặp</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nhiều</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sắc</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áo</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đồng</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phục</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những</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khuôn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mặt</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chăm</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chú</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thậm</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chí</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bạn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đến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tận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nơi</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họ</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cũng</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không</a:t>
            </a:r>
            <a:r>
              <a:rPr lang="en-US" sz="2600" dirty="0">
                <a:solidFill>
                  <a:srgbClr val="000000"/>
                </a:solidFill>
                <a:latin typeface="Times New Roman" panose="02020603050405020304" pitchFamily="18" charset="0"/>
                <a:ea typeface="Times New Roman" panose="02020603050405020304" pitchFamily="18" charset="0"/>
              </a:rPr>
              <a:t> hay </a:t>
            </a:r>
            <a:r>
              <a:rPr lang="en-US" sz="2600" dirty="0" err="1">
                <a:solidFill>
                  <a:srgbClr val="000000"/>
                </a:solidFill>
                <a:latin typeface="Times New Roman" panose="02020603050405020304" pitchFamily="18" charset="0"/>
                <a:ea typeface="Times New Roman" panose="02020603050405020304" pitchFamily="18" charset="0"/>
              </a:rPr>
              <a:t>biết</a:t>
            </a:r>
            <a:r>
              <a:rPr lang="en-US" sz="2600" dirty="0">
                <a:solidFill>
                  <a:srgbClr val="000000"/>
                </a:solidFill>
                <a:latin typeface="Times New Roman" panose="02020603050405020304" pitchFamily="18" charset="0"/>
                <a:ea typeface="Times New Roman" panose="02020603050405020304" pitchFamily="18" charset="0"/>
              </a:rPr>
              <a:t>.</a:t>
            </a:r>
            <a:br>
              <a:rPr lang="en-US" sz="2600" dirty="0">
                <a:solidFill>
                  <a:srgbClr val="000000"/>
                </a:solidFill>
                <a:latin typeface="Times New Roman" panose="02020603050405020304" pitchFamily="18" charset="0"/>
                <a:ea typeface="Times New Roman" panose="02020603050405020304" pitchFamily="18" charset="0"/>
              </a:rPr>
            </a:b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Trong</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lớp</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có</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những</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bạn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thường</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xuyên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nghỉ</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học</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với</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nhiều</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lí</a:t>
            </a:r>
            <a:r>
              <a:rPr lang="en-US" sz="2600" dirty="0">
                <a:solidFill>
                  <a:srgbClr val="000000"/>
                </a:solidFill>
                <a:latin typeface="Times New Roman" panose="02020603050405020304" pitchFamily="18" charset="0"/>
                <a:ea typeface="Times New Roman" panose="02020603050405020304" pitchFamily="18" charset="0"/>
              </a:rPr>
              <a:t> do </a:t>
            </a:r>
            <a:r>
              <a:rPr lang="en-US" sz="2600" dirty="0" err="1">
                <a:solidFill>
                  <a:srgbClr val="000000"/>
                </a:solidFill>
                <a:latin typeface="Times New Roman" panose="02020603050405020304" pitchFamily="18" charset="0"/>
                <a:ea typeface="Times New Roman" panose="02020603050405020304" pitchFamily="18" charset="0"/>
              </a:rPr>
              <a:t>khác</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nhau</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Giờ</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ra</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chơi</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nếu</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lắng</a:t>
            </a:r>
            <a:r>
              <a:rPr lang="en-US" sz="2600" dirty="0">
                <a:solidFill>
                  <a:srgbClr val="000000"/>
                </a:solidFill>
                <a:latin typeface="Times New Roman" panose="02020603050405020304" pitchFamily="18" charset="0"/>
                <a:ea typeface="Times New Roman" panose="02020603050405020304" pitchFamily="18" charset="0"/>
              </a:rPr>
              <a:t> tai </a:t>
            </a:r>
            <a:r>
              <a:rPr lang="en-US" sz="2600" dirty="0" err="1">
                <a:solidFill>
                  <a:srgbClr val="000000"/>
                </a:solidFill>
                <a:latin typeface="Times New Roman" panose="02020603050405020304" pitchFamily="18" charset="0"/>
                <a:ea typeface="Times New Roman" panose="02020603050405020304" pitchFamily="18" charset="0"/>
              </a:rPr>
              <a:t>nghe</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nhóm</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các</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bạn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nam</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nói</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chuyện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bạn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sẽ</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thấy</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ngôn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ngữ</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của</a:t>
            </a:r>
            <a:r>
              <a:rPr lang="en-US" sz="2600" dirty="0">
                <a:solidFill>
                  <a:srgbClr val="000000"/>
                </a:solidFill>
                <a:latin typeface="Times New Roman" panose="02020603050405020304" pitchFamily="18" charset="0"/>
                <a:ea typeface="Times New Roman" panose="02020603050405020304" pitchFamily="18" charset="0"/>
              </a:rPr>
              <a:t> game.</a:t>
            </a:r>
            <a:endParaRPr lang="en-US" sz="2600" dirty="0"/>
          </a:p>
        </p:txBody>
      </p:sp>
    </p:spTree>
    <p:extLst>
      <p:ext uri="{BB962C8B-B14F-4D97-AF65-F5344CB8AC3E}">
        <p14:creationId xmlns:p14="http://schemas.microsoft.com/office/powerpoint/2010/main" val="386277869"/>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5175840" y="648862"/>
            <a:ext cx="1814920"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0904" y="1028700"/>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Lập</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dàn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0400" y="1630501"/>
            <a:ext cx="10845800" cy="4401205"/>
          </a:xfrm>
          <a:prstGeom prst="rect">
            <a:avLst/>
          </a:prstGeom>
        </p:spPr>
        <p:txBody>
          <a:bodyPr>
            <a:spAutoFit/>
          </a:bodyPr>
          <a:lstStyle/>
          <a:p>
            <a:r>
              <a:rPr lang="en-US" sz="2800" b="1" dirty="0">
                <a:solidFill>
                  <a:srgbClr val="000000"/>
                </a:solidFill>
                <a:latin typeface="Times New Roman" panose="02020603050405020304" pitchFamily="18" charset="0"/>
                <a:ea typeface="Times New Roman" panose="02020603050405020304" pitchFamily="18" charset="0"/>
              </a:rPr>
              <a:t>2. </a:t>
            </a:r>
            <a:r>
              <a:rPr lang="en-US" sz="2800" b="1" dirty="0" err="1">
                <a:solidFill>
                  <a:srgbClr val="000000"/>
                </a:solidFill>
                <a:latin typeface="Times New Roman" panose="02020603050405020304" pitchFamily="18" charset="0"/>
                <a:ea typeface="Times New Roman" panose="02020603050405020304" pitchFamily="18" charset="0"/>
              </a:rPr>
              <a:t>Nguyên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nhân</a:t>
            </a:r>
            <a:r>
              <a:rPr lang="en-US" sz="2800" b="1" dirty="0">
                <a:solidFill>
                  <a:srgbClr val="000000"/>
                </a:solidFill>
                <a:latin typeface="Times New Roman" panose="02020603050405020304" pitchFamily="18" charset="0"/>
                <a:ea typeface="Times New Roman" panose="02020603050405020304" pitchFamily="18" charset="0"/>
              </a:rPr>
              <a:t>:</a:t>
            </a:r>
            <a:br>
              <a:rPr lang="en-US" sz="2800" b="1" dirty="0">
                <a:solidFill>
                  <a:srgbClr val="000000"/>
                </a:solidFill>
                <a:latin typeface="Times New Roman" panose="02020603050405020304" pitchFamily="18" charset="0"/>
                <a:ea typeface="Times New Roman" panose="02020603050405020304" pitchFamily="18" charset="0"/>
              </a:rPr>
            </a:b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trò</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ngày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càng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phú</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tính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năng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hút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trẻ</a:t>
            </a:r>
            <a:r>
              <a:rPr lang="en-US" sz="2800" dirty="0">
                <a:solidFill>
                  <a:srgbClr val="000000"/>
                </a:solidFill>
                <a:latin typeface="Times New Roman" panose="02020603050405020304" pitchFamily="18" charset="0"/>
                <a:ea typeface="Times New Roman" panose="02020603050405020304" pitchFamily="18" charset="0"/>
              </a:rPr>
              <a:t>.</a:t>
            </a:r>
            <a:br>
              <a:rPr lang="en-US" sz="2800" dirty="0">
                <a:solidFill>
                  <a:srgbClr val="000000"/>
                </a:solidFill>
                <a:latin typeface="Times New Roman" panose="02020603050405020304" pitchFamily="18" charset="0"/>
                <a:ea typeface="Times New Roman" panose="02020603050405020304" pitchFamily="18" charset="0"/>
              </a:rPr>
            </a:b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Lứa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tuổi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chưa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trang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tâm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lý</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dễ</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thế</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ảo</a:t>
            </a:r>
            <a:r>
              <a:rPr lang="en-US" sz="2800" dirty="0">
                <a:solidFill>
                  <a:srgbClr val="000000"/>
                </a:solidFill>
                <a:latin typeface="Times New Roman" panose="02020603050405020304" pitchFamily="18" charset="0"/>
                <a:ea typeface="Times New Roman" panose="02020603050405020304" pitchFamily="18" charset="0"/>
              </a:rPr>
              <a:t>. Do </a:t>
            </a:r>
            <a:r>
              <a:rPr lang="en-US" sz="2800" dirty="0" err="1">
                <a:solidFill>
                  <a:srgbClr val="000000"/>
                </a:solidFill>
                <a:latin typeface="Times New Roman" panose="02020603050405020304" pitchFamily="18" charset="0"/>
                <a:ea typeface="Times New Roman" panose="02020603050405020304" pitchFamily="18" charset="0"/>
              </a:rPr>
              <a:t>bạn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bè</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xấu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rủ</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rê</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tính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tò</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mò</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thích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chứng</a:t>
            </a:r>
            <a:r>
              <a:rPr lang="en-US" sz="2800" dirty="0">
                <a:solidFill>
                  <a:srgbClr val="000000"/>
                </a:solidFill>
                <a:latin typeface="Times New Roman" panose="02020603050405020304" pitchFamily="18" charset="0"/>
                <a:ea typeface="Times New Roman" panose="02020603050405020304" pitchFamily="18" charset="0"/>
              </a:rPr>
              <a:t>)</a:t>
            </a:r>
            <a:br>
              <a:rPr lang="en-US" sz="2800" dirty="0">
                <a:solidFill>
                  <a:srgbClr val="000000"/>
                </a:solidFill>
                <a:latin typeface="Times New Roman" panose="02020603050405020304" pitchFamily="18" charset="0"/>
                <a:ea typeface="Times New Roman" panose="02020603050405020304" pitchFamily="18" charset="0"/>
              </a:rPr>
            </a:br>
            <a:r>
              <a:rPr lang="en-US" sz="2800" dirty="0">
                <a:solidFill>
                  <a:srgbClr val="000000"/>
                </a:solidFill>
                <a:latin typeface="Times New Roman" panose="02020603050405020304" pitchFamily="18" charset="0"/>
                <a:ea typeface="Times New Roman" panose="02020603050405020304" pitchFamily="18" charset="0"/>
              </a:rPr>
              <a:t>+ Do cha </a:t>
            </a:r>
            <a:r>
              <a:rPr lang="en-US" sz="2800" dirty="0" err="1">
                <a:solidFill>
                  <a:srgbClr val="000000"/>
                </a:solidFill>
                <a:latin typeface="Times New Roman" panose="02020603050405020304" pitchFamily="18" charset="0"/>
                <a:ea typeface="Times New Roman" panose="02020603050405020304" pitchFamily="18" charset="0"/>
              </a:rPr>
              <a:t>mẹ</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quan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tâm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hoặc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quan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tâm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chứng</a:t>
            </a:r>
            <a:r>
              <a:rPr lang="en-US" sz="2800" dirty="0">
                <a:solidFill>
                  <a:srgbClr val="000000"/>
                </a:solidFill>
                <a:latin typeface="Times New Roman" panose="02020603050405020304" pitchFamily="18" charset="0"/>
                <a:ea typeface="Times New Roman" panose="02020603050405020304" pitchFamily="18" charset="0"/>
              </a:rPr>
              <a:t>)</a:t>
            </a:r>
            <a:br>
              <a:rPr lang="en-US" sz="2800" dirty="0">
                <a:solidFill>
                  <a:srgbClr val="000000"/>
                </a:solidFill>
                <a:latin typeface="Times New Roman" panose="02020603050405020304" pitchFamily="18" charset="0"/>
                <a:ea typeface="Times New Roman" panose="02020603050405020304" pitchFamily="18" charset="0"/>
              </a:rPr>
            </a:br>
            <a:r>
              <a:rPr lang="en-US" sz="2800" dirty="0">
                <a:solidFill>
                  <a:srgbClr val="000000"/>
                </a:solidFill>
                <a:latin typeface="Times New Roman" panose="02020603050405020304" pitchFamily="18" charset="0"/>
                <a:ea typeface="Times New Roman" panose="02020603050405020304" pitchFamily="18" charset="0"/>
              </a:rPr>
              <a:t>+ Do </a:t>
            </a:r>
            <a:r>
              <a:rPr lang="en-US" sz="2800" dirty="0" err="1">
                <a:solidFill>
                  <a:srgbClr val="000000"/>
                </a:solidFill>
                <a:latin typeface="Times New Roman" panose="02020603050405020304" pitchFamily="18" charset="0"/>
                <a:ea typeface="Times New Roman" panose="02020603050405020304" pitchFamily="18" charset="0"/>
              </a:rPr>
              <a:t>áp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lực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tập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căng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thẳng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trường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chưa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lý</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chặt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chẽ</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chứng</a:t>
            </a:r>
            <a:r>
              <a:rPr lang="en-US" sz="2800" dirty="0">
                <a:solidFill>
                  <a:srgbClr val="000000"/>
                </a:solidFill>
                <a:latin typeface="Times New Roman" panose="02020603050405020304" pitchFamily="18" charset="0"/>
                <a:ea typeface="Times New Roman" panose="02020603050405020304" pitchFamily="18" charset="0"/>
              </a:rPr>
              <a:t>)</a:t>
            </a:r>
            <a:br>
              <a:rPr lang="en-US" sz="2800" dirty="0">
                <a:solidFill>
                  <a:srgbClr val="000000"/>
                </a:solidFill>
                <a:latin typeface="Times New Roman" panose="02020603050405020304" pitchFamily="18" charset="0"/>
                <a:ea typeface="Times New Roman" panose="02020603050405020304" pitchFamily="18" charset="0"/>
              </a:rPr>
            </a:br>
            <a:endParaRPr lang="en-US" sz="2800" dirty="0"/>
          </a:p>
        </p:txBody>
      </p:sp>
    </p:spTree>
    <p:extLst>
      <p:ext uri="{BB962C8B-B14F-4D97-AF65-F5344CB8AC3E}">
        <p14:creationId xmlns:p14="http://schemas.microsoft.com/office/powerpoint/2010/main" val="1950720711"/>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5175840" y="648862"/>
            <a:ext cx="1814920"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0904" y="1028700"/>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Lập</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dàn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60400" y="1630501"/>
            <a:ext cx="10845800" cy="3970318"/>
          </a:xfrm>
          <a:prstGeom prst="rect">
            <a:avLst/>
          </a:prstGeom>
        </p:spPr>
        <p:txBody>
          <a:bodyPr>
            <a:spAutoFit/>
          </a:bodyPr>
          <a:lstStyle/>
          <a:p>
            <a:r>
              <a:rPr lang="en-US" sz="2800" b="1" dirty="0">
                <a:solidFill>
                  <a:srgbClr val="000000"/>
                </a:solidFill>
                <a:latin typeface="Times New Roman" panose="02020603050405020304" pitchFamily="18" charset="0"/>
                <a:ea typeface="Times New Roman" panose="02020603050405020304" pitchFamily="18" charset="0"/>
              </a:rPr>
              <a:t>3.  </a:t>
            </a:r>
            <a:r>
              <a:rPr lang="en-US" sz="2800" b="1" dirty="0" err="1">
                <a:solidFill>
                  <a:srgbClr val="000000"/>
                </a:solidFill>
                <a:latin typeface="Times New Roman" panose="02020603050405020304" pitchFamily="18" charset="0"/>
                <a:ea typeface="Times New Roman" panose="02020603050405020304" pitchFamily="18" charset="0"/>
              </a:rPr>
              <a:t>Hậu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quả</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Tại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sao</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chúng</a:t>
            </a:r>
            <a:r>
              <a:rPr lang="en-US" sz="2800" b="1" dirty="0">
                <a:solidFill>
                  <a:srgbClr val="000000"/>
                </a:solidFill>
                <a:latin typeface="Times New Roman" panose="02020603050405020304" pitchFamily="18" charset="0"/>
                <a:ea typeface="Times New Roman" panose="02020603050405020304" pitchFamily="18" charset="0"/>
              </a:rPr>
              <a:t> ta </a:t>
            </a:r>
            <a:r>
              <a:rPr lang="en-US" sz="2800" b="1" dirty="0" err="1">
                <a:solidFill>
                  <a:srgbClr val="000000"/>
                </a:solidFill>
                <a:latin typeface="Times New Roman" panose="02020603050405020304" pitchFamily="18" charset="0"/>
                <a:ea typeface="Times New Roman" panose="02020603050405020304" pitchFamily="18" charset="0"/>
              </a:rPr>
              <a:t>không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nên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vào</a:t>
            </a:r>
            <a:r>
              <a:rPr lang="en-US" sz="2800" b="1" dirty="0">
                <a:solidFill>
                  <a:srgbClr val="000000"/>
                </a:solidFill>
                <a:latin typeface="Times New Roman" panose="02020603050405020304" pitchFamily="18" charset="0"/>
                <a:ea typeface="Times New Roman" panose="02020603050405020304" pitchFamily="18" charset="0"/>
              </a:rPr>
              <a:t> game? </a:t>
            </a:r>
            <a:br>
              <a:rPr lang="en-US" sz="2800" b="1" dirty="0">
                <a:solidFill>
                  <a:srgbClr val="000000"/>
                </a:solidFill>
                <a:latin typeface="Times New Roman" panose="02020603050405020304" pitchFamily="18" charset="0"/>
                <a:ea typeface="Times New Roman" panose="02020603050405020304" pitchFamily="18" charset="0"/>
              </a:rPr>
            </a:b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bỏ</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bê</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tích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tập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sút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tâm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bỏ</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r>
            <a:br>
              <a:rPr lang="en-US" sz="2800" dirty="0">
                <a:solidFill>
                  <a:srgbClr val="000000"/>
                </a:solidFill>
                <a:latin typeface="Times New Roman" panose="02020603050405020304" pitchFamily="18" charset="0"/>
                <a:ea typeface="Times New Roman" panose="02020603050405020304" pitchFamily="18" charset="0"/>
              </a:rPr>
            </a:b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Ảnh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hưởng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khỏe</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tâm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hao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tốn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tiền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dễ</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mắc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bệnh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mắt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kinh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đặc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biệt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bệnh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trầm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hoang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tưởng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vụ</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xảy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nguyên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rPr>
              <a:t> ban </a:t>
            </a:r>
            <a:r>
              <a:rPr lang="en-US" sz="2800" dirty="0" err="1">
                <a:solidFill>
                  <a:srgbClr val="000000"/>
                </a:solidFill>
                <a:latin typeface="Times New Roman" panose="02020603050405020304" pitchFamily="18" charset="0"/>
                <a:ea typeface="Times New Roman" panose="02020603050405020304" pitchFamily="18" charset="0"/>
              </a:rPr>
              <a:t>đầu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nghiện</a:t>
            </a:r>
            <a:r>
              <a:rPr lang="en-US" sz="2800" dirty="0">
                <a:solidFill>
                  <a:srgbClr val="000000"/>
                </a:solidFill>
                <a:latin typeface="Times New Roman" panose="02020603050405020304" pitchFamily="18" charset="0"/>
                <a:ea typeface="Times New Roman" panose="02020603050405020304" pitchFamily="18" charset="0"/>
              </a:rPr>
              <a:t> game.</a:t>
            </a:r>
            <a:br>
              <a:rPr lang="en-US" sz="2800" dirty="0">
                <a:solidFill>
                  <a:srgbClr val="000000"/>
                </a:solidFill>
                <a:latin typeface="Times New Roman" panose="02020603050405020304" pitchFamily="18" charset="0"/>
                <a:ea typeface="Times New Roman" panose="02020603050405020304" pitchFamily="18" charset="0"/>
              </a:rPr>
            </a:b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nghiện</a:t>
            </a:r>
            <a:r>
              <a:rPr lang="en-US" sz="2800" dirty="0">
                <a:solidFill>
                  <a:srgbClr val="000000"/>
                </a:solidFill>
                <a:latin typeface="Times New Roman" panose="02020603050405020304" pitchFamily="18" charset="0"/>
                <a:ea typeface="Times New Roman" panose="02020603050405020304" pitchFamily="18" charset="0"/>
              </a:rPr>
              <a:t> game </a:t>
            </a:r>
            <a:r>
              <a:rPr lang="en-US" sz="2800" dirty="0" err="1">
                <a:solidFill>
                  <a:srgbClr val="000000"/>
                </a:solidFill>
                <a:latin typeface="Times New Roman" panose="02020603050405020304" pitchFamily="18" charset="0"/>
                <a:ea typeface="Times New Roman" panose="02020603050405020304" pitchFamily="18" charset="0"/>
              </a:rPr>
              <a:t>dễ</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kéo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tệ</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hội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đua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xe</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nghiện</a:t>
            </a:r>
            <a:r>
              <a:rPr lang="en-US" sz="2800" dirty="0">
                <a:solidFill>
                  <a:srgbClr val="000000"/>
                </a:solidFill>
                <a:latin typeface="Times New Roman" panose="02020603050405020304" pitchFamily="18" charset="0"/>
                <a:ea typeface="Times New Roman" panose="02020603050405020304" pitchFamily="18" charset="0"/>
              </a:rPr>
              <a:t> ma </a:t>
            </a:r>
            <a:r>
              <a:rPr lang="en-US" sz="2800" dirty="0" err="1">
                <a:solidFill>
                  <a:srgbClr val="000000"/>
                </a:solidFill>
                <a:latin typeface="Times New Roman" panose="02020603050405020304" pitchFamily="18" charset="0"/>
                <a:ea typeface="Times New Roman" panose="02020603050405020304" pitchFamily="18" charset="0"/>
              </a:rPr>
              <a:t>túy</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p>
        </p:txBody>
      </p:sp>
    </p:spTree>
    <p:extLst>
      <p:ext uri="{BB962C8B-B14F-4D97-AF65-F5344CB8AC3E}">
        <p14:creationId xmlns:p14="http://schemas.microsoft.com/office/powerpoint/2010/main" val="40613087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92100" algn="ctr">
              <a:lnSpc>
                <a:spcPct val="115000"/>
              </a:lnSpc>
              <a:spcBef>
                <a:spcPts val="600"/>
              </a:spcBef>
              <a:spcAft>
                <a:spcPts val="200"/>
              </a:spcAft>
              <a:defRPr/>
            </a:pPr>
            <a:r>
              <a:rPr lang="en-US" sz="2400" b="1">
                <a:solidFill>
                  <a:srgbClr val="000000"/>
                </a:solidFill>
                <a:latin typeface="Times New Roman"/>
                <a:ea typeface="SimSun"/>
              </a:rPr>
              <a:t>Tiết 97, 98: </a:t>
            </a:r>
            <a:r>
              <a:rPr kumimoji="0" lang="en-US" sz="2400" b="1" i="0" u="none" strike="noStrike" kern="1200" cap="none" spc="0" normalizeH="0" baseline="0" noProof="0" smtClean="0">
                <a:ln>
                  <a:noFill/>
                </a:ln>
                <a:solidFill>
                  <a:srgbClr val="FF0000"/>
                </a:solidFill>
                <a:effectLst/>
                <a:uLnTx/>
                <a:uFillTx/>
                <a:latin typeface="Times New Roman" panose="02020603050405020304" pitchFamily="18" charset="0"/>
                <a:ea typeface="Times New Roman" panose="02020603050405020304" pitchFamily="18" charset="0"/>
                <a:cs typeface="+mn-cs"/>
              </a:rPr>
              <a:t>Văn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 HỌC THẦY, HỌC BẠN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Nguyễn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Tú</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638103" y="1523849"/>
            <a:ext cx="10858500" cy="2123658"/>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Xuất xứ</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giả</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Nguyễn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Thanh</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Tú</a:t>
            </a:r>
            <a:endParaRPr kumimoji="0" 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1"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Trích</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biểu</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cảm</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Nghị</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luận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2001</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Phương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biểu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đạt</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lang="en-US" sz="2800" dirty="0" err="1">
                <a:solidFill>
                  <a:srgbClr val="000000"/>
                </a:solidFill>
                <a:latin typeface="Times New Roman" panose="02020603050405020304" pitchFamily="18" charset="0"/>
                <a:ea typeface="Times New Roman" panose="02020603050405020304" pitchFamily="18" charset="0"/>
              </a:rPr>
              <a:t>N</a:t>
            </a:r>
            <a:r>
              <a:rPr kumimoji="0" lang="en-US" sz="280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ghị</a:t>
            </a:r>
            <a:r>
              <a:rPr kumimoji="0" lang="en-US" sz="280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luận</a:t>
            </a:r>
            <a:endParaRPr kumimoji="0" lang="en-US" sz="2800" i="0" u="none" strike="noStrike" kern="1200" cap="none" spc="0" normalizeH="0" baseline="0" noProof="0" dirty="0">
              <a:ln>
                <a:noFill/>
              </a:ln>
              <a:solidFill>
                <a:prstClr val="black"/>
              </a:solidFill>
              <a:effectLst/>
              <a:uLnTx/>
              <a:uFillTx/>
              <a:latin typeface="Calibri" panose="020F0502020204030204"/>
              <a:cs typeface="+mn-cs"/>
            </a:endParaRPr>
          </a:p>
        </p:txBody>
      </p:sp>
      <p:sp>
        <p:nvSpPr>
          <p:cNvPr id="16" name="Rectangle 15"/>
          <p:cNvSpPr/>
          <p:nvPr/>
        </p:nvSpPr>
        <p:spPr>
          <a:xfrm>
            <a:off x="638103" y="3549282"/>
            <a:ext cx="256672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Bố</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cục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3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phần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4" name="Picture 3"/>
          <p:cNvPicPr>
            <a:picLocks noChangeAspect="1"/>
          </p:cNvPicPr>
          <p:nvPr/>
        </p:nvPicPr>
        <p:blipFill rotWithShape="1">
          <a:blip r:embed="rId6"/>
          <a:srcRect r="12716"/>
          <a:stretch/>
        </p:blipFill>
        <p:spPr>
          <a:xfrm>
            <a:off x="7123621" y="1743841"/>
            <a:ext cx="4308830" cy="259169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9371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1000"/>
                                        <p:tgtEl>
                                          <p:spTgt spid="11">
                                            <p:txEl>
                                              <p:pRg st="2" end="2"/>
                                            </p:txEl>
                                          </p:spTgt>
                                        </p:tgtEl>
                                      </p:cBhvr>
                                    </p:animEffect>
                                    <p:anim calcmode="lin" valueType="num">
                                      <p:cBhvr>
                                        <p:cTn id="2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fade">
                                      <p:cBhvr>
                                        <p:cTn id="28" dur="1000"/>
                                        <p:tgtEl>
                                          <p:spTgt spid="11">
                                            <p:txEl>
                                              <p:pRg st="3" end="3"/>
                                            </p:txEl>
                                          </p:spTgt>
                                        </p:tgtEl>
                                      </p:cBhvr>
                                    </p:animEffect>
                                    <p:anim calcmode="lin" valueType="num">
                                      <p:cBhvr>
                                        <p:cTn id="29"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5175840" y="648862"/>
            <a:ext cx="1814920"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0904" y="1028700"/>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Lập</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dàn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73100" y="1498161"/>
            <a:ext cx="10845800" cy="5196166"/>
          </a:xfrm>
          <a:prstGeom prst="rect">
            <a:avLst/>
          </a:prstGeom>
        </p:spPr>
        <p:txBody>
          <a:bodyPr>
            <a:spAutoFit/>
          </a:bodyPr>
          <a:lstStyle/>
          <a:p>
            <a:pPr>
              <a:lnSpc>
                <a:spcPct val="150000"/>
              </a:lnSpc>
            </a:pPr>
            <a:r>
              <a:rPr lang="en-US" sz="2800" b="1" dirty="0">
                <a:solidFill>
                  <a:srgbClr val="000000"/>
                </a:solidFill>
                <a:latin typeface="Times New Roman" panose="02020603050405020304" pitchFamily="18" charset="0"/>
                <a:ea typeface="Times New Roman" panose="02020603050405020304" pitchFamily="18" charset="0"/>
              </a:rPr>
              <a:t>4. </a:t>
            </a:r>
            <a:r>
              <a:rPr lang="en-US" sz="2800" b="1" dirty="0" err="1">
                <a:solidFill>
                  <a:srgbClr val="000000"/>
                </a:solidFill>
                <a:latin typeface="Times New Roman" panose="02020603050405020304" pitchFamily="18" charset="0"/>
                <a:ea typeface="Times New Roman" panose="02020603050405020304" pitchFamily="18" charset="0"/>
              </a:rPr>
              <a:t>Các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giải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pháp</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để</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khắc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phục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hiện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tượng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nghiện</a:t>
            </a:r>
            <a:r>
              <a:rPr lang="en-US" sz="2800" b="1" dirty="0">
                <a:solidFill>
                  <a:srgbClr val="000000"/>
                </a:solidFill>
                <a:latin typeface="Times New Roman" panose="02020603050405020304" pitchFamily="18" charset="0"/>
                <a:ea typeface="Times New Roman" panose="02020603050405020304" pitchFamily="18" charset="0"/>
              </a:rPr>
              <a:t> game:</a:t>
            </a:r>
            <a:br>
              <a:rPr lang="en-US" sz="2800" b="1" dirty="0">
                <a:solidFill>
                  <a:srgbClr val="000000"/>
                </a:solidFill>
                <a:latin typeface="Times New Roman" panose="02020603050405020304" pitchFamily="18" charset="0"/>
                <a:ea typeface="Times New Roman" panose="02020603050405020304" pitchFamily="18" charset="0"/>
              </a:rPr>
            </a:b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xây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dựng</a:t>
            </a:r>
            <a:r>
              <a:rPr lang="en-US" sz="2800" dirty="0">
                <a:solidFill>
                  <a:srgbClr val="000000"/>
                </a:solidFill>
                <a:latin typeface="Times New Roman" panose="02020603050405020304" pitchFamily="18" charset="0"/>
                <a:ea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rPr>
              <a:t>thức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tập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tốt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giải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mạnh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sắp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xếp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gian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tập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nghỉ</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hợp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lí</a:t>
            </a:r>
            <a:r>
              <a:rPr lang="en-US" sz="2800" dirty="0">
                <a:solidFill>
                  <a:srgbClr val="000000"/>
                </a:solidFill>
                <a:latin typeface="Times New Roman" panose="02020603050405020304" pitchFamily="18" charset="0"/>
                <a:ea typeface="Times New Roman" panose="02020603050405020304" pitchFamily="18" charset="0"/>
              </a:rPr>
              <a:t>.</a:t>
            </a:r>
            <a:br>
              <a:rPr lang="en-US" sz="2800" dirty="0">
                <a:solidFill>
                  <a:srgbClr val="000000"/>
                </a:solidFill>
                <a:latin typeface="Times New Roman" panose="02020603050405020304" pitchFamily="18" charset="0"/>
                <a:ea typeface="Times New Roman" panose="02020603050405020304" pitchFamily="18" charset="0"/>
              </a:rPr>
            </a:b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pháp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giáo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dục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nâng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cao</a:t>
            </a:r>
            <a:r>
              <a:rPr lang="en-US" sz="2800" dirty="0">
                <a:solidFill>
                  <a:srgbClr val="000000"/>
                </a:solidFill>
                <a:latin typeface="Times New Roman" panose="02020603050405020304" pitchFamily="18" charset="0"/>
                <a:ea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đồng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tuyên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truyền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nghiện</a:t>
            </a:r>
            <a:r>
              <a:rPr lang="en-US" sz="2800" dirty="0">
                <a:solidFill>
                  <a:srgbClr val="000000"/>
                </a:solidFill>
                <a:latin typeface="Times New Roman" panose="02020603050405020304" pitchFamily="18" charset="0"/>
                <a:ea typeface="Times New Roman" panose="02020603050405020304" pitchFamily="18" charset="0"/>
              </a:rPr>
              <a:t> game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trường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hội</a:t>
            </a:r>
            <a:r>
              <a:rPr lang="en-US" sz="2800" dirty="0">
                <a:solidFill>
                  <a:srgbClr val="000000"/>
                </a:solidFill>
                <a:latin typeface="Times New Roman" panose="02020603050405020304" pitchFamily="18" charset="0"/>
                <a:ea typeface="Times New Roman" panose="02020603050405020304" pitchFamily="18" charset="0"/>
              </a:rPr>
              <a:t>.</a:t>
            </a:r>
            <a:br>
              <a:rPr lang="en-US" sz="2800" dirty="0">
                <a:solidFill>
                  <a:srgbClr val="000000"/>
                </a:solidFill>
                <a:latin typeface="Times New Roman" panose="02020603050405020304" pitchFamily="18" charset="0"/>
                <a:ea typeface="Times New Roman" panose="02020603050405020304" pitchFamily="18" charset="0"/>
              </a:rPr>
            </a:b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quan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pháp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kiểm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soát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chặt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chẽ</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vấn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phát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phổ</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biến</a:t>
            </a:r>
            <a:r>
              <a:rPr lang="en-US" sz="2800" dirty="0">
                <a:solidFill>
                  <a:srgbClr val="000000"/>
                </a:solidFill>
                <a:latin typeface="Times New Roman" panose="02020603050405020304" pitchFamily="18" charset="0"/>
                <a:ea typeface="Times New Roman" panose="02020603050405020304" pitchFamily="18" charset="0"/>
              </a:rPr>
              <a:t> game.</a:t>
            </a:r>
            <a:br>
              <a:rPr lang="en-US" sz="2800" dirty="0">
                <a:solidFill>
                  <a:srgbClr val="000000"/>
                </a:solidFill>
                <a:latin typeface="Times New Roman" panose="02020603050405020304" pitchFamily="18" charset="0"/>
                <a:ea typeface="Times New Roman" panose="02020603050405020304" pitchFamily="18" charset="0"/>
              </a:rPr>
            </a:br>
            <a:endParaRPr lang="en-US" sz="2800" dirty="0"/>
          </a:p>
        </p:txBody>
      </p:sp>
    </p:spTree>
    <p:extLst>
      <p:ext uri="{BB962C8B-B14F-4D97-AF65-F5344CB8AC3E}">
        <p14:creationId xmlns:p14="http://schemas.microsoft.com/office/powerpoint/2010/main" val="1996198843"/>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5175840" y="648862"/>
            <a:ext cx="1814920"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0904" y="1028700"/>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Lập</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dàn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73100" y="1539184"/>
            <a:ext cx="10845800" cy="2958502"/>
          </a:xfrm>
          <a:prstGeom prst="rect">
            <a:avLst/>
          </a:prstGeom>
        </p:spPr>
        <p:txBody>
          <a:bodyPr>
            <a:spAutoFit/>
          </a:bodyPr>
          <a:lstStyle/>
          <a:p>
            <a:pPr fontAlgn="base">
              <a:lnSpc>
                <a:spcPct val="150000"/>
              </a:lnSpc>
              <a:spcAft>
                <a:spcPts val="0"/>
              </a:spcAft>
            </a:pPr>
            <a:r>
              <a:rPr lang="en-US" sz="3200" b="1" dirty="0">
                <a:solidFill>
                  <a:srgbClr val="000000"/>
                </a:solidFill>
                <a:latin typeface="Times New Roman" panose="02020603050405020304" pitchFamily="18" charset="0"/>
                <a:ea typeface="Times New Roman" panose="02020603050405020304" pitchFamily="18" charset="0"/>
              </a:rPr>
              <a:t>C3. KẾT BÀI</a:t>
            </a:r>
            <a:endParaRPr lang="en-US" sz="3200" dirty="0">
              <a:latin typeface="Times New Roman" panose="02020603050405020304" pitchFamily="18" charset="0"/>
              <a:ea typeface="Times New Roman" panose="02020603050405020304" pitchFamily="18" charset="0"/>
            </a:endParaRPr>
          </a:p>
          <a:p>
            <a:pPr>
              <a:lnSpc>
                <a:spcPct val="150000"/>
              </a:lnSpc>
              <a:spcAft>
                <a:spcPts val="0"/>
              </a:spcAft>
            </a:pP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Khẳng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định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lại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vấn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đề</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tác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hại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nghiện</a:t>
            </a:r>
            <a:r>
              <a:rPr lang="en-US" sz="3200" dirty="0">
                <a:solidFill>
                  <a:srgbClr val="000000"/>
                </a:solidFill>
                <a:latin typeface="Times New Roman" panose="02020603050405020304" pitchFamily="18" charset="0"/>
                <a:ea typeface="Times New Roman" panose="02020603050405020304" pitchFamily="18" charset="0"/>
              </a:rPr>
              <a:t> game online, </a:t>
            </a:r>
            <a:r>
              <a:rPr lang="en-US" sz="3200" dirty="0" err="1">
                <a:solidFill>
                  <a:srgbClr val="000000"/>
                </a:solidFill>
                <a:latin typeface="Times New Roman" panose="02020603050405020304" pitchFamily="18" charset="0"/>
                <a:ea typeface="Times New Roman" panose="02020603050405020304" pitchFamily="18" charset="0"/>
              </a:rPr>
              <a:t>vấn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đề</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nghiêm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trọng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cần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giải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quyết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kịp</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thời</a:t>
            </a:r>
            <a:r>
              <a:rPr lang="en-US" sz="3200" dirty="0">
                <a:solidFill>
                  <a:srgbClr val="000000"/>
                </a:solidFill>
                <a:latin typeface="Times New Roman" panose="02020603050405020304" pitchFamily="18" charset="0"/>
                <a:ea typeface="Times New Roman" panose="02020603050405020304" pitchFamily="18" charset="0"/>
              </a:rPr>
              <a:t>,…).</a:t>
            </a:r>
            <a:br>
              <a:rPr lang="en-US" sz="3200" dirty="0">
                <a:solidFill>
                  <a:srgbClr val="000000"/>
                </a:solidFill>
                <a:latin typeface="Times New Roman" panose="02020603050405020304" pitchFamily="18" charset="0"/>
                <a:ea typeface="Times New Roman" panose="02020603050405020304" pitchFamily="18" charset="0"/>
              </a:rPr>
            </a:b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Đúc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kết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bài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học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kinh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nghiệm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đưa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ra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lời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kêu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gọi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nhắn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nhủ</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61045737"/>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5175840" y="648862"/>
            <a:ext cx="1814920"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0904" y="1028700"/>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Lập</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dàn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3486166055"/>
              </p:ext>
            </p:extLst>
          </p:nvPr>
        </p:nvGraphicFramePr>
        <p:xfrm>
          <a:off x="644729" y="1739508"/>
          <a:ext cx="10845799" cy="4626864"/>
        </p:xfrm>
        <a:graphic>
          <a:graphicData uri="http://schemas.openxmlformats.org/drawingml/2006/table">
            <a:tbl>
              <a:tblPr firstRow="1" firstCol="1" bandRow="1" bandCol="1"/>
              <a:tblGrid>
                <a:gridCol w="2807739">
                  <a:extLst>
                    <a:ext uri="{9D8B030D-6E8A-4147-A177-3AD203B41FA5}">
                      <a16:colId xmlns:a16="http://schemas.microsoft.com/office/drawing/2014/main" xmlns="" val="2420296973"/>
                    </a:ext>
                  </a:extLst>
                </a:gridCol>
                <a:gridCol w="2712845">
                  <a:extLst>
                    <a:ext uri="{9D8B030D-6E8A-4147-A177-3AD203B41FA5}">
                      <a16:colId xmlns:a16="http://schemas.microsoft.com/office/drawing/2014/main" xmlns="" val="3830958075"/>
                    </a:ext>
                  </a:extLst>
                </a:gridCol>
                <a:gridCol w="2411418">
                  <a:extLst>
                    <a:ext uri="{9D8B030D-6E8A-4147-A177-3AD203B41FA5}">
                      <a16:colId xmlns:a16="http://schemas.microsoft.com/office/drawing/2014/main" xmlns="" val="1794146491"/>
                    </a:ext>
                  </a:extLst>
                </a:gridCol>
                <a:gridCol w="2913797">
                  <a:extLst>
                    <a:ext uri="{9D8B030D-6E8A-4147-A177-3AD203B41FA5}">
                      <a16:colId xmlns:a16="http://schemas.microsoft.com/office/drawing/2014/main" xmlns="" val="3539170089"/>
                    </a:ext>
                  </a:extLst>
                </a:gridCol>
              </a:tblGrid>
              <a:tr h="0">
                <a:tc>
                  <a:txBody>
                    <a:bodyPr/>
                    <a:lstStyle/>
                    <a:p>
                      <a:pPr>
                        <a:lnSpc>
                          <a:spcPct val="115000"/>
                        </a:lnSpc>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Mức độ</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Tiêu chí</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lnSpc>
                          <a:spcPct val="115000"/>
                        </a:lnSpc>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Mức 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lnSpc>
                          <a:spcPct val="115000"/>
                        </a:lnSpc>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Mức 2</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lnSpc>
                          <a:spcPct val="115000"/>
                        </a:lnSpc>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Mức 3</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extLst>
                  <a:ext uri="{0D108BD9-81ED-4DB2-BD59-A6C34878D82A}">
                    <a16:rowId xmlns:a16="http://schemas.microsoft.com/office/drawing/2014/main" xmlns="" val="2038004510"/>
                  </a:ext>
                </a:extLst>
              </a:tr>
              <a:tr h="0">
                <a:tc>
                  <a:txBody>
                    <a:bodyPr/>
                    <a:lstStyle/>
                    <a:p>
                      <a:pPr>
                        <a:lnSpc>
                          <a:spcPct val="115000"/>
                        </a:lnSpc>
                        <a:spcAft>
                          <a:spcPts val="0"/>
                        </a:spcAft>
                        <a:tabLst>
                          <a:tab pos="602615" algn="l"/>
                        </a:tabLst>
                      </a:pPr>
                      <a:r>
                        <a:rPr lang="en-US" sz="240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Bài viết </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trình bày ý kiến về một hiện tượng (vấn đề).</a:t>
                      </a:r>
                    </a:p>
                    <a:p>
                      <a:pPr>
                        <a:lnSpc>
                          <a:spcPct val="115000"/>
                        </a:lnSpc>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(10 điểm)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02615" algn="l"/>
                        </a:tabLst>
                      </a:pP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sơ</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sài</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bày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602615" algn="l"/>
                        </a:tabLst>
                      </a:pP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( 5 – 6 </a:t>
                      </a:r>
                      <a:r>
                        <a:rPr lang="en-US" sz="2400" b="1"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b="1"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02615" algn="l"/>
                        </a:tabLst>
                      </a:pPr>
                      <a:r>
                        <a:rPr lang="en-US" sz="240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Nội dung bài viết trình bày chi tiết; độ thuyết phục khá cao, biết dùng lí lẽ, bằng chứng; người  nói trình bày tương đối tốt.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(7- 8 điểm)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02615" algn="l"/>
                        </a:tabLst>
                      </a:pP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khá</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thể</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602615" algn="l"/>
                        </a:tabLst>
                      </a:pPr>
                      <a:r>
                        <a:rPr lang="en-US" sz="2400" b="1"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(9- 10 </a:t>
                      </a:r>
                      <a:r>
                        <a:rPr lang="en-US" sz="2400" b="1"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b="1"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41874349"/>
                  </a:ext>
                </a:extLst>
              </a:tr>
            </a:tbl>
          </a:graphicData>
        </a:graphic>
      </p:graphicFrame>
      <p:sp>
        <p:nvSpPr>
          <p:cNvPr id="9" name="TextBox 8"/>
          <p:cNvSpPr txBox="1"/>
          <p:nvPr/>
        </p:nvSpPr>
        <p:spPr>
          <a:xfrm>
            <a:off x="5323316" y="1268509"/>
            <a:ext cx="1519968" cy="523220"/>
          </a:xfrm>
          <a:prstGeom prst="rect">
            <a:avLst/>
          </a:prstGeom>
          <a:noFill/>
        </p:spPr>
        <p:txBody>
          <a:bodyPr wrap="none" rtlCol="0">
            <a:spAutoFit/>
          </a:bodyPr>
          <a:lstStyle/>
          <a:p>
            <a:r>
              <a:rPr lang="en-US" sz="2800" dirty="0" smtClean="0">
                <a:latin typeface="Times New Roman" panose="02020603050405020304" pitchFamily="18" charset="0"/>
                <a:cs typeface="Times New Roman" panose="02020603050405020304" pitchFamily="18" charset="0"/>
              </a:rPr>
              <a:t>RUBRIC</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0880773"/>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719618590"/>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348470" y="909874"/>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10297750" y="1142269"/>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131736"/>
            <a:ext cx="10448606" cy="741464"/>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spcAft>
                <a:spcPts val="0"/>
              </a:spcAft>
            </a:pPr>
            <a:r>
              <a:rPr lang="en-US" sz="2400" b="1" smtClean="0">
                <a:solidFill>
                  <a:srgbClr val="000000"/>
                </a:solidFill>
                <a:latin typeface="Times New Roman"/>
                <a:ea typeface="Times New Roman"/>
                <a:cs typeface="Times New Roman"/>
              </a:rPr>
              <a:t>Tiết </a:t>
            </a:r>
            <a:r>
              <a:rPr lang="vi-VN" sz="2400" b="1" smtClean="0">
                <a:solidFill>
                  <a:srgbClr val="000000"/>
                </a:solidFill>
                <a:latin typeface="Times New Roman"/>
                <a:ea typeface="Times New Roman"/>
                <a:cs typeface="Times New Roman"/>
              </a:rPr>
              <a:t>109</a:t>
            </a:r>
            <a:r>
              <a:rPr lang="en-US" sz="2400" b="1" smtClean="0">
                <a:solidFill>
                  <a:srgbClr val="000000"/>
                </a:solidFill>
                <a:latin typeface="Times New Roman"/>
                <a:ea typeface="Times New Roman"/>
                <a:cs typeface="Times New Roman"/>
              </a:rPr>
              <a:t>:</a:t>
            </a:r>
            <a:r>
              <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rPr>
              <a:t>Nói </a:t>
            </a: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rPr>
              <a:t>và</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rPr>
              <a:t>nghe</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T</a:t>
            </a: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rPr>
              <a:t>rình</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bày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ý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về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một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hiện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tượng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rPr>
              <a:t>trong</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đời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sống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p:txBody>
      </p:sp>
      <p:sp>
        <p:nvSpPr>
          <p:cNvPr id="30" name="Freeform 29"/>
          <p:cNvSpPr/>
          <p:nvPr/>
        </p:nvSpPr>
        <p:spPr>
          <a:xfrm>
            <a:off x="-30956" y="11369"/>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1698074" y="985835"/>
            <a:ext cx="1811714"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Khởi động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6" name="Picture 15"/>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a14:imgEffect>
                  </a14:imgLayer>
                </a14:imgProps>
              </a:ext>
            </a:extLst>
          </a:blip>
          <a:srcRect l="10180" t="21737" r="5326" b="31629"/>
          <a:stretch/>
        </p:blipFill>
        <p:spPr>
          <a:xfrm>
            <a:off x="2098448" y="1457426"/>
            <a:ext cx="7933191" cy="4407489"/>
          </a:xfrm>
          <a:prstGeom prst="rect">
            <a:avLst/>
          </a:prstGeom>
        </p:spPr>
      </p:pic>
      <p:pic>
        <p:nvPicPr>
          <p:cNvPr id="20" name="Picture 19"/>
          <p:cNvPicPr>
            <a:picLocks noChangeAspect="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Lst>
          </a:blip>
          <a:stretch>
            <a:fillRect/>
          </a:stretch>
        </p:blipFill>
        <p:spPr>
          <a:xfrm>
            <a:off x="8285427" y="1381266"/>
            <a:ext cx="1479325" cy="805298"/>
          </a:xfrm>
          <a:prstGeom prst="rect">
            <a:avLst/>
          </a:prstGeom>
        </p:spPr>
      </p:pic>
      <p:sp>
        <p:nvSpPr>
          <p:cNvPr id="12" name="Rectangle 11"/>
          <p:cNvSpPr/>
          <p:nvPr/>
        </p:nvSpPr>
        <p:spPr>
          <a:xfrm>
            <a:off x="3598443" y="2269742"/>
            <a:ext cx="5338916" cy="2871555"/>
          </a:xfrm>
          <a:prstGeom prst="rect">
            <a:avLst/>
          </a:prstGeom>
        </p:spPr>
        <p:txBody>
          <a:bodyPr wrap="square">
            <a:spAutoFit/>
          </a:bodyPr>
          <a:lstStyle/>
          <a:p>
            <a:pPr marL="457200" marR="0" lvl="0" indent="-457200" algn="l" defTabSz="914400" rtl="0" eaLnBrk="1" fontAlgn="auto" latinLnBrk="0" hangingPunct="1">
              <a:lnSpc>
                <a:spcPct val="115000"/>
              </a:lnSpc>
              <a:spcBef>
                <a:spcPts val="0"/>
              </a:spcBef>
              <a:spcAft>
                <a:spcPts val="0"/>
              </a:spcAft>
              <a:buClrTx/>
              <a:buSzPts val="1400"/>
              <a:buFont typeface="Wingdings" panose="05000000000000000000" pitchFamily="2" charset="2"/>
              <a:buChar char="ü"/>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chọn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cuộc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Ngoài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lập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dàn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còn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chuẩn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phương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nói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thêm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sinh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động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27572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31" name="Picture 30"/>
          <p:cNvPicPr>
            <a:picLocks noChangeAspect="1"/>
          </p:cNvPicPr>
          <p:nvPr/>
        </p:nvPicPr>
        <p:blipFill>
          <a:blip r:embed="rId2"/>
          <a:srcRect l="46013" t="45792" r="33622" b="46790"/>
          <a:stretch>
            <a:fillRect/>
          </a:stretch>
        </p:blipFill>
        <p:spPr>
          <a:xfrm>
            <a:off x="348470" y="909874"/>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10297750" y="1142269"/>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131736"/>
            <a:ext cx="10448606" cy="741464"/>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sz="2400" b="1" smtClean="0">
                <a:solidFill>
                  <a:srgbClr val="000000"/>
                </a:solidFill>
                <a:latin typeface="Times New Roman"/>
                <a:ea typeface="Times New Roman"/>
                <a:cs typeface="Times New Roman"/>
              </a:rPr>
              <a:t>Tiết </a:t>
            </a:r>
            <a:r>
              <a:rPr lang="vi-VN" sz="2400" b="1" smtClean="0">
                <a:solidFill>
                  <a:srgbClr val="000000"/>
                </a:solidFill>
                <a:latin typeface="Times New Roman"/>
                <a:ea typeface="Times New Roman"/>
                <a:cs typeface="Times New Roman"/>
              </a:rPr>
              <a:t>109</a:t>
            </a:r>
            <a:r>
              <a:rPr lang="en-US" sz="2400" b="1" smtClean="0">
                <a:solidFill>
                  <a:srgbClr val="000000"/>
                </a:solidFill>
                <a:latin typeface="Times New Roman"/>
                <a:ea typeface="Times New Roman"/>
                <a:cs typeface="Times New Roman"/>
              </a:rPr>
              <a:t>:</a:t>
            </a:r>
            <a:r>
              <a:rPr lang="en-US" sz="2400" b="1" smtClean="0">
                <a:solidFill>
                  <a:prstClr val="black"/>
                </a:solidFill>
                <a:latin typeface="Times New Roman" panose="02020603050405020304" pitchFamily="18" charset="0"/>
                <a:ea typeface="Times New Roman" panose="02020603050405020304" pitchFamily="18" charset="0"/>
              </a:rPr>
              <a:t>Nói </a:t>
            </a:r>
            <a:r>
              <a:rPr lang="en-US" sz="2400" b="1" dirty="0" err="1" smtClean="0">
                <a:solidFill>
                  <a:prstClr val="black"/>
                </a:solidFill>
                <a:latin typeface="Times New Roman" panose="02020603050405020304" pitchFamily="18" charset="0"/>
                <a:ea typeface="Times New Roman" panose="02020603050405020304" pitchFamily="18" charset="0"/>
              </a:rPr>
              <a:t>và</a:t>
            </a:r>
            <a:r>
              <a:rPr lang="en-US" sz="2400" b="1" dirty="0" smtClean="0">
                <a:solidFill>
                  <a:prstClr val="black"/>
                </a:solidFill>
                <a:latin typeface="Times New Roman" panose="02020603050405020304" pitchFamily="18" charset="0"/>
                <a:ea typeface="Times New Roman" panose="02020603050405020304" pitchFamily="18" charset="0"/>
              </a:rPr>
              <a:t> </a:t>
            </a:r>
            <a:r>
              <a:rPr lang="en-US" sz="2400" b="1" dirty="0" err="1" smtClean="0">
                <a:solidFill>
                  <a:prstClr val="black"/>
                </a:solidFill>
                <a:latin typeface="Times New Roman" panose="02020603050405020304" pitchFamily="18" charset="0"/>
                <a:ea typeface="Times New Roman" panose="02020603050405020304" pitchFamily="18" charset="0"/>
              </a:rPr>
              <a:t>nghe</a:t>
            </a:r>
            <a:r>
              <a:rPr lang="en-US" sz="2400" b="1" dirty="0" smtClean="0">
                <a:solidFill>
                  <a:prstClr val="black"/>
                </a:solidFill>
                <a:latin typeface="Times New Roman" panose="02020603050405020304" pitchFamily="18" charset="0"/>
                <a:ea typeface="Times New Roman" panose="02020603050405020304" pitchFamily="18" charset="0"/>
              </a:rPr>
              <a:t>: </a:t>
            </a:r>
            <a:r>
              <a:rPr lang="en-US" sz="2400" b="1" dirty="0">
                <a:solidFill>
                  <a:prstClr val="black"/>
                </a:solidFill>
                <a:latin typeface="Times New Roman" panose="02020603050405020304" pitchFamily="18" charset="0"/>
                <a:ea typeface="Times New Roman" panose="02020603050405020304" pitchFamily="18" charset="0"/>
              </a:rPr>
              <a:t>T</a:t>
            </a:r>
            <a:r>
              <a:rPr lang="en-US" sz="2400" b="1" dirty="0" err="1" smtClean="0">
                <a:solidFill>
                  <a:prstClr val="black"/>
                </a:solidFill>
                <a:latin typeface="Times New Roman" panose="02020603050405020304" pitchFamily="18" charset="0"/>
                <a:ea typeface="Times New Roman" panose="02020603050405020304" pitchFamily="18" charset="0"/>
              </a:rPr>
              <a:t>rình</a:t>
            </a:r>
            <a:r>
              <a:rPr lang="en-US" sz="2400" b="1" dirty="0" smtClean="0">
                <a:solidFill>
                  <a:prstClr val="black"/>
                </a:solidFill>
                <a:latin typeface="Times New Roman" panose="02020603050405020304" pitchFamily="18" charset="0"/>
                <a:ea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rPr>
              <a:t>bày</a:t>
            </a:r>
            <a:r>
              <a:rPr lang="en-US" sz="2400" b="1" dirty="0">
                <a:solidFill>
                  <a:prstClr val="black"/>
                </a:solidFill>
                <a:latin typeface="Times New Roman" panose="02020603050405020304" pitchFamily="18" charset="0"/>
                <a:ea typeface="Times New Roman" panose="02020603050405020304" pitchFamily="18" charset="0"/>
              </a:rPr>
              <a:t> ý </a:t>
            </a:r>
            <a:r>
              <a:rPr lang="en-US" sz="2400" b="1" dirty="0" err="1">
                <a:solidFill>
                  <a:prstClr val="black"/>
                </a:solidFill>
                <a:latin typeface="Times New Roman" panose="02020603050405020304" pitchFamily="18" charset="0"/>
                <a:ea typeface="Times New Roman" panose="02020603050405020304" pitchFamily="18" charset="0"/>
              </a:rPr>
              <a:t>kiến</a:t>
            </a:r>
            <a:r>
              <a:rPr lang="en-US" sz="2400" b="1" dirty="0">
                <a:solidFill>
                  <a:prstClr val="black"/>
                </a:solidFill>
                <a:latin typeface="Times New Roman" panose="02020603050405020304" pitchFamily="18" charset="0"/>
                <a:ea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rPr>
              <a:t>về</a:t>
            </a:r>
            <a:r>
              <a:rPr lang="en-US" sz="2400" b="1" dirty="0">
                <a:solidFill>
                  <a:prstClr val="black"/>
                </a:solidFill>
                <a:latin typeface="Times New Roman" panose="02020603050405020304" pitchFamily="18" charset="0"/>
                <a:ea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rPr>
              <a:t>một</a:t>
            </a:r>
            <a:r>
              <a:rPr lang="en-US" sz="2400" b="1" dirty="0">
                <a:solidFill>
                  <a:prstClr val="black"/>
                </a:solidFill>
                <a:latin typeface="Times New Roman" panose="02020603050405020304" pitchFamily="18" charset="0"/>
                <a:ea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rPr>
              <a:t>hiện</a:t>
            </a:r>
            <a:r>
              <a:rPr lang="en-US" sz="2400" b="1" dirty="0">
                <a:solidFill>
                  <a:prstClr val="black"/>
                </a:solidFill>
                <a:latin typeface="Times New Roman" panose="02020603050405020304" pitchFamily="18" charset="0"/>
                <a:ea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rPr>
              <a:t>tượng</a:t>
            </a:r>
            <a:r>
              <a:rPr lang="en-US" sz="2400" b="1" dirty="0">
                <a:solidFill>
                  <a:prstClr val="black"/>
                </a:solidFill>
                <a:latin typeface="Times New Roman" panose="02020603050405020304" pitchFamily="18" charset="0"/>
                <a:ea typeface="Times New Roman" panose="02020603050405020304" pitchFamily="18" charset="0"/>
              </a:rPr>
              <a:t> </a:t>
            </a:r>
            <a:r>
              <a:rPr lang="en-US" sz="2400" b="1" dirty="0" err="1" smtClean="0">
                <a:solidFill>
                  <a:prstClr val="black"/>
                </a:solidFill>
                <a:latin typeface="Times New Roman" panose="02020603050405020304" pitchFamily="18" charset="0"/>
                <a:ea typeface="Times New Roman" panose="02020603050405020304" pitchFamily="18" charset="0"/>
              </a:rPr>
              <a:t>trong</a:t>
            </a:r>
            <a:r>
              <a:rPr lang="en-US" sz="2400" b="1" dirty="0" smtClean="0">
                <a:solidFill>
                  <a:prstClr val="black"/>
                </a:solidFill>
                <a:latin typeface="Times New Roman" panose="02020603050405020304" pitchFamily="18" charset="0"/>
                <a:ea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rPr>
              <a:t>đời</a:t>
            </a:r>
            <a:r>
              <a:rPr lang="en-US" sz="2400" b="1" dirty="0">
                <a:solidFill>
                  <a:prstClr val="black"/>
                </a:solidFill>
                <a:latin typeface="Times New Roman" panose="02020603050405020304" pitchFamily="18" charset="0"/>
                <a:ea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rPr>
              <a:t>sống</a:t>
            </a:r>
            <a:endParaRPr lang="en-US" sz="2400" dirty="0">
              <a:solidFill>
                <a:prstClr val="black"/>
              </a:solidFill>
              <a:latin typeface="Times New Roman" panose="02020603050405020304" pitchFamily="18" charset="0"/>
              <a:ea typeface="Times New Roman" panose="02020603050405020304" pitchFamily="18" charset="0"/>
            </a:endParaRPr>
          </a:p>
        </p:txBody>
      </p:sp>
      <p:sp>
        <p:nvSpPr>
          <p:cNvPr id="30" name="Freeform 29"/>
          <p:cNvSpPr/>
          <p:nvPr/>
        </p:nvSpPr>
        <p:spPr>
          <a:xfrm>
            <a:off x="-30956" y="11369"/>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6</a:t>
            </a:r>
            <a:endParaRPr lang="en-US" sz="1600" dirty="0">
              <a:solidFill>
                <a:prstClr val="white"/>
              </a:solidFill>
              <a:latin typeface="Lucida Handwriting" panose="03010101010101010101" pitchFamily="66" charset="0"/>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6" name="Rectangle 5"/>
          <p:cNvSpPr/>
          <p:nvPr/>
        </p:nvSpPr>
        <p:spPr>
          <a:xfrm>
            <a:off x="1698074" y="985835"/>
            <a:ext cx="1811714" cy="523220"/>
          </a:xfrm>
          <a:prstGeom prst="rect">
            <a:avLst/>
          </a:prstGeom>
        </p:spPr>
        <p:txBody>
          <a:bodyPr wrap="none">
            <a:spAutoFit/>
          </a:bodyPr>
          <a:lstStyle/>
          <a:p>
            <a:pPr algn="just">
              <a:defRPr/>
            </a:pPr>
            <a:r>
              <a:rPr lang="pt-BR" sz="2800" b="1" dirty="0">
                <a:solidFill>
                  <a:srgbClr val="0000FF"/>
                </a:solidFill>
                <a:latin typeface="Times New Roman" panose="02020603050405020304" pitchFamily="18" charset="0"/>
                <a:ea typeface="Times New Roman" panose="02020603050405020304" pitchFamily="18" charset="0"/>
              </a:rPr>
              <a:t>Khởi động</a:t>
            </a:r>
            <a:endParaRPr lang="en-US" sz="2800" dirty="0">
              <a:solidFill>
                <a:prstClr val="black"/>
              </a:solidFill>
              <a:latin typeface="Times New Roman" panose="02020603050405020304" pitchFamily="18" charset="0"/>
              <a:ea typeface="Times New Roman" panose="02020603050405020304" pitchFamily="18" charset="0"/>
            </a:endParaRPr>
          </a:p>
        </p:txBody>
      </p:sp>
      <p:pic>
        <p:nvPicPr>
          <p:cNvPr id="16" name="Picture 15"/>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a14:imgEffect>
                  </a14:imgLayer>
                </a14:imgProps>
              </a:ext>
            </a:extLst>
          </a:blip>
          <a:srcRect l="10180" t="21737" r="5326" b="31629"/>
          <a:stretch/>
        </p:blipFill>
        <p:spPr>
          <a:xfrm>
            <a:off x="2431662" y="1468745"/>
            <a:ext cx="7933191" cy="4407489"/>
          </a:xfrm>
          <a:prstGeom prst="rect">
            <a:avLst/>
          </a:prstGeom>
        </p:spPr>
      </p:pic>
      <p:pic>
        <p:nvPicPr>
          <p:cNvPr id="20" name="Picture 19"/>
          <p:cNvPicPr>
            <a:picLocks noChangeAspect="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Lst>
          </a:blip>
          <a:stretch>
            <a:fillRect/>
          </a:stretch>
        </p:blipFill>
        <p:spPr>
          <a:xfrm>
            <a:off x="8285427" y="1381266"/>
            <a:ext cx="1479325" cy="805298"/>
          </a:xfrm>
          <a:prstGeom prst="rect">
            <a:avLst/>
          </a:prstGeom>
        </p:spPr>
      </p:pic>
      <p:sp>
        <p:nvSpPr>
          <p:cNvPr id="2" name="Rectangle 1"/>
          <p:cNvSpPr/>
          <p:nvPr/>
        </p:nvSpPr>
        <p:spPr>
          <a:xfrm>
            <a:off x="3758338" y="2074014"/>
            <a:ext cx="5385661" cy="3416320"/>
          </a:xfrm>
          <a:prstGeom prst="rect">
            <a:avLst/>
          </a:prstGeom>
        </p:spPr>
        <p:txBody>
          <a:bodyPr wrap="square">
            <a:spAutoFit/>
          </a:bodyPr>
          <a:lstStyle/>
          <a:p>
            <a:pPr algn="just">
              <a:lnSpc>
                <a:spcPct val="135000"/>
              </a:lnSpc>
              <a:spcAft>
                <a:spcPts val="0"/>
              </a:spcAft>
            </a:pPr>
            <a:r>
              <a:rPr lang="en-US" sz="2000" b="1">
                <a:solidFill>
                  <a:srgbClr val="000000"/>
                </a:solidFill>
                <a:latin typeface="Times New Roman"/>
                <a:ea typeface="Times New Roman"/>
                <a:cs typeface="Times New Roman"/>
              </a:rPr>
              <a:t>Giao nhiệm vụ:</a:t>
            </a:r>
            <a:r>
              <a:rPr lang="en-US" sz="2000">
                <a:solidFill>
                  <a:srgbClr val="000000"/>
                </a:solidFill>
                <a:latin typeface="Times New Roman"/>
                <a:ea typeface="Times New Roman"/>
                <a:cs typeface="Times New Roman"/>
              </a:rPr>
              <a:t> GV yêu cầu HS.</a:t>
            </a:r>
            <a:endParaRPr lang="en-US" sz="2000">
              <a:latin typeface="Times New Roman"/>
              <a:ea typeface="Calibri"/>
              <a:cs typeface="Times New Roman"/>
            </a:endParaRPr>
          </a:p>
          <a:p>
            <a:pPr algn="just">
              <a:lnSpc>
                <a:spcPct val="135000"/>
              </a:lnSpc>
              <a:spcAft>
                <a:spcPts val="0"/>
              </a:spcAft>
              <a:tabLst>
                <a:tab pos="1386840" algn="l"/>
              </a:tabLst>
            </a:pPr>
            <a:r>
              <a:rPr lang="en-US" sz="2000" i="1">
                <a:solidFill>
                  <a:srgbClr val="000000"/>
                </a:solidFill>
                <a:latin typeface="Times New Roman Italic"/>
                <a:ea typeface="Times New Roman"/>
                <a:cs typeface="Times New Roman Italic"/>
              </a:rPr>
              <a:t>- </a:t>
            </a:r>
            <a:r>
              <a:rPr lang="vi-VN" sz="2000" i="1">
                <a:solidFill>
                  <a:srgbClr val="000000"/>
                </a:solidFill>
                <a:latin typeface="Times New Roman Italic"/>
                <a:ea typeface="Times New Roman"/>
                <a:cs typeface="Times New Roman Italic"/>
              </a:rPr>
              <a:t>Các yếu tố cơ bản của văn nghị luận là gì? Mối liên hệ giữa các yếu tố ấy như thế nào?</a:t>
            </a:r>
            <a:endParaRPr lang="en-US" sz="2000">
              <a:latin typeface="Times New Roman"/>
              <a:ea typeface="Calibri"/>
              <a:cs typeface="Times New Roman"/>
            </a:endParaRPr>
          </a:p>
          <a:p>
            <a:pPr algn="just">
              <a:lnSpc>
                <a:spcPct val="135000"/>
              </a:lnSpc>
              <a:spcAft>
                <a:spcPts val="0"/>
              </a:spcAft>
              <a:tabLst>
                <a:tab pos="1386840" algn="l"/>
              </a:tabLst>
            </a:pPr>
            <a:r>
              <a:rPr lang="vi-VN" sz="2000" i="1">
                <a:solidFill>
                  <a:srgbClr val="000000"/>
                </a:solidFill>
                <a:latin typeface="Times New Roman Italic"/>
                <a:ea typeface="Times New Roman"/>
                <a:cs typeface="Times New Roman Italic"/>
              </a:rPr>
              <a:t>- Nêu bố cục của bài văn Trình bày ý kiến về một hiện tượng trong đời sống.</a:t>
            </a:r>
            <a:endParaRPr lang="en-US" sz="2000">
              <a:latin typeface="Times New Roman"/>
              <a:ea typeface="Calibri"/>
              <a:cs typeface="Times New Roman"/>
            </a:endParaRPr>
          </a:p>
          <a:p>
            <a:pPr algn="just">
              <a:lnSpc>
                <a:spcPct val="135000"/>
              </a:lnSpc>
              <a:spcAft>
                <a:spcPts val="0"/>
              </a:spcAft>
              <a:tabLst>
                <a:tab pos="1386840" algn="l"/>
              </a:tabLst>
            </a:pPr>
            <a:r>
              <a:rPr lang="vi-VN" sz="2000" i="1">
                <a:solidFill>
                  <a:srgbClr val="000000"/>
                </a:solidFill>
                <a:latin typeface="Times New Roman Italic"/>
                <a:ea typeface="Times New Roman"/>
                <a:cs typeface="Times New Roman Italic"/>
              </a:rPr>
              <a:t>- Theo em trong tình huống nào thì chúng ta cần thực hiện bài nói Trình bày ý kiến về một vấn đề trong đời sống?</a:t>
            </a:r>
            <a:endParaRPr lang="en-US" sz="2000">
              <a:effectLst/>
              <a:latin typeface="Times New Roman"/>
              <a:ea typeface="Calibri"/>
              <a:cs typeface="Times New Roman"/>
            </a:endParaRPr>
          </a:p>
        </p:txBody>
      </p:sp>
    </p:spTree>
    <p:extLst>
      <p:ext uri="{BB962C8B-B14F-4D97-AF65-F5344CB8AC3E}">
        <p14:creationId xmlns:p14="http://schemas.microsoft.com/office/powerpoint/2010/main" val="481208614"/>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800" b="1" dirty="0" err="1" smtClean="0">
                <a:solidFill>
                  <a:prstClr val="black"/>
                </a:solidFill>
                <a:latin typeface="Times New Roman" panose="02020603050405020304" pitchFamily="18" charset="0"/>
                <a:ea typeface="Times New Roman" panose="02020603050405020304" pitchFamily="18" charset="0"/>
              </a:rPr>
              <a:t>Nói</a:t>
            </a:r>
            <a:r>
              <a:rPr lang="en-US" sz="2800" b="1" dirty="0" smtClean="0">
                <a:solidFill>
                  <a:prstClr val="black"/>
                </a:solidFill>
                <a:latin typeface="Times New Roman" panose="02020603050405020304" pitchFamily="18" charset="0"/>
                <a:ea typeface="Times New Roman" panose="02020603050405020304" pitchFamily="18" charset="0"/>
              </a:rPr>
              <a:t> </a:t>
            </a:r>
            <a:r>
              <a:rPr lang="en-US" sz="2800" b="1" dirty="0" err="1" smtClean="0">
                <a:solidFill>
                  <a:prstClr val="black"/>
                </a:solidFill>
                <a:latin typeface="Times New Roman" panose="02020603050405020304" pitchFamily="18" charset="0"/>
                <a:ea typeface="Times New Roman" panose="02020603050405020304" pitchFamily="18" charset="0"/>
              </a:rPr>
              <a:t>và</a:t>
            </a:r>
            <a:r>
              <a:rPr lang="en-US" sz="2800" b="1" dirty="0" smtClean="0">
                <a:solidFill>
                  <a:prstClr val="black"/>
                </a:solidFill>
                <a:latin typeface="Times New Roman" panose="02020603050405020304" pitchFamily="18" charset="0"/>
                <a:ea typeface="Times New Roman" panose="02020603050405020304" pitchFamily="18" charset="0"/>
              </a:rPr>
              <a:t> </a:t>
            </a:r>
            <a:r>
              <a:rPr lang="en-US" sz="2800" b="1" dirty="0" err="1" smtClean="0">
                <a:solidFill>
                  <a:prstClr val="black"/>
                </a:solidFill>
                <a:latin typeface="Times New Roman" panose="02020603050405020304" pitchFamily="18" charset="0"/>
                <a:ea typeface="Times New Roman" panose="02020603050405020304" pitchFamily="18" charset="0"/>
              </a:rPr>
              <a:t>nghe</a:t>
            </a:r>
            <a:r>
              <a:rPr lang="en-US" sz="2800" b="1" dirty="0" smtClean="0">
                <a:solidFill>
                  <a:prstClr val="black"/>
                </a:solidFill>
                <a:latin typeface="Times New Roman" panose="02020603050405020304" pitchFamily="18" charset="0"/>
                <a:ea typeface="Times New Roman" panose="02020603050405020304" pitchFamily="18" charset="0"/>
              </a:rPr>
              <a:t>: </a:t>
            </a:r>
            <a:r>
              <a:rPr lang="en-US" sz="2800" b="1" dirty="0">
                <a:solidFill>
                  <a:prstClr val="black"/>
                </a:solidFill>
                <a:latin typeface="Times New Roman" panose="02020603050405020304" pitchFamily="18" charset="0"/>
                <a:ea typeface="Times New Roman" panose="02020603050405020304" pitchFamily="18" charset="0"/>
              </a:rPr>
              <a:t>T</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4288484" y="702063"/>
            <a:ext cx="3466013" cy="523220"/>
          </a:xfrm>
          <a:prstGeom prst="rect">
            <a:avLst/>
          </a:prstGeom>
        </p:spPr>
        <p:txBody>
          <a:bodyPr wrap="none">
            <a:spAutoFit/>
          </a:bodyPr>
          <a:lstStyle/>
          <a:p>
            <a:r>
              <a:rPr lang="en-US" sz="2800" b="1" dirty="0">
                <a:solidFill>
                  <a:srgbClr val="0000FF"/>
                </a:solidFill>
                <a:latin typeface="Times New Roman" panose="02020603050405020304" pitchFamily="18" charset="0"/>
                <a:ea typeface="Times New Roman" panose="02020603050405020304" pitchFamily="18" charset="0"/>
              </a:rPr>
              <a:t>CHUẨN BỊ BÀI </a:t>
            </a:r>
            <a:r>
              <a:rPr lang="en-US" sz="2800" b="1" dirty="0" smtClean="0">
                <a:solidFill>
                  <a:srgbClr val="0000FF"/>
                </a:solidFill>
                <a:latin typeface="Times New Roman" panose="02020603050405020304" pitchFamily="18" charset="0"/>
                <a:ea typeface="Times New Roman" panose="02020603050405020304" pitchFamily="18" charset="0"/>
              </a:rPr>
              <a:t>NÓI</a:t>
            </a:r>
            <a:endParaRPr lang="en-US" sz="2800" dirty="0"/>
          </a:p>
        </p:txBody>
      </p:sp>
      <p:pic>
        <p:nvPicPr>
          <p:cNvPr id="18" name="Picture 17"/>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l="8402" t="11096" r="6785" b="19345"/>
          <a:stretch/>
        </p:blipFill>
        <p:spPr>
          <a:xfrm>
            <a:off x="2781944" y="2054633"/>
            <a:ext cx="8291593" cy="4203292"/>
          </a:xfrm>
          <a:prstGeom prst="rect">
            <a:avLst/>
          </a:prstGeom>
        </p:spPr>
      </p:pic>
      <p:sp>
        <p:nvSpPr>
          <p:cNvPr id="19" name="Rectangle 18"/>
          <p:cNvSpPr/>
          <p:nvPr/>
        </p:nvSpPr>
        <p:spPr>
          <a:xfrm>
            <a:off x="3965712" y="2876341"/>
            <a:ext cx="4717118" cy="1569660"/>
          </a:xfrm>
          <a:prstGeom prst="rect">
            <a:avLst/>
          </a:prstGeom>
        </p:spPr>
        <p:txBody>
          <a:bodyPr wrap="square">
            <a:spAutoFit/>
          </a:bodyPr>
          <a:lstStyle/>
          <a:p>
            <a:pPr>
              <a:spcAft>
                <a:spcPts val="0"/>
              </a:spcAft>
            </a:pPr>
            <a:r>
              <a:rPr lang="en-US" sz="3200" b="1" dirty="0" err="1">
                <a:solidFill>
                  <a:srgbClr val="0D0D0D"/>
                </a:solidFill>
                <a:latin typeface="Times New Roman" panose="02020603050405020304" pitchFamily="18" charset="0"/>
                <a:ea typeface="MS Mincho"/>
              </a:rPr>
              <a:t>Đề</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bài</a:t>
            </a:r>
            <a:r>
              <a:rPr lang="en-US" sz="3200" b="1" dirty="0">
                <a:solidFill>
                  <a:srgbClr val="0D0D0D"/>
                </a:solidFill>
                <a:latin typeface="Times New Roman" panose="02020603050405020304" pitchFamily="18" charset="0"/>
                <a:ea typeface="MS Mincho"/>
              </a:rPr>
              <a:t>: </a:t>
            </a:r>
            <a:r>
              <a:rPr lang="en-US" sz="3200" dirty="0" err="1">
                <a:latin typeface="Times New Roman" panose="02020603050405020304" pitchFamily="18" charset="0"/>
                <a:ea typeface="Times New Roman" panose="02020603050405020304" pitchFamily="18" charset="0"/>
              </a:rPr>
              <a:t>trình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bày</a:t>
            </a:r>
            <a:r>
              <a:rPr lang="en-US" sz="3200" dirty="0">
                <a:latin typeface="Times New Roman" panose="02020603050405020304" pitchFamily="18" charset="0"/>
                <a:ea typeface="Times New Roman" panose="02020603050405020304" pitchFamily="18" charset="0"/>
              </a:rPr>
              <a:t> ý </a:t>
            </a:r>
            <a:r>
              <a:rPr lang="en-US" sz="3200" dirty="0" err="1">
                <a:latin typeface="Times New Roman" panose="02020603050405020304" pitchFamily="18" charset="0"/>
                <a:ea typeface="Times New Roman" panose="02020603050405020304" pitchFamily="18" charset="0"/>
              </a:rPr>
              <a:t>kiến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về</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một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hiện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tượng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vấn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đề</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trong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sống</a:t>
            </a:r>
            <a:r>
              <a:rPr lang="en-US" sz="3200" b="1" dirty="0">
                <a:solidFill>
                  <a:srgbClr val="0D0D0D"/>
                </a:solidFill>
                <a:latin typeface="Times New Roman" panose="02020603050405020304" pitchFamily="18" charset="0"/>
                <a:ea typeface="MS Mincho"/>
              </a:rPr>
              <a:t> </a:t>
            </a:r>
            <a:endParaRPr lang="en-US" sz="32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638174" y="1164431"/>
            <a:ext cx="8126118" cy="1338828"/>
          </a:xfrm>
          <a:prstGeom prst="rect">
            <a:avLst/>
          </a:prstGeom>
        </p:spPr>
        <p:txBody>
          <a:bodyPr wrap="square">
            <a:spAutoFit/>
          </a:bodyPr>
          <a:lstStyle/>
          <a:p>
            <a:pPr algn="just">
              <a:lnSpc>
                <a:spcPct val="135000"/>
              </a:lnSpc>
              <a:spcAft>
                <a:spcPts val="0"/>
              </a:spcAft>
            </a:pPr>
            <a:r>
              <a:rPr lang="en-US" sz="2000" b="1">
                <a:solidFill>
                  <a:srgbClr val="000000"/>
                </a:solidFill>
                <a:latin typeface="Times New Roman"/>
                <a:ea typeface="Times New Roman"/>
                <a:cs typeface="Times New Roman"/>
              </a:rPr>
              <a:t>B. Hình thành kiến thức</a:t>
            </a:r>
            <a:endParaRPr lang="en-US" sz="2000">
              <a:latin typeface="Times New Roman"/>
              <a:ea typeface="Calibri"/>
              <a:cs typeface="Times New Roman"/>
            </a:endParaRPr>
          </a:p>
          <a:p>
            <a:pPr algn="just">
              <a:lnSpc>
                <a:spcPct val="135000"/>
              </a:lnSpc>
              <a:spcAft>
                <a:spcPts val="0"/>
              </a:spcAft>
            </a:pPr>
            <a:r>
              <a:rPr lang="en-US" sz="2000" b="1">
                <a:solidFill>
                  <a:srgbClr val="000000"/>
                </a:solidFill>
                <a:latin typeface="Times New Roman"/>
                <a:ea typeface="Times New Roman"/>
                <a:cs typeface="Times New Roman"/>
              </a:rPr>
              <a:t>1</a:t>
            </a:r>
            <a:r>
              <a:rPr lang="en-US" sz="2000">
                <a:solidFill>
                  <a:srgbClr val="000000"/>
                </a:solidFill>
                <a:latin typeface="Times New Roman"/>
                <a:ea typeface="Times New Roman"/>
                <a:cs typeface="Times New Roman"/>
              </a:rPr>
              <a:t>.</a:t>
            </a:r>
            <a:r>
              <a:rPr lang="en-US" sz="2000" b="1">
                <a:solidFill>
                  <a:srgbClr val="000000"/>
                </a:solidFill>
                <a:latin typeface="Times New Roman"/>
                <a:ea typeface="Times New Roman"/>
                <a:cs typeface="Times New Roman"/>
              </a:rPr>
              <a:t> Hoạt động xác định đề tài, người nghe, mục đích, không gian và thời gian nói.</a:t>
            </a:r>
            <a:endParaRPr lang="en-US" sz="2000">
              <a:effectLst/>
              <a:latin typeface="Times New Roman"/>
              <a:ea typeface="Calibri"/>
              <a:cs typeface="Times New Roman"/>
            </a:endParaRPr>
          </a:p>
        </p:txBody>
      </p:sp>
    </p:spTree>
    <p:extLst>
      <p:ext uri="{BB962C8B-B14F-4D97-AF65-F5344CB8AC3E}">
        <p14:creationId xmlns:p14="http://schemas.microsoft.com/office/powerpoint/2010/main" val="3642195593"/>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4288484" y="702063"/>
            <a:ext cx="346601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CHUẨN BỊ BÀI </a:t>
            </a:r>
            <a:r>
              <a:rPr kumimoji="0" 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Times New Roman" panose="02020603050405020304" pitchFamily="18" charset="0"/>
                <a:cs typeface="+mn-cs"/>
              </a:rPr>
              <a:t>NÓI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673100" y="1086591"/>
            <a:ext cx="10845800" cy="5262979"/>
          </a:xfrm>
          <a:prstGeom prst="rect">
            <a:avLst/>
          </a:prstGeom>
        </p:spPr>
        <p:txBody>
          <a:bodyPr>
            <a:spAutoFit/>
          </a:bodyPr>
          <a:lstStyle/>
          <a:p>
            <a:pPr>
              <a:lnSpc>
                <a:spcPct val="150000"/>
              </a:lnSpc>
              <a:spcAft>
                <a:spcPts val="0"/>
              </a:spcAft>
            </a:pPr>
            <a:r>
              <a:rPr lang="en-US" sz="2800" b="1" dirty="0">
                <a:solidFill>
                  <a:srgbClr val="0D0D0D"/>
                </a:solidFill>
                <a:latin typeface="Times New Roman" panose="02020603050405020304" pitchFamily="18" charset="0"/>
                <a:ea typeface="MS Mincho"/>
              </a:rPr>
              <a:t>1. </a:t>
            </a:r>
            <a:r>
              <a:rPr lang="en-US" sz="2800" b="1" dirty="0" err="1">
                <a:solidFill>
                  <a:srgbClr val="0D0D0D"/>
                </a:solidFill>
                <a:latin typeface="Times New Roman" panose="02020603050405020304" pitchFamily="18" charset="0"/>
                <a:ea typeface="MS Mincho"/>
              </a:rPr>
              <a:t>Chuẩn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bị</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bài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nói</a:t>
            </a:r>
            <a:endParaRPr lang="en-US" sz="2800" dirty="0">
              <a:latin typeface="Times New Roman" panose="02020603050405020304" pitchFamily="18" charset="0"/>
              <a:ea typeface="Times New Roman" panose="02020603050405020304" pitchFamily="18" charset="0"/>
            </a:endParaRPr>
          </a:p>
          <a:p>
            <a:pPr>
              <a:lnSpc>
                <a:spcPct val="150000"/>
              </a:lnSpc>
              <a:spcAft>
                <a:spcPts val="0"/>
              </a:spcAft>
            </a:pPr>
            <a:r>
              <a:rPr lang="en-US" sz="2800" b="1" dirty="0">
                <a:solidFill>
                  <a:srgbClr val="0D0D0D"/>
                </a:solidFill>
                <a:latin typeface="Times New Roman" panose="02020603050405020304" pitchFamily="18" charset="0"/>
                <a:ea typeface="MS Mincho"/>
              </a:rPr>
              <a:t>a. </a:t>
            </a:r>
            <a:r>
              <a:rPr lang="en-US" sz="2800" b="1" dirty="0" err="1">
                <a:solidFill>
                  <a:srgbClr val="0D0D0D"/>
                </a:solidFill>
                <a:latin typeface="Times New Roman" panose="02020603050405020304" pitchFamily="18" charset="0"/>
                <a:ea typeface="MS Mincho"/>
              </a:rPr>
              <a:t>Xác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định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mục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đích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người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nói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và</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người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nghe</a:t>
            </a:r>
            <a:r>
              <a:rPr lang="en-US" sz="2800"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marL="457200" indent="-457200">
              <a:lnSpc>
                <a:spcPct val="150000"/>
              </a:lnSpc>
              <a:spcAft>
                <a:spcPts val="0"/>
              </a:spcAft>
              <a:buFont typeface="Wingdings" panose="05000000000000000000" pitchFamily="2" charset="2"/>
              <a:buChar char="q"/>
            </a:pPr>
            <a:r>
              <a:rPr lang="en-US" sz="2800" dirty="0" err="1">
                <a:solidFill>
                  <a:srgbClr val="0D0D0D"/>
                </a:solidFill>
                <a:latin typeface="Times New Roman" panose="02020603050405020304" pitchFamily="18" charset="0"/>
                <a:ea typeface="MS Mincho"/>
              </a:rPr>
              <a:t>Mục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đích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thuyết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phục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người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nghe</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về</a:t>
            </a:r>
            <a:r>
              <a:rPr lang="en-US" sz="2800" dirty="0">
                <a:solidFill>
                  <a:srgbClr val="0D0D0D"/>
                </a:solidFill>
                <a:latin typeface="Times New Roman" panose="02020603050405020304" pitchFamily="18" charset="0"/>
                <a:ea typeface="MS Mincho"/>
              </a:rPr>
              <a:t> ý </a:t>
            </a:r>
            <a:r>
              <a:rPr lang="en-US" sz="2800" dirty="0" err="1">
                <a:solidFill>
                  <a:srgbClr val="0D0D0D"/>
                </a:solidFill>
                <a:latin typeface="Times New Roman" panose="02020603050405020304" pitchFamily="18" charset="0"/>
                <a:ea typeface="MS Mincho"/>
              </a:rPr>
              <a:t>kiến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bản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thân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trước</a:t>
            </a:r>
            <a:r>
              <a:rPr lang="en-US" sz="2800" dirty="0">
                <a:solidFill>
                  <a:srgbClr val="0D0D0D"/>
                </a:solidFill>
                <a:latin typeface="Times New Roman" panose="02020603050405020304" pitchFamily="18" charset="0"/>
                <a:ea typeface="MS Mincho"/>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b="1" dirty="0">
                <a:solidFill>
                  <a:srgbClr val="0D0D0D"/>
                </a:solidFill>
                <a:latin typeface="Times New Roman" panose="02020603050405020304" pitchFamily="18" charset="0"/>
                <a:ea typeface="MS Mincho"/>
              </a:rPr>
              <a:t> </a:t>
            </a:r>
            <a:endParaRPr lang="en-US" sz="2800" dirty="0" smtClean="0">
              <a:latin typeface="Times New Roman" panose="02020603050405020304" pitchFamily="18" charset="0"/>
              <a:ea typeface="MS Mincho"/>
            </a:endParaRPr>
          </a:p>
          <a:p>
            <a:pPr marL="457200" indent="-457200">
              <a:lnSpc>
                <a:spcPct val="150000"/>
              </a:lnSpc>
              <a:spcAft>
                <a:spcPts val="0"/>
              </a:spcAft>
              <a:buFont typeface="Wingdings" panose="05000000000000000000" pitchFamily="2" charset="2"/>
              <a:buChar char="v"/>
            </a:pPr>
            <a:r>
              <a:rPr lang="en-US" sz="2800" dirty="0" err="1" smtClean="0">
                <a:solidFill>
                  <a:srgbClr val="0D0D0D"/>
                </a:solidFill>
                <a:latin typeface="Times New Roman" panose="02020603050405020304" pitchFamily="18" charset="0"/>
                <a:ea typeface="MS Mincho"/>
              </a:rPr>
              <a:t>Người</a:t>
            </a:r>
            <a:r>
              <a:rPr lang="en-US" sz="2800" dirty="0" smtClean="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nghe</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thầy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cô</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bạn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bè</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người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thân</a:t>
            </a:r>
            <a:r>
              <a:rPr lang="en-US" sz="2800" dirty="0" smtClean="0">
                <a:solidFill>
                  <a:srgbClr val="0D0D0D"/>
                </a:solidFill>
                <a:latin typeface="Times New Roman" panose="02020603050405020304" pitchFamily="18" charset="0"/>
                <a:ea typeface="MS Mincho"/>
              </a:rPr>
              <a:t>...</a:t>
            </a:r>
            <a:endParaRPr lang="en-US" sz="2800" dirty="0" smtClean="0">
              <a:latin typeface="Times New Roman" panose="02020603050405020304" pitchFamily="18" charset="0"/>
              <a:ea typeface="MS Mincho"/>
            </a:endParaRPr>
          </a:p>
          <a:p>
            <a:pPr marL="457200" indent="-457200">
              <a:lnSpc>
                <a:spcPct val="150000"/>
              </a:lnSpc>
              <a:spcAft>
                <a:spcPts val="0"/>
              </a:spcAft>
              <a:buFont typeface="Wingdings" panose="05000000000000000000" pitchFamily="2" charset="2"/>
              <a:buChar char="v"/>
            </a:pPr>
            <a:r>
              <a:rPr lang="en-US" sz="2800" dirty="0" err="1" smtClean="0">
                <a:solidFill>
                  <a:srgbClr val="0D0D0D"/>
                </a:solidFill>
                <a:latin typeface="Times New Roman" panose="02020603050405020304" pitchFamily="18" charset="0"/>
                <a:ea typeface="MS Mincho"/>
              </a:rPr>
              <a:t>Chuẩn</a:t>
            </a:r>
            <a:r>
              <a:rPr lang="en-US" sz="2800" dirty="0" smtClean="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bị</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nội</a:t>
            </a:r>
            <a:r>
              <a:rPr lang="en-US" sz="2800" dirty="0">
                <a:solidFill>
                  <a:srgbClr val="0D0D0D"/>
                </a:solidFill>
                <a:latin typeface="Times New Roman" panose="02020603050405020304" pitchFamily="18" charset="0"/>
                <a:ea typeface="MS Mincho"/>
              </a:rPr>
              <a:t> dung </a:t>
            </a:r>
            <a:r>
              <a:rPr lang="en-US" sz="2800" dirty="0" err="1">
                <a:solidFill>
                  <a:srgbClr val="0D0D0D"/>
                </a:solidFill>
                <a:latin typeface="Times New Roman" panose="02020603050405020304" pitchFamily="18" charset="0"/>
                <a:ea typeface="MS Mincho"/>
              </a:rPr>
              <a:t>nói</a:t>
            </a:r>
            <a:r>
              <a:rPr lang="en-US" sz="2800" dirty="0">
                <a:solidFill>
                  <a:srgbClr val="0D0D0D"/>
                </a:solidFill>
                <a:latin typeface="Times New Roman" panose="02020603050405020304" pitchFamily="18" charset="0"/>
                <a:ea typeface="MS Mincho"/>
              </a:rPr>
              <a:t>: </a:t>
            </a:r>
            <a:endParaRPr lang="en-US" sz="2800" dirty="0">
              <a:latin typeface="Times New Roman" panose="02020603050405020304" pitchFamily="18" charset="0"/>
              <a:ea typeface="Times New Roman" panose="02020603050405020304" pitchFamily="18" charset="0"/>
            </a:endParaRPr>
          </a:p>
          <a:p>
            <a:pPr marL="457200" indent="-457200">
              <a:lnSpc>
                <a:spcPct val="150000"/>
              </a:lnSpc>
              <a:spcAft>
                <a:spcPts val="0"/>
              </a:spcAft>
              <a:buFont typeface="Wingdings" panose="05000000000000000000" pitchFamily="2" charset="2"/>
              <a:buChar char="ü"/>
            </a:pPr>
            <a:r>
              <a:rPr lang="en-US" sz="2800" dirty="0" err="1" smtClean="0">
                <a:solidFill>
                  <a:srgbClr val="0D0D0D"/>
                </a:solidFill>
                <a:latin typeface="Times New Roman" panose="02020603050405020304" pitchFamily="18" charset="0"/>
                <a:ea typeface="MS Mincho"/>
              </a:rPr>
              <a:t>Chọn</a:t>
            </a:r>
            <a:r>
              <a:rPr lang="en-US" sz="2800" dirty="0" smtClean="0">
                <a:solidFill>
                  <a:srgbClr val="0D0D0D"/>
                </a:solidFill>
                <a:latin typeface="Times New Roman" panose="02020603050405020304" pitchFamily="18" charset="0"/>
                <a:ea typeface="MS Mincho"/>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b="1" dirty="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mà</a:t>
            </a:r>
            <a:r>
              <a:rPr lang="en-US" sz="2800" dirty="0" smtClean="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em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quan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tâm</a:t>
            </a:r>
            <a:endParaRPr lang="en-US" sz="2800" dirty="0">
              <a:latin typeface="Times New Roman" panose="02020603050405020304" pitchFamily="18" charset="0"/>
              <a:ea typeface="Times New Roman" panose="02020603050405020304" pitchFamily="18" charset="0"/>
            </a:endParaRPr>
          </a:p>
          <a:p>
            <a:pPr>
              <a:lnSpc>
                <a:spcPct val="150000"/>
              </a:lnSpc>
              <a:spcAft>
                <a:spcPts val="0"/>
              </a:spcAft>
            </a:pPr>
            <a:r>
              <a:rPr lang="en-US" sz="2800" dirty="0">
                <a:solidFill>
                  <a:srgbClr val="0D0D0D"/>
                </a:solidFill>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4148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4288484" y="702063"/>
            <a:ext cx="346601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CHUẨN BỊ BÀI </a:t>
            </a:r>
            <a:r>
              <a:rPr kumimoji="0" 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Times New Roman" panose="02020603050405020304" pitchFamily="18" charset="0"/>
                <a:cs typeface="+mn-cs"/>
              </a:rPr>
              <a:t>NÓI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217545" y="1046829"/>
            <a:ext cx="11770394" cy="5152180"/>
          </a:xfrm>
          <a:prstGeom prst="rect">
            <a:avLst/>
          </a:prstGeom>
        </p:spPr>
        <p:txBody>
          <a:bodyPr wrap="square">
            <a:spAutoFit/>
          </a:bodyPr>
          <a:lstStyle/>
          <a:p>
            <a:pPr algn="just">
              <a:lnSpc>
                <a:spcPct val="135000"/>
              </a:lnSpc>
              <a:spcAft>
                <a:spcPts val="0"/>
              </a:spcAft>
            </a:pPr>
            <a:r>
              <a:rPr lang="en-US" sz="2800" b="1">
                <a:solidFill>
                  <a:srgbClr val="000000"/>
                </a:solidFill>
                <a:latin typeface="Times New Roman"/>
                <a:ea typeface="Times New Roman"/>
                <a:cs typeface="Times New Roman"/>
              </a:rPr>
              <a:t>2</a:t>
            </a:r>
            <a:r>
              <a:rPr lang="en-US" sz="2800">
                <a:solidFill>
                  <a:srgbClr val="000000"/>
                </a:solidFill>
                <a:latin typeface="Times New Roman"/>
                <a:ea typeface="Times New Roman"/>
                <a:cs typeface="Times New Roman"/>
              </a:rPr>
              <a:t>. </a:t>
            </a:r>
            <a:r>
              <a:rPr lang="en-US" sz="2800" b="1">
                <a:solidFill>
                  <a:srgbClr val="000000"/>
                </a:solidFill>
                <a:latin typeface="Times New Roman"/>
                <a:ea typeface="Times New Roman"/>
                <a:cs typeface="Times New Roman"/>
              </a:rPr>
              <a:t>Tìm ý và lập dàn ý cho bài nói dựa trên dàn ý của bài viết.</a:t>
            </a:r>
            <a:endParaRPr lang="en-US" sz="2800">
              <a:latin typeface="Times New Roman"/>
              <a:ea typeface="Calibri"/>
              <a:cs typeface="Times New Roman"/>
            </a:endParaRPr>
          </a:p>
          <a:p>
            <a:pPr>
              <a:lnSpc>
                <a:spcPct val="150000"/>
              </a:lnSpc>
              <a:spcAft>
                <a:spcPts val="0"/>
              </a:spcAft>
            </a:pPr>
            <a:r>
              <a:rPr lang="en-US" sz="2600" b="1" smtClean="0">
                <a:solidFill>
                  <a:srgbClr val="0D0D0D"/>
                </a:solidFill>
                <a:latin typeface="Times New Roman" panose="02020603050405020304" pitchFamily="18" charset="0"/>
                <a:ea typeface="MS Mincho"/>
              </a:rPr>
              <a:t>.</a:t>
            </a:r>
            <a:r>
              <a:rPr lang="en-US" sz="2400" b="1" smtClean="0">
                <a:solidFill>
                  <a:srgbClr val="0D0D0D"/>
                </a:solidFill>
                <a:latin typeface="Times New Roman" panose="02020603050405020304" pitchFamily="18" charset="0"/>
                <a:ea typeface="MS Mincho"/>
              </a:rPr>
              <a:t>Tìm </a:t>
            </a:r>
            <a:r>
              <a:rPr lang="en-US" sz="2400" b="1" dirty="0">
                <a:solidFill>
                  <a:srgbClr val="0D0D0D"/>
                </a:solidFill>
                <a:latin typeface="Times New Roman" panose="02020603050405020304" pitchFamily="18" charset="0"/>
                <a:ea typeface="MS Mincho"/>
              </a:rPr>
              <a:t>ý, </a:t>
            </a:r>
            <a:r>
              <a:rPr lang="en-US" sz="2400" b="1" dirty="0" err="1">
                <a:solidFill>
                  <a:srgbClr val="0D0D0D"/>
                </a:solidFill>
                <a:latin typeface="Times New Roman" panose="02020603050405020304" pitchFamily="18" charset="0"/>
                <a:ea typeface="MS Mincho"/>
              </a:rPr>
              <a:t>lập</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dàn</a:t>
            </a:r>
            <a:r>
              <a:rPr lang="en-US" sz="2400" b="1" dirty="0">
                <a:solidFill>
                  <a:srgbClr val="0D0D0D"/>
                </a:solidFill>
                <a:latin typeface="Times New Roman" panose="02020603050405020304" pitchFamily="18" charset="0"/>
                <a:ea typeface="MS Mincho"/>
              </a:rPr>
              <a:t> ý.</a:t>
            </a:r>
            <a:endParaRPr lang="en-US" sz="2400" dirty="0">
              <a:latin typeface="Times New Roman" panose="02020603050405020304" pitchFamily="18" charset="0"/>
              <a:ea typeface="Times New Roman" panose="02020603050405020304" pitchFamily="18" charset="0"/>
            </a:endParaRPr>
          </a:p>
          <a:p>
            <a:pPr marL="457200" indent="-457200" algn="just">
              <a:lnSpc>
                <a:spcPct val="150000"/>
              </a:lnSpc>
              <a:spcAft>
                <a:spcPts val="0"/>
              </a:spcAft>
              <a:buFont typeface="Wingdings" panose="05000000000000000000" pitchFamily="2" charset="2"/>
              <a:buChar char="v"/>
            </a:pPr>
            <a:r>
              <a:rPr lang="en-US" sz="2400" dirty="0" err="1" smtClean="0">
                <a:latin typeface="Times New Roman" panose="02020603050405020304" pitchFamily="18" charset="0"/>
                <a:ea typeface="Times New Roman" panose="02020603050405020304" pitchFamily="18" charset="0"/>
              </a:rPr>
              <a:t>Hiểu</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tượng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vấn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bàn</a:t>
            </a:r>
            <a:r>
              <a:rPr lang="en-US" sz="2400" dirty="0">
                <a:latin typeface="Times New Roman" panose="02020603050405020304" pitchFamily="18" charset="0"/>
                <a:ea typeface="Times New Roman" panose="02020603050405020304" pitchFamily="18" charset="0"/>
              </a:rPr>
              <a:t>.</a:t>
            </a:r>
          </a:p>
          <a:p>
            <a:pPr marL="457200" indent="-457200" algn="just">
              <a:lnSpc>
                <a:spcPct val="150000"/>
              </a:lnSpc>
              <a:spcAft>
                <a:spcPts val="0"/>
              </a:spcAft>
              <a:buFont typeface="Wingdings" panose="05000000000000000000" pitchFamily="2" charset="2"/>
              <a:buChar char="v"/>
            </a:pPr>
            <a:r>
              <a:rPr lang="en-US" sz="2400" dirty="0" smtClean="0">
                <a:latin typeface="Times New Roman" panose="02020603050405020304" pitchFamily="18" charset="0"/>
                <a:ea typeface="Times New Roman" panose="02020603050405020304" pitchFamily="18" charset="0"/>
              </a:rPr>
              <a:t>Ý </a:t>
            </a:r>
            <a:r>
              <a:rPr lang="en-US" sz="2400" dirty="0" err="1">
                <a:latin typeface="Times New Roman" panose="02020603050405020304" pitchFamily="18" charset="0"/>
                <a:ea typeface="Times New Roman" panose="02020603050405020304" pitchFamily="18" charset="0"/>
              </a:rPr>
              <a:t>kiến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độ</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tượng</a:t>
            </a:r>
            <a:r>
              <a:rPr lang="en-US" sz="2400" dirty="0">
                <a:latin typeface="Times New Roman" panose="02020603050405020304" pitchFamily="18" charset="0"/>
                <a:ea typeface="Times New Roman" panose="02020603050405020304" pitchFamily="18" charset="0"/>
              </a:rPr>
              <a:t>(</a:t>
            </a:r>
            <a:r>
              <a:rPr lang="en-US" sz="2400" dirty="0" err="1">
                <a:latin typeface="Times New Roman" panose="02020603050405020304" pitchFamily="18" charset="0"/>
                <a:ea typeface="Times New Roman" panose="02020603050405020304" pitchFamily="18" charset="0"/>
              </a:rPr>
              <a:t>vấn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đề</a:t>
            </a:r>
            <a:r>
              <a:rPr lang="en-US" sz="2400" dirty="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rPr>
              <a:t>.</a:t>
            </a:r>
            <a:r>
              <a:rPr lang="en-US" sz="2400" dirty="0" smtClean="0">
                <a:latin typeface="Times New Roman" panose="02020603050405020304" pitchFamily="18" charset="0"/>
                <a:ea typeface="Times New Roman" panose="02020603050405020304" pitchFamily="18" charset="0"/>
              </a:rPr>
              <a:t> </a:t>
            </a:r>
          </a:p>
          <a:p>
            <a:pPr marL="457200" indent="-457200" algn="just">
              <a:lnSpc>
                <a:spcPct val="150000"/>
              </a:lnSpc>
              <a:spcAft>
                <a:spcPts val="0"/>
              </a:spcAft>
              <a:buFont typeface="Wingdings" panose="05000000000000000000" pitchFamily="2" charset="2"/>
              <a:buChar char="v"/>
            </a:pPr>
            <a:r>
              <a:rPr lang="en-US" sz="2400" dirty="0" err="1" smtClean="0">
                <a:latin typeface="Times New Roman" panose="02020603050405020304" pitchFamily="18" charset="0"/>
                <a:ea typeface="Times New Roman" panose="02020603050405020304" pitchFamily="18" charset="0"/>
              </a:rPr>
              <a:t>Tại</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sao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vậy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khía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cạnh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bàn</a:t>
            </a:r>
            <a:r>
              <a:rPr lang="en-US" sz="2400" dirty="0">
                <a:latin typeface="Times New Roman" panose="02020603050405020304" pitchFamily="18" charset="0"/>
                <a:ea typeface="Times New Roman" panose="02020603050405020304" pitchFamily="18" charset="0"/>
              </a:rPr>
              <a:t>:</a:t>
            </a:r>
          </a:p>
          <a:p>
            <a:pPr marL="457200" indent="-457200" algn="just">
              <a:lnSpc>
                <a:spcPct val="150000"/>
              </a:lnSpc>
              <a:spcAft>
                <a:spcPts val="0"/>
              </a:spcAft>
              <a:buFont typeface="Wingdings" panose="05000000000000000000" pitchFamily="2" charset="2"/>
              <a:buChar char="ü"/>
            </a:pPr>
            <a:r>
              <a:rPr lang="en-US" sz="2400" i="1" dirty="0" smtClean="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Lí</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lẽ</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để</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bàn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luận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vấn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đề</a:t>
            </a:r>
            <a:r>
              <a:rPr lang="en-US" sz="2400" i="1"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457200" indent="-457200" algn="just">
              <a:lnSpc>
                <a:spcPct val="150000"/>
              </a:lnSpc>
              <a:spcAft>
                <a:spcPts val="0"/>
              </a:spcAft>
              <a:buFont typeface="Wingdings" panose="05000000000000000000" pitchFamily="2" charset="2"/>
              <a:buChar char="ü"/>
            </a:pPr>
            <a:r>
              <a:rPr lang="en-US" sz="2400" i="1" dirty="0" err="1" smtClean="0">
                <a:latin typeface="Times New Roman" panose="02020603050405020304" pitchFamily="18" charset="0"/>
                <a:ea typeface="Times New Roman" panose="02020603050405020304" pitchFamily="18" charset="0"/>
              </a:rPr>
              <a:t>Bằng</a:t>
            </a:r>
            <a:r>
              <a:rPr lang="en-US" sz="2400" i="1" dirty="0" smtClean="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chứng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làm</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sáng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tỏ</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hiện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tượng</a:t>
            </a:r>
            <a:endParaRPr lang="en-US" sz="2400" dirty="0">
              <a:latin typeface="Times New Roman" panose="02020603050405020304" pitchFamily="18" charset="0"/>
              <a:ea typeface="Times New Roman" panose="02020603050405020304" pitchFamily="18" charset="0"/>
            </a:endParaRPr>
          </a:p>
          <a:p>
            <a:pPr marL="457200" indent="-457200" algn="just">
              <a:lnSpc>
                <a:spcPct val="150000"/>
              </a:lnSpc>
              <a:spcAft>
                <a:spcPts val="0"/>
              </a:spcAft>
              <a:buFont typeface="Wingdings" panose="05000000000000000000" pitchFamily="2" charset="2"/>
              <a:buChar char="v"/>
            </a:pPr>
            <a:r>
              <a:rPr lang="en-US" sz="2400" dirty="0" err="1" smtClean="0">
                <a:latin typeface="Times New Roman" panose="02020603050405020304" pitchFamily="18" charset="0"/>
                <a:ea typeface="Times New Roman" panose="02020603050405020304" pitchFamily="18" charset="0"/>
              </a:rPr>
              <a:t>Làm</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huy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tượng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tích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loại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bỏ</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tượng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tiêu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cực</a:t>
            </a:r>
            <a:r>
              <a:rPr lang="en-US" sz="2400" dirty="0">
                <a:latin typeface="Times New Roman" panose="02020603050405020304" pitchFamily="18" charset="0"/>
                <a:ea typeface="Times New Roman" panose="02020603050405020304" pitchFamily="18" charset="0"/>
              </a:rPr>
              <a:t>)</a:t>
            </a:r>
          </a:p>
          <a:p>
            <a:pPr marL="457200" indent="-457200" algn="just">
              <a:lnSpc>
                <a:spcPct val="150000"/>
              </a:lnSpc>
              <a:spcAft>
                <a:spcPts val="0"/>
              </a:spcAft>
              <a:buFont typeface="Wingdings" panose="05000000000000000000" pitchFamily="2" charset="2"/>
              <a:buChar char="v"/>
            </a:pPr>
            <a:r>
              <a:rPr lang="en-US" sz="2400" dirty="0" err="1" smtClean="0">
                <a:latin typeface="Times New Roman" panose="02020603050405020304" pitchFamily="18" charset="0"/>
                <a:ea typeface="Times New Roman" panose="02020603050405020304" pitchFamily="18" charset="0"/>
              </a:rPr>
              <a:t>Bài</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điệp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muốn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nhắn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gửi</a:t>
            </a:r>
            <a:r>
              <a:rPr lang="en-US" sz="2400" dirty="0">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9626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Effect transition="in" filter="fade">
                                      <p:cBhvr>
                                        <p:cTn id="14" dur="1000"/>
                                        <p:tgtEl>
                                          <p:spTgt spid="4">
                                            <p:txEl>
                                              <p:pRg st="3" end="3"/>
                                            </p:txEl>
                                          </p:spTgt>
                                        </p:tgtEl>
                                      </p:cBhvr>
                                    </p:animEffect>
                                    <p:anim calcmode="lin" valueType="num">
                                      <p:cBhvr>
                                        <p:cTn id="1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fade">
                                      <p:cBhvr>
                                        <p:cTn id="28" dur="1000"/>
                                        <p:tgtEl>
                                          <p:spTgt spid="4">
                                            <p:txEl>
                                              <p:pRg st="5" end="5"/>
                                            </p:txEl>
                                          </p:spTgt>
                                        </p:tgtEl>
                                      </p:cBhvr>
                                    </p:animEffect>
                                    <p:anim calcmode="lin" valueType="num">
                                      <p:cBhvr>
                                        <p:cTn id="29"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fade">
                                      <p:cBhvr>
                                        <p:cTn id="35" dur="1000"/>
                                        <p:tgtEl>
                                          <p:spTgt spid="4">
                                            <p:txEl>
                                              <p:pRg st="6" end="6"/>
                                            </p:txEl>
                                          </p:spTgt>
                                        </p:tgtEl>
                                      </p:cBhvr>
                                    </p:animEffect>
                                    <p:anim calcmode="lin" valueType="num">
                                      <p:cBhvr>
                                        <p:cTn id="36"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1000"/>
                                        <p:tgtEl>
                                          <p:spTgt spid="4">
                                            <p:txEl>
                                              <p:pRg st="7" end="7"/>
                                            </p:txEl>
                                          </p:spTgt>
                                        </p:tgtEl>
                                      </p:cBhvr>
                                    </p:animEffect>
                                    <p:anim calcmode="lin" valueType="num">
                                      <p:cBhvr>
                                        <p:cTn id="43"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animEffect transition="in" filter="fade">
                                      <p:cBhvr>
                                        <p:cTn id="49" dur="1000"/>
                                        <p:tgtEl>
                                          <p:spTgt spid="4">
                                            <p:txEl>
                                              <p:pRg st="8" end="8"/>
                                            </p:txEl>
                                          </p:spTgt>
                                        </p:tgtEl>
                                      </p:cBhvr>
                                    </p:animEffect>
                                    <p:anim calcmode="lin" valueType="num">
                                      <p:cBhvr>
                                        <p:cTn id="50"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4288484" y="702063"/>
            <a:ext cx="346601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CHUẨN BỊ BÀI </a:t>
            </a:r>
            <a:r>
              <a:rPr kumimoji="0" 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Times New Roman" panose="02020603050405020304" pitchFamily="18" charset="0"/>
                <a:cs typeface="+mn-cs"/>
              </a:rPr>
              <a:t>NÓI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reeform 6"/>
          <p:cNvSpPr/>
          <p:nvPr/>
        </p:nvSpPr>
        <p:spPr>
          <a:xfrm>
            <a:off x="2566220" y="1751851"/>
            <a:ext cx="7462684" cy="840153"/>
          </a:xfrm>
          <a:custGeom>
            <a:avLst/>
            <a:gdLst>
              <a:gd name="connsiteX0" fmla="*/ 0 w 3498057"/>
              <a:gd name="connsiteY0" fmla="*/ 110175 h 1101750"/>
              <a:gd name="connsiteX1" fmla="*/ 110175 w 3498057"/>
              <a:gd name="connsiteY1" fmla="*/ 0 h 1101750"/>
              <a:gd name="connsiteX2" fmla="*/ 3387882 w 3498057"/>
              <a:gd name="connsiteY2" fmla="*/ 0 h 1101750"/>
              <a:gd name="connsiteX3" fmla="*/ 3498057 w 3498057"/>
              <a:gd name="connsiteY3" fmla="*/ 110175 h 1101750"/>
              <a:gd name="connsiteX4" fmla="*/ 3498057 w 3498057"/>
              <a:gd name="connsiteY4" fmla="*/ 991575 h 1101750"/>
              <a:gd name="connsiteX5" fmla="*/ 3387882 w 3498057"/>
              <a:gd name="connsiteY5" fmla="*/ 1101750 h 1101750"/>
              <a:gd name="connsiteX6" fmla="*/ 110175 w 3498057"/>
              <a:gd name="connsiteY6" fmla="*/ 1101750 h 1101750"/>
              <a:gd name="connsiteX7" fmla="*/ 0 w 3498057"/>
              <a:gd name="connsiteY7" fmla="*/ 991575 h 1101750"/>
              <a:gd name="connsiteX8" fmla="*/ 0 w 3498057"/>
              <a:gd name="connsiteY8" fmla="*/ 110175 h 110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8057" h="1101750">
                <a:moveTo>
                  <a:pt x="0" y="110175"/>
                </a:moveTo>
                <a:cubicBezTo>
                  <a:pt x="0" y="49327"/>
                  <a:pt x="49327" y="0"/>
                  <a:pt x="110175" y="0"/>
                </a:cubicBezTo>
                <a:lnTo>
                  <a:pt x="3387882" y="0"/>
                </a:lnTo>
                <a:cubicBezTo>
                  <a:pt x="3448730" y="0"/>
                  <a:pt x="3498057" y="49327"/>
                  <a:pt x="3498057" y="110175"/>
                </a:cubicBezTo>
                <a:lnTo>
                  <a:pt x="3498057" y="991575"/>
                </a:lnTo>
                <a:cubicBezTo>
                  <a:pt x="3498057" y="1052423"/>
                  <a:pt x="3448730" y="1101750"/>
                  <a:pt x="3387882" y="1101750"/>
                </a:cubicBezTo>
                <a:lnTo>
                  <a:pt x="110175" y="1101750"/>
                </a:lnTo>
                <a:cubicBezTo>
                  <a:pt x="49327" y="1101750"/>
                  <a:pt x="0" y="1052423"/>
                  <a:pt x="0" y="991575"/>
                </a:cubicBezTo>
                <a:lnTo>
                  <a:pt x="0" y="11017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7039" tIns="97039" rIns="97039" bIns="97039" numCol="1" spcCol="1270" anchor="ctr" anchorCtr="0">
            <a:noAutofit/>
          </a:bodyPr>
          <a:lstStyle/>
          <a:p>
            <a:pPr lvl="0" algn="ctr" defTabSz="7556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Tóm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nội</a:t>
            </a:r>
            <a:r>
              <a:rPr lang="en-US" sz="2800" kern="1200" dirty="0" smtClean="0">
                <a:latin typeface="Times New Roman" panose="02020603050405020304" pitchFamily="18" charset="0"/>
                <a:cs typeface="Times New Roman" panose="02020603050405020304" pitchFamily="18" charset="0"/>
              </a:rPr>
              <a:t> dung </a:t>
            </a:r>
            <a:r>
              <a:rPr lang="en-US" sz="2800" kern="1200" dirty="0" err="1" smtClean="0">
                <a:latin typeface="Times New Roman" panose="02020603050405020304" pitchFamily="18" charset="0"/>
                <a:cs typeface="Times New Roman" panose="02020603050405020304" pitchFamily="18" charset="0"/>
              </a:rPr>
              <a:t>bài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thành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cương</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9" name="Freeform 8"/>
          <p:cNvSpPr/>
          <p:nvPr/>
        </p:nvSpPr>
        <p:spPr>
          <a:xfrm>
            <a:off x="5768711" y="2658965"/>
            <a:ext cx="1057704" cy="377208"/>
          </a:xfrm>
          <a:custGeom>
            <a:avLst/>
            <a:gdLst>
              <a:gd name="connsiteX0" fmla="*/ 0 w 413156"/>
              <a:gd name="connsiteY0" fmla="*/ 99157 h 495787"/>
              <a:gd name="connsiteX1" fmla="*/ 206578 w 413156"/>
              <a:gd name="connsiteY1" fmla="*/ 99157 h 495787"/>
              <a:gd name="connsiteX2" fmla="*/ 206578 w 413156"/>
              <a:gd name="connsiteY2" fmla="*/ 0 h 495787"/>
              <a:gd name="connsiteX3" fmla="*/ 413156 w 413156"/>
              <a:gd name="connsiteY3" fmla="*/ 247894 h 495787"/>
              <a:gd name="connsiteX4" fmla="*/ 206578 w 413156"/>
              <a:gd name="connsiteY4" fmla="*/ 495787 h 495787"/>
              <a:gd name="connsiteX5" fmla="*/ 206578 w 413156"/>
              <a:gd name="connsiteY5" fmla="*/ 396630 h 495787"/>
              <a:gd name="connsiteX6" fmla="*/ 0 w 413156"/>
              <a:gd name="connsiteY6" fmla="*/ 396630 h 495787"/>
              <a:gd name="connsiteX7" fmla="*/ 0 w 413156"/>
              <a:gd name="connsiteY7" fmla="*/ 99157 h 49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156" h="495787">
                <a:moveTo>
                  <a:pt x="330525" y="1"/>
                </a:moveTo>
                <a:lnTo>
                  <a:pt x="330525" y="247894"/>
                </a:lnTo>
                <a:lnTo>
                  <a:pt x="413156" y="247893"/>
                </a:lnTo>
                <a:lnTo>
                  <a:pt x="206578" y="495786"/>
                </a:lnTo>
                <a:lnTo>
                  <a:pt x="0" y="247894"/>
                </a:lnTo>
                <a:lnTo>
                  <a:pt x="82631" y="247894"/>
                </a:lnTo>
                <a:lnTo>
                  <a:pt x="82631" y="1"/>
                </a:lnTo>
                <a:lnTo>
                  <a:pt x="330525"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9158" tIns="1" rIns="99157" bIns="123947" numCol="1" spcCol="1270" anchor="ctr" anchorCtr="0">
            <a:noAutofit/>
          </a:bodyPr>
          <a:lstStyle/>
          <a:p>
            <a:pPr lvl="0" algn="ctr" defTabSz="622300">
              <a:lnSpc>
                <a:spcPct val="90000"/>
              </a:lnSpc>
              <a:spcBef>
                <a:spcPct val="0"/>
              </a:spcBef>
              <a:spcAft>
                <a:spcPct val="35000"/>
              </a:spcAft>
            </a:pPr>
            <a:endParaRPr lang="en-US" sz="1400" kern="1200"/>
          </a:p>
        </p:txBody>
      </p:sp>
      <p:sp>
        <p:nvSpPr>
          <p:cNvPr id="10" name="Freeform 9"/>
          <p:cNvSpPr/>
          <p:nvPr/>
        </p:nvSpPr>
        <p:spPr>
          <a:xfrm>
            <a:off x="2566220" y="3103134"/>
            <a:ext cx="7462684" cy="1362548"/>
          </a:xfrm>
          <a:custGeom>
            <a:avLst/>
            <a:gdLst>
              <a:gd name="connsiteX0" fmla="*/ 0 w 3498057"/>
              <a:gd name="connsiteY0" fmla="*/ 110175 h 1101750"/>
              <a:gd name="connsiteX1" fmla="*/ 110175 w 3498057"/>
              <a:gd name="connsiteY1" fmla="*/ 0 h 1101750"/>
              <a:gd name="connsiteX2" fmla="*/ 3387882 w 3498057"/>
              <a:gd name="connsiteY2" fmla="*/ 0 h 1101750"/>
              <a:gd name="connsiteX3" fmla="*/ 3498057 w 3498057"/>
              <a:gd name="connsiteY3" fmla="*/ 110175 h 1101750"/>
              <a:gd name="connsiteX4" fmla="*/ 3498057 w 3498057"/>
              <a:gd name="connsiteY4" fmla="*/ 991575 h 1101750"/>
              <a:gd name="connsiteX5" fmla="*/ 3387882 w 3498057"/>
              <a:gd name="connsiteY5" fmla="*/ 1101750 h 1101750"/>
              <a:gd name="connsiteX6" fmla="*/ 110175 w 3498057"/>
              <a:gd name="connsiteY6" fmla="*/ 1101750 h 1101750"/>
              <a:gd name="connsiteX7" fmla="*/ 0 w 3498057"/>
              <a:gd name="connsiteY7" fmla="*/ 991575 h 1101750"/>
              <a:gd name="connsiteX8" fmla="*/ 0 w 3498057"/>
              <a:gd name="connsiteY8" fmla="*/ 110175 h 110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8057" h="1101750">
                <a:moveTo>
                  <a:pt x="0" y="110175"/>
                </a:moveTo>
                <a:cubicBezTo>
                  <a:pt x="0" y="49327"/>
                  <a:pt x="49327" y="0"/>
                  <a:pt x="110175" y="0"/>
                </a:cubicBezTo>
                <a:lnTo>
                  <a:pt x="3387882" y="0"/>
                </a:lnTo>
                <a:cubicBezTo>
                  <a:pt x="3448730" y="0"/>
                  <a:pt x="3498057" y="49327"/>
                  <a:pt x="3498057" y="110175"/>
                </a:cubicBezTo>
                <a:lnTo>
                  <a:pt x="3498057" y="991575"/>
                </a:lnTo>
                <a:cubicBezTo>
                  <a:pt x="3498057" y="1052423"/>
                  <a:pt x="3448730" y="1101750"/>
                  <a:pt x="3387882" y="1101750"/>
                </a:cubicBezTo>
                <a:lnTo>
                  <a:pt x="110175" y="1101750"/>
                </a:lnTo>
                <a:cubicBezTo>
                  <a:pt x="49327" y="1101750"/>
                  <a:pt x="0" y="1052423"/>
                  <a:pt x="0" y="991575"/>
                </a:cubicBezTo>
                <a:lnTo>
                  <a:pt x="0" y="11017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97039" tIns="97039" rIns="97039" bIns="97039" numCol="1" spcCol="1270" anchor="ctr" anchorCtr="0">
            <a:noAutofit/>
          </a:bodyPr>
          <a:lstStyle/>
          <a:p>
            <a:pPr lvl="0" algn="ctr" defTabSz="7556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Chú</a:t>
            </a:r>
            <a:r>
              <a:rPr lang="en-US" sz="2800" kern="1200" dirty="0" smtClean="0">
                <a:latin typeface="Times New Roman" panose="02020603050405020304" pitchFamily="18" charset="0"/>
                <a:cs typeface="Times New Roman" panose="02020603050405020304" pitchFamily="18" charset="0"/>
              </a:rPr>
              <a:t> ý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nhau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mở</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đầu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triển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khai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thúc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giữa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nói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nội</a:t>
            </a:r>
            <a:r>
              <a:rPr lang="en-US" sz="2800" kern="1200" dirty="0" smtClean="0">
                <a:latin typeface="Times New Roman" panose="02020603050405020304" pitchFamily="18" charset="0"/>
                <a:cs typeface="Times New Roman" panose="02020603050405020304" pitchFamily="18" charset="0"/>
              </a:rPr>
              <a:t> dung </a:t>
            </a:r>
            <a:r>
              <a:rPr lang="en-US" sz="2800" kern="1200" dirty="0" err="1" smtClean="0">
                <a:latin typeface="Times New Roman" panose="02020603050405020304" pitchFamily="18" charset="0"/>
                <a:cs typeface="Times New Roman" panose="02020603050405020304" pitchFamily="18" charset="0"/>
              </a:rPr>
              <a:t>bằng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ngôn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ngữ</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nói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phù</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hợp</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5768711" y="4532643"/>
            <a:ext cx="1057704" cy="377208"/>
          </a:xfrm>
          <a:custGeom>
            <a:avLst/>
            <a:gdLst>
              <a:gd name="connsiteX0" fmla="*/ 0 w 413156"/>
              <a:gd name="connsiteY0" fmla="*/ 99157 h 495787"/>
              <a:gd name="connsiteX1" fmla="*/ 206578 w 413156"/>
              <a:gd name="connsiteY1" fmla="*/ 99157 h 495787"/>
              <a:gd name="connsiteX2" fmla="*/ 206578 w 413156"/>
              <a:gd name="connsiteY2" fmla="*/ 0 h 495787"/>
              <a:gd name="connsiteX3" fmla="*/ 413156 w 413156"/>
              <a:gd name="connsiteY3" fmla="*/ 247894 h 495787"/>
              <a:gd name="connsiteX4" fmla="*/ 206578 w 413156"/>
              <a:gd name="connsiteY4" fmla="*/ 495787 h 495787"/>
              <a:gd name="connsiteX5" fmla="*/ 206578 w 413156"/>
              <a:gd name="connsiteY5" fmla="*/ 396630 h 495787"/>
              <a:gd name="connsiteX6" fmla="*/ 0 w 413156"/>
              <a:gd name="connsiteY6" fmla="*/ 396630 h 495787"/>
              <a:gd name="connsiteX7" fmla="*/ 0 w 413156"/>
              <a:gd name="connsiteY7" fmla="*/ 99157 h 49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156" h="495787">
                <a:moveTo>
                  <a:pt x="330525" y="1"/>
                </a:moveTo>
                <a:lnTo>
                  <a:pt x="330525" y="247894"/>
                </a:lnTo>
                <a:lnTo>
                  <a:pt x="413156" y="247893"/>
                </a:lnTo>
                <a:lnTo>
                  <a:pt x="206578" y="495786"/>
                </a:lnTo>
                <a:lnTo>
                  <a:pt x="0" y="247894"/>
                </a:lnTo>
                <a:lnTo>
                  <a:pt x="82631" y="247894"/>
                </a:lnTo>
                <a:lnTo>
                  <a:pt x="82631" y="1"/>
                </a:lnTo>
                <a:lnTo>
                  <a:pt x="330525"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99158" tIns="1" rIns="99157" bIns="123947" numCol="1" spcCol="1270" anchor="ctr" anchorCtr="0">
            <a:noAutofit/>
          </a:bodyPr>
          <a:lstStyle/>
          <a:p>
            <a:pPr lvl="0" algn="ctr" defTabSz="622300">
              <a:lnSpc>
                <a:spcPct val="90000"/>
              </a:lnSpc>
              <a:spcBef>
                <a:spcPct val="0"/>
              </a:spcBef>
              <a:spcAft>
                <a:spcPct val="35000"/>
              </a:spcAft>
            </a:pPr>
            <a:endParaRPr lang="en-US" sz="1400" kern="1200"/>
          </a:p>
        </p:txBody>
      </p:sp>
      <p:sp>
        <p:nvSpPr>
          <p:cNvPr id="12" name="Freeform 11"/>
          <p:cNvSpPr/>
          <p:nvPr/>
        </p:nvSpPr>
        <p:spPr>
          <a:xfrm>
            <a:off x="2566220" y="4976812"/>
            <a:ext cx="7462684" cy="1005886"/>
          </a:xfrm>
          <a:custGeom>
            <a:avLst/>
            <a:gdLst>
              <a:gd name="connsiteX0" fmla="*/ 0 w 3498057"/>
              <a:gd name="connsiteY0" fmla="*/ 110175 h 1101750"/>
              <a:gd name="connsiteX1" fmla="*/ 110175 w 3498057"/>
              <a:gd name="connsiteY1" fmla="*/ 0 h 1101750"/>
              <a:gd name="connsiteX2" fmla="*/ 3387882 w 3498057"/>
              <a:gd name="connsiteY2" fmla="*/ 0 h 1101750"/>
              <a:gd name="connsiteX3" fmla="*/ 3498057 w 3498057"/>
              <a:gd name="connsiteY3" fmla="*/ 110175 h 1101750"/>
              <a:gd name="connsiteX4" fmla="*/ 3498057 w 3498057"/>
              <a:gd name="connsiteY4" fmla="*/ 991575 h 1101750"/>
              <a:gd name="connsiteX5" fmla="*/ 3387882 w 3498057"/>
              <a:gd name="connsiteY5" fmla="*/ 1101750 h 1101750"/>
              <a:gd name="connsiteX6" fmla="*/ 110175 w 3498057"/>
              <a:gd name="connsiteY6" fmla="*/ 1101750 h 1101750"/>
              <a:gd name="connsiteX7" fmla="*/ 0 w 3498057"/>
              <a:gd name="connsiteY7" fmla="*/ 991575 h 1101750"/>
              <a:gd name="connsiteX8" fmla="*/ 0 w 3498057"/>
              <a:gd name="connsiteY8" fmla="*/ 110175 h 110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8057" h="1101750">
                <a:moveTo>
                  <a:pt x="0" y="110175"/>
                </a:moveTo>
                <a:cubicBezTo>
                  <a:pt x="0" y="49327"/>
                  <a:pt x="49327" y="0"/>
                  <a:pt x="110175" y="0"/>
                </a:cubicBezTo>
                <a:lnTo>
                  <a:pt x="3387882" y="0"/>
                </a:lnTo>
                <a:cubicBezTo>
                  <a:pt x="3448730" y="0"/>
                  <a:pt x="3498057" y="49327"/>
                  <a:pt x="3498057" y="110175"/>
                </a:cubicBezTo>
                <a:lnTo>
                  <a:pt x="3498057" y="991575"/>
                </a:lnTo>
                <a:cubicBezTo>
                  <a:pt x="3498057" y="1052423"/>
                  <a:pt x="3448730" y="1101750"/>
                  <a:pt x="3387882" y="1101750"/>
                </a:cubicBezTo>
                <a:lnTo>
                  <a:pt x="110175" y="1101750"/>
                </a:lnTo>
                <a:cubicBezTo>
                  <a:pt x="49327" y="1101750"/>
                  <a:pt x="0" y="1052423"/>
                  <a:pt x="0" y="991575"/>
                </a:cubicBezTo>
                <a:lnTo>
                  <a:pt x="0" y="11017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97039" tIns="97039" rIns="97039" bIns="97039" numCol="1" spcCol="1270" anchor="ctr" anchorCtr="0">
            <a:noAutofit/>
          </a:bodyPr>
          <a:lstStyle/>
          <a:p>
            <a:pPr lvl="0" algn="ctr" defTabSz="7556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Đánh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dấu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chỗ</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mạnh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ghi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chú</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thêm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số</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liệu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bằng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chứng</a:t>
            </a:r>
            <a:r>
              <a:rPr lang="en-US" sz="1700" kern="1200" dirty="0" smtClean="0">
                <a:latin typeface="Times New Roman" panose="02020603050405020304" pitchFamily="18" charset="0"/>
                <a:cs typeface="Times New Roman" panose="02020603050405020304" pitchFamily="18" charset="0"/>
              </a:rPr>
              <a:t>,...</a:t>
            </a:r>
            <a:endParaRPr lang="en-US" sz="1700" kern="1200" dirty="0">
              <a:latin typeface="Times New Roman" panose="02020603050405020304" pitchFamily="18" charset="0"/>
              <a:cs typeface="Times New Roman" panose="02020603050405020304" pitchFamily="18" charset="0"/>
            </a:endParaRPr>
          </a:p>
        </p:txBody>
      </p:sp>
      <p:sp>
        <p:nvSpPr>
          <p:cNvPr id="16" name="Rectangle 15"/>
          <p:cNvSpPr/>
          <p:nvPr/>
        </p:nvSpPr>
        <p:spPr>
          <a:xfrm>
            <a:off x="762960" y="1130300"/>
            <a:ext cx="1317990" cy="523220"/>
          </a:xfrm>
          <a:prstGeom prst="rect">
            <a:avLst/>
          </a:prstGeom>
        </p:spPr>
        <p:txBody>
          <a:bodyPr wrap="none">
            <a:spAutoFit/>
          </a:bodyPr>
          <a:lstStyle/>
          <a:p>
            <a:pPr>
              <a:spcAft>
                <a:spcPts val="0"/>
              </a:spcAft>
            </a:pPr>
            <a:r>
              <a:rPr lang="en-US" sz="2800" b="1" dirty="0" err="1">
                <a:solidFill>
                  <a:srgbClr val="0D0D0D"/>
                </a:solidFill>
                <a:latin typeface="Times New Roman" panose="02020603050405020304" pitchFamily="18" charset="0"/>
                <a:ea typeface="MS Mincho"/>
              </a:rPr>
              <a:t>Lưu</a:t>
            </a:r>
            <a:r>
              <a:rPr lang="en-US" sz="2800" b="1" dirty="0">
                <a:solidFill>
                  <a:srgbClr val="0D0D0D"/>
                </a:solidFill>
                <a:latin typeface="Times New Roman" panose="02020603050405020304" pitchFamily="18" charset="0"/>
                <a:ea typeface="MS Mincho"/>
              </a:rPr>
              <a:t> ý: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0799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ircle(in)">
                                      <p:cBhvr>
                                        <p:cTn id="2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92100" algn="ctr">
              <a:lnSpc>
                <a:spcPct val="115000"/>
              </a:lnSpc>
              <a:spcBef>
                <a:spcPts val="600"/>
              </a:spcBef>
              <a:spcAft>
                <a:spcPts val="200"/>
              </a:spcAft>
              <a:defRPr/>
            </a:pPr>
            <a:r>
              <a:rPr lang="en-US" sz="2400" b="1">
                <a:solidFill>
                  <a:srgbClr val="000000"/>
                </a:solidFill>
                <a:latin typeface="Times New Roman"/>
                <a:ea typeface="SimSun"/>
              </a:rPr>
              <a:t>Tiết 97, 98: </a:t>
            </a:r>
            <a:r>
              <a:rPr kumimoji="0" lang="en-US" sz="2400" b="1" i="0" u="none" strike="noStrike" kern="1200" cap="none" spc="0" normalizeH="0" baseline="0" noProof="0" smtClean="0">
                <a:ln>
                  <a:noFill/>
                </a:ln>
                <a:solidFill>
                  <a:srgbClr val="FF0000"/>
                </a:solidFill>
                <a:effectLst/>
                <a:uLnTx/>
                <a:uFillTx/>
                <a:latin typeface="Times New Roman" panose="02020603050405020304" pitchFamily="18" charset="0"/>
                <a:ea typeface="Times New Roman" panose="02020603050405020304" pitchFamily="18" charset="0"/>
                <a:cs typeface="+mn-cs"/>
              </a:rPr>
              <a:t>Văn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 HỌC THẦY, HỌC BẠN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Nguyễn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Tú</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660400" y="1636869"/>
            <a:ext cx="256672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Bố</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cục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3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phần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9" name="Group 8"/>
          <p:cNvGrpSpPr/>
          <p:nvPr/>
        </p:nvGrpSpPr>
        <p:grpSpPr>
          <a:xfrm>
            <a:off x="1150374" y="2271638"/>
            <a:ext cx="9572105" cy="2696725"/>
            <a:chOff x="2032952" y="2851650"/>
            <a:chExt cx="8126095" cy="1154698"/>
          </a:xfrm>
        </p:grpSpPr>
        <p:sp>
          <p:nvSpPr>
            <p:cNvPr id="10" name="Chevron 9"/>
            <p:cNvSpPr/>
            <p:nvPr/>
          </p:nvSpPr>
          <p:spPr>
            <a:xfrm>
              <a:off x="2032952" y="2851650"/>
              <a:ext cx="2393156" cy="923758"/>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Freeform 11"/>
            <p:cNvSpPr/>
            <p:nvPr/>
          </p:nvSpPr>
          <p:spPr>
            <a:xfrm>
              <a:off x="2671127" y="3082590"/>
              <a:ext cx="2020887" cy="92375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9512" tIns="119512" rIns="119512" bIns="119512" numCol="1" spcCol="1270" anchor="ctr" anchorCtr="0">
              <a:noAutofit/>
            </a:bodyPr>
            <a:lstStyle/>
            <a:p>
              <a:pPr lvl="0" algn="ctr" defTabSz="577850">
                <a:lnSpc>
                  <a:spcPct val="90000"/>
                </a:lnSpc>
                <a:spcBef>
                  <a:spcPct val="0"/>
                </a:spcBef>
                <a:spcAft>
                  <a:spcPct val="35000"/>
                </a:spcAft>
              </a:pPr>
              <a:r>
                <a:rPr lang="en-US" sz="2400" b="1" i="1" u="sng" kern="1200" dirty="0" err="1" smtClean="0">
                  <a:latin typeface="Times New Roman" panose="02020603050405020304" pitchFamily="18" charset="0"/>
                  <a:cs typeface="Times New Roman" panose="02020603050405020304" pitchFamily="18" charset="0"/>
                </a:rPr>
                <a:t>Phần</a:t>
              </a:r>
              <a:r>
                <a:rPr lang="en-US" sz="2400" b="1" i="1" u="sng" kern="1200" dirty="0" smtClean="0">
                  <a:latin typeface="Times New Roman" panose="02020603050405020304" pitchFamily="18" charset="0"/>
                  <a:cs typeface="Times New Roman" panose="02020603050405020304" pitchFamily="18" charset="0"/>
                </a:rPr>
                <a:t>  1</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Từ</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đầu</a:t>
              </a:r>
              <a:r>
                <a:rPr lang="en-US" sz="2400" kern="1200" dirty="0" smtClean="0">
                  <a:latin typeface="Times New Roman" panose="02020603050405020304" pitchFamily="18" charset="0"/>
                  <a:cs typeface="Times New Roman" panose="02020603050405020304" pitchFamily="18" charset="0"/>
                </a:rPr>
                <a:t> … </a:t>
              </a:r>
              <a:r>
                <a:rPr lang="en-US" sz="2400" kern="1200" dirty="0" err="1" smtClean="0">
                  <a:latin typeface="Times New Roman" panose="02020603050405020304" pitchFamily="18" charset="0"/>
                  <a:cs typeface="Times New Roman" panose="02020603050405020304" pitchFamily="18" charset="0"/>
                </a:rPr>
                <a:t>đến</a:t>
              </a:r>
              <a:r>
                <a:rPr lang="en-US" sz="2400" kern="1200" dirty="0" smtClean="0">
                  <a:latin typeface="Times New Roman" panose="02020603050405020304" pitchFamily="18" charset="0"/>
                  <a:cs typeface="Times New Roman" panose="02020603050405020304" pitchFamily="18" charset="0"/>
                </a:rPr>
                <a:t> </a:t>
              </a:r>
              <a:r>
                <a:rPr lang="en-US" sz="2400" i="1" kern="1200" dirty="0" smtClean="0">
                  <a:latin typeface="Times New Roman" panose="02020603050405020304" pitchFamily="18" charset="0"/>
                  <a:cs typeface="Times New Roman" panose="02020603050405020304" pitchFamily="18" charset="0"/>
                </a:rPr>
                <a:t>"</a:t>
              </a:r>
              <a:r>
                <a:rPr lang="en-US" sz="2400" i="1" kern="1200" dirty="0" err="1" smtClean="0">
                  <a:latin typeface="Times New Roman" panose="02020603050405020304" pitchFamily="18" charset="0"/>
                  <a:cs typeface="Times New Roman" panose="02020603050405020304" pitchFamily="18" charset="0"/>
                </a:rPr>
                <a:t>Liệu</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hai</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cách</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học</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đó</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có</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mâu</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thuẫn</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với</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nhau</a:t>
              </a:r>
              <a:r>
                <a:rPr lang="en-US" sz="2400" i="1" kern="1200" dirty="0" smtClean="0">
                  <a:latin typeface="Times New Roman" panose="02020603050405020304" pitchFamily="18" charset="0"/>
                  <a:cs typeface="Times New Roman" panose="02020603050405020304" pitchFamily="18" charset="0"/>
                </a:rPr>
                <a:t>"): </a:t>
              </a:r>
              <a:r>
                <a:rPr lang="nl-NL" sz="2400" kern="1200" dirty="0" smtClean="0">
                  <a:latin typeface="Times New Roman" panose="02020603050405020304" pitchFamily="18" charset="0"/>
                  <a:cs typeface="Times New Roman" panose="02020603050405020304" pitchFamily="18" charset="0"/>
                </a:rPr>
                <a:t>Nêu vấn đề nghị luận.</a:t>
              </a:r>
              <a:endParaRPr lang="en-US" sz="2400" kern="1200" dirty="0">
                <a:latin typeface="Times New Roman" panose="02020603050405020304" pitchFamily="18" charset="0"/>
                <a:cs typeface="Times New Roman" panose="02020603050405020304" pitchFamily="18" charset="0"/>
              </a:endParaRPr>
            </a:p>
          </p:txBody>
        </p:sp>
        <p:sp>
          <p:nvSpPr>
            <p:cNvPr id="17" name="Chevron 16"/>
            <p:cNvSpPr/>
            <p:nvPr/>
          </p:nvSpPr>
          <p:spPr>
            <a:xfrm>
              <a:off x="4766468" y="2851650"/>
              <a:ext cx="2393156" cy="923758"/>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Freeform 17"/>
            <p:cNvSpPr/>
            <p:nvPr/>
          </p:nvSpPr>
          <p:spPr>
            <a:xfrm>
              <a:off x="5404643" y="3082590"/>
              <a:ext cx="2020887" cy="92375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9512" tIns="119512" rIns="119512" bIns="119512" numCol="1" spcCol="1270" anchor="ctr" anchorCtr="0">
              <a:noAutofit/>
            </a:bodyPr>
            <a:lstStyle/>
            <a:p>
              <a:pPr lvl="0" algn="ctr" defTabSz="577850">
                <a:lnSpc>
                  <a:spcPct val="90000"/>
                </a:lnSpc>
                <a:spcBef>
                  <a:spcPct val="0"/>
                </a:spcBef>
                <a:spcAft>
                  <a:spcPct val="35000"/>
                </a:spcAft>
              </a:pPr>
              <a:r>
                <a:rPr lang="en-US" sz="2400" b="1" i="1" u="sng" kern="1200" dirty="0" err="1" smtClean="0">
                  <a:latin typeface="Times New Roman" panose="02020603050405020304" pitchFamily="18" charset="0"/>
                  <a:cs typeface="Times New Roman" panose="02020603050405020304" pitchFamily="18" charset="0"/>
                </a:rPr>
                <a:t>Phần</a:t>
              </a:r>
              <a:r>
                <a:rPr lang="en-US" sz="2400" b="1" i="1" u="sng" kern="1200" dirty="0" smtClean="0">
                  <a:latin typeface="Times New Roman" panose="02020603050405020304" pitchFamily="18" charset="0"/>
                  <a:cs typeface="Times New Roman" panose="02020603050405020304" pitchFamily="18" charset="0"/>
                </a:rPr>
                <a:t> 2</a:t>
              </a:r>
              <a:r>
                <a:rPr lang="en-US" sz="2400" i="1" u="sng" kern="1200" dirty="0" smtClean="0">
                  <a:latin typeface="Times New Roman" panose="02020603050405020304" pitchFamily="18" charset="0"/>
                  <a:cs typeface="Times New Roman" panose="02020603050405020304" pitchFamily="18" charset="0"/>
                </a:rPr>
                <a:t> </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Tiếp</a:t>
              </a:r>
              <a:r>
                <a:rPr lang="en-US" sz="2400" kern="1200" dirty="0" smtClean="0">
                  <a:latin typeface="Times New Roman" panose="02020603050405020304" pitchFamily="18" charset="0"/>
                  <a:cs typeface="Times New Roman" panose="02020603050405020304" pitchFamily="18" charset="0"/>
                </a:rPr>
                <a:t> … </a:t>
              </a:r>
              <a:r>
                <a:rPr lang="en-US" sz="2400" kern="1200" dirty="0" err="1" smtClean="0">
                  <a:latin typeface="Times New Roman" panose="02020603050405020304" pitchFamily="18" charset="0"/>
                  <a:cs typeface="Times New Roman" panose="02020603050405020304" pitchFamily="18" charset="0"/>
                </a:rPr>
                <a:t>đến</a:t>
              </a:r>
              <a:r>
                <a:rPr lang="en-US" sz="2400" kern="1200" dirty="0" smtClean="0">
                  <a:latin typeface="Times New Roman" panose="02020603050405020304" pitchFamily="18" charset="0"/>
                  <a:cs typeface="Times New Roman" panose="02020603050405020304" pitchFamily="18" charset="0"/>
                </a:rPr>
                <a:t> </a:t>
              </a:r>
              <a:r>
                <a:rPr lang="en-US" sz="2400" i="1" kern="1200" dirty="0" smtClean="0">
                  <a:latin typeface="Times New Roman" panose="02020603050405020304" pitchFamily="18" charset="0"/>
                  <a:cs typeface="Times New Roman" panose="02020603050405020304" pitchFamily="18" charset="0"/>
                </a:rPr>
                <a:t>“</a:t>
              </a:r>
              <a:r>
                <a:rPr lang="en-US" sz="2400" i="1" kern="1200" dirty="0" err="1" smtClean="0">
                  <a:latin typeface="Times New Roman" panose="02020603050405020304" pitchFamily="18" charset="0"/>
                  <a:cs typeface="Times New Roman" panose="02020603050405020304" pitchFamily="18" charset="0"/>
                </a:rPr>
                <a:t>tích</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lũy</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kinh</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nghiệm</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từ</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các</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bạn</a:t>
              </a:r>
              <a:r>
                <a:rPr lang="en-US" sz="2400" i="1" kern="1200" dirty="0" smtClean="0">
                  <a:latin typeface="Times New Roman" panose="02020603050405020304" pitchFamily="18" charset="0"/>
                  <a:cs typeface="Times New Roman" panose="02020603050405020304" pitchFamily="18" charset="0"/>
                </a:rPr>
                <a: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luận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vấn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đề</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9" name="Chevron 18"/>
            <p:cNvSpPr/>
            <p:nvPr/>
          </p:nvSpPr>
          <p:spPr>
            <a:xfrm>
              <a:off x="7499985" y="2851650"/>
              <a:ext cx="2393156" cy="923758"/>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Freeform 19"/>
            <p:cNvSpPr/>
            <p:nvPr/>
          </p:nvSpPr>
          <p:spPr>
            <a:xfrm>
              <a:off x="8138160" y="3082590"/>
              <a:ext cx="2020887" cy="92375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9512" tIns="119512" rIns="119512" bIns="119512" numCol="1" spcCol="1270" anchor="ctr" anchorCtr="0">
              <a:noAutofit/>
            </a:bodyPr>
            <a:lstStyle/>
            <a:p>
              <a:pPr lvl="0" algn="ctr" defTabSz="577850">
                <a:lnSpc>
                  <a:spcPct val="90000"/>
                </a:lnSpc>
                <a:spcBef>
                  <a:spcPct val="0"/>
                </a:spcBef>
                <a:spcAft>
                  <a:spcPct val="35000"/>
                </a:spcAft>
              </a:pPr>
              <a:r>
                <a:rPr lang="en-US" sz="2400" b="1" i="1" u="sng" kern="1200" dirty="0" err="1" smtClean="0">
                  <a:latin typeface="Times New Roman" panose="02020603050405020304" pitchFamily="18" charset="0"/>
                  <a:cs typeface="Times New Roman" panose="02020603050405020304" pitchFamily="18" charset="0"/>
                </a:rPr>
                <a:t>Phần</a:t>
              </a:r>
              <a:r>
                <a:rPr lang="en-US" sz="2400" b="1" i="1" u="sng" kern="1200" dirty="0" smtClean="0">
                  <a:latin typeface="Times New Roman" panose="02020603050405020304" pitchFamily="18" charset="0"/>
                  <a:cs typeface="Times New Roman" panose="02020603050405020304" pitchFamily="18" charset="0"/>
                </a:rPr>
                <a:t> 3</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Đoạn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còn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lại</a:t>
              </a:r>
              <a:r>
                <a:rPr lang="en-US" sz="2400" kern="1200" dirty="0" smtClean="0">
                  <a:latin typeface="Times New Roman" panose="02020603050405020304" pitchFamily="18" charset="0"/>
                  <a:cs typeface="Times New Roman" panose="02020603050405020304" pitchFamily="18" charset="0"/>
                </a:rPr>
                <a:t>): </a:t>
              </a:r>
              <a:r>
                <a:rPr lang="vi-VN" sz="2400" kern="1200" dirty="0" smtClean="0">
                  <a:latin typeface="Times New Roman" panose="02020603050405020304" pitchFamily="18" charset="0"/>
                  <a:cs typeface="Times New Roman" panose="02020603050405020304" pitchFamily="18" charset="0"/>
                </a:rPr>
                <a:t>Kết thúc vấn đề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Khẳng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định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mối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quan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hệ</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giữa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học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thầy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học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bạn</a:t>
              </a:r>
              <a:r>
                <a:rPr lang="vi-VN"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grpSp>
      <p:sp>
        <p:nvSpPr>
          <p:cNvPr id="21" name="Rectangle 20"/>
          <p:cNvSpPr/>
          <p:nvPr/>
        </p:nvSpPr>
        <p:spPr>
          <a:xfrm>
            <a:off x="660400" y="5155319"/>
            <a:ext cx="10858500" cy="954107"/>
          </a:xfrm>
          <a:prstGeom prst="rect">
            <a:avLst/>
          </a:prstGeom>
        </p:spPr>
        <p:txBody>
          <a:bodyPr>
            <a:spAutoFit/>
          </a:bodyPr>
          <a:lstStyle/>
          <a:p>
            <a:pPr>
              <a:spcAft>
                <a:spcPts val="0"/>
              </a:spcAft>
            </a:pPr>
            <a:r>
              <a:rPr lang="pt-BR" sz="2800" b="1" smtClean="0">
                <a:solidFill>
                  <a:srgbClr val="0D0D0D"/>
                </a:solidFill>
                <a:latin typeface="Times New Roman" panose="02020603050405020304" pitchFamily="18" charset="0"/>
                <a:ea typeface="Times New Roman" panose="02020603050405020304" pitchFamily="18" charset="0"/>
              </a:rPr>
              <a:t>. </a:t>
            </a:r>
            <a:r>
              <a:rPr lang="pt-BR" sz="2800" b="1" dirty="0">
                <a:solidFill>
                  <a:srgbClr val="0D0D0D"/>
                </a:solidFill>
                <a:latin typeface="Times New Roman" panose="02020603050405020304" pitchFamily="18" charset="0"/>
                <a:ea typeface="Times New Roman" panose="02020603050405020304" pitchFamily="18" charset="0"/>
              </a:rPr>
              <a:t>Vấn đề nghị luận:</a:t>
            </a:r>
            <a:r>
              <a:rPr lang="pt-BR" sz="2800" dirty="0">
                <a:solidFill>
                  <a:srgbClr val="0D0D0D"/>
                </a:solidFill>
                <a:latin typeface="Times New Roman" panose="02020603050405020304" pitchFamily="18" charset="0"/>
                <a:ea typeface="Times New Roman" panose="02020603050405020304" pitchFamily="18" charset="0"/>
              </a:rPr>
              <a:t> Bàn về việc học thầy, học bạn đều rất quan trọng đối với mỗi người..</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075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4558596" y="745983"/>
            <a:ext cx="3231975"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CHUẨN BỊ BÀI </a:t>
            </a:r>
            <a:r>
              <a:rPr kumimoji="0" lang="en-US" sz="2600" b="1" i="0" u="none" strike="noStrike" kern="1200" cap="none" spc="0" normalizeH="0" baseline="0" noProof="0" dirty="0" smtClean="0">
                <a:ln>
                  <a:noFill/>
                </a:ln>
                <a:solidFill>
                  <a:srgbClr val="0000FF"/>
                </a:solidFill>
                <a:effectLst/>
                <a:uLnTx/>
                <a:uFillTx/>
                <a:latin typeface="Times New Roman" panose="02020603050405020304" pitchFamily="18" charset="0"/>
                <a:ea typeface="Times New Roman" panose="02020603050405020304" pitchFamily="18" charset="0"/>
                <a:cs typeface="+mn-cs"/>
              </a:rPr>
              <a:t>NÓI</a:t>
            </a:r>
            <a:endParaRPr kumimoji="0" lang="en-US" sz="2600" b="0" i="0" u="none" strike="noStrike" kern="1200" cap="none" spc="0" normalizeH="0" baseline="0" noProof="0" dirty="0">
              <a:ln>
                <a:noFill/>
              </a:ln>
              <a:solidFill>
                <a:prstClr val="black"/>
              </a:solidFill>
              <a:effectLst/>
              <a:uLnTx/>
              <a:uFillTx/>
              <a:latin typeface="Calibri" panose="020F0502020204030204"/>
              <a:cs typeface="+mn-cs"/>
            </a:endParaRPr>
          </a:p>
        </p:txBody>
      </p:sp>
      <p:sp>
        <p:nvSpPr>
          <p:cNvPr id="3" name="Rectangle 2"/>
          <p:cNvSpPr/>
          <p:nvPr/>
        </p:nvSpPr>
        <p:spPr>
          <a:xfrm>
            <a:off x="660400" y="1305279"/>
            <a:ext cx="10845800" cy="954107"/>
          </a:xfrm>
          <a:prstGeom prst="rect">
            <a:avLst/>
          </a:prstGeom>
        </p:spPr>
        <p:txBody>
          <a:bodyPr>
            <a:spAutoFit/>
          </a:bodyPr>
          <a:lstStyle/>
          <a:p>
            <a:pPr>
              <a:spcAft>
                <a:spcPts val="0"/>
              </a:spcAft>
            </a:pPr>
            <a:r>
              <a:rPr lang="vi-VN" sz="2800" b="1" i="1" dirty="0">
                <a:solidFill>
                  <a:srgbClr val="000000"/>
                </a:solidFill>
                <a:latin typeface="Times New Roman" panose="02020603050405020304" pitchFamily="18" charset="0"/>
                <a:ea typeface="Calibri" panose="020F0502020204030204" pitchFamily="34" charset="0"/>
              </a:rPr>
              <a:t>Lập dàn ý bằng cách dựa vào các ý đã tìm được, sắp xếp lại theo ba phần lớn của bài văn, gồm:</a:t>
            </a:r>
            <a:endParaRPr lang="en-US" sz="2800" dirty="0">
              <a:effectLst/>
              <a:latin typeface="Times New Roman" panose="02020603050405020304" pitchFamily="18" charset="0"/>
              <a:ea typeface="Times New Roman" panose="02020603050405020304" pitchFamily="18" charset="0"/>
            </a:endParaRPr>
          </a:p>
        </p:txBody>
      </p:sp>
      <p:sp>
        <p:nvSpPr>
          <p:cNvPr id="18" name="Freeform 17"/>
          <p:cNvSpPr/>
          <p:nvPr/>
        </p:nvSpPr>
        <p:spPr>
          <a:xfrm>
            <a:off x="1489677" y="2744785"/>
            <a:ext cx="2539007" cy="3463105"/>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06242" tIns="106680" rIns="106679" bIns="106680" numCol="1" spcCol="1270" anchor="ctr" anchorCtr="0">
            <a:noAutofit/>
          </a:bodyPr>
          <a:lstStyle/>
          <a:p>
            <a:pPr lvl="0" algn="l" defTabSz="66675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Nêu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hiện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tượng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vấn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cần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một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gọn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rõ</a:t>
            </a:r>
            <a:r>
              <a:rPr lang="en-US" sz="2400" kern="1200" dirty="0" smtClean="0">
                <a:latin typeface="Times New Roman" panose="02020603050405020304" pitchFamily="18" charset="0"/>
                <a:cs typeface="Times New Roman" panose="02020603050405020304" pitchFamily="18" charset="0"/>
              </a:rPr>
              <a:t>. Thu </a:t>
            </a:r>
            <a:r>
              <a:rPr lang="en-US" sz="2400" kern="1200" dirty="0" err="1" smtClean="0">
                <a:latin typeface="Times New Roman" panose="02020603050405020304" pitchFamily="18" charset="0"/>
                <a:cs typeface="Times New Roman" panose="02020603050405020304" pitchFamily="18" charset="0"/>
              </a:rPr>
              <a:t>hút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chú</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nghe</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bằng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dùng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câu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chuyện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thiệu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hiện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tượng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vấn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đề</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519633" y="2255025"/>
            <a:ext cx="1368309" cy="1015602"/>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46685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Mở</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đầu</a:t>
            </a:r>
            <a:endParaRPr lang="en-US" sz="24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5228410" y="2788983"/>
            <a:ext cx="3105409" cy="2016609"/>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tint val="40000"/>
              <a:alpha val="90000"/>
              <a:hueOff val="-424613"/>
              <a:satOff val="-37673"/>
              <a:lumOff val="-385"/>
              <a:alphaOff val="0"/>
            </a:schemeClr>
          </a:lnRef>
          <a:fillRef idx="1">
            <a:schemeClr val="accent2">
              <a:tint val="40000"/>
              <a:alpha val="90000"/>
              <a:hueOff val="-424613"/>
              <a:satOff val="-37673"/>
              <a:lumOff val="-385"/>
              <a:alphaOff val="0"/>
            </a:schemeClr>
          </a:fillRef>
          <a:effectRef idx="0">
            <a:schemeClr val="accent2">
              <a:tint val="40000"/>
              <a:alpha val="90000"/>
              <a:hueOff val="-424613"/>
              <a:satOff val="-37673"/>
              <a:lumOff val="-385"/>
              <a:alphaOff val="0"/>
            </a:schemeClr>
          </a:effectRef>
          <a:fontRef idx="minor">
            <a:schemeClr val="dk1">
              <a:hueOff val="0"/>
              <a:satOff val="0"/>
              <a:lumOff val="0"/>
              <a:alphaOff val="0"/>
            </a:schemeClr>
          </a:fontRef>
        </p:style>
        <p:txBody>
          <a:bodyPr spcFirstLastPara="0" vert="horz" wrap="square" lIns="406241" tIns="106680" rIns="106680" bIns="106680" numCol="1" spcCol="1270" anchor="ctr" anchorCtr="0">
            <a:noAutofit/>
          </a:bodyPr>
          <a:lstStyle/>
          <a:p>
            <a:pPr lvl="0" algn="l" defTabSz="66675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Lần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lượt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các</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theo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nội</a:t>
            </a:r>
            <a:r>
              <a:rPr lang="en-US" sz="2400" kern="1200" dirty="0" smtClean="0">
                <a:latin typeface="Times New Roman" panose="02020603050405020304" pitchFamily="18" charset="0"/>
                <a:cs typeface="Times New Roman" panose="02020603050405020304" pitchFamily="18" charset="0"/>
              </a:rPr>
              <a:t> dung </a:t>
            </a:r>
            <a:r>
              <a:rPr lang="en-US" sz="2400" kern="1200" dirty="0" err="1" smtClean="0">
                <a:latin typeface="Times New Roman" panose="02020603050405020304" pitchFamily="18" charset="0"/>
                <a:cs typeface="Times New Roman" panose="02020603050405020304" pitchFamily="18" charset="0"/>
              </a:rPr>
              <a:t>đã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chuẩn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bị</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nói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cần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dụng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lẽ</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bằng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chứng</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5228410" y="4805593"/>
            <a:ext cx="3105409" cy="1404541"/>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tint val="40000"/>
              <a:alpha val="90000"/>
              <a:hueOff val="-849226"/>
              <a:satOff val="-75346"/>
              <a:lumOff val="-769"/>
              <a:alphaOff val="0"/>
            </a:schemeClr>
          </a:lnRef>
          <a:fillRef idx="1">
            <a:schemeClr val="accent2">
              <a:tint val="40000"/>
              <a:alpha val="90000"/>
              <a:hueOff val="-849226"/>
              <a:satOff val="-75346"/>
              <a:lumOff val="-769"/>
              <a:alphaOff val="0"/>
            </a:schemeClr>
          </a:fillRef>
          <a:effectRef idx="0">
            <a:schemeClr val="accent2">
              <a:tint val="40000"/>
              <a:alpha val="90000"/>
              <a:hueOff val="-849226"/>
              <a:satOff val="-75346"/>
              <a:lumOff val="-769"/>
              <a:alphaOff val="0"/>
            </a:schemeClr>
          </a:effectRef>
          <a:fontRef idx="minor">
            <a:schemeClr val="dk1">
              <a:hueOff val="0"/>
              <a:satOff val="0"/>
              <a:lumOff val="0"/>
              <a:alphaOff val="0"/>
            </a:schemeClr>
          </a:fontRef>
        </p:style>
        <p:txBody>
          <a:bodyPr spcFirstLastPara="0" vert="horz" wrap="square" lIns="406241" tIns="106680" rIns="106680" bIns="106680" numCol="1" spcCol="1270" anchor="ctr" anchorCtr="0">
            <a:noAutofit/>
          </a:bodyPr>
          <a:lstStyle/>
          <a:p>
            <a:pPr lvl="0" algn="l" defTabSz="66675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Nhấn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mạnh</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kiến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riêng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bản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thân</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3" name="Freeform 22"/>
          <p:cNvSpPr/>
          <p:nvPr/>
        </p:nvSpPr>
        <p:spPr>
          <a:xfrm>
            <a:off x="4028684" y="2362736"/>
            <a:ext cx="1692671" cy="1015602"/>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46685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Triển</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khai</a:t>
            </a:r>
            <a:endParaRPr lang="en-US" sz="2400" kern="1200" dirty="0">
              <a:latin typeface="Times New Roman" panose="02020603050405020304" pitchFamily="18" charset="0"/>
              <a:cs typeface="Times New Roman" panose="02020603050405020304" pitchFamily="18" charset="0"/>
            </a:endParaRPr>
          </a:p>
        </p:txBody>
      </p:sp>
      <p:sp>
        <p:nvSpPr>
          <p:cNvPr id="26" name="Freeform 25"/>
          <p:cNvSpPr/>
          <p:nvPr/>
        </p:nvSpPr>
        <p:spPr>
          <a:xfrm>
            <a:off x="8857865" y="2508730"/>
            <a:ext cx="2648335" cy="1618238"/>
          </a:xfrm>
          <a:custGeom>
            <a:avLst/>
            <a:gdLst>
              <a:gd name="connsiteX0" fmla="*/ 0 w 3381375"/>
              <a:gd name="connsiteY0" fmla="*/ 0 h 2255377"/>
              <a:gd name="connsiteX1" fmla="*/ 3381375 w 3381375"/>
              <a:gd name="connsiteY1" fmla="*/ 0 h 2255377"/>
              <a:gd name="connsiteX2" fmla="*/ 3381375 w 3381375"/>
              <a:gd name="connsiteY2" fmla="*/ 2255377 h 2255377"/>
              <a:gd name="connsiteX3" fmla="*/ 0 w 3381375"/>
              <a:gd name="connsiteY3" fmla="*/ 2255377 h 2255377"/>
              <a:gd name="connsiteX4" fmla="*/ 0 w 3381375"/>
              <a:gd name="connsiteY4" fmla="*/ 0 h 2255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1375" h="2255377">
                <a:moveTo>
                  <a:pt x="0" y="0"/>
                </a:moveTo>
                <a:lnTo>
                  <a:pt x="3381375" y="0"/>
                </a:lnTo>
                <a:lnTo>
                  <a:pt x="3381375" y="2255377"/>
                </a:lnTo>
                <a:lnTo>
                  <a:pt x="0" y="225537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541020" tIns="227584" rIns="227585" bIns="227584" numCol="1" spcCol="1270" anchor="ctr" anchorCtr="0">
            <a:noAutofit/>
          </a:bodyPr>
          <a:lstStyle/>
          <a:p>
            <a:pPr lvl="0" algn="l" defTabSz="14224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Tóm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lược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nội</a:t>
            </a:r>
            <a:r>
              <a:rPr lang="en-US" sz="2400" kern="1200" dirty="0" smtClean="0">
                <a:latin typeface="Times New Roman" panose="02020603050405020304" pitchFamily="18" charset="0"/>
                <a:cs typeface="Times New Roman" panose="02020603050405020304" pitchFamily="18" charset="0"/>
              </a:rPr>
              <a:t> dung </a:t>
            </a:r>
            <a:r>
              <a:rPr lang="en-US" sz="2400" kern="1200" dirty="0" err="1" smtClean="0">
                <a:latin typeface="Times New Roman" panose="02020603050405020304" pitchFamily="18" charset="0"/>
                <a:cs typeface="Times New Roman" panose="02020603050405020304" pitchFamily="18" charset="0"/>
              </a:rPr>
              <a:t>đã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bày</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7" name="Freeform 26"/>
          <p:cNvSpPr/>
          <p:nvPr/>
        </p:nvSpPr>
        <p:spPr>
          <a:xfrm>
            <a:off x="8857865" y="4169831"/>
            <a:ext cx="2648335" cy="1785746"/>
          </a:xfrm>
          <a:custGeom>
            <a:avLst/>
            <a:gdLst>
              <a:gd name="connsiteX0" fmla="*/ 0 w 3381375"/>
              <a:gd name="connsiteY0" fmla="*/ 0 h 2255377"/>
              <a:gd name="connsiteX1" fmla="*/ 3381375 w 3381375"/>
              <a:gd name="connsiteY1" fmla="*/ 0 h 2255377"/>
              <a:gd name="connsiteX2" fmla="*/ 3381375 w 3381375"/>
              <a:gd name="connsiteY2" fmla="*/ 2255377 h 2255377"/>
              <a:gd name="connsiteX3" fmla="*/ 0 w 3381375"/>
              <a:gd name="connsiteY3" fmla="*/ 2255377 h 2255377"/>
              <a:gd name="connsiteX4" fmla="*/ 0 w 3381375"/>
              <a:gd name="connsiteY4" fmla="*/ 0 h 2255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1375" h="2255377">
                <a:moveTo>
                  <a:pt x="0" y="0"/>
                </a:moveTo>
                <a:lnTo>
                  <a:pt x="3381375" y="0"/>
                </a:lnTo>
                <a:lnTo>
                  <a:pt x="3381375" y="2255377"/>
                </a:lnTo>
                <a:lnTo>
                  <a:pt x="0" y="225537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tint val="40000"/>
              <a:alpha val="90000"/>
              <a:hueOff val="-849226"/>
              <a:satOff val="-75346"/>
              <a:lumOff val="-769"/>
              <a:alphaOff val="0"/>
            </a:schemeClr>
          </a:lnRef>
          <a:fillRef idx="1">
            <a:schemeClr val="accent2">
              <a:tint val="40000"/>
              <a:alpha val="90000"/>
              <a:hueOff val="-849226"/>
              <a:satOff val="-75346"/>
              <a:lumOff val="-769"/>
              <a:alphaOff val="0"/>
            </a:schemeClr>
          </a:fillRef>
          <a:effectRef idx="0">
            <a:schemeClr val="accent2">
              <a:tint val="40000"/>
              <a:alpha val="90000"/>
              <a:hueOff val="-849226"/>
              <a:satOff val="-75346"/>
              <a:lumOff val="-769"/>
              <a:alphaOff val="0"/>
            </a:schemeClr>
          </a:effectRef>
          <a:fontRef idx="minor">
            <a:schemeClr val="dk1">
              <a:hueOff val="0"/>
              <a:satOff val="0"/>
              <a:lumOff val="0"/>
              <a:alphaOff val="0"/>
            </a:schemeClr>
          </a:fontRef>
        </p:style>
        <p:txBody>
          <a:bodyPr spcFirstLastPara="0" vert="horz" wrap="square" lIns="541020" tIns="227584" rIns="227585" bIns="227584" numCol="1" spcCol="1270" anchor="ctr" anchorCtr="0">
            <a:noAutofit/>
          </a:bodyPr>
          <a:lstStyle/>
          <a:p>
            <a:pPr lvl="0" algn="l" defTabSz="14224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Gợi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suy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nghĩ</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kích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thích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đối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thoại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nghe</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8" name="Freeform 27"/>
          <p:cNvSpPr/>
          <p:nvPr/>
        </p:nvSpPr>
        <p:spPr>
          <a:xfrm>
            <a:off x="7912536" y="1854293"/>
            <a:ext cx="1848210" cy="941092"/>
          </a:xfrm>
          <a:custGeom>
            <a:avLst/>
            <a:gdLst>
              <a:gd name="connsiteX0" fmla="*/ 0 w 2254249"/>
              <a:gd name="connsiteY0" fmla="*/ 1127125 h 2254249"/>
              <a:gd name="connsiteX1" fmla="*/ 1127125 w 2254249"/>
              <a:gd name="connsiteY1" fmla="*/ 0 h 2254249"/>
              <a:gd name="connsiteX2" fmla="*/ 2254250 w 2254249"/>
              <a:gd name="connsiteY2" fmla="*/ 1127125 h 2254249"/>
              <a:gd name="connsiteX3" fmla="*/ 1127125 w 2254249"/>
              <a:gd name="connsiteY3" fmla="*/ 2254250 h 2254249"/>
              <a:gd name="connsiteX4" fmla="*/ 0 w 2254249"/>
              <a:gd name="connsiteY4" fmla="*/ 1127125 h 2254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249" h="2254249">
                <a:moveTo>
                  <a:pt x="0" y="1127125"/>
                </a:moveTo>
                <a:cubicBezTo>
                  <a:pt x="0" y="504631"/>
                  <a:pt x="504631" y="0"/>
                  <a:pt x="1127125" y="0"/>
                </a:cubicBezTo>
                <a:cubicBezTo>
                  <a:pt x="1749619" y="0"/>
                  <a:pt x="2254250" y="504631"/>
                  <a:pt x="2254250" y="1127125"/>
                </a:cubicBezTo>
                <a:cubicBezTo>
                  <a:pt x="2254250" y="1749619"/>
                  <a:pt x="1749619" y="2254250"/>
                  <a:pt x="1127125" y="2254250"/>
                </a:cubicBezTo>
                <a:cubicBezTo>
                  <a:pt x="504631" y="2254250"/>
                  <a:pt x="0" y="1749619"/>
                  <a:pt x="0" y="1127125"/>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30127" tIns="330127" rIns="330127" bIns="330127" numCol="1" spcCol="1270" anchor="ctr" anchorCtr="0">
            <a:noAutofit/>
          </a:bodyPr>
          <a:lstStyle/>
          <a:p>
            <a:pPr lvl="0" algn="ctr" defTabSz="253365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Kết</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luận</a:t>
            </a:r>
            <a:endParaRPr lang="en-US" sz="24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429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ircle(in)">
                                      <p:cBhvr>
                                        <p:cTn id="10" dur="2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ircle(in)">
                                      <p:cBhvr>
                                        <p:cTn id="15" dur="2000"/>
                                        <p:tgtEl>
                                          <p:spTgt spid="2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ircle(in)">
                                      <p:cBhvr>
                                        <p:cTn id="18" dur="20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circle(in)">
                                      <p:cBhvr>
                                        <p:cTn id="23" dur="20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circle(in)">
                                      <p:cBhvr>
                                        <p:cTn id="28" dur="2000"/>
                                        <p:tgtEl>
                                          <p:spTgt spid="28"/>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circle(in)">
                                      <p:cBhvr>
                                        <p:cTn id="31" dur="20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circle(in)">
                                      <p:cBhvr>
                                        <p:cTn id="36"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3" grpId="0" animBg="1"/>
      <p:bldP spid="26" grpId="0" animBg="1"/>
      <p:bldP spid="27" grpId="0" animBg="1"/>
      <p:bldP spid="28"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661789" y="699459"/>
            <a:ext cx="2843022" cy="523220"/>
          </a:xfrm>
          <a:prstGeom prst="rect">
            <a:avLst/>
          </a:prstGeom>
        </p:spPr>
        <p:txBody>
          <a:bodyPr wrap="none">
            <a:spAutoFit/>
          </a:bodyPr>
          <a:lstStyle/>
          <a:p>
            <a:pPr>
              <a:spcAft>
                <a:spcPts val="0"/>
              </a:spcAft>
            </a:pPr>
            <a:r>
              <a:rPr lang="en-US" sz="2800" b="1" dirty="0" err="1">
                <a:solidFill>
                  <a:srgbClr val="0D0D0D"/>
                </a:solidFill>
                <a:latin typeface="Times New Roman" panose="02020603050405020304" pitchFamily="18" charset="0"/>
                <a:ea typeface="MS Mincho"/>
              </a:rPr>
              <a:t>Trình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bày</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bài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nói</a:t>
            </a:r>
            <a:endParaRPr lang="en-US" sz="28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714241" y="1164431"/>
            <a:ext cx="3195618" cy="523220"/>
          </a:xfrm>
          <a:prstGeom prst="rect">
            <a:avLst/>
          </a:prstGeom>
        </p:spPr>
        <p:txBody>
          <a:bodyPr wrap="none">
            <a:spAutoFit/>
          </a:bodyPr>
          <a:lstStyle/>
          <a:p>
            <a:pPr>
              <a:spcAft>
                <a:spcPts val="0"/>
              </a:spcAft>
            </a:pPr>
            <a:r>
              <a:rPr lang="en-US" sz="2800" b="1">
                <a:solidFill>
                  <a:srgbClr val="0D0D0D"/>
                </a:solidFill>
                <a:latin typeface="Times New Roman" panose="02020603050405020304" pitchFamily="18" charset="0"/>
                <a:ea typeface="MS Mincho"/>
              </a:rPr>
              <a:t>2. </a:t>
            </a:r>
            <a:r>
              <a:rPr lang="en-US" sz="2800" b="1" dirty="0" err="1">
                <a:solidFill>
                  <a:srgbClr val="0D0D0D"/>
                </a:solidFill>
                <a:latin typeface="Times New Roman" panose="02020603050405020304" pitchFamily="18" charset="0"/>
                <a:ea typeface="MS Mincho"/>
              </a:rPr>
              <a:t>Trình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bày</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bài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nói</a:t>
            </a:r>
            <a:endParaRPr lang="en-US" sz="28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576057" y="1712278"/>
            <a:ext cx="6096000" cy="954107"/>
          </a:xfrm>
          <a:prstGeom prst="rect">
            <a:avLst/>
          </a:prstGeom>
        </p:spPr>
        <p:txBody>
          <a:bodyPr>
            <a:spAutoFit/>
          </a:bodyPr>
          <a:lstStyle/>
          <a:p>
            <a:pPr>
              <a:spcAft>
                <a:spcPts val="0"/>
              </a:spcAft>
            </a:pPr>
            <a:r>
              <a:rPr lang="en-US" sz="2800" b="1" dirty="0" err="1">
                <a:latin typeface="Times New Roman" panose="02020603050405020304" pitchFamily="18" charset="0"/>
                <a:ea typeface="MS Mincho"/>
              </a:rPr>
              <a:t>Bước</a:t>
            </a:r>
            <a:r>
              <a:rPr lang="en-US" sz="2800" b="1" dirty="0">
                <a:latin typeface="Times New Roman" panose="02020603050405020304" pitchFamily="18" charset="0"/>
                <a:ea typeface="MS Mincho"/>
              </a:rPr>
              <a:t> 3: </a:t>
            </a:r>
            <a:r>
              <a:rPr lang="en-US" sz="2800" b="1" dirty="0" err="1">
                <a:latin typeface="Times New Roman" panose="02020603050405020304" pitchFamily="18" charset="0"/>
                <a:ea typeface="MS Mincho"/>
              </a:rPr>
              <a:t>Luyện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tập</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và</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trình</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bày</a:t>
            </a:r>
            <a:r>
              <a:rPr lang="en-US" sz="2800" b="1" dirty="0">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dirty="0">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p:txBody>
      </p:sp>
      <p:grpSp>
        <p:nvGrpSpPr>
          <p:cNvPr id="10" name="Group 9"/>
          <p:cNvGrpSpPr/>
          <p:nvPr/>
        </p:nvGrpSpPr>
        <p:grpSpPr>
          <a:xfrm>
            <a:off x="1048721" y="2655551"/>
            <a:ext cx="10069158" cy="2433832"/>
            <a:chOff x="2032952" y="2851650"/>
            <a:chExt cx="8485490" cy="1013577"/>
          </a:xfrm>
        </p:grpSpPr>
        <p:sp>
          <p:nvSpPr>
            <p:cNvPr id="11" name="Chevron 10"/>
            <p:cNvSpPr/>
            <p:nvPr/>
          </p:nvSpPr>
          <p:spPr>
            <a:xfrm>
              <a:off x="2032952" y="2851650"/>
              <a:ext cx="2393156" cy="923758"/>
            </a:xfrm>
            <a:prstGeom prst="chevron">
              <a:avLst>
                <a:gd name="adj" fmla="val 40000"/>
              </a:avLst>
            </a:prstGeom>
            <a:solidFill>
              <a:schemeClr val="accent6">
                <a:lumMod val="40000"/>
                <a:lumOff val="60000"/>
              </a:schemeClr>
            </a:solidFill>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2" name="Freeform 11"/>
            <p:cNvSpPr/>
            <p:nvPr/>
          </p:nvSpPr>
          <p:spPr>
            <a:xfrm>
              <a:off x="2671127" y="2930719"/>
              <a:ext cx="2020887" cy="92375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2">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5288" tIns="105288" rIns="105288" bIns="105288" numCol="1" spcCol="1270" anchor="ctr" anchorCtr="0">
              <a:noAutofit/>
            </a:bodyPr>
            <a:lstStyle/>
            <a:p>
              <a:pPr lvl="0" algn="ctr" defTabSz="48895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Dựa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dàn</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thực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hiện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việc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bày</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kiến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hiện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tượng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sống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trước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tổ</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hoặc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lớp</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6" name="Chevron 15"/>
            <p:cNvSpPr/>
            <p:nvPr/>
          </p:nvSpPr>
          <p:spPr>
            <a:xfrm>
              <a:off x="4766468" y="2851650"/>
              <a:ext cx="2393156" cy="923758"/>
            </a:xfrm>
            <a:prstGeom prst="chevron">
              <a:avLst>
                <a:gd name="adj" fmla="val 40000"/>
              </a:avLst>
            </a:prstGeom>
            <a:solidFill>
              <a:schemeClr val="accent6">
                <a:lumMod val="40000"/>
                <a:lumOff val="60000"/>
              </a:schemeClr>
            </a:solidFill>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4" name="Freeform 23"/>
            <p:cNvSpPr/>
            <p:nvPr/>
          </p:nvSpPr>
          <p:spPr>
            <a:xfrm>
              <a:off x="5450807" y="2941469"/>
              <a:ext cx="2020887" cy="92375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2">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5288" tIns="105288" rIns="105288" bIns="105288" numCol="1" spcCol="1270" anchor="ctr" anchorCtr="0">
              <a:noAutofit/>
            </a:bodyPr>
            <a:lstStyle/>
            <a:p>
              <a:pPr lvl="0" algn="ctr" defTabSz="48895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Chú ý bảo đảm nội dung và cách kể đ</a:t>
              </a:r>
              <a:r>
                <a:rPr lang="en-US" sz="2400" kern="1200" dirty="0" smtClean="0">
                  <a:latin typeface="Times New Roman" panose="02020603050405020304" pitchFamily="18" charset="0"/>
                  <a:cs typeface="Times New Roman" panose="02020603050405020304" pitchFamily="18" charset="0"/>
                </a:rPr>
                <a:t>ể</a:t>
              </a:r>
              <a:r>
                <a:rPr lang="vi-VN" sz="2400" kern="1200" dirty="0" smtClean="0">
                  <a:latin typeface="Times New Roman" panose="02020603050405020304" pitchFamily="18" charset="0"/>
                  <a:cs typeface="Times New Roman" panose="02020603050405020304" pitchFamily="18" charset="0"/>
                </a:rPr>
                <a:t> câu chuyện trở nên hấp dẫn.</a:t>
              </a:r>
              <a:endParaRPr lang="en-US" sz="2400" kern="1200" dirty="0">
                <a:latin typeface="Times New Roman" panose="02020603050405020304" pitchFamily="18" charset="0"/>
                <a:cs typeface="Times New Roman" panose="02020603050405020304" pitchFamily="18" charset="0"/>
              </a:endParaRPr>
            </a:p>
          </p:txBody>
        </p:sp>
        <p:sp>
          <p:nvSpPr>
            <p:cNvPr id="25" name="Chevron 24"/>
            <p:cNvSpPr/>
            <p:nvPr/>
          </p:nvSpPr>
          <p:spPr>
            <a:xfrm>
              <a:off x="7499985" y="2851650"/>
              <a:ext cx="2393156" cy="923758"/>
            </a:xfrm>
            <a:prstGeom prst="chevron">
              <a:avLst>
                <a:gd name="adj" fmla="val 40000"/>
              </a:avLst>
            </a:prstGeom>
            <a:solidFill>
              <a:schemeClr val="accent6">
                <a:lumMod val="40000"/>
                <a:lumOff val="60000"/>
              </a:schemeClr>
            </a:solidFill>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9" name="Freeform 28"/>
            <p:cNvSpPr/>
            <p:nvPr/>
          </p:nvSpPr>
          <p:spPr>
            <a:xfrm>
              <a:off x="8092113" y="2931847"/>
              <a:ext cx="2426329" cy="92375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2">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5288" tIns="105288" rIns="105288" bIns="105288" numCol="1" spcCol="1270" anchor="ctr" anchorCtr="0">
              <a:noAutofit/>
            </a:bodyPr>
            <a:lstStyle/>
            <a:p>
              <a:pPr lvl="0" algn="ctr" defTabSz="48895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dụng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thêm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tranh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ảnh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đạo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cụ</a:t>
              </a:r>
              <a:r>
                <a:rPr lang="en-US" sz="2400" kern="1200" dirty="0" smtClean="0">
                  <a:latin typeface="Times New Roman" panose="02020603050405020304" pitchFamily="18" charset="0"/>
                  <a:cs typeface="Times New Roman" panose="02020603050405020304" pitchFamily="18" charset="0"/>
                </a:rPr>
                <a:t>…</a:t>
              </a:r>
              <a:r>
                <a:rPr lang="en-US" sz="2400" kern="1200" dirty="0" err="1" smtClean="0">
                  <a:latin typeface="Times New Roman" panose="02020603050405020304" pitchFamily="18" charset="0"/>
                  <a:cs typeface="Times New Roman" panose="02020603050405020304" pitchFamily="18" charset="0"/>
                </a:rPr>
                <a:t>kết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hợp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ngôn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ngữ</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nói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thêm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sinh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động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hấp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dẫn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hơn</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85644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661789" y="699459"/>
            <a:ext cx="284302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Trình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bày</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253699" y="939809"/>
            <a:ext cx="11242904" cy="1686616"/>
          </a:xfrm>
          <a:prstGeom prst="rect">
            <a:avLst/>
          </a:prstGeom>
        </p:spPr>
        <p:txBody>
          <a:bodyPr wrap="square">
            <a:spAutoFit/>
          </a:bodyPr>
          <a:lstStyle/>
          <a:p>
            <a:pPr algn="just">
              <a:lnSpc>
                <a:spcPct val="135000"/>
              </a:lnSpc>
              <a:spcAft>
                <a:spcPts val="0"/>
              </a:spcAft>
            </a:pPr>
            <a:r>
              <a:rPr lang="en-US" sz="2800" b="1">
                <a:solidFill>
                  <a:srgbClr val="0D0D0D"/>
                </a:solidFill>
                <a:latin typeface="Times New Roman" panose="02020603050405020304" pitchFamily="18" charset="0"/>
                <a:ea typeface="MS Mincho"/>
              </a:rPr>
              <a:t> </a:t>
            </a:r>
            <a:r>
              <a:rPr lang="en-US" sz="2800" b="1" smtClean="0">
                <a:solidFill>
                  <a:srgbClr val="000000"/>
                </a:solidFill>
                <a:latin typeface="Times New Roman"/>
                <a:ea typeface="MS Mincho"/>
                <a:cs typeface="Times New Roman"/>
              </a:rPr>
              <a:t>3.</a:t>
            </a:r>
            <a:r>
              <a:rPr lang="en-US" sz="2800" b="1" smtClean="0">
                <a:solidFill>
                  <a:srgbClr val="000000"/>
                </a:solidFill>
                <a:latin typeface="Times New Roman"/>
                <a:ea typeface="Times New Roman"/>
                <a:cs typeface="Times New Roman"/>
              </a:rPr>
              <a:t> </a:t>
            </a:r>
            <a:r>
              <a:rPr lang="en-US" sz="2800" b="1">
                <a:solidFill>
                  <a:srgbClr val="000000"/>
                </a:solidFill>
                <a:latin typeface="Times New Roman"/>
                <a:ea typeface="Times New Roman"/>
                <a:cs typeface="Times New Roman"/>
              </a:rPr>
              <a:t>Hoạt động tìm hiểu cách thức thực hiện và đánh giá kĩ năng trình bày </a:t>
            </a:r>
            <a:r>
              <a:rPr lang="vi-VN" sz="2800" b="1">
                <a:solidFill>
                  <a:srgbClr val="000000"/>
                </a:solidFill>
                <a:latin typeface="Times New Roman"/>
                <a:ea typeface="Times New Roman"/>
                <a:cs typeface="Times New Roman"/>
              </a:rPr>
              <a:t>một vấn đề trong đời sống.</a:t>
            </a:r>
            <a:endParaRPr lang="en-US" sz="2800">
              <a:latin typeface="Times New Roman"/>
              <a:ea typeface="Calibri"/>
              <a:cs typeface="Times New Roman"/>
            </a:endParaRPr>
          </a:p>
          <a:p>
            <a:pPr>
              <a:spcAft>
                <a:spcPts val="0"/>
              </a:spcAft>
            </a:pPr>
            <a:r>
              <a:rPr lang="en-US" sz="2800" b="1">
                <a:solidFill>
                  <a:srgbClr val="0D0D0D"/>
                </a:solidFill>
                <a:latin typeface="Times New Roman" panose="02020603050405020304" pitchFamily="18" charset="0"/>
                <a:ea typeface="MS Mincho"/>
              </a:rPr>
              <a:t>*</a:t>
            </a:r>
            <a:r>
              <a:rPr lang="en-US" sz="2800" b="1" smtClean="0">
                <a:solidFill>
                  <a:srgbClr val="0D0D0D"/>
                </a:solidFill>
                <a:latin typeface="Times New Roman" panose="02020603050405020304" pitchFamily="18" charset="0"/>
                <a:ea typeface="MS Mincho"/>
              </a:rPr>
              <a:t>Trao </a:t>
            </a:r>
            <a:r>
              <a:rPr lang="en-US" sz="2800" b="1" dirty="0" err="1">
                <a:solidFill>
                  <a:srgbClr val="0D0D0D"/>
                </a:solidFill>
                <a:latin typeface="Times New Roman" panose="02020603050405020304" pitchFamily="18" charset="0"/>
                <a:ea typeface="MS Mincho"/>
              </a:rPr>
              <a:t>đổi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về</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bài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nói</a:t>
            </a:r>
            <a:endParaRPr lang="en-US" sz="28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5571641" y="1611295"/>
            <a:ext cx="5921774" cy="587853"/>
          </a:xfrm>
          <a:prstGeom prst="rect">
            <a:avLst/>
          </a:prstGeom>
        </p:spPr>
        <p:txBody>
          <a:bodyPr wrap="square">
            <a:spAutoFit/>
          </a:bodyPr>
          <a:lstStyle/>
          <a:p>
            <a:pPr algn="ctr">
              <a:lnSpc>
                <a:spcPct val="115000"/>
              </a:lnSpc>
              <a:spcAft>
                <a:spcPts val="0"/>
              </a:spcAft>
            </a:pPr>
            <a:r>
              <a:rPr lang="en-US" sz="2800" smtClean="0">
                <a:latin typeface="Times New Roman" panose="02020603050405020304" pitchFamily="18" charset="0"/>
                <a:ea typeface="MS Mincho"/>
              </a:rPr>
              <a:t>* </a:t>
            </a:r>
            <a:r>
              <a:rPr lang="en-US" sz="2800" b="1" dirty="0" err="1">
                <a:latin typeface="Times New Roman" panose="02020603050405020304" pitchFamily="18" charset="0"/>
                <a:ea typeface="MS Mincho"/>
              </a:rPr>
              <a:t>Bảng</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tự</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kiểm</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tra</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kĩ</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năng</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nói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nghe</a:t>
            </a:r>
            <a:r>
              <a:rPr lang="en-US" sz="2800" b="1" dirty="0">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17" name="Table 16"/>
          <p:cNvGraphicFramePr>
            <a:graphicFrameLocks noGrp="1"/>
          </p:cNvGraphicFramePr>
          <p:nvPr>
            <p:extLst>
              <p:ext uri="{D42A27DB-BD31-4B8C-83A1-F6EECF244321}">
                <p14:modId xmlns:p14="http://schemas.microsoft.com/office/powerpoint/2010/main" val="3803964315"/>
              </p:ext>
            </p:extLst>
          </p:nvPr>
        </p:nvGraphicFramePr>
        <p:xfrm>
          <a:off x="673100" y="2626425"/>
          <a:ext cx="10845800" cy="3189732"/>
        </p:xfrm>
        <a:graphic>
          <a:graphicData uri="http://schemas.openxmlformats.org/drawingml/2006/table">
            <a:tbl>
              <a:tblPr firstRow="1" firstCol="1" bandRow="1" bandCol="1"/>
              <a:tblGrid>
                <a:gridCol w="8085394">
                  <a:extLst>
                    <a:ext uri="{9D8B030D-6E8A-4147-A177-3AD203B41FA5}">
                      <a16:colId xmlns:a16="http://schemas.microsoft.com/office/drawing/2014/main" xmlns="" val="3897389544"/>
                    </a:ext>
                  </a:extLst>
                </a:gridCol>
                <a:gridCol w="2760406">
                  <a:extLst>
                    <a:ext uri="{9D8B030D-6E8A-4147-A177-3AD203B41FA5}">
                      <a16:colId xmlns:a16="http://schemas.microsoft.com/office/drawing/2014/main" xmlns="" val="2492977603"/>
                    </a:ext>
                  </a:extLst>
                </a:gridCol>
              </a:tblGrid>
              <a:tr h="0">
                <a:tc>
                  <a:txBody>
                    <a:bodyPr/>
                    <a:lstStyle/>
                    <a:p>
                      <a:pPr>
                        <a:lnSpc>
                          <a:spcPct val="115000"/>
                        </a:lnSpc>
                        <a:spcAft>
                          <a:spcPts val="0"/>
                        </a:spcAft>
                      </a:pPr>
                      <a:r>
                        <a:rPr lang="en-US" sz="2600" b="1" dirty="0" err="1">
                          <a:effectLst/>
                          <a:latin typeface="Times New Roman" panose="02020603050405020304" pitchFamily="18" charset="0"/>
                          <a:ea typeface="MS Mincho"/>
                          <a:cs typeface="Times New Roman" panose="02020603050405020304" pitchFamily="18" charset="0"/>
                        </a:rPr>
                        <a:t>Nội</a:t>
                      </a:r>
                      <a:r>
                        <a:rPr lang="en-US" sz="2600" b="1" dirty="0">
                          <a:effectLst/>
                          <a:latin typeface="Times New Roman" panose="02020603050405020304" pitchFamily="18" charset="0"/>
                          <a:ea typeface="MS Mincho"/>
                          <a:cs typeface="Times New Roman" panose="02020603050405020304" pitchFamily="18" charset="0"/>
                        </a:rPr>
                        <a:t> dung </a:t>
                      </a:r>
                      <a:r>
                        <a:rPr lang="en-US" sz="2600" b="1" dirty="0" err="1">
                          <a:effectLst/>
                          <a:latin typeface="Times New Roman" panose="02020603050405020304" pitchFamily="18" charset="0"/>
                          <a:ea typeface="MS Mincho"/>
                          <a:cs typeface="Times New Roman" panose="02020603050405020304" pitchFamily="18" charset="0"/>
                        </a:rPr>
                        <a:t>kiểm</a:t>
                      </a:r>
                      <a:r>
                        <a:rPr lang="en-US" sz="2600" b="1" dirty="0">
                          <a:effectLst/>
                          <a:latin typeface="Times New Roman" panose="02020603050405020304" pitchFamily="18" charset="0"/>
                          <a:ea typeface="MS Mincho"/>
                          <a:cs typeface="Times New Roman" panose="02020603050405020304" pitchFamily="18" charset="0"/>
                        </a:rPr>
                        <a:t> </a:t>
                      </a:r>
                      <a:r>
                        <a:rPr lang="en-US" sz="2600" b="1" dirty="0" err="1">
                          <a:effectLst/>
                          <a:latin typeface="Times New Roman" panose="02020603050405020304" pitchFamily="18" charset="0"/>
                          <a:ea typeface="MS Mincho"/>
                          <a:cs typeface="Times New Roman" panose="02020603050405020304" pitchFamily="18" charset="0"/>
                        </a:rPr>
                        <a:t>tra</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600" b="1" dirty="0" err="1" smtClean="0">
                          <a:effectLst/>
                          <a:latin typeface="Times New Roman" panose="02020603050405020304" pitchFamily="18" charset="0"/>
                          <a:ea typeface="MS Mincho"/>
                          <a:cs typeface="Times New Roman" panose="02020603050405020304" pitchFamily="18" charset="0"/>
                        </a:rPr>
                        <a:t>Đạt</a:t>
                      </a:r>
                      <a:r>
                        <a:rPr lang="en-US" sz="2600" b="1" dirty="0" smtClean="0">
                          <a:effectLst/>
                          <a:latin typeface="Times New Roman" panose="02020603050405020304" pitchFamily="18" charset="0"/>
                          <a:ea typeface="MS Mincho"/>
                          <a:cs typeface="Times New Roman" panose="02020603050405020304" pitchFamily="18" charset="0"/>
                        </a:rPr>
                        <a:t>/</a:t>
                      </a:r>
                      <a:r>
                        <a:rPr lang="en-US" sz="2600" b="1" dirty="0" err="1" smtClean="0">
                          <a:effectLst/>
                          <a:latin typeface="Times New Roman" panose="02020603050405020304" pitchFamily="18" charset="0"/>
                          <a:ea typeface="MS Mincho"/>
                          <a:cs typeface="Times New Roman" panose="02020603050405020304" pitchFamily="18" charset="0"/>
                        </a:rPr>
                        <a:t>chưa</a:t>
                      </a:r>
                      <a:r>
                        <a:rPr lang="en-US" sz="2600" b="1" dirty="0" smtClean="0">
                          <a:effectLst/>
                          <a:latin typeface="Times New Roman" panose="02020603050405020304" pitchFamily="18" charset="0"/>
                          <a:ea typeface="MS Mincho"/>
                          <a:cs typeface="Times New Roman" panose="02020603050405020304" pitchFamily="18" charset="0"/>
                        </a:rPr>
                        <a:t> </a:t>
                      </a:r>
                      <a:r>
                        <a:rPr lang="en-US" sz="2600" b="1" dirty="0" err="1">
                          <a:effectLst/>
                          <a:latin typeface="Times New Roman" panose="02020603050405020304" pitchFamily="18" charset="0"/>
                          <a:ea typeface="MS Mincho"/>
                          <a:cs typeface="Times New Roman" panose="02020603050405020304" pitchFamily="18" charset="0"/>
                        </a:rPr>
                        <a:t>đạt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49375499"/>
                  </a:ext>
                </a:extLst>
              </a:tr>
              <a:tr h="0">
                <a:tc>
                  <a:txBody>
                    <a:bodyPr/>
                    <a:lstStyle/>
                    <a:p>
                      <a:pPr marL="457200" indent="-457200">
                        <a:lnSpc>
                          <a:spcPct val="115000"/>
                        </a:lnSpc>
                        <a:spcAft>
                          <a:spcPts val="0"/>
                        </a:spcAft>
                        <a:buFont typeface="Wingdings" panose="05000000000000000000" pitchFamily="2" charset="2"/>
                        <a:buChar char="ü"/>
                      </a:pPr>
                      <a:r>
                        <a:rPr lang="en-US" sz="2600" dirty="0" err="1" smtClean="0">
                          <a:effectLst/>
                          <a:latin typeface="Times New Roman" panose="02020603050405020304" pitchFamily="18" charset="0"/>
                          <a:ea typeface="MS Mincho"/>
                          <a:cs typeface="Times New Roman" panose="02020603050405020304" pitchFamily="18" charset="0"/>
                        </a:rPr>
                        <a:t>Người</a:t>
                      </a:r>
                      <a:r>
                        <a:rPr lang="en-US" sz="2600" dirty="0" smtClean="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nói</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đã</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nêu</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được</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hiện</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tượng</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cần</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bàn</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chưa</a:t>
                      </a:r>
                      <a:r>
                        <a:rPr lang="en-US" sz="2600" dirty="0">
                          <a:effectLst/>
                          <a:latin typeface="Times New Roman" panose="02020603050405020304" pitchFamily="18" charset="0"/>
                          <a:ea typeface="MS Mincho"/>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600">
                          <a:effectLst/>
                          <a:latin typeface="Times New Roman" panose="02020603050405020304" pitchFamily="18" charset="0"/>
                          <a:ea typeface="MS Mincho"/>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62138340"/>
                  </a:ext>
                </a:extLst>
              </a:tr>
              <a:tr h="0">
                <a:tc>
                  <a:txBody>
                    <a:bodyPr/>
                    <a:lstStyle/>
                    <a:p>
                      <a:pPr marL="457200" indent="-457200">
                        <a:lnSpc>
                          <a:spcPct val="115000"/>
                        </a:lnSpc>
                        <a:spcAft>
                          <a:spcPts val="0"/>
                        </a:spcAft>
                        <a:buFont typeface="Wingdings" panose="05000000000000000000" pitchFamily="2" charset="2"/>
                        <a:buChar char="ü"/>
                      </a:pPr>
                      <a:r>
                        <a:rPr lang="en-US" sz="2600" dirty="0" err="1" smtClean="0">
                          <a:effectLst/>
                          <a:latin typeface="Times New Roman" panose="02020603050405020304" pitchFamily="18" charset="0"/>
                          <a:ea typeface="MS Mincho"/>
                          <a:cs typeface="Times New Roman" panose="02020603050405020304" pitchFamily="18" charset="0"/>
                        </a:rPr>
                        <a:t>Hiện</a:t>
                      </a:r>
                      <a:r>
                        <a:rPr lang="en-US" sz="2600" dirty="0" smtClean="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tượng</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cần</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bàn</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có</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gần</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gũi</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thiết</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thực</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không</a:t>
                      </a:r>
                      <a:r>
                        <a:rPr lang="en-US" sz="2600" dirty="0">
                          <a:effectLst/>
                          <a:latin typeface="Times New Roman" panose="02020603050405020304" pitchFamily="18" charset="0"/>
                          <a:ea typeface="MS Mincho"/>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600">
                          <a:effectLst/>
                          <a:latin typeface="Times New Roman" panose="02020603050405020304" pitchFamily="18" charset="0"/>
                          <a:ea typeface="MS Mincho"/>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12162893"/>
                  </a:ext>
                </a:extLst>
              </a:tr>
              <a:tr h="0">
                <a:tc>
                  <a:txBody>
                    <a:bodyPr/>
                    <a:lstStyle/>
                    <a:p>
                      <a:pPr marL="457200" indent="-457200">
                        <a:lnSpc>
                          <a:spcPct val="115000"/>
                        </a:lnSpc>
                        <a:spcAft>
                          <a:spcPts val="0"/>
                        </a:spcAft>
                        <a:buFont typeface="Wingdings" panose="05000000000000000000" pitchFamily="2" charset="2"/>
                        <a:buChar char="ü"/>
                      </a:pPr>
                      <a:r>
                        <a:rPr lang="en-US" sz="2600" dirty="0" err="1" smtClean="0">
                          <a:effectLst/>
                          <a:latin typeface="Times New Roman" panose="02020603050405020304" pitchFamily="18" charset="0"/>
                          <a:ea typeface="MS Mincho"/>
                          <a:cs typeface="Times New Roman" panose="02020603050405020304" pitchFamily="18" charset="0"/>
                        </a:rPr>
                        <a:t>Nội</a:t>
                      </a:r>
                      <a:r>
                        <a:rPr lang="en-US" sz="2600" dirty="0" smtClean="0">
                          <a:effectLst/>
                          <a:latin typeface="Times New Roman" panose="02020603050405020304" pitchFamily="18" charset="0"/>
                          <a:ea typeface="MS Mincho"/>
                          <a:cs typeface="Times New Roman" panose="02020603050405020304" pitchFamily="18" charset="0"/>
                        </a:rPr>
                        <a:t> </a:t>
                      </a:r>
                      <a:r>
                        <a:rPr lang="en-US" sz="2600" dirty="0">
                          <a:effectLst/>
                          <a:latin typeface="Times New Roman" panose="02020603050405020304" pitchFamily="18" charset="0"/>
                          <a:ea typeface="MS Mincho"/>
                          <a:cs typeface="Times New Roman" panose="02020603050405020304" pitchFamily="18" charset="0"/>
                        </a:rPr>
                        <a:t>dung </a:t>
                      </a:r>
                      <a:r>
                        <a:rPr lang="en-US" sz="2600" dirty="0" err="1">
                          <a:effectLst/>
                          <a:latin typeface="Times New Roman" panose="02020603050405020304" pitchFamily="18" charset="0"/>
                          <a:ea typeface="MS Mincho"/>
                          <a:cs typeface="Times New Roman" panose="02020603050405020304" pitchFamily="18" charset="0"/>
                        </a:rPr>
                        <a:t>nói</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đầy</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đủ</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chưa</a:t>
                      </a:r>
                      <a:r>
                        <a:rPr lang="en-US" sz="2600" dirty="0">
                          <a:effectLst/>
                          <a:latin typeface="Times New Roman" panose="02020603050405020304" pitchFamily="18" charset="0"/>
                          <a:ea typeface="MS Mincho"/>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600">
                          <a:effectLst/>
                          <a:latin typeface="Times New Roman" panose="02020603050405020304" pitchFamily="18" charset="0"/>
                          <a:ea typeface="MS Mincho"/>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67789616"/>
                  </a:ext>
                </a:extLst>
              </a:tr>
              <a:tr h="0">
                <a:tc>
                  <a:txBody>
                    <a:bodyPr/>
                    <a:lstStyle/>
                    <a:p>
                      <a:pPr marL="457200" indent="-457200">
                        <a:lnSpc>
                          <a:spcPct val="115000"/>
                        </a:lnSpc>
                        <a:spcAft>
                          <a:spcPts val="0"/>
                        </a:spcAft>
                        <a:buFont typeface="Wingdings" panose="05000000000000000000" pitchFamily="2" charset="2"/>
                        <a:buChar char="ü"/>
                      </a:pPr>
                      <a:r>
                        <a:rPr lang="en-US" sz="2600" dirty="0" err="1" smtClean="0">
                          <a:effectLst/>
                          <a:latin typeface="Times New Roman" panose="02020603050405020304" pitchFamily="18" charset="0"/>
                          <a:ea typeface="MS Mincho"/>
                          <a:cs typeface="Times New Roman" panose="02020603050405020304" pitchFamily="18" charset="0"/>
                        </a:rPr>
                        <a:t>Quan</a:t>
                      </a:r>
                      <a:r>
                        <a:rPr lang="en-US" sz="2600" dirty="0" smtClean="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điểm</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của</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người</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nói</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thế</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nào</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đã</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có</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sức</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thuyết</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phục</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chưa</a:t>
                      </a:r>
                      <a:r>
                        <a:rPr lang="en-US" sz="2600" dirty="0">
                          <a:effectLst/>
                          <a:latin typeface="Times New Roman" panose="02020603050405020304" pitchFamily="18" charset="0"/>
                          <a:ea typeface="MS Mincho"/>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600" dirty="0">
                          <a:effectLst/>
                          <a:latin typeface="Times New Roman" panose="02020603050405020304" pitchFamily="18" charset="0"/>
                          <a:ea typeface="MS Mincho"/>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52752703"/>
                  </a:ext>
                </a:extLst>
              </a:tr>
              <a:tr h="0">
                <a:tc>
                  <a:txBody>
                    <a:bodyPr/>
                    <a:lstStyle/>
                    <a:p>
                      <a:pPr marL="457200" indent="-457200">
                        <a:lnSpc>
                          <a:spcPct val="115000"/>
                        </a:lnSpc>
                        <a:spcAft>
                          <a:spcPts val="0"/>
                        </a:spcAft>
                        <a:buFont typeface="Wingdings" panose="05000000000000000000" pitchFamily="2" charset="2"/>
                        <a:buChar char="ü"/>
                      </a:pPr>
                      <a:r>
                        <a:rPr lang="en-US" sz="2600" dirty="0" err="1" smtClean="0">
                          <a:effectLst/>
                          <a:latin typeface="Times New Roman" panose="02020603050405020304" pitchFamily="18" charset="0"/>
                          <a:ea typeface="MS Mincho"/>
                          <a:cs typeface="Times New Roman" panose="02020603050405020304" pitchFamily="18" charset="0"/>
                        </a:rPr>
                        <a:t>Người</a:t>
                      </a:r>
                      <a:r>
                        <a:rPr lang="en-US" sz="2600" dirty="0" smtClean="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nghe</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đã</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chú</a:t>
                      </a:r>
                      <a:r>
                        <a:rPr lang="en-US" sz="2600" dirty="0">
                          <a:effectLst/>
                          <a:latin typeface="Times New Roman" panose="02020603050405020304" pitchFamily="18" charset="0"/>
                          <a:ea typeface="MS Mincho"/>
                          <a:cs typeface="Times New Roman" panose="02020603050405020304" pitchFamily="18" charset="0"/>
                        </a:rPr>
                        <a:t> ý, </a:t>
                      </a:r>
                      <a:r>
                        <a:rPr lang="en-US" sz="2600" dirty="0" err="1">
                          <a:effectLst/>
                          <a:latin typeface="Times New Roman" panose="02020603050405020304" pitchFamily="18" charset="0"/>
                          <a:ea typeface="MS Mincho"/>
                          <a:cs typeface="Times New Roman" panose="02020603050405020304" pitchFamily="18" charset="0"/>
                        </a:rPr>
                        <a:t>nắm</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bắt</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và</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tóm</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lược</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vấn</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đề</a:t>
                      </a:r>
                      <a:r>
                        <a:rPr lang="en-US" sz="2600" dirty="0">
                          <a:effectLst/>
                          <a:latin typeface="Times New Roman" panose="02020603050405020304" pitchFamily="18" charset="0"/>
                          <a:ea typeface="MS Mincho"/>
                          <a:cs typeface="Times New Roman" panose="02020603050405020304" pitchFamily="18" charset="0"/>
                        </a:rPr>
                        <a:t> </a:t>
                      </a:r>
                      <a:r>
                        <a:rPr lang="en-US" sz="2600" dirty="0" err="1">
                          <a:effectLst/>
                          <a:latin typeface="Times New Roman" panose="02020603050405020304" pitchFamily="18" charset="0"/>
                          <a:ea typeface="MS Mincho"/>
                          <a:cs typeface="Times New Roman" panose="02020603050405020304" pitchFamily="18" charset="0"/>
                        </a:rPr>
                        <a:t>chưa</a:t>
                      </a:r>
                      <a:r>
                        <a:rPr lang="en-US" sz="2600" dirty="0">
                          <a:effectLst/>
                          <a:latin typeface="Times New Roman" panose="02020603050405020304" pitchFamily="18" charset="0"/>
                          <a:ea typeface="MS Mincho"/>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600" dirty="0">
                          <a:effectLst/>
                          <a:latin typeface="Times New Roman" panose="02020603050405020304" pitchFamily="18" charset="0"/>
                          <a:ea typeface="MS Mincho"/>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03481818"/>
                  </a:ext>
                </a:extLst>
              </a:tr>
            </a:tbl>
          </a:graphicData>
        </a:graphic>
      </p:graphicFrame>
    </p:spTree>
    <p:extLst>
      <p:ext uri="{BB962C8B-B14F-4D97-AF65-F5344CB8AC3E}">
        <p14:creationId xmlns:p14="http://schemas.microsoft.com/office/powerpoint/2010/main" val="3192119552"/>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5235952" y="561973"/>
            <a:ext cx="1694695" cy="661207"/>
          </a:xfrm>
          <a:prstGeom prst="rect">
            <a:avLst/>
          </a:prstGeom>
        </p:spPr>
        <p:txBody>
          <a:bodyPr wrap="none">
            <a:spAutoFit/>
          </a:bodyPr>
          <a:lstStyle/>
          <a:p>
            <a:pPr>
              <a:lnSpc>
                <a:spcPct val="150000"/>
              </a:lnSpc>
              <a:spcAft>
                <a:spcPts val="0"/>
              </a:spcAft>
            </a:pPr>
            <a:r>
              <a:rPr lang="en-US" sz="2800" b="1" dirty="0" err="1">
                <a:solidFill>
                  <a:srgbClr val="0000FF"/>
                </a:solidFill>
                <a:latin typeface="Times New Roman" panose="02020603050405020304" pitchFamily="18" charset="0"/>
                <a:ea typeface="Times New Roman" panose="02020603050405020304" pitchFamily="18" charset="0"/>
              </a:rPr>
              <a:t>Vận</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dụng</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2500" t="3186" r="6049" b="5605"/>
          <a:stretch/>
        </p:blipFill>
        <p:spPr>
          <a:xfrm>
            <a:off x="2587932" y="1383860"/>
            <a:ext cx="6990735" cy="4712693"/>
          </a:xfrm>
          <a:prstGeom prst="rect">
            <a:avLst/>
          </a:prstGeom>
        </p:spPr>
      </p:pic>
      <p:sp>
        <p:nvSpPr>
          <p:cNvPr id="10" name="Rectangle 9"/>
          <p:cNvSpPr/>
          <p:nvPr/>
        </p:nvSpPr>
        <p:spPr>
          <a:xfrm>
            <a:off x="4110548" y="2645508"/>
            <a:ext cx="4671096" cy="2031325"/>
          </a:xfrm>
          <a:prstGeom prst="rect">
            <a:avLst/>
          </a:prstGeom>
        </p:spPr>
        <p:txBody>
          <a:bodyPr wrap="square">
            <a:spAutoFit/>
          </a:bodyPr>
          <a:lstStyle/>
          <a:p>
            <a:pPr algn="just">
              <a:lnSpc>
                <a:spcPct val="150000"/>
              </a:lnSpc>
              <a:spcAft>
                <a:spcPts val="0"/>
              </a:spcAft>
            </a:pPr>
            <a:r>
              <a:rPr lang="vi-VN" sz="2800" b="1" dirty="0">
                <a:latin typeface="Times New Roman" panose="02020603050405020304" pitchFamily="18" charset="0"/>
                <a:ea typeface="Times New Roman" panose="02020603050405020304" pitchFamily="18" charset="0"/>
              </a:rPr>
              <a:t>Bài tập 1: </a:t>
            </a:r>
            <a:r>
              <a:rPr lang="en-US" sz="2800" dirty="0" err="1">
                <a:latin typeface="Times New Roman" panose="02020603050405020304" pitchFamily="18" charset="0"/>
                <a:ea typeface="Times New Roman" panose="02020603050405020304" pitchFamily="18" charset="0"/>
              </a:rPr>
              <a:t>Suy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vứt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bừa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nay.</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41001356"/>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5235952" y="561973"/>
            <a:ext cx="1694695" cy="661207"/>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73100" y="1071820"/>
            <a:ext cx="10845800" cy="5232202"/>
          </a:xfrm>
          <a:prstGeom prst="rect">
            <a:avLst/>
          </a:prstGeom>
        </p:spPr>
        <p:txBody>
          <a:bodyPr>
            <a:spAutoFit/>
          </a:bodyPr>
          <a:lstStyle/>
          <a:p>
            <a:pPr>
              <a:lnSpc>
                <a:spcPct val="150000"/>
              </a:lnSpc>
              <a:spcAft>
                <a:spcPts val="0"/>
              </a:spcAft>
            </a:pPr>
            <a:r>
              <a:rPr lang="en-US" sz="2400" b="1" dirty="0" err="1">
                <a:latin typeface="Times New Roman" panose="02020603050405020304" pitchFamily="18" charset="0"/>
                <a:ea typeface="Times New Roman" panose="02020603050405020304" pitchFamily="18" charset="0"/>
              </a:rPr>
              <a:t>Dàn</a:t>
            </a:r>
            <a:r>
              <a:rPr lang="en-US" sz="2400" b="1" dirty="0">
                <a:latin typeface="Times New Roman" panose="02020603050405020304" pitchFamily="18" charset="0"/>
                <a:ea typeface="Times New Roman" panose="02020603050405020304" pitchFamily="18" charset="0"/>
              </a:rPr>
              <a:t> ý </a:t>
            </a:r>
            <a:r>
              <a:rPr lang="en-US" sz="2400" b="1" dirty="0" err="1">
                <a:latin typeface="Times New Roman" panose="02020603050405020304" pitchFamily="18" charset="0"/>
                <a:ea typeface="Times New Roman" panose="02020603050405020304" pitchFamily="18" charset="0"/>
              </a:rPr>
              <a:t>tham</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khảo</a:t>
            </a:r>
            <a:r>
              <a:rPr lang="en-US" sz="2400" b="1"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nSpc>
                <a:spcPct val="150000"/>
              </a:lnSpc>
              <a:spcAft>
                <a:spcPts val="0"/>
              </a:spcAft>
            </a:pPr>
            <a:r>
              <a:rPr lang="en-US" sz="2400" b="1" dirty="0">
                <a:latin typeface="Times New Roman" panose="02020603050405020304" pitchFamily="18" charset="0"/>
                <a:ea typeface="Times New Roman" panose="02020603050405020304" pitchFamily="18" charset="0"/>
              </a:rPr>
              <a:t>1. </a:t>
            </a:r>
            <a:r>
              <a:rPr lang="en-US" sz="2400" b="1" dirty="0" err="1">
                <a:latin typeface="Times New Roman" panose="02020603050405020304" pitchFamily="18" charset="0"/>
                <a:ea typeface="Times New Roman" panose="02020603050405020304" pitchFamily="18" charset="0"/>
              </a:rPr>
              <a:t>Mở</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bài</a:t>
            </a:r>
            <a:endParaRPr lang="en-US" sz="2400" dirty="0">
              <a:latin typeface="Times New Roman" panose="02020603050405020304" pitchFamily="18" charset="0"/>
              <a:ea typeface="Times New Roman" panose="02020603050405020304" pitchFamily="18" charset="0"/>
            </a:endParaRPr>
          </a:p>
          <a:p>
            <a:pPr>
              <a:lnSpc>
                <a:spcPct val="150000"/>
              </a:lnSpc>
              <a:spcAft>
                <a:spcPts val="0"/>
              </a:spcAft>
            </a:pPr>
            <a:r>
              <a:rPr lang="en-US" sz="2400" b="1" dirty="0" err="1">
                <a:latin typeface="Times New Roman" panose="02020603050405020304" pitchFamily="18" charset="0"/>
                <a:ea typeface="Times New Roman" panose="02020603050405020304" pitchFamily="18" charset="0"/>
              </a:rPr>
              <a:t>Giới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thiệu</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vấn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đề</a:t>
            </a:r>
            <a:r>
              <a:rPr lang="en-US" sz="2400" b="1" dirty="0">
                <a:latin typeface="Times New Roman" panose="02020603050405020304" pitchFamily="18" charset="0"/>
                <a:ea typeface="Times New Roman" panose="02020603050405020304" pitchFamily="18" charset="0"/>
              </a:rPr>
              <a: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tượng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bừa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đường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cộng</a:t>
            </a:r>
            <a:endParaRPr lang="en-US" sz="2400" dirty="0">
              <a:latin typeface="Times New Roman" panose="02020603050405020304" pitchFamily="18" charset="0"/>
              <a:ea typeface="Times New Roman" panose="02020603050405020304" pitchFamily="18" charset="0"/>
            </a:endParaRPr>
          </a:p>
          <a:p>
            <a:pPr>
              <a:lnSpc>
                <a:spcPct val="150000"/>
              </a:lnSpc>
              <a:spcAft>
                <a:spcPts val="0"/>
              </a:spcAft>
            </a:pPr>
            <a:r>
              <a:rPr lang="en-US" sz="2400" b="1" dirty="0">
                <a:latin typeface="Times New Roman" panose="02020603050405020304" pitchFamily="18" charset="0"/>
                <a:ea typeface="Times New Roman" panose="02020603050405020304" pitchFamily="18" charset="0"/>
              </a:rPr>
              <a:t>2. </a:t>
            </a:r>
            <a:r>
              <a:rPr lang="en-US" sz="2400" b="1" dirty="0" err="1">
                <a:latin typeface="Times New Roman" panose="02020603050405020304" pitchFamily="18" charset="0"/>
                <a:ea typeface="Times New Roman" panose="02020603050405020304" pitchFamily="18" charset="0"/>
              </a:rPr>
              <a:t>Thân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bài</a:t>
            </a:r>
            <a:endParaRPr lang="en-US" sz="2400" dirty="0">
              <a:latin typeface="Times New Roman" panose="02020603050405020304" pitchFamily="18" charset="0"/>
              <a:ea typeface="Times New Roman" panose="02020603050405020304" pitchFamily="18" charset="0"/>
            </a:endParaRPr>
          </a:p>
          <a:p>
            <a:pPr marL="342900" indent="-342900">
              <a:lnSpc>
                <a:spcPct val="150000"/>
              </a:lnSpc>
              <a:spcAft>
                <a:spcPts val="1200"/>
              </a:spcAft>
              <a:buFont typeface="Wingdings" panose="05000000000000000000" pitchFamily="2" charset="2"/>
              <a:buChar char="v"/>
            </a:pPr>
            <a:r>
              <a:rPr lang="en-US" sz="2400" dirty="0" err="1" smtClean="0">
                <a:latin typeface="Times New Roman" panose="02020603050405020304" pitchFamily="18" charset="0"/>
                <a:ea typeface="Times New Roman" panose="02020603050405020304" pitchFamily="18" charset="0"/>
              </a:rPr>
              <a:t>Thực</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Hiểu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tượng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vứt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bừa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như</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chứng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định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bài</a:t>
            </a:r>
            <a:r>
              <a:rPr lang="en-US" sz="2400" dirty="0">
                <a:latin typeface="Times New Roman" panose="02020603050405020304" pitchFamily="18" charset="0"/>
                <a:ea typeface="Times New Roman" panose="02020603050405020304" pitchFamily="18" charset="0"/>
              </a:rPr>
              <a:t>)</a:t>
            </a:r>
          </a:p>
          <a:p>
            <a:pPr marL="342900" indent="-342900">
              <a:lnSpc>
                <a:spcPct val="150000"/>
              </a:lnSpc>
              <a:spcAft>
                <a:spcPts val="0"/>
              </a:spcAft>
              <a:buFont typeface="Wingdings" panose="05000000000000000000" pitchFamily="2" charset="2"/>
              <a:buChar char="ü"/>
            </a:pPr>
            <a:r>
              <a:rPr lang="en-US" sz="2400" dirty="0" err="1" smtClean="0">
                <a:latin typeface="Times New Roman" panose="02020603050405020304" pitchFamily="18" charset="0"/>
                <a:ea typeface="Times New Roman" panose="02020603050405020304" pitchFamily="18" charset="0"/>
              </a:rPr>
              <a:t>Chúng</a:t>
            </a:r>
            <a:r>
              <a:rPr lang="en-US" sz="2400" dirty="0" smtClean="0">
                <a:latin typeface="Times New Roman" panose="02020603050405020304" pitchFamily="18" charset="0"/>
                <a:ea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rPr>
              <a:t>ta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bắt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gặp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rác</a:t>
            </a:r>
            <a:r>
              <a:rPr lang="en-US" sz="2400" dirty="0">
                <a:latin typeface="Times New Roman" panose="02020603050405020304" pitchFamily="18" charset="0"/>
                <a:ea typeface="Times New Roman" panose="02020603050405020304" pitchFamily="18" charset="0"/>
              </a:rPr>
              <a:t> ở </a:t>
            </a:r>
            <a:r>
              <a:rPr lang="en-US" sz="2400" dirty="0" err="1">
                <a:latin typeface="Times New Roman" panose="02020603050405020304" pitchFamily="18" charset="0"/>
                <a:ea typeface="Times New Roman" panose="02020603050405020304" pitchFamily="18" charset="0"/>
              </a:rPr>
              <a:t>bất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xung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quanh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môi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trường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sống</a:t>
            </a:r>
            <a:r>
              <a:rPr lang="en-US" sz="2400" dirty="0">
                <a:latin typeface="Times New Roman" panose="02020603050405020304" pitchFamily="18" charset="0"/>
                <a:ea typeface="Times New Roman" panose="02020603050405020304" pitchFamily="18" charset="0"/>
              </a:rPr>
              <a:t>.</a:t>
            </a:r>
          </a:p>
          <a:p>
            <a:pPr marL="342900" indent="-342900">
              <a:lnSpc>
                <a:spcPct val="150000"/>
              </a:lnSpc>
              <a:spcAft>
                <a:spcPts val="0"/>
              </a:spcAft>
              <a:buFont typeface="Wingdings" panose="05000000000000000000" pitchFamily="2" charset="2"/>
              <a:buChar char="ü"/>
            </a:pPr>
            <a:r>
              <a:rPr lang="en-US" sz="2400" dirty="0" err="1" smtClean="0">
                <a:latin typeface="Times New Roman" panose="02020603050405020304" pitchFamily="18" charset="0"/>
                <a:ea typeface="Times New Roman" panose="02020603050405020304" pitchFamily="18" charset="0"/>
              </a:rPr>
              <a:t>Hiện</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tượng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vứt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đang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ngày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càng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trở</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phổ</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biến</a:t>
            </a:r>
            <a:r>
              <a:rPr lang="en-US" sz="2400" dirty="0">
                <a:latin typeface="Times New Roman" panose="02020603050405020304" pitchFamily="18" charset="0"/>
                <a:ea typeface="Times New Roman" panose="02020603050405020304" pitchFamily="18" charset="0"/>
              </a:rPr>
              <a:t>, ở </a:t>
            </a:r>
            <a:r>
              <a:rPr lang="en-US" sz="2400" dirty="0" err="1">
                <a:latin typeface="Times New Roman" panose="02020603050405020304" pitchFamily="18" charset="0"/>
                <a:ea typeface="Times New Roman" panose="02020603050405020304" pitchFamily="18" charset="0"/>
              </a:rPr>
              <a:t>khắp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mọi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trường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phố</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điểm</a:t>
            </a:r>
            <a:r>
              <a:rPr lang="en-US" sz="2400" dirty="0">
                <a:latin typeface="Times New Roman" panose="02020603050405020304" pitchFamily="18" charset="0"/>
                <a:ea typeface="Times New Roman" panose="02020603050405020304" pitchFamily="18" charset="0"/>
              </a:rPr>
              <a:t> du </a:t>
            </a:r>
            <a:r>
              <a:rPr lang="en-US" sz="2400" dirty="0" err="1">
                <a:latin typeface="Times New Roman" panose="02020603050405020304" pitchFamily="18" charset="0"/>
                <a:ea typeface="Times New Roman" panose="02020603050405020304" pitchFamily="18" charset="0"/>
              </a:rPr>
              <a:t>lịch</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86649113"/>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5235952" y="561973"/>
            <a:ext cx="1694695" cy="661207"/>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0399" y="879390"/>
            <a:ext cx="10845800" cy="579967"/>
          </a:xfrm>
          <a:prstGeom prst="rect">
            <a:avLst/>
          </a:prstGeom>
        </p:spPr>
        <p:txBody>
          <a:bodyP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2. </a:t>
            </a: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Thân</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bài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06559" y="1290306"/>
            <a:ext cx="10845800" cy="5139869"/>
          </a:xfrm>
          <a:prstGeom prst="rect">
            <a:avLst/>
          </a:prstGeom>
        </p:spPr>
        <p:txBody>
          <a:bodyPr>
            <a:spAutoFit/>
          </a:bodyPr>
          <a:lstStyle/>
          <a:p>
            <a:pPr>
              <a:lnSpc>
                <a:spcPct val="150000"/>
              </a:lnSpc>
              <a:spcAft>
                <a:spcPts val="1200"/>
              </a:spcAft>
            </a:pPr>
            <a:r>
              <a:rPr lang="en-US" sz="2400" dirty="0" err="1">
                <a:latin typeface="Times New Roman" panose="02020603050405020304" pitchFamily="18" charset="0"/>
                <a:ea typeface="Times New Roman" panose="02020603050405020304" pitchFamily="18" charset="0"/>
              </a:rPr>
              <a:t>Nguyên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Nguyên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dẫn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tượng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vứt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bừa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bãi</a:t>
            </a:r>
            <a:r>
              <a:rPr lang="en-US" sz="2400" dirty="0">
                <a:latin typeface="Times New Roman" panose="02020603050405020304" pitchFamily="18" charset="0"/>
                <a:ea typeface="Times New Roman" panose="02020603050405020304" pitchFamily="18" charset="0"/>
              </a:rPr>
              <a:t>?</a:t>
            </a:r>
          </a:p>
          <a:p>
            <a:pPr marL="285750" indent="-285750">
              <a:lnSpc>
                <a:spcPct val="150000"/>
              </a:lnSpc>
              <a:spcAft>
                <a:spcPts val="1200"/>
              </a:spcAft>
              <a:buFont typeface="Wingdings" panose="05000000000000000000" pitchFamily="2" charset="2"/>
              <a:buChar char="ü"/>
            </a:pP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Khách</a:t>
            </a:r>
            <a:r>
              <a:rPr lang="en-US" sz="2400" dirty="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quan</a:t>
            </a:r>
            <a:r>
              <a:rPr lang="en-US" sz="2400" dirty="0" smtClean="0">
                <a:latin typeface="Times New Roman" panose="02020603050405020304" pitchFamily="18" charset="0"/>
                <a:ea typeface="Times New Roman" panose="02020603050405020304" pitchFamily="18" charset="0"/>
              </a:rPr>
              <a:t>:</a:t>
            </a:r>
          </a:p>
          <a:p>
            <a:pPr marL="342900" indent="-342900">
              <a:lnSpc>
                <a:spcPct val="150000"/>
              </a:lnSpc>
              <a:spcAft>
                <a:spcPts val="1200"/>
              </a:spcAft>
              <a:buFont typeface="Wingdings" panose="05000000000000000000" pitchFamily="2" charset="2"/>
              <a:buChar char="§"/>
            </a:pPr>
            <a:r>
              <a:rPr lang="en-US" sz="2400" dirty="0" err="1" smtClean="0">
                <a:latin typeface="Times New Roman" panose="02020603050405020304" pitchFamily="18" charset="0"/>
                <a:ea typeface="Times New Roman" panose="02020603050405020304" pitchFamily="18" charset="0"/>
              </a:rPr>
              <a:t>Nhà</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nước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địa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phương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rPr>
              <a:t> ban </a:t>
            </a:r>
            <a:r>
              <a:rPr lang="en-US" sz="2400" dirty="0" err="1">
                <a:latin typeface="Times New Roman" panose="02020603050405020304" pitchFamily="18" charset="0"/>
                <a:ea typeface="Times New Roman" panose="02020603050405020304" pitchFamily="18" charset="0"/>
              </a:rPr>
              <a:t>ngành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chưa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tài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đúng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đắn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nghiêm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khắc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hành</a:t>
            </a:r>
            <a:r>
              <a:rPr lang="en-US" sz="2400" dirty="0">
                <a:latin typeface="Times New Roman" panose="02020603050405020304" pitchFamily="18" charset="0"/>
                <a:ea typeface="Times New Roman" panose="02020603050405020304" pitchFamily="18" charset="0"/>
              </a:rPr>
              <a:t> vi </a:t>
            </a:r>
            <a:r>
              <a:rPr lang="en-US" sz="2400" dirty="0" err="1">
                <a:latin typeface="Times New Roman" panose="02020603050405020304" pitchFamily="18" charset="0"/>
                <a:ea typeface="Times New Roman" panose="02020603050405020304" pitchFamily="18" charset="0"/>
              </a:rPr>
              <a:t>vi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phạm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vứt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bừa</a:t>
            </a:r>
            <a:r>
              <a:rPr lang="en-US" sz="2400" dirty="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bãi</a:t>
            </a:r>
            <a:endParaRPr lang="en-US" sz="2400" dirty="0" smtClean="0">
              <a:latin typeface="Times New Roman" panose="02020603050405020304" pitchFamily="18" charset="0"/>
              <a:ea typeface="Times New Roman" panose="02020603050405020304" pitchFamily="18" charset="0"/>
            </a:endParaRPr>
          </a:p>
          <a:p>
            <a:pPr marL="342900" indent="-342900">
              <a:lnSpc>
                <a:spcPct val="150000"/>
              </a:lnSpc>
              <a:spcAft>
                <a:spcPts val="1200"/>
              </a:spcAft>
              <a:buFont typeface="Wingdings" panose="05000000000000000000" pitchFamily="2" charset="2"/>
              <a:buChar char="§"/>
            </a:pPr>
            <a:r>
              <a:rPr lang="en-US" sz="2400" dirty="0" err="1" smtClean="0">
                <a:latin typeface="Times New Roman" panose="02020603050405020304" pitchFamily="18" charset="0"/>
                <a:ea typeface="Times New Roman" panose="02020603050405020304" pitchFamily="18" charset="0"/>
              </a:rPr>
              <a:t>Hệ</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thùng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chưa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đầu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a:t>
            </a:r>
            <a:r>
              <a:rPr lang="en-US" sz="2400" dirty="0">
                <a:latin typeface="Times New Roman" panose="02020603050405020304" pitchFamily="18" charset="0"/>
                <a:ea typeface="Times New Roman" panose="02020603050405020304" pitchFamily="18" charset="0"/>
              </a:rPr>
              <a:t> ở </a:t>
            </a:r>
            <a:r>
              <a:rPr lang="en-US" sz="2400" dirty="0" err="1">
                <a:latin typeface="Times New Roman" panose="02020603050405020304" pitchFamily="18" charset="0"/>
                <a:ea typeface="Times New Roman" panose="02020603050405020304" pitchFamily="18" charset="0"/>
              </a:rPr>
              <a:t>nhiều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hoặc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bố</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vị</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đặt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chưa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thích</a:t>
            </a:r>
            <a:r>
              <a:rPr lang="en-US" sz="2400" dirty="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hợp</a:t>
            </a:r>
            <a:endParaRPr lang="en-US" sz="2400" dirty="0" smtClean="0">
              <a:latin typeface="Times New Roman" panose="02020603050405020304" pitchFamily="18" charset="0"/>
              <a:ea typeface="Times New Roman" panose="02020603050405020304" pitchFamily="18" charset="0"/>
            </a:endParaRPr>
          </a:p>
          <a:p>
            <a:pPr marL="342900" indent="-342900">
              <a:lnSpc>
                <a:spcPct val="150000"/>
              </a:lnSpc>
              <a:spcAft>
                <a:spcPts val="1200"/>
              </a:spcAft>
              <a:buFont typeface="Wingdings" panose="05000000000000000000" pitchFamily="2" charset="2"/>
              <a:buChar char="§"/>
            </a:pPr>
            <a:r>
              <a:rPr lang="en-US" sz="2400" dirty="0" err="1" smtClean="0">
                <a:latin typeface="Times New Roman" panose="02020603050405020304" pitchFamily="18" charset="0"/>
                <a:ea typeface="Times New Roman" panose="02020603050405020304" pitchFamily="18" charset="0"/>
              </a:rPr>
              <a:t>Hệ</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chưa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đầu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nhiều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địa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phương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còn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lúng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túng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việc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rác</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54313678"/>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5235952" y="561973"/>
            <a:ext cx="1694695" cy="661207"/>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0399" y="879390"/>
            <a:ext cx="10845800" cy="579967"/>
          </a:xfrm>
          <a:prstGeom prst="rect">
            <a:avLst/>
          </a:prstGeom>
        </p:spPr>
        <p:txBody>
          <a:bodyP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2. </a:t>
            </a: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Thân</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bài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660400" y="1594601"/>
            <a:ext cx="10845800" cy="3785652"/>
          </a:xfrm>
          <a:prstGeom prst="rect">
            <a:avLst/>
          </a:prstGeom>
        </p:spPr>
        <p:txBody>
          <a:bodyPr>
            <a:spAutoFit/>
          </a:bodyPr>
          <a:lstStyle/>
          <a:p>
            <a:pPr marL="285750" indent="-285750">
              <a:lnSpc>
                <a:spcPct val="150000"/>
              </a:lnSpc>
              <a:spcAft>
                <a:spcPts val="1200"/>
              </a:spcAft>
              <a:buFont typeface="Wingdings" panose="05000000000000000000" pitchFamily="2" charset="2"/>
              <a:buChar char="ü"/>
            </a:pP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Chủ</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quan</a:t>
            </a:r>
            <a:r>
              <a:rPr lang="en-US" sz="2800" dirty="0" smtClean="0">
                <a:latin typeface="Times New Roman" panose="02020603050405020304" pitchFamily="18" charset="0"/>
                <a:ea typeface="Times New Roman" panose="02020603050405020304" pitchFamily="18" charset="0"/>
              </a:rPr>
              <a:t>:</a:t>
            </a:r>
          </a:p>
          <a:p>
            <a:pPr marL="457200" indent="-457200">
              <a:lnSpc>
                <a:spcPct val="150000"/>
              </a:lnSpc>
              <a:spcAft>
                <a:spcPts val="1200"/>
              </a:spcAft>
              <a:buFont typeface="Wingdings" panose="05000000000000000000" pitchFamily="2" charset="2"/>
              <a:buChar char="§"/>
            </a:pPr>
            <a:r>
              <a:rPr lang="en-US" sz="2800" dirty="0" smtClean="0">
                <a:latin typeface="Times New Roman" panose="02020603050405020304" pitchFamily="18" charset="0"/>
                <a:ea typeface="Times New Roman" panose="02020603050405020304" pitchFamily="18" charset="0"/>
              </a:rPr>
              <a:t>Ý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chưa</a:t>
            </a:r>
            <a:r>
              <a:rPr lang="en-US" sz="2800" dirty="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cao</a:t>
            </a:r>
            <a:r>
              <a:rPr lang="en-US" sz="2800" dirty="0" smtClean="0">
                <a:latin typeface="Times New Roman" panose="02020603050405020304" pitchFamily="18" charset="0"/>
                <a:ea typeface="Times New Roman" panose="02020603050405020304" pitchFamily="18" charset="0"/>
              </a:rPr>
              <a:t>.</a:t>
            </a:r>
          </a:p>
          <a:p>
            <a:pPr marL="457200" indent="-457200">
              <a:lnSpc>
                <a:spcPct val="150000"/>
              </a:lnSpc>
              <a:spcAft>
                <a:spcPts val="1200"/>
              </a:spcAft>
              <a:buFont typeface="Wingdings" panose="05000000000000000000" pitchFamily="2" charset="2"/>
              <a:buChar char="§"/>
            </a:pPr>
            <a:r>
              <a:rPr lang="en-US" sz="2800" dirty="0" smtClean="0">
                <a:latin typeface="Times New Roman" panose="02020603050405020304" pitchFamily="18" charset="0"/>
                <a:ea typeface="Times New Roman" panose="02020603050405020304" pitchFamily="18" charset="0"/>
              </a:rPr>
              <a:t>Cha </a:t>
            </a:r>
            <a:r>
              <a:rPr lang="en-US" sz="2800" dirty="0" err="1">
                <a:latin typeface="Times New Roman" panose="02020603050405020304" pitchFamily="18" charset="0"/>
                <a:ea typeface="Times New Roman" panose="02020603050405020304" pitchFamily="18" charset="0"/>
              </a:rPr>
              <a:t>mẹ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nghiêm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khắc</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cái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xấu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smtClean="0">
                <a:latin typeface="Times New Roman" panose="02020603050405020304" pitchFamily="18" charset="0"/>
                <a:ea typeface="Times New Roman" panose="02020603050405020304" pitchFamily="18" charset="0"/>
              </a:rPr>
              <a:t>con</a:t>
            </a:r>
          </a:p>
          <a:p>
            <a:pPr marL="457200" indent="-457200">
              <a:lnSpc>
                <a:spcPct val="150000"/>
              </a:lnSpc>
              <a:spcAft>
                <a:spcPts val="1200"/>
              </a:spcAft>
              <a:buFont typeface="Wingdings" panose="05000000000000000000" pitchFamily="2" charset="2"/>
              <a:buChar char="§"/>
            </a:pPr>
            <a:r>
              <a:rPr lang="en-US" sz="2800" dirty="0" err="1" smtClean="0">
                <a:latin typeface="Times New Roman" panose="02020603050405020304" pitchFamily="18" charset="0"/>
                <a:ea typeface="Times New Roman" panose="02020603050405020304" pitchFamily="18" charset="0"/>
              </a:rPr>
              <a:t>Thái</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ích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kỉ</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nhỏ</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nhen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ích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722575"/>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5235952" y="561973"/>
            <a:ext cx="1694695" cy="661207"/>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73100" y="1208174"/>
            <a:ext cx="10845800" cy="4616648"/>
          </a:xfrm>
          <a:prstGeom prst="rect">
            <a:avLst/>
          </a:prstGeom>
        </p:spPr>
        <p:txBody>
          <a:bodyPr>
            <a:spAutoFit/>
          </a:bodyPr>
          <a:lstStyle/>
          <a:p>
            <a:pPr>
              <a:lnSpc>
                <a:spcPct val="150000"/>
              </a:lnSpc>
            </a:pPr>
            <a:r>
              <a:rPr lang="vi-VN" sz="2800" dirty="0">
                <a:latin typeface="Times New Roman" panose="02020603050405020304" pitchFamily="18" charset="0"/>
                <a:cs typeface="Times New Roman" panose="02020603050405020304" pitchFamily="18" charset="0"/>
              </a:rPr>
              <a:t>Hậu quả:</a:t>
            </a:r>
          </a:p>
          <a:p>
            <a:pPr marL="285750" indent="-285750">
              <a:lnSpc>
                <a:spcPct val="150000"/>
              </a:lnSpc>
              <a:buFont typeface="Wingdings" panose="05000000000000000000" pitchFamily="2" charset="2"/>
              <a:buChar char="v"/>
            </a:pP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Ảnh </a:t>
            </a:r>
            <a:r>
              <a:rPr lang="vi-VN" sz="2800" dirty="0">
                <a:latin typeface="Times New Roman" panose="02020603050405020304" pitchFamily="18" charset="0"/>
                <a:cs typeface="Times New Roman" panose="02020603050405020304" pitchFamily="18" charset="0"/>
              </a:rPr>
              <a:t>hưởng nghiêm trọng đến sức khỏe, đời sống của người dân, không chỉ khiến sức khỏe bị suy giảm, gây nhiều bệnh tật.</a:t>
            </a:r>
          </a:p>
          <a:p>
            <a:pPr marL="285750" indent="-285750">
              <a:lnSpc>
                <a:spcPct val="150000"/>
              </a:lnSpc>
              <a:buFont typeface="Wingdings" panose="05000000000000000000" pitchFamily="2" charset="2"/>
              <a:buChar char="v"/>
            </a:pP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Xả </a:t>
            </a:r>
            <a:r>
              <a:rPr lang="vi-VN" sz="2800" dirty="0">
                <a:latin typeface="Times New Roman" panose="02020603050405020304" pitchFamily="18" charset="0"/>
                <a:cs typeface="Times New Roman" panose="02020603050405020304" pitchFamily="18" charset="0"/>
              </a:rPr>
              <a:t>rác bừa bãi là nguyên nhân lớn gây ô nhiễm môi trường</a:t>
            </a:r>
          </a:p>
          <a:p>
            <a:pPr marL="285750" indent="-285750">
              <a:lnSpc>
                <a:spcPct val="150000"/>
              </a:lnSpc>
              <a:buFont typeface="Wingdings" panose="05000000000000000000" pitchFamily="2" charset="2"/>
              <a:buChar char="v"/>
            </a:pP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Làm </a:t>
            </a:r>
            <a:r>
              <a:rPr lang="vi-VN" sz="2800" dirty="0">
                <a:latin typeface="Times New Roman" panose="02020603050405020304" pitchFamily="18" charset="0"/>
                <a:cs typeface="Times New Roman" panose="02020603050405020304" pitchFamily="18" charset="0"/>
              </a:rPr>
              <a:t>mất đi hình ảnh Việt Nam tươi đẹp trong mắt bạn bè quốc tế, khiến cho ngành du lịch giảm mạnh, thiệt hại chung về kinh tế.</a:t>
            </a:r>
          </a:p>
          <a:p>
            <a:pPr marL="285750" indent="-285750">
              <a:lnSpc>
                <a:spcPct val="150000"/>
              </a:lnSpc>
              <a:buFont typeface="Wingdings" panose="05000000000000000000" pitchFamily="2" charset="2"/>
              <a:buChar char="v"/>
            </a:pP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Tiêu </a:t>
            </a:r>
            <a:r>
              <a:rPr lang="vi-VN" sz="2800" dirty="0">
                <a:latin typeface="Times New Roman" panose="02020603050405020304" pitchFamily="18" charset="0"/>
                <a:cs typeface="Times New Roman" panose="02020603050405020304" pitchFamily="18" charset="0"/>
              </a:rPr>
              <a:t>tốn những khoản chi phí lớn để thuê nhân sự dọn dẹp vệ sinh</a:t>
            </a:r>
          </a:p>
        </p:txBody>
      </p:sp>
    </p:spTree>
    <p:extLst>
      <p:ext uri="{BB962C8B-B14F-4D97-AF65-F5344CB8AC3E}">
        <p14:creationId xmlns:p14="http://schemas.microsoft.com/office/powerpoint/2010/main" val="2169841831"/>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Nói</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rình</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5235952" y="561973"/>
            <a:ext cx="1694695" cy="661207"/>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0400" y="1358424"/>
            <a:ext cx="10845800" cy="4555093"/>
          </a:xfrm>
          <a:prstGeom prst="rect">
            <a:avLst/>
          </a:prstGeom>
        </p:spPr>
        <p:txBody>
          <a:bodyPr>
            <a:spAutoFit/>
          </a:bodyPr>
          <a:lstStyle/>
          <a:p>
            <a:pPr marL="457200" indent="-457200">
              <a:spcAft>
                <a:spcPts val="1200"/>
              </a:spcAft>
              <a:buFont typeface="Wingdings" panose="05000000000000000000" pitchFamily="2" charset="2"/>
              <a:buChar char="q"/>
            </a:pP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xuất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vứt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bừa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bãi</a:t>
            </a:r>
            <a:r>
              <a:rPr lang="en-US" sz="2800" dirty="0">
                <a:latin typeface="Times New Roman" panose="02020603050405020304" pitchFamily="18" charset="0"/>
                <a:ea typeface="Times New Roman" panose="02020603050405020304" pitchFamily="18" charset="0"/>
              </a:rPr>
              <a:t>?</a:t>
            </a:r>
          </a:p>
          <a:p>
            <a:pPr marL="457200" lvl="0" indent="-457200">
              <a:spcAft>
                <a:spcPts val="0"/>
              </a:spcAft>
              <a:buSzPts val="1000"/>
              <a:buFont typeface="Wingdings" panose="05000000000000000000" pitchFamily="2" charset="2"/>
              <a:buChar char="v"/>
              <a:tabLst>
                <a:tab pos="457200" algn="l"/>
              </a:tabLst>
            </a:pP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nâng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trường</a:t>
            </a:r>
            <a:r>
              <a:rPr lang="en-US" sz="2800" dirty="0">
                <a:latin typeface="Times New Roman" panose="02020603050405020304" pitchFamily="18" charset="0"/>
                <a:ea typeface="Times New Roman" panose="02020603050405020304" pitchFamily="18" charset="0"/>
              </a:rPr>
              <a:t>.</a:t>
            </a:r>
          </a:p>
          <a:p>
            <a:pPr marL="457200" lvl="0" indent="-457200">
              <a:spcAft>
                <a:spcPts val="0"/>
              </a:spcAft>
              <a:buSzPts val="1000"/>
              <a:buFont typeface="Wingdings" panose="05000000000000000000" pitchFamily="2" charset="2"/>
              <a:buChar char="v"/>
              <a:tabLst>
                <a:tab pos="457200" algn="l"/>
              </a:tabLst>
            </a:pPr>
            <a:r>
              <a:rPr lang="en-US" sz="2800" dirty="0" err="1">
                <a:latin typeface="Times New Roman" panose="02020603050405020304" pitchFamily="18" charset="0"/>
                <a:ea typeface="Times New Roman" panose="02020603050405020304" pitchFamily="18" charset="0"/>
              </a:rPr>
              <a:t>Lên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phê</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hành</a:t>
            </a:r>
            <a:r>
              <a:rPr lang="en-US" sz="2800" dirty="0">
                <a:latin typeface="Times New Roman" panose="02020603050405020304" pitchFamily="18" charset="0"/>
                <a:ea typeface="Times New Roman" panose="02020603050405020304" pitchFamily="18" charset="0"/>
              </a:rPr>
              <a:t> vi </a:t>
            </a:r>
            <a:r>
              <a:rPr lang="en-US" sz="2800" dirty="0" err="1">
                <a:latin typeface="Times New Roman" panose="02020603050405020304" pitchFamily="18" charset="0"/>
                <a:ea typeface="Times New Roman" panose="02020603050405020304" pitchFamily="18" charset="0"/>
              </a:rPr>
              <a:t>vứt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bừa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bãi</a:t>
            </a:r>
            <a:r>
              <a:rPr lang="en-US" sz="2800" dirty="0">
                <a:latin typeface="Times New Roman" panose="02020603050405020304" pitchFamily="18" charset="0"/>
                <a:ea typeface="Times New Roman" panose="02020603050405020304" pitchFamily="18" charset="0"/>
              </a:rPr>
              <a:t>.</a:t>
            </a:r>
          </a:p>
          <a:p>
            <a:pPr marL="457200" lvl="0" indent="-457200">
              <a:spcAft>
                <a:spcPts val="0"/>
              </a:spcAft>
              <a:buSzPts val="1000"/>
              <a:buFont typeface="Wingdings" panose="05000000000000000000" pitchFamily="2" charset="2"/>
              <a:buChar char="v"/>
              <a:tabLst>
                <a:tab pos="457200" algn="l"/>
              </a:tabLst>
            </a:pPr>
            <a:r>
              <a:rPr lang="en-US" sz="2800" dirty="0" err="1">
                <a:latin typeface="Times New Roman" panose="02020603050405020304" pitchFamily="18" charset="0"/>
                <a:ea typeface="Times New Roman" panose="02020603050405020304" pitchFamily="18" charset="0"/>
              </a:rPr>
              <a:t>Tuyên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truyền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xung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vứt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đúng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rPr>
              <a:t>.</a:t>
            </a:r>
          </a:p>
          <a:p>
            <a:pPr marL="457200" lvl="0" indent="-457200">
              <a:spcAft>
                <a:spcPts val="0"/>
              </a:spcAft>
              <a:buSzPts val="1000"/>
              <a:buFont typeface="Wingdings" panose="05000000000000000000" pitchFamily="2" charset="2"/>
              <a:buChar char="v"/>
              <a:tabLst>
                <a:tab pos="457200" algn="l"/>
              </a:tabLst>
            </a:pPr>
            <a:r>
              <a:rPr lang="en-US" sz="2800" dirty="0" err="1">
                <a:latin typeface="Times New Roman" panose="02020603050405020304" pitchFamily="18" charset="0"/>
                <a:ea typeface="Times New Roman" panose="02020603050405020304" pitchFamily="18" charset="0"/>
              </a:rPr>
              <a:t>Mỗi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địa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nặng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hành</a:t>
            </a:r>
            <a:r>
              <a:rPr lang="en-US" sz="2800" dirty="0">
                <a:latin typeface="Times New Roman" panose="02020603050405020304" pitchFamily="18" charset="0"/>
                <a:ea typeface="Times New Roman" panose="02020603050405020304" pitchFamily="18" charset="0"/>
              </a:rPr>
              <a:t> vi </a:t>
            </a:r>
            <a:r>
              <a:rPr lang="en-US" sz="2800" dirty="0" err="1">
                <a:latin typeface="Times New Roman" panose="02020603050405020304" pitchFamily="18" charset="0"/>
                <a:ea typeface="Times New Roman" panose="02020603050405020304" pitchFamily="18" charset="0"/>
              </a:rPr>
              <a:t>vi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phạm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đại</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28806764"/>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02578929"/>
              </p:ext>
            </p:extLst>
          </p:nvPr>
        </p:nvGraphicFramePr>
        <p:xfrm>
          <a:off x="660400" y="732729"/>
          <a:ext cx="10845800" cy="5870448"/>
        </p:xfrm>
        <a:graphic>
          <a:graphicData uri="http://schemas.openxmlformats.org/drawingml/2006/table">
            <a:tbl>
              <a:tblPr firstRow="1" firstCol="1" bandRow="1" bandCol="1"/>
              <a:tblGrid>
                <a:gridCol w="2422013">
                  <a:extLst>
                    <a:ext uri="{9D8B030D-6E8A-4147-A177-3AD203B41FA5}">
                      <a16:colId xmlns:a16="http://schemas.microsoft.com/office/drawing/2014/main" xmlns="" val="853000819"/>
                    </a:ext>
                  </a:extLst>
                </a:gridCol>
                <a:gridCol w="3000887">
                  <a:extLst>
                    <a:ext uri="{9D8B030D-6E8A-4147-A177-3AD203B41FA5}">
                      <a16:colId xmlns:a16="http://schemas.microsoft.com/office/drawing/2014/main" xmlns="" val="815936594"/>
                    </a:ext>
                  </a:extLst>
                </a:gridCol>
                <a:gridCol w="2711450">
                  <a:extLst>
                    <a:ext uri="{9D8B030D-6E8A-4147-A177-3AD203B41FA5}">
                      <a16:colId xmlns:a16="http://schemas.microsoft.com/office/drawing/2014/main" xmlns="" val="1618146188"/>
                    </a:ext>
                  </a:extLst>
                </a:gridCol>
                <a:gridCol w="2711450">
                  <a:extLst>
                    <a:ext uri="{9D8B030D-6E8A-4147-A177-3AD203B41FA5}">
                      <a16:colId xmlns:a16="http://schemas.microsoft.com/office/drawing/2014/main" xmlns="" val="3031351691"/>
                    </a:ext>
                  </a:extLst>
                </a:gridCol>
              </a:tblGrid>
              <a:tr h="112117">
                <a:tc gridSpan="4">
                  <a:txBody>
                    <a:bodyPr/>
                    <a:lstStyle/>
                    <a:p>
                      <a:pPr algn="ctr">
                        <a:lnSpc>
                          <a:spcPct val="107000"/>
                        </a:lnSpc>
                        <a:spcAft>
                          <a:spcPts val="0"/>
                        </a:spcAft>
                      </a:pPr>
                      <a:r>
                        <a:rPr lang="vi-VN" sz="20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PHIẾU ĐÁNH GIÁ THEO TIÊU CHÍ</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272274895"/>
                  </a:ext>
                </a:extLst>
              </a:tr>
              <a:tr h="112117">
                <a:tc gridSpan="4">
                  <a:txBody>
                    <a:bodyPr/>
                    <a:lstStyle/>
                    <a:p>
                      <a:pPr algn="ctr">
                        <a:lnSpc>
                          <a:spcPct val="107000"/>
                        </a:lnSpc>
                        <a:spcAft>
                          <a:spcPts val="0"/>
                        </a:spcAft>
                      </a:pP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Nhóm</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4085009194"/>
                  </a:ext>
                </a:extLst>
              </a:tr>
              <a:tr h="112117">
                <a:tc rowSpan="2">
                  <a:txBody>
                    <a:bodyPr/>
                    <a:lstStyle/>
                    <a:p>
                      <a:pPr algn="ctr">
                        <a:lnSpc>
                          <a:spcPct val="107000"/>
                        </a:lnSpc>
                        <a:spcAft>
                          <a:spcPts val="0"/>
                        </a:spcAft>
                      </a:pP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07000"/>
                        </a:lnSpc>
                        <a:spcAft>
                          <a:spcPts val="0"/>
                        </a:spcAft>
                      </a:pPr>
                      <a:r>
                        <a:rPr lang="vi-VN" sz="2000" b="1" i="1" dirty="0">
                          <a:effectLst/>
                          <a:latin typeface="Times New Roman" panose="02020603050405020304" pitchFamily="18" charset="0"/>
                          <a:ea typeface="Times New Roman" panose="02020603050405020304" pitchFamily="18" charset="0"/>
                          <a:cs typeface="Times New Roman" panose="02020603050405020304" pitchFamily="18" charset="0"/>
                        </a:rPr>
                        <a:t>Mức độ</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4014137705"/>
                  </a:ext>
                </a:extLst>
              </a:tr>
              <a:tr h="112117">
                <a:tc vMerge="1">
                  <a:txBody>
                    <a:bodyPr/>
                    <a:lstStyle/>
                    <a:p>
                      <a:endParaRPr lang="en-US"/>
                    </a:p>
                  </a:txBody>
                  <a:tcPr/>
                </a:tc>
                <a:tc>
                  <a:txBody>
                    <a:bodyPr/>
                    <a:lstStyle/>
                    <a:p>
                      <a:pPr algn="ctr">
                        <a:lnSpc>
                          <a:spcPct val="107000"/>
                        </a:lnSpc>
                        <a:spcAft>
                          <a:spcPts val="0"/>
                        </a:spcAft>
                      </a:pPr>
                      <a:r>
                        <a:rPr lang="vi-VN" sz="2000" b="1" i="1" dirty="0">
                          <a:effectLst/>
                          <a:latin typeface="Times New Roman" panose="02020603050405020304" pitchFamily="18" charset="0"/>
                          <a:ea typeface="Times New Roman" panose="02020603050405020304" pitchFamily="18" charset="0"/>
                          <a:cs typeface="Times New Roman" panose="02020603050405020304" pitchFamily="18" charset="0"/>
                        </a:rPr>
                        <a:t>Chưa đạt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vi-VN" sz="2000" b="1" i="1" dirty="0">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vi-VN" sz="2000" b="1" i="1">
                          <a:effectLst/>
                          <a:latin typeface="Times New Roman" panose="02020603050405020304" pitchFamily="18" charset="0"/>
                          <a:ea typeface="Times New Roman" panose="02020603050405020304" pitchFamily="18" charset="0"/>
                          <a:cs typeface="Times New Roman" panose="02020603050405020304" pitchFamily="18" charset="0"/>
                        </a:rPr>
                        <a:t>Tốt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48289218"/>
                  </a:ext>
                </a:extLst>
              </a:tr>
              <a:tr h="232317">
                <a:tc>
                  <a:txBody>
                    <a:bodyPr/>
                    <a:lstStyle/>
                    <a:p>
                      <a:pPr>
                        <a:lnSpc>
                          <a:spcPct val="107000"/>
                        </a:lnSpc>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1.Vấn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ra</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07000"/>
                        </a:lnSpc>
                        <a:spcAft>
                          <a:spcPts val="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Vấn đề mang tính thời sự</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Vấn đề nóng bỏng trong XH hiện nay</a:t>
                      </a: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62490031"/>
                  </a:ext>
                </a:extLst>
              </a:tr>
              <a:tr h="232317">
                <a:tc>
                  <a:txBody>
                    <a:bodyPr/>
                    <a:lstStyle/>
                    <a:p>
                      <a:pPr>
                        <a:lnSpc>
                          <a:spcPct val="107000"/>
                        </a:lnSpc>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2. Nội dung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ND sơ sài, không nêu được ý kiến, lí lẽ, bằng chứng thuyết phục</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HS đưa ra lí lẽ, bằng chứng thuyết phục</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vi-VN" sz="2000">
                          <a:effectLst/>
                          <a:latin typeface="Times New Roman" panose="02020603050405020304" pitchFamily="18" charset="0"/>
                          <a:ea typeface="Times New Roman" panose="02020603050405020304" pitchFamily="18" charset="0"/>
                          <a:cs typeface="Times New Roman" panose="02020603050405020304" pitchFamily="18" charset="0"/>
                        </a:rPr>
                        <a:t>Có sức thuyết phục sử dụng lí lẽ và bằng chứng từ thực tế trong đời sống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21386140"/>
                  </a:ext>
                </a:extLst>
              </a:tr>
              <a:tr h="232317">
                <a:tc>
                  <a:txBody>
                    <a:bodyPr/>
                    <a:lstStyle/>
                    <a:p>
                      <a:pPr>
                        <a:lnSpc>
                          <a:spcPct val="107000"/>
                        </a:lnSpc>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3. Nói to, rõ ràng, truyền cảm.</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Nói nhỏ, khó nghe; nói lắp, ngập ngừng…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Nói to nhưng đôi chỗ lặp lại hoặc ngập ngừng 1 vài câu.</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vi-VN" sz="2000">
                          <a:effectLst/>
                          <a:latin typeface="Times New Roman" panose="02020603050405020304" pitchFamily="18" charset="0"/>
                          <a:ea typeface="Times New Roman" panose="02020603050405020304" pitchFamily="18" charset="0"/>
                          <a:cs typeface="Times New Roman" panose="02020603050405020304" pitchFamily="18" charset="0"/>
                        </a:rPr>
                        <a:t>Nói to, truyền cảm, hầu như không lặp lại hoặc ngập ngừng.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69955479"/>
                  </a:ext>
                </a:extLst>
              </a:tr>
              <a:tr h="352518">
                <a:tc>
                  <a:txBody>
                    <a:bodyPr/>
                    <a:lstStyle/>
                    <a:p>
                      <a:pPr>
                        <a:lnSpc>
                          <a:spcPct val="107000"/>
                        </a:lnSpc>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4. Sử dụng yếu tố phi ngôn ngữ phù hợp.</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Điệu bộ thiếu tự tin, mắt chưa nhìn vào người nghe; nét mặt chưa biểu cảm hoặc biểu cảm không phù hợp.</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Điệu bộ tự tin, mắt nhìn vào người nghe; nét mặt biểu cảm phù hợp với nội dung câu chuyện.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Điệu bộ rất tự tin, mắt nhìn vào người nghe; nét mặt sinh động.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0415438"/>
                  </a:ext>
                </a:extLst>
              </a:tr>
              <a:tr h="232317">
                <a:tc>
                  <a:txBody>
                    <a:bodyPr/>
                    <a:lstStyle/>
                    <a:p>
                      <a:pPr>
                        <a:lnSpc>
                          <a:spcPct val="107000"/>
                        </a:lnSpc>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5. Mở đầu và kết thúc hợp lí</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Không chào hỏi/ và không có lời kết thúc bài nói.</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Có chào hỏi/ và có lời kết thúc bài nói.</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Chào hỏi/ và kết thúc bài nói một cách hấp dẫn.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661" marR="586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77023738"/>
                  </a:ext>
                </a:extLst>
              </a:tr>
            </a:tbl>
          </a:graphicData>
        </a:graphic>
      </p:graphicFrame>
      <p:sp>
        <p:nvSpPr>
          <p:cNvPr id="5" name="Rectangle 4"/>
          <p:cNvSpPr/>
          <p:nvPr/>
        </p:nvSpPr>
        <p:spPr>
          <a:xfrm>
            <a:off x="275057" y="245923"/>
            <a:ext cx="1670650" cy="368819"/>
          </a:xfrm>
          <a:prstGeom prst="rect">
            <a:avLst/>
          </a:prstGeom>
        </p:spPr>
        <p:txBody>
          <a:bodyPr wrap="none">
            <a:spAutoFit/>
          </a:bodyPr>
          <a:lstStyle/>
          <a:p>
            <a:pPr>
              <a:lnSpc>
                <a:spcPts val="1950"/>
              </a:lnSpc>
              <a:spcAft>
                <a:spcPts val="0"/>
              </a:spcAft>
            </a:pPr>
            <a:r>
              <a:rPr lang="en-US" sz="2800" b="1" dirty="0">
                <a:latin typeface="Times New Roman" panose="02020603050405020304" pitchFamily="18" charset="0"/>
                <a:ea typeface="Times New Roman" panose="02020603050405020304" pitchFamily="18" charset="0"/>
              </a:rPr>
              <a:t>3. </a:t>
            </a:r>
            <a:r>
              <a:rPr lang="en-US" sz="2800" b="1" dirty="0" err="1">
                <a:latin typeface="Times New Roman" panose="02020603050405020304" pitchFamily="18" charset="0"/>
                <a:ea typeface="Times New Roman" panose="02020603050405020304" pitchFamily="18" charset="0"/>
              </a:rPr>
              <a:t>Kết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bài</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336144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92100" algn="ctr">
              <a:lnSpc>
                <a:spcPct val="115000"/>
              </a:lnSpc>
              <a:spcBef>
                <a:spcPts val="600"/>
              </a:spcBef>
              <a:spcAft>
                <a:spcPts val="200"/>
              </a:spcAft>
              <a:defRPr/>
            </a:pPr>
            <a:r>
              <a:rPr lang="en-US" sz="2400" b="1">
                <a:solidFill>
                  <a:srgbClr val="000000"/>
                </a:solidFill>
                <a:latin typeface="Times New Roman"/>
                <a:ea typeface="SimSun"/>
              </a:rPr>
              <a:t>Tiết 97, 98: </a:t>
            </a:r>
            <a:r>
              <a:rPr kumimoji="0" lang="en-US" sz="2400" b="1" i="0" u="none" strike="noStrike" kern="1200" cap="none" spc="0" normalizeH="0" baseline="0" noProof="0" smtClean="0">
                <a:ln>
                  <a:noFill/>
                </a:ln>
                <a:solidFill>
                  <a:srgbClr val="FF0000"/>
                </a:solidFill>
                <a:effectLst/>
                <a:uLnTx/>
                <a:uFillTx/>
                <a:latin typeface="Times New Roman" panose="02020603050405020304" pitchFamily="18" charset="0"/>
                <a:ea typeface="Times New Roman" panose="02020603050405020304" pitchFamily="18" charset="0"/>
                <a:cs typeface="+mn-cs"/>
              </a:rPr>
              <a:t>Văn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 HỌC THẦY, HỌC BẠN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Nguyễn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Tú</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23325" y="683313"/>
            <a:ext cx="3602268" cy="523220"/>
          </a:xfrm>
          <a:prstGeom prst="rect">
            <a:avLst/>
          </a:prstGeom>
        </p:spPr>
        <p:txBody>
          <a:bodyPr wrap="none">
            <a:spAutoFit/>
          </a:bodyPr>
          <a:lstStyle/>
          <a:p>
            <a:pPr>
              <a:spcAft>
                <a:spcPts val="0"/>
              </a:spcAft>
            </a:pPr>
            <a:r>
              <a:rPr lang="pt-BR" sz="2800" b="1" dirty="0">
                <a:latin typeface="Times New Roman" panose="02020603050405020304" pitchFamily="18" charset="0"/>
                <a:ea typeface="Times New Roman" panose="02020603050405020304" pitchFamily="18" charset="0"/>
              </a:rPr>
              <a:t>Suy ngẫm và phản hồi</a:t>
            </a:r>
            <a:endParaRPr lang="en-US" sz="28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507555" y="1297280"/>
            <a:ext cx="9039078" cy="1255728"/>
          </a:xfrm>
          <a:prstGeom prst="rect">
            <a:avLst/>
          </a:prstGeom>
        </p:spPr>
        <p:txBody>
          <a:bodyPr wrap="none">
            <a:spAutoFit/>
          </a:bodyPr>
          <a:lstStyle/>
          <a:p>
            <a:pPr algn="just">
              <a:lnSpc>
                <a:spcPct val="135000"/>
              </a:lnSpc>
              <a:spcAft>
                <a:spcPts val="0"/>
              </a:spcAft>
            </a:pPr>
            <a:r>
              <a:rPr lang="en-US" sz="2800" b="1">
                <a:latin typeface="Times New Roman Bold"/>
                <a:ea typeface="Calibri"/>
                <a:cs typeface="Times New Roman Bold"/>
              </a:rPr>
              <a:t>3.1. Đặc điểm của văn bản nghị luận  “Học thầy, học bạn”</a:t>
            </a:r>
            <a:endParaRPr lang="en-US" sz="2800">
              <a:latin typeface="Times New Roman"/>
              <a:ea typeface="Calibri"/>
              <a:cs typeface="Times New Roman"/>
            </a:endParaRPr>
          </a:p>
          <a:p>
            <a:pPr algn="ctr">
              <a:lnSpc>
                <a:spcPct val="135000"/>
              </a:lnSpc>
              <a:spcAft>
                <a:spcPts val="0"/>
              </a:spcAft>
            </a:pPr>
            <a:r>
              <a:rPr lang="en-US" sz="2800" b="1">
                <a:latin typeface="Times New Roman Bold"/>
                <a:ea typeface="Calibri"/>
                <a:cs typeface="Times New Roman Bold"/>
              </a:rPr>
              <a:t>(phiếu học tập 1</a:t>
            </a:r>
            <a:r>
              <a:rPr lang="en-US" sz="2800" b="1" smtClean="0">
                <a:latin typeface="Times New Roman Bold"/>
                <a:ea typeface="Calibri"/>
                <a:cs typeface="Times New Roman Bold"/>
              </a:rPr>
              <a:t>)</a:t>
            </a:r>
            <a:r>
              <a:rPr lang="pt-BR" sz="2800" b="1" smtClean="0">
                <a:solidFill>
                  <a:srgbClr val="0070C0"/>
                </a:solidFill>
                <a:latin typeface="Times New Roman" panose="02020603050405020304" pitchFamily="18" charset="0"/>
                <a:ea typeface="Times New Roman" panose="02020603050405020304" pitchFamily="18" charset="0"/>
              </a:rPr>
              <a:t> </a:t>
            </a:r>
            <a:endParaRPr lang="en-US" sz="2800" dirty="0"/>
          </a:p>
        </p:txBody>
      </p:sp>
      <p:sp>
        <p:nvSpPr>
          <p:cNvPr id="3" name="Rectangle 2"/>
          <p:cNvSpPr/>
          <p:nvPr/>
        </p:nvSpPr>
        <p:spPr>
          <a:xfrm>
            <a:off x="585047" y="2830447"/>
            <a:ext cx="10178526" cy="3416320"/>
          </a:xfrm>
          <a:prstGeom prst="rect">
            <a:avLst/>
          </a:prstGeom>
        </p:spPr>
        <p:txBody>
          <a:bodyPr wrap="square">
            <a:spAutoFit/>
          </a:bodyPr>
          <a:lstStyle/>
          <a:p>
            <a:pPr algn="ctr">
              <a:lnSpc>
                <a:spcPct val="135000"/>
              </a:lnSpc>
              <a:spcAft>
                <a:spcPts val="0"/>
              </a:spcAft>
            </a:pPr>
            <a:r>
              <a:rPr lang="en-US" sz="2000">
                <a:latin typeface="Times New Roman Bold"/>
                <a:ea typeface="Calibri"/>
                <a:cs typeface="Times New Roman Bold"/>
              </a:rPr>
              <a:t>HS hoạt động nhóm (6 nhóm  - 10’)</a:t>
            </a:r>
            <a:endParaRPr lang="en-US" sz="2000">
              <a:latin typeface="Times New Roman"/>
              <a:ea typeface="Calibri"/>
              <a:cs typeface="Times New Roman"/>
            </a:endParaRPr>
          </a:p>
          <a:p>
            <a:pPr algn="ctr">
              <a:lnSpc>
                <a:spcPct val="135000"/>
              </a:lnSpc>
              <a:spcAft>
                <a:spcPts val="0"/>
              </a:spcAft>
            </a:pPr>
            <a:r>
              <a:rPr lang="en-US" sz="2000">
                <a:latin typeface="Times New Roman Bold"/>
                <a:ea typeface="Calibri"/>
                <a:cs typeface="Times New Roman Bold"/>
              </a:rPr>
              <a:t>(Phiếu học tập 1)</a:t>
            </a:r>
            <a:endParaRPr lang="en-US" sz="2000">
              <a:latin typeface="Times New Roman"/>
              <a:ea typeface="Calibri"/>
              <a:cs typeface="Times New Roman"/>
            </a:endParaRPr>
          </a:p>
          <a:p>
            <a:pPr algn="just">
              <a:lnSpc>
                <a:spcPct val="135000"/>
              </a:lnSpc>
              <a:spcAft>
                <a:spcPts val="0"/>
              </a:spcAft>
            </a:pPr>
            <a:r>
              <a:rPr lang="en-US" sz="2000">
                <a:latin typeface="Times New Roman"/>
                <a:ea typeface="Calibri"/>
                <a:cs typeface="Times New Roman"/>
              </a:rPr>
              <a:t>1</a:t>
            </a:r>
            <a:r>
              <a:rPr lang="en-US" sz="2000" i="1">
                <a:latin typeface="Times New Roman Italic"/>
                <a:ea typeface="Calibri"/>
                <a:cs typeface="Times New Roman Italic"/>
              </a:rPr>
              <a:t>- Xác định những câu văn thể hiện ý kiến của người viết về việc học thầy, học bạn.</a:t>
            </a:r>
            <a:endParaRPr lang="en-US" sz="2000">
              <a:latin typeface="Times New Roman"/>
              <a:ea typeface="Calibri"/>
              <a:cs typeface="Times New Roman"/>
            </a:endParaRPr>
          </a:p>
          <a:p>
            <a:pPr algn="just">
              <a:lnSpc>
                <a:spcPct val="135000"/>
              </a:lnSpc>
              <a:spcAft>
                <a:spcPts val="0"/>
              </a:spcAft>
            </a:pPr>
            <a:r>
              <a:rPr lang="en-US" sz="2000" i="1">
                <a:latin typeface="Times New Roman Italic"/>
                <a:ea typeface="Calibri"/>
                <a:cs typeface="Times New Roman Italic"/>
              </a:rPr>
              <a:t>2- Để thuyết phục người đọc về tầm quan trọng của việc học thầy, học bạn, tác giả đã sử dụng những lí lẽ, bằng chứng nào?</a:t>
            </a:r>
            <a:endParaRPr lang="en-US" sz="2000">
              <a:latin typeface="Times New Roman"/>
              <a:ea typeface="Calibri"/>
              <a:cs typeface="Times New Roman"/>
            </a:endParaRPr>
          </a:p>
          <a:p>
            <a:pPr algn="just">
              <a:lnSpc>
                <a:spcPct val="135000"/>
              </a:lnSpc>
              <a:spcAft>
                <a:spcPts val="0"/>
              </a:spcAft>
            </a:pPr>
            <a:r>
              <a:rPr lang="en-US" sz="2000" i="1">
                <a:latin typeface="Times New Roman Italic"/>
                <a:ea typeface="Calibri"/>
                <a:cs typeface="Times New Roman Italic"/>
              </a:rPr>
              <a:t>3- Các từ “mặt khác”, “hơn nữa” trong văn bản có tác dụng gì?</a:t>
            </a:r>
            <a:endParaRPr lang="en-US" sz="2000">
              <a:latin typeface="Times New Roman"/>
              <a:ea typeface="Calibri"/>
              <a:cs typeface="Times New Roman"/>
            </a:endParaRPr>
          </a:p>
          <a:p>
            <a:pPr algn="just">
              <a:lnSpc>
                <a:spcPct val="135000"/>
              </a:lnSpc>
              <a:spcAft>
                <a:spcPts val="0"/>
              </a:spcAft>
            </a:pPr>
            <a:r>
              <a:rPr lang="en-US" sz="2000" i="1">
                <a:latin typeface="Times New Roman Italic"/>
                <a:ea typeface="Calibri"/>
                <a:cs typeface="Times New Roman Italic"/>
              </a:rPr>
              <a:t>4- Hình ảnh so sánh trong câu cuối của văn bản giúp em hiểu gì về mối quan hệ giữa học thầy và học bạn?</a:t>
            </a:r>
            <a:endParaRPr lang="en-US" sz="2000">
              <a:effectLst/>
              <a:latin typeface="Times New Roman"/>
              <a:ea typeface="Calibri"/>
              <a:cs typeface="Times New Roman"/>
            </a:endParaRPr>
          </a:p>
        </p:txBody>
      </p:sp>
    </p:spTree>
    <p:extLst>
      <p:ext uri="{BB962C8B-B14F-4D97-AF65-F5344CB8AC3E}">
        <p14:creationId xmlns:p14="http://schemas.microsoft.com/office/powerpoint/2010/main" val="245326404"/>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46063511"/>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US" sz="2800" b="1" smtClean="0">
                <a:solidFill>
                  <a:srgbClr val="0D0D0D"/>
                </a:solidFill>
                <a:latin typeface="Times New Roman" panose="02020603050405020304" pitchFamily="18" charset="0"/>
                <a:ea typeface="Times New Roman" panose="02020603050405020304" pitchFamily="18" charset="0"/>
              </a:rPr>
              <a:t>Tiết 110:ÔN TẬP BÀI 8</a:t>
            </a:r>
            <a:endParaRPr lang="en-US" sz="1600">
              <a:effectLst/>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5177443" y="683313"/>
            <a:ext cx="1811714" cy="587853"/>
          </a:xfrm>
          <a:prstGeom prst="rect">
            <a:avLst/>
          </a:prstGeom>
        </p:spPr>
        <p:txBody>
          <a:bodyPr wrap="none">
            <a:spAutoFit/>
          </a:bodyPr>
          <a:lstStyle/>
          <a:p>
            <a:pPr algn="ctr">
              <a:lnSpc>
                <a:spcPct val="115000"/>
              </a:lnSpc>
              <a:spcAft>
                <a:spcPts val="0"/>
              </a:spcAft>
            </a:pPr>
            <a:r>
              <a:rPr lang="pt-BR" sz="2800" b="1" dirty="0">
                <a:solidFill>
                  <a:srgbClr val="7030A0"/>
                </a:solidFill>
                <a:latin typeface="Times New Roman" panose="02020603050405020304" pitchFamily="18" charset="0"/>
                <a:ea typeface="Times New Roman" panose="02020603050405020304" pitchFamily="18" charset="0"/>
              </a:rPr>
              <a:t>Khởi động</a:t>
            </a:r>
            <a:endParaRPr lang="en-US" sz="28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1096516" y="1854109"/>
            <a:ext cx="3053721" cy="1117968"/>
          </a:xfrm>
          <a:prstGeom prst="rect">
            <a:avLst/>
          </a:prstGeom>
          <a:noFill/>
        </p:spPr>
        <p:txBody>
          <a:bodyPr wrap="none" lIns="91440" tIns="45720" rIns="91440" bIns="45720">
            <a:prstTxWarp prst="textButton">
              <a:avLst>
                <a:gd name="adj" fmla="val 10014678"/>
              </a:avLst>
            </a:prstTxWarp>
            <a:spAutoFit/>
          </a:bodyPr>
          <a:lstStyle/>
          <a:p>
            <a:pPr algn="ct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TRÒ CHƠI</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Lst>
          </a:blip>
          <a:stretch>
            <a:fillRect/>
          </a:stretch>
        </p:blipFill>
        <p:spPr>
          <a:xfrm>
            <a:off x="442458" y="2600049"/>
            <a:ext cx="4182639" cy="2785703"/>
          </a:xfrm>
          <a:prstGeom prst="rect">
            <a:avLst/>
          </a:prstGeom>
        </p:spPr>
      </p:pic>
      <p:sp>
        <p:nvSpPr>
          <p:cNvPr id="12" name="Rectangle 11"/>
          <p:cNvSpPr/>
          <p:nvPr/>
        </p:nvSpPr>
        <p:spPr>
          <a:xfrm>
            <a:off x="5177443" y="1142355"/>
            <a:ext cx="4433665" cy="821884"/>
          </a:xfrm>
          <a:prstGeom prst="rect">
            <a:avLst/>
          </a:prstGeom>
          <a:noFill/>
        </p:spPr>
        <p:txBody>
          <a:bodyPr wrap="none" lIns="91440" tIns="45720" rIns="91440" bIns="45720">
            <a:prstTxWarp prst="textArchDown">
              <a:avLst>
                <a:gd name="adj" fmla="val 496705"/>
              </a:avLst>
            </a:prstTxWarp>
            <a:spAutoFit/>
          </a:bodyPr>
          <a:lstStyle/>
          <a:p>
            <a:pPr algn="ctr"/>
            <a:r>
              <a:rPr lang="en-US" sz="3600" b="1" dirty="0" smtClean="0">
                <a:ln w="9525">
                  <a:solidFill>
                    <a:schemeClr val="bg1"/>
                  </a:solidFill>
                  <a:prstDash val="solid"/>
                </a:ln>
                <a:effectLst>
                  <a:outerShdw blurRad="12700" dist="38100" dir="2700000" algn="tl" rotWithShape="0">
                    <a:schemeClr val="accent5">
                      <a:lumMod val="60000"/>
                      <a:lumOff val="40000"/>
                    </a:schemeClr>
                  </a:outerShdw>
                </a:effectLst>
              </a:rPr>
              <a:t>“NHỚ LÂU NHỚ KĨ”</a:t>
            </a:r>
            <a:endParaRPr lang="en-US" sz="3600" b="1" dirty="0">
              <a:ln w="9525">
                <a:solidFill>
                  <a:schemeClr val="bg1"/>
                </a:solidFill>
                <a:prstDash val="solid"/>
              </a:ln>
              <a:effectLst>
                <a:outerShdw blurRad="12700" dist="38100" dir="2700000" algn="tl" rotWithShape="0">
                  <a:schemeClr val="accent5">
                    <a:lumMod val="60000"/>
                    <a:lumOff val="40000"/>
                  </a:schemeClr>
                </a:outerShdw>
              </a:effectLst>
            </a:endParaRPr>
          </a:p>
        </p:txBody>
      </p:sp>
      <p:sp>
        <p:nvSpPr>
          <p:cNvPr id="16" name="Rectangle 15"/>
          <p:cNvSpPr/>
          <p:nvPr/>
        </p:nvSpPr>
        <p:spPr>
          <a:xfrm>
            <a:off x="4443412" y="2904281"/>
            <a:ext cx="6628156" cy="2677656"/>
          </a:xfrm>
          <a:prstGeom prst="rect">
            <a:avLst/>
          </a:prstGeom>
        </p:spPr>
        <p:txBody>
          <a:bodyPr wrap="square">
            <a:spAutoFit/>
          </a:bodyPr>
          <a:lstStyle/>
          <a:p>
            <a:pPr marL="457200" indent="-457200" algn="just">
              <a:spcAft>
                <a:spcPts val="0"/>
              </a:spcAft>
              <a:buFont typeface="Wingdings" panose="05000000000000000000" pitchFamily="2" charset="2"/>
              <a:buChar char="v"/>
              <a:tabLst>
                <a:tab pos="90170" algn="l"/>
                <a:tab pos="180340" algn="l"/>
                <a:tab pos="270510" algn="l"/>
              </a:tabLst>
            </a:pPr>
            <a:r>
              <a:rPr lang="en-US" sz="2800" dirty="0" err="1" smtClean="0">
                <a:solidFill>
                  <a:srgbClr val="000000"/>
                </a:solidFill>
                <a:latin typeface="Times New Roman" panose="02020603050405020304" pitchFamily="18" charset="0"/>
                <a:ea typeface="Times New Roman" panose="02020603050405020304" pitchFamily="18" charset="0"/>
              </a:rPr>
              <a:t>Lớp</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làm</a:t>
            </a:r>
            <a:r>
              <a:rPr lang="en-US" sz="2800" dirty="0">
                <a:solidFill>
                  <a:srgbClr val="000000"/>
                </a:solidFill>
                <a:latin typeface="Times New Roman" panose="02020603050405020304" pitchFamily="18" charset="0"/>
                <a:ea typeface="Times New Roman" panose="02020603050405020304" pitchFamily="18" charset="0"/>
              </a:rPr>
              <a:t> 04 </a:t>
            </a:r>
            <a:r>
              <a:rPr lang="en-US" sz="2800" dirty="0" err="1">
                <a:solidFill>
                  <a:srgbClr val="000000"/>
                </a:solidFill>
                <a:latin typeface="Times New Roman" panose="02020603050405020304" pitchFamily="18" charset="0"/>
                <a:ea typeface="Times New Roman" panose="02020603050405020304" pitchFamily="18" charset="0"/>
              </a:rPr>
              <a:t>nhóm</a:t>
            </a:r>
            <a:r>
              <a:rPr lang="en-US" sz="2800" dirty="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yêu cầu HS </a:t>
            </a:r>
            <a:r>
              <a:rPr lang="en-US" sz="2800" dirty="0" err="1">
                <a:solidFill>
                  <a:srgbClr val="000000"/>
                </a:solidFill>
                <a:latin typeface="Times New Roman" panose="02020603050405020304" pitchFamily="18" charset="0"/>
                <a:ea typeface="Times New Roman" panose="02020603050405020304" pitchFamily="18" charset="0"/>
              </a:rPr>
              <a:t>gấp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hết</a:t>
            </a:r>
            <a:r>
              <a:rPr lang="en-US" sz="2800" dirty="0">
                <a:solidFill>
                  <a:srgbClr val="000000"/>
                </a:solidFill>
                <a:latin typeface="Times New Roman" panose="02020603050405020304" pitchFamily="18" charset="0"/>
                <a:ea typeface="Times New Roman" panose="02020603050405020304" pitchFamily="18" charset="0"/>
              </a:rPr>
              <a:t> SGK, </a:t>
            </a:r>
            <a:r>
              <a:rPr lang="en-US" sz="2800" dirty="0" err="1">
                <a:solidFill>
                  <a:srgbClr val="000000"/>
                </a:solidFill>
                <a:latin typeface="Times New Roman" panose="02020603050405020304" pitchFamily="18" charset="0"/>
                <a:ea typeface="Times New Roman" panose="02020603050405020304" pitchFamily="18" charset="0"/>
              </a:rPr>
              <a:t>vở</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lại</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marL="457200" indent="-457200">
              <a:spcAft>
                <a:spcPts val="0"/>
              </a:spcAft>
              <a:buFont typeface="Wingdings" panose="05000000000000000000" pitchFamily="2" charset="2"/>
              <a:buChar char="v"/>
            </a:pPr>
            <a:r>
              <a:rPr lang="en-US" sz="2800" dirty="0" smtClean="0">
                <a:solidFill>
                  <a:srgbClr val="000000"/>
                </a:solidFill>
                <a:latin typeface="Times New Roman" panose="02020603050405020304" pitchFamily="18" charset="0"/>
                <a:ea typeface="Times New Roman" panose="02020603050405020304" pitchFamily="18" charset="0"/>
              </a:rPr>
              <a:t>Hai </a:t>
            </a:r>
            <a:r>
              <a:rPr lang="en-US" sz="2800" dirty="0" err="1">
                <a:solidFill>
                  <a:srgbClr val="000000"/>
                </a:solidFill>
                <a:latin typeface="Times New Roman" panose="02020603050405020304" pitchFamily="18" charset="0"/>
                <a:ea typeface="Times New Roman" panose="02020603050405020304" pitchFamily="18" charset="0"/>
              </a:rPr>
              <a:t>đội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ghi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vào</a:t>
            </a:r>
            <a:r>
              <a:rPr lang="en-US" sz="2800"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Phiếu</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học</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tập</a:t>
            </a:r>
            <a:r>
              <a:rPr lang="en-US" sz="2800" b="1" dirty="0">
                <a:solidFill>
                  <a:srgbClr val="FF0000"/>
                </a:solidFill>
                <a:latin typeface="Times New Roman" panose="02020603050405020304" pitchFamily="18" charset="0"/>
                <a:ea typeface="Times New Roman" panose="02020603050405020304" pitchFamily="18" charset="0"/>
              </a:rPr>
              <a:t> 01</a:t>
            </a:r>
            <a:r>
              <a:rPr lang="en-US" sz="2800" dirty="0">
                <a:solidFill>
                  <a:srgbClr val="FF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nhắc lại những nội dung và kiến thức đã được học trong bài </a:t>
            </a:r>
            <a:r>
              <a:rPr lang="en-US" sz="2800" dirty="0">
                <a:solidFill>
                  <a:srgbClr val="000000"/>
                </a:solidFill>
                <a:latin typeface="Times New Roman" panose="02020603050405020304" pitchFamily="18" charset="0"/>
                <a:ea typeface="Times New Roman" panose="02020603050405020304" pitchFamily="18" charset="0"/>
              </a:rPr>
              <a:t>8 </a:t>
            </a:r>
            <a:r>
              <a:rPr lang="en-US" sz="2800" i="1" dirty="0" err="1">
                <a:solidFill>
                  <a:srgbClr val="000000"/>
                </a:solidFill>
                <a:latin typeface="Times New Roman" panose="02020603050405020304" pitchFamily="18" charset="0"/>
                <a:ea typeface="Times New Roman" panose="02020603050405020304" pitchFamily="18" charset="0"/>
              </a:rPr>
              <a:t>Những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góc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nhìn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cuộc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theo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mẫu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Phiếu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tập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sau</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17" name="Rectangle 16"/>
          <p:cNvSpPr/>
          <p:nvPr/>
        </p:nvSpPr>
        <p:spPr>
          <a:xfrm>
            <a:off x="6748335" y="2307661"/>
            <a:ext cx="2018309" cy="584775"/>
          </a:xfrm>
          <a:prstGeom prst="rect">
            <a:avLst/>
          </a:prstGeom>
          <a:noFill/>
        </p:spPr>
        <p:txBody>
          <a:bodyPr wrap="none" lIns="91440" tIns="45720" rIns="91440" bIns="45720">
            <a:spAutoFit/>
          </a:bodyPr>
          <a:lstStyle/>
          <a:p>
            <a:pPr algn="ctr"/>
            <a:r>
              <a:rPr lang="en-US" sz="3200" b="1"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LUẬT CHƠI</a:t>
            </a:r>
            <a:endParaRPr lang="en-US" sz="3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1330122982"/>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D0D0D"/>
                </a:solidFill>
                <a:effectLst/>
                <a:uLnTx/>
                <a:uFillTx/>
                <a:latin typeface="Times New Roman" panose="02020603050405020304" pitchFamily="18" charset="0"/>
                <a:ea typeface="Times New Roman" panose="02020603050405020304" pitchFamily="18" charset="0"/>
                <a:cs typeface="+mn-cs"/>
              </a:rPr>
              <a:t>ÔN TẬP BÀI 8</a:t>
            </a: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5177443" y="683313"/>
            <a:ext cx="1811714" cy="587853"/>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Khởi động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9" name="Freeform 18"/>
          <p:cNvSpPr>
            <a:spLocks/>
          </p:cNvSpPr>
          <p:nvPr/>
        </p:nvSpPr>
        <p:spPr bwMode="auto">
          <a:xfrm>
            <a:off x="4443412" y="1250154"/>
            <a:ext cx="3621969" cy="836971"/>
          </a:xfrm>
          <a:custGeom>
            <a:avLst/>
            <a:gdLst>
              <a:gd name="T0" fmla="*/ 275310 w 43200"/>
              <a:gd name="T1" fmla="*/ 415560 h 43200"/>
              <a:gd name="T2" fmla="*/ 126714 w 43200"/>
              <a:gd name="T3" fmla="*/ 402908 h 43200"/>
              <a:gd name="T4" fmla="*/ 406424 w 43200"/>
              <a:gd name="T5" fmla="*/ 554022 h 43200"/>
              <a:gd name="T6" fmla="*/ 341425 w 43200"/>
              <a:gd name="T7" fmla="*/ 560070 h 43200"/>
              <a:gd name="T8" fmla="*/ 966665 w 43200"/>
              <a:gd name="T9" fmla="*/ 620554 h 43200"/>
              <a:gd name="T10" fmla="*/ 927478 w 43200"/>
              <a:gd name="T11" fmla="*/ 592931 h 43200"/>
              <a:gd name="T12" fmla="*/ 1691107 w 43200"/>
              <a:gd name="T13" fmla="*/ 551672 h 43200"/>
              <a:gd name="T14" fmla="*/ 1675444 w 43200"/>
              <a:gd name="T15" fmla="*/ 581978 h 43200"/>
              <a:gd name="T16" fmla="*/ 2002144 w 43200"/>
              <a:gd name="T17" fmla="*/ 364395 h 43200"/>
              <a:gd name="T18" fmla="*/ 2192860 w 43200"/>
              <a:gd name="T19" fmla="*/ 477679 h 43200"/>
              <a:gd name="T20" fmla="*/ 2452038 w 43200"/>
              <a:gd name="T21" fmla="*/ 243745 h 43200"/>
              <a:gd name="T22" fmla="*/ 2367093 w 43200"/>
              <a:gd name="T23" fmla="*/ 286226 h 43200"/>
              <a:gd name="T24" fmla="*/ 2248239 w 43200"/>
              <a:gd name="T25" fmla="*/ 86138 h 43200"/>
              <a:gd name="T26" fmla="*/ 2252698 w 43200"/>
              <a:gd name="T27" fmla="*/ 106204 h 43200"/>
              <a:gd name="T28" fmla="*/ 1705832 w 43200"/>
              <a:gd name="T29" fmla="*/ 62738 h 43200"/>
              <a:gd name="T30" fmla="*/ 1749361 w 43200"/>
              <a:gd name="T31" fmla="*/ 37148 h 43200"/>
              <a:gd name="T32" fmla="*/ 1298880 w 43200"/>
              <a:gd name="T33" fmla="*/ 74930 h 43200"/>
              <a:gd name="T34" fmla="*/ 1319940 w 43200"/>
              <a:gd name="T35" fmla="*/ 52864 h 43200"/>
              <a:gd name="T36" fmla="*/ 821296 w 43200"/>
              <a:gd name="T37" fmla="*/ 82423 h 43200"/>
              <a:gd name="T38" fmla="*/ 897559 w 43200"/>
              <a:gd name="T39" fmla="*/ 103823 h 43200"/>
              <a:gd name="T40" fmla="*/ 242106 w 43200"/>
              <a:gd name="T41" fmla="*/ 250650 h 43200"/>
              <a:gd name="T42" fmla="*/ 228790 w 43200"/>
              <a:gd name="T43" fmla="*/ 228124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200"/>
              <a:gd name="T67" fmla="*/ 0 h 43200"/>
              <a:gd name="T68" fmla="*/ 43200 w 43200"/>
              <a:gd name="T69" fmla="*/ 43200 h 432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FFFFFF"/>
          </a:solidFill>
          <a:ln w="12700">
            <a:solidFill>
              <a:srgbClr val="FEA022"/>
            </a:solidFill>
            <a:miter lim="800000"/>
            <a:headEnd/>
            <a:tailEnd/>
          </a:ln>
        </p:spPr>
        <p:txBody>
          <a:bodyPr rot="0" vert="horz" wrap="square" lIns="91440" tIns="45720" rIns="91440" bIns="45720" anchor="ctr" anchorCtr="0" upright="1">
            <a:noAutofit/>
          </a:bodyPr>
          <a:lstStyle/>
          <a:p>
            <a:pPr algn="ctr">
              <a:spcAft>
                <a:spcPts val="0"/>
              </a:spcAft>
            </a:pPr>
            <a:r>
              <a:rPr lang="en-US" sz="2800" b="1" dirty="0">
                <a:solidFill>
                  <a:srgbClr val="FF0000"/>
                </a:solidFill>
                <a:effectLst/>
                <a:latin typeface="Times New Roman" panose="02020603050405020304" pitchFamily="18" charset="0"/>
                <a:ea typeface="Times New Roman" panose="02020603050405020304" pitchFamily="18" charset="0"/>
              </a:rPr>
              <a:t>PHIẾU HỌC TẬP 01</a:t>
            </a:r>
            <a:endParaRPr lang="en-US" sz="2800" dirty="0">
              <a:effectLst/>
              <a:latin typeface="Times New Roman" panose="02020603050405020304" pitchFamily="18" charset="0"/>
              <a:ea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984950075"/>
              </p:ext>
            </p:extLst>
          </p:nvPr>
        </p:nvGraphicFramePr>
        <p:xfrm>
          <a:off x="660400" y="2060892"/>
          <a:ext cx="10845800" cy="4304858"/>
        </p:xfrm>
        <a:graphic>
          <a:graphicData uri="http://schemas.openxmlformats.org/drawingml/2006/table">
            <a:tbl>
              <a:tblPr firstRow="1" firstCol="1" bandRow="1" bandCol="1"/>
              <a:tblGrid>
                <a:gridCol w="3076731">
                  <a:extLst>
                    <a:ext uri="{9D8B030D-6E8A-4147-A177-3AD203B41FA5}">
                      <a16:colId xmlns:a16="http://schemas.microsoft.com/office/drawing/2014/main" xmlns="" val="2499079468"/>
                    </a:ext>
                  </a:extLst>
                </a:gridCol>
                <a:gridCol w="7769069">
                  <a:extLst>
                    <a:ext uri="{9D8B030D-6E8A-4147-A177-3AD203B41FA5}">
                      <a16:colId xmlns:a16="http://schemas.microsoft.com/office/drawing/2014/main" xmlns="" val="1973938337"/>
                    </a:ext>
                  </a:extLst>
                </a:gridCol>
              </a:tblGrid>
              <a:tr h="130530">
                <a:tc>
                  <a:txBody>
                    <a:bodyPr/>
                    <a:lstStyle/>
                    <a:p>
                      <a:pPr algn="ctr">
                        <a:lnSpc>
                          <a:spcPct val="107000"/>
                        </a:lnSpc>
                        <a:spcAft>
                          <a:spcPts val="0"/>
                        </a:spcAft>
                        <a:tabLst>
                          <a:tab pos="400050" algn="l"/>
                        </a:tabLs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KĨ NĂNG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tabLst>
                          <a:tab pos="400050" algn="l"/>
                        </a:tabLs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NỘI DUNG CỤ THỂ</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4117491988"/>
                  </a:ext>
                </a:extLst>
              </a:tr>
              <a:tr h="270441">
                <a:tc rowSpan="5">
                  <a:txBody>
                    <a:bodyPr/>
                    <a:lstStyle/>
                    <a:p>
                      <a:pPr>
                        <a:lnSpc>
                          <a:spcPct val="107000"/>
                        </a:lnSpc>
                        <a:spcAft>
                          <a:spcPts val="0"/>
                        </a:spcAft>
                        <a:tabLst>
                          <a:tab pos="400050" algn="l"/>
                        </a:tabLst>
                      </a:pP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nSpc>
                          <a:spcPct val="107000"/>
                        </a:lnSpc>
                        <a:spcAft>
                          <a:spcPts val="0"/>
                        </a:spcAft>
                        <a:tabLst>
                          <a:tab pos="400050" algn="l"/>
                        </a:tabLst>
                      </a:pPr>
                      <a:r>
                        <a:rPr lang="da-DK"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Đọc hiểu văn bản: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548640">
                        <a:lnSpc>
                          <a:spcPct val="107000"/>
                        </a:lnSpc>
                        <a:spcAft>
                          <a:spcPts val="0"/>
                        </a:spcAft>
                      </a:pPr>
                      <a:r>
                        <a:rPr lang="da-DK"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 bản 1</a:t>
                      </a:r>
                      <a:r>
                        <a:rPr lang="da-DK" sz="2400" b="1" i="1"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2055957473"/>
                  </a:ext>
                </a:extLst>
              </a:tr>
              <a:tr h="130530">
                <a:tc vMerge="1">
                  <a:txBody>
                    <a:bodyPr/>
                    <a:lstStyle/>
                    <a:p>
                      <a:endParaRPr lang="en-US"/>
                    </a:p>
                  </a:txBody>
                  <a:tcPr/>
                </a:tc>
                <a:tc>
                  <a:txBody>
                    <a:bodyPr/>
                    <a:lstStyle/>
                    <a:p>
                      <a:pPr marR="548640">
                        <a:lnSpc>
                          <a:spcPct val="107000"/>
                        </a:lnSpc>
                        <a:spcAft>
                          <a:spcPts val="0"/>
                        </a:spcAft>
                      </a:pPr>
                      <a:r>
                        <a:rPr lang="en-US"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2</a:t>
                      </a:r>
                      <a:r>
                        <a:rPr lang="en-US" sz="2400" b="1" i="1"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2915353607"/>
                  </a:ext>
                </a:extLst>
              </a:tr>
              <a:tr h="270441">
                <a:tc vMerge="1">
                  <a:txBody>
                    <a:bodyPr/>
                    <a:lstStyle/>
                    <a:p>
                      <a:endParaRPr lang="en-US"/>
                    </a:p>
                  </a:txBody>
                  <a:tcPr/>
                </a:tc>
                <a:tc>
                  <a:txBody>
                    <a:bodyPr/>
                    <a:lstStyle/>
                    <a:p>
                      <a:pPr marR="548640">
                        <a:lnSpc>
                          <a:spcPct val="107000"/>
                        </a:lnSpc>
                        <a:spcAft>
                          <a:spcPts val="0"/>
                        </a:spcAft>
                        <a:tabLst>
                          <a:tab pos="400050" algn="l"/>
                        </a:tabLst>
                      </a:pP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nối</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pPr>
                      <a:r>
                        <a:rPr lang="en-US" sz="2400" b="1" i="1" dirty="0">
                          <a:solidFill>
                            <a:srgbClr val="0D0D0D"/>
                          </a:solidFill>
                          <a:effectLst/>
                          <a:latin typeface="Times New Roman" panose="02020603050405020304" pitchFamily="18" charset="0"/>
                          <a:cs typeface="Times New Roman" panose="02020603050405020304" pitchFamily="18" charset="0"/>
                        </a:rPr>
                        <a:t> </a:t>
                      </a:r>
                      <a:r>
                        <a:rPr lang="en-US" sz="2400" b="1" i="1" dirty="0" err="1">
                          <a:solidFill>
                            <a:srgbClr val="0D0D0D"/>
                          </a:solidFill>
                          <a:effectLst/>
                          <a:latin typeface="Times New Roman" panose="02020603050405020304" pitchFamily="18" charset="0"/>
                          <a:cs typeface="Times New Roman" panose="02020603050405020304" pitchFamily="18" charset="0"/>
                        </a:rPr>
                        <a:t>Văn</a:t>
                      </a:r>
                      <a:r>
                        <a:rPr lang="en-US" sz="2400" b="1" i="1" dirty="0">
                          <a:solidFill>
                            <a:srgbClr val="0D0D0D"/>
                          </a:solidFill>
                          <a:effectLst/>
                          <a:latin typeface="Times New Roman" panose="02020603050405020304" pitchFamily="18" charset="0"/>
                          <a:cs typeface="Times New Roman" panose="02020603050405020304" pitchFamily="18" charset="0"/>
                        </a:rPr>
                        <a:t> </a:t>
                      </a:r>
                      <a:r>
                        <a:rPr lang="en-US" sz="2400" b="1" i="1" dirty="0" err="1">
                          <a:solidFill>
                            <a:srgbClr val="0D0D0D"/>
                          </a:solidFill>
                          <a:effectLst/>
                          <a:latin typeface="Times New Roman" panose="02020603050405020304" pitchFamily="18" charset="0"/>
                          <a:cs typeface="Times New Roman" panose="02020603050405020304" pitchFamily="18" charset="0"/>
                        </a:rPr>
                        <a:t>bản</a:t>
                      </a:r>
                      <a:r>
                        <a:rPr lang="en-US" sz="2400" b="1" i="1" dirty="0">
                          <a:solidFill>
                            <a:srgbClr val="0D0D0D"/>
                          </a:solidFill>
                          <a:effectLst/>
                          <a:latin typeface="Times New Roman" panose="02020603050405020304" pitchFamily="18" charset="0"/>
                          <a:cs typeface="Times New Roman" panose="02020603050405020304" pitchFamily="18" charset="0"/>
                        </a:rPr>
                        <a:t> 3 : </a:t>
                      </a:r>
                      <a:r>
                        <a:rPr lang="vi-VN" sz="2400" b="1" i="1" dirty="0" smtClean="0">
                          <a:effectLst/>
                          <a:latin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2497934959"/>
                  </a:ext>
                </a:extLst>
              </a:tr>
              <a:tr h="130530">
                <a:tc vMerge="1">
                  <a:txBody>
                    <a:bodyPr/>
                    <a:lstStyle/>
                    <a:p>
                      <a:endParaRPr lang="en-US"/>
                    </a:p>
                  </a:txBody>
                  <a:tcPr/>
                </a:tc>
                <a:tc>
                  <a:txBody>
                    <a:bodyPr/>
                    <a:lstStyle/>
                    <a:p>
                      <a:pPr>
                        <a:lnSpc>
                          <a:spcPct val="107000"/>
                        </a:lnSpc>
                      </a:pPr>
                      <a:r>
                        <a:rPr lang="en-US" sz="2400" b="1" dirty="0" err="1">
                          <a:solidFill>
                            <a:srgbClr val="FF0000"/>
                          </a:solidFill>
                          <a:effectLst/>
                          <a:latin typeface="Times New Roman" panose="02020603050405020304" pitchFamily="18" charset="0"/>
                          <a:cs typeface="Times New Roman" panose="02020603050405020304" pitchFamily="18" charset="0"/>
                        </a:rPr>
                        <a:t>Thực</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hành</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Tiếng</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Việt</a:t>
                      </a:r>
                      <a:r>
                        <a:rPr lang="en-US" sz="2400" b="1" dirty="0">
                          <a:solidFill>
                            <a:srgbClr val="FF0000"/>
                          </a:solidFill>
                          <a:effectLst/>
                          <a:latin typeface="Times New Roman" panose="02020603050405020304" pitchFamily="18" charset="0"/>
                          <a:cs typeface="Times New Roman" panose="02020603050405020304" pitchFamily="18" charset="0"/>
                        </a:rPr>
                        <a:t>: </a:t>
                      </a:r>
                      <a:r>
                        <a:rPr lang="vi-VN" sz="2400" i="1" dirty="0" smtClean="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305731292"/>
                  </a:ext>
                </a:extLst>
              </a:tr>
              <a:tr h="270441">
                <a:tc vMerge="1">
                  <a:txBody>
                    <a:bodyPr/>
                    <a:lstStyle/>
                    <a:p>
                      <a:endParaRPr lang="en-US"/>
                    </a:p>
                  </a:txBody>
                  <a:tcPr/>
                </a:tc>
                <a:tc>
                  <a:txBody>
                    <a:bodyPr/>
                    <a:lstStyle/>
                    <a:p>
                      <a:pPr>
                        <a:lnSpc>
                          <a:spcPct val="107000"/>
                        </a:lnSpc>
                        <a:spcAft>
                          <a:spcPts val="0"/>
                        </a:spcAft>
                        <a:tabLst>
                          <a:tab pos="400050" algn="l"/>
                        </a:tabLst>
                      </a:pPr>
                      <a:r>
                        <a:rPr lang="da-DK"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Thực hành đọc hiểu</a:t>
                      </a:r>
                      <a:r>
                        <a:rPr lang="da-DK"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tabLst>
                          <a:tab pos="400050" algn="l"/>
                        </a:tabLst>
                      </a:pPr>
                      <a:r>
                        <a:rPr lang="da-DK" sz="2400" b="1" i="1" dirty="0">
                          <a:effectLst/>
                          <a:latin typeface="Times New Roman" panose="02020603050405020304" pitchFamily="18" charset="0"/>
                          <a:cs typeface="Times New Roman" panose="02020603050405020304" pitchFamily="18" charset="0"/>
                        </a:rPr>
                        <a:t>+ Văn bản 4: </a:t>
                      </a:r>
                      <a:r>
                        <a:rPr lang="vi-VN" sz="2400" i="1" dirty="0" smtClean="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1078064671"/>
                  </a:ext>
                </a:extLst>
              </a:tr>
              <a:tr h="130530">
                <a:tc>
                  <a:txBody>
                    <a:bodyPr/>
                    <a:lstStyle/>
                    <a:p>
                      <a:pPr>
                        <a:lnSpc>
                          <a:spcPct val="107000"/>
                        </a:lnSpc>
                        <a:spcAft>
                          <a:spcPts val="0"/>
                        </a:spcAft>
                        <a:tabLst>
                          <a:tab pos="400050" algn="l"/>
                        </a:tabLst>
                      </a:pPr>
                      <a:r>
                        <a:rPr lang="en-US" sz="24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R="548640">
                        <a:lnSpc>
                          <a:spcPct val="107000"/>
                        </a:lnSpc>
                        <a:spcAft>
                          <a:spcPts val="0"/>
                        </a:spcAft>
                        <a:tabLst>
                          <a:tab pos="400050" algn="l"/>
                        </a:tabLst>
                      </a:pPr>
                      <a:r>
                        <a:rPr lang="vi-VN"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1000264007"/>
                  </a:ext>
                </a:extLst>
              </a:tr>
              <a:tr h="130530">
                <a:tc>
                  <a:txBody>
                    <a:bodyPr/>
                    <a:lstStyle/>
                    <a:p>
                      <a:pPr>
                        <a:lnSpc>
                          <a:spcPct val="107000"/>
                        </a:lnSpc>
                        <a:spcAft>
                          <a:spcPts val="0"/>
                        </a:spcAft>
                        <a:tabLst>
                          <a:tab pos="400050" algn="l"/>
                        </a:tabLst>
                      </a:pPr>
                      <a:r>
                        <a:rPr lang="en-US" sz="24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Nói và nghe</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R="548640">
                        <a:lnSpc>
                          <a:spcPct val="107000"/>
                        </a:lnSpc>
                        <a:spcAft>
                          <a:spcPts val="0"/>
                        </a:spcAft>
                        <a:tabLst>
                          <a:tab pos="400050" algn="l"/>
                        </a:tabLst>
                      </a:pPr>
                      <a:r>
                        <a:rPr lang="vi-VN"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1777573153"/>
                  </a:ext>
                </a:extLst>
              </a:tr>
            </a:tbl>
          </a:graphicData>
        </a:graphic>
      </p:graphicFrame>
    </p:spTree>
    <p:extLst>
      <p:ext uri="{BB962C8B-B14F-4D97-AF65-F5344CB8AC3E}">
        <p14:creationId xmlns:p14="http://schemas.microsoft.com/office/powerpoint/2010/main" val="1024539048"/>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D0D0D"/>
                </a:solidFill>
                <a:effectLst/>
                <a:uLnTx/>
                <a:uFillTx/>
                <a:latin typeface="Times New Roman" panose="02020603050405020304" pitchFamily="18" charset="0"/>
                <a:ea typeface="Times New Roman" panose="02020603050405020304" pitchFamily="18" charset="0"/>
                <a:cs typeface="+mn-cs"/>
              </a:rPr>
              <a:t>ÔN TẬP BÀI 8</a:t>
            </a: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5177443" y="683313"/>
            <a:ext cx="1811714" cy="587853"/>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Khởi động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4" name="Table 3"/>
          <p:cNvGraphicFramePr>
            <a:graphicFrameLocks noGrp="1"/>
          </p:cNvGraphicFramePr>
          <p:nvPr>
            <p:extLst>
              <p:ext uri="{D42A27DB-BD31-4B8C-83A1-F6EECF244321}">
                <p14:modId xmlns:p14="http://schemas.microsoft.com/office/powerpoint/2010/main" val="4116626826"/>
              </p:ext>
            </p:extLst>
          </p:nvPr>
        </p:nvGraphicFramePr>
        <p:xfrm>
          <a:off x="660400" y="1406410"/>
          <a:ext cx="10845800" cy="4875403"/>
        </p:xfrm>
        <a:graphic>
          <a:graphicData uri="http://schemas.openxmlformats.org/drawingml/2006/table">
            <a:tbl>
              <a:tblPr firstRow="1" firstCol="1" bandRow="1" bandCol="1"/>
              <a:tblGrid>
                <a:gridCol w="2873887">
                  <a:extLst>
                    <a:ext uri="{9D8B030D-6E8A-4147-A177-3AD203B41FA5}">
                      <a16:colId xmlns:a16="http://schemas.microsoft.com/office/drawing/2014/main" xmlns="" val="4177393673"/>
                    </a:ext>
                  </a:extLst>
                </a:gridCol>
                <a:gridCol w="7971913">
                  <a:extLst>
                    <a:ext uri="{9D8B030D-6E8A-4147-A177-3AD203B41FA5}">
                      <a16:colId xmlns:a16="http://schemas.microsoft.com/office/drawing/2014/main" xmlns="" val="4083110865"/>
                    </a:ext>
                  </a:extLst>
                </a:gridCol>
              </a:tblGrid>
              <a:tr h="0">
                <a:tc>
                  <a:txBody>
                    <a:bodyPr/>
                    <a:lstStyle/>
                    <a:p>
                      <a:pPr algn="ctr">
                        <a:lnSpc>
                          <a:spcPct val="107000"/>
                        </a:lnSpc>
                        <a:spcAft>
                          <a:spcPts val="0"/>
                        </a:spcAft>
                        <a:tabLst>
                          <a:tab pos="400050" algn="l"/>
                        </a:tabLst>
                      </a:pPr>
                      <a:r>
                        <a:rPr lang="en-US" sz="2300" b="1" dirty="0">
                          <a:effectLst/>
                          <a:latin typeface="Times New Roman" panose="02020603050405020304" pitchFamily="18" charset="0"/>
                          <a:ea typeface="Times New Roman" panose="02020603050405020304" pitchFamily="18" charset="0"/>
                          <a:cs typeface="Times New Roman" panose="02020603050405020304" pitchFamily="18" charset="0"/>
                        </a:rPr>
                        <a:t>KĨ NĂNG</a:t>
                      </a:r>
                      <a:endParaRPr lang="en-US" sz="2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tabLst>
                          <a:tab pos="400050" algn="l"/>
                        </a:tabLst>
                      </a:pPr>
                      <a:r>
                        <a:rPr lang="en-US" sz="2300" b="1">
                          <a:effectLst/>
                          <a:latin typeface="Times New Roman" panose="02020603050405020304" pitchFamily="18" charset="0"/>
                          <a:ea typeface="Times New Roman" panose="02020603050405020304" pitchFamily="18" charset="0"/>
                          <a:cs typeface="Times New Roman" panose="02020603050405020304" pitchFamily="18" charset="0"/>
                        </a:rPr>
                        <a:t>NỘI DUNG CỤ THỂ</a:t>
                      </a:r>
                      <a:endParaRPr lang="en-US"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3710259631"/>
                  </a:ext>
                </a:extLst>
              </a:tr>
              <a:tr h="0">
                <a:tc rowSpan="5">
                  <a:txBody>
                    <a:bodyPr/>
                    <a:lstStyle/>
                    <a:p>
                      <a:pPr>
                        <a:lnSpc>
                          <a:spcPct val="107000"/>
                        </a:lnSpc>
                        <a:spcAft>
                          <a:spcPts val="0"/>
                        </a:spcAft>
                        <a:tabLst>
                          <a:tab pos="400050" algn="l"/>
                        </a:tabLst>
                      </a:pPr>
                      <a:r>
                        <a:rPr lang="en-US" sz="23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Đọc – hiểu văn bản</a:t>
                      </a:r>
                      <a:endParaRPr lang="en-US"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nSpc>
                          <a:spcPct val="107000"/>
                        </a:lnSpc>
                        <a:spcAft>
                          <a:spcPts val="0"/>
                        </a:spcAft>
                        <a:tabLst>
                          <a:tab pos="400050" algn="l"/>
                        </a:tabLst>
                      </a:pPr>
                      <a:r>
                        <a:rPr lang="da-DK" sz="23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Đọc hiểu văn bản: </a:t>
                      </a:r>
                      <a:endParaRPr lang="en-US" sz="23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548640" algn="just">
                        <a:lnSpc>
                          <a:spcPct val="107000"/>
                        </a:lnSpc>
                        <a:spcAft>
                          <a:spcPts val="0"/>
                        </a:spcAft>
                      </a:pPr>
                      <a:r>
                        <a:rPr lang="da-DK" sz="23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 bản 1: </a:t>
                      </a:r>
                      <a:r>
                        <a:rPr lang="da-DK"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3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effectLst/>
                          <a:latin typeface="Times New Roman" panose="02020603050405020304" pitchFamily="18" charset="0"/>
                          <a:ea typeface="Times New Roman" panose="02020603050405020304" pitchFamily="18" charset="0"/>
                          <a:cs typeface="Times New Roman" panose="02020603050405020304" pitchFamily="18" charset="0"/>
                        </a:rPr>
                        <a:t>thầy</a:t>
                      </a:r>
                      <a:r>
                        <a:rPr lang="en-US" sz="23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3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3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Nguyễn</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Tú</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4083384391"/>
                  </a:ext>
                </a:extLst>
              </a:tr>
              <a:tr h="0">
                <a:tc vMerge="1">
                  <a:txBody>
                    <a:bodyPr/>
                    <a:lstStyle/>
                    <a:p>
                      <a:endParaRPr lang="en-US"/>
                    </a:p>
                  </a:txBody>
                  <a:tcPr/>
                </a:tc>
                <a:tc>
                  <a:txBody>
                    <a:bodyPr/>
                    <a:lstStyle/>
                    <a:p>
                      <a:pPr marR="548640" algn="just">
                        <a:lnSpc>
                          <a:spcPct val="107000"/>
                        </a:lnSpc>
                        <a:spcAft>
                          <a:spcPts val="0"/>
                        </a:spcAft>
                      </a:pPr>
                      <a:r>
                        <a:rPr lang="en-US" sz="23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3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3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2:</a:t>
                      </a:r>
                      <a:r>
                        <a:rPr lang="en-US" sz="23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effectLst/>
                          <a:latin typeface="Times New Roman" panose="02020603050405020304" pitchFamily="18" charset="0"/>
                          <a:ea typeface="Times New Roman" panose="02020603050405020304" pitchFamily="18" charset="0"/>
                          <a:cs typeface="Times New Roman" panose="02020603050405020304" pitchFamily="18" charset="0"/>
                        </a:rPr>
                        <a:t>Bàn</a:t>
                      </a:r>
                      <a:r>
                        <a:rPr lang="en-US" sz="23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3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3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3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effectLst/>
                          <a:latin typeface="Times New Roman" panose="02020603050405020304" pitchFamily="18" charset="0"/>
                          <a:ea typeface="Times New Roman" panose="02020603050405020304" pitchFamily="18" charset="0"/>
                          <a:cs typeface="Times New Roman" panose="02020603050405020304" pitchFamily="18" charset="0"/>
                        </a:rPr>
                        <a:t>Thánh</a:t>
                      </a:r>
                      <a:r>
                        <a:rPr lang="en-US" sz="23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effectLst/>
                          <a:latin typeface="Times New Roman" panose="02020603050405020304" pitchFamily="18" charset="0"/>
                          <a:ea typeface="Times New Roman" panose="02020603050405020304" pitchFamily="18" charset="0"/>
                          <a:cs typeface="Times New Roman" panose="02020603050405020304" pitchFamily="18" charset="0"/>
                        </a:rPr>
                        <a:t>Gióng</a:t>
                      </a:r>
                      <a:endParaRPr lang="en-US" sz="2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1871579028"/>
                  </a:ext>
                </a:extLst>
              </a:tr>
              <a:tr h="0">
                <a:tc vMerge="1">
                  <a:txBody>
                    <a:bodyPr/>
                    <a:lstStyle/>
                    <a:p>
                      <a:endParaRPr lang="en-US"/>
                    </a:p>
                  </a:txBody>
                  <a:tcPr/>
                </a:tc>
                <a:tc>
                  <a:txBody>
                    <a:bodyPr/>
                    <a:lstStyle/>
                    <a:p>
                      <a:pPr marR="548640" algn="just">
                        <a:lnSpc>
                          <a:spcPct val="107000"/>
                        </a:lnSpc>
                        <a:spcAft>
                          <a:spcPts val="0"/>
                        </a:spcAft>
                        <a:tabLst>
                          <a:tab pos="400050" algn="l"/>
                        </a:tabLst>
                      </a:pPr>
                      <a:r>
                        <a:rPr lang="en-US" sz="23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3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3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nối</a:t>
                      </a:r>
                      <a:r>
                        <a:rPr lang="en-US" sz="23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3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3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3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pPr>
                      <a:r>
                        <a:rPr lang="en-US" sz="23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3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3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3</a:t>
                      </a:r>
                      <a:r>
                        <a:rPr lang="en-US" sz="23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effectLst/>
                          <a:latin typeface="Times New Roman" panose="02020603050405020304" pitchFamily="18" charset="0"/>
                          <a:ea typeface="Times New Roman" panose="02020603050405020304" pitchFamily="18" charset="0"/>
                          <a:cs typeface="Times New Roman" panose="02020603050405020304" pitchFamily="18" charset="0"/>
                        </a:rPr>
                        <a:t>Góc</a:t>
                      </a:r>
                      <a:r>
                        <a:rPr lang="en-US" sz="23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a:effectLst/>
                          <a:latin typeface="Times New Roman" panose="02020603050405020304" pitchFamily="18" charset="0"/>
                          <a:ea typeface="Times New Roman" panose="02020603050405020304" pitchFamily="18" charset="0"/>
                          <a:cs typeface="Times New Roman" panose="02020603050405020304" pitchFamily="18" charset="0"/>
                        </a:rPr>
                        <a:t>nhìn</a:t>
                      </a:r>
                      <a:r>
                        <a:rPr lang="en-US" sz="23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1424561907"/>
                  </a:ext>
                </a:extLst>
              </a:tr>
              <a:tr h="0">
                <a:tc vMerge="1">
                  <a:txBody>
                    <a:bodyPr/>
                    <a:lstStyle/>
                    <a:p>
                      <a:endParaRPr lang="en-US"/>
                    </a:p>
                  </a:txBody>
                  <a:tcPr/>
                </a:tc>
                <a:tc>
                  <a:txBody>
                    <a:bodyPr/>
                    <a:lstStyle/>
                    <a:p>
                      <a:pPr algn="just">
                        <a:lnSpc>
                          <a:spcPct val="107000"/>
                        </a:lnSpc>
                      </a:pPr>
                      <a:r>
                        <a:rPr lang="en-US" sz="2300" b="1" dirty="0" err="1">
                          <a:solidFill>
                            <a:srgbClr val="FF0000"/>
                          </a:solidFill>
                          <a:effectLst/>
                          <a:latin typeface="Times New Roman" panose="02020603050405020304" pitchFamily="18" charset="0"/>
                          <a:cs typeface="Times New Roman" panose="02020603050405020304" pitchFamily="18" charset="0"/>
                        </a:rPr>
                        <a:t>Thực</a:t>
                      </a:r>
                      <a:r>
                        <a:rPr lang="en-US" sz="2300" b="1" dirty="0">
                          <a:solidFill>
                            <a:srgbClr val="FF0000"/>
                          </a:solidFill>
                          <a:effectLst/>
                          <a:latin typeface="Times New Roman" panose="02020603050405020304" pitchFamily="18" charset="0"/>
                          <a:cs typeface="Times New Roman" panose="02020603050405020304" pitchFamily="18" charset="0"/>
                        </a:rPr>
                        <a:t> </a:t>
                      </a:r>
                      <a:r>
                        <a:rPr lang="en-US" sz="2300" b="1" dirty="0" err="1">
                          <a:solidFill>
                            <a:srgbClr val="FF0000"/>
                          </a:solidFill>
                          <a:effectLst/>
                          <a:latin typeface="Times New Roman" panose="02020603050405020304" pitchFamily="18" charset="0"/>
                          <a:cs typeface="Times New Roman" panose="02020603050405020304" pitchFamily="18" charset="0"/>
                        </a:rPr>
                        <a:t>hành</a:t>
                      </a:r>
                      <a:r>
                        <a:rPr lang="en-US" sz="2300" b="1" dirty="0">
                          <a:solidFill>
                            <a:srgbClr val="FF0000"/>
                          </a:solidFill>
                          <a:effectLst/>
                          <a:latin typeface="Times New Roman" panose="02020603050405020304" pitchFamily="18" charset="0"/>
                          <a:cs typeface="Times New Roman" panose="02020603050405020304" pitchFamily="18" charset="0"/>
                        </a:rPr>
                        <a:t> </a:t>
                      </a:r>
                      <a:r>
                        <a:rPr lang="en-US" sz="2300" b="1" dirty="0" err="1">
                          <a:solidFill>
                            <a:srgbClr val="FF0000"/>
                          </a:solidFill>
                          <a:effectLst/>
                          <a:latin typeface="Times New Roman" panose="02020603050405020304" pitchFamily="18" charset="0"/>
                          <a:cs typeface="Times New Roman" panose="02020603050405020304" pitchFamily="18" charset="0"/>
                        </a:rPr>
                        <a:t>Tiếng</a:t>
                      </a:r>
                      <a:r>
                        <a:rPr lang="en-US" sz="2300" b="1" dirty="0">
                          <a:solidFill>
                            <a:srgbClr val="FF0000"/>
                          </a:solidFill>
                          <a:effectLst/>
                          <a:latin typeface="Times New Roman" panose="02020603050405020304" pitchFamily="18" charset="0"/>
                          <a:cs typeface="Times New Roman" panose="02020603050405020304" pitchFamily="18" charset="0"/>
                        </a:rPr>
                        <a:t> </a:t>
                      </a:r>
                      <a:r>
                        <a:rPr lang="en-US" sz="2300" b="1" dirty="0" err="1">
                          <a:solidFill>
                            <a:srgbClr val="FF0000"/>
                          </a:solidFill>
                          <a:effectLst/>
                          <a:latin typeface="Times New Roman" panose="02020603050405020304" pitchFamily="18" charset="0"/>
                          <a:cs typeface="Times New Roman" panose="02020603050405020304" pitchFamily="18" charset="0"/>
                        </a:rPr>
                        <a:t>Việt</a:t>
                      </a:r>
                      <a:r>
                        <a:rPr lang="en-US" sz="2300" b="1" dirty="0">
                          <a:solidFill>
                            <a:srgbClr val="FF0000"/>
                          </a:solidFill>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Từ</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mượn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yếu</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tố</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Hán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Việt</a:t>
                      </a:r>
                      <a:endParaRPr lang="en-US" sz="23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3254839875"/>
                  </a:ext>
                </a:extLst>
              </a:tr>
              <a:tr h="0">
                <a:tc vMerge="1">
                  <a:txBody>
                    <a:bodyPr/>
                    <a:lstStyle/>
                    <a:p>
                      <a:endParaRPr lang="en-US"/>
                    </a:p>
                  </a:txBody>
                  <a:tcPr/>
                </a:tc>
                <a:tc>
                  <a:txBody>
                    <a:bodyPr/>
                    <a:lstStyle/>
                    <a:p>
                      <a:pPr algn="just">
                        <a:lnSpc>
                          <a:spcPct val="107000"/>
                        </a:lnSpc>
                        <a:tabLst>
                          <a:tab pos="400050" algn="l"/>
                        </a:tabLst>
                      </a:pPr>
                      <a:r>
                        <a:rPr lang="en-US" sz="2300" b="1" dirty="0" err="1">
                          <a:solidFill>
                            <a:srgbClr val="FF0000"/>
                          </a:solidFill>
                          <a:effectLst/>
                          <a:latin typeface="Times New Roman" panose="02020603050405020304" pitchFamily="18" charset="0"/>
                          <a:cs typeface="Times New Roman" panose="02020603050405020304" pitchFamily="18" charset="0"/>
                        </a:rPr>
                        <a:t>Đọc</a:t>
                      </a:r>
                      <a:r>
                        <a:rPr lang="en-US" sz="2300" b="1" dirty="0">
                          <a:solidFill>
                            <a:srgbClr val="FF0000"/>
                          </a:solidFill>
                          <a:effectLst/>
                          <a:latin typeface="Times New Roman" panose="02020603050405020304" pitchFamily="18" charset="0"/>
                          <a:cs typeface="Times New Roman" panose="02020603050405020304" pitchFamily="18" charset="0"/>
                        </a:rPr>
                        <a:t> </a:t>
                      </a:r>
                      <a:r>
                        <a:rPr lang="en-US" sz="2300" b="1" dirty="0" err="1">
                          <a:solidFill>
                            <a:srgbClr val="FF0000"/>
                          </a:solidFill>
                          <a:effectLst/>
                          <a:latin typeface="Times New Roman" panose="02020603050405020304" pitchFamily="18" charset="0"/>
                          <a:cs typeface="Times New Roman" panose="02020603050405020304" pitchFamily="18" charset="0"/>
                        </a:rPr>
                        <a:t>mở</a:t>
                      </a:r>
                      <a:r>
                        <a:rPr lang="en-US" sz="2300" b="1" dirty="0">
                          <a:solidFill>
                            <a:srgbClr val="FF0000"/>
                          </a:solidFill>
                          <a:effectLst/>
                          <a:latin typeface="Times New Roman" panose="02020603050405020304" pitchFamily="18" charset="0"/>
                          <a:cs typeface="Times New Roman" panose="02020603050405020304" pitchFamily="18" charset="0"/>
                        </a:rPr>
                        <a:t> </a:t>
                      </a:r>
                      <a:r>
                        <a:rPr lang="en-US" sz="2300" b="1" dirty="0" err="1">
                          <a:solidFill>
                            <a:srgbClr val="FF0000"/>
                          </a:solidFill>
                          <a:effectLst/>
                          <a:latin typeface="Times New Roman" panose="02020603050405020304" pitchFamily="18" charset="0"/>
                          <a:cs typeface="Times New Roman" panose="02020603050405020304" pitchFamily="18" charset="0"/>
                        </a:rPr>
                        <a:t>rộng</a:t>
                      </a:r>
                      <a:r>
                        <a:rPr lang="en-US" sz="2300" b="1" dirty="0">
                          <a:solidFill>
                            <a:srgbClr val="FF0000"/>
                          </a:solidFill>
                          <a:effectLst/>
                          <a:latin typeface="Times New Roman" panose="02020603050405020304" pitchFamily="18" charset="0"/>
                          <a:cs typeface="Times New Roman" panose="02020603050405020304" pitchFamily="18" charset="0"/>
                        </a:rPr>
                        <a:t> </a:t>
                      </a:r>
                      <a:r>
                        <a:rPr lang="en-US" sz="2300" b="1" dirty="0" err="1">
                          <a:solidFill>
                            <a:srgbClr val="FF0000"/>
                          </a:solidFill>
                          <a:effectLst/>
                          <a:latin typeface="Times New Roman" panose="02020603050405020304" pitchFamily="18" charset="0"/>
                          <a:cs typeface="Times New Roman" panose="02020603050405020304" pitchFamily="18" charset="0"/>
                        </a:rPr>
                        <a:t>theo</a:t>
                      </a:r>
                      <a:r>
                        <a:rPr lang="en-US" sz="2300" b="1" dirty="0">
                          <a:solidFill>
                            <a:srgbClr val="FF0000"/>
                          </a:solidFill>
                          <a:effectLst/>
                          <a:latin typeface="Times New Roman" panose="02020603050405020304" pitchFamily="18" charset="0"/>
                          <a:cs typeface="Times New Roman" panose="02020603050405020304" pitchFamily="18" charset="0"/>
                        </a:rPr>
                        <a:t> </a:t>
                      </a:r>
                      <a:r>
                        <a:rPr lang="en-US" sz="2300" b="1" dirty="0" err="1">
                          <a:solidFill>
                            <a:srgbClr val="FF0000"/>
                          </a:solidFill>
                          <a:effectLst/>
                          <a:latin typeface="Times New Roman" panose="02020603050405020304" pitchFamily="18" charset="0"/>
                          <a:cs typeface="Times New Roman" panose="02020603050405020304" pitchFamily="18" charset="0"/>
                        </a:rPr>
                        <a:t>thể</a:t>
                      </a:r>
                      <a:r>
                        <a:rPr lang="en-US" sz="2300" b="1" dirty="0">
                          <a:solidFill>
                            <a:srgbClr val="FF0000"/>
                          </a:solidFill>
                          <a:effectLst/>
                          <a:latin typeface="Times New Roman" panose="02020603050405020304" pitchFamily="18" charset="0"/>
                          <a:cs typeface="Times New Roman" panose="02020603050405020304" pitchFamily="18" charset="0"/>
                        </a:rPr>
                        <a:t> </a:t>
                      </a:r>
                      <a:r>
                        <a:rPr lang="en-US" sz="2300" b="1" dirty="0" err="1">
                          <a:solidFill>
                            <a:srgbClr val="FF0000"/>
                          </a:solidFill>
                          <a:effectLst/>
                          <a:latin typeface="Times New Roman" panose="02020603050405020304" pitchFamily="18" charset="0"/>
                          <a:cs typeface="Times New Roman" panose="02020603050405020304" pitchFamily="18" charset="0"/>
                        </a:rPr>
                        <a:t>loại</a:t>
                      </a:r>
                      <a:r>
                        <a:rPr lang="da-DK" sz="2300" b="1" i="1" dirty="0">
                          <a:solidFill>
                            <a:srgbClr val="FF0000"/>
                          </a:solidFill>
                          <a:effectLst/>
                          <a:latin typeface="Times New Roman" panose="02020603050405020304" pitchFamily="18" charset="0"/>
                          <a:cs typeface="Times New Roman" panose="02020603050405020304" pitchFamily="18" charset="0"/>
                        </a:rPr>
                        <a:t> </a:t>
                      </a:r>
                      <a:endParaRPr lang="en-US" sz="2300" dirty="0">
                        <a:effectLst/>
                        <a:latin typeface="Times New Roman" panose="02020603050405020304" pitchFamily="18" charset="0"/>
                        <a:cs typeface="Times New Roman" panose="02020603050405020304" pitchFamily="18" charset="0"/>
                      </a:endParaRPr>
                    </a:p>
                    <a:p>
                      <a:pPr algn="just">
                        <a:lnSpc>
                          <a:spcPct val="107000"/>
                        </a:lnSpc>
                        <a:tabLst>
                          <a:tab pos="400050" algn="l"/>
                        </a:tabLst>
                      </a:pPr>
                      <a:r>
                        <a:rPr lang="da-DK" sz="2300" b="1" i="1" dirty="0">
                          <a:effectLst/>
                          <a:latin typeface="Times New Roman" panose="02020603050405020304" pitchFamily="18" charset="0"/>
                          <a:cs typeface="Times New Roman" panose="02020603050405020304" pitchFamily="18" charset="0"/>
                        </a:rPr>
                        <a:t>+ Văn bản 4: </a:t>
                      </a:r>
                      <a:r>
                        <a:rPr lang="en-US" sz="2300" i="1" dirty="0" err="1">
                          <a:effectLst/>
                          <a:latin typeface="Times New Roman" panose="02020603050405020304" pitchFamily="18" charset="0"/>
                          <a:cs typeface="Times New Roman" panose="02020603050405020304" pitchFamily="18" charset="0"/>
                        </a:rPr>
                        <a:t>Phải</a:t>
                      </a:r>
                      <a:r>
                        <a:rPr lang="en-US" sz="2300" i="1" dirty="0">
                          <a:effectLst/>
                          <a:latin typeface="Times New Roman" panose="02020603050405020304" pitchFamily="18" charset="0"/>
                          <a:cs typeface="Times New Roman" panose="02020603050405020304" pitchFamily="18" charset="0"/>
                        </a:rPr>
                        <a:t> </a:t>
                      </a:r>
                      <a:r>
                        <a:rPr lang="en-US" sz="2300" i="1" dirty="0" err="1">
                          <a:effectLst/>
                          <a:latin typeface="Times New Roman" panose="02020603050405020304" pitchFamily="18" charset="0"/>
                          <a:cs typeface="Times New Roman" panose="02020603050405020304" pitchFamily="18" charset="0"/>
                        </a:rPr>
                        <a:t>chăng</a:t>
                      </a:r>
                      <a:r>
                        <a:rPr lang="en-US" sz="2300" i="1" dirty="0">
                          <a:effectLst/>
                          <a:latin typeface="Times New Roman" panose="02020603050405020304" pitchFamily="18" charset="0"/>
                          <a:cs typeface="Times New Roman" panose="02020603050405020304" pitchFamily="18" charset="0"/>
                        </a:rPr>
                        <a:t> </a:t>
                      </a:r>
                      <a:r>
                        <a:rPr lang="en-US" sz="2300" i="1" dirty="0" err="1">
                          <a:effectLst/>
                          <a:latin typeface="Times New Roman" panose="02020603050405020304" pitchFamily="18" charset="0"/>
                          <a:cs typeface="Times New Roman" panose="02020603050405020304" pitchFamily="18" charset="0"/>
                        </a:rPr>
                        <a:t>chỉ</a:t>
                      </a:r>
                      <a:r>
                        <a:rPr lang="en-US" sz="2300" i="1" dirty="0">
                          <a:effectLst/>
                          <a:latin typeface="Times New Roman" panose="02020603050405020304" pitchFamily="18" charset="0"/>
                          <a:cs typeface="Times New Roman" panose="02020603050405020304" pitchFamily="18" charset="0"/>
                        </a:rPr>
                        <a:t> </a:t>
                      </a:r>
                      <a:r>
                        <a:rPr lang="en-US" sz="2300" i="1" dirty="0" err="1">
                          <a:effectLst/>
                          <a:latin typeface="Times New Roman" panose="02020603050405020304" pitchFamily="18" charset="0"/>
                          <a:cs typeface="Times New Roman" panose="02020603050405020304" pitchFamily="18" charset="0"/>
                        </a:rPr>
                        <a:t>có</a:t>
                      </a:r>
                      <a:r>
                        <a:rPr lang="en-US" sz="2300" i="1" dirty="0">
                          <a:effectLst/>
                          <a:latin typeface="Times New Roman" panose="02020603050405020304" pitchFamily="18" charset="0"/>
                          <a:cs typeface="Times New Roman" panose="02020603050405020304" pitchFamily="18" charset="0"/>
                        </a:rPr>
                        <a:t> </a:t>
                      </a:r>
                      <a:r>
                        <a:rPr lang="en-US" sz="2300" i="1" dirty="0" err="1">
                          <a:effectLst/>
                          <a:latin typeface="Times New Roman" panose="02020603050405020304" pitchFamily="18" charset="0"/>
                          <a:cs typeface="Times New Roman" panose="02020603050405020304" pitchFamily="18" charset="0"/>
                        </a:rPr>
                        <a:t>ngọt</a:t>
                      </a:r>
                      <a:r>
                        <a:rPr lang="en-US" sz="2300" i="1" dirty="0">
                          <a:effectLst/>
                          <a:latin typeface="Times New Roman" panose="02020603050405020304" pitchFamily="18" charset="0"/>
                          <a:cs typeface="Times New Roman" panose="02020603050405020304" pitchFamily="18" charset="0"/>
                        </a:rPr>
                        <a:t> </a:t>
                      </a:r>
                      <a:r>
                        <a:rPr lang="en-US" sz="2300" i="1" dirty="0" err="1">
                          <a:effectLst/>
                          <a:latin typeface="Times New Roman" panose="02020603050405020304" pitchFamily="18" charset="0"/>
                          <a:cs typeface="Times New Roman" panose="02020603050405020304" pitchFamily="18" charset="0"/>
                        </a:rPr>
                        <a:t>ngào</a:t>
                      </a:r>
                      <a:r>
                        <a:rPr lang="en-US" sz="2300" i="1" dirty="0">
                          <a:effectLst/>
                          <a:latin typeface="Times New Roman" panose="02020603050405020304" pitchFamily="18" charset="0"/>
                          <a:cs typeface="Times New Roman" panose="02020603050405020304" pitchFamily="18" charset="0"/>
                        </a:rPr>
                        <a:t> </a:t>
                      </a:r>
                      <a:r>
                        <a:rPr lang="en-US" sz="2300" i="1" dirty="0" err="1">
                          <a:effectLst/>
                          <a:latin typeface="Times New Roman" panose="02020603050405020304" pitchFamily="18" charset="0"/>
                          <a:cs typeface="Times New Roman" panose="02020603050405020304" pitchFamily="18" charset="0"/>
                        </a:rPr>
                        <a:t>mới</a:t>
                      </a:r>
                      <a:r>
                        <a:rPr lang="en-US" sz="2300" i="1" dirty="0">
                          <a:effectLst/>
                          <a:latin typeface="Times New Roman" panose="02020603050405020304" pitchFamily="18" charset="0"/>
                          <a:cs typeface="Times New Roman" panose="02020603050405020304" pitchFamily="18" charset="0"/>
                        </a:rPr>
                        <a:t> </a:t>
                      </a:r>
                      <a:r>
                        <a:rPr lang="en-US" sz="2300" i="1" dirty="0" err="1">
                          <a:effectLst/>
                          <a:latin typeface="Times New Roman" panose="02020603050405020304" pitchFamily="18" charset="0"/>
                          <a:cs typeface="Times New Roman" panose="02020603050405020304" pitchFamily="18" charset="0"/>
                        </a:rPr>
                        <a:t>làm</a:t>
                      </a:r>
                      <a:r>
                        <a:rPr lang="en-US" sz="2300" i="1" dirty="0">
                          <a:effectLst/>
                          <a:latin typeface="Times New Roman" panose="02020603050405020304" pitchFamily="18" charset="0"/>
                          <a:cs typeface="Times New Roman" panose="02020603050405020304" pitchFamily="18" charset="0"/>
                        </a:rPr>
                        <a:t> </a:t>
                      </a:r>
                      <a:r>
                        <a:rPr lang="en-US" sz="2300" i="1" dirty="0" err="1">
                          <a:effectLst/>
                          <a:latin typeface="Times New Roman" panose="02020603050405020304" pitchFamily="18" charset="0"/>
                          <a:cs typeface="Times New Roman" panose="02020603050405020304" pitchFamily="18" charset="0"/>
                        </a:rPr>
                        <a:t>nên</a:t>
                      </a:r>
                      <a:r>
                        <a:rPr lang="en-US" sz="2300" i="1" dirty="0">
                          <a:effectLst/>
                          <a:latin typeface="Times New Roman" panose="02020603050405020304" pitchFamily="18" charset="0"/>
                          <a:cs typeface="Times New Roman" panose="02020603050405020304" pitchFamily="18" charset="0"/>
                        </a:rPr>
                        <a:t> </a:t>
                      </a:r>
                      <a:r>
                        <a:rPr lang="en-US" sz="2300" i="1" dirty="0" err="1">
                          <a:effectLst/>
                          <a:latin typeface="Times New Roman" panose="02020603050405020304" pitchFamily="18" charset="0"/>
                          <a:cs typeface="Times New Roman" panose="02020603050405020304" pitchFamily="18" charset="0"/>
                        </a:rPr>
                        <a:t>hạnh</a:t>
                      </a:r>
                      <a:r>
                        <a:rPr lang="en-US" sz="2300" i="1" dirty="0">
                          <a:effectLst/>
                          <a:latin typeface="Times New Roman" panose="02020603050405020304" pitchFamily="18" charset="0"/>
                          <a:cs typeface="Times New Roman" panose="02020603050405020304" pitchFamily="18" charset="0"/>
                        </a:rPr>
                        <a:t> </a:t>
                      </a:r>
                      <a:r>
                        <a:rPr lang="en-US" sz="2300" i="1" dirty="0" err="1">
                          <a:effectLst/>
                          <a:latin typeface="Times New Roman" panose="02020603050405020304" pitchFamily="18" charset="0"/>
                          <a:cs typeface="Times New Roman" panose="02020603050405020304" pitchFamily="18" charset="0"/>
                        </a:rPr>
                        <a:t>phúc</a:t>
                      </a:r>
                      <a:r>
                        <a:rPr lang="en-US" sz="2300" i="1" dirty="0">
                          <a:effectLst/>
                          <a:latin typeface="Times New Roman" panose="02020603050405020304" pitchFamily="18" charset="0"/>
                          <a:cs typeface="Times New Roman" panose="02020603050405020304" pitchFamily="18" charset="0"/>
                        </a:rPr>
                        <a:t>?</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Phạm</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Thị</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Ngọc</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Diễm</a:t>
                      </a:r>
                      <a:r>
                        <a:rPr lang="en-US" sz="2300" dirty="0">
                          <a:effectLst/>
                          <a:latin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1385376968"/>
                  </a:ext>
                </a:extLst>
              </a:tr>
              <a:tr h="0">
                <a:tc>
                  <a:txBody>
                    <a:bodyPr/>
                    <a:lstStyle/>
                    <a:p>
                      <a:pPr>
                        <a:lnSpc>
                          <a:spcPct val="107000"/>
                        </a:lnSpc>
                        <a:spcAft>
                          <a:spcPts val="0"/>
                        </a:spcAft>
                        <a:tabLst>
                          <a:tab pos="400050" algn="l"/>
                        </a:tabLst>
                      </a:pPr>
                      <a:r>
                        <a:rPr lang="en-US" sz="23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endParaRPr lang="en-US"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R="548640" algn="just">
                        <a:lnSpc>
                          <a:spcPct val="107000"/>
                        </a:lnSpc>
                        <a:spcAft>
                          <a:spcPts val="0"/>
                        </a:spcAft>
                        <a:tabLst>
                          <a:tab pos="400050" algn="l"/>
                        </a:tabLst>
                      </a:pPr>
                      <a:r>
                        <a:rPr lang="en-US" sz="23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3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endParaRPr lang="en-US" sz="2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55086572"/>
                  </a:ext>
                </a:extLst>
              </a:tr>
              <a:tr h="0">
                <a:tc>
                  <a:txBody>
                    <a:bodyPr/>
                    <a:lstStyle/>
                    <a:p>
                      <a:pPr>
                        <a:lnSpc>
                          <a:spcPct val="107000"/>
                        </a:lnSpc>
                        <a:spcAft>
                          <a:spcPts val="0"/>
                        </a:spcAft>
                        <a:tabLst>
                          <a:tab pos="400050" algn="l"/>
                        </a:tabLst>
                      </a:pPr>
                      <a:r>
                        <a:rPr lang="en-US" sz="23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Nói và nghe</a:t>
                      </a:r>
                      <a:endParaRPr lang="en-US"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R="548640" algn="just">
                        <a:lnSpc>
                          <a:spcPct val="107000"/>
                        </a:lnSpc>
                        <a:spcAft>
                          <a:spcPts val="0"/>
                        </a:spcAft>
                        <a:tabLst>
                          <a:tab pos="400050" algn="l"/>
                        </a:tabLst>
                      </a:pPr>
                      <a:r>
                        <a:rPr lang="en-US" sz="23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3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3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3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endParaRPr lang="en-US" sz="2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426705958"/>
                  </a:ext>
                </a:extLst>
              </a:tr>
            </a:tbl>
          </a:graphicData>
        </a:graphic>
      </p:graphicFrame>
    </p:spTree>
    <p:extLst>
      <p:ext uri="{BB962C8B-B14F-4D97-AF65-F5344CB8AC3E}">
        <p14:creationId xmlns:p14="http://schemas.microsoft.com/office/powerpoint/2010/main" val="1622797492"/>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D0D0D"/>
                </a:solidFill>
                <a:effectLst/>
                <a:uLnTx/>
                <a:uFillTx/>
                <a:latin typeface="Times New Roman" panose="02020603050405020304" pitchFamily="18" charset="0"/>
                <a:ea typeface="Times New Roman" panose="02020603050405020304" pitchFamily="18" charset="0"/>
                <a:cs typeface="+mn-cs"/>
              </a:rPr>
              <a:t>ÔN TẬP BÀI 8</a:t>
            </a: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680544" y="717083"/>
            <a:ext cx="2805512"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Tiến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hành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ôn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tập</a:t>
            </a:r>
            <a:endParaRPr lang="en-US" sz="2800" dirty="0"/>
          </a:p>
        </p:txBody>
      </p:sp>
      <p:pic>
        <p:nvPicPr>
          <p:cNvPr id="6" name="Picture 5"/>
          <p:cNvPicPr>
            <a:picLocks noChangeAspect="1"/>
          </p:cNvPicPr>
          <p:nvPr/>
        </p:nvPicPr>
        <p:blipFill>
          <a:blip r:embed="rId7"/>
          <a:stretch>
            <a:fillRect/>
          </a:stretch>
        </p:blipFill>
        <p:spPr>
          <a:xfrm>
            <a:off x="891197" y="1814052"/>
            <a:ext cx="2088051" cy="1566038"/>
          </a:xfrm>
          <a:prstGeom prst="rect">
            <a:avLst/>
          </a:prstGeom>
        </p:spPr>
      </p:pic>
      <p:pic>
        <p:nvPicPr>
          <p:cNvPr id="17" name="Picture 16"/>
          <p:cNvPicPr>
            <a:picLocks noChangeAspect="1"/>
          </p:cNvPicPr>
          <p:nvPr/>
        </p:nvPicPr>
        <p:blipFill>
          <a:blip r:embed="rId7"/>
          <a:stretch>
            <a:fillRect/>
          </a:stretch>
        </p:blipFill>
        <p:spPr>
          <a:xfrm>
            <a:off x="3656582" y="1814052"/>
            <a:ext cx="2088051" cy="1566038"/>
          </a:xfrm>
          <a:prstGeom prst="rect">
            <a:avLst/>
          </a:prstGeom>
        </p:spPr>
      </p:pic>
      <p:pic>
        <p:nvPicPr>
          <p:cNvPr id="18" name="Picture 17"/>
          <p:cNvPicPr>
            <a:picLocks noChangeAspect="1"/>
          </p:cNvPicPr>
          <p:nvPr/>
        </p:nvPicPr>
        <p:blipFill>
          <a:blip r:embed="rId7"/>
          <a:stretch>
            <a:fillRect/>
          </a:stretch>
        </p:blipFill>
        <p:spPr>
          <a:xfrm>
            <a:off x="6421967" y="1814052"/>
            <a:ext cx="2088051" cy="1566038"/>
          </a:xfrm>
          <a:prstGeom prst="rect">
            <a:avLst/>
          </a:prstGeom>
        </p:spPr>
      </p:pic>
      <p:pic>
        <p:nvPicPr>
          <p:cNvPr id="19" name="Picture 18"/>
          <p:cNvPicPr>
            <a:picLocks noChangeAspect="1"/>
          </p:cNvPicPr>
          <p:nvPr/>
        </p:nvPicPr>
        <p:blipFill>
          <a:blip r:embed="rId7"/>
          <a:stretch>
            <a:fillRect/>
          </a:stretch>
        </p:blipFill>
        <p:spPr>
          <a:xfrm>
            <a:off x="9187352" y="1814052"/>
            <a:ext cx="2088051" cy="1566038"/>
          </a:xfrm>
          <a:prstGeom prst="rect">
            <a:avLst/>
          </a:prstGeom>
        </p:spPr>
      </p:pic>
      <p:sp>
        <p:nvSpPr>
          <p:cNvPr id="7" name="Rectangle 6"/>
          <p:cNvSpPr/>
          <p:nvPr/>
        </p:nvSpPr>
        <p:spPr>
          <a:xfrm>
            <a:off x="647700" y="3815725"/>
            <a:ext cx="2331548" cy="1083374"/>
          </a:xfrm>
          <a:prstGeom prst="rect">
            <a:avLst/>
          </a:prstGeom>
        </p:spPr>
        <p:txBody>
          <a:bodyPr wrap="square">
            <a:spAutoFit/>
          </a:bodyPr>
          <a:lstStyle/>
          <a:p>
            <a:pPr algn="ctr">
              <a:lnSpc>
                <a:spcPct val="115000"/>
              </a:lnSpc>
              <a:spcAft>
                <a:spcPts val="0"/>
              </a:spcAft>
            </a:pPr>
            <a:r>
              <a:rPr lang="en-US" sz="2800" b="1" dirty="0" err="1">
                <a:solidFill>
                  <a:srgbClr val="0D0D0D"/>
                </a:solidFill>
                <a:latin typeface="Times New Roman" panose="02020603050405020304" pitchFamily="18" charset="0"/>
                <a:ea typeface="MS Mincho"/>
              </a:rPr>
              <a:t>Nhóm</a:t>
            </a:r>
            <a:r>
              <a:rPr lang="en-US" sz="2800" b="1" dirty="0">
                <a:solidFill>
                  <a:srgbClr val="0D0D0D"/>
                </a:solidFill>
                <a:latin typeface="Times New Roman" panose="02020603050405020304" pitchFamily="18" charset="0"/>
                <a:ea typeface="MS Mincho"/>
              </a:rPr>
              <a:t> 1</a:t>
            </a:r>
            <a:r>
              <a:rPr lang="en-US" sz="2800" dirty="0">
                <a:solidFill>
                  <a:srgbClr val="0D0D0D"/>
                </a:solidFill>
                <a:latin typeface="Times New Roman" panose="02020603050405020304" pitchFamily="18" charset="0"/>
                <a:ea typeface="MS Mincho"/>
              </a:rPr>
              <a:t>: </a:t>
            </a:r>
            <a:endParaRPr lang="en-US" sz="2800" dirty="0" smtClean="0">
              <a:solidFill>
                <a:srgbClr val="0D0D0D"/>
              </a:solidFill>
              <a:latin typeface="Times New Roman" panose="02020603050405020304" pitchFamily="18" charset="0"/>
              <a:ea typeface="MS Mincho"/>
            </a:endParaRPr>
          </a:p>
          <a:p>
            <a:pPr>
              <a:lnSpc>
                <a:spcPct val="115000"/>
              </a:lnSpc>
              <a:spcAft>
                <a:spcPts val="0"/>
              </a:spcAft>
            </a:pPr>
            <a:r>
              <a:rPr lang="en-US" sz="2800" dirty="0" err="1" smtClean="0">
                <a:solidFill>
                  <a:srgbClr val="0D0D0D"/>
                </a:solidFill>
                <a:latin typeface="Times New Roman" panose="02020603050405020304" pitchFamily="18" charset="0"/>
                <a:ea typeface="MS Mincho"/>
              </a:rPr>
              <a:t>Bài</a:t>
            </a:r>
            <a:r>
              <a:rPr lang="en-US" sz="2800" dirty="0" smtClean="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tập</a:t>
            </a:r>
            <a:r>
              <a:rPr lang="en-US" sz="2800" dirty="0">
                <a:solidFill>
                  <a:srgbClr val="0D0D0D"/>
                </a:solidFill>
                <a:latin typeface="Times New Roman" panose="02020603050405020304" pitchFamily="18" charset="0"/>
                <a:ea typeface="MS Mincho"/>
              </a:rPr>
              <a:t> </a:t>
            </a:r>
            <a:r>
              <a:rPr lang="en-US" sz="2800" dirty="0" smtClean="0">
                <a:solidFill>
                  <a:srgbClr val="0D0D0D"/>
                </a:solidFill>
                <a:latin typeface="Times New Roman" panose="02020603050405020304" pitchFamily="18" charset="0"/>
                <a:ea typeface="MS Mincho"/>
              </a:rPr>
              <a:t>1/Tr60</a:t>
            </a:r>
            <a:endParaRPr lang="en-US" sz="28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3589366" y="3775771"/>
            <a:ext cx="2437014" cy="1043619"/>
          </a:xfrm>
          <a:prstGeom prst="rect">
            <a:avLst/>
          </a:prstGeom>
        </p:spPr>
        <p:txBody>
          <a:bodyPr wrap="none">
            <a:spAutoFit/>
          </a:bodyPr>
          <a:lstStyle/>
          <a:p>
            <a:pPr algn="ctr">
              <a:lnSpc>
                <a:spcPct val="115000"/>
              </a:lnSpc>
              <a:spcAft>
                <a:spcPts val="0"/>
              </a:spcAft>
            </a:pPr>
            <a:r>
              <a:rPr lang="en-US" sz="2800" b="1" dirty="0" err="1">
                <a:solidFill>
                  <a:srgbClr val="0D0D0D"/>
                </a:solidFill>
                <a:latin typeface="Times New Roman" panose="02020603050405020304" pitchFamily="18" charset="0"/>
                <a:ea typeface="MS Mincho"/>
              </a:rPr>
              <a:t>Nhóm</a:t>
            </a:r>
            <a:r>
              <a:rPr lang="en-US" sz="2800" b="1" dirty="0">
                <a:solidFill>
                  <a:srgbClr val="0D0D0D"/>
                </a:solidFill>
                <a:latin typeface="Times New Roman" panose="02020603050405020304" pitchFamily="18" charset="0"/>
                <a:ea typeface="MS Mincho"/>
              </a:rPr>
              <a:t> 2</a:t>
            </a:r>
            <a:r>
              <a:rPr lang="en-US" sz="2800" dirty="0">
                <a:solidFill>
                  <a:srgbClr val="0D0D0D"/>
                </a:solidFill>
                <a:latin typeface="Times New Roman" panose="02020603050405020304" pitchFamily="18" charset="0"/>
                <a:ea typeface="MS Mincho"/>
              </a:rPr>
              <a:t>: </a:t>
            </a:r>
            <a:endParaRPr lang="en-US" sz="2800" dirty="0" smtClean="0">
              <a:solidFill>
                <a:srgbClr val="0D0D0D"/>
              </a:solidFill>
              <a:latin typeface="Times New Roman" panose="02020603050405020304" pitchFamily="18" charset="0"/>
              <a:ea typeface="MS Mincho"/>
            </a:endParaRPr>
          </a:p>
          <a:p>
            <a:pPr algn="ctr">
              <a:lnSpc>
                <a:spcPct val="115000"/>
              </a:lnSpc>
              <a:spcAft>
                <a:spcPts val="0"/>
              </a:spcAft>
            </a:pPr>
            <a:r>
              <a:rPr lang="en-US" sz="2800" dirty="0" err="1" smtClean="0">
                <a:solidFill>
                  <a:srgbClr val="0D0D0D"/>
                </a:solidFill>
                <a:latin typeface="Times New Roman" panose="02020603050405020304" pitchFamily="18" charset="0"/>
                <a:ea typeface="MS Mincho"/>
              </a:rPr>
              <a:t>Bài</a:t>
            </a:r>
            <a:r>
              <a:rPr lang="en-US" sz="2800" dirty="0" smtClean="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tập</a:t>
            </a:r>
            <a:r>
              <a:rPr lang="en-US" sz="2800" dirty="0">
                <a:solidFill>
                  <a:srgbClr val="0D0D0D"/>
                </a:solidFill>
                <a:latin typeface="Times New Roman" panose="02020603050405020304" pitchFamily="18" charset="0"/>
                <a:ea typeface="MS Mincho"/>
              </a:rPr>
              <a:t> 2/ </a:t>
            </a:r>
            <a:r>
              <a:rPr lang="en-US" sz="2800" dirty="0" err="1">
                <a:solidFill>
                  <a:srgbClr val="0D0D0D"/>
                </a:solidFill>
                <a:latin typeface="Times New Roman" panose="02020603050405020304" pitchFamily="18" charset="0"/>
                <a:ea typeface="MS Mincho"/>
              </a:rPr>
              <a:t>Tr</a:t>
            </a:r>
            <a:r>
              <a:rPr lang="en-US" sz="2800" dirty="0">
                <a:solidFill>
                  <a:srgbClr val="0D0D0D"/>
                </a:solidFill>
                <a:latin typeface="Times New Roman" panose="02020603050405020304" pitchFamily="18" charset="0"/>
                <a:ea typeface="MS Mincho"/>
              </a:rPr>
              <a:t> 60</a:t>
            </a:r>
            <a:endParaRPr lang="en-US" sz="2800" dirty="0">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6403497" y="3735633"/>
            <a:ext cx="2437014" cy="1083374"/>
          </a:xfrm>
          <a:prstGeom prst="rect">
            <a:avLst/>
          </a:prstGeom>
        </p:spPr>
        <p:txBody>
          <a:bodyPr wrap="none">
            <a:spAutoFit/>
          </a:bodyPr>
          <a:lstStyle/>
          <a:p>
            <a:pPr algn="ctr">
              <a:lnSpc>
                <a:spcPct val="115000"/>
              </a:lnSpc>
              <a:spcAft>
                <a:spcPts val="0"/>
              </a:spcAft>
            </a:pPr>
            <a:r>
              <a:rPr lang="en-US" sz="2800" b="1" dirty="0" err="1">
                <a:solidFill>
                  <a:srgbClr val="0D0D0D"/>
                </a:solidFill>
                <a:latin typeface="Times New Roman" panose="02020603050405020304" pitchFamily="18" charset="0"/>
                <a:ea typeface="MS Mincho"/>
              </a:rPr>
              <a:t>Nhóm</a:t>
            </a:r>
            <a:r>
              <a:rPr lang="en-US" sz="2800" b="1" dirty="0">
                <a:solidFill>
                  <a:srgbClr val="0D0D0D"/>
                </a:solidFill>
                <a:latin typeface="Times New Roman" panose="02020603050405020304" pitchFamily="18" charset="0"/>
                <a:ea typeface="MS Mincho"/>
              </a:rPr>
              <a:t> 3</a:t>
            </a:r>
            <a:r>
              <a:rPr lang="en-US" sz="2800" dirty="0">
                <a:solidFill>
                  <a:srgbClr val="0D0D0D"/>
                </a:solidFill>
                <a:latin typeface="Times New Roman" panose="02020603050405020304" pitchFamily="18" charset="0"/>
                <a:ea typeface="MS Mincho"/>
              </a:rPr>
              <a:t>: </a:t>
            </a:r>
            <a:endParaRPr lang="en-US" sz="2800" dirty="0" smtClean="0">
              <a:solidFill>
                <a:srgbClr val="0D0D0D"/>
              </a:solidFill>
              <a:latin typeface="Times New Roman" panose="02020603050405020304" pitchFamily="18" charset="0"/>
              <a:ea typeface="MS Mincho"/>
            </a:endParaRPr>
          </a:p>
          <a:p>
            <a:pPr algn="ctr">
              <a:lnSpc>
                <a:spcPct val="115000"/>
              </a:lnSpc>
              <a:spcAft>
                <a:spcPts val="0"/>
              </a:spcAft>
            </a:pPr>
            <a:r>
              <a:rPr lang="en-US" sz="2800" dirty="0" err="1" smtClean="0">
                <a:solidFill>
                  <a:srgbClr val="0D0D0D"/>
                </a:solidFill>
                <a:latin typeface="Times New Roman" panose="02020603050405020304" pitchFamily="18" charset="0"/>
                <a:ea typeface="MS Mincho"/>
              </a:rPr>
              <a:t>Bài</a:t>
            </a:r>
            <a:r>
              <a:rPr lang="en-US" sz="2800" dirty="0" smtClean="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tập</a:t>
            </a:r>
            <a:r>
              <a:rPr lang="en-US" sz="2800" dirty="0">
                <a:solidFill>
                  <a:srgbClr val="0D0D0D"/>
                </a:solidFill>
                <a:latin typeface="Times New Roman" panose="02020603050405020304" pitchFamily="18" charset="0"/>
                <a:ea typeface="MS Mincho"/>
              </a:rPr>
              <a:t> 4/ </a:t>
            </a:r>
            <a:r>
              <a:rPr lang="en-US" sz="2800" dirty="0" err="1">
                <a:solidFill>
                  <a:srgbClr val="0D0D0D"/>
                </a:solidFill>
                <a:latin typeface="Times New Roman" panose="02020603050405020304" pitchFamily="18" charset="0"/>
                <a:ea typeface="MS Mincho"/>
              </a:rPr>
              <a:t>Tr</a:t>
            </a:r>
            <a:r>
              <a:rPr lang="en-US" sz="2800" dirty="0">
                <a:solidFill>
                  <a:srgbClr val="0D0D0D"/>
                </a:solidFill>
                <a:latin typeface="Times New Roman" panose="02020603050405020304" pitchFamily="18" charset="0"/>
                <a:ea typeface="MS Mincho"/>
              </a:rPr>
              <a:t> 60</a:t>
            </a:r>
            <a:endParaRPr lang="en-US" sz="2800"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8969718" y="3775771"/>
            <a:ext cx="2802562" cy="954107"/>
          </a:xfrm>
          <a:prstGeom prst="rect">
            <a:avLst/>
          </a:prstGeom>
        </p:spPr>
        <p:txBody>
          <a:bodyPr wrap="none">
            <a:spAutoFit/>
          </a:bodyPr>
          <a:lstStyle/>
          <a:p>
            <a:pPr algn="ctr"/>
            <a:r>
              <a:rPr lang="en-US" sz="2800" b="1" dirty="0" err="1">
                <a:solidFill>
                  <a:srgbClr val="0D0D0D"/>
                </a:solidFill>
                <a:latin typeface="Times New Roman" panose="02020603050405020304" pitchFamily="18" charset="0"/>
                <a:ea typeface="MS Mincho"/>
              </a:rPr>
              <a:t>Nhóm</a:t>
            </a:r>
            <a:r>
              <a:rPr lang="en-US" sz="2800" b="1" dirty="0">
                <a:solidFill>
                  <a:srgbClr val="0D0D0D"/>
                </a:solidFill>
                <a:latin typeface="Times New Roman" panose="02020603050405020304" pitchFamily="18" charset="0"/>
                <a:ea typeface="MS Mincho"/>
              </a:rPr>
              <a:t> 4:</a:t>
            </a:r>
            <a:r>
              <a:rPr lang="en-US" sz="2800" dirty="0">
                <a:solidFill>
                  <a:srgbClr val="0D0D0D"/>
                </a:solidFill>
                <a:latin typeface="Times New Roman" panose="02020603050405020304" pitchFamily="18" charset="0"/>
                <a:ea typeface="MS Mincho"/>
              </a:rPr>
              <a:t> </a:t>
            </a:r>
            <a:endParaRPr lang="en-US" sz="2800" dirty="0" smtClean="0">
              <a:solidFill>
                <a:srgbClr val="0D0D0D"/>
              </a:solidFill>
              <a:latin typeface="Times New Roman" panose="02020603050405020304" pitchFamily="18" charset="0"/>
              <a:ea typeface="MS Mincho"/>
            </a:endParaRPr>
          </a:p>
          <a:p>
            <a:pPr algn="ctr"/>
            <a:r>
              <a:rPr lang="en-US" sz="2800" dirty="0" err="1" smtClean="0">
                <a:solidFill>
                  <a:srgbClr val="0D0D0D"/>
                </a:solidFill>
                <a:latin typeface="Times New Roman" panose="02020603050405020304" pitchFamily="18" charset="0"/>
                <a:ea typeface="MS Mincho"/>
              </a:rPr>
              <a:t>Bài</a:t>
            </a:r>
            <a:r>
              <a:rPr lang="en-US" sz="2800" dirty="0" smtClean="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tập</a:t>
            </a:r>
            <a:r>
              <a:rPr lang="en-US" sz="2800" dirty="0">
                <a:solidFill>
                  <a:srgbClr val="0D0D0D"/>
                </a:solidFill>
                <a:latin typeface="Times New Roman" panose="02020603050405020304" pitchFamily="18" charset="0"/>
                <a:ea typeface="MS Mincho"/>
              </a:rPr>
              <a:t> 3, 5 /</a:t>
            </a:r>
            <a:r>
              <a:rPr lang="en-US" sz="2800" dirty="0" err="1">
                <a:solidFill>
                  <a:srgbClr val="0D0D0D"/>
                </a:solidFill>
                <a:latin typeface="Times New Roman" panose="02020603050405020304" pitchFamily="18" charset="0"/>
                <a:ea typeface="MS Mincho"/>
              </a:rPr>
              <a:t>Tr</a:t>
            </a:r>
            <a:r>
              <a:rPr lang="en-US" sz="2800" dirty="0">
                <a:solidFill>
                  <a:srgbClr val="0D0D0D"/>
                </a:solidFill>
                <a:latin typeface="Times New Roman" panose="02020603050405020304" pitchFamily="18" charset="0"/>
                <a:ea typeface="MS Mincho"/>
              </a:rPr>
              <a:t> 60</a:t>
            </a:r>
            <a:endParaRPr lang="en-US" sz="2800" dirty="0"/>
          </a:p>
        </p:txBody>
      </p:sp>
      <p:sp>
        <p:nvSpPr>
          <p:cNvPr id="16" name="Rectangle 15"/>
          <p:cNvSpPr/>
          <p:nvPr/>
        </p:nvSpPr>
        <p:spPr>
          <a:xfrm>
            <a:off x="544845" y="1028358"/>
            <a:ext cx="3799438" cy="587853"/>
          </a:xfrm>
          <a:prstGeom prst="rect">
            <a:avLst/>
          </a:prstGeom>
        </p:spPr>
        <p:txBody>
          <a:bodyPr wrap="none">
            <a:spAutoFit/>
          </a:bodyPr>
          <a:lstStyle/>
          <a:p>
            <a:pPr>
              <a:lnSpc>
                <a:spcPct val="115000"/>
              </a:lnSpc>
              <a:spcAft>
                <a:spcPts val="0"/>
              </a:spcAft>
            </a:pPr>
            <a:r>
              <a:rPr lang="en-US" sz="2800" b="1" dirty="0">
                <a:latin typeface="Times New Roman" panose="02020603050405020304" pitchFamily="18" charset="0"/>
                <a:ea typeface="MS Mincho"/>
              </a:rPr>
              <a:t>I. </a:t>
            </a:r>
            <a:r>
              <a:rPr lang="en-US" sz="2800" b="1" dirty="0" err="1">
                <a:latin typeface="Times New Roman" panose="02020603050405020304" pitchFamily="18" charset="0"/>
                <a:ea typeface="MS Mincho"/>
              </a:rPr>
              <a:t>Ôn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tập</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kĩ</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năng</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đọc</a:t>
            </a:r>
            <a:r>
              <a:rPr lang="en-US" sz="2800" b="1" dirty="0">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89123477"/>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D0D0D"/>
                </a:solidFill>
                <a:effectLst/>
                <a:uLnTx/>
                <a:uFillTx/>
                <a:latin typeface="Times New Roman" panose="02020603050405020304" pitchFamily="18" charset="0"/>
                <a:ea typeface="Times New Roman" panose="02020603050405020304" pitchFamily="18" charset="0"/>
                <a:cs typeface="+mn-cs"/>
              </a:rPr>
              <a:t>ÔN TẬP BÀI 8</a:t>
            </a: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680544" y="717083"/>
            <a:ext cx="280551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ôn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Rectangle 22"/>
          <p:cNvSpPr/>
          <p:nvPr/>
        </p:nvSpPr>
        <p:spPr>
          <a:xfrm>
            <a:off x="544845" y="1125653"/>
            <a:ext cx="3799438" cy="587853"/>
          </a:xfrm>
          <a:prstGeom prst="rect">
            <a:avLst/>
          </a:prstGeom>
        </p:spPr>
        <p:txBody>
          <a:bodyPr wrap="none">
            <a:spAutoFit/>
          </a:bodyPr>
          <a:lstStyle/>
          <a:p>
            <a:pPr>
              <a:lnSpc>
                <a:spcPct val="115000"/>
              </a:lnSpc>
              <a:spcAft>
                <a:spcPts val="0"/>
              </a:spcAft>
            </a:pPr>
            <a:r>
              <a:rPr lang="en-US" sz="2800" b="1" dirty="0">
                <a:latin typeface="Times New Roman" panose="02020603050405020304" pitchFamily="18" charset="0"/>
                <a:ea typeface="MS Mincho"/>
              </a:rPr>
              <a:t>I. </a:t>
            </a:r>
            <a:r>
              <a:rPr lang="en-US" sz="2800" b="1" dirty="0" err="1">
                <a:latin typeface="Times New Roman" panose="02020603050405020304" pitchFamily="18" charset="0"/>
                <a:ea typeface="MS Mincho"/>
              </a:rPr>
              <a:t>Ôn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tập</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kĩ</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năng</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đọc</a:t>
            </a:r>
            <a:r>
              <a:rPr lang="en-US" sz="2800" b="1" dirty="0">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660400" y="1680892"/>
            <a:ext cx="10845800" cy="4616648"/>
          </a:xfrm>
          <a:prstGeom prst="rect">
            <a:avLst/>
          </a:prstGeom>
        </p:spPr>
        <p:txBody>
          <a:bodyPr>
            <a:spAutoFit/>
          </a:bodyPr>
          <a:lstStyle/>
          <a:p>
            <a:pPr>
              <a:lnSpc>
                <a:spcPct val="150000"/>
              </a:lnSpc>
              <a:spcAft>
                <a:spcPts val="0"/>
              </a:spcAft>
            </a:pPr>
            <a:r>
              <a:rPr lang="de-DE" sz="2800" b="1" dirty="0">
                <a:latin typeface="Times New Roman" panose="02020603050405020304" pitchFamily="18" charset="0"/>
                <a:ea typeface="Times New Roman" panose="02020603050405020304" pitchFamily="18" charset="0"/>
              </a:rPr>
              <a:t>Câu 1: </a:t>
            </a:r>
            <a:r>
              <a:rPr lang="en-US" sz="2800" b="1" dirty="0" err="1">
                <a:latin typeface="Times New Roman" panose="02020603050405020304" pitchFamily="18" charset="0"/>
                <a:ea typeface="Times New Roman" panose="02020603050405020304" pitchFamily="18" charset="0"/>
              </a:rPr>
              <a:t>Đặc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điểm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cơ</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bản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văn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nghị</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luận</a:t>
            </a:r>
            <a:r>
              <a:rPr lang="en-US" sz="2800" b="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457200" lvl="0" indent="-457200" algn="just">
              <a:lnSpc>
                <a:spcPct val="150000"/>
              </a:lnSpc>
              <a:spcAft>
                <a:spcPts val="0"/>
              </a:spcAft>
              <a:buFont typeface="Wingdings" panose="05000000000000000000" pitchFamily="2" charset="2"/>
              <a:buChar char="v"/>
            </a:pPr>
            <a:r>
              <a:rPr lang="en-US" sz="2800" dirty="0">
                <a:latin typeface="Times New Roman" panose="02020603050405020304" pitchFamily="18" charset="0"/>
                <a:ea typeface="Times New Roman" panose="02020603050405020304" pitchFamily="18" charset="0"/>
              </a:rPr>
              <a:t> </a:t>
            </a:r>
            <a:r>
              <a:rPr lang="en-US" sz="2800" b="1" dirty="0" smtClean="0">
                <a:latin typeface="Times New Roman" panose="02020603050405020304" pitchFamily="18" charset="0"/>
                <a:ea typeface="Times New Roman" panose="02020603050405020304" pitchFamily="18" charset="0"/>
              </a:rPr>
              <a:t>Ý </a:t>
            </a:r>
            <a:r>
              <a:rPr lang="en-US" sz="2800" b="1" dirty="0" err="1">
                <a:latin typeface="Times New Roman" panose="02020603050405020304" pitchFamily="18" charset="0"/>
                <a:ea typeface="Times New Roman" panose="02020603050405020304" pitchFamily="18" charset="0"/>
              </a:rPr>
              <a:t>kiến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tâm</a:t>
            </a:r>
            <a:endParaRPr lang="en-US" sz="2800" dirty="0">
              <a:latin typeface="Times New Roman" panose="02020603050405020304" pitchFamily="18" charset="0"/>
              <a:ea typeface="Times New Roman" panose="02020603050405020304" pitchFamily="18" charset="0"/>
            </a:endParaRPr>
          </a:p>
          <a:p>
            <a:pPr marL="457200" lvl="0" indent="-457200" algn="just">
              <a:lnSpc>
                <a:spcPct val="150000"/>
              </a:lnSpc>
              <a:spcAft>
                <a:spcPts val="0"/>
              </a:spcAft>
              <a:buFont typeface="Wingdings" panose="05000000000000000000" pitchFamily="2" charset="2"/>
              <a:buChar char="v"/>
            </a:pPr>
            <a:r>
              <a:rPr lang="en-US" sz="2800" b="1" dirty="0" err="1" smtClean="0">
                <a:latin typeface="Times New Roman" panose="02020603050405020304" pitchFamily="18" charset="0"/>
                <a:ea typeface="Times New Roman" panose="02020603050405020304" pitchFamily="18" charset="0"/>
              </a:rPr>
              <a:t>Lí</a:t>
            </a:r>
            <a:r>
              <a:rPr lang="en-US" sz="2800" b="1" dirty="0" smtClean="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sở</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kiến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viết</a:t>
            </a:r>
            <a:r>
              <a:rPr lang="en-US" sz="2800" dirty="0">
                <a:latin typeface="Times New Roman" panose="02020603050405020304" pitchFamily="18" charset="0"/>
                <a:ea typeface="Times New Roman" panose="02020603050405020304" pitchFamily="18" charset="0"/>
              </a:rPr>
              <a:t>.</a:t>
            </a:r>
          </a:p>
          <a:p>
            <a:pPr marL="457200" lvl="0" indent="-457200" algn="just">
              <a:lnSpc>
                <a:spcPct val="150000"/>
              </a:lnSpc>
              <a:spcAft>
                <a:spcPts val="0"/>
              </a:spcAft>
              <a:buFont typeface="Wingdings" panose="05000000000000000000" pitchFamily="2" charset="2"/>
              <a:buChar char="v"/>
            </a:pPr>
            <a:r>
              <a:rPr lang="en-US" sz="2800" b="1" dirty="0" err="1" smtClean="0">
                <a:latin typeface="Times New Roman" panose="02020603050405020304" pitchFamily="18" charset="0"/>
                <a:ea typeface="Times New Roman" panose="02020603050405020304" pitchFamily="18" charset="0"/>
              </a:rPr>
              <a:t>Bằng</a:t>
            </a:r>
            <a:r>
              <a:rPr lang="en-US" sz="2800" b="1" dirty="0" smtClean="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minh </a:t>
            </a:r>
            <a:r>
              <a:rPr lang="en-US" sz="2800" dirty="0" err="1">
                <a:latin typeface="Times New Roman" panose="02020603050405020304" pitchFamily="18" charset="0"/>
                <a:ea typeface="Times New Roman" panose="02020603050405020304" pitchFamily="18" charset="0"/>
              </a:rPr>
              <a:t>chứng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rõ</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liệu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tế</a:t>
            </a:r>
            <a:r>
              <a:rPr lang="en-US" sz="2800" dirty="0">
                <a:latin typeface="Times New Roman" panose="02020603050405020304" pitchFamily="18" charset="0"/>
                <a:ea typeface="Times New Roman" panose="02020603050405020304" pitchFamily="18" charset="0"/>
              </a:rPr>
              <a:t>,...</a:t>
            </a:r>
          </a:p>
          <a:p>
            <a:pPr algn="just">
              <a:lnSpc>
                <a:spcPct val="150000"/>
              </a:lnSpc>
              <a:spcAft>
                <a:spcPts val="1200"/>
              </a:spcAft>
            </a:pPr>
            <a:r>
              <a:rPr lang="en-US" sz="2800" b="1" dirty="0" err="1">
                <a:latin typeface="Times New Roman" panose="02020603050405020304" pitchFamily="18" charset="0"/>
                <a:ea typeface="Times New Roman" panose="02020603050405020304" pitchFamily="18" charset="0"/>
              </a:rPr>
              <a:t>Mối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quan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hệ</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giữa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các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yếu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tố</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kiến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chặt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giúp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cố</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kiến</a:t>
            </a:r>
            <a:r>
              <a:rPr lang="en-US"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41627361"/>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7700" y="74593"/>
            <a:ext cx="10845800" cy="954107"/>
          </a:xfrm>
          <a:prstGeom prst="rect">
            <a:avLst/>
          </a:prstGeom>
        </p:spPr>
        <p:txBody>
          <a:bodyPr>
            <a:spAutoFit/>
          </a:bodyPr>
          <a:lstStyle/>
          <a:p>
            <a:r>
              <a:rPr lang="de-DE" sz="2800" b="1" dirty="0">
                <a:latin typeface="Times New Roman" panose="02020603050405020304" pitchFamily="18" charset="0"/>
                <a:ea typeface="Times New Roman" panose="02020603050405020304" pitchFamily="18" charset="0"/>
              </a:rPr>
              <a:t>Câu 2:</a:t>
            </a:r>
            <a:r>
              <a:rPr lang="de-DE" sz="2800" dirty="0">
                <a:latin typeface="Times New Roman" panose="02020603050405020304" pitchFamily="18" charset="0"/>
                <a:ea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Tóm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tắt</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kiến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sau</a:t>
            </a:r>
            <a:r>
              <a:rPr lang="en-US" sz="2800" dirty="0">
                <a:latin typeface="Times New Roman" panose="02020603050405020304" pitchFamily="18" charset="0"/>
                <a:ea typeface="Times New Roman" panose="02020603050405020304" pitchFamily="18" charset="0"/>
              </a:rPr>
              <a:t>: </a:t>
            </a:r>
            <a:endParaRPr lang="en-US" sz="2800" dirty="0"/>
          </a:p>
        </p:txBody>
      </p:sp>
      <p:graphicFrame>
        <p:nvGraphicFramePr>
          <p:cNvPr id="5" name="Table 4"/>
          <p:cNvGraphicFramePr>
            <a:graphicFrameLocks noGrp="1"/>
          </p:cNvGraphicFramePr>
          <p:nvPr>
            <p:extLst>
              <p:ext uri="{D42A27DB-BD31-4B8C-83A1-F6EECF244321}">
                <p14:modId xmlns:p14="http://schemas.microsoft.com/office/powerpoint/2010/main" val="344971515"/>
              </p:ext>
            </p:extLst>
          </p:nvPr>
        </p:nvGraphicFramePr>
        <p:xfrm>
          <a:off x="673101" y="1143000"/>
          <a:ext cx="10845799" cy="4724400"/>
        </p:xfrm>
        <a:graphic>
          <a:graphicData uri="http://schemas.openxmlformats.org/drawingml/2006/table">
            <a:tbl>
              <a:tblPr firstRow="1" firstCol="1" bandRow="1"/>
              <a:tblGrid>
                <a:gridCol w="1699581">
                  <a:extLst>
                    <a:ext uri="{9D8B030D-6E8A-4147-A177-3AD203B41FA5}">
                      <a16:colId xmlns:a16="http://schemas.microsoft.com/office/drawing/2014/main" xmlns="" val="1767641227"/>
                    </a:ext>
                  </a:extLst>
                </a:gridCol>
                <a:gridCol w="3068385">
                  <a:extLst>
                    <a:ext uri="{9D8B030D-6E8A-4147-A177-3AD203B41FA5}">
                      <a16:colId xmlns:a16="http://schemas.microsoft.com/office/drawing/2014/main" xmlns="" val="3980223538"/>
                    </a:ext>
                  </a:extLst>
                </a:gridCol>
                <a:gridCol w="6077833">
                  <a:extLst>
                    <a:ext uri="{9D8B030D-6E8A-4147-A177-3AD203B41FA5}">
                      <a16:colId xmlns:a16="http://schemas.microsoft.com/office/drawing/2014/main" xmlns="" val="1985754908"/>
                    </a:ext>
                  </a:extLst>
                </a:gridCol>
              </a:tblGrid>
              <a:tr h="83969">
                <a:tc>
                  <a:txBody>
                    <a:bodyPr/>
                    <a:lstStyle/>
                    <a:p>
                      <a:pPr algn="just">
                        <a:spcAft>
                          <a:spcPts val="1200"/>
                        </a:spcAft>
                      </a:pPr>
                      <a:r>
                        <a:rPr lang="en-US" sz="2800" b="1">
                          <a:effectLst/>
                          <a:latin typeface="Times New Roman" panose="02020603050405020304" pitchFamily="18" charset="0"/>
                          <a:ea typeface="Times New Roman" panose="02020603050405020304" pitchFamily="18" charset="0"/>
                        </a:rPr>
                        <a:t>Văn bản</a:t>
                      </a:r>
                      <a:endParaRPr lang="en-US" sz="2800">
                        <a:effectLst/>
                        <a:latin typeface="Times New Roman" panose="02020603050405020304" pitchFamily="18" charset="0"/>
                        <a:ea typeface="Times New Roman" panose="02020603050405020304" pitchFamily="18" charset="0"/>
                      </a:endParaRPr>
                    </a:p>
                  </a:txBody>
                  <a:tcPr marL="41662" marR="41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800" b="1">
                          <a:effectLst/>
                          <a:latin typeface="Times New Roman" panose="02020603050405020304" pitchFamily="18" charset="0"/>
                          <a:ea typeface="Times New Roman" panose="02020603050405020304" pitchFamily="18" charset="0"/>
                        </a:rPr>
                        <a:t>Ý kiến</a:t>
                      </a:r>
                      <a:endParaRPr lang="en-US" sz="2800">
                        <a:effectLst/>
                        <a:latin typeface="Times New Roman" panose="02020603050405020304" pitchFamily="18" charset="0"/>
                        <a:ea typeface="Times New Roman" panose="02020603050405020304" pitchFamily="18" charset="0"/>
                      </a:endParaRPr>
                    </a:p>
                  </a:txBody>
                  <a:tcPr marL="41662" marR="41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800" b="1">
                          <a:effectLst/>
                          <a:latin typeface="Times New Roman" panose="02020603050405020304" pitchFamily="18" charset="0"/>
                          <a:ea typeface="Times New Roman" panose="02020603050405020304" pitchFamily="18" charset="0"/>
                        </a:rPr>
                        <a:t>Lí lẽ và dẫn chứng</a:t>
                      </a:r>
                      <a:endParaRPr lang="en-US" sz="2800">
                        <a:effectLst/>
                        <a:latin typeface="Times New Roman" panose="02020603050405020304" pitchFamily="18" charset="0"/>
                        <a:ea typeface="Times New Roman" panose="02020603050405020304" pitchFamily="18" charset="0"/>
                      </a:endParaRPr>
                    </a:p>
                  </a:txBody>
                  <a:tcPr marL="41662" marR="41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28472544"/>
                  </a:ext>
                </a:extLst>
              </a:tr>
              <a:tr h="839691">
                <a:tc>
                  <a:txBody>
                    <a:bodyPr/>
                    <a:lstStyle/>
                    <a:p>
                      <a:pPr algn="just">
                        <a:spcAft>
                          <a:spcPts val="1200"/>
                        </a:spcAft>
                      </a:pPr>
                      <a:r>
                        <a:rPr lang="en-US" sz="2800" i="1">
                          <a:effectLst/>
                          <a:latin typeface="Times New Roman" panose="02020603050405020304" pitchFamily="18" charset="0"/>
                          <a:ea typeface="Times New Roman" panose="02020603050405020304" pitchFamily="18" charset="0"/>
                        </a:rPr>
                        <a:t>Học thầy, học bạn</a:t>
                      </a:r>
                      <a:endParaRPr lang="en-US" sz="2800">
                        <a:effectLst/>
                        <a:latin typeface="Times New Roman" panose="02020603050405020304" pitchFamily="18" charset="0"/>
                        <a:ea typeface="Times New Roman" panose="02020603050405020304" pitchFamily="18" charset="0"/>
                      </a:endParaRPr>
                    </a:p>
                  </a:txBody>
                  <a:tcPr marL="41662" marR="41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thầy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quan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trọng</a:t>
                      </a:r>
                      <a:endParaRPr lang="en-US" sz="2800" dirty="0">
                        <a:effectLst/>
                        <a:latin typeface="Times New Roman" panose="02020603050405020304" pitchFamily="18" charset="0"/>
                        <a:ea typeface="Times New Roman" panose="02020603050405020304" pitchFamily="18" charset="0"/>
                      </a:endParaRPr>
                    </a:p>
                    <a:p>
                      <a:pPr algn="just">
                        <a:spcAft>
                          <a:spcPts val="1200"/>
                        </a:spcAft>
                      </a:pPr>
                      <a:r>
                        <a:rPr lang="en-US" sz="2800" dirty="0">
                          <a:effectLst/>
                          <a:latin typeface="Times New Roman" panose="02020603050405020304" pitchFamily="18" charset="0"/>
                          <a:ea typeface="Times New Roman" panose="02020603050405020304" pitchFamily="18" charset="0"/>
                        </a:rPr>
                        <a:t> </a:t>
                      </a:r>
                    </a:p>
                    <a:p>
                      <a:pPr algn="just">
                        <a:spcAft>
                          <a:spcPts val="1200"/>
                        </a:spcAft>
                      </a:pPr>
                      <a:r>
                        <a:rPr lang="en-US" sz="2800" dirty="0">
                          <a:effectLst/>
                          <a:latin typeface="Times New Roman" panose="02020603050405020304" pitchFamily="18" charset="0"/>
                          <a:ea typeface="Times New Roman" panose="02020603050405020304" pitchFamily="18" charset="0"/>
                        </a:rPr>
                        <a:t> </a:t>
                      </a:r>
                    </a:p>
                    <a:p>
                      <a:pPr algn="just">
                        <a:spcAft>
                          <a:spcPts val="1200"/>
                        </a:spcAf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bạn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cũng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thiết</a:t>
                      </a:r>
                      <a:r>
                        <a:rPr lang="en-US" sz="2800" dirty="0">
                          <a:effectLst/>
                          <a:latin typeface="Times New Roman" panose="02020603050405020304" pitchFamily="18" charset="0"/>
                          <a:ea typeface="Times New Roman" panose="02020603050405020304" pitchFamily="18" charset="0"/>
                        </a:rPr>
                        <a:t>.</a:t>
                      </a:r>
                    </a:p>
                  </a:txBody>
                  <a:tcPr marL="41662" marR="41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Truyền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thống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tôn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sư</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trọng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đạo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cao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vai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trò</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thầy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nhờ</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thầy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mới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công</a:t>
                      </a:r>
                      <a:endParaRPr lang="en-US" sz="2800" dirty="0">
                        <a:effectLst/>
                        <a:latin typeface="Times New Roman" panose="02020603050405020304" pitchFamily="18" charset="0"/>
                        <a:ea typeface="Times New Roman" panose="02020603050405020304" pitchFamily="18" charset="0"/>
                      </a:endParaRPr>
                    </a:p>
                    <a:p>
                      <a:pPr algn="just">
                        <a:spcAft>
                          <a:spcPts val="1200"/>
                        </a:spcAft>
                      </a:pPr>
                      <a:r>
                        <a:rPr lang="en-US" sz="2800" dirty="0">
                          <a:effectLst/>
                          <a:latin typeface="Times New Roman" panose="02020603050405020304" pitchFamily="18" charset="0"/>
                          <a:ea typeface="Times New Roman" panose="02020603050405020304" pitchFamily="18" charset="0"/>
                        </a:rPr>
                        <a:t>BC: </a:t>
                      </a:r>
                      <a:r>
                        <a:rPr lang="en-US" sz="2800" dirty="0" err="1">
                          <a:effectLst/>
                          <a:latin typeface="Times New Roman" panose="02020603050405020304" pitchFamily="18" charset="0"/>
                          <a:ea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rPr>
                        <a:t> Leonardo</a:t>
                      </a:r>
                    </a:p>
                    <a:p>
                      <a:pPr algn="just">
                        <a:spcAft>
                          <a:spcPts val="1200"/>
                        </a:spcAft>
                      </a:pPr>
                      <a:r>
                        <a:rPr lang="en-US" sz="2800" dirty="0">
                          <a:effectLst/>
                          <a:latin typeface="Times New Roman" panose="02020603050405020304" pitchFamily="18" charset="0"/>
                          <a:ea typeface="Calibri" panose="020F0502020204030204" pitchFamily="34" charset="0"/>
                        </a:rPr>
                        <a:t>- </a:t>
                      </a:r>
                      <a:r>
                        <a:rPr lang="vi-VN" sz="2800" dirty="0">
                          <a:effectLst/>
                          <a:latin typeface="Times New Roman" panose="02020603050405020304" pitchFamily="18" charset="0"/>
                          <a:ea typeface="Calibri" panose="020F0502020204030204" pitchFamily="34" charset="0"/>
                        </a:rPr>
                        <a:t>Muốn thành đạt, phải học tập mọi nơi, mọi lúc, từ bất cứ ai.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Học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bạn</a:t>
                      </a:r>
                      <a:r>
                        <a:rPr lang="vi-VN" sz="2800" dirty="0">
                          <a:effectLst/>
                          <a:latin typeface="Times New Roman" panose="02020603050405020304" pitchFamily="18" charset="0"/>
                          <a:ea typeface="Calibri" panose="020F0502020204030204" pitchFamily="34" charset="0"/>
                        </a:rPr>
                        <a:t> cùng trang lứa, hứng thú, tâm lí thì sẽ thoải mái, dễ dàng.</a:t>
                      </a:r>
                      <a:endParaRPr lang="en-US" sz="2800" dirty="0">
                        <a:effectLst/>
                        <a:latin typeface="Times New Roman" panose="02020603050405020304" pitchFamily="18" charset="0"/>
                        <a:ea typeface="Calibri" panose="020F0502020204030204" pitchFamily="34" charset="0"/>
                      </a:endParaRPr>
                    </a:p>
                    <a:p>
                      <a:pPr algn="just">
                        <a:spcAft>
                          <a:spcPts val="1200"/>
                        </a:spcAft>
                      </a:pPr>
                      <a:r>
                        <a:rPr lang="vi-VN" sz="2800" dirty="0">
                          <a:effectLst/>
                          <a:latin typeface="Times New Roman" panose="02020603050405020304" pitchFamily="18" charset="0"/>
                          <a:ea typeface="Calibri" panose="020F0502020204030204" pitchFamily="34" charset="0"/>
                        </a:rPr>
                        <a:t>- </a:t>
                      </a:r>
                      <a:r>
                        <a:rPr lang="en-US" sz="2800" dirty="0">
                          <a:effectLst/>
                          <a:latin typeface="Times New Roman" panose="02020603050405020304" pitchFamily="18" charset="0"/>
                          <a:ea typeface="Calibri" panose="020F0502020204030204" pitchFamily="34" charset="0"/>
                        </a:rPr>
                        <a:t>BC: </a:t>
                      </a:r>
                      <a:r>
                        <a:rPr lang="vi-VN" sz="2800" dirty="0">
                          <a:effectLst/>
                          <a:latin typeface="Times New Roman" panose="02020603050405020304" pitchFamily="18" charset="0"/>
                          <a:ea typeface="Calibri" panose="020F0502020204030204" pitchFamily="34" charset="0"/>
                        </a:rPr>
                        <a:t>Thảo luận nhóm</a:t>
                      </a:r>
                      <a:r>
                        <a:rPr lang="vi-VN" sz="2800" dirty="0" smtClean="0">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txBody>
                  <a:tcPr marL="41662" marR="41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04769624"/>
                  </a:ext>
                </a:extLst>
              </a:tr>
            </a:tbl>
          </a:graphicData>
        </a:graphic>
      </p:graphicFrame>
    </p:spTree>
    <p:extLst>
      <p:ext uri="{BB962C8B-B14F-4D97-AF65-F5344CB8AC3E}">
        <p14:creationId xmlns:p14="http://schemas.microsoft.com/office/powerpoint/2010/main" val="1419150757"/>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7700" y="74593"/>
            <a:ext cx="10845800" cy="95410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Câu 2:</a:t>
            </a:r>
            <a:r>
              <a:rPr kumimoji="0" lang="de-DE"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Tóm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tắt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lí</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lẽ</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bằng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chứng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luận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bằng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hoàn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sau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5" name="Table 4"/>
          <p:cNvGraphicFramePr>
            <a:graphicFrameLocks noGrp="1"/>
          </p:cNvGraphicFramePr>
          <p:nvPr>
            <p:extLst>
              <p:ext uri="{D42A27DB-BD31-4B8C-83A1-F6EECF244321}">
                <p14:modId xmlns:p14="http://schemas.microsoft.com/office/powerpoint/2010/main" val="3064879956"/>
              </p:ext>
            </p:extLst>
          </p:nvPr>
        </p:nvGraphicFramePr>
        <p:xfrm>
          <a:off x="673101" y="1143000"/>
          <a:ext cx="10845799" cy="5273040"/>
        </p:xfrm>
        <a:graphic>
          <a:graphicData uri="http://schemas.openxmlformats.org/drawingml/2006/table">
            <a:tbl>
              <a:tblPr firstRow="1" firstCol="1" bandRow="1"/>
              <a:tblGrid>
                <a:gridCol w="1699581">
                  <a:extLst>
                    <a:ext uri="{9D8B030D-6E8A-4147-A177-3AD203B41FA5}">
                      <a16:colId xmlns:a16="http://schemas.microsoft.com/office/drawing/2014/main" xmlns="" val="1767641227"/>
                    </a:ext>
                  </a:extLst>
                </a:gridCol>
                <a:gridCol w="3068385">
                  <a:extLst>
                    <a:ext uri="{9D8B030D-6E8A-4147-A177-3AD203B41FA5}">
                      <a16:colId xmlns:a16="http://schemas.microsoft.com/office/drawing/2014/main" xmlns="" val="3980223538"/>
                    </a:ext>
                  </a:extLst>
                </a:gridCol>
                <a:gridCol w="6077833">
                  <a:extLst>
                    <a:ext uri="{9D8B030D-6E8A-4147-A177-3AD203B41FA5}">
                      <a16:colId xmlns:a16="http://schemas.microsoft.com/office/drawing/2014/main" xmlns="" val="1985754908"/>
                    </a:ext>
                  </a:extLst>
                </a:gridCol>
              </a:tblGrid>
              <a:tr h="83969">
                <a:tc>
                  <a:txBody>
                    <a:bodyPr/>
                    <a:lstStyle/>
                    <a:p>
                      <a:pPr algn="just">
                        <a:spcAft>
                          <a:spcPts val="1200"/>
                        </a:spcAft>
                      </a:pPr>
                      <a:r>
                        <a:rPr lang="en-US" sz="2800" b="1">
                          <a:effectLst/>
                          <a:latin typeface="Times New Roman" panose="02020603050405020304" pitchFamily="18" charset="0"/>
                          <a:ea typeface="Times New Roman" panose="02020603050405020304" pitchFamily="18" charset="0"/>
                        </a:rPr>
                        <a:t>Văn bản</a:t>
                      </a:r>
                      <a:endParaRPr lang="en-US" sz="2800">
                        <a:effectLst/>
                        <a:latin typeface="Times New Roman" panose="02020603050405020304" pitchFamily="18" charset="0"/>
                        <a:ea typeface="Times New Roman" panose="02020603050405020304" pitchFamily="18" charset="0"/>
                      </a:endParaRPr>
                    </a:p>
                  </a:txBody>
                  <a:tcPr marL="41662" marR="41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800" b="1">
                          <a:effectLst/>
                          <a:latin typeface="Times New Roman" panose="02020603050405020304" pitchFamily="18" charset="0"/>
                          <a:ea typeface="Times New Roman" panose="02020603050405020304" pitchFamily="18" charset="0"/>
                        </a:rPr>
                        <a:t>Ý kiến</a:t>
                      </a:r>
                      <a:endParaRPr lang="en-US" sz="2800">
                        <a:effectLst/>
                        <a:latin typeface="Times New Roman" panose="02020603050405020304" pitchFamily="18" charset="0"/>
                        <a:ea typeface="Times New Roman" panose="02020603050405020304" pitchFamily="18" charset="0"/>
                      </a:endParaRPr>
                    </a:p>
                  </a:txBody>
                  <a:tcPr marL="41662" marR="41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800" b="1">
                          <a:effectLst/>
                          <a:latin typeface="Times New Roman" panose="02020603050405020304" pitchFamily="18" charset="0"/>
                          <a:ea typeface="Times New Roman" panose="02020603050405020304" pitchFamily="18" charset="0"/>
                        </a:rPr>
                        <a:t>Lí lẽ và dẫn chứng</a:t>
                      </a:r>
                      <a:endParaRPr lang="en-US" sz="2800">
                        <a:effectLst/>
                        <a:latin typeface="Times New Roman" panose="02020603050405020304" pitchFamily="18" charset="0"/>
                        <a:ea typeface="Times New Roman" panose="02020603050405020304" pitchFamily="18" charset="0"/>
                      </a:endParaRPr>
                    </a:p>
                  </a:txBody>
                  <a:tcPr marL="41662" marR="41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28472544"/>
                  </a:ext>
                </a:extLst>
              </a:tr>
              <a:tr h="524807">
                <a:tc>
                  <a:txBody>
                    <a:bodyPr/>
                    <a:lstStyle/>
                    <a:p>
                      <a:pPr algn="just">
                        <a:spcAft>
                          <a:spcPts val="1200"/>
                        </a:spcAft>
                      </a:pPr>
                      <a:r>
                        <a:rPr lang="en-US" sz="2800" i="1" dirty="0" err="1">
                          <a:effectLst/>
                          <a:latin typeface="Times New Roman" panose="02020603050405020304" pitchFamily="18" charset="0"/>
                          <a:ea typeface="Times New Roman" panose="02020603050405020304" pitchFamily="18" charset="0"/>
                        </a:rPr>
                        <a:t>Bàn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về</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nhân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vật</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Thánh</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Gióng</a:t>
                      </a:r>
                      <a:r>
                        <a:rPr lang="en-US" sz="2800" i="1"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txBody>
                  <a:tcPr marL="41662" marR="41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Thánh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Gióng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vật</a:t>
                      </a:r>
                      <a:r>
                        <a:rPr lang="en-US" sz="2800" dirty="0">
                          <a:effectLst/>
                          <a:latin typeface="Times New Roman" panose="02020603050405020304" pitchFamily="18" charset="0"/>
                          <a:ea typeface="Times New Roman" panose="02020603050405020304" pitchFamily="18" charset="0"/>
                        </a:rPr>
                        <a:t> phi </a:t>
                      </a:r>
                      <a:r>
                        <a:rPr lang="en-US" sz="2800" dirty="0" err="1">
                          <a:effectLst/>
                          <a:latin typeface="Times New Roman" panose="02020603050405020304" pitchFamily="18" charset="0"/>
                          <a:ea typeface="Times New Roman" panose="02020603050405020304" pitchFamily="18" charset="0"/>
                        </a:rPr>
                        <a:t>thường</a:t>
                      </a:r>
                      <a:endParaRPr lang="en-US" sz="2800" dirty="0">
                        <a:effectLst/>
                        <a:latin typeface="Times New Roman" panose="02020603050405020304" pitchFamily="18" charset="0"/>
                        <a:ea typeface="Times New Roman" panose="02020603050405020304" pitchFamily="18" charset="0"/>
                      </a:endParaRPr>
                    </a:p>
                    <a:p>
                      <a:pPr algn="just">
                        <a:spcAft>
                          <a:spcPts val="1200"/>
                        </a:spcAft>
                      </a:pPr>
                      <a:r>
                        <a:rPr lang="en-US" sz="280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Arial" panose="020B0604020202020204" pitchFamily="34" charset="0"/>
                        </a:rPr>
                        <a:t>Thánh Gióng cũng mang những nét bình thường</a:t>
                      </a:r>
                      <a:endParaRPr lang="en-US" sz="2800" dirty="0">
                        <a:effectLst/>
                        <a:latin typeface="Times New Roman" panose="02020603050405020304" pitchFamily="18" charset="0"/>
                        <a:ea typeface="Times New Roman" panose="02020603050405020304" pitchFamily="18" charset="0"/>
                      </a:endParaRPr>
                    </a:p>
                  </a:txBody>
                  <a:tcPr marL="41662" marR="41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Thể</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hiện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lý</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tưởng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của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nhân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dân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về</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người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anh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hùng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đánh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giặc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cứu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nước</a:t>
                      </a:r>
                      <a:r>
                        <a:rPr lang="en-US" sz="2800" dirty="0">
                          <a:effectLst/>
                          <a:latin typeface="Times New Roman" panose="02020603050405020304" pitchFamily="18" charset="0"/>
                          <a:ea typeface="Calibri" panose="020F0502020204030204" pitchFamily="34" charset="0"/>
                        </a:rPr>
                        <a:t>. BC </a:t>
                      </a:r>
                      <a:r>
                        <a:rPr lang="en-US" sz="2800" dirty="0" err="1">
                          <a:effectLst/>
                          <a:latin typeface="Times New Roman" panose="02020603050405020304" pitchFamily="18" charset="0"/>
                          <a:ea typeface="Calibri" panose="020F0502020204030204" pitchFamily="34" charset="0"/>
                        </a:rPr>
                        <a:t>về</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sự</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thụ</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thai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thần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kì</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của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mẹ</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Gióng</a:t>
                      </a:r>
                      <a:endParaRPr lang="en-US" sz="2800" dirty="0">
                        <a:effectLst/>
                        <a:latin typeface="Times New Roman" panose="02020603050405020304" pitchFamily="18" charset="0"/>
                        <a:ea typeface="Calibri" panose="020F0502020204030204" pitchFamily="34" charset="0"/>
                      </a:endParaRPr>
                    </a:p>
                    <a:p>
                      <a:pPr algn="just">
                        <a:spcAft>
                          <a:spcPts val="1200"/>
                        </a:spcAft>
                      </a:pPr>
                      <a:r>
                        <a:rPr lang="en-US" sz="280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Arial" panose="020B0604020202020204" pitchFamily="34" charset="0"/>
                        </a:rPr>
                        <a:t>có cả sức mạnh của thể lực và sức mạnh của tinh thần, ý chí</a:t>
                      </a:r>
                      <a:r>
                        <a:rPr lang="en-US" sz="2800" dirty="0">
                          <a:effectLst/>
                          <a:latin typeface="Times New Roman" panose="02020603050405020304" pitchFamily="18" charset="0"/>
                          <a:ea typeface="Arial" panose="020B0604020202020204" pitchFamily="34" charset="0"/>
                        </a:rPr>
                        <a:t>. BC “</a:t>
                      </a:r>
                      <a:r>
                        <a:rPr lang="en-US" sz="2800" dirty="0" err="1">
                          <a:effectLst/>
                          <a:latin typeface="Times New Roman" panose="02020603050405020304" pitchFamily="18" charset="0"/>
                          <a:ea typeface="Arial" panose="020B0604020202020204" pitchFamily="34" charset="0"/>
                        </a:rPr>
                        <a:t>n</a:t>
                      </a:r>
                      <a:r>
                        <a:rPr lang="en-US" sz="2800" dirty="0" err="1">
                          <a:effectLst/>
                          <a:latin typeface="Times New Roman" panose="02020603050405020304" pitchFamily="18" charset="0"/>
                          <a:ea typeface="Times New Roman" panose="02020603050405020304" pitchFamily="18" charset="0"/>
                        </a:rPr>
                        <a:t>hổ</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từng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bụi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tre</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đằng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truy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kích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đánh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giặc</a:t>
                      </a:r>
                      <a:endParaRPr lang="en-US" sz="2800" dirty="0">
                        <a:effectLst/>
                        <a:latin typeface="Times New Roman" panose="02020603050405020304" pitchFamily="18" charset="0"/>
                        <a:ea typeface="Times New Roman" panose="02020603050405020304" pitchFamily="18" charset="0"/>
                      </a:endParaRPr>
                    </a:p>
                    <a:p>
                      <a:pPr algn="just"/>
                      <a:r>
                        <a:rPr lang="en-US" sz="2800" dirty="0">
                          <a:effectLst/>
                          <a:latin typeface="Times New Roman" panose="02020603050405020304" pitchFamily="18" charset="0"/>
                          <a:ea typeface="Arial" panose="020B0604020202020204" pitchFamily="34" charset="0"/>
                        </a:rPr>
                        <a:t>- </a:t>
                      </a:r>
                      <a:r>
                        <a:rPr lang="vi-VN" sz="2800" dirty="0">
                          <a:effectLst/>
                          <a:latin typeface="Times New Roman" panose="02020603050405020304" pitchFamily="18" charset="0"/>
                          <a:ea typeface="Arial" panose="020B0604020202020204" pitchFamily="34" charset="0"/>
                        </a:rPr>
                        <a:t>Nguồn gốc, lai lịch, </a:t>
                      </a:r>
                      <a:r>
                        <a:rPr lang="en-US" sz="2800" dirty="0" err="1">
                          <a:effectLst/>
                          <a:latin typeface="Times New Roman" panose="02020603050405020304" pitchFamily="18" charset="0"/>
                          <a:ea typeface="Arial" panose="020B0604020202020204" pitchFamily="34" charset="0"/>
                        </a:rPr>
                        <a:t>Quá</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trình</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ra</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đời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trưởng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thành</a:t>
                      </a:r>
                      <a:r>
                        <a:rPr lang="en-US" sz="2800" dirty="0">
                          <a:effectLst/>
                          <a:latin typeface="Times New Roman" panose="02020603050405020304" pitchFamily="18" charset="0"/>
                          <a:ea typeface="Arial" panose="020B0604020202020204" pitchFamily="34" charset="0"/>
                        </a:rPr>
                        <a:t> </a:t>
                      </a:r>
                      <a:r>
                        <a:rPr lang="vi-VN" sz="2800" dirty="0">
                          <a:effectLst/>
                          <a:latin typeface="Times New Roman" panose="02020603050405020304" pitchFamily="18" charset="0"/>
                          <a:ea typeface="Arial" panose="020B0604020202020204" pitchFamily="34" charset="0"/>
                        </a:rPr>
                        <a:t>của Gióng thật rõ ràng, cụ thể và xác định.</a:t>
                      </a:r>
                      <a:endParaRPr lang="en-US" sz="2800" dirty="0">
                        <a:effectLst/>
                        <a:latin typeface="Times New Roman" panose="02020603050405020304" pitchFamily="18" charset="0"/>
                        <a:ea typeface="Calibri" panose="020F0502020204030204" pitchFamily="34" charset="0"/>
                      </a:endParaRPr>
                    </a:p>
                    <a:p>
                      <a:pPr algn="just"/>
                      <a:r>
                        <a:rPr lang="vi-VN" sz="2800" dirty="0">
                          <a:effectLst/>
                          <a:latin typeface="Times New Roman" panose="02020603050405020304" pitchFamily="18" charset="0"/>
                          <a:ea typeface="Arial" panose="020B0604020202020204" pitchFamily="34" charset="0"/>
                        </a:rPr>
                        <a:t>+</a:t>
                      </a:r>
                      <a:r>
                        <a:rPr lang="en-US" sz="2800" dirty="0">
                          <a:effectLst/>
                          <a:latin typeface="Times New Roman" panose="02020603050405020304" pitchFamily="18" charset="0"/>
                          <a:ea typeface="Arial" panose="020B0604020202020204" pitchFamily="34" charset="0"/>
                        </a:rPr>
                        <a:t>BC: </a:t>
                      </a:r>
                      <a:r>
                        <a:rPr lang="en-US" sz="2800" dirty="0" err="1">
                          <a:effectLst/>
                          <a:latin typeface="Times New Roman" panose="02020603050405020304" pitchFamily="18" charset="0"/>
                          <a:ea typeface="Arial" panose="020B0604020202020204" pitchFamily="34" charset="0"/>
                        </a:rPr>
                        <a:t>người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làng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Phù</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Đổng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nước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Văn</a:t>
                      </a:r>
                      <a:r>
                        <a:rPr lang="en-US" sz="2800" dirty="0">
                          <a:effectLst/>
                          <a:latin typeface="Times New Roman" panose="02020603050405020304" pitchFamily="18" charset="0"/>
                          <a:ea typeface="Arial" panose="020B0604020202020204" pitchFamily="34" charset="0"/>
                        </a:rPr>
                        <a:t> Lang, </a:t>
                      </a:r>
                      <a:r>
                        <a:rPr lang="en-US" sz="2800" dirty="0" err="1">
                          <a:effectLst/>
                          <a:latin typeface="Times New Roman" panose="02020603050405020304" pitchFamily="18" charset="0"/>
                          <a:ea typeface="Arial" panose="020B0604020202020204" pitchFamily="34" charset="0"/>
                        </a:rPr>
                        <a:t>đời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Hùng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Vương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thứ</a:t>
                      </a:r>
                      <a:r>
                        <a:rPr lang="en-US" sz="2800" dirty="0">
                          <a:effectLst/>
                          <a:latin typeface="Times New Roman" panose="02020603050405020304" pitchFamily="18" charset="0"/>
                          <a:ea typeface="Arial" panose="020B0604020202020204" pitchFamily="34" charset="0"/>
                        </a:rPr>
                        <a:t> </a:t>
                      </a:r>
                      <a:r>
                        <a:rPr lang="en-US" sz="2800" dirty="0" err="1" smtClean="0">
                          <a:effectLst/>
                          <a:latin typeface="Times New Roman" panose="02020603050405020304" pitchFamily="18" charset="0"/>
                          <a:ea typeface="Arial" panose="020B0604020202020204" pitchFamily="34" charset="0"/>
                        </a:rPr>
                        <a:t>sáu</a:t>
                      </a:r>
                      <a:endParaRPr lang="en-US" sz="2800" dirty="0">
                        <a:effectLst/>
                        <a:latin typeface="Times New Roman" panose="02020603050405020304" pitchFamily="18" charset="0"/>
                        <a:ea typeface="Calibri" panose="020F0502020204030204" pitchFamily="34" charset="0"/>
                      </a:endParaRPr>
                    </a:p>
                  </a:txBody>
                  <a:tcPr marL="41662" marR="41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88706652"/>
                  </a:ext>
                </a:extLst>
              </a:tr>
            </a:tbl>
          </a:graphicData>
        </a:graphic>
      </p:graphicFrame>
    </p:spTree>
    <p:extLst>
      <p:ext uri="{BB962C8B-B14F-4D97-AF65-F5344CB8AC3E}">
        <p14:creationId xmlns:p14="http://schemas.microsoft.com/office/powerpoint/2010/main" val="1224653831"/>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7700" y="74593"/>
            <a:ext cx="10845800" cy="95410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Câu 2:</a:t>
            </a:r>
            <a:r>
              <a:rPr kumimoji="0" lang="de-DE"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Tóm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tắt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lí</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lẽ</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bằng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chứng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luận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bằng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hoàn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sau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5" name="Table 4"/>
          <p:cNvGraphicFramePr>
            <a:graphicFrameLocks noGrp="1"/>
          </p:cNvGraphicFramePr>
          <p:nvPr>
            <p:extLst>
              <p:ext uri="{D42A27DB-BD31-4B8C-83A1-F6EECF244321}">
                <p14:modId xmlns:p14="http://schemas.microsoft.com/office/powerpoint/2010/main" val="665412061"/>
              </p:ext>
            </p:extLst>
          </p:nvPr>
        </p:nvGraphicFramePr>
        <p:xfrm>
          <a:off x="673101" y="1143000"/>
          <a:ext cx="10845799" cy="4724400"/>
        </p:xfrm>
        <a:graphic>
          <a:graphicData uri="http://schemas.openxmlformats.org/drawingml/2006/table">
            <a:tbl>
              <a:tblPr firstRow="1" firstCol="1" bandRow="1"/>
              <a:tblGrid>
                <a:gridCol w="1699581">
                  <a:extLst>
                    <a:ext uri="{9D8B030D-6E8A-4147-A177-3AD203B41FA5}">
                      <a16:colId xmlns:a16="http://schemas.microsoft.com/office/drawing/2014/main" xmlns="" val="1767641227"/>
                    </a:ext>
                  </a:extLst>
                </a:gridCol>
                <a:gridCol w="3068385">
                  <a:extLst>
                    <a:ext uri="{9D8B030D-6E8A-4147-A177-3AD203B41FA5}">
                      <a16:colId xmlns:a16="http://schemas.microsoft.com/office/drawing/2014/main" xmlns="" val="3980223538"/>
                    </a:ext>
                  </a:extLst>
                </a:gridCol>
                <a:gridCol w="6077833">
                  <a:extLst>
                    <a:ext uri="{9D8B030D-6E8A-4147-A177-3AD203B41FA5}">
                      <a16:colId xmlns:a16="http://schemas.microsoft.com/office/drawing/2014/main" xmlns="" val="1985754908"/>
                    </a:ext>
                  </a:extLst>
                </a:gridCol>
              </a:tblGrid>
              <a:tr h="83969">
                <a:tc>
                  <a:txBody>
                    <a:bodyPr/>
                    <a:lstStyle/>
                    <a:p>
                      <a:pPr algn="just">
                        <a:spcAft>
                          <a:spcPts val="1200"/>
                        </a:spcAft>
                      </a:pPr>
                      <a:r>
                        <a:rPr lang="en-US" sz="2800" b="1" dirty="0" err="1">
                          <a:effectLst/>
                          <a:latin typeface="Times New Roman" panose="02020603050405020304" pitchFamily="18" charset="0"/>
                          <a:ea typeface="Times New Roman" panose="02020603050405020304" pitchFamily="18" charset="0"/>
                        </a:rPr>
                        <a:t>Văn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bản</a:t>
                      </a:r>
                      <a:endParaRPr lang="en-US" sz="2800" dirty="0">
                        <a:effectLst/>
                        <a:latin typeface="Times New Roman" panose="02020603050405020304" pitchFamily="18" charset="0"/>
                        <a:ea typeface="Times New Roman" panose="02020603050405020304" pitchFamily="18" charset="0"/>
                      </a:endParaRPr>
                    </a:p>
                  </a:txBody>
                  <a:tcPr marL="41662" marR="41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800" b="1">
                          <a:effectLst/>
                          <a:latin typeface="Times New Roman" panose="02020603050405020304" pitchFamily="18" charset="0"/>
                          <a:ea typeface="Times New Roman" panose="02020603050405020304" pitchFamily="18" charset="0"/>
                        </a:rPr>
                        <a:t>Ý kiến</a:t>
                      </a:r>
                      <a:endParaRPr lang="en-US" sz="2800">
                        <a:effectLst/>
                        <a:latin typeface="Times New Roman" panose="02020603050405020304" pitchFamily="18" charset="0"/>
                        <a:ea typeface="Times New Roman" panose="02020603050405020304" pitchFamily="18" charset="0"/>
                      </a:endParaRPr>
                    </a:p>
                  </a:txBody>
                  <a:tcPr marL="41662" marR="41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800" b="1" dirty="0" err="1">
                          <a:effectLst/>
                          <a:latin typeface="Times New Roman" panose="02020603050405020304" pitchFamily="18" charset="0"/>
                          <a:ea typeface="Times New Roman" panose="02020603050405020304" pitchFamily="18" charset="0"/>
                        </a:rPr>
                        <a:t>Lí</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lẽ</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và</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dẫn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chứng</a:t>
                      </a:r>
                      <a:endParaRPr lang="en-US" sz="2800" dirty="0">
                        <a:effectLst/>
                        <a:latin typeface="Times New Roman" panose="02020603050405020304" pitchFamily="18" charset="0"/>
                        <a:ea typeface="Times New Roman" panose="02020603050405020304" pitchFamily="18" charset="0"/>
                      </a:endParaRPr>
                    </a:p>
                  </a:txBody>
                  <a:tcPr marL="41662" marR="41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28472544"/>
                  </a:ext>
                </a:extLst>
              </a:tr>
              <a:tr h="734729">
                <a:tc>
                  <a:txBody>
                    <a:bodyPr/>
                    <a:lstStyle/>
                    <a:p>
                      <a:pPr algn="just">
                        <a:spcAft>
                          <a:spcPts val="1200"/>
                        </a:spcAft>
                      </a:pPr>
                      <a:r>
                        <a:rPr lang="en-US" sz="2800" i="1" dirty="0" err="1">
                          <a:effectLst/>
                          <a:latin typeface="Times New Roman" panose="02020603050405020304" pitchFamily="18" charset="0"/>
                          <a:ea typeface="Times New Roman" panose="02020603050405020304" pitchFamily="18" charset="0"/>
                        </a:rPr>
                        <a:t>Phải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chăng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chỉ</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có</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ngọt</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ngào</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mới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làm</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nên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hạnh</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phúc</a:t>
                      </a:r>
                      <a:r>
                        <a:rPr lang="en-US" sz="2800" i="1"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txBody>
                  <a:tcPr marL="41662" marR="41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Ngọt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ngào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hạnh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phúc</a:t>
                      </a:r>
                      <a:r>
                        <a:rPr lang="en-US" sz="2800" dirty="0">
                          <a:effectLst/>
                          <a:latin typeface="Times New Roman" panose="02020603050405020304" pitchFamily="18" charset="0"/>
                          <a:ea typeface="Times New Roman" panose="02020603050405020304" pitchFamily="18" charset="0"/>
                        </a:rPr>
                        <a:t>.</a:t>
                      </a:r>
                    </a:p>
                    <a:p>
                      <a:pPr algn="just">
                        <a:spcAft>
                          <a:spcPts val="1200"/>
                        </a:spcAft>
                      </a:pPr>
                      <a:r>
                        <a:rPr lang="en-US" sz="2800" dirty="0">
                          <a:effectLst/>
                          <a:latin typeface="Times New Roman" panose="02020603050405020304" pitchFamily="18" charset="0"/>
                          <a:ea typeface="Times New Roman" panose="02020603050405020304" pitchFamily="18" charset="0"/>
                        </a:rPr>
                        <a:t> </a:t>
                      </a:r>
                    </a:p>
                    <a:p>
                      <a:pPr algn="just">
                        <a:spcAft>
                          <a:spcPts val="1200"/>
                        </a:spcAft>
                      </a:pPr>
                      <a:r>
                        <a:rPr lang="en-US" sz="2800" dirty="0">
                          <a:effectLst/>
                          <a:latin typeface="Times New Roman" panose="02020603050405020304" pitchFamily="18" charset="0"/>
                          <a:ea typeface="Times New Roman" panose="02020603050405020304" pitchFamily="18" charset="0"/>
                        </a:rPr>
                        <a:t> </a:t>
                      </a:r>
                    </a:p>
                    <a:p>
                      <a:pPr algn="just">
                        <a:spcAft>
                          <a:spcPts val="1200"/>
                        </a:spcAf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Hạnh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phúc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còn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tạo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bởi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mệt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thậm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chỉ</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nỗi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đau</a:t>
                      </a:r>
                      <a:endParaRPr lang="en-US" sz="2800" dirty="0">
                        <a:effectLst/>
                        <a:latin typeface="Times New Roman" panose="02020603050405020304" pitchFamily="18" charset="0"/>
                        <a:ea typeface="Times New Roman" panose="02020603050405020304" pitchFamily="18" charset="0"/>
                      </a:endParaRPr>
                    </a:p>
                  </a:txBody>
                  <a:tcPr marL="41662" marR="41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800" dirty="0">
                          <a:effectLst/>
                          <a:latin typeface="Times New Roman" panose="02020603050405020304" pitchFamily="18" charset="0"/>
                          <a:ea typeface="Calibri" panose="020F0502020204030204" pitchFamily="34" charset="0"/>
                        </a:rPr>
                        <a:t>- </a:t>
                      </a:r>
                      <a:r>
                        <a:rPr lang="vi-VN" sz="2800" dirty="0">
                          <a:effectLst/>
                          <a:latin typeface="Times New Roman" panose="02020603050405020304" pitchFamily="18" charset="0"/>
                          <a:ea typeface="Calibri" panose="020F0502020204030204" pitchFamily="34" charset="0"/>
                        </a:rPr>
                        <a:t>Ngọt ngào mang đến cho con người sự thoải mái, sự bình yên nên hẳn nhiên đó là hạnh phúc, </a:t>
                      </a:r>
                      <a:endParaRPr lang="en-US" sz="2800" dirty="0">
                        <a:effectLst/>
                        <a:latin typeface="Times New Roman" panose="02020603050405020304" pitchFamily="18" charset="0"/>
                        <a:ea typeface="Calibri" panose="020F0502020204030204" pitchFamily="34" charset="0"/>
                      </a:endParaRPr>
                    </a:p>
                    <a:p>
                      <a:pPr algn="just">
                        <a:spcAft>
                          <a:spcPts val="1200"/>
                        </a:spcAft>
                      </a:pPr>
                      <a:r>
                        <a:rPr lang="en-US" sz="2800" dirty="0">
                          <a:effectLst/>
                          <a:latin typeface="Times New Roman" panose="02020603050405020304" pitchFamily="18" charset="0"/>
                          <a:ea typeface="Calibri" panose="020F0502020204030204" pitchFamily="34" charset="0"/>
                        </a:rPr>
                        <a:t>BC: </a:t>
                      </a:r>
                      <a:r>
                        <a:rPr lang="vi-VN" sz="2800" dirty="0">
                          <a:effectLst/>
                          <a:latin typeface="Times New Roman" panose="02020603050405020304" pitchFamily="18" charset="0"/>
                          <a:ea typeface="Calibri" panose="020F0502020204030204" pitchFamily="34" charset="0"/>
                        </a:rPr>
                        <a:t>Tỉ phủ Bill Gates </a:t>
                      </a:r>
                      <a:endParaRPr lang="en-US" sz="2800" dirty="0">
                        <a:effectLst/>
                        <a:latin typeface="Times New Roman" panose="02020603050405020304" pitchFamily="18" charset="0"/>
                        <a:ea typeface="Calibri" panose="020F0502020204030204" pitchFamily="34" charset="0"/>
                      </a:endParaRPr>
                    </a:p>
                    <a:p>
                      <a:pPr algn="just">
                        <a:spcAft>
                          <a:spcPts val="1200"/>
                        </a:spcAft>
                      </a:pPr>
                      <a:r>
                        <a:rPr lang="en-US" sz="2800" dirty="0">
                          <a:effectLst/>
                          <a:latin typeface="Times New Roman" panose="02020603050405020304" pitchFamily="18" charset="0"/>
                          <a:ea typeface="Calibri" panose="020F0502020204030204" pitchFamily="34" charset="0"/>
                        </a:rPr>
                        <a:t>- </a:t>
                      </a:r>
                      <a:r>
                        <a:rPr lang="vi-VN" sz="2800" dirty="0">
                          <a:effectLst/>
                          <a:latin typeface="Times New Roman" panose="02020603050405020304" pitchFamily="18" charset="0"/>
                          <a:ea typeface="Calibri" panose="020F0502020204030204" pitchFamily="34" charset="0"/>
                        </a:rPr>
                        <a:t>Một người mẹ sinh con, dù đau đến thế nào; một người </a:t>
                      </a:r>
                      <a:r>
                        <a:rPr lang="en-US" sz="2800" dirty="0" err="1">
                          <a:effectLst/>
                          <a:latin typeface="Times New Roman" panose="02020603050405020304" pitchFamily="18" charset="0"/>
                          <a:ea typeface="Calibri" panose="020F0502020204030204" pitchFamily="34" charset="0"/>
                        </a:rPr>
                        <a:t>dù</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mắc</a:t>
                      </a:r>
                      <a:r>
                        <a:rPr lang="en-US" sz="2800" dirty="0">
                          <a:effectLst/>
                          <a:latin typeface="Times New Roman" panose="02020603050405020304" pitchFamily="18" charset="0"/>
                          <a:ea typeface="Calibri" panose="020F0502020204030204" pitchFamily="34" charset="0"/>
                        </a:rPr>
                        <a:t> </a:t>
                      </a:r>
                      <a:r>
                        <a:rPr lang="vi-VN" sz="2800" dirty="0">
                          <a:effectLst/>
                          <a:latin typeface="Times New Roman" panose="02020603050405020304" pitchFamily="18" charset="0"/>
                          <a:ea typeface="Calibri" panose="020F0502020204030204" pitchFamily="34" charset="0"/>
                        </a:rPr>
                        <a:t>bệnh tật nguy hiểm vẫn cảm thấy vui sướng, hạnh phúc</a:t>
                      </a:r>
                      <a:endParaRPr lang="en-US" sz="2800" dirty="0">
                        <a:effectLst/>
                        <a:latin typeface="Times New Roman" panose="02020603050405020304" pitchFamily="18" charset="0"/>
                        <a:ea typeface="Calibri" panose="020F0502020204030204" pitchFamily="34" charset="0"/>
                      </a:endParaRPr>
                    </a:p>
                    <a:p>
                      <a:pPr algn="just">
                        <a:spcAft>
                          <a:spcPts val="1200"/>
                        </a:spcAft>
                      </a:pPr>
                      <a:r>
                        <a:rPr lang="vi-VN" sz="2800" dirty="0">
                          <a:effectLst/>
                          <a:latin typeface="Times New Roman" panose="02020603050405020304" pitchFamily="18" charset="0"/>
                          <a:ea typeface="Calibri" panose="020F0502020204030204" pitchFamily="34" charset="0"/>
                        </a:rPr>
                        <a:t>+ </a:t>
                      </a:r>
                      <a:r>
                        <a:rPr lang="en-US" sz="2800" dirty="0">
                          <a:effectLst/>
                          <a:latin typeface="Times New Roman" panose="02020603050405020304" pitchFamily="18" charset="0"/>
                          <a:ea typeface="Calibri" panose="020F0502020204030204" pitchFamily="34" charset="0"/>
                        </a:rPr>
                        <a:t>BC: </a:t>
                      </a:r>
                      <a:r>
                        <a:rPr lang="en-US" sz="2800" dirty="0" err="1">
                          <a:effectLst/>
                          <a:latin typeface="Times New Roman" panose="02020603050405020304" pitchFamily="18" charset="0"/>
                          <a:ea typeface="Calibri" panose="020F0502020204030204" pitchFamily="34" charset="0"/>
                        </a:rPr>
                        <a:t>Lúc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mẹ</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mang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thai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sinh</a:t>
                      </a:r>
                      <a:r>
                        <a:rPr lang="en-US" sz="2800" dirty="0">
                          <a:effectLst/>
                          <a:latin typeface="Times New Roman" panose="02020603050405020304" pitchFamily="18" charset="0"/>
                          <a:ea typeface="Calibri" panose="020F0502020204030204" pitchFamily="34" charset="0"/>
                        </a:rPr>
                        <a:t> con, </a:t>
                      </a:r>
                      <a:r>
                        <a:rPr lang="en-US" sz="2800" dirty="0" err="1">
                          <a:effectLst/>
                          <a:latin typeface="Times New Roman" panose="02020603050405020304" pitchFamily="18" charset="0"/>
                          <a:ea typeface="Calibri" panose="020F0502020204030204" pitchFamily="34" charset="0"/>
                        </a:rPr>
                        <a:t>về</a:t>
                      </a:r>
                      <a:r>
                        <a:rPr lang="en-US" sz="2800" dirty="0">
                          <a:effectLst/>
                          <a:latin typeface="Times New Roman" panose="02020603050405020304" pitchFamily="18" charset="0"/>
                          <a:ea typeface="Calibri" panose="020F0502020204030204" pitchFamily="34" charset="0"/>
                        </a:rPr>
                        <a:t> </a:t>
                      </a:r>
                      <a:r>
                        <a:rPr lang="vi-VN" sz="2800" dirty="0">
                          <a:effectLst/>
                          <a:latin typeface="Times New Roman" panose="02020603050405020304" pitchFamily="18" charset="0"/>
                          <a:ea typeface="Calibri" panose="020F0502020204030204" pitchFamily="34" charset="0"/>
                        </a:rPr>
                        <a:t>Võ Thị Ngọc Nữ</a:t>
                      </a:r>
                      <a:r>
                        <a:rPr lang="en-US" sz="2800" dirty="0">
                          <a:effectLst/>
                          <a:latin typeface="Times New Roman" panose="02020603050405020304" pitchFamily="18" charset="0"/>
                          <a:ea typeface="Calibri" panose="020F0502020204030204" pitchFamily="34" charset="0"/>
                        </a:rPr>
                        <a:t>..</a:t>
                      </a:r>
                    </a:p>
                  </a:txBody>
                  <a:tcPr marL="41662" marR="41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82316111"/>
                  </a:ext>
                </a:extLst>
              </a:tr>
            </a:tbl>
          </a:graphicData>
        </a:graphic>
      </p:graphicFrame>
    </p:spTree>
    <p:extLst>
      <p:ext uri="{BB962C8B-B14F-4D97-AF65-F5344CB8AC3E}">
        <p14:creationId xmlns:p14="http://schemas.microsoft.com/office/powerpoint/2010/main" val="120888058"/>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D0D0D"/>
                </a:solidFill>
                <a:effectLst/>
                <a:uLnTx/>
                <a:uFillTx/>
                <a:latin typeface="Times New Roman" panose="02020603050405020304" pitchFamily="18" charset="0"/>
                <a:ea typeface="Times New Roman" panose="02020603050405020304" pitchFamily="18" charset="0"/>
                <a:cs typeface="+mn-cs"/>
              </a:rPr>
              <a:t>ÔN TẬP BÀI 8</a:t>
            </a: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680544" y="717083"/>
            <a:ext cx="280551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ôn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507555" y="1250154"/>
            <a:ext cx="8711039" cy="523220"/>
          </a:xfrm>
          <a:prstGeom prst="rect">
            <a:avLst/>
          </a:prstGeom>
        </p:spPr>
        <p:txBody>
          <a:bodyPr wrap="none">
            <a:spAutoFit/>
          </a:bodyPr>
          <a:lstStyle/>
          <a:p>
            <a:pPr>
              <a:spcAft>
                <a:spcPts val="0"/>
              </a:spcAft>
            </a:pPr>
            <a:r>
              <a:rPr lang="de-DE" sz="2800" b="1" dirty="0">
                <a:latin typeface="Times New Roman" panose="02020603050405020304" pitchFamily="18" charset="0"/>
                <a:ea typeface="Times New Roman" panose="02020603050405020304" pitchFamily="18" charset="0"/>
              </a:rPr>
              <a:t>Câu 3:</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nhìn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1" name="Freeform 10"/>
          <p:cNvSpPr/>
          <p:nvPr/>
        </p:nvSpPr>
        <p:spPr>
          <a:xfrm>
            <a:off x="1526049" y="2130534"/>
            <a:ext cx="3797709" cy="2780945"/>
          </a:xfrm>
          <a:custGeom>
            <a:avLst/>
            <a:gdLst>
              <a:gd name="connsiteX0" fmla="*/ 0 w 3385343"/>
              <a:gd name="connsiteY0" fmla="*/ 203121 h 2031206"/>
              <a:gd name="connsiteX1" fmla="*/ 203121 w 3385343"/>
              <a:gd name="connsiteY1" fmla="*/ 0 h 2031206"/>
              <a:gd name="connsiteX2" fmla="*/ 3182222 w 3385343"/>
              <a:gd name="connsiteY2" fmla="*/ 0 h 2031206"/>
              <a:gd name="connsiteX3" fmla="*/ 3385343 w 3385343"/>
              <a:gd name="connsiteY3" fmla="*/ 203121 h 2031206"/>
              <a:gd name="connsiteX4" fmla="*/ 3385343 w 3385343"/>
              <a:gd name="connsiteY4" fmla="*/ 1828085 h 2031206"/>
              <a:gd name="connsiteX5" fmla="*/ 3182222 w 3385343"/>
              <a:gd name="connsiteY5" fmla="*/ 2031206 h 2031206"/>
              <a:gd name="connsiteX6" fmla="*/ 203121 w 3385343"/>
              <a:gd name="connsiteY6" fmla="*/ 2031206 h 2031206"/>
              <a:gd name="connsiteX7" fmla="*/ 0 w 3385343"/>
              <a:gd name="connsiteY7" fmla="*/ 1828085 h 2031206"/>
              <a:gd name="connsiteX8" fmla="*/ 0 w 3385343"/>
              <a:gd name="connsiteY8" fmla="*/ 203121 h 203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5343" h="2031206">
                <a:moveTo>
                  <a:pt x="0" y="203121"/>
                </a:moveTo>
                <a:cubicBezTo>
                  <a:pt x="0" y="90940"/>
                  <a:pt x="90940" y="0"/>
                  <a:pt x="203121" y="0"/>
                </a:cubicBezTo>
                <a:lnTo>
                  <a:pt x="3182222" y="0"/>
                </a:lnTo>
                <a:cubicBezTo>
                  <a:pt x="3294403" y="0"/>
                  <a:pt x="3385343" y="90940"/>
                  <a:pt x="3385343" y="203121"/>
                </a:cubicBezTo>
                <a:lnTo>
                  <a:pt x="3385343" y="1828085"/>
                </a:lnTo>
                <a:cubicBezTo>
                  <a:pt x="3385343" y="1940266"/>
                  <a:pt x="3294403" y="2031206"/>
                  <a:pt x="3182222" y="2031206"/>
                </a:cubicBezTo>
                <a:lnTo>
                  <a:pt x="203121" y="2031206"/>
                </a:lnTo>
                <a:cubicBezTo>
                  <a:pt x="90940" y="2031206"/>
                  <a:pt x="0" y="1940266"/>
                  <a:pt x="0" y="1828085"/>
                </a:cubicBezTo>
                <a:lnTo>
                  <a:pt x="0" y="203121"/>
                </a:lnTo>
                <a:close/>
              </a:path>
            </a:pathLst>
          </a:custGeom>
          <a:ln w="38100"/>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39502" tIns="139502" rIns="139502" bIns="139502" numCol="1" spcCol="1270" anchor="ctr" anchorCtr="0">
            <a:noAutofit/>
          </a:bodyPr>
          <a:lstStyle/>
          <a:p>
            <a:pPr lvl="0" algn="ctr" defTabSz="93345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Những góc nhìn khác nhau về cuộc sống được thể hiện qua từng văn bản khác nhau. Mỗi tác giả đều có ý kiến, quan điểm riêng của mình.</a:t>
            </a:r>
            <a:endParaRPr lang="en-US" sz="28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5703529" y="2946277"/>
            <a:ext cx="805114" cy="1149457"/>
          </a:xfrm>
          <a:custGeom>
            <a:avLst/>
            <a:gdLst>
              <a:gd name="connsiteX0" fmla="*/ 0 w 717692"/>
              <a:gd name="connsiteY0" fmla="*/ 167913 h 839565"/>
              <a:gd name="connsiteX1" fmla="*/ 358846 w 717692"/>
              <a:gd name="connsiteY1" fmla="*/ 167913 h 839565"/>
              <a:gd name="connsiteX2" fmla="*/ 358846 w 717692"/>
              <a:gd name="connsiteY2" fmla="*/ 0 h 839565"/>
              <a:gd name="connsiteX3" fmla="*/ 717692 w 717692"/>
              <a:gd name="connsiteY3" fmla="*/ 419783 h 839565"/>
              <a:gd name="connsiteX4" fmla="*/ 358846 w 717692"/>
              <a:gd name="connsiteY4" fmla="*/ 839565 h 839565"/>
              <a:gd name="connsiteX5" fmla="*/ 358846 w 717692"/>
              <a:gd name="connsiteY5" fmla="*/ 671652 h 839565"/>
              <a:gd name="connsiteX6" fmla="*/ 0 w 717692"/>
              <a:gd name="connsiteY6" fmla="*/ 671652 h 839565"/>
              <a:gd name="connsiteX7" fmla="*/ 0 w 717692"/>
              <a:gd name="connsiteY7" fmla="*/ 167913 h 83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692" h="839565">
                <a:moveTo>
                  <a:pt x="0" y="167913"/>
                </a:moveTo>
                <a:lnTo>
                  <a:pt x="358846" y="167913"/>
                </a:lnTo>
                <a:lnTo>
                  <a:pt x="358846" y="0"/>
                </a:lnTo>
                <a:lnTo>
                  <a:pt x="717692" y="419783"/>
                </a:lnTo>
                <a:lnTo>
                  <a:pt x="358846" y="839565"/>
                </a:lnTo>
                <a:lnTo>
                  <a:pt x="358846" y="671652"/>
                </a:lnTo>
                <a:lnTo>
                  <a:pt x="0" y="671652"/>
                </a:lnTo>
                <a:lnTo>
                  <a:pt x="0" y="167913"/>
                </a:lnTo>
                <a:close/>
              </a:path>
            </a:pathLst>
          </a:custGeom>
          <a:ln w="38100"/>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0" tIns="167913" rIns="215308" bIns="167913" numCol="1" spcCol="1270" anchor="ctr" anchorCtr="0">
            <a:noAutofit/>
          </a:bodyPr>
          <a:lstStyle/>
          <a:p>
            <a:pPr lvl="0" algn="ctr" defTabSz="755650">
              <a:lnSpc>
                <a:spcPct val="90000"/>
              </a:lnSpc>
              <a:spcBef>
                <a:spcPct val="0"/>
              </a:spcBef>
              <a:spcAft>
                <a:spcPct val="35000"/>
              </a:spcAft>
            </a:pPr>
            <a:endParaRPr lang="en-US" sz="2800" kern="1200"/>
          </a:p>
        </p:txBody>
      </p:sp>
      <p:sp>
        <p:nvSpPr>
          <p:cNvPr id="16" name="Freeform 15"/>
          <p:cNvSpPr/>
          <p:nvPr/>
        </p:nvSpPr>
        <p:spPr>
          <a:xfrm>
            <a:off x="6842843" y="2130534"/>
            <a:ext cx="3797709" cy="2780945"/>
          </a:xfrm>
          <a:custGeom>
            <a:avLst/>
            <a:gdLst>
              <a:gd name="connsiteX0" fmla="*/ 0 w 3385343"/>
              <a:gd name="connsiteY0" fmla="*/ 203121 h 2031206"/>
              <a:gd name="connsiteX1" fmla="*/ 203121 w 3385343"/>
              <a:gd name="connsiteY1" fmla="*/ 0 h 2031206"/>
              <a:gd name="connsiteX2" fmla="*/ 3182222 w 3385343"/>
              <a:gd name="connsiteY2" fmla="*/ 0 h 2031206"/>
              <a:gd name="connsiteX3" fmla="*/ 3385343 w 3385343"/>
              <a:gd name="connsiteY3" fmla="*/ 203121 h 2031206"/>
              <a:gd name="connsiteX4" fmla="*/ 3385343 w 3385343"/>
              <a:gd name="connsiteY4" fmla="*/ 1828085 h 2031206"/>
              <a:gd name="connsiteX5" fmla="*/ 3182222 w 3385343"/>
              <a:gd name="connsiteY5" fmla="*/ 2031206 h 2031206"/>
              <a:gd name="connsiteX6" fmla="*/ 203121 w 3385343"/>
              <a:gd name="connsiteY6" fmla="*/ 2031206 h 2031206"/>
              <a:gd name="connsiteX7" fmla="*/ 0 w 3385343"/>
              <a:gd name="connsiteY7" fmla="*/ 1828085 h 2031206"/>
              <a:gd name="connsiteX8" fmla="*/ 0 w 3385343"/>
              <a:gd name="connsiteY8" fmla="*/ 203121 h 203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5343" h="2031206">
                <a:moveTo>
                  <a:pt x="0" y="203121"/>
                </a:moveTo>
                <a:cubicBezTo>
                  <a:pt x="0" y="90940"/>
                  <a:pt x="90940" y="0"/>
                  <a:pt x="203121" y="0"/>
                </a:cubicBezTo>
                <a:lnTo>
                  <a:pt x="3182222" y="0"/>
                </a:lnTo>
                <a:cubicBezTo>
                  <a:pt x="3294403" y="0"/>
                  <a:pt x="3385343" y="90940"/>
                  <a:pt x="3385343" y="203121"/>
                </a:cubicBezTo>
                <a:lnTo>
                  <a:pt x="3385343" y="1828085"/>
                </a:lnTo>
                <a:cubicBezTo>
                  <a:pt x="3385343" y="1940266"/>
                  <a:pt x="3294403" y="2031206"/>
                  <a:pt x="3182222" y="2031206"/>
                </a:cubicBezTo>
                <a:lnTo>
                  <a:pt x="203121" y="2031206"/>
                </a:lnTo>
                <a:cubicBezTo>
                  <a:pt x="90940" y="2031206"/>
                  <a:pt x="0" y="1940266"/>
                  <a:pt x="0" y="1828085"/>
                </a:cubicBezTo>
                <a:lnTo>
                  <a:pt x="0" y="203121"/>
                </a:lnTo>
                <a:close/>
              </a:path>
            </a:pathLst>
          </a:custGeom>
          <a:ln w="38100"/>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39502" tIns="139502" rIns="139502" bIns="139502" numCol="1" spcCol="1270" anchor="ctr" anchorCtr="0">
            <a:noAutofit/>
          </a:bodyPr>
          <a:lstStyle/>
          <a:p>
            <a:pPr lvl="0" algn="ctr" defTabSz="93345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Từ đó, em rút ra được để nhìn nhận, đánh giá mộ</a:t>
            </a:r>
            <a:r>
              <a:rPr lang="en-US" sz="2800" kern="1200" dirty="0" smtClean="0">
                <a:latin typeface="Times New Roman" panose="02020603050405020304" pitchFamily="18" charset="0"/>
                <a:cs typeface="Times New Roman" panose="02020603050405020304" pitchFamily="18" charset="0"/>
              </a:rPr>
              <a:t>t</a:t>
            </a:r>
            <a:r>
              <a:rPr lang="vi-VN" sz="2800" kern="1200" dirty="0" smtClean="0">
                <a:latin typeface="Times New Roman" panose="02020603050405020304" pitchFamily="18" charset="0"/>
                <a:cs typeface="Times New Roman" panose="02020603050405020304" pitchFamily="18" charset="0"/>
              </a:rPr>
              <a:t> vấn đề chúng ta phải lắng nghe, quan sát từ nhiều khía cạnh, không thể đứng từ một phía mà bao quát tất cả.</a:t>
            </a:r>
            <a:endParaRPr lang="en-US" sz="28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610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436660359"/>
              </p:ext>
            </p:extLst>
          </p:nvPr>
        </p:nvGraphicFramePr>
        <p:xfrm>
          <a:off x="131736" y="139485"/>
          <a:ext cx="11112284" cy="6155889"/>
        </p:xfrm>
        <a:graphic>
          <a:graphicData uri="http://schemas.openxmlformats.org/drawingml/2006/table">
            <a:tbl>
              <a:tblPr firstRow="1" firstCol="1" bandRow="1"/>
              <a:tblGrid>
                <a:gridCol w="4781227"/>
                <a:gridCol w="3122908"/>
                <a:gridCol w="3208149"/>
              </a:tblGrid>
              <a:tr h="1069383">
                <a:tc>
                  <a:txBody>
                    <a:bodyPr/>
                    <a:lstStyle/>
                    <a:p>
                      <a:pPr algn="ctr">
                        <a:lnSpc>
                          <a:spcPct val="135000"/>
                        </a:lnSpc>
                        <a:spcAft>
                          <a:spcPts val="0"/>
                        </a:spcAft>
                      </a:pPr>
                      <a:r>
                        <a:rPr lang="en-US" sz="1400" b="1">
                          <a:effectLst/>
                          <a:latin typeface="Times New Roman Bold"/>
                          <a:ea typeface="Calibri"/>
                          <a:cs typeface="Times New Roman Bold"/>
                        </a:rPr>
                        <a:t>PHIẾU HỌC TẬP SỐ 1</a:t>
                      </a:r>
                      <a:endParaRPr lang="en-US" sz="1400">
                        <a:effectLst/>
                        <a:latin typeface="Times New Roman"/>
                        <a:ea typeface="Calibri"/>
                        <a:cs typeface="Times New Roman"/>
                      </a:endParaRPr>
                    </a:p>
                    <a:p>
                      <a:pPr algn="ctr">
                        <a:lnSpc>
                          <a:spcPct val="135000"/>
                        </a:lnSpc>
                        <a:spcAft>
                          <a:spcPts val="0"/>
                        </a:spcAft>
                      </a:pPr>
                      <a:r>
                        <a:rPr lang="en-US" sz="1400" b="1">
                          <a:effectLst/>
                          <a:latin typeface="Times New Roman Bold"/>
                          <a:ea typeface="Calibri"/>
                          <a:cs typeface="Times New Roman Bold"/>
                        </a:rPr>
                        <a:t>ĐẶC ĐIỂM VĂN BẢN NGHỊ LUẬN “HỌC THẦY, HỌC BẠN”</a:t>
                      </a:r>
                      <a:endParaRPr lang="en-US" sz="1400">
                        <a:effectLst/>
                        <a:latin typeface="Times New Roman"/>
                        <a:ea typeface="Calibri"/>
                        <a:cs typeface="Times New Roman"/>
                      </a:endParaRPr>
                    </a:p>
                    <a:p>
                      <a:pPr algn="ctr">
                        <a:lnSpc>
                          <a:spcPct val="135000"/>
                        </a:lnSpc>
                        <a:spcAft>
                          <a:spcPts val="0"/>
                        </a:spcAft>
                      </a:pPr>
                      <a:r>
                        <a:rPr lang="en-US" sz="1400">
                          <a:effectLst/>
                          <a:latin typeface="Times New Roman"/>
                          <a:ea typeface="Calibri"/>
                          <a:cs typeface="Times New Roman"/>
                        </a:rPr>
                        <a:t> </a:t>
                      </a:r>
                    </a:p>
                    <a:p>
                      <a:pPr algn="just">
                        <a:lnSpc>
                          <a:spcPct val="135000"/>
                        </a:lnSpc>
                        <a:spcAft>
                          <a:spcPts val="0"/>
                        </a:spcAft>
                      </a:pPr>
                      <a:r>
                        <a:rPr lang="en-US" sz="1400" b="1">
                          <a:effectLst/>
                          <a:latin typeface="Times New Roman"/>
                          <a:ea typeface="Calibri"/>
                          <a:cs typeface="Times New Roman"/>
                        </a:rPr>
                        <a:t>1</a:t>
                      </a:r>
                      <a:r>
                        <a:rPr lang="en-US" sz="1400" b="1">
                          <a:effectLst/>
                          <a:latin typeface="Times New Roman Italic"/>
                          <a:ea typeface="Calibri"/>
                          <a:cs typeface="Times New Roman Italic"/>
                        </a:rPr>
                        <a:t>- </a:t>
                      </a:r>
                      <a:r>
                        <a:rPr lang="en-US" sz="1400" b="1">
                          <a:effectLst/>
                          <a:latin typeface="Times New Roman Bold"/>
                          <a:ea typeface="Calibri"/>
                          <a:cs typeface="Times New Roman Bold"/>
                        </a:rPr>
                        <a:t>Xác định những câu văn thể hiện ý kiến của người viết về việc học thầy, học bạn.</a:t>
                      </a:r>
                      <a:endParaRPr lang="en-US" sz="1400">
                        <a:effectLst/>
                        <a:latin typeface="Times New Roman"/>
                        <a:ea typeface="Calibri"/>
                        <a:cs typeface="Times New Roman"/>
                      </a:endParaRPr>
                    </a:p>
                    <a:p>
                      <a:pPr algn="just">
                        <a:lnSpc>
                          <a:spcPct val="135000"/>
                        </a:lnSpc>
                        <a:spcAft>
                          <a:spcPts val="0"/>
                        </a:spcAft>
                      </a:pPr>
                      <a:r>
                        <a:rPr lang="en-US" sz="1400" b="1">
                          <a:effectLst/>
                          <a:latin typeface="Times New Roman Bold"/>
                          <a:ea typeface="Calibri"/>
                          <a:cs typeface="Times New Roman Bold"/>
                        </a:rPr>
                        <a:t>- </a:t>
                      </a:r>
                      <a:r>
                        <a:rPr lang="en-US" sz="1400">
                          <a:effectLst/>
                          <a:latin typeface="Times New Roman"/>
                          <a:ea typeface="Times New Roman"/>
                          <a:cs typeface="Times New Roman"/>
                        </a:rPr>
                        <a:t>Câu văn cho thấy ý kiến của người viết về việc học thầy: “Trong cuộc đời mỗi người, học từ thầy là quan trọng nhất”. Câu văn cho thấy ý kiến của người viết về học bạn: “Mặt khác, học hỏi từ bạn bè cũng rất cần thiết”.</a:t>
                      </a:r>
                      <a:endParaRPr lang="en-US" sz="1400">
                        <a:effectLst/>
                        <a:latin typeface="Times New Roman"/>
                        <a:ea typeface="Calibri"/>
                        <a:cs typeface="Times New Roman"/>
                      </a:endParaRPr>
                    </a:p>
                    <a:p>
                      <a:pPr algn="just">
                        <a:lnSpc>
                          <a:spcPct val="135000"/>
                        </a:lnSpc>
                        <a:spcAft>
                          <a:spcPts val="0"/>
                        </a:spcAft>
                      </a:pPr>
                      <a:r>
                        <a:rPr lang="en-US" sz="1400" b="1">
                          <a:effectLst/>
                          <a:latin typeface="Times New Roman Bold"/>
                          <a:ea typeface="Calibri"/>
                          <a:cs typeface="Times New Roman Bold"/>
                        </a:rPr>
                        <a:t>2- Để thuyết phục người đọc về tầm quan trọng của việc học thầy, học bạn, tác giả đã sử dụng những lí lẽ, bằng chứng nào?</a:t>
                      </a:r>
                      <a:endParaRPr lang="en-US" sz="1400">
                        <a:effectLst/>
                        <a:latin typeface="Times New Roman"/>
                        <a:ea typeface="Calibri"/>
                        <a:cs typeface="Times New Roman"/>
                      </a:endParaRPr>
                    </a:p>
                  </a:txBody>
                  <a:tcPr marL="26410" marR="26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400"/>
                    </a:p>
                  </a:txBody>
                  <a:tcPr marL="35214" marR="35214" marT="17607" marB="17607">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tc>
                  <a:txBody>
                    <a:bodyPr/>
                    <a:lstStyle/>
                    <a:p>
                      <a:endParaRPr lang="en-US" sz="1400"/>
                    </a:p>
                  </a:txBody>
                  <a:tcPr marL="35214" marR="35214" marT="17607" marB="17607">
                    <a:lnB w="12700" cap="flat" cmpd="sng" algn="ctr">
                      <a:solidFill>
                        <a:srgbClr val="000000"/>
                      </a:solidFill>
                      <a:prstDash val="solid"/>
                      <a:round/>
                      <a:headEnd type="none" w="med" len="med"/>
                      <a:tailEnd type="none" w="med" len="med"/>
                    </a:lnB>
                  </a:tcPr>
                </a:tc>
              </a:tr>
              <a:tr h="221846">
                <a:tc>
                  <a:txBody>
                    <a:bodyPr/>
                    <a:lstStyle/>
                    <a:p>
                      <a:pPr algn="ctr">
                        <a:lnSpc>
                          <a:spcPct val="135000"/>
                        </a:lnSpc>
                        <a:spcAft>
                          <a:spcPts val="0"/>
                        </a:spcAft>
                      </a:pPr>
                      <a:r>
                        <a:rPr lang="en-US" sz="1400" b="1">
                          <a:effectLst/>
                          <a:latin typeface="Times New Roman Bold"/>
                          <a:ea typeface="Calibri"/>
                          <a:cs typeface="Times New Roman Bold"/>
                        </a:rPr>
                        <a:t>Ý KIẾN</a:t>
                      </a:r>
                      <a:endParaRPr lang="en-US" sz="1400">
                        <a:effectLst/>
                        <a:latin typeface="Times New Roman"/>
                        <a:ea typeface="Calibri"/>
                        <a:cs typeface="Times New Roman"/>
                      </a:endParaRPr>
                    </a:p>
                  </a:txBody>
                  <a:tcPr marL="26410" marR="26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Aft>
                          <a:spcPts val="0"/>
                        </a:spcAft>
                      </a:pPr>
                      <a:r>
                        <a:rPr lang="en-US" sz="1400" b="1">
                          <a:effectLst/>
                          <a:latin typeface="Times New Roman Bold"/>
                          <a:ea typeface="Calibri"/>
                          <a:cs typeface="Times New Roman Bold"/>
                        </a:rPr>
                        <a:t>LÍ LẼ</a:t>
                      </a:r>
                      <a:endParaRPr lang="en-US" sz="1400">
                        <a:effectLst/>
                        <a:latin typeface="Times New Roman"/>
                        <a:ea typeface="Calibri"/>
                        <a:cs typeface="Times New Roman"/>
                      </a:endParaRPr>
                    </a:p>
                  </a:txBody>
                  <a:tcPr marL="26410" marR="26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Aft>
                          <a:spcPts val="0"/>
                        </a:spcAft>
                      </a:pPr>
                      <a:r>
                        <a:rPr lang="en-US" sz="1400" b="1">
                          <a:effectLst/>
                          <a:latin typeface="Times New Roman Bold"/>
                          <a:ea typeface="Calibri"/>
                          <a:cs typeface="Times New Roman Bold"/>
                        </a:rPr>
                        <a:t>BẰNG CHỨNG</a:t>
                      </a:r>
                      <a:endParaRPr lang="en-US" sz="1400">
                        <a:effectLst/>
                        <a:latin typeface="Times New Roman"/>
                        <a:ea typeface="Calibri"/>
                        <a:cs typeface="Times New Roman"/>
                      </a:endParaRPr>
                    </a:p>
                  </a:txBody>
                  <a:tcPr marL="26410" marR="26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59277">
                <a:tc>
                  <a:txBody>
                    <a:bodyPr/>
                    <a:lstStyle/>
                    <a:p>
                      <a:pPr algn="ctr">
                        <a:lnSpc>
                          <a:spcPct val="135000"/>
                        </a:lnSpc>
                        <a:spcAft>
                          <a:spcPts val="0"/>
                        </a:spcAft>
                      </a:pPr>
                      <a:r>
                        <a:rPr lang="en-US" sz="1400" b="1">
                          <a:effectLst/>
                          <a:latin typeface="Times New Roman Bold"/>
                          <a:ea typeface="Calibri"/>
                          <a:cs typeface="Times New Roman Bold"/>
                        </a:rPr>
                        <a:t>Học từ thầy là quan trọng</a:t>
                      </a:r>
                      <a:endParaRPr lang="en-US" sz="1400">
                        <a:effectLst/>
                        <a:latin typeface="Times New Roman"/>
                        <a:ea typeface="Calibri"/>
                        <a:cs typeface="Times New Roman"/>
                      </a:endParaRPr>
                    </a:p>
                  </a:txBody>
                  <a:tcPr marL="26410" marR="26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0800" algn="just">
                        <a:lnSpc>
                          <a:spcPct val="135000"/>
                        </a:lnSpc>
                        <a:spcAft>
                          <a:spcPts val="800"/>
                        </a:spcAft>
                      </a:pPr>
                      <a:r>
                        <a:rPr lang="en-US" sz="1400">
                          <a:effectLst/>
                          <a:latin typeface="Times New Roman"/>
                          <a:ea typeface="Times New Roman"/>
                          <a:cs typeface="Times New Roman"/>
                        </a:rPr>
                        <a:t>- Lí lẽ 1: Dân ta có truyền thống tôn sư trọng đạo.</a:t>
                      </a:r>
                      <a:endParaRPr lang="en-US" sz="1400">
                        <a:effectLst/>
                        <a:latin typeface="Times New Roman"/>
                        <a:ea typeface="Calibri"/>
                        <a:cs typeface="Times New Roman"/>
                      </a:endParaRPr>
                    </a:p>
                    <a:p>
                      <a:pPr marL="50800" algn="just">
                        <a:lnSpc>
                          <a:spcPct val="135000"/>
                        </a:lnSpc>
                        <a:spcAft>
                          <a:spcPts val="800"/>
                        </a:spcAft>
                      </a:pPr>
                      <a:r>
                        <a:rPr lang="en-US" sz="1400">
                          <a:effectLst/>
                          <a:latin typeface="Times New Roman"/>
                          <a:ea typeface="Times New Roman"/>
                          <a:cs typeface="Times New Roman"/>
                        </a:rPr>
                        <a:t>- Lí lẽ 2: cần một người thầy có hiểu biết, giàu kinh truyền thụ thì mới thành công.</a:t>
                      </a:r>
                      <a:endParaRPr lang="en-US" sz="1400">
                        <a:effectLst/>
                        <a:latin typeface="Times New Roman"/>
                        <a:ea typeface="Calibri"/>
                        <a:cs typeface="Times New Roman"/>
                      </a:endParaRPr>
                    </a:p>
                  </a:txBody>
                  <a:tcPr marL="26410" marR="2641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Aft>
                          <a:spcPts val="0"/>
                        </a:spcAft>
                      </a:pPr>
                      <a:r>
                        <a:rPr lang="en-US" sz="1400" i="1">
                          <a:effectLst/>
                          <a:latin typeface="Times New Roman Italic"/>
                          <a:ea typeface="Calibri"/>
                          <a:cs typeface="Times New Roman Italic"/>
                        </a:rPr>
                        <a:t>   </a:t>
                      </a:r>
                      <a:r>
                        <a:rPr lang="en-US" sz="1400">
                          <a:effectLst/>
                          <a:latin typeface="Times New Roman"/>
                          <a:ea typeface="Calibri"/>
                          <a:cs typeface="Times New Roman"/>
                        </a:rPr>
                        <a:t>Thầy Ve-rốc-chi-o dạy dỗ Le-o-na-rơ- đơ Đa Vin-chi thành tài.</a:t>
                      </a:r>
                      <a:r>
                        <a:rPr lang="en-US" sz="1400" u="sng">
                          <a:effectLst/>
                          <a:latin typeface="Times New Roman"/>
                          <a:ea typeface="Calibri"/>
                          <a:cs typeface="Times New Roman"/>
                        </a:rPr>
                        <a:t> </a:t>
                      </a:r>
                      <a:endParaRPr lang="en-US" sz="1400">
                        <a:effectLst/>
                        <a:latin typeface="Times New Roman"/>
                        <a:ea typeface="Calibri"/>
                        <a:cs typeface="Times New Roman"/>
                      </a:endParaRPr>
                    </a:p>
                  </a:txBody>
                  <a:tcPr marL="26410" marR="26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62342">
                <a:tc>
                  <a:txBody>
                    <a:bodyPr/>
                    <a:lstStyle/>
                    <a:p>
                      <a:pPr algn="just">
                        <a:lnSpc>
                          <a:spcPct val="135000"/>
                        </a:lnSpc>
                        <a:spcAft>
                          <a:spcPts val="0"/>
                        </a:spcAft>
                      </a:pPr>
                      <a:r>
                        <a:rPr lang="en-US" sz="1400" b="1">
                          <a:effectLst/>
                          <a:latin typeface="Times New Roman Bold"/>
                          <a:ea typeface="Calibri"/>
                          <a:cs typeface="Times New Roman Bold"/>
                        </a:rPr>
                        <a:t>Học từ bạn bè cũng rất quan trọng</a:t>
                      </a:r>
                      <a:endParaRPr lang="en-US" sz="1400">
                        <a:effectLst/>
                        <a:latin typeface="Times New Roman"/>
                        <a:ea typeface="Calibri"/>
                        <a:cs typeface="Times New Roman"/>
                      </a:endParaRPr>
                    </a:p>
                  </a:txBody>
                  <a:tcPr marL="26410" marR="26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Aft>
                          <a:spcPts val="800"/>
                        </a:spcAft>
                      </a:pPr>
                      <a:r>
                        <a:rPr lang="en-US" sz="1400" smtClean="0">
                          <a:effectLst/>
                          <a:latin typeface="Times New Roman"/>
                          <a:ea typeface="Times New Roman"/>
                        </a:rPr>
                        <a:t>- Lí lẽ: Học từ bạn đồng trang lứa, cùng hứng thú, cùng tâm lí thì việc học hỏi, truyền thụ cho nhau có phần thoải mái, dễ chịu hơn.</a:t>
                      </a:r>
                      <a:endParaRPr lang="en-US" sz="1400">
                        <a:effectLst/>
                        <a:latin typeface="Times New Roman"/>
                        <a:ea typeface="Calibri"/>
                        <a:cs typeface="Times New Roman"/>
                      </a:endParaRPr>
                    </a:p>
                  </a:txBody>
                  <a:tcPr marL="26410" marR="2641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77800" algn="just">
                        <a:lnSpc>
                          <a:spcPct val="135000"/>
                        </a:lnSpc>
                        <a:spcAft>
                          <a:spcPts val="0"/>
                        </a:spcAft>
                      </a:pPr>
                      <a:r>
                        <a:rPr lang="en-US" sz="1400">
                          <a:effectLst/>
                          <a:latin typeface="Times New Roman"/>
                          <a:ea typeface="Calibri"/>
                          <a:cs typeface="Times New Roman"/>
                        </a:rPr>
                        <a:t>Thảo luận nhóm là phương pháp học từ bạn hiệu để mỗi thành viên đều tích luỹ tri thức cho mình.</a:t>
                      </a:r>
                    </a:p>
                    <a:p>
                      <a:r>
                        <a:rPr lang="en-US" sz="1400">
                          <a:effectLst/>
                          <a:latin typeface="Calibri"/>
                          <a:cs typeface="Times New Roman"/>
                        </a:rPr>
                        <a:t> </a:t>
                      </a:r>
                    </a:p>
                  </a:txBody>
                  <a:tcPr marL="26410" marR="264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57498628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D0D0D"/>
                </a:solidFill>
                <a:effectLst/>
                <a:uLnTx/>
                <a:uFillTx/>
                <a:latin typeface="Times New Roman" panose="02020603050405020304" pitchFamily="18" charset="0"/>
                <a:ea typeface="Times New Roman" panose="02020603050405020304" pitchFamily="18" charset="0"/>
                <a:cs typeface="+mn-cs"/>
              </a:rPr>
              <a:t>ÔN TẬP BÀI 8</a:t>
            </a: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680544" y="717083"/>
            <a:ext cx="280551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ôn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07555" y="1200150"/>
            <a:ext cx="10720773" cy="1083374"/>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de-DE"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II. Ôn tập kĩ năng làm bài văn nghị luận về một hiện tượng trong đời sống: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433015" y="2068257"/>
            <a:ext cx="11019344" cy="1083374"/>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de-DE"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Câu 4: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chú</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sp>
        <p:nvSpPr>
          <p:cNvPr id="17" name="Freeform 16"/>
          <p:cNvSpPr/>
          <p:nvPr/>
        </p:nvSpPr>
        <p:spPr>
          <a:xfrm>
            <a:off x="2182506" y="2647856"/>
            <a:ext cx="7520361" cy="772771"/>
          </a:xfrm>
          <a:custGeom>
            <a:avLst/>
            <a:gdLst>
              <a:gd name="connsiteX0" fmla="*/ 0 w 7520361"/>
              <a:gd name="connsiteY0" fmla="*/ 77277 h 772771"/>
              <a:gd name="connsiteX1" fmla="*/ 77277 w 7520361"/>
              <a:gd name="connsiteY1" fmla="*/ 0 h 772771"/>
              <a:gd name="connsiteX2" fmla="*/ 7443084 w 7520361"/>
              <a:gd name="connsiteY2" fmla="*/ 0 h 772771"/>
              <a:gd name="connsiteX3" fmla="*/ 7520361 w 7520361"/>
              <a:gd name="connsiteY3" fmla="*/ 77277 h 772771"/>
              <a:gd name="connsiteX4" fmla="*/ 7520361 w 7520361"/>
              <a:gd name="connsiteY4" fmla="*/ 695494 h 772771"/>
              <a:gd name="connsiteX5" fmla="*/ 7443084 w 7520361"/>
              <a:gd name="connsiteY5" fmla="*/ 772771 h 772771"/>
              <a:gd name="connsiteX6" fmla="*/ 77277 w 7520361"/>
              <a:gd name="connsiteY6" fmla="*/ 772771 h 772771"/>
              <a:gd name="connsiteX7" fmla="*/ 0 w 7520361"/>
              <a:gd name="connsiteY7" fmla="*/ 695494 h 772771"/>
              <a:gd name="connsiteX8" fmla="*/ 0 w 7520361"/>
              <a:gd name="connsiteY8" fmla="*/ 77277 h 77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0361" h="772771">
                <a:moveTo>
                  <a:pt x="0" y="77277"/>
                </a:moveTo>
                <a:cubicBezTo>
                  <a:pt x="0" y="34598"/>
                  <a:pt x="34598" y="0"/>
                  <a:pt x="77277" y="0"/>
                </a:cubicBezTo>
                <a:lnTo>
                  <a:pt x="7443084" y="0"/>
                </a:lnTo>
                <a:cubicBezTo>
                  <a:pt x="7485763" y="0"/>
                  <a:pt x="7520361" y="34598"/>
                  <a:pt x="7520361" y="77277"/>
                </a:cubicBezTo>
                <a:lnTo>
                  <a:pt x="7520361" y="695494"/>
                </a:lnTo>
                <a:cubicBezTo>
                  <a:pt x="7520361" y="738173"/>
                  <a:pt x="7485763" y="772771"/>
                  <a:pt x="7443084" y="772771"/>
                </a:cubicBezTo>
                <a:lnTo>
                  <a:pt x="77277" y="772771"/>
                </a:lnTo>
                <a:cubicBezTo>
                  <a:pt x="34598" y="772771"/>
                  <a:pt x="0" y="738173"/>
                  <a:pt x="0" y="695494"/>
                </a:cubicBezTo>
                <a:lnTo>
                  <a:pt x="0" y="77277"/>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2644" tIns="102644" rIns="956556" bIns="102644"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Chọn</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hiện tượng </a:t>
            </a: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để</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bàn luận</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cần</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cụ</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thể</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tính</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chất</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phổ</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biến</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nhiều</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quan</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tâm</a:t>
            </a:r>
            <a:r>
              <a:rPr kumimoji="0" lang="vi-VN"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 name="Freeform 17"/>
          <p:cNvSpPr/>
          <p:nvPr/>
        </p:nvSpPr>
        <p:spPr>
          <a:xfrm>
            <a:off x="2812336" y="3561131"/>
            <a:ext cx="7520361" cy="772771"/>
          </a:xfrm>
          <a:custGeom>
            <a:avLst/>
            <a:gdLst>
              <a:gd name="connsiteX0" fmla="*/ 0 w 7520361"/>
              <a:gd name="connsiteY0" fmla="*/ 77277 h 772771"/>
              <a:gd name="connsiteX1" fmla="*/ 77277 w 7520361"/>
              <a:gd name="connsiteY1" fmla="*/ 0 h 772771"/>
              <a:gd name="connsiteX2" fmla="*/ 7443084 w 7520361"/>
              <a:gd name="connsiteY2" fmla="*/ 0 h 772771"/>
              <a:gd name="connsiteX3" fmla="*/ 7520361 w 7520361"/>
              <a:gd name="connsiteY3" fmla="*/ 77277 h 772771"/>
              <a:gd name="connsiteX4" fmla="*/ 7520361 w 7520361"/>
              <a:gd name="connsiteY4" fmla="*/ 695494 h 772771"/>
              <a:gd name="connsiteX5" fmla="*/ 7443084 w 7520361"/>
              <a:gd name="connsiteY5" fmla="*/ 772771 h 772771"/>
              <a:gd name="connsiteX6" fmla="*/ 77277 w 7520361"/>
              <a:gd name="connsiteY6" fmla="*/ 772771 h 772771"/>
              <a:gd name="connsiteX7" fmla="*/ 0 w 7520361"/>
              <a:gd name="connsiteY7" fmla="*/ 695494 h 772771"/>
              <a:gd name="connsiteX8" fmla="*/ 0 w 7520361"/>
              <a:gd name="connsiteY8" fmla="*/ 77277 h 77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0361" h="772771">
                <a:moveTo>
                  <a:pt x="0" y="77277"/>
                </a:moveTo>
                <a:cubicBezTo>
                  <a:pt x="0" y="34598"/>
                  <a:pt x="34598" y="0"/>
                  <a:pt x="77277" y="0"/>
                </a:cubicBezTo>
                <a:lnTo>
                  <a:pt x="7443084" y="0"/>
                </a:lnTo>
                <a:cubicBezTo>
                  <a:pt x="7485763" y="0"/>
                  <a:pt x="7520361" y="34598"/>
                  <a:pt x="7520361" y="77277"/>
                </a:cubicBezTo>
                <a:lnTo>
                  <a:pt x="7520361" y="695494"/>
                </a:lnTo>
                <a:cubicBezTo>
                  <a:pt x="7520361" y="738173"/>
                  <a:pt x="7485763" y="772771"/>
                  <a:pt x="7443084" y="772771"/>
                </a:cubicBezTo>
                <a:lnTo>
                  <a:pt x="77277" y="772771"/>
                </a:lnTo>
                <a:cubicBezTo>
                  <a:pt x="34598" y="772771"/>
                  <a:pt x="0" y="738173"/>
                  <a:pt x="0" y="695494"/>
                </a:cubicBezTo>
                <a:lnTo>
                  <a:pt x="0" y="77277"/>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903533"/>
              <a:satOff val="33333"/>
              <a:lumOff val="-4902"/>
              <a:alphaOff val="0"/>
            </a:schemeClr>
          </a:fillRef>
          <a:effectRef idx="0">
            <a:schemeClr val="accent3">
              <a:hueOff val="903533"/>
              <a:satOff val="33333"/>
              <a:lumOff val="-4902"/>
              <a:alphaOff val="0"/>
            </a:schemeClr>
          </a:effectRef>
          <a:fontRef idx="minor">
            <a:schemeClr val="lt1"/>
          </a:fontRef>
        </p:style>
        <p:txBody>
          <a:bodyPr spcFirstLastPara="0" vert="horz" wrap="square" lIns="102644" tIns="102644" rIns="1234776" bIns="102644"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vi-VN"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Thể hiện được ý kiến của người viết.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 name="Freeform 18"/>
          <p:cNvSpPr/>
          <p:nvPr/>
        </p:nvSpPr>
        <p:spPr>
          <a:xfrm>
            <a:off x="3432766" y="4474406"/>
            <a:ext cx="7520361" cy="772771"/>
          </a:xfrm>
          <a:custGeom>
            <a:avLst/>
            <a:gdLst>
              <a:gd name="connsiteX0" fmla="*/ 0 w 7520361"/>
              <a:gd name="connsiteY0" fmla="*/ 77277 h 772771"/>
              <a:gd name="connsiteX1" fmla="*/ 77277 w 7520361"/>
              <a:gd name="connsiteY1" fmla="*/ 0 h 772771"/>
              <a:gd name="connsiteX2" fmla="*/ 7443084 w 7520361"/>
              <a:gd name="connsiteY2" fmla="*/ 0 h 772771"/>
              <a:gd name="connsiteX3" fmla="*/ 7520361 w 7520361"/>
              <a:gd name="connsiteY3" fmla="*/ 77277 h 772771"/>
              <a:gd name="connsiteX4" fmla="*/ 7520361 w 7520361"/>
              <a:gd name="connsiteY4" fmla="*/ 695494 h 772771"/>
              <a:gd name="connsiteX5" fmla="*/ 7443084 w 7520361"/>
              <a:gd name="connsiteY5" fmla="*/ 772771 h 772771"/>
              <a:gd name="connsiteX6" fmla="*/ 77277 w 7520361"/>
              <a:gd name="connsiteY6" fmla="*/ 772771 h 772771"/>
              <a:gd name="connsiteX7" fmla="*/ 0 w 7520361"/>
              <a:gd name="connsiteY7" fmla="*/ 695494 h 772771"/>
              <a:gd name="connsiteX8" fmla="*/ 0 w 7520361"/>
              <a:gd name="connsiteY8" fmla="*/ 77277 h 77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0361" h="772771">
                <a:moveTo>
                  <a:pt x="0" y="77277"/>
                </a:moveTo>
                <a:cubicBezTo>
                  <a:pt x="0" y="34598"/>
                  <a:pt x="34598" y="0"/>
                  <a:pt x="77277" y="0"/>
                </a:cubicBezTo>
                <a:lnTo>
                  <a:pt x="7443084" y="0"/>
                </a:lnTo>
                <a:cubicBezTo>
                  <a:pt x="7485763" y="0"/>
                  <a:pt x="7520361" y="34598"/>
                  <a:pt x="7520361" y="77277"/>
                </a:cubicBezTo>
                <a:lnTo>
                  <a:pt x="7520361" y="695494"/>
                </a:lnTo>
                <a:cubicBezTo>
                  <a:pt x="7520361" y="738173"/>
                  <a:pt x="7485763" y="772771"/>
                  <a:pt x="7443084" y="772771"/>
                </a:cubicBezTo>
                <a:lnTo>
                  <a:pt x="77277" y="772771"/>
                </a:lnTo>
                <a:cubicBezTo>
                  <a:pt x="34598" y="772771"/>
                  <a:pt x="0" y="738173"/>
                  <a:pt x="0" y="695494"/>
                </a:cubicBezTo>
                <a:lnTo>
                  <a:pt x="0" y="77277"/>
                </a:lnTo>
                <a:close/>
              </a:path>
            </a:pathLst>
          </a:custGeom>
        </p:spPr>
        <p:style>
          <a:lnRef idx="2">
            <a:schemeClr val="lt1">
              <a:hueOff val="0"/>
              <a:satOff val="0"/>
              <a:lumOff val="0"/>
              <a:alphaOff val="0"/>
            </a:schemeClr>
          </a:lnRef>
          <a:fillRef idx="1">
            <a:schemeClr val="accent3">
              <a:hueOff val="1807066"/>
              <a:satOff val="66667"/>
              <a:lumOff val="-9804"/>
              <a:alphaOff val="0"/>
            </a:schemeClr>
          </a:fillRef>
          <a:effectRef idx="0">
            <a:schemeClr val="accent3">
              <a:hueOff val="1807066"/>
              <a:satOff val="66667"/>
              <a:lumOff val="-9804"/>
              <a:alphaOff val="0"/>
            </a:schemeClr>
          </a:effectRef>
          <a:fontRef idx="minor">
            <a:schemeClr val="lt1"/>
          </a:fontRef>
        </p:style>
        <p:txBody>
          <a:bodyPr spcFirstLastPara="0" vert="horz" wrap="square" lIns="102644" tIns="102644" rIns="1225375" bIns="102644"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vi-VN"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Dùng lí lẽ và bằng chứng để thuyết phục người đọc.</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0" name="Freeform 19"/>
          <p:cNvSpPr/>
          <p:nvPr/>
        </p:nvSpPr>
        <p:spPr>
          <a:xfrm>
            <a:off x="4062596" y="5387682"/>
            <a:ext cx="7520361" cy="772771"/>
          </a:xfrm>
          <a:custGeom>
            <a:avLst/>
            <a:gdLst>
              <a:gd name="connsiteX0" fmla="*/ 0 w 7520361"/>
              <a:gd name="connsiteY0" fmla="*/ 77277 h 772771"/>
              <a:gd name="connsiteX1" fmla="*/ 77277 w 7520361"/>
              <a:gd name="connsiteY1" fmla="*/ 0 h 772771"/>
              <a:gd name="connsiteX2" fmla="*/ 7443084 w 7520361"/>
              <a:gd name="connsiteY2" fmla="*/ 0 h 772771"/>
              <a:gd name="connsiteX3" fmla="*/ 7520361 w 7520361"/>
              <a:gd name="connsiteY3" fmla="*/ 77277 h 772771"/>
              <a:gd name="connsiteX4" fmla="*/ 7520361 w 7520361"/>
              <a:gd name="connsiteY4" fmla="*/ 695494 h 772771"/>
              <a:gd name="connsiteX5" fmla="*/ 7443084 w 7520361"/>
              <a:gd name="connsiteY5" fmla="*/ 772771 h 772771"/>
              <a:gd name="connsiteX6" fmla="*/ 77277 w 7520361"/>
              <a:gd name="connsiteY6" fmla="*/ 772771 h 772771"/>
              <a:gd name="connsiteX7" fmla="*/ 0 w 7520361"/>
              <a:gd name="connsiteY7" fmla="*/ 695494 h 772771"/>
              <a:gd name="connsiteX8" fmla="*/ 0 w 7520361"/>
              <a:gd name="connsiteY8" fmla="*/ 77277 h 77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0361" h="772771">
                <a:moveTo>
                  <a:pt x="0" y="77277"/>
                </a:moveTo>
                <a:cubicBezTo>
                  <a:pt x="0" y="34598"/>
                  <a:pt x="34598" y="0"/>
                  <a:pt x="77277" y="0"/>
                </a:cubicBezTo>
                <a:lnTo>
                  <a:pt x="7443084" y="0"/>
                </a:lnTo>
                <a:cubicBezTo>
                  <a:pt x="7485763" y="0"/>
                  <a:pt x="7520361" y="34598"/>
                  <a:pt x="7520361" y="77277"/>
                </a:cubicBezTo>
                <a:lnTo>
                  <a:pt x="7520361" y="695494"/>
                </a:lnTo>
                <a:cubicBezTo>
                  <a:pt x="7520361" y="738173"/>
                  <a:pt x="7485763" y="772771"/>
                  <a:pt x="7443084" y="772771"/>
                </a:cubicBezTo>
                <a:lnTo>
                  <a:pt x="77277" y="772771"/>
                </a:lnTo>
                <a:cubicBezTo>
                  <a:pt x="34598" y="772771"/>
                  <a:pt x="0" y="738173"/>
                  <a:pt x="0" y="695494"/>
                </a:cubicBezTo>
                <a:lnTo>
                  <a:pt x="0" y="77277"/>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02644" tIns="102644" rIns="1234776" bIns="102644"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Cần</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cảm</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xúc</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với</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vấn</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đề</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bàn</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bạc</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1" name="Freeform 20"/>
          <p:cNvSpPr/>
          <p:nvPr/>
        </p:nvSpPr>
        <p:spPr>
          <a:xfrm>
            <a:off x="9200566" y="3239728"/>
            <a:ext cx="502301" cy="502301"/>
          </a:xfrm>
          <a:custGeom>
            <a:avLst/>
            <a:gdLst>
              <a:gd name="connsiteX0" fmla="*/ 0 w 502301"/>
              <a:gd name="connsiteY0" fmla="*/ 276266 h 502301"/>
              <a:gd name="connsiteX1" fmla="*/ 113018 w 502301"/>
              <a:gd name="connsiteY1" fmla="*/ 276266 h 502301"/>
              <a:gd name="connsiteX2" fmla="*/ 113018 w 502301"/>
              <a:gd name="connsiteY2" fmla="*/ 0 h 502301"/>
              <a:gd name="connsiteX3" fmla="*/ 389283 w 502301"/>
              <a:gd name="connsiteY3" fmla="*/ 0 h 502301"/>
              <a:gd name="connsiteX4" fmla="*/ 389283 w 502301"/>
              <a:gd name="connsiteY4" fmla="*/ 276266 h 502301"/>
              <a:gd name="connsiteX5" fmla="*/ 502301 w 502301"/>
              <a:gd name="connsiteY5" fmla="*/ 276266 h 502301"/>
              <a:gd name="connsiteX6" fmla="*/ 251151 w 502301"/>
              <a:gd name="connsiteY6" fmla="*/ 502301 h 502301"/>
              <a:gd name="connsiteX7" fmla="*/ 0 w 502301"/>
              <a:gd name="connsiteY7" fmla="*/ 276266 h 50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301" h="502301">
                <a:moveTo>
                  <a:pt x="0" y="276266"/>
                </a:moveTo>
                <a:lnTo>
                  <a:pt x="113018" y="276266"/>
                </a:lnTo>
                <a:lnTo>
                  <a:pt x="113018" y="0"/>
                </a:lnTo>
                <a:lnTo>
                  <a:pt x="389283" y="0"/>
                </a:lnTo>
                <a:lnTo>
                  <a:pt x="389283" y="276266"/>
                </a:lnTo>
                <a:lnTo>
                  <a:pt x="502301" y="276266"/>
                </a:lnTo>
                <a:lnTo>
                  <a:pt x="251151" y="502301"/>
                </a:lnTo>
                <a:lnTo>
                  <a:pt x="0" y="276266"/>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40958" tIns="27940" rIns="140958" bIns="152259"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endParaRPr kumimoji="0" lang="en-US" sz="22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3" name="Freeform 22"/>
          <p:cNvSpPr/>
          <p:nvPr/>
        </p:nvSpPr>
        <p:spPr>
          <a:xfrm>
            <a:off x="9830396" y="4153004"/>
            <a:ext cx="502301" cy="502301"/>
          </a:xfrm>
          <a:custGeom>
            <a:avLst/>
            <a:gdLst>
              <a:gd name="connsiteX0" fmla="*/ 0 w 502301"/>
              <a:gd name="connsiteY0" fmla="*/ 276266 h 502301"/>
              <a:gd name="connsiteX1" fmla="*/ 113018 w 502301"/>
              <a:gd name="connsiteY1" fmla="*/ 276266 h 502301"/>
              <a:gd name="connsiteX2" fmla="*/ 113018 w 502301"/>
              <a:gd name="connsiteY2" fmla="*/ 0 h 502301"/>
              <a:gd name="connsiteX3" fmla="*/ 389283 w 502301"/>
              <a:gd name="connsiteY3" fmla="*/ 0 h 502301"/>
              <a:gd name="connsiteX4" fmla="*/ 389283 w 502301"/>
              <a:gd name="connsiteY4" fmla="*/ 276266 h 502301"/>
              <a:gd name="connsiteX5" fmla="*/ 502301 w 502301"/>
              <a:gd name="connsiteY5" fmla="*/ 276266 h 502301"/>
              <a:gd name="connsiteX6" fmla="*/ 251151 w 502301"/>
              <a:gd name="connsiteY6" fmla="*/ 502301 h 502301"/>
              <a:gd name="connsiteX7" fmla="*/ 0 w 502301"/>
              <a:gd name="connsiteY7" fmla="*/ 276266 h 50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301" h="502301">
                <a:moveTo>
                  <a:pt x="0" y="276266"/>
                </a:moveTo>
                <a:lnTo>
                  <a:pt x="113018" y="276266"/>
                </a:lnTo>
                <a:lnTo>
                  <a:pt x="113018" y="0"/>
                </a:lnTo>
                <a:lnTo>
                  <a:pt x="389283" y="0"/>
                </a:lnTo>
                <a:lnTo>
                  <a:pt x="389283" y="276266"/>
                </a:lnTo>
                <a:lnTo>
                  <a:pt x="502301" y="276266"/>
                </a:lnTo>
                <a:lnTo>
                  <a:pt x="251151" y="502301"/>
                </a:lnTo>
                <a:lnTo>
                  <a:pt x="0" y="276266"/>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tint val="40000"/>
              <a:alpha val="90000"/>
              <a:hueOff val="1014570"/>
              <a:satOff val="50000"/>
              <a:lumOff val="890"/>
              <a:alphaOff val="0"/>
            </a:schemeClr>
          </a:lnRef>
          <a:fillRef idx="1">
            <a:schemeClr val="accent3">
              <a:tint val="40000"/>
              <a:alpha val="90000"/>
              <a:hueOff val="1014570"/>
              <a:satOff val="50000"/>
              <a:lumOff val="890"/>
              <a:alphaOff val="0"/>
            </a:schemeClr>
          </a:fillRef>
          <a:effectRef idx="0">
            <a:schemeClr val="accent3">
              <a:tint val="40000"/>
              <a:alpha val="90000"/>
              <a:hueOff val="1014570"/>
              <a:satOff val="50000"/>
              <a:lumOff val="890"/>
              <a:alphaOff val="0"/>
            </a:schemeClr>
          </a:effectRef>
          <a:fontRef idx="minor">
            <a:schemeClr val="dk1">
              <a:hueOff val="0"/>
              <a:satOff val="0"/>
              <a:lumOff val="0"/>
              <a:alphaOff val="0"/>
            </a:schemeClr>
          </a:fontRef>
        </p:style>
        <p:txBody>
          <a:bodyPr spcFirstLastPara="0" vert="horz" wrap="square" lIns="140958" tIns="27940" rIns="140958" bIns="152259"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endParaRPr kumimoji="0" lang="en-US" sz="22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4" name="Freeform 23"/>
          <p:cNvSpPr/>
          <p:nvPr/>
        </p:nvSpPr>
        <p:spPr>
          <a:xfrm>
            <a:off x="10450826" y="5066279"/>
            <a:ext cx="502301" cy="502301"/>
          </a:xfrm>
          <a:custGeom>
            <a:avLst/>
            <a:gdLst>
              <a:gd name="connsiteX0" fmla="*/ 0 w 502301"/>
              <a:gd name="connsiteY0" fmla="*/ 276266 h 502301"/>
              <a:gd name="connsiteX1" fmla="*/ 113018 w 502301"/>
              <a:gd name="connsiteY1" fmla="*/ 276266 h 502301"/>
              <a:gd name="connsiteX2" fmla="*/ 113018 w 502301"/>
              <a:gd name="connsiteY2" fmla="*/ 0 h 502301"/>
              <a:gd name="connsiteX3" fmla="*/ 389283 w 502301"/>
              <a:gd name="connsiteY3" fmla="*/ 0 h 502301"/>
              <a:gd name="connsiteX4" fmla="*/ 389283 w 502301"/>
              <a:gd name="connsiteY4" fmla="*/ 276266 h 502301"/>
              <a:gd name="connsiteX5" fmla="*/ 502301 w 502301"/>
              <a:gd name="connsiteY5" fmla="*/ 276266 h 502301"/>
              <a:gd name="connsiteX6" fmla="*/ 251151 w 502301"/>
              <a:gd name="connsiteY6" fmla="*/ 502301 h 502301"/>
              <a:gd name="connsiteX7" fmla="*/ 0 w 502301"/>
              <a:gd name="connsiteY7" fmla="*/ 276266 h 50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301" h="502301">
                <a:moveTo>
                  <a:pt x="0" y="276266"/>
                </a:moveTo>
                <a:lnTo>
                  <a:pt x="113018" y="276266"/>
                </a:lnTo>
                <a:lnTo>
                  <a:pt x="113018" y="0"/>
                </a:lnTo>
                <a:lnTo>
                  <a:pt x="389283" y="0"/>
                </a:lnTo>
                <a:lnTo>
                  <a:pt x="389283" y="276266"/>
                </a:lnTo>
                <a:lnTo>
                  <a:pt x="502301" y="276266"/>
                </a:lnTo>
                <a:lnTo>
                  <a:pt x="251151" y="502301"/>
                </a:lnTo>
                <a:lnTo>
                  <a:pt x="0" y="276266"/>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tint val="40000"/>
              <a:alpha val="90000"/>
              <a:hueOff val="2029141"/>
              <a:satOff val="100000"/>
              <a:lumOff val="1779"/>
              <a:alphaOff val="0"/>
            </a:schemeClr>
          </a:lnRef>
          <a:fillRef idx="1">
            <a:schemeClr val="accent3">
              <a:tint val="40000"/>
              <a:alpha val="90000"/>
              <a:hueOff val="2029141"/>
              <a:satOff val="100000"/>
              <a:lumOff val="1779"/>
              <a:alphaOff val="0"/>
            </a:schemeClr>
          </a:fillRef>
          <a:effectRef idx="0">
            <a:schemeClr val="accent3">
              <a:tint val="40000"/>
              <a:alpha val="90000"/>
              <a:hueOff val="2029141"/>
              <a:satOff val="100000"/>
              <a:lumOff val="1779"/>
              <a:alphaOff val="0"/>
            </a:schemeClr>
          </a:effectRef>
          <a:fontRef idx="minor">
            <a:schemeClr val="dk1">
              <a:hueOff val="0"/>
              <a:satOff val="0"/>
              <a:lumOff val="0"/>
              <a:alphaOff val="0"/>
            </a:schemeClr>
          </a:fontRef>
        </p:style>
        <p:txBody>
          <a:bodyPr spcFirstLastPara="0" vert="horz" wrap="square" lIns="140958" tIns="27940" rIns="140958" bIns="152259"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endParaRPr kumimoji="0" lang="en-US" sz="22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a14:imgEffect>
                  </a14:imgLayer>
                </a14:imgProps>
              </a:ext>
            </a:extLst>
          </a:blip>
          <a:srcRect l="19746" r="20128"/>
          <a:stretch/>
        </p:blipFill>
        <p:spPr>
          <a:xfrm>
            <a:off x="759446" y="4333902"/>
            <a:ext cx="1806966" cy="1736379"/>
          </a:xfrm>
          <a:prstGeom prst="rect">
            <a:avLst/>
          </a:prstGeom>
        </p:spPr>
      </p:pic>
    </p:spTree>
    <p:extLst>
      <p:ext uri="{BB962C8B-B14F-4D97-AF65-F5344CB8AC3E}">
        <p14:creationId xmlns:p14="http://schemas.microsoft.com/office/powerpoint/2010/main" val="38768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up)">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up)">
                                      <p:cBhvr>
                                        <p:cTn id="23" dur="500"/>
                                        <p:tgtEl>
                                          <p:spTgt spid="19"/>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up)">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circle(in)">
                                      <p:cBhvr>
                                        <p:cTn id="31"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3" grpId="0" animBg="1"/>
      <p:bldP spid="24"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tabLst>
                <a:tab pos="152400" algn="l"/>
              </a:tabLst>
            </a:pPr>
            <a:r>
              <a:rPr lang="en-US" sz="2800" b="1" dirty="0">
                <a:solidFill>
                  <a:srgbClr val="FF0000"/>
                </a:solidFill>
                <a:latin typeface="Times New Roman" panose="02020603050405020304" pitchFamily="18" charset="0"/>
                <a:ea typeface="Times New Roman" panose="02020603050405020304" pitchFamily="18" charset="0"/>
              </a:rPr>
              <a:t>LUYỆN TẬP CẢ BÀI HỌC 8</a:t>
            </a:r>
            <a:endParaRPr lang="en-US" sz="2800" dirty="0">
              <a:effectLst/>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p:cNvSpPr/>
          <p:nvPr/>
        </p:nvSpPr>
        <p:spPr>
          <a:xfrm>
            <a:off x="617642" y="1200150"/>
            <a:ext cx="3039037" cy="587853"/>
          </a:xfrm>
          <a:prstGeom prst="rect">
            <a:avLst/>
          </a:prstGeom>
        </p:spPr>
        <p:txBody>
          <a:bodyPr wrap="none">
            <a:spAutoFit/>
          </a:bodyPr>
          <a:lstStyle/>
          <a:p>
            <a:pPr algn="just">
              <a:lnSpc>
                <a:spcPct val="115000"/>
              </a:lnSpc>
              <a:spcAft>
                <a:spcPts val="0"/>
              </a:spcAft>
            </a:pPr>
            <a:r>
              <a:rPr lang="en-US" sz="2800" b="1" u="sng" dirty="0">
                <a:solidFill>
                  <a:srgbClr val="7030A0"/>
                </a:solidFill>
                <a:latin typeface="Times New Roman" panose="02020603050405020304" pitchFamily="18" charset="0"/>
                <a:ea typeface="Times New Roman" panose="02020603050405020304" pitchFamily="18" charset="0"/>
              </a:rPr>
              <a:t>* </a:t>
            </a:r>
            <a:r>
              <a:rPr lang="en-US" sz="2800" b="1" u="sng" dirty="0" err="1">
                <a:solidFill>
                  <a:srgbClr val="7030A0"/>
                </a:solidFill>
                <a:latin typeface="Times New Roman" panose="02020603050405020304" pitchFamily="18" charset="0"/>
                <a:ea typeface="Times New Roman" panose="02020603050405020304" pitchFamily="18" charset="0"/>
              </a:rPr>
              <a:t>Nhiệm</a:t>
            </a:r>
            <a:r>
              <a:rPr lang="en-US" sz="2800" b="1" u="sng" dirty="0">
                <a:solidFill>
                  <a:srgbClr val="7030A0"/>
                </a:solidFill>
                <a:latin typeface="Times New Roman" panose="02020603050405020304" pitchFamily="18" charset="0"/>
                <a:ea typeface="Times New Roman" panose="02020603050405020304" pitchFamily="18" charset="0"/>
              </a:rPr>
              <a:t> </a:t>
            </a:r>
            <a:r>
              <a:rPr lang="en-US" sz="2800" b="1" u="sng" dirty="0" err="1">
                <a:solidFill>
                  <a:srgbClr val="7030A0"/>
                </a:solidFill>
                <a:latin typeface="Times New Roman" panose="02020603050405020304" pitchFamily="18" charset="0"/>
                <a:ea typeface="Times New Roman" panose="02020603050405020304" pitchFamily="18" charset="0"/>
              </a:rPr>
              <a:t>vụ</a:t>
            </a:r>
            <a:r>
              <a:rPr lang="en-US" sz="2800" b="1" u="sng" dirty="0">
                <a:solidFill>
                  <a:srgbClr val="7030A0"/>
                </a:solidFill>
                <a:latin typeface="Times New Roman" panose="02020603050405020304" pitchFamily="18" charset="0"/>
                <a:ea typeface="Times New Roman" panose="02020603050405020304" pitchFamily="18" charset="0"/>
              </a:rPr>
              <a:t> 1: </a:t>
            </a:r>
            <a:r>
              <a:rPr lang="en-US" sz="2800" b="1" u="sng" dirty="0" err="1">
                <a:solidFill>
                  <a:srgbClr val="7030A0"/>
                </a:solidFill>
                <a:latin typeface="Times New Roman" panose="02020603050405020304" pitchFamily="18" charset="0"/>
                <a:ea typeface="Times New Roman" panose="02020603050405020304" pitchFamily="18" charset="0"/>
              </a:rPr>
              <a:t>Viết</a:t>
            </a:r>
            <a:endParaRPr lang="en-US" sz="2800" dirty="0">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3686174" y="1261881"/>
            <a:ext cx="6058069" cy="523220"/>
          </a:xfrm>
          <a:prstGeom prst="rect">
            <a:avLst/>
          </a:prstGeom>
        </p:spPr>
        <p:txBody>
          <a:bodyPr wrap="none">
            <a:spAutoFit/>
          </a:bodyPr>
          <a:lstStyle/>
          <a:p>
            <a:pPr>
              <a:spcAft>
                <a:spcPts val="0"/>
              </a:spcAft>
              <a:tabLst>
                <a:tab pos="1386840" algn="l"/>
              </a:tabLst>
            </a:pPr>
            <a:r>
              <a:rPr lang="en-US" sz="2800" dirty="0" err="1">
                <a:latin typeface="Times New Roman" panose="02020603050405020304" pitchFamily="18" charset="0"/>
                <a:ea typeface="MS Mincho"/>
              </a:rPr>
              <a:t>Đọc</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đoạn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trích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sau</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và</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trả</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lời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các</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câu</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hỏi</a:t>
            </a:r>
            <a:r>
              <a:rPr lang="en-US" sz="2800" dirty="0">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
        <p:nvSpPr>
          <p:cNvPr id="27" name="Rectangle 26"/>
          <p:cNvSpPr/>
          <p:nvPr/>
        </p:nvSpPr>
        <p:spPr>
          <a:xfrm>
            <a:off x="660400" y="1787841"/>
            <a:ext cx="10845800" cy="4401205"/>
          </a:xfrm>
          <a:prstGeom prst="rect">
            <a:avLst/>
          </a:prstGeom>
        </p:spPr>
        <p:txBody>
          <a:bodyPr>
            <a:spAutoFit/>
          </a:bodyPr>
          <a:lstStyle/>
          <a:p>
            <a:pPr algn="just">
              <a:spcAft>
                <a:spcPts val="0"/>
              </a:spcAft>
              <a:tabLst>
                <a:tab pos="1386840" algn="l"/>
              </a:tabLst>
            </a:pPr>
            <a:r>
              <a:rPr lang="en-US" sz="2800" i="1">
                <a:latin typeface="Times New Roman" panose="02020603050405020304" pitchFamily="18" charset="0"/>
                <a:ea typeface="MS Mincho"/>
              </a:rPr>
              <a:t>“</a:t>
            </a:r>
            <a:r>
              <a:rPr lang="en-US" sz="2800" i="1" dirty="0" err="1">
                <a:latin typeface="Times New Roman" panose="02020603050405020304" pitchFamily="18" charset="0"/>
                <a:ea typeface="MS Mincho"/>
              </a:rPr>
              <a:t>Bạn</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đã</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bao</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giờ</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cười</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chê</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một</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người</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có</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khiếm</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khuyết</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chưa</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Bất</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cứ</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ai</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được</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hỏi</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như</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thế</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hẳn</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chẳng</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dám</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trỏ</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lời</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rằng</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chưa</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Chê</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bai</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người</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khác</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là</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một</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nhược</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điểm</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phổ</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biến</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trong</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tính</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cách</a:t>
            </a:r>
            <a:r>
              <a:rPr lang="en-US" sz="2800" i="1" dirty="0">
                <a:latin typeface="Times New Roman" panose="02020603050405020304" pitchFamily="18" charset="0"/>
                <a:ea typeface="MS Mincho"/>
              </a:rPr>
              <a:t> con </a:t>
            </a:r>
            <a:r>
              <a:rPr lang="en-US" sz="2800" i="1" dirty="0" err="1">
                <a:latin typeface="Times New Roman" panose="02020603050405020304" pitchFamily="18" charset="0"/>
                <a:ea typeface="MS Mincho"/>
              </a:rPr>
              <a:t>người</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Tuy</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nhiên</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đây</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không</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phải</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là</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điều</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quá</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nghiêm</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trọng</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và</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càng</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không</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phải</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là</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căn</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bệnh</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hết</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cách</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chữa</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Lòng</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nhân</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ái</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sự</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cảm</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thông</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ấy</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là</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phương</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thuốc</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hữu</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hiệu</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để</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trị</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căn</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bệnh</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này</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Thật</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vậy</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khi</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mà</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khả</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năng</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yêu</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thương</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đồng</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cảm</a:t>
            </a:r>
            <a:r>
              <a:rPr lang="en-US" sz="2800" i="1" dirty="0">
                <a:latin typeface="Times New Roman" panose="02020603050405020304" pitchFamily="18" charset="0"/>
                <a:ea typeface="MS Mincho"/>
              </a:rPr>
              <a:t>, chia </a:t>
            </a:r>
            <a:r>
              <a:rPr lang="en-US" sz="2800" i="1" dirty="0" err="1">
                <a:latin typeface="Times New Roman" panose="02020603050405020304" pitchFamily="18" charset="0"/>
                <a:ea typeface="MS Mincho"/>
              </a:rPr>
              <a:t>sẻ</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đối</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với</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người</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khác</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dán</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dần</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được</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bói</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đắp</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trong</a:t>
            </a:r>
            <a:r>
              <a:rPr lang="en-US" sz="2800" i="1" dirty="0">
                <a:latin typeface="Times New Roman" panose="02020603050405020304" pitchFamily="18" charset="0"/>
                <a:ea typeface="MS Mincho"/>
              </a:rPr>
              <a:t> ta, </a:t>
            </a:r>
            <a:r>
              <a:rPr lang="en-US" sz="2800" i="1" dirty="0" err="1">
                <a:latin typeface="Times New Roman" panose="02020603050405020304" pitchFamily="18" charset="0"/>
                <a:ea typeface="MS Mincho"/>
              </a:rPr>
              <a:t>khi</a:t>
            </a:r>
            <a:r>
              <a:rPr lang="en-US" sz="2800" i="1" dirty="0">
                <a:latin typeface="Times New Roman" panose="02020603050405020304" pitchFamily="18" charset="0"/>
                <a:ea typeface="MS Mincho"/>
              </a:rPr>
              <a:t> ta </a:t>
            </a:r>
            <a:r>
              <a:rPr lang="en-US" sz="2800" i="1" dirty="0" err="1">
                <a:latin typeface="Times New Roman" panose="02020603050405020304" pitchFamily="18" charset="0"/>
                <a:ea typeface="MS Mincho"/>
              </a:rPr>
              <a:t>biết</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đặt</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mình</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vào</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hoàn</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cảnh</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người</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khác</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để</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nghĩ</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suy</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và</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thức</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tỉnh</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thì</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lúc</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ấy</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tiếng</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cười</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ngạo</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mạn</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vô</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lối</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sẽ</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không</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có</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lí</a:t>
            </a:r>
            <a:r>
              <a:rPr lang="en-US" sz="2800" i="1" dirty="0">
                <a:latin typeface="Times New Roman" panose="02020603050405020304" pitchFamily="18" charset="0"/>
                <a:ea typeface="MS Mincho"/>
              </a:rPr>
              <a:t> do </a:t>
            </a:r>
            <a:r>
              <a:rPr lang="en-US" sz="2800" i="1" dirty="0" err="1">
                <a:latin typeface="Times New Roman" panose="02020603050405020304" pitchFamily="18" charset="0"/>
                <a:ea typeface="MS Mincho"/>
              </a:rPr>
              <a:t>gì</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để</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bật</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ra.</a:t>
            </a:r>
            <a:r>
              <a:rPr lang="en-US" sz="2800" i="1" dirty="0">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gn="r">
              <a:spcAft>
                <a:spcPts val="0"/>
              </a:spcAft>
              <a:tabLst>
                <a:tab pos="1386840" algn="l"/>
              </a:tabLst>
            </a:pPr>
            <a:r>
              <a:rPr lang="en-US" sz="2800" dirty="0">
                <a:latin typeface="Times New Roman" panose="02020603050405020304" pitchFamily="18" charset="0"/>
                <a:ea typeface="MS Mincho"/>
              </a:rPr>
              <a:t>(Minh </a:t>
            </a:r>
            <a:r>
              <a:rPr lang="en-US" sz="2800" dirty="0" err="1">
                <a:latin typeface="Times New Roman" panose="02020603050405020304" pitchFamily="18" charset="0"/>
                <a:ea typeface="MS Mincho"/>
              </a:rPr>
              <a:t>Đăng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Tiếng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cười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không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muốn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nghe</a:t>
            </a:r>
            <a:r>
              <a:rPr lang="en-US" sz="2800" dirty="0">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53996"/>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5240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LUYỆN TẬP CẢ BÀI HỌC 8</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p:cNvSpPr/>
          <p:nvPr/>
        </p:nvSpPr>
        <p:spPr>
          <a:xfrm>
            <a:off x="617642" y="1200150"/>
            <a:ext cx="3039037" cy="587853"/>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sng"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Nhiệm</a:t>
            </a:r>
            <a:r>
              <a:rPr kumimoji="0" lang="en-US" sz="2800" b="1" i="0" u="sng"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sng"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vụ</a:t>
            </a:r>
            <a:r>
              <a:rPr kumimoji="0" lang="en-US" sz="2800" b="1" i="0" u="sng"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1: </a:t>
            </a:r>
            <a:r>
              <a:rPr kumimoji="0" lang="en-US" sz="2800" b="1" i="0" u="sng"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Viết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6" name="Rectangle 25"/>
          <p:cNvSpPr/>
          <p:nvPr/>
        </p:nvSpPr>
        <p:spPr>
          <a:xfrm>
            <a:off x="3686174" y="1261881"/>
            <a:ext cx="605806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đoạn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trích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sau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hỏi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0400" y="1773407"/>
            <a:ext cx="10845800" cy="4896725"/>
          </a:xfrm>
          <a:prstGeom prst="rect">
            <a:avLst/>
          </a:prstGeom>
        </p:spPr>
        <p:txBody>
          <a:bodyPr>
            <a:spAutoFit/>
          </a:bodyPr>
          <a:lstStyle/>
          <a:p>
            <a:pPr algn="just">
              <a:spcAft>
                <a:spcPts val="0"/>
              </a:spcAft>
              <a:tabLst>
                <a:tab pos="1386840" algn="l"/>
              </a:tabLst>
            </a:pPr>
            <a:r>
              <a:rPr lang="en-US" sz="2800" b="1" dirty="0" err="1">
                <a:latin typeface="Times New Roman" panose="02020603050405020304" pitchFamily="18" charset="0"/>
                <a:ea typeface="MS Mincho"/>
              </a:rPr>
              <a:t>Câu</a:t>
            </a:r>
            <a:r>
              <a:rPr lang="en-US" sz="2800" b="1" dirty="0">
                <a:latin typeface="Times New Roman" panose="02020603050405020304" pitchFamily="18" charset="0"/>
                <a:ea typeface="MS Mincho"/>
              </a:rPr>
              <a:t> 1</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Câu</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thứ</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nhất</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và</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câu</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thứ</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hai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trong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đoạn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có</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quan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hệ</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như</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thế</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nào</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về</a:t>
            </a:r>
            <a:r>
              <a:rPr lang="en-US" sz="2800" dirty="0">
                <a:latin typeface="Times New Roman" panose="02020603050405020304" pitchFamily="18" charset="0"/>
                <a:ea typeface="MS Mincho"/>
              </a:rPr>
              <a:t> ý </a:t>
            </a:r>
            <a:r>
              <a:rPr lang="en-US" sz="2800" dirty="0" err="1">
                <a:latin typeface="Times New Roman" panose="02020603050405020304" pitchFamily="18" charset="0"/>
                <a:ea typeface="MS Mincho"/>
              </a:rPr>
              <a:t>nghĩa</a:t>
            </a:r>
            <a:r>
              <a:rPr lang="en-US" sz="2800" dirty="0">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gn="just">
              <a:spcAft>
                <a:spcPts val="0"/>
              </a:spcAft>
              <a:tabLst>
                <a:tab pos="1386840" algn="l"/>
              </a:tabLst>
            </a:pPr>
            <a:r>
              <a:rPr lang="en-US" sz="2800" b="1" dirty="0" err="1">
                <a:latin typeface="Times New Roman" panose="02020603050405020304" pitchFamily="18" charset="0"/>
                <a:ea typeface="MS Mincho"/>
              </a:rPr>
              <a:t>Câu</a:t>
            </a:r>
            <a:r>
              <a:rPr lang="en-US" sz="2800" b="1" dirty="0">
                <a:latin typeface="Times New Roman" panose="02020603050405020304" pitchFamily="18" charset="0"/>
                <a:ea typeface="MS Mincho"/>
              </a:rPr>
              <a:t> 2</a:t>
            </a:r>
            <a:r>
              <a:rPr lang="en-US" sz="2800" dirty="0">
                <a:latin typeface="Times New Roman" panose="02020603050405020304" pitchFamily="18" charset="0"/>
                <a:ea typeface="MS Mincho"/>
              </a:rPr>
              <a:t>. Ở </a:t>
            </a:r>
            <a:r>
              <a:rPr lang="en-US" sz="2800" dirty="0" err="1">
                <a:latin typeface="Times New Roman" panose="02020603050405020304" pitchFamily="18" charset="0"/>
                <a:ea typeface="MS Mincho"/>
              </a:rPr>
              <a:t>đoạn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trích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trên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người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viết</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chủ</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yếu</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dùng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lí</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lẽ</a:t>
            </a:r>
            <a:r>
              <a:rPr lang="en-US" sz="2800" dirty="0">
                <a:latin typeface="Times New Roman" panose="02020603050405020304" pitchFamily="18" charset="0"/>
                <a:ea typeface="MS Mincho"/>
              </a:rPr>
              <a:t> hay </a:t>
            </a:r>
            <a:r>
              <a:rPr lang="en-US" sz="2800" dirty="0" err="1">
                <a:latin typeface="Times New Roman" panose="02020603050405020304" pitchFamily="18" charset="0"/>
                <a:ea typeface="MS Mincho"/>
              </a:rPr>
              <a:t>bằng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chứng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để</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bàn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luận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về</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vấn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đề</a:t>
            </a:r>
            <a:r>
              <a:rPr lang="en-US" sz="2800" dirty="0">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gn="just">
              <a:spcAft>
                <a:spcPts val="0"/>
              </a:spcAft>
              <a:tabLst>
                <a:tab pos="1386840" algn="l"/>
              </a:tabLst>
            </a:pPr>
            <a:r>
              <a:rPr lang="en-US" sz="2800" b="1" dirty="0" err="1">
                <a:latin typeface="Times New Roman" panose="02020603050405020304" pitchFamily="18" charset="0"/>
                <a:ea typeface="MS Mincho"/>
              </a:rPr>
              <a:t>Câu</a:t>
            </a:r>
            <a:r>
              <a:rPr lang="en-US" sz="2800" b="1" dirty="0">
                <a:latin typeface="Times New Roman" panose="02020603050405020304" pitchFamily="18" charset="0"/>
                <a:ea typeface="MS Mincho"/>
              </a:rPr>
              <a:t> 3</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Em</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hiểu</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như</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thế</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nào</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về</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câu</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Chê</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bai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người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khác</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là</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một</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nhược</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điểm</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phổ</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biến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trong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tính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cách</a:t>
            </a:r>
            <a:r>
              <a:rPr lang="en-US" sz="2800" dirty="0">
                <a:latin typeface="Times New Roman" panose="02020603050405020304" pitchFamily="18" charset="0"/>
                <a:ea typeface="MS Mincho"/>
              </a:rPr>
              <a:t> con </a:t>
            </a:r>
            <a:r>
              <a:rPr lang="en-US" sz="2800" dirty="0" err="1">
                <a:latin typeface="Times New Roman" panose="02020603050405020304" pitchFamily="18" charset="0"/>
                <a:ea typeface="MS Mincho"/>
              </a:rPr>
              <a:t>người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Câu</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này</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có</a:t>
            </a:r>
            <a:r>
              <a:rPr lang="en-US" sz="2800" dirty="0">
                <a:latin typeface="Times New Roman" panose="02020603050405020304" pitchFamily="18" charset="0"/>
                <a:ea typeface="MS Mincho"/>
              </a:rPr>
              <a:t> ý </a:t>
            </a:r>
            <a:r>
              <a:rPr lang="en-US" sz="2800" dirty="0" err="1">
                <a:latin typeface="Times New Roman" panose="02020603050405020304" pitchFamily="18" charset="0"/>
                <a:ea typeface="MS Mincho"/>
              </a:rPr>
              <a:t>nghĩa</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gì</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với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mỗi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cá</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nhân</a:t>
            </a:r>
            <a:r>
              <a:rPr lang="en-US" sz="2800" dirty="0">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gn="just">
              <a:spcAft>
                <a:spcPts val="0"/>
              </a:spcAft>
              <a:tabLst>
                <a:tab pos="1386840" algn="l"/>
              </a:tabLst>
            </a:pPr>
            <a:r>
              <a:rPr lang="en-US" sz="2800" b="1" dirty="0" err="1">
                <a:latin typeface="Times New Roman" panose="02020603050405020304" pitchFamily="18" charset="0"/>
                <a:ea typeface="MS Mincho"/>
              </a:rPr>
              <a:t>Câu</a:t>
            </a:r>
            <a:r>
              <a:rPr lang="en-US" sz="2800" b="1" dirty="0">
                <a:latin typeface="Times New Roman" panose="02020603050405020304" pitchFamily="18" charset="0"/>
                <a:ea typeface="MS Mincho"/>
              </a:rPr>
              <a:t> </a:t>
            </a:r>
            <a:r>
              <a:rPr lang="en-US" sz="2800" dirty="0">
                <a:latin typeface="Times New Roman" panose="02020603050405020304" pitchFamily="18" charset="0"/>
                <a:ea typeface="MS Mincho"/>
              </a:rPr>
              <a:t>4. </a:t>
            </a:r>
            <a:r>
              <a:rPr lang="en-US" sz="2800" dirty="0" err="1">
                <a:latin typeface="Times New Roman" panose="02020603050405020304" pitchFamily="18" charset="0"/>
                <a:ea typeface="MS Mincho"/>
              </a:rPr>
              <a:t>Vì</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sao</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người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viết</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cho</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rằng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cười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nhạo</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người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khác</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không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phải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là</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điều</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quá</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nghiêm</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trọng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và</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càng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không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phải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là</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căn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bệnh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hết</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cách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chữa</a:t>
            </a:r>
            <a:r>
              <a:rPr lang="en-US" sz="2800" dirty="0">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gn="just">
              <a:spcAft>
                <a:spcPts val="0"/>
              </a:spcAft>
              <a:tabLst>
                <a:tab pos="1386840" algn="l"/>
              </a:tabLst>
            </a:pPr>
            <a:r>
              <a:rPr lang="en-US" sz="2800" dirty="0">
                <a:latin typeface="Times New Roman" panose="02020603050405020304" pitchFamily="18" charset="0"/>
                <a:ea typeface="MS Mincho"/>
              </a:rPr>
              <a:t> </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pPr>
            <a:r>
              <a:rPr lang="vi-VN"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7059759"/>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tab pos="15240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LUYỆN TẬP CẢ BÀI HỌC 8</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p:cNvSpPr/>
          <p:nvPr/>
        </p:nvSpPr>
        <p:spPr>
          <a:xfrm>
            <a:off x="617642" y="1200150"/>
            <a:ext cx="3039037" cy="587853"/>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sng"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Nhiệm</a:t>
            </a:r>
            <a:r>
              <a:rPr kumimoji="0" lang="en-US" sz="2800" b="1" i="0" u="sng"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sng"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vụ</a:t>
            </a:r>
            <a:r>
              <a:rPr kumimoji="0" lang="en-US" sz="2800" b="1" i="0" u="sng"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1: </a:t>
            </a:r>
            <a:r>
              <a:rPr kumimoji="0" lang="en-US" sz="2800" b="1" i="0" u="sng"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Viết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6" name="Rectangle 25"/>
          <p:cNvSpPr/>
          <p:nvPr/>
        </p:nvSpPr>
        <p:spPr>
          <a:xfrm>
            <a:off x="3686174" y="1261881"/>
            <a:ext cx="605806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đoạn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trích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sau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hỏi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60400" y="1785101"/>
            <a:ext cx="10845800" cy="5327612"/>
          </a:xfrm>
          <a:prstGeom prst="rect">
            <a:avLst/>
          </a:prstGeom>
        </p:spPr>
        <p:txBody>
          <a:bodyPr>
            <a:spAutoFit/>
          </a:bodyPr>
          <a:lstStyle/>
          <a:p>
            <a:pPr algn="ctr">
              <a:spcAft>
                <a:spcPts val="0"/>
              </a:spcAft>
              <a:tabLst>
                <a:tab pos="1386840" algn="l"/>
              </a:tabLst>
            </a:pPr>
            <a:r>
              <a:rPr lang="en-US" sz="2700" b="1" dirty="0">
                <a:latin typeface="Times New Roman" panose="02020603050405020304" pitchFamily="18" charset="0"/>
                <a:ea typeface="MS Mincho"/>
              </a:rPr>
              <a:t>GỢI Ý:</a:t>
            </a:r>
            <a:endParaRPr lang="en-US" sz="2700" b="1" dirty="0">
              <a:latin typeface="Times New Roman" panose="02020603050405020304" pitchFamily="18" charset="0"/>
              <a:ea typeface="Times New Roman" panose="02020603050405020304" pitchFamily="18" charset="0"/>
            </a:endParaRPr>
          </a:p>
          <a:p>
            <a:pPr algn="just">
              <a:spcAft>
                <a:spcPts val="0"/>
              </a:spcAft>
              <a:tabLst>
                <a:tab pos="1386840" algn="l"/>
              </a:tabLst>
            </a:pPr>
            <a:r>
              <a:rPr lang="en-US" sz="2700" b="1" dirty="0" err="1">
                <a:latin typeface="Times New Roman" panose="02020603050405020304" pitchFamily="18" charset="0"/>
                <a:ea typeface="MS Mincho"/>
              </a:rPr>
              <a:t>Câu</a:t>
            </a:r>
            <a:r>
              <a:rPr lang="en-US" sz="2700" b="1" dirty="0">
                <a:latin typeface="Times New Roman" panose="02020603050405020304" pitchFamily="18" charset="0"/>
                <a:ea typeface="MS Mincho"/>
              </a:rPr>
              <a:t> 1</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Câu</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thứ</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nhất</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là</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một</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câu</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hỏi</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Câu</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thứ</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hai</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trả</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lời</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cho</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câu</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hỏi</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đó</a:t>
            </a:r>
            <a:r>
              <a:rPr lang="en-US" sz="2700" dirty="0">
                <a:latin typeface="Times New Roman" panose="02020603050405020304" pitchFamily="18" charset="0"/>
                <a:ea typeface="MS Mincho"/>
              </a:rPr>
              <a:t>.</a:t>
            </a:r>
            <a:endParaRPr lang="en-US" sz="2700" dirty="0">
              <a:latin typeface="Times New Roman" panose="02020603050405020304" pitchFamily="18" charset="0"/>
              <a:ea typeface="Times New Roman" panose="02020603050405020304" pitchFamily="18" charset="0"/>
            </a:endParaRPr>
          </a:p>
          <a:p>
            <a:pPr algn="just">
              <a:spcAft>
                <a:spcPts val="0"/>
              </a:spcAft>
              <a:tabLst>
                <a:tab pos="1386840" algn="l"/>
              </a:tabLst>
            </a:pPr>
            <a:r>
              <a:rPr lang="en-US" sz="2700" b="1" dirty="0" err="1">
                <a:latin typeface="Times New Roman" panose="02020603050405020304" pitchFamily="18" charset="0"/>
                <a:ea typeface="MS Mincho"/>
              </a:rPr>
              <a:t>Câu</a:t>
            </a:r>
            <a:r>
              <a:rPr lang="en-US" sz="2700" b="1" dirty="0">
                <a:latin typeface="Times New Roman" panose="02020603050405020304" pitchFamily="18" charset="0"/>
                <a:ea typeface="MS Mincho"/>
              </a:rPr>
              <a:t> </a:t>
            </a:r>
            <a:r>
              <a:rPr lang="en-US" sz="2700" dirty="0">
                <a:latin typeface="Times New Roman" panose="02020603050405020304" pitchFamily="18" charset="0"/>
                <a:ea typeface="MS Mincho"/>
              </a:rPr>
              <a:t>2. Ở </a:t>
            </a:r>
            <a:r>
              <a:rPr lang="en-US" sz="2700" dirty="0" err="1">
                <a:latin typeface="Times New Roman" panose="02020603050405020304" pitchFamily="18" charset="0"/>
                <a:ea typeface="MS Mincho"/>
              </a:rPr>
              <a:t>đoạn</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trích</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người</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viết</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chủ</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yếu</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dùng</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lí</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lẽ</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để</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bàn</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luận</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về</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vấn</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đề</a:t>
            </a:r>
            <a:r>
              <a:rPr lang="en-US" sz="2700" dirty="0">
                <a:latin typeface="Times New Roman" panose="02020603050405020304" pitchFamily="18" charset="0"/>
                <a:ea typeface="MS Mincho"/>
              </a:rPr>
              <a:t>.</a:t>
            </a:r>
            <a:endParaRPr lang="en-US" sz="2700" dirty="0">
              <a:latin typeface="Times New Roman" panose="02020603050405020304" pitchFamily="18" charset="0"/>
              <a:ea typeface="Times New Roman" panose="02020603050405020304" pitchFamily="18" charset="0"/>
            </a:endParaRPr>
          </a:p>
          <a:p>
            <a:pPr algn="just">
              <a:spcAft>
                <a:spcPts val="0"/>
              </a:spcAft>
              <a:tabLst>
                <a:tab pos="1386840" algn="l"/>
              </a:tabLst>
            </a:pPr>
            <a:r>
              <a:rPr lang="en-US" sz="2700" b="1" dirty="0" err="1">
                <a:latin typeface="Times New Roman" panose="02020603050405020304" pitchFamily="18" charset="0"/>
                <a:ea typeface="MS Mincho"/>
              </a:rPr>
              <a:t>Câu</a:t>
            </a:r>
            <a:r>
              <a:rPr lang="en-US" sz="2700" b="1" dirty="0">
                <a:latin typeface="Times New Roman" panose="02020603050405020304" pitchFamily="18" charset="0"/>
                <a:ea typeface="MS Mincho"/>
              </a:rPr>
              <a:t> </a:t>
            </a:r>
            <a:r>
              <a:rPr lang="en-US" sz="2700" dirty="0">
                <a:latin typeface="Times New Roman" panose="02020603050405020304" pitchFamily="18" charset="0"/>
                <a:ea typeface="MS Mincho"/>
              </a:rPr>
              <a:t>3. </a:t>
            </a:r>
            <a:r>
              <a:rPr lang="en-US" sz="2700" dirty="0" err="1">
                <a:latin typeface="Times New Roman" panose="02020603050405020304" pitchFamily="18" charset="0"/>
                <a:ea typeface="MS Mincho"/>
              </a:rPr>
              <a:t>Câu</a:t>
            </a:r>
            <a:r>
              <a:rPr lang="en-US" sz="2700" dirty="0">
                <a:latin typeface="Times New Roman" panose="02020603050405020304" pitchFamily="18" charset="0"/>
                <a:ea typeface="MS Mincho"/>
              </a:rPr>
              <a:t> “</a:t>
            </a:r>
            <a:r>
              <a:rPr lang="en-US" sz="2700" b="1" dirty="0" err="1">
                <a:latin typeface="Times New Roman" panose="02020603050405020304" pitchFamily="18" charset="0"/>
                <a:ea typeface="MS Mincho"/>
              </a:rPr>
              <a:t>Chê</a:t>
            </a:r>
            <a:r>
              <a:rPr lang="en-US" sz="2700" b="1" dirty="0">
                <a:latin typeface="Times New Roman" panose="02020603050405020304" pitchFamily="18" charset="0"/>
                <a:ea typeface="MS Mincho"/>
              </a:rPr>
              <a:t> </a:t>
            </a:r>
            <a:r>
              <a:rPr lang="en-US" sz="2700" b="1" dirty="0" err="1">
                <a:latin typeface="Times New Roman" panose="02020603050405020304" pitchFamily="18" charset="0"/>
                <a:ea typeface="MS Mincho"/>
              </a:rPr>
              <a:t>bai</a:t>
            </a:r>
            <a:r>
              <a:rPr lang="en-US" sz="2700" b="1" dirty="0">
                <a:latin typeface="Times New Roman" panose="02020603050405020304" pitchFamily="18" charset="0"/>
                <a:ea typeface="MS Mincho"/>
              </a:rPr>
              <a:t> </a:t>
            </a:r>
            <a:r>
              <a:rPr lang="en-US" sz="2700" b="1" dirty="0" err="1">
                <a:latin typeface="Times New Roman" panose="02020603050405020304" pitchFamily="18" charset="0"/>
                <a:ea typeface="MS Mincho"/>
              </a:rPr>
              <a:t>người</a:t>
            </a:r>
            <a:r>
              <a:rPr lang="en-US" sz="2700" b="1" dirty="0">
                <a:latin typeface="Times New Roman" panose="02020603050405020304" pitchFamily="18" charset="0"/>
                <a:ea typeface="MS Mincho"/>
              </a:rPr>
              <a:t> </a:t>
            </a:r>
            <a:r>
              <a:rPr lang="en-US" sz="2700" b="1" dirty="0" err="1">
                <a:latin typeface="Times New Roman" panose="02020603050405020304" pitchFamily="18" charset="0"/>
                <a:ea typeface="MS Mincho"/>
              </a:rPr>
              <a:t>khác</a:t>
            </a:r>
            <a:r>
              <a:rPr lang="en-US" sz="2700" b="1" dirty="0">
                <a:latin typeface="Times New Roman" panose="02020603050405020304" pitchFamily="18" charset="0"/>
                <a:ea typeface="MS Mincho"/>
              </a:rPr>
              <a:t> </a:t>
            </a:r>
            <a:r>
              <a:rPr lang="en-US" sz="2700" b="1" dirty="0" err="1">
                <a:latin typeface="Times New Roman" panose="02020603050405020304" pitchFamily="18" charset="0"/>
                <a:ea typeface="MS Mincho"/>
              </a:rPr>
              <a:t>là</a:t>
            </a:r>
            <a:r>
              <a:rPr lang="en-US" sz="2700" b="1" dirty="0">
                <a:latin typeface="Times New Roman" panose="02020603050405020304" pitchFamily="18" charset="0"/>
                <a:ea typeface="MS Mincho"/>
              </a:rPr>
              <a:t> </a:t>
            </a:r>
            <a:r>
              <a:rPr lang="en-US" sz="2700" b="1" dirty="0" err="1">
                <a:latin typeface="Times New Roman" panose="02020603050405020304" pitchFamily="18" charset="0"/>
                <a:ea typeface="MS Mincho"/>
              </a:rPr>
              <a:t>một</a:t>
            </a:r>
            <a:r>
              <a:rPr lang="en-US" sz="2700" b="1" dirty="0">
                <a:latin typeface="Times New Roman" panose="02020603050405020304" pitchFamily="18" charset="0"/>
                <a:ea typeface="MS Mincho"/>
              </a:rPr>
              <a:t> </a:t>
            </a:r>
            <a:r>
              <a:rPr lang="en-US" sz="2700" b="1" dirty="0" err="1">
                <a:latin typeface="Times New Roman" panose="02020603050405020304" pitchFamily="18" charset="0"/>
                <a:ea typeface="MS Mincho"/>
              </a:rPr>
              <a:t>nhược</a:t>
            </a:r>
            <a:r>
              <a:rPr lang="en-US" sz="2700" b="1" dirty="0">
                <a:latin typeface="Times New Roman" panose="02020603050405020304" pitchFamily="18" charset="0"/>
                <a:ea typeface="MS Mincho"/>
              </a:rPr>
              <a:t> </a:t>
            </a:r>
            <a:r>
              <a:rPr lang="en-US" sz="2700" b="1" dirty="0" err="1">
                <a:latin typeface="Times New Roman" panose="02020603050405020304" pitchFamily="18" charset="0"/>
                <a:ea typeface="MS Mincho"/>
              </a:rPr>
              <a:t>điểm</a:t>
            </a:r>
            <a:r>
              <a:rPr lang="en-US" sz="2700" b="1" dirty="0">
                <a:latin typeface="Times New Roman" panose="02020603050405020304" pitchFamily="18" charset="0"/>
                <a:ea typeface="MS Mincho"/>
              </a:rPr>
              <a:t> </a:t>
            </a:r>
            <a:r>
              <a:rPr lang="en-US" sz="2700" b="1" dirty="0" err="1">
                <a:latin typeface="Times New Roman" panose="02020603050405020304" pitchFamily="18" charset="0"/>
                <a:ea typeface="MS Mincho"/>
              </a:rPr>
              <a:t>phổ</a:t>
            </a:r>
            <a:r>
              <a:rPr lang="en-US" sz="2700" b="1" dirty="0">
                <a:latin typeface="Times New Roman" panose="02020603050405020304" pitchFamily="18" charset="0"/>
                <a:ea typeface="MS Mincho"/>
              </a:rPr>
              <a:t> </a:t>
            </a:r>
            <a:r>
              <a:rPr lang="en-US" sz="2700" b="1" dirty="0" err="1">
                <a:latin typeface="Times New Roman" panose="02020603050405020304" pitchFamily="18" charset="0"/>
                <a:ea typeface="MS Mincho"/>
              </a:rPr>
              <a:t>biến</a:t>
            </a:r>
            <a:r>
              <a:rPr lang="en-US" sz="2700" b="1" dirty="0">
                <a:latin typeface="Times New Roman" panose="02020603050405020304" pitchFamily="18" charset="0"/>
                <a:ea typeface="MS Mincho"/>
              </a:rPr>
              <a:t> </a:t>
            </a:r>
            <a:r>
              <a:rPr lang="en-US" sz="2700" b="1" dirty="0" err="1">
                <a:latin typeface="Times New Roman" panose="02020603050405020304" pitchFamily="18" charset="0"/>
                <a:ea typeface="MS Mincho"/>
              </a:rPr>
              <a:t>trong</a:t>
            </a:r>
            <a:r>
              <a:rPr lang="en-US" sz="2700" b="1" dirty="0">
                <a:latin typeface="Times New Roman" panose="02020603050405020304" pitchFamily="18" charset="0"/>
                <a:ea typeface="MS Mincho"/>
              </a:rPr>
              <a:t> </a:t>
            </a:r>
            <a:r>
              <a:rPr lang="en-US" sz="2700" b="1" dirty="0" err="1">
                <a:latin typeface="Times New Roman" panose="02020603050405020304" pitchFamily="18" charset="0"/>
                <a:ea typeface="MS Mincho"/>
              </a:rPr>
              <a:t>tính</a:t>
            </a:r>
            <a:r>
              <a:rPr lang="en-US" sz="2700" b="1" dirty="0">
                <a:latin typeface="Times New Roman" panose="02020603050405020304" pitchFamily="18" charset="0"/>
                <a:ea typeface="MS Mincho"/>
              </a:rPr>
              <a:t> </a:t>
            </a:r>
            <a:r>
              <a:rPr lang="en-US" sz="2700" b="1" dirty="0" err="1">
                <a:latin typeface="Times New Roman" panose="02020603050405020304" pitchFamily="18" charset="0"/>
                <a:ea typeface="MS Mincho"/>
              </a:rPr>
              <a:t>cách</a:t>
            </a:r>
            <a:r>
              <a:rPr lang="en-US" sz="2700" b="1" dirty="0">
                <a:latin typeface="Times New Roman" panose="02020603050405020304" pitchFamily="18" charset="0"/>
                <a:ea typeface="MS Mincho"/>
              </a:rPr>
              <a:t> con </a:t>
            </a:r>
            <a:r>
              <a:rPr lang="en-US" sz="2700" b="1" dirty="0" err="1">
                <a:latin typeface="Times New Roman" panose="02020603050405020304" pitchFamily="18" charset="0"/>
                <a:ea typeface="MS Mincho"/>
              </a:rPr>
              <a:t>người</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có</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nghĩa</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trên</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đời</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này</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hầu</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như</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ai</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cũng</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đã</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từng</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cười</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cợt</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chê</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bai</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người</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khác</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Mỗi</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cá</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nhân</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cần</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biết</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đó</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là</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biểu</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hiện</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không</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tốt</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cần</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phải</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tránh</a:t>
            </a:r>
            <a:r>
              <a:rPr lang="en-US" sz="2700" dirty="0">
                <a:latin typeface="Times New Roman" panose="02020603050405020304" pitchFamily="18" charset="0"/>
                <a:ea typeface="MS Mincho"/>
              </a:rPr>
              <a:t>.</a:t>
            </a:r>
            <a:endParaRPr lang="en-US" sz="2700" dirty="0">
              <a:latin typeface="Times New Roman" panose="02020603050405020304" pitchFamily="18" charset="0"/>
              <a:ea typeface="Times New Roman" panose="02020603050405020304" pitchFamily="18" charset="0"/>
            </a:endParaRPr>
          </a:p>
          <a:p>
            <a:pPr algn="just">
              <a:spcAft>
                <a:spcPts val="0"/>
              </a:spcAft>
              <a:tabLst>
                <a:tab pos="1386840" algn="l"/>
              </a:tabLst>
            </a:pPr>
            <a:r>
              <a:rPr lang="en-US" sz="2700" b="1" dirty="0" err="1">
                <a:latin typeface="Times New Roman" panose="02020603050405020304" pitchFamily="18" charset="0"/>
                <a:ea typeface="MS Mincho"/>
              </a:rPr>
              <a:t>Câu</a:t>
            </a:r>
            <a:r>
              <a:rPr lang="en-US" sz="2700" b="1" dirty="0">
                <a:latin typeface="Times New Roman" panose="02020603050405020304" pitchFamily="18" charset="0"/>
                <a:ea typeface="MS Mincho"/>
              </a:rPr>
              <a:t> </a:t>
            </a:r>
            <a:r>
              <a:rPr lang="en-US" sz="2700" dirty="0">
                <a:latin typeface="Times New Roman" panose="02020603050405020304" pitchFamily="18" charset="0"/>
                <a:ea typeface="MS Mincho"/>
              </a:rPr>
              <a:t>4. </a:t>
            </a:r>
            <a:r>
              <a:rPr lang="en-US" sz="2700" dirty="0" err="1">
                <a:latin typeface="Times New Roman" panose="02020603050405020304" pitchFamily="18" charset="0"/>
                <a:ea typeface="MS Mincho"/>
              </a:rPr>
              <a:t>Cười</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nhạo</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người</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khác</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tuy</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là</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một</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nhược</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điểm</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của</a:t>
            </a:r>
            <a:r>
              <a:rPr lang="en-US" sz="2700" dirty="0">
                <a:latin typeface="Times New Roman" panose="02020603050405020304" pitchFamily="18" charset="0"/>
                <a:ea typeface="MS Mincho"/>
              </a:rPr>
              <a:t> con </a:t>
            </a:r>
            <a:r>
              <a:rPr lang="en-US" sz="2700" dirty="0" err="1">
                <a:latin typeface="Times New Roman" panose="02020603050405020304" pitchFamily="18" charset="0"/>
                <a:ea typeface="MS Mincho"/>
              </a:rPr>
              <a:t>người</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nhưng</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điều</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đó</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chưa</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tệ</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hại</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bằng</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những</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thói</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xấu</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khác</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như</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sự</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bất</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nhân</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độc</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ác</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tàn</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nhẫn</a:t>
            </a:r>
            <a:r>
              <a:rPr lang="en-US" sz="2700" dirty="0">
                <a:latin typeface="Times New Roman" panose="02020603050405020304" pitchFamily="18" charset="0"/>
                <a:ea typeface="MS Mincho"/>
              </a:rPr>
              <a:t>,...</a:t>
            </a:r>
            <a:endParaRPr lang="en-US" sz="2700" dirty="0">
              <a:latin typeface="Times New Roman" panose="02020603050405020304" pitchFamily="18" charset="0"/>
              <a:ea typeface="Times New Roman" panose="02020603050405020304" pitchFamily="18" charset="0"/>
            </a:endParaRPr>
          </a:p>
          <a:p>
            <a:pPr algn="just">
              <a:spcAft>
                <a:spcPts val="0"/>
              </a:spcAft>
              <a:tabLst>
                <a:tab pos="1386840" algn="l"/>
              </a:tabLst>
            </a:pPr>
            <a:r>
              <a:rPr lang="en-US" sz="2700" dirty="0">
                <a:latin typeface="Times New Roman" panose="02020603050405020304" pitchFamily="18" charset="0"/>
                <a:ea typeface="MS Mincho"/>
              </a:rPr>
              <a:t>Ở </a:t>
            </a:r>
            <a:r>
              <a:rPr lang="en-US" sz="2700" dirty="0" err="1">
                <a:latin typeface="Times New Roman" panose="02020603050405020304" pitchFamily="18" charset="0"/>
                <a:ea typeface="MS Mincho"/>
              </a:rPr>
              <a:t>phần</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sau</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của</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đoạn</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người</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viết</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đã</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chỉ</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ra</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cách</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chữa</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căn</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bệnh</a:t>
            </a:r>
            <a:r>
              <a:rPr lang="en-US" sz="2700" dirty="0">
                <a:latin typeface="Times New Roman" panose="02020603050405020304" pitchFamily="18" charset="0"/>
                <a:ea typeface="MS Mincho"/>
              </a:rPr>
              <a:t>” </a:t>
            </a:r>
            <a:r>
              <a:rPr lang="en-US" sz="2700" dirty="0" err="1">
                <a:latin typeface="Times New Roman" panose="02020603050405020304" pitchFamily="18" charset="0"/>
                <a:ea typeface="MS Mincho"/>
              </a:rPr>
              <a:t>này</a:t>
            </a:r>
            <a:r>
              <a:rPr lang="en-US" sz="2700" dirty="0">
                <a:latin typeface="Times New Roman" panose="02020603050405020304" pitchFamily="18" charset="0"/>
                <a:ea typeface="MS Mincho"/>
              </a:rPr>
              <a:t>.</a:t>
            </a:r>
            <a:endParaRPr lang="en-US" sz="2700" dirty="0">
              <a:latin typeface="Times New Roman" panose="02020603050405020304" pitchFamily="18" charset="0"/>
              <a:ea typeface="Times New Roman" panose="02020603050405020304" pitchFamily="18" charset="0"/>
            </a:endParaRPr>
          </a:p>
          <a:p>
            <a:pPr>
              <a:lnSpc>
                <a:spcPct val="115000"/>
              </a:lnSpc>
              <a:spcAft>
                <a:spcPts val="0"/>
              </a:spcAft>
            </a:pPr>
            <a:r>
              <a:rPr lang="vi-VN" sz="2700" b="1" dirty="0">
                <a:latin typeface="Times New Roman" panose="02020603050405020304" pitchFamily="18" charset="0"/>
                <a:ea typeface="Times New Roman" panose="02020603050405020304" pitchFamily="18" charset="0"/>
              </a:rPr>
              <a:t> </a:t>
            </a:r>
            <a:endParaRPr lang="en-US" sz="27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80010573"/>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702011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pPr>
            <a:r>
              <a:rPr lang="en-US" sz="2800" b="1">
                <a:solidFill>
                  <a:srgbClr val="C00000"/>
                </a:solidFill>
                <a:latin typeface="Times New Roman" panose="02020603050405020304" pitchFamily="18" charset="0"/>
                <a:ea typeface="Times New Roman" panose="02020603050405020304" pitchFamily="18" charset="0"/>
              </a:rPr>
              <a:t>VẬN DỤNG CẢ BÀI HỌC 8</a:t>
            </a:r>
            <a:endParaRPr lang="en-US" sz="2400">
              <a:effectLst/>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687618" y="1164431"/>
            <a:ext cx="2241319" cy="587853"/>
          </a:xfrm>
          <a:prstGeom prst="rect">
            <a:avLst/>
          </a:prstGeom>
        </p:spPr>
        <p:txBody>
          <a:bodyPr wrap="none">
            <a:spAutoFit/>
          </a:bodyPr>
          <a:lstStyle/>
          <a:p>
            <a:pPr algn="just">
              <a:lnSpc>
                <a:spcPct val="115000"/>
              </a:lnSpc>
              <a:spcAft>
                <a:spcPts val="0"/>
              </a:spcAft>
            </a:pPr>
            <a:r>
              <a:rPr lang="en-US" sz="2800" b="1" u="sng" dirty="0" smtClean="0">
                <a:solidFill>
                  <a:srgbClr val="7030A0"/>
                </a:solidFill>
                <a:latin typeface="Times New Roman" panose="02020603050405020304" pitchFamily="18" charset="0"/>
                <a:ea typeface="Times New Roman" panose="02020603050405020304" pitchFamily="18" charset="0"/>
              </a:rPr>
              <a:t>* </a:t>
            </a:r>
            <a:r>
              <a:rPr lang="en-US" sz="2800" b="1" u="sng" dirty="0" err="1" smtClean="0">
                <a:solidFill>
                  <a:srgbClr val="7030A0"/>
                </a:solidFill>
                <a:latin typeface="Times New Roman" panose="02020603050405020304" pitchFamily="18" charset="0"/>
                <a:ea typeface="Times New Roman" panose="02020603050405020304" pitchFamily="18" charset="0"/>
              </a:rPr>
              <a:t>Nhiệm</a:t>
            </a:r>
            <a:r>
              <a:rPr lang="en-US" sz="2800" b="1" u="sng" dirty="0" smtClean="0">
                <a:solidFill>
                  <a:srgbClr val="7030A0"/>
                </a:solidFill>
                <a:latin typeface="Times New Roman" panose="02020603050405020304" pitchFamily="18" charset="0"/>
                <a:ea typeface="Times New Roman" panose="02020603050405020304" pitchFamily="18" charset="0"/>
              </a:rPr>
              <a:t> </a:t>
            </a:r>
            <a:r>
              <a:rPr lang="en-US" sz="2800" b="1" u="sng" dirty="0" err="1">
                <a:solidFill>
                  <a:srgbClr val="7030A0"/>
                </a:solidFill>
                <a:latin typeface="Times New Roman" panose="02020603050405020304" pitchFamily="18" charset="0"/>
                <a:ea typeface="Times New Roman" panose="02020603050405020304" pitchFamily="18" charset="0"/>
              </a:rPr>
              <a:t>vụ</a:t>
            </a:r>
            <a:r>
              <a:rPr lang="en-US" sz="2800" b="1" u="sng" dirty="0">
                <a:solidFill>
                  <a:srgbClr val="7030A0"/>
                </a:solidFill>
                <a:latin typeface="Times New Roman" panose="02020603050405020304" pitchFamily="18" charset="0"/>
                <a:ea typeface="Times New Roman" panose="02020603050405020304" pitchFamily="18" charset="0"/>
              </a:rPr>
              <a:t> : </a:t>
            </a:r>
            <a:endParaRPr lang="en-US" sz="2800" dirty="0">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rotWithShape="1">
          <a:blip r:embed="rId6"/>
          <a:srcRect l="17140" r="9312"/>
          <a:stretch/>
        </p:blipFill>
        <p:spPr>
          <a:xfrm>
            <a:off x="6065044" y="1925470"/>
            <a:ext cx="5106320" cy="3471402"/>
          </a:xfrm>
          <a:prstGeom prst="rect">
            <a:avLst/>
          </a:prstGeom>
        </p:spPr>
      </p:pic>
      <p:pic>
        <p:nvPicPr>
          <p:cNvPr id="7" name="Picture 6"/>
          <p:cNvPicPr>
            <a:picLocks noChangeAspect="1"/>
          </p:cNvPicPr>
          <p:nvPr/>
        </p:nvPicPr>
        <p:blipFill>
          <a:blip r:embed="rId7"/>
          <a:stretch>
            <a:fillRect/>
          </a:stretch>
        </p:blipFill>
        <p:spPr>
          <a:xfrm>
            <a:off x="1128711" y="2080897"/>
            <a:ext cx="4623159" cy="3315975"/>
          </a:xfrm>
          <a:prstGeom prst="rect">
            <a:avLst/>
          </a:prstGeom>
        </p:spPr>
      </p:pic>
      <p:sp>
        <p:nvSpPr>
          <p:cNvPr id="9" name="Rectangle 8"/>
          <p:cNvSpPr/>
          <p:nvPr/>
        </p:nvSpPr>
        <p:spPr>
          <a:xfrm>
            <a:off x="1578079" y="2613337"/>
            <a:ext cx="3564427" cy="2074414"/>
          </a:xfrm>
          <a:prstGeom prst="rect">
            <a:avLst/>
          </a:prstGeom>
        </p:spPr>
        <p:txBody>
          <a:bodyPr wrap="square">
            <a:spAutoFit/>
          </a:bodyPr>
          <a:lstStyle/>
          <a:p>
            <a:pPr indent="457200" algn="just">
              <a:lnSpc>
                <a:spcPct val="115000"/>
              </a:lnSpc>
              <a:spcAft>
                <a:spcPts val="1000"/>
              </a:spcAft>
            </a:pPr>
            <a:r>
              <a:rPr lang="en-US" sz="2800" dirty="0">
                <a:solidFill>
                  <a:srgbClr val="000000"/>
                </a:solidFill>
                <a:latin typeface="Times New Roman" panose="02020603050405020304" pitchFamily="18" charset="0"/>
                <a:ea typeface="Arial" panose="020B0604020202020204" pitchFamily="34" charset="0"/>
              </a:rPr>
              <a:t>T</a:t>
            </a:r>
            <a:r>
              <a:rPr lang="vi-VN" sz="2800" dirty="0">
                <a:solidFill>
                  <a:srgbClr val="000000"/>
                </a:solidFill>
                <a:latin typeface="Times New Roman" panose="02020603050405020304" pitchFamily="18" charset="0"/>
                <a:ea typeface="Arial" panose="020B0604020202020204" pitchFamily="34" charset="0"/>
              </a:rPr>
              <a:t>rình bày suy nghĩ của em về lối học chay, học vẹt của một số học sinh hiện nay.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46437711"/>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Times New Roman" panose="02020603050405020304" pitchFamily="18" charset="0"/>
                <a:ea typeface="Times New Roman" panose="02020603050405020304" pitchFamily="18" charset="0"/>
                <a:cs typeface="+mn-cs"/>
              </a:rPr>
              <a:t>VẬN DỤNG CẢ BÀI HỌC 8</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687618" y="1164431"/>
            <a:ext cx="2241319" cy="587853"/>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sng"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sng"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Nhiệm</a:t>
            </a:r>
            <a:r>
              <a:rPr kumimoji="0" lang="en-US" sz="2800" b="1" i="0" u="sng"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sng"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vụ</a:t>
            </a:r>
            <a:r>
              <a:rPr kumimoji="0" lang="en-US" sz="2800" b="1" i="0" u="sng"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60400" y="1647768"/>
            <a:ext cx="10845800" cy="4486356"/>
          </a:xfrm>
          <a:prstGeom prst="rect">
            <a:avLst/>
          </a:prstGeom>
        </p:spPr>
        <p:txBody>
          <a:bodyPr>
            <a:spAutoFit/>
          </a:bodyPr>
          <a:lstStyle/>
          <a:p>
            <a:pPr>
              <a:spcAft>
                <a:spcPts val="0"/>
              </a:spcAft>
            </a:pPr>
            <a:r>
              <a:rPr lang="en-US" sz="2800" b="1" dirty="0" err="1">
                <a:solidFill>
                  <a:srgbClr val="000000"/>
                </a:solidFill>
                <a:latin typeface="Times New Roman" panose="02020603050405020304" pitchFamily="18" charset="0"/>
                <a:ea typeface="Times New Roman" panose="02020603050405020304" pitchFamily="18" charset="0"/>
              </a:rPr>
              <a:t>Một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số</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định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rPr>
              <a:t>hướng</a:t>
            </a:r>
            <a:r>
              <a:rPr lang="en-US" sz="2800" b="1" dirty="0" smtClean="0">
                <a:solidFill>
                  <a:srgbClr val="000000"/>
                </a:solidFill>
                <a:latin typeface="Times New Roman" panose="02020603050405020304" pitchFamily="18" charset="0"/>
                <a:ea typeface="Arial" panose="020B0604020202020204" pitchFamily="34" charset="0"/>
              </a:rPr>
              <a:t>:</a:t>
            </a:r>
            <a:endParaRPr lang="en-US" sz="2800" dirty="0" smtClean="0">
              <a:latin typeface="Times New Roman" panose="02020603050405020304" pitchFamily="18" charset="0"/>
              <a:ea typeface="Arial" panose="020B0604020202020204" pitchFamily="34" charset="0"/>
            </a:endParaRPr>
          </a:p>
          <a:p>
            <a:pPr marL="457200" indent="-457200">
              <a:spcAft>
                <a:spcPts val="0"/>
              </a:spcAft>
              <a:buFont typeface="Wingdings" panose="05000000000000000000" pitchFamily="2" charset="2"/>
              <a:buChar char="q"/>
            </a:pPr>
            <a:r>
              <a:rPr lang="en-US" sz="2800" dirty="0" err="1" smtClean="0">
                <a:solidFill>
                  <a:srgbClr val="000000"/>
                </a:solidFill>
                <a:latin typeface="Times New Roman" panose="02020603050405020304" pitchFamily="18" charset="0"/>
                <a:ea typeface="Arial" panose="020B0604020202020204" pitchFamily="34" charset="0"/>
              </a:rPr>
              <a:t>Trên</a:t>
            </a:r>
            <a:r>
              <a:rPr lang="en-US" sz="2800" dirty="0" smtClean="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cơ</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sở</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xác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định</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được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nội</a:t>
            </a:r>
            <a:r>
              <a:rPr lang="en-US" sz="2800" dirty="0">
                <a:solidFill>
                  <a:srgbClr val="000000"/>
                </a:solidFill>
                <a:latin typeface="Times New Roman" panose="02020603050405020304" pitchFamily="18" charset="0"/>
                <a:ea typeface="Arial" panose="020B0604020202020204" pitchFamily="34" charset="0"/>
              </a:rPr>
              <a:t> dung </a:t>
            </a:r>
            <a:r>
              <a:rPr lang="en-US" sz="2800" dirty="0" err="1">
                <a:solidFill>
                  <a:srgbClr val="000000"/>
                </a:solidFill>
                <a:latin typeface="Times New Roman" panose="02020603050405020304" pitchFamily="18" charset="0"/>
                <a:ea typeface="Arial" panose="020B0604020202020204" pitchFamily="34" charset="0"/>
              </a:rPr>
              <a:t>đề</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yêu</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cầu</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Học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sinh</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có</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thể</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trình</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bày</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theo</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nhiều</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cách</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nhưng</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cần</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làm</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rõ</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được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các</a:t>
            </a:r>
            <a:r>
              <a:rPr lang="en-US" sz="2800" dirty="0">
                <a:solidFill>
                  <a:srgbClr val="000000"/>
                </a:solidFill>
                <a:latin typeface="Times New Roman" panose="02020603050405020304" pitchFamily="18" charset="0"/>
                <a:ea typeface="Arial" panose="020B0604020202020204" pitchFamily="34" charset="0"/>
              </a:rPr>
              <a:t> ý </a:t>
            </a:r>
            <a:r>
              <a:rPr lang="en-US" sz="2800" dirty="0" err="1">
                <a:solidFill>
                  <a:srgbClr val="000000"/>
                </a:solidFill>
                <a:latin typeface="Times New Roman" panose="02020603050405020304" pitchFamily="18" charset="0"/>
                <a:ea typeface="Arial" panose="020B0604020202020204" pitchFamily="34" charset="0"/>
              </a:rPr>
              <a:t>cơ</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bản</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sau</a:t>
            </a:r>
            <a:r>
              <a:rPr lang="en-US" sz="2800" dirty="0">
                <a:solidFill>
                  <a:srgbClr val="000000"/>
                </a:solidFill>
                <a:latin typeface="Times New Roman" panose="02020603050405020304" pitchFamily="18" charset="0"/>
                <a:ea typeface="Arial" panose="020B0604020202020204" pitchFamily="34" charset="0"/>
              </a:rPr>
              <a:t>:</a:t>
            </a:r>
            <a:endParaRPr lang="en-US" sz="2800" dirty="0">
              <a:latin typeface="Times New Roman" panose="02020603050405020304" pitchFamily="18" charset="0"/>
              <a:ea typeface="Times New Roman" panose="02020603050405020304" pitchFamily="18" charset="0"/>
            </a:endParaRPr>
          </a:p>
          <a:p>
            <a:pPr marL="457200" indent="-457200" algn="just">
              <a:lnSpc>
                <a:spcPct val="115000"/>
              </a:lnSpc>
              <a:spcAft>
                <a:spcPts val="1000"/>
              </a:spcAft>
              <a:buFont typeface="Wingdings" panose="05000000000000000000" pitchFamily="2" charset="2"/>
              <a:buChar char="v"/>
            </a:pPr>
            <a:r>
              <a:rPr lang="en-US" sz="2800" dirty="0" err="1" smtClean="0">
                <a:solidFill>
                  <a:srgbClr val="000000"/>
                </a:solidFill>
                <a:latin typeface="Times New Roman" panose="02020603050405020304" pitchFamily="18" charset="0"/>
                <a:ea typeface="Arial" panose="020B0604020202020204" pitchFamily="34" charset="0"/>
              </a:rPr>
              <a:t>Giải</a:t>
            </a:r>
            <a:r>
              <a:rPr lang="en-US" sz="2800" dirty="0" smtClean="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thích</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khái</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niệm</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học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chay</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học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vẹt</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Học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chay</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là</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học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lí</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thuyết</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suông</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không</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đi</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đôi</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với</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thực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hành</a:t>
            </a:r>
            <a:r>
              <a:rPr lang="en-US" sz="2800" dirty="0">
                <a:solidFill>
                  <a:srgbClr val="000000"/>
                </a:solidFill>
                <a:latin typeface="Times New Roman" panose="02020603050405020304" pitchFamily="18" charset="0"/>
                <a:ea typeface="Arial" panose="020B0604020202020204" pitchFamily="34" charset="0"/>
              </a:rPr>
              <a:t>,….</a:t>
            </a:r>
            <a:r>
              <a:rPr lang="en-US" sz="2800" dirty="0" err="1">
                <a:solidFill>
                  <a:srgbClr val="000000"/>
                </a:solidFill>
                <a:latin typeface="Times New Roman" panose="02020603050405020304" pitchFamily="18" charset="0"/>
                <a:ea typeface="Arial" panose="020B0604020202020204" pitchFamily="34" charset="0"/>
              </a:rPr>
              <a:t>Học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vẹt</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là</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lối</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học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thuộc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lòng</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mà</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không</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hiểu</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học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thụ</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động</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máy</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móc</a:t>
            </a:r>
            <a:r>
              <a:rPr lang="en-US" sz="2800" dirty="0">
                <a:solidFill>
                  <a:srgbClr val="000000"/>
                </a:solidFill>
                <a:latin typeface="Times New Roman" panose="02020603050405020304" pitchFamily="18" charset="0"/>
                <a:ea typeface="Arial" panose="020B0604020202020204" pitchFamily="34" charset="0"/>
              </a:rPr>
              <a:t>…</a:t>
            </a:r>
            <a:endParaRPr lang="en-US" sz="2800" dirty="0">
              <a:latin typeface="Times New Roman" panose="02020603050405020304" pitchFamily="18" charset="0"/>
              <a:ea typeface="Times New Roman" panose="02020603050405020304" pitchFamily="18" charset="0"/>
            </a:endParaRPr>
          </a:p>
          <a:p>
            <a:pPr marL="457200" indent="-457200" algn="just">
              <a:lnSpc>
                <a:spcPct val="115000"/>
              </a:lnSpc>
              <a:spcAft>
                <a:spcPts val="1000"/>
              </a:spcAft>
              <a:buFont typeface="Wingdings" panose="05000000000000000000" pitchFamily="2" charset="2"/>
              <a:buChar char="v"/>
            </a:pPr>
            <a:r>
              <a:rPr lang="en-US" sz="2800" dirty="0" err="1" smtClean="0">
                <a:solidFill>
                  <a:srgbClr val="000000"/>
                </a:solidFill>
                <a:latin typeface="Times New Roman" panose="02020603050405020304" pitchFamily="18" charset="0"/>
                <a:ea typeface="Arial" panose="020B0604020202020204" pitchFamily="34" charset="0"/>
              </a:rPr>
              <a:t>Biểu</a:t>
            </a:r>
            <a:r>
              <a:rPr lang="en-US" sz="2800" dirty="0" smtClean="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hiện</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của</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lối</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học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chay</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học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vẹt</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là</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lý</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thuyết</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thì</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thuộc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làu</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nói</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lý</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thuyết</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thì</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rất</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giỏi</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nhưng</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áp</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dụng</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kiến</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thức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đó</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vào</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thực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hành</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thì</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bó</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tay</a:t>
            </a:r>
            <a:r>
              <a:rPr lang="en-US" sz="2800" dirty="0">
                <a:solidFill>
                  <a:srgbClr val="000000"/>
                </a:solidFill>
                <a:latin typeface="Times New Roman" panose="02020603050405020304" pitchFamily="18" charset="0"/>
                <a:ea typeface="Arial" panose="020B0604020202020204" pitchFamily="34" charset="0"/>
              </a:rPr>
              <a:t>"…(</a:t>
            </a:r>
            <a:r>
              <a:rPr lang="en-US" sz="2800" dirty="0" err="1">
                <a:solidFill>
                  <a:srgbClr val="000000"/>
                </a:solidFill>
                <a:latin typeface="Times New Roman" panose="02020603050405020304" pitchFamily="18" charset="0"/>
                <a:ea typeface="Arial" panose="020B0604020202020204" pitchFamily="34" charset="0"/>
              </a:rPr>
              <a:t>Bằng</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chứng</a:t>
            </a:r>
            <a:r>
              <a:rPr lang="en-US" sz="2800" dirty="0">
                <a:solidFill>
                  <a:srgbClr val="000000"/>
                </a:solidFill>
                <a:latin typeface="Times New Roman" panose="02020603050405020304" pitchFamily="18" charset="0"/>
                <a:ea typeface="Arial" panose="020B0604020202020204" pitchFamily="34"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664431"/>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Times New Roman" panose="02020603050405020304" pitchFamily="18" charset="0"/>
                <a:ea typeface="Times New Roman" panose="02020603050405020304" pitchFamily="18" charset="0"/>
                <a:cs typeface="+mn-cs"/>
              </a:rPr>
              <a:t>VẬN DỤNG CẢ BÀI HỌC 8</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687618" y="1135626"/>
            <a:ext cx="2241319" cy="587853"/>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sng"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sng"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Nhiệm</a:t>
            </a:r>
            <a:r>
              <a:rPr kumimoji="0" lang="en-US" sz="2800" b="1" i="0" u="sng"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sng"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vụ</a:t>
            </a:r>
            <a:r>
              <a:rPr kumimoji="0" lang="en-US" sz="2800" b="1" i="0" u="sng"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47700" y="1643365"/>
            <a:ext cx="10845800" cy="4768741"/>
          </a:xfrm>
          <a:prstGeom prst="rect">
            <a:avLst/>
          </a:prstGeom>
        </p:spPr>
        <p:txBody>
          <a:bodyPr>
            <a:spAutoFit/>
          </a:bodyPr>
          <a:lstStyle/>
          <a:p>
            <a:pPr marL="457200" indent="-457200" algn="just">
              <a:lnSpc>
                <a:spcPct val="115000"/>
              </a:lnSpc>
              <a:spcAft>
                <a:spcPts val="1000"/>
              </a:spcAft>
              <a:buFont typeface="Wingdings" panose="05000000000000000000" pitchFamily="2" charset="2"/>
              <a:buChar char="v"/>
            </a:pPr>
            <a:r>
              <a:rPr lang="en-US" sz="2800" dirty="0" err="1">
                <a:solidFill>
                  <a:srgbClr val="000000"/>
                </a:solidFill>
                <a:latin typeface="Times New Roman" panose="02020603050405020304" pitchFamily="18" charset="0"/>
                <a:ea typeface="Arial" panose="020B0604020202020204" pitchFamily="34" charset="0"/>
              </a:rPr>
              <a:t>Nguyên</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nhân</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là</a:t>
            </a:r>
            <a:r>
              <a:rPr lang="en-US" sz="2800" dirty="0">
                <a:solidFill>
                  <a:srgbClr val="000000"/>
                </a:solidFill>
                <a:latin typeface="Times New Roman" panose="02020603050405020304" pitchFamily="18" charset="0"/>
                <a:ea typeface="Arial" panose="020B0604020202020204" pitchFamily="34" charset="0"/>
              </a:rPr>
              <a:t> do </a:t>
            </a:r>
            <a:r>
              <a:rPr lang="en-US" sz="2800" dirty="0" err="1">
                <a:solidFill>
                  <a:srgbClr val="000000"/>
                </a:solidFill>
                <a:latin typeface="Times New Roman" panose="02020603050405020304" pitchFamily="18" charset="0"/>
                <a:ea typeface="Arial" panose="020B0604020202020204" pitchFamily="34" charset="0"/>
              </a:rPr>
              <a:t>lười</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học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lười</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suy</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nghĩ</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học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chỉ</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để</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đối</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phó</a:t>
            </a:r>
            <a:r>
              <a:rPr lang="en-US" sz="2800" dirty="0">
                <a:solidFill>
                  <a:srgbClr val="000000"/>
                </a:solidFill>
                <a:latin typeface="Times New Roman" panose="02020603050405020304" pitchFamily="18" charset="0"/>
                <a:ea typeface="Arial" panose="020B0604020202020204" pitchFamily="34" charset="0"/>
              </a:rPr>
              <a:t>…(</a:t>
            </a:r>
            <a:r>
              <a:rPr lang="en-US" sz="2800" dirty="0" err="1">
                <a:solidFill>
                  <a:srgbClr val="000000"/>
                </a:solidFill>
                <a:latin typeface="Times New Roman" panose="02020603050405020304" pitchFamily="18" charset="0"/>
                <a:ea typeface="Arial" panose="020B0604020202020204" pitchFamily="34" charset="0"/>
              </a:rPr>
              <a:t>Bằng</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chứng</a:t>
            </a:r>
            <a:r>
              <a:rPr lang="en-US" sz="2800" dirty="0">
                <a:solidFill>
                  <a:srgbClr val="000000"/>
                </a:solidFill>
                <a:latin typeface="Times New Roman" panose="02020603050405020304" pitchFamily="18" charset="0"/>
                <a:ea typeface="Arial" panose="020B0604020202020204" pitchFamily="34" charset="0"/>
              </a:rPr>
              <a:t>)</a:t>
            </a:r>
            <a:endParaRPr lang="en-US" sz="2800" dirty="0">
              <a:latin typeface="Times New Roman" panose="02020603050405020304" pitchFamily="18" charset="0"/>
              <a:ea typeface="Times New Roman" panose="02020603050405020304" pitchFamily="18" charset="0"/>
            </a:endParaRPr>
          </a:p>
          <a:p>
            <a:pPr marL="457200" indent="-457200" algn="just" fontAlgn="base">
              <a:lnSpc>
                <a:spcPct val="115000"/>
              </a:lnSpc>
              <a:spcAft>
                <a:spcPts val="1000"/>
              </a:spcAft>
              <a:buFont typeface="Wingdings" panose="05000000000000000000" pitchFamily="2" charset="2"/>
              <a:buChar char="v"/>
            </a:pPr>
            <a:r>
              <a:rPr lang="en-US" sz="2800" dirty="0" err="1" smtClean="0">
                <a:solidFill>
                  <a:srgbClr val="000000"/>
                </a:solidFill>
                <a:latin typeface="Times New Roman" panose="02020603050405020304" pitchFamily="18" charset="0"/>
                <a:ea typeface="Arial" panose="020B0604020202020204" pitchFamily="34" charset="0"/>
              </a:rPr>
              <a:t>Học</a:t>
            </a:r>
            <a:r>
              <a:rPr lang="en-US" sz="2800" dirty="0" smtClean="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chay</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học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vẹt</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mang</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đến</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tác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hại</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rất</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nghiêm</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trọng</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cho</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bản</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thân</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gia</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đình</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và</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xã</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hội</a:t>
            </a:r>
            <a:r>
              <a:rPr lang="en-US" sz="2800" dirty="0">
                <a:solidFill>
                  <a:srgbClr val="000000"/>
                </a:solidFill>
                <a:latin typeface="Times New Roman" panose="02020603050405020304" pitchFamily="18" charset="0"/>
                <a:ea typeface="Arial" panose="020B0604020202020204" pitchFamily="34" charset="0"/>
              </a:rPr>
              <a:t>….(</a:t>
            </a:r>
            <a:r>
              <a:rPr lang="en-US" sz="2800" dirty="0" err="1">
                <a:solidFill>
                  <a:srgbClr val="000000"/>
                </a:solidFill>
                <a:latin typeface="Times New Roman" panose="02020603050405020304" pitchFamily="18" charset="0"/>
                <a:ea typeface="Arial" panose="020B0604020202020204" pitchFamily="34" charset="0"/>
              </a:rPr>
              <a:t>Bằng</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chứng</a:t>
            </a:r>
            <a:r>
              <a:rPr lang="en-US" sz="2800" dirty="0">
                <a:solidFill>
                  <a:srgbClr val="000000"/>
                </a:solidFill>
                <a:latin typeface="Times New Roman" panose="02020603050405020304" pitchFamily="18" charset="0"/>
                <a:ea typeface="Arial" panose="020B0604020202020204" pitchFamily="34" charset="0"/>
              </a:rPr>
              <a:t>)</a:t>
            </a:r>
            <a:endParaRPr lang="en-US" sz="2800" dirty="0">
              <a:latin typeface="Times New Roman" panose="02020603050405020304" pitchFamily="18" charset="0"/>
              <a:ea typeface="Times New Roman" panose="02020603050405020304" pitchFamily="18" charset="0"/>
            </a:endParaRPr>
          </a:p>
          <a:p>
            <a:pPr marL="457200" indent="-457200" algn="just">
              <a:lnSpc>
                <a:spcPct val="115000"/>
              </a:lnSpc>
              <a:spcAft>
                <a:spcPts val="1000"/>
              </a:spcAft>
              <a:buFont typeface="Wingdings" panose="05000000000000000000" pitchFamily="2" charset="2"/>
              <a:buChar char="v"/>
            </a:pPr>
            <a:r>
              <a:rPr lang="en-US" sz="2800" dirty="0" err="1" smtClean="0">
                <a:solidFill>
                  <a:srgbClr val="000000"/>
                </a:solidFill>
                <a:latin typeface="Times New Roman" panose="02020603050405020304" pitchFamily="18" charset="0"/>
                <a:ea typeface="Arial" panose="020B0604020202020204" pitchFamily="34" charset="0"/>
              </a:rPr>
              <a:t>Học</a:t>
            </a:r>
            <a:r>
              <a:rPr lang="en-US" sz="2800" dirty="0" smtClean="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chay</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học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vẹt</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là</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cách</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học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rất</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nguy</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hại</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cần</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phải</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bài</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trừ</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và</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loại</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bỏ</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Nếu</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không</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thay</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đổi</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phương</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pháp</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học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tập</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thì</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sẽ</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không</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chỉ</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ảnh</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hưởng</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tới</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tương</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lai</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của</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bản</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thân</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khi</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bước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vào</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đời</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mà</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còn</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tác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động</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đến</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tương</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lai</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của</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cả</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đất</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nước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Học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sinh</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chúng</a:t>
            </a:r>
            <a:r>
              <a:rPr lang="en-US" sz="2800" dirty="0">
                <a:solidFill>
                  <a:srgbClr val="000000"/>
                </a:solidFill>
                <a:latin typeface="Times New Roman" panose="02020603050405020304" pitchFamily="18" charset="0"/>
                <a:ea typeface="Arial" panose="020B0604020202020204" pitchFamily="34" charset="0"/>
              </a:rPr>
              <a:t> ta </a:t>
            </a:r>
            <a:r>
              <a:rPr lang="en-US" sz="2800" dirty="0" err="1">
                <a:solidFill>
                  <a:srgbClr val="000000"/>
                </a:solidFill>
                <a:latin typeface="Times New Roman" panose="02020603050405020304" pitchFamily="18" charset="0"/>
                <a:ea typeface="Arial" panose="020B0604020202020204" pitchFamily="34" charset="0"/>
              </a:rPr>
              <a:t>cần</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phải</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thay</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đổi</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cách</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học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tập</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để</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lấp</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đầy</a:t>
            </a:r>
            <a:r>
              <a:rPr lang="en-US" sz="2800" dirty="0">
                <a:solidFill>
                  <a:srgbClr val="000000"/>
                </a:solidFill>
                <a:latin typeface="Times New Roman" panose="02020603050405020304" pitchFamily="18" charset="0"/>
                <a:ea typeface="Arial" panose="020B0604020202020204" pitchFamily="34" charset="0"/>
              </a:rPr>
              <a:t> tri </a:t>
            </a:r>
            <a:r>
              <a:rPr lang="en-US" sz="2800" dirty="0" err="1">
                <a:solidFill>
                  <a:srgbClr val="000000"/>
                </a:solidFill>
                <a:latin typeface="Times New Roman" panose="02020603050405020304" pitchFamily="18" charset="0"/>
                <a:ea typeface="Arial" panose="020B0604020202020204" pitchFamily="34" charset="0"/>
              </a:rPr>
              <a:t>thức</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để</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hoàn</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thiện</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bản</a:t>
            </a:r>
            <a:r>
              <a:rPr lang="en-US" sz="2800" dirty="0">
                <a:solidFill>
                  <a:srgbClr val="000000"/>
                </a:solidFill>
                <a:latin typeface="Times New Roman" panose="02020603050405020304" pitchFamily="18" charset="0"/>
                <a:ea typeface="Arial" panose="020B0604020202020204" pitchFamily="34" charset="0"/>
              </a:rPr>
              <a:t> </a:t>
            </a:r>
            <a:r>
              <a:rPr lang="en-US" sz="2800" dirty="0" err="1">
                <a:solidFill>
                  <a:srgbClr val="000000"/>
                </a:solidFill>
                <a:latin typeface="Times New Roman" panose="02020603050405020304" pitchFamily="18" charset="0"/>
                <a:ea typeface="Arial" panose="020B0604020202020204" pitchFamily="34" charset="0"/>
              </a:rPr>
              <a:t>thân</a:t>
            </a:r>
            <a:r>
              <a:rPr lang="en-US" sz="2800" dirty="0">
                <a:solidFill>
                  <a:srgbClr val="000000"/>
                </a:solidFill>
                <a:latin typeface="Times New Roman" panose="02020603050405020304" pitchFamily="18" charset="0"/>
                <a:ea typeface="Arial" panose="020B0604020202020204" pitchFamily="34"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684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circle(in)">
                                      <p:cBhvr>
                                        <p:cTn id="17"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US" sz="2400" b="1">
                <a:solidFill>
                  <a:srgbClr val="0D0D0D"/>
                </a:solidFill>
                <a:latin typeface="Times New Roman" panose="02020603050405020304" pitchFamily="18" charset="0"/>
                <a:ea typeface="Times New Roman" panose="02020603050405020304" pitchFamily="18" charset="0"/>
              </a:rPr>
              <a:t>HƯỚNG DẪN TỰ HỌC</a:t>
            </a:r>
            <a:endParaRPr lang="en-US" sz="2400">
              <a:effectLst/>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5"/>
          <a:srcRect l="18782" r="21466"/>
          <a:stretch/>
        </p:blipFill>
        <p:spPr>
          <a:xfrm>
            <a:off x="442458" y="1222679"/>
            <a:ext cx="3465865" cy="501302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9" name="Rectangle 8"/>
          <p:cNvSpPr/>
          <p:nvPr/>
        </p:nvSpPr>
        <p:spPr>
          <a:xfrm>
            <a:off x="4208871" y="1028700"/>
            <a:ext cx="7223580" cy="2894639"/>
          </a:xfrm>
          <a:prstGeom prst="rect">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lvl="0">
              <a:lnSpc>
                <a:spcPct val="115000"/>
              </a:lnSpc>
              <a:spcAft>
                <a:spcPts val="1200"/>
              </a:spcAft>
              <a:buSzPts val="1400"/>
            </a:pPr>
            <a:r>
              <a:rPr lang="vi-VN" dirty="0">
                <a:solidFill>
                  <a:srgbClr val="0D0D0D"/>
                </a:solidFill>
                <a:latin typeface="Times New Roman" panose="02020603050405020304" pitchFamily="18" charset="0"/>
                <a:ea typeface="Times New Roman" panose="02020603050405020304" pitchFamily="18" charset="0"/>
              </a:rPr>
              <a:t>Tìm hiểu thông tin về tác giả của các văn bản đã học: thu thập các nguồn tư liệu khác nhau như bài viết, ảnh, video,...</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Đọc</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thêm</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các</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văn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bản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nghị</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luận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bàn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về</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những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góc</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nhìn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cuộc</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sống</a:t>
            </a:r>
            <a:r>
              <a:rPr lang="en-US" dirty="0">
                <a:solidFill>
                  <a:srgbClr val="0D0D0D"/>
                </a:solidFill>
                <a:latin typeface="Times New Roman" panose="02020603050405020304" pitchFamily="18"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lvl="0">
              <a:spcAft>
                <a:spcPts val="1200"/>
              </a:spcAft>
              <a:buSzPts val="1400"/>
            </a:pPr>
            <a:r>
              <a:rPr lang="vi-VN" dirty="0">
                <a:solidFill>
                  <a:srgbClr val="0D0D0D"/>
                </a:solidFill>
                <a:latin typeface="Times New Roman" panose="02020603050405020304" pitchFamily="18" charset="0"/>
                <a:ea typeface="Times New Roman" panose="02020603050405020304" pitchFamily="18" charset="0"/>
              </a:rPr>
              <a:t>Từ các bài thơ thu thập được, nhận biết và chỉ ra </a:t>
            </a:r>
            <a:r>
              <a:rPr lang="en-US" dirty="0" err="1">
                <a:solidFill>
                  <a:srgbClr val="0D0D0D"/>
                </a:solidFill>
                <a:latin typeface="Times New Roman" panose="02020603050405020304" pitchFamily="18" charset="0"/>
                <a:ea typeface="Times New Roman" panose="02020603050405020304" pitchFamily="18" charset="0"/>
              </a:rPr>
              <a:t>dấu</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hiệu</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nhận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biết</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đóvăn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bản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nghị</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luận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chỉ</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ra</a:t>
            </a:r>
            <a:r>
              <a:rPr lang="en-US" dirty="0">
                <a:solidFill>
                  <a:srgbClr val="0D0D0D"/>
                </a:solidFill>
                <a:latin typeface="Times New Roman" panose="02020603050405020304" pitchFamily="18" charset="0"/>
                <a:ea typeface="Times New Roman" panose="02020603050405020304" pitchFamily="18" charset="0"/>
              </a:rPr>
              <a:t> </a:t>
            </a:r>
            <a:r>
              <a:rPr lang="vi-VN" dirty="0">
                <a:solidFill>
                  <a:srgbClr val="0D0D0D"/>
                </a:solidFill>
                <a:latin typeface="Times New Roman" panose="02020603050405020304" pitchFamily="18" charset="0"/>
                <a:ea typeface="Times New Roman" panose="02020603050405020304" pitchFamily="18" charset="0"/>
              </a:rPr>
              <a:t>được bằng chứng, lí lẽ được dùng trong VB đó.</a:t>
            </a:r>
            <a:endParaRPr lang="en-US" dirty="0">
              <a:latin typeface="Times New Roman" panose="02020603050405020304" pitchFamily="18" charset="0"/>
              <a:ea typeface="Times New Roman" panose="02020603050405020304" pitchFamily="18" charset="0"/>
            </a:endParaRPr>
          </a:p>
          <a:p>
            <a:pPr lvl="0">
              <a:spcAft>
                <a:spcPts val="1200"/>
              </a:spcAft>
              <a:buSzPts val="1400"/>
            </a:pPr>
            <a:r>
              <a:rPr lang="en-US" dirty="0" err="1">
                <a:solidFill>
                  <a:srgbClr val="0D0D0D"/>
                </a:solidFill>
                <a:latin typeface="Times New Roman" panose="02020603050405020304" pitchFamily="18" charset="0"/>
                <a:ea typeface="Times New Roman" panose="02020603050405020304" pitchFamily="18" charset="0"/>
              </a:rPr>
              <a:t>Viết</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bài</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văn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nghị</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luận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trình</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bày</a:t>
            </a:r>
            <a:r>
              <a:rPr lang="en-US" dirty="0">
                <a:solidFill>
                  <a:srgbClr val="0D0D0D"/>
                </a:solidFill>
                <a:latin typeface="Times New Roman" panose="02020603050405020304" pitchFamily="18" charset="0"/>
                <a:ea typeface="Times New Roman" panose="02020603050405020304" pitchFamily="18" charset="0"/>
              </a:rPr>
              <a:t> ý </a:t>
            </a:r>
            <a:r>
              <a:rPr lang="en-US" dirty="0" err="1">
                <a:solidFill>
                  <a:srgbClr val="0D0D0D"/>
                </a:solidFill>
                <a:latin typeface="Times New Roman" panose="02020603050405020304" pitchFamily="18" charset="0"/>
                <a:ea typeface="Times New Roman" panose="02020603050405020304" pitchFamily="18" charset="0"/>
              </a:rPr>
              <a:t>kiến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về</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hiện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tượng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trong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đời</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sống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như</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hiện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tượng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bắt</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nạt</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trong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trường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học</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hiện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tượng</a:t>
            </a:r>
            <a:r>
              <a:rPr lang="en-US" dirty="0">
                <a:solidFill>
                  <a:srgbClr val="0D0D0D"/>
                </a:solidFill>
                <a:latin typeface="Times New Roman" panose="02020603050405020304" pitchFamily="18" charset="0"/>
                <a:ea typeface="Times New Roman" panose="02020603050405020304" pitchFamily="18" charset="0"/>
              </a:rPr>
              <a:t> ô </a:t>
            </a:r>
            <a:r>
              <a:rPr lang="en-US" dirty="0" err="1">
                <a:solidFill>
                  <a:srgbClr val="0D0D0D"/>
                </a:solidFill>
                <a:latin typeface="Times New Roman" panose="02020603050405020304" pitchFamily="18" charset="0"/>
                <a:ea typeface="Times New Roman" panose="02020603050405020304" pitchFamily="18" charset="0"/>
              </a:rPr>
              <a:t>nhiễm</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môi</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trường</a:t>
            </a:r>
            <a:r>
              <a:rPr lang="en-US" dirty="0">
                <a:solidFill>
                  <a:srgbClr val="0D0D0D"/>
                </a:solidFill>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a:p>
            <a:pPr lvl="0">
              <a:spcAft>
                <a:spcPts val="1200"/>
              </a:spcAft>
              <a:buSzPts val="1400"/>
            </a:pPr>
            <a:r>
              <a:rPr lang="en-US" dirty="0" err="1">
                <a:solidFill>
                  <a:srgbClr val="0D0D0D"/>
                </a:solidFill>
                <a:latin typeface="Times New Roman" panose="02020603050405020304" pitchFamily="18" charset="0"/>
                <a:ea typeface="Times New Roman" panose="02020603050405020304" pitchFamily="18" charset="0"/>
              </a:rPr>
              <a:t>Hệ</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thống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hoá</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kiến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thức</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bài</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học</a:t>
            </a:r>
            <a:r>
              <a:rPr lang="en-US" dirty="0">
                <a:solidFill>
                  <a:srgbClr val="0D0D0D"/>
                </a:solidFill>
                <a:latin typeface="Times New Roman" panose="02020603050405020304" pitchFamily="18" charset="0"/>
                <a:ea typeface="Times New Roman" panose="02020603050405020304" pitchFamily="18" charset="0"/>
              </a:rPr>
              <a:t> 8 </a:t>
            </a:r>
            <a:r>
              <a:rPr lang="en-US" dirty="0" err="1">
                <a:solidFill>
                  <a:srgbClr val="0D0D0D"/>
                </a:solidFill>
                <a:latin typeface="Times New Roman" panose="02020603050405020304" pitchFamily="18" charset="0"/>
                <a:ea typeface="Times New Roman" panose="02020603050405020304" pitchFamily="18" charset="0"/>
              </a:rPr>
              <a:t>bằng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sơ</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đồ</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tư</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duy</a:t>
            </a:r>
            <a:r>
              <a:rPr lang="en-US" dirty="0">
                <a:solidFill>
                  <a:srgbClr val="0D0D0D"/>
                </a:solidFill>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p:txBody>
      </p:sp>
      <p:pic>
        <p:nvPicPr>
          <p:cNvPr id="10" name="Picture 9"/>
          <p:cNvPicPr>
            <a:picLocks noChangeAspect="1"/>
          </p:cNvPicPr>
          <p:nvPr/>
        </p:nvPicPr>
        <p:blipFill rotWithShape="1">
          <a:blip r:embed="rId6"/>
          <a:srcRect l="3853" t="22577" r="3921" b="5856"/>
          <a:stretch/>
        </p:blipFill>
        <p:spPr>
          <a:xfrm>
            <a:off x="8565275" y="4410336"/>
            <a:ext cx="2808542" cy="182436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7"/>
          <a:stretch>
            <a:fillRect/>
          </a:stretch>
        </p:blipFill>
        <p:spPr>
          <a:xfrm>
            <a:off x="4857290" y="4049367"/>
            <a:ext cx="2403986" cy="2403986"/>
          </a:xfrm>
          <a:prstGeom prst="rect">
            <a:avLst/>
          </a:prstGeom>
        </p:spPr>
      </p:pic>
    </p:spTree>
    <p:extLst>
      <p:ext uri="{BB962C8B-B14F-4D97-AF65-F5344CB8AC3E}">
        <p14:creationId xmlns:p14="http://schemas.microsoft.com/office/powerpoint/2010/main" val="5204757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6980" y="562513"/>
            <a:ext cx="10515600" cy="5388836"/>
          </a:xfrm>
        </p:spPr>
        <p:txBody>
          <a:bodyPr>
            <a:normAutofit fontScale="92500" lnSpcReduction="20000"/>
          </a:bodyPr>
          <a:lstStyle/>
          <a:p>
            <a:pPr marL="0" indent="0" algn="just">
              <a:lnSpc>
                <a:spcPct val="135000"/>
              </a:lnSpc>
              <a:spcAft>
                <a:spcPts val="0"/>
              </a:spcAft>
              <a:buNone/>
            </a:pPr>
            <a:r>
              <a:rPr lang="en-US" sz="3000" b="1">
                <a:latin typeface="Times New Roman Bold"/>
                <a:ea typeface="Calibri"/>
                <a:cs typeface="Times New Roman Bold"/>
              </a:rPr>
              <a:t>3- Các từ “mặt khác”, “hơn nữa” trong văn bản có tác dụng gì?</a:t>
            </a:r>
            <a:endParaRPr lang="en-US" sz="3000">
              <a:latin typeface="Times New Roman"/>
              <a:ea typeface="Calibri"/>
              <a:cs typeface="Times New Roman"/>
            </a:endParaRPr>
          </a:p>
          <a:p>
            <a:pPr marL="0" indent="0" algn="just">
              <a:lnSpc>
                <a:spcPct val="135000"/>
              </a:lnSpc>
              <a:spcAft>
                <a:spcPts val="0"/>
              </a:spcAft>
              <a:buNone/>
            </a:pPr>
            <a:r>
              <a:rPr lang="en-US" sz="3000">
                <a:latin typeface="Times New Roman"/>
                <a:ea typeface="Times New Roman"/>
                <a:cs typeface="Times New Roman"/>
              </a:rPr>
              <a:t> - Các từ “mặt khác”, “hơn nữa” có chức năng chuyển ý, giúp cho các ý được rõ ràng, mạch lạc.</a:t>
            </a:r>
            <a:endParaRPr lang="en-US" sz="3000">
              <a:latin typeface="Times New Roman"/>
              <a:ea typeface="Calibri"/>
              <a:cs typeface="Times New Roman"/>
            </a:endParaRPr>
          </a:p>
          <a:p>
            <a:pPr marL="0" indent="0" algn="just">
              <a:lnSpc>
                <a:spcPct val="135000"/>
              </a:lnSpc>
              <a:spcAft>
                <a:spcPts val="0"/>
              </a:spcAft>
              <a:buNone/>
            </a:pPr>
            <a:r>
              <a:rPr lang="en-US" sz="3000" b="1">
                <a:latin typeface="Times New Roman Bold"/>
                <a:ea typeface="Calibri"/>
                <a:cs typeface="Times New Roman Bold"/>
              </a:rPr>
              <a:t>4- Hình ảnh so sánh trong câu cuối của văn bản giúp em hiểu gì về mối quan hệ giữa học thầy và học bạn?</a:t>
            </a:r>
            <a:endParaRPr lang="en-US" sz="3000">
              <a:latin typeface="Times New Roman"/>
              <a:ea typeface="Calibri"/>
              <a:cs typeface="Times New Roman"/>
            </a:endParaRPr>
          </a:p>
          <a:p>
            <a:pPr marL="0" indent="0" algn="just">
              <a:lnSpc>
                <a:spcPct val="135000"/>
              </a:lnSpc>
              <a:spcAft>
                <a:spcPts val="0"/>
              </a:spcAft>
              <a:buNone/>
            </a:pPr>
            <a:r>
              <a:rPr lang="en-US" sz="3000">
                <a:latin typeface="Times New Roman"/>
                <a:ea typeface="Calibri"/>
                <a:cs typeface="Times New Roman"/>
              </a:rPr>
              <a:t>- S</a:t>
            </a:r>
            <a:r>
              <a:rPr lang="en-US" sz="3000">
                <a:latin typeface="Times New Roman"/>
                <a:ea typeface="Times New Roman"/>
                <a:cs typeface="Times New Roman"/>
              </a:rPr>
              <a:t>o sánh “vai trò của người thầy” với “ngọn hải đăng soi đường, chỉ lối”, so sánh “bạn” với “người đồng hành quan trọng” vai trò định hướng của người thầy và vai trò đồng hành, cộng tác của bạn bè trong quá trình lĩnh hội tri thức của mỗi người. Như vậy, hai ý kiến tác giả đưa ra không hề mâu thuẫn mà còn bổ sung cho nhau.</a:t>
            </a:r>
            <a:endParaRPr lang="en-US" sz="3000">
              <a:latin typeface="Times New Roman"/>
              <a:ea typeface="Calibri"/>
              <a:cs typeface="Times New Roman"/>
            </a:endParaRPr>
          </a:p>
          <a:p>
            <a:endParaRPr lang="en-US"/>
          </a:p>
        </p:txBody>
      </p:sp>
    </p:spTree>
    <p:extLst>
      <p:ext uri="{BB962C8B-B14F-4D97-AF65-F5344CB8AC3E}">
        <p14:creationId xmlns:p14="http://schemas.microsoft.com/office/powerpoint/2010/main" val="3642059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150237" y="825466"/>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pPr>
            <a:r>
              <a:rPr lang="en-US" sz="2400" b="1" dirty="0" smtClean="0">
                <a:solidFill>
                  <a:srgbClr val="FF0000"/>
                </a:solidFill>
                <a:latin typeface="Times New Roman" panose="02020603050405020304" pitchFamily="18" charset="0"/>
                <a:ea typeface="Times New Roman" panose="02020603050405020304" pitchFamily="18" charset="0"/>
              </a:rPr>
              <a:t>BÀI HỌC 8: NHỮNG GÓC NHÌN CUỘC SỐNG </a:t>
            </a:r>
            <a:endParaRPr lang="en-US" sz="2400" dirty="0">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p:cNvGrpSpPr/>
          <p:nvPr/>
        </p:nvGrpSpPr>
        <p:grpSpPr>
          <a:xfrm>
            <a:off x="753903" y="1427166"/>
            <a:ext cx="10100204" cy="4165917"/>
            <a:chOff x="1530024" y="1139984"/>
            <a:chExt cx="8616576" cy="4165917"/>
          </a:xfrm>
        </p:grpSpPr>
        <p:sp>
          <p:nvSpPr>
            <p:cNvPr id="12" name="Rectangle 11"/>
            <p:cNvSpPr/>
            <p:nvPr/>
          </p:nvSpPr>
          <p:spPr>
            <a:xfrm>
              <a:off x="6333078" y="1223906"/>
              <a:ext cx="3711083" cy="3180837"/>
            </a:xfrm>
            <a:prstGeom prst="rect">
              <a:avLst/>
            </a:prstGeom>
            <a:blipFill>
              <a:blip r:embed="rId7"/>
              <a:srcRect/>
              <a:stretch>
                <a:fillRect l="-9000" r="-9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6" name="Freeform 15"/>
            <p:cNvSpPr/>
            <p:nvPr/>
          </p:nvSpPr>
          <p:spPr>
            <a:xfrm>
              <a:off x="6435517" y="4542500"/>
              <a:ext cx="3711083" cy="763401"/>
            </a:xfrm>
            <a:custGeom>
              <a:avLst/>
              <a:gdLst>
                <a:gd name="connsiteX0" fmla="*/ 0 w 3711083"/>
                <a:gd name="connsiteY0" fmla="*/ 0 h 763401"/>
                <a:gd name="connsiteX1" fmla="*/ 3711083 w 3711083"/>
                <a:gd name="connsiteY1" fmla="*/ 0 h 763401"/>
                <a:gd name="connsiteX2" fmla="*/ 3711083 w 3711083"/>
                <a:gd name="connsiteY2" fmla="*/ 763401 h 763401"/>
                <a:gd name="connsiteX3" fmla="*/ 0 w 3711083"/>
                <a:gd name="connsiteY3" fmla="*/ 763401 h 763401"/>
                <a:gd name="connsiteX4" fmla="*/ 0 w 3711083"/>
                <a:gd name="connsiteY4" fmla="*/ 0 h 76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1083" h="763401">
                  <a:moveTo>
                    <a:pt x="0" y="0"/>
                  </a:moveTo>
                  <a:lnTo>
                    <a:pt x="3711083" y="0"/>
                  </a:lnTo>
                  <a:lnTo>
                    <a:pt x="3711083" y="763401"/>
                  </a:lnTo>
                  <a:lnTo>
                    <a:pt x="0" y="763401"/>
                  </a:lnTo>
                  <a:lnTo>
                    <a:pt x="0" y="0"/>
                  </a:lnTo>
                  <a:close/>
                </a:path>
              </a:pathLst>
            </a:custGeom>
            <a:gradFill flip="none" rotWithShape="0">
              <a:gsLst>
                <a:gs pos="0">
                  <a:schemeClr val="accent1">
                    <a:tint val="50000"/>
                    <a:hueOff val="0"/>
                    <a:satOff val="0"/>
                    <a:lumOff val="0"/>
                    <a:shade val="30000"/>
                    <a:satMod val="115000"/>
                  </a:schemeClr>
                </a:gs>
                <a:gs pos="50000">
                  <a:schemeClr val="accent1">
                    <a:tint val="50000"/>
                    <a:hueOff val="0"/>
                    <a:satOff val="0"/>
                    <a:lumOff val="0"/>
                    <a:shade val="67500"/>
                    <a:satMod val="115000"/>
                  </a:schemeClr>
                </a:gs>
                <a:gs pos="100000">
                  <a:schemeClr val="accent1">
                    <a:tint val="50000"/>
                    <a:hueOff val="0"/>
                    <a:satOff val="0"/>
                    <a:lumOff val="0"/>
                    <a:shade val="100000"/>
                    <a:satMod val="115000"/>
                  </a:schemeClr>
                </a:gs>
              </a:gsLst>
              <a:lin ang="8100000" scaled="1"/>
              <a:tileRect/>
            </a:gra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dirty="0" err="1" smtClean="0">
                  <a:solidFill>
                    <a:schemeClr val="tx1"/>
                  </a:solidFill>
                  <a:latin typeface="Times New Roman" panose="02020603050405020304" pitchFamily="18" charset="0"/>
                  <a:cs typeface="Times New Roman" panose="02020603050405020304" pitchFamily="18" charset="0"/>
                </a:rPr>
                <a:t>Đ</a:t>
              </a:r>
              <a:r>
                <a:rPr lang="en-US" sz="2400" kern="1200" dirty="0" err="1" smtClean="0">
                  <a:solidFill>
                    <a:schemeClr val="tx1"/>
                  </a:solidFill>
                  <a:latin typeface="Times New Roman" panose="02020603050405020304" pitchFamily="18" charset="0"/>
                  <a:cs typeface="Times New Roman" panose="02020603050405020304" pitchFamily="18" charset="0"/>
                </a:rPr>
                <a:t>ầu</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tiên</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em</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nhìn</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thấy</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là</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sư</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tử</a:t>
              </a:r>
              <a:r>
                <a:rPr lang="en-US" sz="2400" kern="1200" dirty="0" smtClean="0">
                  <a:solidFill>
                    <a:schemeClr val="tx1"/>
                  </a:solidFill>
                  <a:latin typeface="Times New Roman" panose="02020603050405020304" pitchFamily="18" charset="0"/>
                  <a:cs typeface="Times New Roman" panose="02020603050405020304" pitchFamily="18" charset="0"/>
                </a:rPr>
                <a:t> hay con </a:t>
              </a:r>
              <a:r>
                <a:rPr lang="en-US" sz="2400" kern="1200" dirty="0" err="1" smtClean="0">
                  <a:solidFill>
                    <a:schemeClr val="tx1"/>
                  </a:solidFill>
                  <a:latin typeface="Times New Roman" panose="02020603050405020304" pitchFamily="18" charset="0"/>
                  <a:cs typeface="Times New Roman" panose="02020603050405020304" pitchFamily="18" charset="0"/>
                </a:rPr>
                <a:t>chim</a:t>
              </a:r>
              <a:r>
                <a:rPr lang="en-US" sz="2400" kern="1200" dirty="0" smtClean="0">
                  <a:solidFill>
                    <a:schemeClr val="tx1"/>
                  </a:solidFill>
                  <a:latin typeface="Times New Roman" panose="02020603050405020304" pitchFamily="18" charset="0"/>
                  <a:cs typeface="Times New Roman" panose="02020603050405020304" pitchFamily="18" charset="0"/>
                </a:rPr>
                <a:t>?</a:t>
              </a:r>
              <a:endParaRPr lang="en-US" sz="2400" kern="1200" dirty="0">
                <a:solidFill>
                  <a:schemeClr val="tx1"/>
                </a:solidFill>
                <a:latin typeface="Times New Roman" panose="02020603050405020304" pitchFamily="18" charset="0"/>
                <a:cs typeface="Times New Roman" panose="02020603050405020304" pitchFamily="18" charset="0"/>
              </a:endParaRPr>
            </a:p>
          </p:txBody>
        </p:sp>
        <p:sp>
          <p:nvSpPr>
            <p:cNvPr id="18" name="Rectangle 17" descr="https://anh.eva.vn/upload/4-2017/images/2017-11-16/1510805330-621-2.jpg"/>
            <p:cNvSpPr/>
            <p:nvPr/>
          </p:nvSpPr>
          <p:spPr>
            <a:xfrm>
              <a:off x="1608730" y="1139984"/>
              <a:ext cx="3711083" cy="3180837"/>
            </a:xfrm>
            <a:prstGeom prst="rect">
              <a:avLst/>
            </a:prstGeom>
            <a:blipFill>
              <a:blip r:embed="rId8">
                <a:extLst>
                  <a:ext uri="{28A0092B-C50C-407E-A947-70E740481C1C}">
                    <a14:useLocalDpi xmlns:a14="http://schemas.microsoft.com/office/drawing/2010/main" val="0"/>
                  </a:ext>
                </a:extLst>
              </a:blip>
              <a:srcRect/>
              <a:stretch>
                <a:fillRect t="-8000" b="-8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9" name="Freeform 18"/>
            <p:cNvSpPr/>
            <p:nvPr/>
          </p:nvSpPr>
          <p:spPr>
            <a:xfrm>
              <a:off x="1530024" y="4542500"/>
              <a:ext cx="3711083" cy="763401"/>
            </a:xfrm>
            <a:custGeom>
              <a:avLst/>
              <a:gdLst>
                <a:gd name="connsiteX0" fmla="*/ 0 w 3711083"/>
                <a:gd name="connsiteY0" fmla="*/ 0 h 763401"/>
                <a:gd name="connsiteX1" fmla="*/ 3711083 w 3711083"/>
                <a:gd name="connsiteY1" fmla="*/ 0 h 763401"/>
                <a:gd name="connsiteX2" fmla="*/ 3711083 w 3711083"/>
                <a:gd name="connsiteY2" fmla="*/ 763401 h 763401"/>
                <a:gd name="connsiteX3" fmla="*/ 0 w 3711083"/>
                <a:gd name="connsiteY3" fmla="*/ 763401 h 763401"/>
                <a:gd name="connsiteX4" fmla="*/ 0 w 3711083"/>
                <a:gd name="connsiteY4" fmla="*/ 0 h 76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1083" h="763401">
                  <a:moveTo>
                    <a:pt x="0" y="0"/>
                  </a:moveTo>
                  <a:lnTo>
                    <a:pt x="3711083" y="0"/>
                  </a:lnTo>
                  <a:lnTo>
                    <a:pt x="3711083" y="763401"/>
                  </a:lnTo>
                  <a:lnTo>
                    <a:pt x="0" y="763401"/>
                  </a:lnTo>
                  <a:lnTo>
                    <a:pt x="0" y="0"/>
                  </a:lnTo>
                  <a:close/>
                </a:path>
              </a:pathLst>
            </a:custGeom>
            <a:gradFill flip="none" rotWithShape="0">
              <a:gsLst>
                <a:gs pos="0">
                  <a:schemeClr val="accent1">
                    <a:tint val="50000"/>
                    <a:hueOff val="0"/>
                    <a:satOff val="0"/>
                    <a:lumOff val="0"/>
                    <a:shade val="30000"/>
                    <a:satMod val="115000"/>
                  </a:schemeClr>
                </a:gs>
                <a:gs pos="50000">
                  <a:schemeClr val="accent1">
                    <a:tint val="50000"/>
                    <a:hueOff val="0"/>
                    <a:satOff val="0"/>
                    <a:lumOff val="0"/>
                    <a:shade val="67500"/>
                    <a:satMod val="115000"/>
                  </a:schemeClr>
                </a:gs>
                <a:gs pos="100000">
                  <a:schemeClr val="accent1">
                    <a:tint val="50000"/>
                    <a:hueOff val="0"/>
                    <a:satOff val="0"/>
                    <a:lumOff val="0"/>
                    <a:shade val="100000"/>
                    <a:satMod val="115000"/>
                  </a:schemeClr>
                </a:gs>
              </a:gsLst>
              <a:lin ang="5400000" scaled="1"/>
              <a:tileRect/>
            </a:gra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kern="1200" dirty="0" err="1" smtClean="0">
                  <a:solidFill>
                    <a:schemeClr val="tx1"/>
                  </a:solidFill>
                  <a:latin typeface="Times New Roman" panose="02020603050405020304" pitchFamily="18" charset="0"/>
                  <a:cs typeface="Times New Roman" panose="02020603050405020304" pitchFamily="18" charset="0"/>
                </a:rPr>
                <a:t>Em</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nhìn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ra</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đây</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là</a:t>
              </a:r>
              <a:r>
                <a:rPr lang="en-US" sz="2800" kern="1200" dirty="0" smtClean="0">
                  <a:solidFill>
                    <a:schemeClr val="tx1"/>
                  </a:solidFill>
                  <a:latin typeface="Times New Roman" panose="02020603050405020304" pitchFamily="18" charset="0"/>
                  <a:cs typeface="Times New Roman" panose="02020603050405020304" pitchFamily="18" charset="0"/>
                </a:rPr>
                <a:t> con </a:t>
              </a:r>
              <a:r>
                <a:rPr lang="en-US" sz="2800" kern="1200" dirty="0" err="1" smtClean="0">
                  <a:solidFill>
                    <a:schemeClr val="tx1"/>
                  </a:solidFill>
                  <a:latin typeface="Times New Roman" panose="02020603050405020304" pitchFamily="18" charset="0"/>
                  <a:cs typeface="Times New Roman" panose="02020603050405020304" pitchFamily="18" charset="0"/>
                </a:rPr>
                <a:t>vịt</a:t>
              </a:r>
              <a:r>
                <a:rPr lang="en-US" sz="2800" kern="1200" dirty="0" smtClean="0">
                  <a:solidFill>
                    <a:schemeClr val="tx1"/>
                  </a:solidFill>
                  <a:latin typeface="Times New Roman" panose="02020603050405020304" pitchFamily="18" charset="0"/>
                  <a:cs typeface="Times New Roman" panose="02020603050405020304" pitchFamily="18" charset="0"/>
                </a:rPr>
                <a:t> hay con </a:t>
              </a:r>
              <a:r>
                <a:rPr lang="en-US" sz="2800" kern="1200" dirty="0" err="1" smtClean="0">
                  <a:solidFill>
                    <a:schemeClr val="tx1"/>
                  </a:solidFill>
                  <a:latin typeface="Times New Roman" panose="02020603050405020304" pitchFamily="18" charset="0"/>
                  <a:cs typeface="Times New Roman" panose="02020603050405020304" pitchFamily="18" charset="0"/>
                </a:rPr>
                <a:t>thỏ</a:t>
              </a:r>
              <a:r>
                <a:rPr lang="en-US" sz="2800" kern="1200" dirty="0" smtClean="0">
                  <a:solidFill>
                    <a:schemeClr val="tx1"/>
                  </a:solidFill>
                  <a:latin typeface="Times New Roman" panose="02020603050405020304" pitchFamily="18" charset="0"/>
                  <a:cs typeface="Times New Roman" panose="02020603050405020304" pitchFamily="18" charset="0"/>
                </a:rPr>
                <a:t>?</a:t>
              </a:r>
              <a:endParaRPr lang="en-US" sz="2800" kern="1200" dirty="0">
                <a:solidFill>
                  <a:schemeClr val="tx1"/>
                </a:solidFill>
                <a:latin typeface="Times New Roman" panose="02020603050405020304" pitchFamily="18" charset="0"/>
                <a:cs typeface="Times New Roman" panose="02020603050405020304" pitchFamily="18" charset="0"/>
              </a:endParaRPr>
            </a:p>
          </p:txBody>
        </p:sp>
      </p:grpSp>
      <p:sp>
        <p:nvSpPr>
          <p:cNvPr id="4" name="TextBox 3"/>
          <p:cNvSpPr txBox="1"/>
          <p:nvPr/>
        </p:nvSpPr>
        <p:spPr>
          <a:xfrm>
            <a:off x="4656406" y="835818"/>
            <a:ext cx="2349305" cy="400110"/>
          </a:xfrm>
          <a:prstGeom prst="rect">
            <a:avLst/>
          </a:prstGeom>
          <a:noFill/>
        </p:spPr>
        <p:txBody>
          <a:bodyPr wrap="square" rtlCol="0">
            <a:spAutoFit/>
          </a:bodyPr>
          <a:lstStyle/>
          <a:p>
            <a:pPr algn="ctr"/>
            <a:r>
              <a:rPr lang="en-US" sz="2000" b="1" dirty="0" smtClean="0">
                <a:solidFill>
                  <a:srgbClr val="0070C0"/>
                </a:solidFill>
                <a:latin typeface="Times New Roman" panose="02020603050405020304" pitchFamily="18" charset="0"/>
                <a:cs typeface="Times New Roman" panose="02020603050405020304" pitchFamily="18" charset="0"/>
              </a:rPr>
              <a:t>KHỞI ĐỘNG</a:t>
            </a:r>
            <a:endParaRPr lang="en-US" sz="2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65080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92100" algn="ctr">
              <a:lnSpc>
                <a:spcPct val="115000"/>
              </a:lnSpc>
              <a:spcBef>
                <a:spcPts val="600"/>
              </a:spcBef>
              <a:spcAft>
                <a:spcPts val="200"/>
              </a:spcAft>
              <a:defRPr/>
            </a:pPr>
            <a:r>
              <a:rPr lang="en-US" sz="2400" b="1">
                <a:solidFill>
                  <a:srgbClr val="000000"/>
                </a:solidFill>
                <a:latin typeface="Times New Roman"/>
                <a:ea typeface="SimSun"/>
              </a:rPr>
              <a:t>Tiết 97, 98: </a:t>
            </a:r>
            <a:r>
              <a:rPr lang="en-US" sz="2400" b="1" smtClean="0">
                <a:solidFill>
                  <a:srgbClr val="FF0000"/>
                </a:solidFill>
                <a:latin typeface="Times New Roman" panose="02020603050405020304" pitchFamily="18" charset="0"/>
                <a:ea typeface="Times New Roman" panose="02020603050405020304" pitchFamily="18" charset="0"/>
              </a:rPr>
              <a:t>Văn </a:t>
            </a:r>
            <a:r>
              <a:rPr lang="en-US" sz="2400" b="1" dirty="0" err="1">
                <a:solidFill>
                  <a:srgbClr val="FF0000"/>
                </a:solidFill>
                <a:latin typeface="Times New Roman" panose="02020603050405020304" pitchFamily="18" charset="0"/>
                <a:ea typeface="Times New Roman" panose="02020603050405020304" pitchFamily="18" charset="0"/>
              </a:rPr>
              <a:t>bản</a:t>
            </a:r>
            <a:r>
              <a:rPr lang="en-US" sz="2400" b="1" dirty="0">
                <a:solidFill>
                  <a:srgbClr val="FF0000"/>
                </a:solidFill>
                <a:latin typeface="Times New Roman" panose="02020603050405020304" pitchFamily="18" charset="0"/>
                <a:ea typeface="Times New Roman" panose="02020603050405020304" pitchFamily="18" charset="0"/>
              </a:rPr>
              <a:t> 1: HỌC THẦY, HỌC BẠN (</a:t>
            </a:r>
            <a:r>
              <a:rPr lang="en-US" sz="2400" b="1" dirty="0" err="1">
                <a:solidFill>
                  <a:srgbClr val="FF0000"/>
                </a:solidFill>
                <a:latin typeface="Times New Roman" panose="02020603050405020304" pitchFamily="18" charset="0"/>
                <a:ea typeface="Times New Roman" panose="02020603050405020304" pitchFamily="18" charset="0"/>
              </a:rPr>
              <a:t>Nguyễn</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Thanh</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Tú</a:t>
            </a:r>
            <a:r>
              <a:rPr lang="en-US" sz="2400" b="1" dirty="0" smtClean="0">
                <a:solidFill>
                  <a:srgbClr val="FF0000"/>
                </a:solidFill>
                <a:latin typeface="Times New Roman" panose="02020603050405020304" pitchFamily="18" charset="0"/>
                <a:ea typeface="Times New Roman" panose="02020603050405020304" pitchFamily="18" charset="0"/>
              </a:rPr>
              <a:t>)</a:t>
            </a:r>
            <a:endParaRPr lang="en-US" sz="2400" b="1" dirty="0">
              <a:solidFill>
                <a:prstClr val="white"/>
              </a:solidFill>
              <a:latin typeface="Segoe UI" panose="020B0502040204020203" pitchFamily="34"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6</a:t>
            </a:r>
            <a:endParaRPr lang="en-US" sz="1600" dirty="0">
              <a:solidFill>
                <a:prstClr val="white"/>
              </a:solidFill>
              <a:latin typeface="Lucida Handwriting" panose="03010101010101010101" pitchFamily="66" charset="0"/>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4" name="Rectangle 3"/>
          <p:cNvSpPr/>
          <p:nvPr/>
        </p:nvSpPr>
        <p:spPr>
          <a:xfrm>
            <a:off x="4323325" y="683313"/>
            <a:ext cx="3602268" cy="523220"/>
          </a:xfrm>
          <a:prstGeom prst="rect">
            <a:avLst/>
          </a:prstGeom>
        </p:spPr>
        <p:txBody>
          <a:bodyPr wrap="none">
            <a:spAutoFit/>
          </a:bodyPr>
          <a:lstStyle/>
          <a:p>
            <a:r>
              <a:rPr lang="pt-BR" sz="2800" b="1" dirty="0">
                <a:solidFill>
                  <a:prstClr val="black"/>
                </a:solidFill>
                <a:latin typeface="Times New Roman" panose="02020603050405020304" pitchFamily="18" charset="0"/>
                <a:ea typeface="Times New Roman" panose="02020603050405020304" pitchFamily="18" charset="0"/>
              </a:rPr>
              <a:t>Suy ngẫm và phản hồi</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6" name="Rectangle 5"/>
          <p:cNvSpPr/>
          <p:nvPr/>
        </p:nvSpPr>
        <p:spPr>
          <a:xfrm>
            <a:off x="507555" y="1297280"/>
            <a:ext cx="9039078" cy="1255728"/>
          </a:xfrm>
          <a:prstGeom prst="rect">
            <a:avLst/>
          </a:prstGeom>
        </p:spPr>
        <p:txBody>
          <a:bodyPr wrap="none">
            <a:spAutoFit/>
          </a:bodyPr>
          <a:lstStyle/>
          <a:p>
            <a:pPr algn="just">
              <a:lnSpc>
                <a:spcPct val="135000"/>
              </a:lnSpc>
            </a:pPr>
            <a:r>
              <a:rPr lang="en-US" sz="2800" b="1">
                <a:solidFill>
                  <a:prstClr val="black"/>
                </a:solidFill>
                <a:latin typeface="Times New Roman Bold"/>
                <a:ea typeface="Calibri"/>
                <a:cs typeface="Times New Roman Bold"/>
              </a:rPr>
              <a:t>3.1. Đặc điểm của văn bản nghị luận  “Học thầy, học bạn”</a:t>
            </a:r>
            <a:endParaRPr lang="en-US" sz="2800">
              <a:solidFill>
                <a:prstClr val="black"/>
              </a:solidFill>
              <a:latin typeface="Times New Roman"/>
              <a:ea typeface="Calibri"/>
              <a:cs typeface="Times New Roman"/>
            </a:endParaRPr>
          </a:p>
          <a:p>
            <a:pPr algn="ctr">
              <a:lnSpc>
                <a:spcPct val="135000"/>
              </a:lnSpc>
            </a:pPr>
            <a:r>
              <a:rPr lang="en-US" sz="2800" b="1">
                <a:solidFill>
                  <a:prstClr val="black"/>
                </a:solidFill>
                <a:latin typeface="Times New Roman Bold"/>
                <a:ea typeface="Calibri"/>
                <a:cs typeface="Times New Roman Bold"/>
              </a:rPr>
              <a:t>(phiếu học tập 1</a:t>
            </a:r>
            <a:r>
              <a:rPr lang="en-US" sz="2800" b="1" smtClean="0">
                <a:solidFill>
                  <a:prstClr val="black"/>
                </a:solidFill>
                <a:latin typeface="Times New Roman Bold"/>
                <a:ea typeface="Calibri"/>
                <a:cs typeface="Times New Roman Bold"/>
              </a:rPr>
              <a:t>)</a:t>
            </a:r>
            <a:r>
              <a:rPr lang="pt-BR" sz="2800" b="1" smtClean="0">
                <a:solidFill>
                  <a:srgbClr val="0070C0"/>
                </a:solidFill>
                <a:latin typeface="Times New Roman" panose="02020603050405020304" pitchFamily="18" charset="0"/>
                <a:ea typeface="Times New Roman" panose="02020603050405020304" pitchFamily="18" charset="0"/>
              </a:rPr>
              <a:t> </a:t>
            </a:r>
            <a:endParaRPr lang="en-US" sz="2800" dirty="0">
              <a:solidFill>
                <a:prstClr val="black"/>
              </a:solidFill>
            </a:endParaRPr>
          </a:p>
        </p:txBody>
      </p:sp>
      <p:sp>
        <p:nvSpPr>
          <p:cNvPr id="9" name="Rectangle 8"/>
          <p:cNvSpPr/>
          <p:nvPr/>
        </p:nvSpPr>
        <p:spPr>
          <a:xfrm>
            <a:off x="442458" y="2536506"/>
            <a:ext cx="6920292" cy="590931"/>
          </a:xfrm>
          <a:prstGeom prst="rect">
            <a:avLst/>
          </a:prstGeom>
        </p:spPr>
        <p:txBody>
          <a:bodyPr wrap="none">
            <a:spAutoFit/>
          </a:bodyPr>
          <a:lstStyle/>
          <a:p>
            <a:pPr algn="just">
              <a:lnSpc>
                <a:spcPct val="135000"/>
              </a:lnSpc>
              <a:spcAft>
                <a:spcPts val="0"/>
              </a:spcAft>
            </a:pPr>
            <a:r>
              <a:rPr lang="en-US" sz="2400" b="1">
                <a:latin typeface="Times New Roman Bold"/>
                <a:ea typeface="Calibri"/>
                <a:cs typeface="Times New Roman Bold"/>
              </a:rPr>
              <a:t>3.2. </a:t>
            </a:r>
            <a:r>
              <a:rPr lang="en-US" sz="2400" b="1">
                <a:latin typeface="Times New Roman"/>
                <a:ea typeface="Times New Roman"/>
                <a:cs typeface="Times New Roman"/>
              </a:rPr>
              <a:t>Tóm tắt văn bản nghị luận “</a:t>
            </a:r>
            <a:r>
              <a:rPr lang="en-US" sz="2400" b="1" i="1">
                <a:latin typeface="Times New Roman"/>
                <a:ea typeface="Times New Roman"/>
                <a:cs typeface="Times New Roman"/>
              </a:rPr>
              <a:t>Học thầy, học bạn”</a:t>
            </a:r>
            <a:endParaRPr lang="en-US" sz="2400">
              <a:effectLst/>
              <a:latin typeface="Times New Roman"/>
              <a:ea typeface="Calibri"/>
              <a:cs typeface="Times New Roman"/>
            </a:endParaRPr>
          </a:p>
        </p:txBody>
      </p:sp>
      <p:sp>
        <p:nvSpPr>
          <p:cNvPr id="10" name="Rectangle 9"/>
          <p:cNvSpPr/>
          <p:nvPr/>
        </p:nvSpPr>
        <p:spPr>
          <a:xfrm>
            <a:off x="576020" y="3429000"/>
            <a:ext cx="6096000" cy="960263"/>
          </a:xfrm>
          <a:prstGeom prst="rect">
            <a:avLst/>
          </a:prstGeom>
        </p:spPr>
        <p:txBody>
          <a:bodyPr>
            <a:spAutoFit/>
          </a:bodyPr>
          <a:lstStyle/>
          <a:p>
            <a:pPr algn="ctr">
              <a:lnSpc>
                <a:spcPct val="135000"/>
              </a:lnSpc>
              <a:spcAft>
                <a:spcPts val="0"/>
              </a:spcAft>
            </a:pPr>
            <a:r>
              <a:rPr lang="en-US" sz="2400">
                <a:latin typeface="Times New Roman"/>
                <a:ea typeface="Times New Roman"/>
                <a:cs typeface="Times New Roman"/>
              </a:rPr>
              <a:t>đoạn văn tóm tắt văn bản </a:t>
            </a:r>
            <a:r>
              <a:rPr lang="en-US" sz="2400" i="1">
                <a:latin typeface="Times New Roman"/>
                <a:ea typeface="Times New Roman"/>
                <a:cs typeface="Times New Roman"/>
              </a:rPr>
              <a:t>Học thầy, học bạn</a:t>
            </a:r>
            <a:r>
              <a:rPr lang="en-US" sz="2400">
                <a:latin typeface="Times New Roman"/>
                <a:ea typeface="Times New Roman"/>
                <a:cs typeface="Times New Roman"/>
              </a:rPr>
              <a:t>.</a:t>
            </a:r>
            <a:r>
              <a:rPr lang="en-US" sz="2400">
                <a:latin typeface="Times New Roman"/>
                <a:ea typeface="Calibri"/>
                <a:cs typeface="Times New Roman"/>
              </a:rPr>
              <a:t>)</a:t>
            </a:r>
          </a:p>
          <a:p>
            <a:r>
              <a:rPr lang="en-US" sz="2400" i="1">
                <a:latin typeface="Times New Roman"/>
                <a:ea typeface="Times New Roman"/>
              </a:rPr>
              <a:t> (phiếu học tập 2)</a:t>
            </a:r>
            <a:endParaRPr lang="en-US" sz="2400"/>
          </a:p>
        </p:txBody>
      </p:sp>
      <p:sp>
        <p:nvSpPr>
          <p:cNvPr id="11" name="Rectangle 10"/>
          <p:cNvSpPr/>
          <p:nvPr/>
        </p:nvSpPr>
        <p:spPr>
          <a:xfrm>
            <a:off x="7229958" y="2821911"/>
            <a:ext cx="4122550" cy="2585323"/>
          </a:xfrm>
          <a:prstGeom prst="rect">
            <a:avLst/>
          </a:prstGeom>
        </p:spPr>
        <p:txBody>
          <a:bodyPr wrap="square">
            <a:spAutoFit/>
          </a:bodyPr>
          <a:lstStyle/>
          <a:p>
            <a:pPr algn="just">
              <a:lnSpc>
                <a:spcPct val="135000"/>
              </a:lnSpc>
              <a:spcAft>
                <a:spcPts val="0"/>
              </a:spcAft>
            </a:pPr>
            <a:r>
              <a:rPr lang="en-US" sz="2400" b="1">
                <a:latin typeface="Times New Roman Bold"/>
                <a:ea typeface="Calibri"/>
                <a:cs typeface="Times New Roman Bold"/>
              </a:rPr>
              <a:t>GV giao nhiệm vụ:</a:t>
            </a:r>
            <a:r>
              <a:rPr lang="en-US" sz="2400">
                <a:latin typeface="Times New Roman"/>
                <a:ea typeface="Calibri"/>
                <a:cs typeface="Times New Roman"/>
              </a:rPr>
              <a:t> yêu cầu HS hoạt động cá nhân để </a:t>
            </a:r>
            <a:r>
              <a:rPr lang="en-US" sz="2400">
                <a:latin typeface="Times New Roman"/>
                <a:ea typeface="Times New Roman"/>
                <a:cs typeface="Times New Roman"/>
              </a:rPr>
              <a:t> trả lời câu hỏi 5 và viết đoạn văn tóm tắt văn bản “</a:t>
            </a:r>
            <a:r>
              <a:rPr lang="en-US" sz="2400" i="1">
                <a:latin typeface="Times New Roman"/>
                <a:ea typeface="Times New Roman"/>
                <a:cs typeface="Times New Roman"/>
              </a:rPr>
              <a:t>Học thầy, học bạn”. (phiếu học tập 2)</a:t>
            </a:r>
            <a:endParaRPr lang="en-US" sz="2400">
              <a:effectLst/>
              <a:latin typeface="Times New Roman"/>
              <a:ea typeface="Calibri"/>
              <a:cs typeface="Times New Roman"/>
            </a:endParaRPr>
          </a:p>
        </p:txBody>
      </p:sp>
    </p:spTree>
    <p:extLst>
      <p:ext uri="{BB962C8B-B14F-4D97-AF65-F5344CB8AC3E}">
        <p14:creationId xmlns:p14="http://schemas.microsoft.com/office/powerpoint/2010/main" val="33751030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012033566"/>
              </p:ext>
            </p:extLst>
          </p:nvPr>
        </p:nvGraphicFramePr>
        <p:xfrm>
          <a:off x="1086926" y="-7749"/>
          <a:ext cx="9754139" cy="6299170"/>
        </p:xfrm>
        <a:graphic>
          <a:graphicData uri="http://schemas.openxmlformats.org/drawingml/2006/table">
            <a:tbl>
              <a:tblPr firstRow="1" firstCol="1" bandRow="1"/>
              <a:tblGrid>
                <a:gridCol w="9754139"/>
              </a:tblGrid>
              <a:tr h="6299170">
                <a:tc>
                  <a:txBody>
                    <a:bodyPr/>
                    <a:lstStyle/>
                    <a:p>
                      <a:pPr algn="ctr">
                        <a:lnSpc>
                          <a:spcPct val="135000"/>
                        </a:lnSpc>
                        <a:spcAft>
                          <a:spcPts val="0"/>
                        </a:spcAft>
                      </a:pPr>
                      <a:r>
                        <a:rPr lang="en-US" sz="1400" b="1">
                          <a:effectLst/>
                          <a:latin typeface="Times New Roman Bold"/>
                          <a:ea typeface="Calibri"/>
                          <a:cs typeface="Times New Roman Bold"/>
                        </a:rPr>
                        <a:t>PHIẾU HỌC TẬP SỐ 2</a:t>
                      </a:r>
                      <a:endParaRPr lang="en-US" sz="1300">
                        <a:effectLst/>
                        <a:latin typeface="Times New Roman"/>
                        <a:ea typeface="Calibri"/>
                        <a:cs typeface="Times New Roman"/>
                      </a:endParaRPr>
                    </a:p>
                    <a:p>
                      <a:pPr algn="ctr">
                        <a:lnSpc>
                          <a:spcPct val="135000"/>
                        </a:lnSpc>
                        <a:spcAft>
                          <a:spcPts val="0"/>
                        </a:spcAft>
                      </a:pPr>
                      <a:r>
                        <a:rPr lang="en-US" sz="1400" b="1">
                          <a:effectLst/>
                          <a:latin typeface="Times New Roman Bold"/>
                          <a:ea typeface="Calibri"/>
                          <a:cs typeface="Times New Roman Bold"/>
                        </a:rPr>
                        <a:t>TÓM TẮT VĂN BẢN NGHỊ LUẬN “HỌC THẦY, HỌC BẠN”</a:t>
                      </a:r>
                      <a:endParaRPr lang="en-US" sz="1300">
                        <a:effectLst/>
                        <a:latin typeface="Times New Roman"/>
                        <a:ea typeface="Calibri"/>
                        <a:cs typeface="Times New Roman"/>
                      </a:endParaRPr>
                    </a:p>
                    <a:p>
                      <a:pPr algn="just">
                        <a:lnSpc>
                          <a:spcPct val="135000"/>
                        </a:lnSpc>
                        <a:spcAft>
                          <a:spcPts val="0"/>
                        </a:spcAft>
                      </a:pPr>
                      <a:r>
                        <a:rPr lang="en-US" sz="2000" b="1">
                          <a:effectLst/>
                          <a:latin typeface="Times New Roman Bold"/>
                          <a:ea typeface="Calibri"/>
                          <a:cs typeface="Times New Roman Bold"/>
                        </a:rPr>
                        <a:t>Nhiệm vụ:</a:t>
                      </a:r>
                      <a:r>
                        <a:rPr lang="en-US" sz="2000" i="1">
                          <a:effectLst/>
                          <a:latin typeface="Times New Roman Italic"/>
                          <a:ea typeface="Calibri"/>
                          <a:cs typeface="Times New Roman Italic"/>
                        </a:rPr>
                        <a:t> Hoàn thành sơ đồ sau và viết đoạn văn tóm tắt văn bản “Học thầy, học bạn” (khoảng 150 đến 200 chữ).</a:t>
                      </a:r>
                      <a:endParaRPr lang="en-US" sz="20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6" name="Picture 5"/>
          <p:cNvPicPr/>
          <p:nvPr/>
        </p:nvPicPr>
        <p:blipFill>
          <a:blip r:embed="rId2"/>
          <a:stretch>
            <a:fillRect/>
          </a:stretch>
        </p:blipFill>
        <p:spPr>
          <a:xfrm>
            <a:off x="891151" y="1658318"/>
            <a:ext cx="9818178" cy="4835471"/>
          </a:xfrm>
          <a:prstGeom prst="rect">
            <a:avLst/>
          </a:prstGeom>
          <a:noFill/>
          <a:ln>
            <a:noFill/>
          </a:ln>
        </p:spPr>
      </p:pic>
    </p:spTree>
    <p:extLst>
      <p:ext uri="{BB962C8B-B14F-4D97-AF65-F5344CB8AC3E}">
        <p14:creationId xmlns:p14="http://schemas.microsoft.com/office/powerpoint/2010/main" val="33028693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92100" algn="ctr">
              <a:lnSpc>
                <a:spcPct val="115000"/>
              </a:lnSpc>
              <a:spcBef>
                <a:spcPts val="600"/>
              </a:spcBef>
              <a:spcAft>
                <a:spcPts val="200"/>
              </a:spcAft>
              <a:defRPr/>
            </a:pPr>
            <a:r>
              <a:rPr lang="en-US" sz="2400" b="1">
                <a:solidFill>
                  <a:srgbClr val="000000"/>
                </a:solidFill>
                <a:latin typeface="Times New Roman"/>
                <a:ea typeface="SimSun"/>
              </a:rPr>
              <a:t>Tiết 97, 98: </a:t>
            </a:r>
            <a:r>
              <a:rPr kumimoji="0" lang="en-US" sz="2400" b="1" i="0" u="none" strike="noStrike" kern="1200" cap="none" spc="0" normalizeH="0" baseline="0" noProof="0" smtClean="0">
                <a:ln>
                  <a:noFill/>
                </a:ln>
                <a:solidFill>
                  <a:srgbClr val="FF0000"/>
                </a:solidFill>
                <a:effectLst/>
                <a:uLnTx/>
                <a:uFillTx/>
                <a:latin typeface="Times New Roman" panose="02020603050405020304" pitchFamily="18" charset="0"/>
                <a:ea typeface="Times New Roman" panose="02020603050405020304" pitchFamily="18" charset="0"/>
                <a:cs typeface="+mn-cs"/>
              </a:rPr>
              <a:t>Văn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 HỌC THẦY, HỌC BẠN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Nguyễn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Tú</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23325" y="683313"/>
            <a:ext cx="360226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Suy ngẫm và phản hồi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423960" y="1164431"/>
            <a:ext cx="11208490" cy="612732"/>
          </a:xfrm>
          <a:prstGeom prst="rect">
            <a:avLst/>
          </a:prstGeom>
        </p:spPr>
        <p:txBody>
          <a:bodyPr wrap="square">
            <a:spAutoFit/>
          </a:bodyPr>
          <a:lstStyle/>
          <a:p>
            <a:pPr algn="just">
              <a:lnSpc>
                <a:spcPct val="135000"/>
              </a:lnSpc>
              <a:spcAft>
                <a:spcPts val="0"/>
              </a:spcAft>
            </a:pPr>
            <a:r>
              <a:rPr lang="en-US" sz="2800" b="1">
                <a:latin typeface="Times New Roman Bold"/>
                <a:ea typeface="Calibri"/>
                <a:cs typeface="Times New Roman Bold"/>
              </a:rPr>
              <a:t>3.3. </a:t>
            </a:r>
            <a:r>
              <a:rPr lang="en-US" sz="2800" b="1">
                <a:latin typeface="Times New Roman"/>
                <a:ea typeface="Times New Roman"/>
                <a:cs typeface="Times New Roman"/>
              </a:rPr>
              <a:t>Ý nghĩa của vấn đề đặt ra trong văn bản </a:t>
            </a:r>
            <a:r>
              <a:rPr lang="en-US" sz="2800" b="1" i="1">
                <a:latin typeface="Times New Roman"/>
                <a:ea typeface="Times New Roman"/>
                <a:cs typeface="Times New Roman"/>
              </a:rPr>
              <a:t>Học thầy, học </a:t>
            </a:r>
            <a:r>
              <a:rPr lang="en-US" sz="2800" b="1" i="1" smtClean="0">
                <a:latin typeface="Times New Roman"/>
                <a:ea typeface="Times New Roman"/>
                <a:cs typeface="Times New Roman"/>
              </a:rPr>
              <a:t>bạn</a:t>
            </a:r>
            <a:endParaRPr lang="en-US" sz="2800">
              <a:latin typeface="Times New Roman"/>
              <a:ea typeface="Calibri"/>
              <a:cs typeface="Times New Roman"/>
            </a:endParaRPr>
          </a:p>
        </p:txBody>
      </p:sp>
      <p:sp>
        <p:nvSpPr>
          <p:cNvPr id="3" name="Rectangle 2"/>
          <p:cNvSpPr/>
          <p:nvPr/>
        </p:nvSpPr>
        <p:spPr>
          <a:xfrm>
            <a:off x="8144358" y="2392913"/>
            <a:ext cx="3156357" cy="1200329"/>
          </a:xfrm>
          <a:prstGeom prst="rect">
            <a:avLst/>
          </a:prstGeom>
        </p:spPr>
        <p:txBody>
          <a:bodyPr wrap="square">
            <a:spAutoFit/>
          </a:bodyPr>
          <a:lstStyle/>
          <a:p>
            <a:r>
              <a:rPr lang="en-US" sz="2400" i="1">
                <a:latin typeface="Times New Roman Italic"/>
                <a:ea typeface="Calibri"/>
                <a:cs typeface="Times New Roman Italic"/>
              </a:rPr>
              <a:t>Theo em, làm thế nào để việc “học thầy, học bạn” được hiểu quả?</a:t>
            </a:r>
            <a:endParaRPr lang="en-US" sz="2400"/>
          </a:p>
        </p:txBody>
      </p:sp>
      <p:sp>
        <p:nvSpPr>
          <p:cNvPr id="6" name="Rectangle 5"/>
          <p:cNvSpPr/>
          <p:nvPr/>
        </p:nvSpPr>
        <p:spPr>
          <a:xfrm>
            <a:off x="507555" y="2073044"/>
            <a:ext cx="6691408" cy="2086725"/>
          </a:xfrm>
          <a:prstGeom prst="rect">
            <a:avLst/>
          </a:prstGeom>
        </p:spPr>
        <p:txBody>
          <a:bodyPr wrap="square">
            <a:spAutoFit/>
          </a:bodyPr>
          <a:lstStyle/>
          <a:p>
            <a:pPr indent="266700" algn="just">
              <a:lnSpc>
                <a:spcPct val="135000"/>
              </a:lnSpc>
              <a:spcAft>
                <a:spcPts val="0"/>
              </a:spcAft>
            </a:pPr>
            <a:r>
              <a:rPr lang="en-US" sz="2400">
                <a:latin typeface="Times New Roman"/>
                <a:ea typeface="Times New Roman"/>
                <a:cs typeface="Times New Roman"/>
              </a:rPr>
              <a:t>Mỗi cách học thể hiện một </a:t>
            </a:r>
            <a:r>
              <a:rPr lang="en-US" sz="2400" b="1">
                <a:latin typeface="Times New Roman"/>
                <a:ea typeface="Times New Roman"/>
                <a:cs typeface="Times New Roman"/>
              </a:rPr>
              <a:t>góc nhìn</a:t>
            </a:r>
            <a:r>
              <a:rPr lang="en-US" sz="2400">
                <a:latin typeface="Times New Roman"/>
                <a:ea typeface="Times New Roman"/>
                <a:cs typeface="Times New Roman"/>
              </a:rPr>
              <a:t> khác nhau về vấn đề học tập, khi ta biết </a:t>
            </a:r>
            <a:r>
              <a:rPr lang="en-US" sz="2400" b="1">
                <a:latin typeface="Times New Roman"/>
                <a:ea typeface="Times New Roman"/>
                <a:cs typeface="Times New Roman"/>
              </a:rPr>
              <a:t>tôn trọng và nhìn nhận những góc nhìn khác nhau</a:t>
            </a:r>
            <a:r>
              <a:rPr lang="en-US" sz="2400">
                <a:latin typeface="Times New Roman"/>
                <a:ea typeface="Times New Roman"/>
                <a:cs typeface="Times New Roman"/>
              </a:rPr>
              <a:t>, ta sẽ tìm được giải pháp học tập tốt</a:t>
            </a:r>
            <a:r>
              <a:rPr lang="en-US" sz="2400" b="1">
                <a:latin typeface="Times New Roman"/>
                <a:ea typeface="Times New Roman"/>
                <a:cs typeface="Times New Roman"/>
              </a:rPr>
              <a:t> </a:t>
            </a:r>
            <a:r>
              <a:rPr lang="en-US" sz="2400">
                <a:latin typeface="Times New Roman"/>
                <a:ea typeface="Times New Roman"/>
                <a:cs typeface="Times New Roman"/>
              </a:rPr>
              <a:t>nhất cho bản thân mình.</a:t>
            </a:r>
            <a:endParaRPr lang="en-US" sz="2400">
              <a:effectLst/>
              <a:latin typeface="Times New Roman"/>
              <a:ea typeface="Calibri"/>
              <a:cs typeface="Times New Roman"/>
            </a:endParaRPr>
          </a:p>
        </p:txBody>
      </p:sp>
      <p:sp>
        <p:nvSpPr>
          <p:cNvPr id="9" name="Rectangle 8"/>
          <p:cNvSpPr/>
          <p:nvPr/>
        </p:nvSpPr>
        <p:spPr>
          <a:xfrm>
            <a:off x="6253566" y="3593242"/>
            <a:ext cx="5477264" cy="3083921"/>
          </a:xfrm>
          <a:prstGeom prst="rect">
            <a:avLst/>
          </a:prstGeom>
        </p:spPr>
        <p:txBody>
          <a:bodyPr wrap="square">
            <a:spAutoFit/>
          </a:bodyPr>
          <a:lstStyle/>
          <a:p>
            <a:pPr algn="just">
              <a:lnSpc>
                <a:spcPct val="135000"/>
              </a:lnSpc>
              <a:spcAft>
                <a:spcPts val="0"/>
              </a:spcAft>
            </a:pPr>
            <a:r>
              <a:rPr lang="en-US">
                <a:latin typeface="Times New Roman"/>
                <a:ea typeface="Times New Roman"/>
                <a:cs typeface="Times New Roman"/>
              </a:rPr>
              <a:t>+ Cách học từ thầy hiệu quả: chuẩn bị bài trước khi lên lớp, tham gia phát biểu xây dựng bài học, đặt ra những câu hỏi để hiểu bài hơn…</a:t>
            </a:r>
            <a:endParaRPr lang="en-US">
              <a:latin typeface="Times New Roman"/>
              <a:ea typeface="Calibri"/>
              <a:cs typeface="Times New Roman"/>
            </a:endParaRPr>
          </a:p>
          <a:p>
            <a:pPr algn="just">
              <a:lnSpc>
                <a:spcPct val="135000"/>
              </a:lnSpc>
              <a:spcAft>
                <a:spcPts val="0"/>
              </a:spcAft>
              <a:tabLst>
                <a:tab pos="103505" algn="l"/>
              </a:tabLst>
            </a:pPr>
            <a:r>
              <a:rPr lang="en-US">
                <a:latin typeface="Times New Roman"/>
                <a:ea typeface="Times New Roman"/>
                <a:cs typeface="Times New Roman"/>
              </a:rPr>
              <a:t>+ Cách học từ bạn hiệu quả: cùng nhau lên kế hoạch học tập, làm việc nhóm, tham gia thảo luận về các vấn đề của bài học, cùng nhau thực hiện bài tập khó…</a:t>
            </a:r>
            <a:endParaRPr lang="en-US">
              <a:latin typeface="Times New Roman"/>
              <a:ea typeface="Calibri"/>
              <a:cs typeface="Times New Roman"/>
            </a:endParaRPr>
          </a:p>
          <a:p>
            <a:pPr algn="just">
              <a:lnSpc>
                <a:spcPct val="135000"/>
              </a:lnSpc>
              <a:spcAft>
                <a:spcPts val="0"/>
              </a:spcAft>
            </a:pPr>
            <a:r>
              <a:rPr lang="en-US">
                <a:latin typeface="Times New Roman"/>
                <a:ea typeface="Times New Roman"/>
                <a:cs typeface="Times New Roman"/>
              </a:rPr>
              <a:t>+ Kết hợp cả học từ thầy và học từ bạn để có kết quả học tập tốt nhất.</a:t>
            </a:r>
            <a:endParaRPr lang="en-US">
              <a:effectLst/>
              <a:latin typeface="Times New Roman"/>
              <a:ea typeface="Calibri"/>
              <a:cs typeface="Times New Roman"/>
            </a:endParaRPr>
          </a:p>
        </p:txBody>
      </p:sp>
    </p:spTree>
    <p:extLst>
      <p:ext uri="{BB962C8B-B14F-4D97-AF65-F5344CB8AC3E}">
        <p14:creationId xmlns:p14="http://schemas.microsoft.com/office/powerpoint/2010/main" val="1291668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92100" algn="ctr">
              <a:lnSpc>
                <a:spcPct val="115000"/>
              </a:lnSpc>
              <a:spcBef>
                <a:spcPts val="600"/>
              </a:spcBef>
              <a:spcAft>
                <a:spcPts val="200"/>
              </a:spcAft>
              <a:defRPr/>
            </a:pPr>
            <a:r>
              <a:rPr lang="en-US" sz="2400" b="1">
                <a:solidFill>
                  <a:srgbClr val="000000"/>
                </a:solidFill>
                <a:latin typeface="Times New Roman"/>
                <a:ea typeface="SimSun"/>
              </a:rPr>
              <a:t>Tiết 97, 98: </a:t>
            </a:r>
            <a:r>
              <a:rPr kumimoji="0" lang="en-US" sz="2400" b="1" i="0" u="none" strike="noStrike" kern="1200" cap="none" spc="0" normalizeH="0" baseline="0" noProof="0" smtClean="0">
                <a:ln>
                  <a:noFill/>
                </a:ln>
                <a:solidFill>
                  <a:srgbClr val="FF0000"/>
                </a:solidFill>
                <a:effectLst/>
                <a:uLnTx/>
                <a:uFillTx/>
                <a:latin typeface="Times New Roman" panose="02020603050405020304" pitchFamily="18" charset="0"/>
                <a:ea typeface="Times New Roman" panose="02020603050405020304" pitchFamily="18" charset="0"/>
                <a:cs typeface="+mn-cs"/>
              </a:rPr>
              <a:t>Văn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 HỌC THẦY, HỌC BẠN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Nguyễn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Tú</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23325" y="683313"/>
            <a:ext cx="360226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Suy ngẫm và phản hồi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07555" y="1164431"/>
            <a:ext cx="20779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IV.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Tổng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kết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442458" y="1633892"/>
            <a:ext cx="5577168" cy="523220"/>
          </a:xfrm>
          <a:prstGeom prst="rect">
            <a:avLst/>
          </a:prstGeom>
        </p:spPr>
        <p:txBody>
          <a:bodyPr wrap="none">
            <a:spAutoFit/>
          </a:bodyPr>
          <a:lstStyle/>
          <a:p>
            <a:pPr algn="just">
              <a:spcAft>
                <a:spcPts val="0"/>
              </a:spcAft>
            </a:pPr>
            <a:r>
              <a:rPr lang="en-US" sz="2800" b="1" dirty="0">
                <a:solidFill>
                  <a:srgbClr val="0070C0"/>
                </a:solidFill>
                <a:latin typeface="Times New Roman" panose="02020603050405020304" pitchFamily="18" charset="0"/>
                <a:ea typeface="Times New Roman" panose="02020603050405020304" pitchFamily="18" charset="0"/>
              </a:rPr>
              <a:t>3. </a:t>
            </a:r>
            <a:r>
              <a:rPr lang="en-US" sz="2800" b="1" dirty="0" err="1">
                <a:solidFill>
                  <a:srgbClr val="0070C0"/>
                </a:solidFill>
                <a:latin typeface="Times New Roman" panose="02020603050405020304" pitchFamily="18" charset="0"/>
                <a:ea typeface="Times New Roman" panose="02020603050405020304" pitchFamily="18" charset="0"/>
              </a:rPr>
              <a:t>Cách</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đọc</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hiểu</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văn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bản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nghị</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luận</a:t>
            </a:r>
            <a:endParaRPr lang="en-US" sz="2800" dirty="0">
              <a:effectLst/>
              <a:latin typeface="Times New Roman" panose="02020603050405020304" pitchFamily="18" charset="0"/>
              <a:ea typeface="Times New Roman" panose="02020603050405020304" pitchFamily="18" charset="0"/>
            </a:endParaRPr>
          </a:p>
        </p:txBody>
      </p:sp>
      <p:sp>
        <p:nvSpPr>
          <p:cNvPr id="11" name="Freeform 10"/>
          <p:cNvSpPr/>
          <p:nvPr/>
        </p:nvSpPr>
        <p:spPr>
          <a:xfrm>
            <a:off x="1240486" y="2765565"/>
            <a:ext cx="3463689" cy="1968288"/>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64242" tIns="28004" rIns="608235" bIns="28004" numCol="1" spcCol="1270" anchor="ctr" anchorCtr="0">
            <a:noAutofit/>
          </a:bodyPr>
          <a:lstStyle/>
          <a:p>
            <a:pPr lvl="0" algn="ctr" defTabSz="9334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Xác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định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nghị</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luận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cập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VB.</a:t>
            </a:r>
            <a:endParaRPr lang="en-US" sz="28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4357805" y="2765565"/>
            <a:ext cx="3463689" cy="1968288"/>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664242" tIns="28004" rIns="608235" bIns="28004" numCol="1" spcCol="1270" anchor="ctr" anchorCtr="0">
            <a:noAutofit/>
          </a:bodyPr>
          <a:lstStyle/>
          <a:p>
            <a:pPr lvl="0" algn="ctr" defTabSz="9334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Nắm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ý </a:t>
            </a:r>
            <a:r>
              <a:rPr lang="en-US" sz="2800" kern="1200" dirty="0" err="1" smtClean="0">
                <a:latin typeface="Times New Roman" panose="02020603050405020304" pitchFamily="18" charset="0"/>
                <a:cs typeface="Times New Roman" panose="02020603050405020304" pitchFamily="18" charset="0"/>
              </a:rPr>
              <a:t>kiến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quan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điểm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viết</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7475125" y="2765565"/>
            <a:ext cx="3463689" cy="1968288"/>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664242" tIns="28004" rIns="608235" bIns="28004" numCol="1" spcCol="1270" anchor="ctr" anchorCtr="0">
            <a:noAutofit/>
          </a:bodyPr>
          <a:lstStyle/>
          <a:p>
            <a:pPr lvl="0" algn="ctr" defTabSz="9334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Tìm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hệ</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thống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lẽ</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chứng</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925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92100" algn="ctr">
              <a:lnSpc>
                <a:spcPct val="115000"/>
              </a:lnSpc>
              <a:spcBef>
                <a:spcPts val="600"/>
              </a:spcBef>
              <a:spcAft>
                <a:spcPts val="200"/>
              </a:spcAft>
              <a:defRPr/>
            </a:pPr>
            <a:r>
              <a:rPr lang="en-US" sz="2400" b="1">
                <a:solidFill>
                  <a:srgbClr val="000000"/>
                </a:solidFill>
                <a:latin typeface="Times New Roman"/>
                <a:ea typeface="SimSun"/>
              </a:rPr>
              <a:t>Tiết 97, 98: </a:t>
            </a:r>
            <a:r>
              <a:rPr kumimoji="0" lang="en-US" sz="2400" b="1" i="0" u="none" strike="noStrike" kern="1200" cap="none" spc="0" normalizeH="0" baseline="0" noProof="0" smtClean="0">
                <a:ln>
                  <a:noFill/>
                </a:ln>
                <a:solidFill>
                  <a:srgbClr val="FF0000"/>
                </a:solidFill>
                <a:effectLst/>
                <a:uLnTx/>
                <a:uFillTx/>
                <a:latin typeface="Times New Roman" panose="02020603050405020304" pitchFamily="18" charset="0"/>
                <a:ea typeface="Times New Roman" panose="02020603050405020304" pitchFamily="18" charset="0"/>
                <a:cs typeface="+mn-cs"/>
              </a:rPr>
              <a:t>Văn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 HỌC THẦY, HỌC BẠN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Nguyễn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Tú</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323325" y="683313"/>
            <a:ext cx="360226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Suy ngẫm và phản hồi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98285" y="1305279"/>
            <a:ext cx="9816576" cy="1686616"/>
          </a:xfrm>
          <a:prstGeom prst="rect">
            <a:avLst/>
          </a:prstGeom>
        </p:spPr>
        <p:txBody>
          <a:bodyPr wrap="square">
            <a:spAutoFit/>
          </a:bodyPr>
          <a:lstStyle/>
          <a:p>
            <a:pPr algn="just">
              <a:lnSpc>
                <a:spcPct val="135000"/>
              </a:lnSpc>
              <a:spcAft>
                <a:spcPts val="0"/>
              </a:spcAft>
            </a:pPr>
            <a:r>
              <a:rPr lang="vi-VN" sz="2800" b="1">
                <a:latin typeface="Times New Roman"/>
                <a:ea typeface="Calibri"/>
                <a:cs typeface="Times New Roman Bold"/>
              </a:rPr>
              <a:t>4. </a:t>
            </a:r>
            <a:r>
              <a:rPr lang="en-US" sz="2800" b="1">
                <a:latin typeface="Times New Roman Bold"/>
                <a:ea typeface="Calibri"/>
                <a:cs typeface="Times New Roman Bold"/>
              </a:rPr>
              <a:t>Khái quát đặc điểm kiểu văn nghị luận</a:t>
            </a:r>
            <a:r>
              <a:rPr lang="vi-VN" sz="2800" b="1">
                <a:latin typeface="Times New Roman"/>
                <a:ea typeface="Calibri"/>
                <a:cs typeface="Times New Roman Bold"/>
              </a:rPr>
              <a:t>, </a:t>
            </a:r>
            <a:endParaRPr lang="en-US" sz="2800" b="1" smtClean="0">
              <a:latin typeface="Times New Roman"/>
              <a:ea typeface="Calibri"/>
              <a:cs typeface="Times New Roman Bold"/>
            </a:endParaRPr>
          </a:p>
          <a:p>
            <a:pPr algn="just">
              <a:lnSpc>
                <a:spcPct val="135000"/>
              </a:lnSpc>
              <a:spcAft>
                <a:spcPts val="0"/>
              </a:spcAft>
            </a:pPr>
            <a:r>
              <a:rPr lang="vi-VN" sz="2800" b="1" smtClean="0">
                <a:latin typeface="Times New Roman"/>
                <a:ea typeface="Calibri"/>
                <a:cs typeface="Times New Roman Bold"/>
              </a:rPr>
              <a:t>h</a:t>
            </a:r>
            <a:r>
              <a:rPr lang="vi-VN" sz="2800" b="1" smtClean="0">
                <a:latin typeface="Times New Roman Bold"/>
                <a:ea typeface="Calibri"/>
                <a:cs typeface="Times New Roman Bold"/>
              </a:rPr>
              <a:t>ướ</a:t>
            </a:r>
            <a:r>
              <a:rPr lang="vi-VN" sz="2800" b="1" smtClean="0">
                <a:latin typeface="Times New Roman"/>
                <a:ea typeface="Calibri"/>
                <a:cs typeface="Times New Roman Bold"/>
              </a:rPr>
              <a:t>ng </a:t>
            </a:r>
            <a:r>
              <a:rPr lang="vi-VN" sz="2800" b="1">
                <a:latin typeface="Times New Roman"/>
                <a:ea typeface="Calibri"/>
                <a:cs typeface="Times New Roman Bold"/>
              </a:rPr>
              <a:t>d</a:t>
            </a:r>
            <a:r>
              <a:rPr lang="vi-VN" sz="2800" b="1">
                <a:latin typeface="Times New Roman Bold"/>
                <a:ea typeface="Calibri"/>
                <a:cs typeface="Times New Roman Bold"/>
              </a:rPr>
              <a:t>ẫ</a:t>
            </a:r>
            <a:r>
              <a:rPr lang="vi-VN" sz="2800" b="1">
                <a:latin typeface="Times New Roman"/>
                <a:ea typeface="Calibri"/>
                <a:cs typeface="Times New Roman Bold"/>
              </a:rPr>
              <a:t>n so</a:t>
            </a:r>
            <a:r>
              <a:rPr lang="vi-VN" sz="2800" b="1">
                <a:latin typeface="Times New Roman Bold"/>
                <a:ea typeface="Calibri"/>
                <a:cs typeface="Times New Roman Bold"/>
              </a:rPr>
              <a:t>ạ</a:t>
            </a:r>
            <a:r>
              <a:rPr lang="vi-VN" sz="2800" b="1">
                <a:latin typeface="Times New Roman"/>
                <a:ea typeface="Calibri"/>
                <a:cs typeface="Times New Roman Bold"/>
              </a:rPr>
              <a:t>n b</a:t>
            </a:r>
            <a:r>
              <a:rPr lang="vi-VN" sz="2800" b="1">
                <a:latin typeface="Times New Roman Bold"/>
                <a:ea typeface="Calibri"/>
                <a:cs typeface="Times New Roman Bold"/>
              </a:rPr>
              <a:t>à</a:t>
            </a:r>
            <a:r>
              <a:rPr lang="vi-VN" sz="2800" b="1">
                <a:latin typeface="Times New Roman"/>
                <a:ea typeface="Calibri"/>
                <a:cs typeface="Times New Roman Bold"/>
              </a:rPr>
              <a:t>i </a:t>
            </a:r>
            <a:r>
              <a:rPr lang="vi-VN" sz="2800" b="1">
                <a:latin typeface="Times New Roman Bold"/>
                <a:ea typeface="Calibri"/>
                <a:cs typeface="Times New Roman Bold"/>
              </a:rPr>
              <a:t>“</a:t>
            </a:r>
            <a:r>
              <a:rPr lang="vi-VN" sz="2800" b="1">
                <a:latin typeface="Times New Roman"/>
                <a:ea typeface="Calibri"/>
                <a:cs typeface="Times New Roman Bold"/>
              </a:rPr>
              <a:t>B</a:t>
            </a:r>
            <a:r>
              <a:rPr lang="vi-VN" sz="2800" b="1">
                <a:latin typeface="Times New Roman Bold"/>
                <a:ea typeface="Calibri"/>
                <a:cs typeface="Times New Roman Bold"/>
              </a:rPr>
              <a:t>à</a:t>
            </a:r>
            <a:r>
              <a:rPr lang="vi-VN" sz="2800" b="1">
                <a:latin typeface="Times New Roman"/>
                <a:ea typeface="Calibri"/>
                <a:cs typeface="Times New Roman Bold"/>
              </a:rPr>
              <a:t>n v</a:t>
            </a:r>
            <a:r>
              <a:rPr lang="vi-VN" sz="2800" b="1">
                <a:latin typeface="Times New Roman Bold"/>
                <a:ea typeface="Calibri"/>
                <a:cs typeface="Times New Roman Bold"/>
              </a:rPr>
              <a:t>ề</a:t>
            </a:r>
            <a:r>
              <a:rPr lang="vi-VN" sz="2800" b="1">
                <a:latin typeface="Times New Roman"/>
                <a:ea typeface="Calibri"/>
                <a:cs typeface="Times New Roman Bold"/>
              </a:rPr>
              <a:t> nh</a:t>
            </a:r>
            <a:r>
              <a:rPr lang="vi-VN" sz="2800" b="1">
                <a:latin typeface="Times New Roman Bold"/>
                <a:ea typeface="Calibri"/>
                <a:cs typeface="Times New Roman Bold"/>
              </a:rPr>
              <a:t>â</a:t>
            </a:r>
            <a:r>
              <a:rPr lang="vi-VN" sz="2800" b="1">
                <a:latin typeface="Times New Roman"/>
                <a:ea typeface="Calibri"/>
                <a:cs typeface="Times New Roman Bold"/>
              </a:rPr>
              <a:t>n v</a:t>
            </a:r>
            <a:r>
              <a:rPr lang="vi-VN" sz="2800" b="1">
                <a:latin typeface="Times New Roman Bold"/>
                <a:ea typeface="Calibri"/>
                <a:cs typeface="Times New Roman Bold"/>
              </a:rPr>
              <a:t>ậ</a:t>
            </a:r>
            <a:r>
              <a:rPr lang="vi-VN" sz="2800" b="1">
                <a:latin typeface="Times New Roman"/>
                <a:ea typeface="Calibri"/>
                <a:cs typeface="Times New Roman Bold"/>
              </a:rPr>
              <a:t>t Th</a:t>
            </a:r>
            <a:r>
              <a:rPr lang="vi-VN" sz="2800" b="1">
                <a:latin typeface="Times New Roman Bold"/>
                <a:ea typeface="Calibri"/>
                <a:cs typeface="Times New Roman Bold"/>
              </a:rPr>
              <a:t>á</a:t>
            </a:r>
            <a:r>
              <a:rPr lang="vi-VN" sz="2800" b="1">
                <a:latin typeface="Times New Roman"/>
                <a:ea typeface="Calibri"/>
                <a:cs typeface="Times New Roman Bold"/>
              </a:rPr>
              <a:t>nh Gi</a:t>
            </a:r>
            <a:r>
              <a:rPr lang="vi-VN" sz="2800" b="1">
                <a:latin typeface="Times New Roman Bold"/>
                <a:ea typeface="Calibri"/>
                <a:cs typeface="Times New Roman Bold"/>
              </a:rPr>
              <a:t>ó</a:t>
            </a:r>
            <a:r>
              <a:rPr lang="vi-VN" sz="2800" b="1">
                <a:latin typeface="Times New Roman"/>
                <a:ea typeface="Calibri"/>
                <a:cs typeface="Times New Roman Bold"/>
              </a:rPr>
              <a:t>ng</a:t>
            </a:r>
            <a:r>
              <a:rPr lang="vi-VN" sz="2800" b="1" smtClean="0">
                <a:latin typeface="Times New Roman Bold"/>
                <a:ea typeface="Calibri"/>
                <a:cs typeface="Times New Roman Bold"/>
              </a:rPr>
              <a:t>”</a:t>
            </a:r>
            <a:r>
              <a:rPr lang="vi-VN" sz="2800" b="1" smtClean="0">
                <a:latin typeface="Times New Roman"/>
                <a:ea typeface="Calibri"/>
                <a:cs typeface="Times New Roman Bold"/>
              </a:rPr>
              <a:t>.</a:t>
            </a: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6943175" y="2505977"/>
            <a:ext cx="4553428" cy="3000821"/>
          </a:xfrm>
          <a:prstGeom prst="rect">
            <a:avLst/>
          </a:prstGeom>
        </p:spPr>
        <p:txBody>
          <a:bodyPr wrap="square">
            <a:spAutoFit/>
          </a:bodyPr>
          <a:lstStyle/>
          <a:p>
            <a:pPr algn="just">
              <a:lnSpc>
                <a:spcPct val="135000"/>
              </a:lnSpc>
              <a:spcAft>
                <a:spcPts val="0"/>
              </a:spcAft>
            </a:pPr>
            <a:r>
              <a:rPr lang="vi-VN" sz="2000" b="1">
                <a:latin typeface="Times New Roman"/>
                <a:ea typeface="Calibri"/>
                <a:cs typeface="Times New Roman Bold"/>
              </a:rPr>
              <a:t>N</a:t>
            </a:r>
            <a:r>
              <a:rPr lang="en-US" sz="2000" b="1">
                <a:latin typeface="Times New Roman Bold"/>
                <a:ea typeface="Calibri"/>
                <a:cs typeface="Times New Roman Bold"/>
              </a:rPr>
              <a:t>hiệm vụ</a:t>
            </a:r>
            <a:r>
              <a:rPr lang="vi-VN" sz="2000" b="1">
                <a:latin typeface="Times New Roman"/>
                <a:ea typeface="Calibri"/>
                <a:cs typeface="Times New Roman Bold"/>
              </a:rPr>
              <a:t>1</a:t>
            </a:r>
            <a:r>
              <a:rPr lang="en-US" sz="2000" b="1">
                <a:latin typeface="Times New Roman Bold"/>
                <a:ea typeface="Calibri"/>
                <a:cs typeface="Times New Roman Bold"/>
              </a:rPr>
              <a:t>:</a:t>
            </a:r>
            <a:r>
              <a:rPr lang="en-US" sz="2000">
                <a:latin typeface="Times New Roman"/>
                <a:ea typeface="Calibri"/>
                <a:cs typeface="Times New Roman"/>
              </a:rPr>
              <a:t> GV yêu cầu HS suy nghĩ, sau đó khái quát đặc điểm kiểu văn nghị luận qua văn bản </a:t>
            </a:r>
            <a:r>
              <a:rPr lang="en-US" sz="2000" i="1">
                <a:latin typeface="Times New Roman Italic"/>
                <a:ea typeface="Calibri"/>
                <a:cs typeface="Times New Roman Italic"/>
              </a:rPr>
              <a:t>(Khái niệm, các yếu tố cơ bản và mối quan hệ giữa các yếu tố ấy, cách tóm tắt văn bản nghị luận).</a:t>
            </a:r>
            <a:endParaRPr lang="en-US" sz="2000">
              <a:latin typeface="Times New Roman"/>
              <a:ea typeface="Calibri"/>
              <a:cs typeface="Times New Roman"/>
            </a:endParaRPr>
          </a:p>
          <a:p>
            <a:pPr algn="just">
              <a:lnSpc>
                <a:spcPct val="135000"/>
              </a:lnSpc>
              <a:spcAft>
                <a:spcPts val="0"/>
              </a:spcAft>
            </a:pPr>
            <a:r>
              <a:rPr lang="vi-VN" sz="2000" b="1">
                <a:latin typeface="Times New Roman"/>
                <a:ea typeface="Calibri"/>
                <a:cs typeface="Times New Roman Italic"/>
              </a:rPr>
              <a:t>Nhi</a:t>
            </a:r>
            <a:r>
              <a:rPr lang="vi-VN" sz="2000" b="1">
                <a:latin typeface="Times New Roman Italic"/>
                <a:ea typeface="Calibri"/>
                <a:cs typeface="Times New Roman Italic"/>
              </a:rPr>
              <a:t>ệ</a:t>
            </a:r>
            <a:r>
              <a:rPr lang="vi-VN" sz="2000" b="1">
                <a:latin typeface="Times New Roman"/>
                <a:ea typeface="Calibri"/>
                <a:cs typeface="Times New Roman Italic"/>
              </a:rPr>
              <a:t>m v</a:t>
            </a:r>
            <a:r>
              <a:rPr lang="vi-VN" sz="2000" b="1">
                <a:latin typeface="Times New Roman Italic"/>
                <a:ea typeface="Calibri"/>
                <a:cs typeface="Times New Roman Italic"/>
              </a:rPr>
              <a:t>ụ</a:t>
            </a:r>
            <a:r>
              <a:rPr lang="vi-VN" sz="2000" b="1">
                <a:latin typeface="Times New Roman"/>
                <a:ea typeface="Calibri"/>
                <a:cs typeface="Times New Roman Italic"/>
              </a:rPr>
              <a:t> 2: </a:t>
            </a:r>
            <a:r>
              <a:rPr lang="vi-VN" sz="2000" i="1">
                <a:latin typeface="Times New Roman"/>
                <a:ea typeface="Calibri"/>
                <a:cs typeface="Times New Roman Italic"/>
              </a:rPr>
              <a:t>HS v</a:t>
            </a:r>
            <a:r>
              <a:rPr lang="vi-VN" sz="2000" i="1">
                <a:latin typeface="Times New Roman Italic"/>
                <a:ea typeface="Calibri"/>
                <a:cs typeface="Times New Roman Italic"/>
              </a:rPr>
              <a:t>ề</a:t>
            </a:r>
            <a:r>
              <a:rPr lang="vi-VN" sz="2000" i="1">
                <a:latin typeface="Times New Roman"/>
                <a:ea typeface="Calibri"/>
                <a:cs typeface="Times New Roman Italic"/>
              </a:rPr>
              <a:t> chu</a:t>
            </a:r>
            <a:r>
              <a:rPr lang="vi-VN" sz="2000" i="1">
                <a:latin typeface="Times New Roman Italic"/>
                <a:ea typeface="Calibri"/>
                <a:cs typeface="Times New Roman Italic"/>
              </a:rPr>
              <a:t>ẩ</a:t>
            </a:r>
            <a:r>
              <a:rPr lang="vi-VN" sz="2000" i="1">
                <a:latin typeface="Times New Roman"/>
                <a:ea typeface="Calibri"/>
                <a:cs typeface="Times New Roman Italic"/>
              </a:rPr>
              <a:t>n b</a:t>
            </a:r>
            <a:r>
              <a:rPr lang="vi-VN" sz="2000" i="1">
                <a:latin typeface="Times New Roman Italic"/>
                <a:ea typeface="Calibri"/>
                <a:cs typeface="Times New Roman Italic"/>
              </a:rPr>
              <a:t>ị</a:t>
            </a:r>
            <a:r>
              <a:rPr lang="vi-VN" sz="2000" i="1">
                <a:latin typeface="Times New Roman"/>
                <a:ea typeface="Calibri"/>
                <a:cs typeface="Times New Roman Italic"/>
              </a:rPr>
              <a:t> c</a:t>
            </a:r>
            <a:r>
              <a:rPr lang="vi-VN" sz="2000" i="1">
                <a:latin typeface="Times New Roman Italic"/>
                <a:ea typeface="Calibri"/>
                <a:cs typeface="Times New Roman Italic"/>
              </a:rPr>
              <a:t>â</a:t>
            </a:r>
            <a:r>
              <a:rPr lang="vi-VN" sz="2000" i="1">
                <a:latin typeface="Times New Roman"/>
                <a:ea typeface="Calibri"/>
                <a:cs typeface="Times New Roman Italic"/>
              </a:rPr>
              <a:t>u h</a:t>
            </a:r>
            <a:r>
              <a:rPr lang="vi-VN" sz="2000" i="1">
                <a:latin typeface="Times New Roman Italic"/>
                <a:ea typeface="Calibri"/>
                <a:cs typeface="Times New Roman Italic"/>
              </a:rPr>
              <a:t>ỏ</a:t>
            </a:r>
            <a:r>
              <a:rPr lang="vi-VN" sz="2000" i="1">
                <a:latin typeface="Times New Roman"/>
                <a:ea typeface="Calibri"/>
                <a:cs typeface="Times New Roman Italic"/>
              </a:rPr>
              <a:t>i ph</a:t>
            </a:r>
            <a:r>
              <a:rPr lang="vi-VN" sz="2000" i="1">
                <a:latin typeface="Times New Roman Italic"/>
                <a:ea typeface="Calibri"/>
                <a:cs typeface="Times New Roman Italic"/>
              </a:rPr>
              <a:t>ầ</a:t>
            </a:r>
            <a:r>
              <a:rPr lang="vi-VN" sz="2000" i="1">
                <a:latin typeface="Times New Roman"/>
                <a:ea typeface="Calibri"/>
                <a:cs typeface="Times New Roman Italic"/>
              </a:rPr>
              <a:t>n v</a:t>
            </a:r>
            <a:r>
              <a:rPr lang="vi-VN" sz="2000" i="1">
                <a:latin typeface="Times New Roman Italic"/>
                <a:ea typeface="Calibri"/>
                <a:cs typeface="Times New Roman Italic"/>
              </a:rPr>
              <a:t>ă</a:t>
            </a:r>
            <a:r>
              <a:rPr lang="vi-VN" sz="2000" i="1">
                <a:latin typeface="Times New Roman"/>
                <a:ea typeface="Calibri"/>
                <a:cs typeface="Times New Roman Italic"/>
              </a:rPr>
              <a:t>n b</a:t>
            </a:r>
            <a:r>
              <a:rPr lang="vi-VN" sz="2000" i="1">
                <a:latin typeface="Times New Roman Italic"/>
                <a:ea typeface="Calibri"/>
                <a:cs typeface="Times New Roman Italic"/>
              </a:rPr>
              <a:t>ả</a:t>
            </a:r>
            <a:r>
              <a:rPr lang="vi-VN" sz="2000" i="1">
                <a:latin typeface="Times New Roman"/>
                <a:ea typeface="Calibri"/>
                <a:cs typeface="Times New Roman Italic"/>
              </a:rPr>
              <a:t>n2 theo g</a:t>
            </a:r>
            <a:r>
              <a:rPr lang="vi-VN" sz="2000" i="1">
                <a:latin typeface="Times New Roman Italic"/>
                <a:ea typeface="Calibri"/>
                <a:cs typeface="Times New Roman Italic"/>
              </a:rPr>
              <a:t>ợ</a:t>
            </a:r>
            <a:r>
              <a:rPr lang="vi-VN" sz="2000" i="1">
                <a:latin typeface="Times New Roman"/>
                <a:ea typeface="Calibri"/>
                <a:cs typeface="Times New Roman Italic"/>
              </a:rPr>
              <a:t>i </a:t>
            </a:r>
            <a:r>
              <a:rPr lang="vi-VN" sz="2000" i="1">
                <a:latin typeface="Times New Roman Italic"/>
                <a:ea typeface="Calibri"/>
                <a:cs typeface="Times New Roman Italic"/>
              </a:rPr>
              <a:t>ý</a:t>
            </a:r>
            <a:r>
              <a:rPr lang="vi-VN" sz="2000" i="1">
                <a:latin typeface="Times New Roman"/>
                <a:ea typeface="Calibri"/>
                <a:cs typeface="Times New Roman Italic"/>
              </a:rPr>
              <a:t> trong SGK.</a:t>
            </a:r>
            <a:endParaRPr lang="en-US" sz="2000">
              <a:effectLst/>
              <a:latin typeface="Times New Roman"/>
              <a:ea typeface="Calibri"/>
              <a:cs typeface="Times New Roman"/>
            </a:endParaRPr>
          </a:p>
        </p:txBody>
      </p:sp>
      <p:sp>
        <p:nvSpPr>
          <p:cNvPr id="9" name="Rectangle 8"/>
          <p:cNvSpPr/>
          <p:nvPr/>
        </p:nvSpPr>
        <p:spPr>
          <a:xfrm>
            <a:off x="442458" y="2505977"/>
            <a:ext cx="6500717" cy="3457870"/>
          </a:xfrm>
          <a:prstGeom prst="rect">
            <a:avLst/>
          </a:prstGeom>
        </p:spPr>
        <p:txBody>
          <a:bodyPr wrap="square">
            <a:spAutoFit/>
          </a:bodyPr>
          <a:lstStyle/>
          <a:p>
            <a:pPr algn="just">
              <a:lnSpc>
                <a:spcPct val="135000"/>
              </a:lnSpc>
              <a:spcAft>
                <a:spcPts val="0"/>
              </a:spcAft>
            </a:pPr>
            <a:r>
              <a:rPr lang="en-US">
                <a:latin typeface="Times New Roman"/>
                <a:ea typeface="Calibri"/>
                <a:cs typeface="Times New Roman"/>
              </a:rPr>
              <a:t>“Học thầy, học bạn”)</a:t>
            </a:r>
          </a:p>
          <a:p>
            <a:pPr algn="just">
              <a:lnSpc>
                <a:spcPct val="135000"/>
              </a:lnSpc>
              <a:spcAft>
                <a:spcPts val="0"/>
              </a:spcAft>
            </a:pPr>
            <a:r>
              <a:rPr lang="en-US">
                <a:latin typeface="Times New Roman"/>
                <a:ea typeface="Calibri"/>
                <a:cs typeface="Times New Roman"/>
              </a:rPr>
              <a:t>- Khái niệm: </a:t>
            </a:r>
            <a:r>
              <a:rPr lang="en-US">
                <a:latin typeface="Times New Roman"/>
                <a:ea typeface="Times New Roman"/>
                <a:cs typeface="Times New Roman"/>
              </a:rPr>
              <a:t>văn bản được viết ra nhằm thuyết phục người đọc, người nghe về quan điểm, tư tưởng của người viết.</a:t>
            </a:r>
            <a:endParaRPr lang="en-US">
              <a:latin typeface="Times New Roman"/>
              <a:ea typeface="Calibri"/>
              <a:cs typeface="Times New Roman"/>
            </a:endParaRPr>
          </a:p>
          <a:p>
            <a:pPr algn="just">
              <a:lnSpc>
                <a:spcPct val="135000"/>
              </a:lnSpc>
              <a:spcAft>
                <a:spcPts val="0"/>
              </a:spcAft>
            </a:pPr>
            <a:r>
              <a:rPr lang="en-US">
                <a:latin typeface="Times New Roman"/>
                <a:ea typeface="Calibri"/>
                <a:cs typeface="Times New Roman"/>
              </a:rPr>
              <a:t>- Các yếu tố cơ bản của văn nghị luận: </a:t>
            </a:r>
            <a:r>
              <a:rPr lang="en-US">
                <a:latin typeface="Times New Roman"/>
                <a:ea typeface="Times New Roman"/>
                <a:cs typeface="Times New Roman"/>
              </a:rPr>
              <a:t>ý kiến, lí lẽ, bằng chứng.</a:t>
            </a:r>
            <a:endParaRPr lang="en-US">
              <a:latin typeface="Times New Roman"/>
              <a:ea typeface="Calibri"/>
              <a:cs typeface="Times New Roman"/>
            </a:endParaRPr>
          </a:p>
          <a:p>
            <a:pPr algn="just">
              <a:lnSpc>
                <a:spcPct val="135000"/>
              </a:lnSpc>
              <a:spcAft>
                <a:spcPts val="0"/>
              </a:spcAft>
            </a:pPr>
            <a:r>
              <a:rPr lang="en-US">
                <a:latin typeface="Times New Roman"/>
                <a:ea typeface="Calibri"/>
                <a:cs typeface="Times New Roman"/>
              </a:rPr>
              <a:t>- Mối liên hệ giữa ý kiến, lí lẽ, bằng chứng: </a:t>
            </a:r>
            <a:r>
              <a:rPr lang="en-US">
                <a:latin typeface="Times New Roman"/>
                <a:ea typeface="Times New Roman"/>
                <a:cs typeface="Times New Roman"/>
              </a:rPr>
              <a:t>có mối liên hệ chặt chẽ với nhau.</a:t>
            </a:r>
            <a:endParaRPr lang="en-US">
              <a:latin typeface="Times New Roman"/>
              <a:ea typeface="Calibri"/>
              <a:cs typeface="Times New Roman"/>
            </a:endParaRPr>
          </a:p>
          <a:p>
            <a:pPr algn="just">
              <a:lnSpc>
                <a:spcPct val="135000"/>
              </a:lnSpc>
              <a:spcAft>
                <a:spcPts val="0"/>
              </a:spcAft>
            </a:pPr>
            <a:r>
              <a:rPr lang="en-US">
                <a:latin typeface="Times New Roman"/>
                <a:ea typeface="Calibri"/>
                <a:cs typeface="Times New Roman"/>
              </a:rPr>
              <a:t>- Cách tóm tắt văn bản nghị luận: trình bày ngắn gọn nội dung của văn bản bằng ngôn từ của mình dựa trên việc nhận ra ý kiến của người viết, các lí lẽ, bằng chứng làm rõ cho ý kiến.</a:t>
            </a:r>
            <a:endParaRPr lang="en-US">
              <a:effectLst/>
              <a:latin typeface="Times New Roman"/>
              <a:ea typeface="Calibri"/>
              <a:cs typeface="Times New Roman"/>
            </a:endParaRPr>
          </a:p>
        </p:txBody>
      </p:sp>
    </p:spTree>
    <p:extLst>
      <p:ext uri="{BB962C8B-B14F-4D97-AF65-F5344CB8AC3E}">
        <p14:creationId xmlns:p14="http://schemas.microsoft.com/office/powerpoint/2010/main" val="38389710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33188"/>
            <a:ext cx="12192000" cy="6858000"/>
          </a:xfrm>
          <a:prstGeom prst="rect">
            <a:avLst/>
          </a:prstGeom>
        </p:spPr>
      </p:pic>
      <p:grpSp>
        <p:nvGrpSpPr>
          <p:cNvPr id="16" name="Group 15"/>
          <p:cNvGrpSpPr/>
          <p:nvPr/>
        </p:nvGrpSpPr>
        <p:grpSpPr>
          <a:xfrm>
            <a:off x="341487" y="-33188"/>
            <a:ext cx="11509025" cy="1038459"/>
            <a:chOff x="335138" y="-80578"/>
            <a:chExt cx="11509025" cy="1038459"/>
          </a:xfrm>
        </p:grpSpPr>
        <p:sp>
          <p:nvSpPr>
            <p:cNvPr id="17" name="Rectangle 3"/>
            <p:cNvSpPr>
              <a:spLocks noChangeArrowheads="1"/>
            </p:cNvSpPr>
            <p:nvPr/>
          </p:nvSpPr>
          <p:spPr bwMode="gray">
            <a:xfrm flipH="1">
              <a:off x="620221" y="214393"/>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nvGrpSpPr>
            <p:cNvPr id="18" name="Group 17"/>
            <p:cNvGrpSpPr/>
            <p:nvPr/>
          </p:nvGrpSpPr>
          <p:grpSpPr>
            <a:xfrm>
              <a:off x="335138" y="-80578"/>
              <a:ext cx="11509025" cy="1038459"/>
              <a:chOff x="334532" y="-80578"/>
              <a:chExt cx="11509025" cy="1038459"/>
            </a:xfrm>
          </p:grpSpPr>
          <p:sp>
            <p:nvSpPr>
              <p:cNvPr id="19" name="Text Box 9"/>
              <p:cNvSpPr txBox="1">
                <a:spLocks noChangeArrowheads="1"/>
              </p:cNvSpPr>
              <p:nvPr/>
            </p:nvSpPr>
            <p:spPr bwMode="auto">
              <a:xfrm flipH="1">
                <a:off x="935090" y="226538"/>
                <a:ext cx="10277038" cy="5847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Luyện</a:t>
                </a:r>
                <a:r>
                  <a:rPr kumimoji="0" lang="en-US" altLang="en-US" sz="32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tập</a:t>
                </a:r>
                <a:r>
                  <a:rPr kumimoji="0" lang="en-US" altLang="en-US" sz="32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 </a:t>
                </a:r>
                <a:r>
                  <a:rPr kumimoji="0" lang="en-US" altLang="en-US" sz="3200" b="1" i="0" u="none" strike="noStrike" kern="1200" cap="none" spc="0" normalizeH="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Nhiệm</a:t>
                </a:r>
                <a:r>
                  <a:rPr kumimoji="0" lang="en-US" altLang="en-US" sz="32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vụ</a:t>
                </a:r>
                <a:r>
                  <a:rPr kumimoji="0" lang="en-US" altLang="en-US" sz="32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1</a:t>
                </a:r>
                <a:endPar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nvGrpSpPr>
              <p:cNvPr id="20" name="Group 19"/>
              <p:cNvGrpSpPr/>
              <p:nvPr/>
            </p:nvGrpSpPr>
            <p:grpSpPr>
              <a:xfrm>
                <a:off x="334532" y="-80578"/>
                <a:ext cx="11509025" cy="1038459"/>
                <a:chOff x="334532" y="-80578"/>
                <a:chExt cx="11509025" cy="1038459"/>
              </a:xfrm>
            </p:grpSpPr>
            <p:grpSp>
              <p:nvGrpSpPr>
                <p:cNvPr id="21" name="Group 5"/>
                <p:cNvGrpSpPr>
                  <a:grpSpLocks/>
                </p:cNvGrpSpPr>
                <p:nvPr/>
              </p:nvGrpSpPr>
              <p:grpSpPr bwMode="auto">
                <a:xfrm flipH="1">
                  <a:off x="334532" y="-80578"/>
                  <a:ext cx="1035923" cy="1032413"/>
                  <a:chOff x="2213" y="1920"/>
                  <a:chExt cx="1426" cy="1810"/>
                </a:xfrm>
              </p:grpSpPr>
              <p:sp>
                <p:nvSpPr>
                  <p:cNvPr id="24"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25"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22" name="Oval 6"/>
                <p:cNvSpPr>
                  <a:spLocks noChangeArrowheads="1"/>
                </p:cNvSpPr>
                <p:nvPr/>
              </p:nvSpPr>
              <p:spPr bwMode="gray">
                <a:xfrm flipH="1">
                  <a:off x="10776763" y="-63512"/>
                  <a:ext cx="1066794" cy="1021393"/>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23" name="Freeform 7"/>
                <p:cNvSpPr>
                  <a:spLocks/>
                </p:cNvSpPr>
                <p:nvPr/>
              </p:nvSpPr>
              <p:spPr bwMode="gray">
                <a:xfrm flipH="1">
                  <a:off x="10930615" y="16847"/>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grpSp>
        </p:grpSp>
      </p:grpSp>
      <p:grpSp>
        <p:nvGrpSpPr>
          <p:cNvPr id="3" name="Group 2"/>
          <p:cNvGrpSpPr/>
          <p:nvPr/>
        </p:nvGrpSpPr>
        <p:grpSpPr>
          <a:xfrm>
            <a:off x="7590057" y="940081"/>
            <a:ext cx="3629026" cy="2970213"/>
            <a:chOff x="7620952" y="1097112"/>
            <a:chExt cx="3629026" cy="2970213"/>
          </a:xfrm>
        </p:grpSpPr>
        <p:pic>
          <p:nvPicPr>
            <p:cNvPr id="2" name="Picture 1"/>
            <p:cNvPicPr>
              <a:picLocks noChangeAspect="1"/>
            </p:cNvPicPr>
            <p:nvPr/>
          </p:nvPicPr>
          <p:blipFill>
            <a:blip r:embed="rId3"/>
            <a:stretch>
              <a:fillRect/>
            </a:stretch>
          </p:blipFill>
          <p:spPr>
            <a:xfrm>
              <a:off x="8379856" y="1826318"/>
              <a:ext cx="2111217" cy="1982949"/>
            </a:xfrm>
            <a:prstGeom prst="ellipse">
              <a:avLst/>
            </a:prstGeom>
            <a:ln>
              <a:noFill/>
            </a:ln>
            <a:effectLst>
              <a:softEdge rad="112500"/>
            </a:effectLst>
          </p:spPr>
        </p:pic>
        <p:sp>
          <p:nvSpPr>
            <p:cNvPr id="26" name="5-Point Star 25"/>
            <p:cNvSpPr/>
            <p:nvPr/>
          </p:nvSpPr>
          <p:spPr>
            <a:xfrm>
              <a:off x="7620952" y="1097112"/>
              <a:ext cx="3629026" cy="2970213"/>
            </a:xfrm>
            <a:prstGeom prst="star5">
              <a:avLst/>
            </a:prstGeom>
            <a:noFill/>
            <a:ln w="57150">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p:cNvSpPr/>
          <p:nvPr/>
        </p:nvSpPr>
        <p:spPr>
          <a:xfrm>
            <a:off x="2410170" y="3139960"/>
            <a:ext cx="3278591" cy="1024337"/>
          </a:xfrm>
          <a:prstGeom prst="rect">
            <a:avLst/>
          </a:prstGeom>
          <a:noFill/>
        </p:spPr>
        <p:txBody>
          <a:bodyPr wrap="none" lIns="91440" tIns="45720" rIns="91440" bIns="45720">
            <a:prstTxWarp prst="textArchUpPour">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LUẬT CHƠI</a:t>
            </a:r>
            <a:endPar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pic>
        <p:nvPicPr>
          <p:cNvPr id="6" name="Picture 5"/>
          <p:cNvPicPr>
            <a:picLocks noChangeAspect="1"/>
          </p:cNvPicPr>
          <p:nvPr/>
        </p:nvPicPr>
        <p:blipFill>
          <a:blip r:embed="rId4"/>
          <a:stretch>
            <a:fillRect/>
          </a:stretch>
        </p:blipFill>
        <p:spPr>
          <a:xfrm>
            <a:off x="739107" y="1108302"/>
            <a:ext cx="5341457" cy="1590675"/>
          </a:xfrm>
          <a:prstGeom prst="rect">
            <a:avLst/>
          </a:prstGeom>
        </p:spPr>
      </p:pic>
      <p:sp>
        <p:nvSpPr>
          <p:cNvPr id="9" name="Rectangle 8"/>
          <p:cNvSpPr/>
          <p:nvPr/>
        </p:nvSpPr>
        <p:spPr>
          <a:xfrm>
            <a:off x="726977" y="4164297"/>
            <a:ext cx="6863079" cy="2308324"/>
          </a:xfrm>
          <a:prstGeom prst="rect">
            <a:avLst/>
          </a:prstGeom>
          <a:ln w="38100">
            <a:solidFill>
              <a:schemeClr val="bg1"/>
            </a:solidFill>
          </a:ln>
        </p:spPr>
        <p:txBody>
          <a:bodyPr wrap="square">
            <a:spAutoFit/>
          </a:bodyPr>
          <a:lstStyle/>
          <a:p>
            <a:pPr marL="342900" lvl="0" indent="-342900" algn="just">
              <a:buSzPts val="1400"/>
              <a:buFont typeface="Wingdings" panose="05000000000000000000" pitchFamily="2" charset="2"/>
              <a:buChar char="q"/>
            </a:pPr>
            <a:r>
              <a:rPr lang="en-US" sz="2400" dirty="0">
                <a:solidFill>
                  <a:schemeClr val="bg1"/>
                </a:solidFill>
                <a:latin typeface="Times New Roman" panose="02020603050405020304" pitchFamily="18" charset="0"/>
                <a:ea typeface="Times New Roman" panose="02020603050405020304" pitchFamily="18" charset="0"/>
              </a:rPr>
              <a:t>GV </a:t>
            </a:r>
            <a:r>
              <a:rPr lang="en-US" sz="2400" dirty="0" err="1">
                <a:solidFill>
                  <a:schemeClr val="bg1"/>
                </a:solidFill>
                <a:latin typeface="Times New Roman" panose="02020603050405020304" pitchFamily="18" charset="0"/>
                <a:ea typeface="Times New Roman" panose="02020603050405020304" pitchFamily="18" charset="0"/>
              </a:rPr>
              <a:t>đọc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lần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lượt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từng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câu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hỏi</a:t>
            </a:r>
            <a:r>
              <a:rPr lang="en-US" sz="2400" dirty="0">
                <a:solidFill>
                  <a:schemeClr val="bg1"/>
                </a:solidFill>
                <a:latin typeface="Times New Roman" panose="02020603050405020304" pitchFamily="18" charset="0"/>
                <a:ea typeface="Times New Roman" panose="02020603050405020304" pitchFamily="18" charset="0"/>
              </a:rPr>
              <a:t>; HS </a:t>
            </a:r>
            <a:r>
              <a:rPr lang="en-US" sz="2400" dirty="0" err="1">
                <a:solidFill>
                  <a:schemeClr val="bg1"/>
                </a:solidFill>
                <a:latin typeface="Times New Roman" panose="02020603050405020304" pitchFamily="18" charset="0"/>
                <a:ea typeface="Times New Roman" panose="02020603050405020304" pitchFamily="18" charset="0"/>
              </a:rPr>
              <a:t>trả</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lời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đúng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câu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hỏi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trước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đó</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sẽ</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được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quyền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mời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bất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kì</a:t>
            </a:r>
            <a:r>
              <a:rPr lang="en-US" sz="2400" dirty="0">
                <a:solidFill>
                  <a:schemeClr val="bg1"/>
                </a:solidFill>
                <a:latin typeface="Times New Roman" panose="02020603050405020304" pitchFamily="18" charset="0"/>
                <a:ea typeface="Times New Roman" panose="02020603050405020304" pitchFamily="18" charset="0"/>
              </a:rPr>
              <a:t> HS </a:t>
            </a:r>
            <a:r>
              <a:rPr lang="en-US" sz="2400" dirty="0" err="1">
                <a:solidFill>
                  <a:schemeClr val="bg1"/>
                </a:solidFill>
                <a:latin typeface="Times New Roman" panose="02020603050405020304" pitchFamily="18" charset="0"/>
                <a:ea typeface="Times New Roman" panose="02020603050405020304" pitchFamily="18" charset="0"/>
              </a:rPr>
              <a:t>nào</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trả</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lời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câu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hỏi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tiếp</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theo.</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Nên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mời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đa</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dạng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các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thành</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viên</a:t>
            </a:r>
            <a:r>
              <a:rPr lang="en-US" sz="2400" dirty="0">
                <a:solidFill>
                  <a:schemeClr val="bg1"/>
                </a:solidFill>
                <a:latin typeface="Times New Roman" panose="02020603050405020304" pitchFamily="18" charset="0"/>
                <a:ea typeface="Times New Roman" panose="02020603050405020304" pitchFamily="18" charset="0"/>
              </a:rPr>
              <a:t> ở </a:t>
            </a:r>
            <a:r>
              <a:rPr lang="en-US" sz="2400" dirty="0" err="1">
                <a:solidFill>
                  <a:schemeClr val="bg1"/>
                </a:solidFill>
                <a:latin typeface="Times New Roman" panose="02020603050405020304" pitchFamily="18" charset="0"/>
                <a:ea typeface="Times New Roman" panose="02020603050405020304" pitchFamily="18" charset="0"/>
              </a:rPr>
              <a:t>các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tổ</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nhóm</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khác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nhau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trong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lớp</a:t>
            </a:r>
            <a:r>
              <a:rPr lang="en-US" sz="2400" dirty="0">
                <a:solidFill>
                  <a:schemeClr val="bg1"/>
                </a:solidFill>
                <a:latin typeface="Times New Roman" panose="02020603050405020304" pitchFamily="18" charset="0"/>
                <a:ea typeface="Times New Roman" panose="02020603050405020304" pitchFamily="18" charset="0"/>
              </a:rPr>
              <a:t>)</a:t>
            </a:r>
          </a:p>
          <a:p>
            <a:pPr marL="342900" lvl="0" indent="-342900" algn="just">
              <a:buSzPts val="1400"/>
              <a:buFont typeface="Wingdings" panose="05000000000000000000" pitchFamily="2" charset="2"/>
              <a:buChar char="q"/>
            </a:pPr>
            <a:r>
              <a:rPr lang="en-US" sz="2400" dirty="0" err="1">
                <a:solidFill>
                  <a:schemeClr val="bg1"/>
                </a:solidFill>
                <a:latin typeface="Times New Roman" panose="02020603050405020304" pitchFamily="18" charset="0"/>
                <a:ea typeface="Times New Roman" panose="02020603050405020304" pitchFamily="18" charset="0"/>
              </a:rPr>
              <a:t>Sau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khi</a:t>
            </a:r>
            <a:r>
              <a:rPr lang="en-US" sz="2400" dirty="0">
                <a:solidFill>
                  <a:schemeClr val="bg1"/>
                </a:solidFill>
                <a:latin typeface="Times New Roman" panose="02020603050405020304" pitchFamily="18" charset="0"/>
                <a:ea typeface="Times New Roman" panose="02020603050405020304" pitchFamily="18" charset="0"/>
              </a:rPr>
              <a:t> GV </a:t>
            </a:r>
            <a:r>
              <a:rPr lang="en-US" sz="2400" dirty="0" err="1">
                <a:solidFill>
                  <a:schemeClr val="bg1"/>
                </a:solidFill>
                <a:latin typeface="Times New Roman" panose="02020603050405020304" pitchFamily="18" charset="0"/>
                <a:ea typeface="Times New Roman" panose="02020603050405020304" pitchFamily="18" charset="0"/>
              </a:rPr>
              <a:t>đọc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xong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câu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hỏi</a:t>
            </a:r>
            <a:r>
              <a:rPr lang="en-US" sz="2400" dirty="0">
                <a:solidFill>
                  <a:schemeClr val="bg1"/>
                </a:solidFill>
                <a:latin typeface="Times New Roman" panose="02020603050405020304" pitchFamily="18" charset="0"/>
                <a:ea typeface="Times New Roman" panose="02020603050405020304" pitchFamily="18" charset="0"/>
              </a:rPr>
              <a:t>, HS </a:t>
            </a:r>
            <a:r>
              <a:rPr lang="en-US" sz="2400" dirty="0" err="1">
                <a:solidFill>
                  <a:schemeClr val="bg1"/>
                </a:solidFill>
                <a:latin typeface="Times New Roman" panose="02020603050405020304" pitchFamily="18" charset="0"/>
                <a:ea typeface="Times New Roman" panose="02020603050405020304" pitchFamily="18" charset="0"/>
              </a:rPr>
              <a:t>có</a:t>
            </a:r>
            <a:r>
              <a:rPr lang="en-US" sz="2400" dirty="0">
                <a:solidFill>
                  <a:schemeClr val="bg1"/>
                </a:solidFill>
                <a:latin typeface="Times New Roman" panose="02020603050405020304" pitchFamily="18" charset="0"/>
                <a:ea typeface="Times New Roman" panose="02020603050405020304" pitchFamily="18" charset="0"/>
              </a:rPr>
              <a:t> 5s </a:t>
            </a:r>
            <a:r>
              <a:rPr lang="en-US" sz="2400" dirty="0" err="1">
                <a:solidFill>
                  <a:schemeClr val="bg1"/>
                </a:solidFill>
                <a:latin typeface="Times New Roman" panose="02020603050405020304" pitchFamily="18" charset="0"/>
                <a:ea typeface="Times New Roman" panose="02020603050405020304" pitchFamily="18" charset="0"/>
              </a:rPr>
              <a:t>để</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suy</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nghĩ</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và</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chọn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đáp</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án</a:t>
            </a:r>
            <a:r>
              <a:rPr lang="en-US" sz="2400" dirty="0">
                <a:solidFill>
                  <a:schemeClr val="bg1"/>
                </a:solidFill>
                <a:latin typeface="Times New Roman" panose="02020603050405020304" pitchFamily="18" charset="0"/>
                <a:ea typeface="Times New Roman" panose="02020603050405020304" pitchFamily="18" charset="0"/>
              </a:rPr>
              <a:t>.</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7793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nodeType="withEffect">
                                  <p:stCondLst>
                                    <p:cond delay="250"/>
                                  </p:stCondLst>
                                  <p:childTnLst>
                                    <p:set>
                                      <p:cBhvr>
                                        <p:cTn id="6" dur="1" fill="hold">
                                          <p:stCondLst>
                                            <p:cond delay="0"/>
                                          </p:stCondLst>
                                        </p:cTn>
                                        <p:tgtEl>
                                          <p:spTgt spid="16"/>
                                        </p:tgtEl>
                                        <p:attrNameLst>
                                          <p:attrName>style.visibility</p:attrName>
                                        </p:attrNameLst>
                                      </p:cBhvr>
                                      <p:to>
                                        <p:strVal val="visible"/>
                                      </p:to>
                                    </p:set>
                                    <p:animEffect transition="in" filter="plus(out)">
                                      <p:cBhvr>
                                        <p:cTn id="7" dur="2000"/>
                                        <p:tgtEl>
                                          <p:spTgt spid="16"/>
                                        </p:tgtEl>
                                      </p:cBhvr>
                                    </p:animEffect>
                                  </p:childTnLst>
                                </p:cTn>
                              </p:par>
                            </p:childTnLst>
                          </p:cTn>
                        </p:par>
                        <p:par>
                          <p:cTn id="8" fill="hold">
                            <p:stCondLst>
                              <p:cond delay="2250"/>
                            </p:stCondLst>
                            <p:childTnLst>
                              <p:par>
                                <p:cTn id="9" presetID="6" presetClass="emph" presetSubtype="0" repeatCount="indefinite" fill="hold" nodeType="afterEffect">
                                  <p:stCondLst>
                                    <p:cond delay="1000"/>
                                  </p:stCondLst>
                                  <p:childTnLst>
                                    <p:animScale>
                                      <p:cBhvr>
                                        <p:cTn id="10" dur="5000" fill="hold"/>
                                        <p:tgtEl>
                                          <p:spTgt spid="3"/>
                                        </p:tgtEl>
                                      </p:cBhvr>
                                      <p:by x="150000" y="150000"/>
                                    </p:animScale>
                                  </p:childTnLst>
                                </p:cTn>
                              </p:par>
                              <p:par>
                                <p:cTn id="11" presetID="49" presetClass="entr" presetSubtype="0" repeatCount="indefinite" decel="100000" fill="hold" nodeType="withEffect">
                                  <p:stCondLst>
                                    <p:cond delay="100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0" fill="hold"/>
                                        <p:tgtEl>
                                          <p:spTgt spid="3"/>
                                        </p:tgtEl>
                                        <p:attrNameLst>
                                          <p:attrName>ppt_w</p:attrName>
                                        </p:attrNameLst>
                                      </p:cBhvr>
                                      <p:tavLst>
                                        <p:tav tm="0">
                                          <p:val>
                                            <p:fltVal val="0"/>
                                          </p:val>
                                        </p:tav>
                                        <p:tav tm="100000">
                                          <p:val>
                                            <p:strVal val="#ppt_w"/>
                                          </p:val>
                                        </p:tav>
                                      </p:tavLst>
                                    </p:anim>
                                    <p:anim calcmode="lin" valueType="num">
                                      <p:cBhvr>
                                        <p:cTn id="14" dur="5000" fill="hold"/>
                                        <p:tgtEl>
                                          <p:spTgt spid="3"/>
                                        </p:tgtEl>
                                        <p:attrNameLst>
                                          <p:attrName>ppt_h</p:attrName>
                                        </p:attrNameLst>
                                      </p:cBhvr>
                                      <p:tavLst>
                                        <p:tav tm="0">
                                          <p:val>
                                            <p:fltVal val="0"/>
                                          </p:val>
                                        </p:tav>
                                        <p:tav tm="100000">
                                          <p:val>
                                            <p:strVal val="#ppt_h"/>
                                          </p:val>
                                        </p:tav>
                                      </p:tavLst>
                                    </p:anim>
                                    <p:anim calcmode="lin" valueType="num">
                                      <p:cBhvr>
                                        <p:cTn id="15" dur="5000" fill="hold"/>
                                        <p:tgtEl>
                                          <p:spTgt spid="3"/>
                                        </p:tgtEl>
                                        <p:attrNameLst>
                                          <p:attrName>style.rotation</p:attrName>
                                        </p:attrNameLst>
                                      </p:cBhvr>
                                      <p:tavLst>
                                        <p:tav tm="0">
                                          <p:val>
                                            <p:fltVal val="360"/>
                                          </p:val>
                                        </p:tav>
                                        <p:tav tm="100000">
                                          <p:val>
                                            <p:fltVal val="0"/>
                                          </p:val>
                                        </p:tav>
                                      </p:tavLst>
                                    </p:anim>
                                    <p:animEffect transition="in" filter="fade">
                                      <p:cBhvr>
                                        <p:cTn id="16"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3600" b="1" dirty="0" err="1">
                <a:solidFill>
                  <a:schemeClr val="tx1"/>
                </a:solidFill>
                <a:latin typeface="Times New Roman" panose="02020603050405020304" pitchFamily="18" charset="0"/>
                <a:ea typeface="Times New Roman" panose="02020603050405020304" pitchFamily="18" charset="0"/>
              </a:rPr>
              <a:t>Câu</a:t>
            </a:r>
            <a:r>
              <a:rPr lang="en-US" sz="3600" b="1" dirty="0">
                <a:solidFill>
                  <a:schemeClr val="tx1"/>
                </a:solidFill>
                <a:latin typeface="Times New Roman" panose="02020603050405020304" pitchFamily="18" charset="0"/>
                <a:ea typeface="Times New Roman" panose="02020603050405020304" pitchFamily="18" charset="0"/>
              </a:rPr>
              <a:t> 1: </a:t>
            </a:r>
            <a:r>
              <a:rPr lang="en-US" sz="3600" dirty="0" err="1">
                <a:solidFill>
                  <a:schemeClr val="tx1"/>
                </a:solidFill>
                <a:latin typeface="Times New Roman" panose="02020603050405020304" pitchFamily="18" charset="0"/>
                <a:ea typeface="Times New Roman" panose="02020603050405020304" pitchFamily="18" charset="0"/>
              </a:rPr>
              <a:t>Xác</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định</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phương</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thức</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biểu</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đạt</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chính</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của</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Học</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thầy</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học</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bạn</a:t>
            </a:r>
            <a:r>
              <a:rPr lang="en-US" sz="3600" dirty="0">
                <a:solidFill>
                  <a:schemeClr val="tx1"/>
                </a:solidFill>
                <a:latin typeface="Times New Roman" panose="02020603050405020304" pitchFamily="18" charset="0"/>
                <a:ea typeface="Times New Roman" panose="02020603050405020304" pitchFamily="18" charset="0"/>
              </a:rPr>
              <a:t>.</a:t>
            </a:r>
            <a:endParaRPr lang="en-US" sz="3600" dirty="0">
              <a:solidFill>
                <a:schemeClr val="tx1"/>
              </a:solidFill>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1110220" y="1949345"/>
            <a:ext cx="4906798" cy="11838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0"/>
              </a:spcAft>
              <a:buFont typeface="+mj-lt"/>
              <a:buAutoNum type="alphaUcPeriod"/>
              <a:tabLst>
                <a:tab pos="457200" algn="l"/>
              </a:tabLst>
            </a:pPr>
            <a:r>
              <a:rPr lang="en-US" sz="3200" dirty="0" smtClean="0">
                <a:solidFill>
                  <a:schemeClr val="tx1"/>
                </a:solidFill>
                <a:latin typeface="Times New Roman" panose="02020603050405020304" pitchFamily="18" charset="0"/>
                <a:ea typeface="Times New Roman" panose="02020603050405020304" pitchFamily="18" charset="0"/>
              </a:rPr>
              <a:t> </a:t>
            </a:r>
            <a:r>
              <a:rPr lang="en-US" sz="3200" dirty="0" err="1" smtClean="0">
                <a:solidFill>
                  <a:schemeClr val="tx1"/>
                </a:solidFill>
                <a:latin typeface="Times New Roman" panose="02020603050405020304" pitchFamily="18" charset="0"/>
                <a:ea typeface="Times New Roman" panose="02020603050405020304" pitchFamily="18" charset="0"/>
              </a:rPr>
              <a:t>Nghị</a:t>
            </a:r>
            <a:r>
              <a:rPr lang="en-US" sz="3200" dirty="0" smtClean="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luận</a:t>
            </a:r>
            <a:r>
              <a:rPr lang="en-US" sz="3200" dirty="0">
                <a:solidFill>
                  <a:schemeClr val="tx1"/>
                </a:solidFill>
                <a:latin typeface="Times New Roman" panose="02020603050405020304" pitchFamily="18" charset="0"/>
                <a:ea typeface="Times New Roman" panose="02020603050405020304" pitchFamily="18" charset="0"/>
              </a:rPr>
              <a:t>.</a:t>
            </a:r>
            <a:endParaRPr lang="en-US" sz="3200" dirty="0">
              <a:solidFill>
                <a:schemeClr val="tx1"/>
              </a:solidFill>
              <a:effectLst/>
              <a:latin typeface="Times New Roman" panose="02020603050405020304" pitchFamily="18" charset="0"/>
              <a:ea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12128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ts val="1800"/>
              </a:spcBef>
              <a:spcAft>
                <a:spcPts val="0"/>
              </a:spcAft>
              <a:tabLst>
                <a:tab pos="457200" algn="l"/>
              </a:tabLst>
            </a:pPr>
            <a:r>
              <a:rPr lang="en-US" sz="3200" dirty="0" smtClean="0">
                <a:solidFill>
                  <a:schemeClr val="tx1"/>
                </a:solidFill>
                <a:latin typeface="Times New Roman" panose="02020603050405020304" pitchFamily="18" charset="0"/>
                <a:ea typeface="Times New Roman" panose="02020603050405020304" pitchFamily="18" charset="0"/>
              </a:rPr>
              <a:t>B. </a:t>
            </a:r>
            <a:r>
              <a:rPr lang="en-US" sz="3200" dirty="0" err="1" smtClean="0">
                <a:solidFill>
                  <a:schemeClr val="tx1"/>
                </a:solidFill>
                <a:latin typeface="Times New Roman" panose="02020603050405020304" pitchFamily="18" charset="0"/>
                <a:ea typeface="Times New Roman" panose="02020603050405020304" pitchFamily="18" charset="0"/>
              </a:rPr>
              <a:t>Tự</a:t>
            </a:r>
            <a:r>
              <a:rPr lang="en-US" sz="3200" dirty="0" smtClean="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sự</a:t>
            </a:r>
            <a:r>
              <a:rPr lang="en-US" sz="3200" dirty="0">
                <a:solidFill>
                  <a:schemeClr val="tx1"/>
                </a:solidFill>
                <a:latin typeface="Times New Roman" panose="02020603050405020304" pitchFamily="18" charset="0"/>
                <a:ea typeface="Times New Roman" panose="02020603050405020304" pitchFamily="18" charset="0"/>
              </a:rPr>
              <a:t>.</a:t>
            </a:r>
            <a:endParaRPr lang="en-US" sz="3200" dirty="0">
              <a:solidFill>
                <a:schemeClr val="tx1"/>
              </a:solidFill>
              <a:effectLst/>
              <a:latin typeface="Times New Roman" panose="02020603050405020304" pitchFamily="18" charset="0"/>
              <a:ea typeface="Times New Roman" panose="02020603050405020304" pitchFamily="18" charset="0"/>
            </a:endParaRPr>
          </a:p>
        </p:txBody>
      </p:sp>
      <p:sp>
        <p:nvSpPr>
          <p:cNvPr id="43" name="Rectangle 42"/>
          <p:cNvSpPr/>
          <p:nvPr/>
        </p:nvSpPr>
        <p:spPr>
          <a:xfrm>
            <a:off x="1110220" y="3423730"/>
            <a:ext cx="4906798" cy="11312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tabLst>
                <a:tab pos="457200" algn="l"/>
              </a:tabLst>
            </a:pPr>
            <a:r>
              <a:rPr lang="en-US" sz="3200" dirty="0" smtClean="0">
                <a:solidFill>
                  <a:schemeClr val="tx1"/>
                </a:solidFill>
                <a:latin typeface="Times New Roman" panose="02020603050405020304" pitchFamily="18" charset="0"/>
                <a:ea typeface="Times New Roman" panose="02020603050405020304" pitchFamily="18" charset="0"/>
              </a:rPr>
              <a:t>C. </a:t>
            </a:r>
            <a:r>
              <a:rPr lang="en-US" sz="3200" dirty="0" err="1" smtClean="0">
                <a:solidFill>
                  <a:schemeClr val="tx1"/>
                </a:solidFill>
                <a:latin typeface="Times New Roman" panose="02020603050405020304" pitchFamily="18" charset="0"/>
                <a:ea typeface="Times New Roman" panose="02020603050405020304" pitchFamily="18" charset="0"/>
              </a:rPr>
              <a:t>Miêu</a:t>
            </a:r>
            <a:r>
              <a:rPr lang="en-US" sz="3200" dirty="0" smtClean="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tả</a:t>
            </a:r>
            <a:r>
              <a:rPr lang="en-US" sz="3200" dirty="0">
                <a:solidFill>
                  <a:schemeClr val="tx1"/>
                </a:solidFill>
                <a:latin typeface="Times New Roman" panose="02020603050405020304" pitchFamily="18" charset="0"/>
                <a:ea typeface="Times New Roman" panose="02020603050405020304" pitchFamily="18" charset="0"/>
              </a:rPr>
              <a:t>.</a:t>
            </a:r>
            <a:endParaRPr lang="en-US" sz="3200" dirty="0">
              <a:solidFill>
                <a:schemeClr val="tx1"/>
              </a:solidFill>
              <a:effectLst/>
              <a:latin typeface="Times New Roman" panose="02020603050405020304" pitchFamily="18" charset="0"/>
              <a:ea typeface="Times New Roman" panose="02020603050405020304" pitchFamily="18" charset="0"/>
            </a:endParaRPr>
          </a:p>
        </p:txBody>
      </p:sp>
      <p:sp>
        <p:nvSpPr>
          <p:cNvPr id="44" name="Rectangle 43"/>
          <p:cNvSpPr/>
          <p:nvPr/>
        </p:nvSpPr>
        <p:spPr>
          <a:xfrm>
            <a:off x="6157442" y="3423730"/>
            <a:ext cx="4906798" cy="11312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tabLst>
                <a:tab pos="457200" algn="l"/>
              </a:tabLst>
            </a:pPr>
            <a:r>
              <a:rPr lang="en-US" sz="3200" dirty="0" smtClean="0">
                <a:solidFill>
                  <a:schemeClr val="tx1"/>
                </a:solidFill>
                <a:latin typeface="Times New Roman" panose="02020603050405020304" pitchFamily="18" charset="0"/>
                <a:ea typeface="Times New Roman" panose="02020603050405020304" pitchFamily="18" charset="0"/>
              </a:rPr>
              <a:t>D. </a:t>
            </a:r>
            <a:r>
              <a:rPr lang="en-US" sz="3200" dirty="0" err="1" smtClean="0">
                <a:solidFill>
                  <a:schemeClr val="tx1"/>
                </a:solidFill>
                <a:latin typeface="Times New Roman" panose="02020603050405020304" pitchFamily="18" charset="0"/>
                <a:ea typeface="Times New Roman" panose="02020603050405020304" pitchFamily="18" charset="0"/>
              </a:rPr>
              <a:t>Biểu</a:t>
            </a:r>
            <a:r>
              <a:rPr lang="en-US" sz="3200" dirty="0" smtClean="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cảm</a:t>
            </a:r>
            <a:r>
              <a:rPr lang="en-US" sz="3200" dirty="0">
                <a:solidFill>
                  <a:schemeClr val="tx1"/>
                </a:solidFill>
                <a:latin typeface="Times New Roman" panose="02020603050405020304" pitchFamily="18" charset="0"/>
                <a:ea typeface="Times New Roman" panose="02020603050405020304" pitchFamily="18" charset="0"/>
              </a:rPr>
              <a:t>.</a:t>
            </a:r>
            <a:endParaRPr lang="en-US" sz="3200" dirty="0">
              <a:solidFill>
                <a:schemeClr val="tx1"/>
              </a:solidFill>
              <a:effectLst/>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245478" y="2277586"/>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91464" y="3769131"/>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83946" y="368900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6" name="TextBox 5"/>
          <p:cNvSpPr txBox="1"/>
          <p:nvPr/>
        </p:nvSpPr>
        <p:spPr>
          <a:xfrm>
            <a:off x="10318236" y="6519645"/>
            <a:ext cx="183002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618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4000" b="1" dirty="0" err="1">
                <a:solidFill>
                  <a:schemeClr val="tx1"/>
                </a:solidFill>
                <a:latin typeface="Times New Roman" panose="02020603050405020304" pitchFamily="18" charset="0"/>
                <a:ea typeface="Times New Roman" panose="02020603050405020304" pitchFamily="18" charset="0"/>
              </a:rPr>
              <a:t>Câu</a:t>
            </a:r>
            <a:r>
              <a:rPr lang="en-US" sz="4000" b="1" dirty="0">
                <a:solidFill>
                  <a:schemeClr val="tx1"/>
                </a:solidFill>
                <a:latin typeface="Times New Roman" panose="02020603050405020304" pitchFamily="18" charset="0"/>
                <a:ea typeface="Times New Roman" panose="02020603050405020304" pitchFamily="18" charset="0"/>
              </a:rPr>
              <a:t> 2: </a:t>
            </a:r>
            <a:r>
              <a:rPr lang="en-US" sz="4000" dirty="0" err="1">
                <a:solidFill>
                  <a:schemeClr val="tx1"/>
                </a:solidFill>
                <a:latin typeface="Times New Roman" panose="02020603050405020304" pitchFamily="18" charset="0"/>
                <a:ea typeface="Times New Roman" panose="02020603050405020304" pitchFamily="18" charset="0"/>
              </a:rPr>
              <a:t>Tác</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giả</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đồng</a:t>
            </a:r>
            <a:r>
              <a:rPr lang="en-US" sz="4000" dirty="0">
                <a:solidFill>
                  <a:schemeClr val="tx1"/>
                </a:solidFill>
                <a:latin typeface="Times New Roman" panose="02020603050405020304" pitchFamily="18" charset="0"/>
                <a:ea typeface="Times New Roman" panose="02020603050405020304" pitchFamily="18" charset="0"/>
              </a:rPr>
              <a:t> ý </a:t>
            </a:r>
            <a:r>
              <a:rPr lang="en-US" sz="4000" dirty="0" err="1">
                <a:solidFill>
                  <a:schemeClr val="tx1"/>
                </a:solidFill>
                <a:latin typeface="Times New Roman" panose="02020603050405020304" pitchFamily="18" charset="0"/>
                <a:ea typeface="Times New Roman" panose="02020603050405020304" pitchFamily="18" charset="0"/>
              </a:rPr>
              <a:t>với</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câu</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tục</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ngữ</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nào</a:t>
            </a:r>
            <a:r>
              <a:rPr lang="en-US" sz="4000" dirty="0">
                <a:solidFill>
                  <a:schemeClr val="tx1"/>
                </a:solidFill>
                <a:latin typeface="Times New Roman" panose="02020603050405020304" pitchFamily="18" charset="0"/>
                <a:ea typeface="Times New Roman" panose="02020603050405020304" pitchFamily="18" charset="0"/>
              </a:rPr>
              <a:t>?</a:t>
            </a:r>
            <a:endParaRPr lang="en-US" sz="4000" dirty="0">
              <a:solidFill>
                <a:schemeClr val="tx1"/>
              </a:solidFill>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826910" y="1949345"/>
            <a:ext cx="5020189" cy="118988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Bef>
                <a:spcPts val="1800"/>
              </a:spcBef>
              <a:spcAft>
                <a:spcPts val="0"/>
              </a:spcAft>
              <a:buFont typeface="+mj-lt"/>
              <a:buAutoNum type="alphaUcPeriod"/>
              <a:tabLst>
                <a:tab pos="457200" algn="l"/>
              </a:tabLst>
            </a:pPr>
            <a:r>
              <a:rPr lang="en-US" sz="2800" dirty="0" smtClean="0">
                <a:solidFill>
                  <a:schemeClr val="tx1"/>
                </a:solidFill>
                <a:latin typeface="Times New Roman" panose="02020603050405020304" pitchFamily="18" charset="0"/>
                <a:ea typeface="Times New Roman" panose="02020603050405020304" pitchFamily="18" charset="0"/>
              </a:rPr>
              <a:t> </a:t>
            </a:r>
            <a:r>
              <a:rPr lang="en-US" sz="2800" dirty="0" err="1" smtClean="0">
                <a:solidFill>
                  <a:schemeClr val="tx1"/>
                </a:solidFill>
                <a:latin typeface="Times New Roman" panose="02020603050405020304" pitchFamily="18" charset="0"/>
                <a:ea typeface="Times New Roman" panose="02020603050405020304" pitchFamily="18" charset="0"/>
              </a:rPr>
              <a:t>Học</a:t>
            </a:r>
            <a:r>
              <a:rPr lang="en-US" sz="2800" dirty="0" smtClean="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thầy</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không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tày</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học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bạn</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4" y="1953535"/>
            <a:ext cx="5228749" cy="11856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tabLst>
                <a:tab pos="457200" algn="l"/>
              </a:tabLst>
            </a:pPr>
            <a:r>
              <a:rPr lang="en-US" sz="2800" dirty="0" smtClean="0">
                <a:solidFill>
                  <a:schemeClr val="tx1"/>
                </a:solidFill>
                <a:latin typeface="Times New Roman" panose="02020603050405020304" pitchFamily="18" charset="0"/>
                <a:ea typeface="Times New Roman" panose="02020603050405020304" pitchFamily="18" charset="0"/>
              </a:rPr>
              <a:t>B. </a:t>
            </a:r>
            <a:r>
              <a:rPr lang="en-US" sz="2800" dirty="0" err="1" smtClean="0">
                <a:solidFill>
                  <a:schemeClr val="tx1"/>
                </a:solidFill>
                <a:latin typeface="Times New Roman" panose="02020603050405020304" pitchFamily="18" charset="0"/>
                <a:ea typeface="Times New Roman" panose="02020603050405020304" pitchFamily="18" charset="0"/>
              </a:rPr>
              <a:t>Đồng</a:t>
            </a:r>
            <a:r>
              <a:rPr lang="en-US" sz="2800" dirty="0" smtClean="0">
                <a:solidFill>
                  <a:schemeClr val="tx1"/>
                </a:solidFill>
                <a:latin typeface="Times New Roman" panose="02020603050405020304" pitchFamily="18" charset="0"/>
                <a:ea typeface="Times New Roman" panose="02020603050405020304" pitchFamily="18" charset="0"/>
              </a:rPr>
              <a:t> </a:t>
            </a:r>
            <a:r>
              <a:rPr lang="en-US" sz="2800" dirty="0">
                <a:solidFill>
                  <a:schemeClr val="tx1"/>
                </a:solidFill>
                <a:latin typeface="Times New Roman" panose="02020603050405020304" pitchFamily="18" charset="0"/>
                <a:ea typeface="Times New Roman" panose="02020603050405020304" pitchFamily="18" charset="0"/>
              </a:rPr>
              <a:t>ý </a:t>
            </a:r>
            <a:r>
              <a:rPr lang="en-US" sz="2800" dirty="0" err="1">
                <a:solidFill>
                  <a:schemeClr val="tx1"/>
                </a:solidFill>
                <a:latin typeface="Times New Roman" panose="02020603050405020304" pitchFamily="18" charset="0"/>
                <a:ea typeface="Times New Roman" panose="02020603050405020304" pitchFamily="18" charset="0"/>
              </a:rPr>
              <a:t>với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cả</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hai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câu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tục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ngữ</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vì</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chúng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bổ</a:t>
            </a:r>
            <a:r>
              <a:rPr lang="en-US" sz="2800" dirty="0">
                <a:solidFill>
                  <a:schemeClr val="tx1"/>
                </a:solidFill>
                <a:latin typeface="Times New Roman" panose="02020603050405020304" pitchFamily="18" charset="0"/>
                <a:ea typeface="Times New Roman" panose="02020603050405020304" pitchFamily="18" charset="0"/>
              </a:rPr>
              <a:t> sung </a:t>
            </a:r>
            <a:r>
              <a:rPr lang="en-US" sz="2800" dirty="0" err="1">
                <a:solidFill>
                  <a:schemeClr val="tx1"/>
                </a:solidFill>
                <a:latin typeface="Times New Roman" panose="02020603050405020304" pitchFamily="18" charset="0"/>
                <a:ea typeface="Times New Roman" panose="02020603050405020304" pitchFamily="18" charset="0"/>
              </a:rPr>
              <a:t>cho</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nhau</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43" name="Rectangle 42"/>
          <p:cNvSpPr/>
          <p:nvPr/>
        </p:nvSpPr>
        <p:spPr>
          <a:xfrm>
            <a:off x="826910" y="3438676"/>
            <a:ext cx="5076717" cy="12638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tabLst>
                <a:tab pos="457200" algn="l"/>
              </a:tabLst>
            </a:pPr>
            <a:r>
              <a:rPr lang="en-US" sz="2800" dirty="0" smtClean="0">
                <a:solidFill>
                  <a:schemeClr val="tx1"/>
                </a:solidFill>
                <a:latin typeface="Times New Roman" panose="02020603050405020304" pitchFamily="18" charset="0"/>
                <a:ea typeface="Times New Roman" panose="02020603050405020304" pitchFamily="18" charset="0"/>
              </a:rPr>
              <a:t>C. </a:t>
            </a:r>
            <a:r>
              <a:rPr lang="en-US" sz="2800" dirty="0" err="1" smtClean="0">
                <a:solidFill>
                  <a:schemeClr val="tx1"/>
                </a:solidFill>
                <a:latin typeface="Times New Roman" panose="02020603050405020304" pitchFamily="18" charset="0"/>
                <a:ea typeface="Times New Roman" panose="02020603050405020304" pitchFamily="18" charset="0"/>
              </a:rPr>
              <a:t>Không</a:t>
            </a:r>
            <a:r>
              <a:rPr lang="en-US" sz="2800" dirty="0" smtClean="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thầy</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đố</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mày</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làm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nên</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44" name="Rectangle 43"/>
          <p:cNvSpPr/>
          <p:nvPr/>
        </p:nvSpPr>
        <p:spPr>
          <a:xfrm>
            <a:off x="6044506" y="3412094"/>
            <a:ext cx="5263363" cy="12904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tabLst>
                <a:tab pos="457200" algn="l"/>
              </a:tabLst>
            </a:pPr>
            <a:r>
              <a:rPr lang="en-US" sz="2400" dirty="0" smtClean="0">
                <a:solidFill>
                  <a:schemeClr val="tx1"/>
                </a:solidFill>
                <a:latin typeface="Times New Roman" panose="02020603050405020304" pitchFamily="18" charset="0"/>
                <a:ea typeface="Times New Roman" panose="02020603050405020304" pitchFamily="18" charset="0"/>
              </a:rPr>
              <a:t>D. </a:t>
            </a:r>
            <a:r>
              <a:rPr lang="en-US" sz="2400" dirty="0" err="1" smtClean="0">
                <a:solidFill>
                  <a:schemeClr val="tx1"/>
                </a:solidFill>
                <a:latin typeface="Times New Roman" panose="02020603050405020304" pitchFamily="18" charset="0"/>
                <a:ea typeface="Times New Roman" panose="02020603050405020304" pitchFamily="18" charset="0"/>
              </a:rPr>
              <a:t>Đề</a:t>
            </a:r>
            <a:r>
              <a:rPr lang="en-US" sz="2400" dirty="0" smtClean="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xuất</a:t>
            </a:r>
            <a:r>
              <a:rPr lang="en-US" sz="2400" dirty="0">
                <a:solidFill>
                  <a:schemeClr val="tx1"/>
                </a:solidFill>
                <a:latin typeface="Times New Roman" panose="02020603050405020304" pitchFamily="18" charset="0"/>
                <a:ea typeface="Times New Roman" panose="02020603050405020304" pitchFamily="18" charset="0"/>
              </a:rPr>
              <a:t> ý </a:t>
            </a:r>
            <a:r>
              <a:rPr lang="en-US" sz="2400" dirty="0" err="1">
                <a:solidFill>
                  <a:schemeClr val="tx1"/>
                </a:solidFill>
                <a:latin typeface="Times New Roman" panose="02020603050405020304" pitchFamily="18" charset="0"/>
                <a:ea typeface="Times New Roman" panose="02020603050405020304" pitchFamily="18" charset="0"/>
              </a:rPr>
              <a:t>kiến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khác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Học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là</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nỗ</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lực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tự</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thân</a:t>
            </a:r>
            <a:r>
              <a:rPr lang="en-US" sz="2400"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41377" y="2232346"/>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50584" y="3769131"/>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35042" y="3658820"/>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89826" y="2277626"/>
            <a:ext cx="804742" cy="643793"/>
          </a:xfrm>
          <a:prstGeom prst="rect">
            <a:avLst/>
          </a:prstGeom>
        </p:spPr>
      </p:pic>
    </p:spTree>
    <p:extLst>
      <p:ext uri="{BB962C8B-B14F-4D97-AF65-F5344CB8AC3E}">
        <p14:creationId xmlns:p14="http://schemas.microsoft.com/office/powerpoint/2010/main" val="304784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3600" dirty="0">
                <a:solidFill>
                  <a:schemeClr val="tx1"/>
                </a:solidFill>
                <a:latin typeface="Times New Roman" panose="02020603050405020304" pitchFamily="18" charset="0"/>
                <a:ea typeface="Times New Roman" panose="02020603050405020304" pitchFamily="18" charset="0"/>
              </a:rPr>
              <a:t> </a:t>
            </a:r>
            <a:r>
              <a:rPr lang="en-US" sz="3600" b="1" dirty="0" err="1" smtClean="0">
                <a:solidFill>
                  <a:schemeClr val="tx1"/>
                </a:solidFill>
                <a:latin typeface="Times New Roman" panose="02020603050405020304" pitchFamily="18" charset="0"/>
                <a:ea typeface="Times New Roman" panose="02020603050405020304" pitchFamily="18" charset="0"/>
              </a:rPr>
              <a:t>Câu</a:t>
            </a:r>
            <a:r>
              <a:rPr lang="en-US" sz="3600" b="1" dirty="0" smtClean="0">
                <a:solidFill>
                  <a:schemeClr val="tx1"/>
                </a:solidFill>
                <a:latin typeface="Times New Roman" panose="02020603050405020304" pitchFamily="18" charset="0"/>
                <a:ea typeface="Times New Roman" panose="02020603050405020304" pitchFamily="18" charset="0"/>
              </a:rPr>
              <a:t> </a:t>
            </a:r>
            <a:r>
              <a:rPr lang="en-US" sz="3600" b="1" dirty="0">
                <a:solidFill>
                  <a:schemeClr val="tx1"/>
                </a:solidFill>
                <a:latin typeface="Times New Roman" panose="02020603050405020304" pitchFamily="18" charset="0"/>
                <a:ea typeface="Times New Roman" panose="02020603050405020304" pitchFamily="18" charset="0"/>
              </a:rPr>
              <a:t>3: </a:t>
            </a:r>
            <a:r>
              <a:rPr lang="en-US" sz="3600" dirty="0" err="1">
                <a:solidFill>
                  <a:schemeClr val="tx1"/>
                </a:solidFill>
                <a:latin typeface="Times New Roman" panose="02020603050405020304" pitchFamily="18" charset="0"/>
                <a:ea typeface="Times New Roman" panose="02020603050405020304" pitchFamily="18" charset="0"/>
              </a:rPr>
              <a:t>Tác</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giả</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lấy</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dẫn</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chứng</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nào</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cho</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lí</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lẽ</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Học</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thầy</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vô</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cùng</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quan</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trọng</a:t>
            </a:r>
            <a:r>
              <a:rPr lang="en-US" sz="3600" dirty="0">
                <a:solidFill>
                  <a:schemeClr val="tx1"/>
                </a:solidFill>
                <a:latin typeface="Times New Roman" panose="02020603050405020304" pitchFamily="18" charset="0"/>
                <a:ea typeface="Times New Roman" panose="02020603050405020304" pitchFamily="18" charset="0"/>
              </a:rPr>
              <a:t>"?</a:t>
            </a:r>
            <a:endParaRPr lang="en-US" sz="3600" dirty="0">
              <a:solidFill>
                <a:schemeClr val="tx1"/>
              </a:solidFill>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1110220" y="1949346"/>
            <a:ext cx="4906798" cy="99459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Bef>
                <a:spcPts val="1800"/>
              </a:spcBef>
              <a:spcAft>
                <a:spcPts val="0"/>
              </a:spcAft>
              <a:buFont typeface="+mj-lt"/>
              <a:buAutoNum type="alphaUcPeriod"/>
              <a:tabLst>
                <a:tab pos="457200" algn="l"/>
              </a:tabLst>
            </a:pPr>
            <a:r>
              <a:rPr lang="en-US" sz="2800">
                <a:solidFill>
                  <a:schemeClr val="tx1"/>
                </a:solidFill>
                <a:latin typeface="Times New Roman" panose="02020603050405020304" pitchFamily="18" charset="0"/>
                <a:ea typeface="Times New Roman" panose="02020603050405020304" pitchFamily="18" charset="0"/>
              </a:rPr>
              <a:t>Người thầy Verrocchio của danh họa Leonardo da Vinci</a:t>
            </a:r>
            <a:endParaRPr lang="en-US" sz="2800">
              <a:solidFill>
                <a:schemeClr val="tx1"/>
              </a:solidFill>
              <a:effectLst/>
              <a:latin typeface="Times New Roman" panose="02020603050405020304" pitchFamily="18" charset="0"/>
              <a:ea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99459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tabLst>
                <a:tab pos="457200" algn="l"/>
              </a:tabLst>
            </a:pPr>
            <a:r>
              <a:rPr lang="en-US" sz="2800" dirty="0" smtClean="0">
                <a:solidFill>
                  <a:schemeClr val="tx1"/>
                </a:solidFill>
                <a:latin typeface="Times New Roman" panose="02020603050405020304" pitchFamily="18" charset="0"/>
                <a:ea typeface="Times New Roman" panose="02020603050405020304" pitchFamily="18" charset="0"/>
              </a:rPr>
              <a:t>B. </a:t>
            </a:r>
            <a:r>
              <a:rPr lang="en-US" sz="2800" dirty="0" err="1" smtClean="0">
                <a:solidFill>
                  <a:schemeClr val="tx1"/>
                </a:solidFill>
                <a:latin typeface="Times New Roman" panose="02020603050405020304" pitchFamily="18" charset="0"/>
                <a:ea typeface="Times New Roman" panose="02020603050405020304" pitchFamily="18" charset="0"/>
              </a:rPr>
              <a:t>Người</a:t>
            </a:r>
            <a:r>
              <a:rPr lang="en-US" sz="2800" dirty="0" smtClean="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thầy</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của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nhân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vật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tôi</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43" name="Rectangle 42"/>
          <p:cNvSpPr/>
          <p:nvPr/>
        </p:nvSpPr>
        <p:spPr>
          <a:xfrm>
            <a:off x="1110220" y="3073871"/>
            <a:ext cx="4906798" cy="99459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tabLst>
                <a:tab pos="457200" algn="l"/>
              </a:tabLst>
            </a:pPr>
            <a:r>
              <a:rPr lang="en-US" sz="2800" dirty="0" smtClean="0">
                <a:solidFill>
                  <a:schemeClr val="tx1"/>
                </a:solidFill>
                <a:latin typeface="Times New Roman" panose="02020603050405020304" pitchFamily="18" charset="0"/>
                <a:ea typeface="Times New Roman" panose="02020603050405020304" pitchFamily="18" charset="0"/>
              </a:rPr>
              <a:t>C. </a:t>
            </a:r>
            <a:r>
              <a:rPr lang="en-US" sz="2800" dirty="0" err="1" smtClean="0">
                <a:solidFill>
                  <a:schemeClr val="tx1"/>
                </a:solidFill>
                <a:latin typeface="Times New Roman" panose="02020603050405020304" pitchFamily="18" charset="0"/>
                <a:ea typeface="Times New Roman" panose="02020603050405020304" pitchFamily="18" charset="0"/>
              </a:rPr>
              <a:t>Học</a:t>
            </a:r>
            <a:r>
              <a:rPr lang="en-US" sz="2800" dirty="0" smtClean="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nhóm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là</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phương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thức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không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hiệu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quả</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44" name="Rectangle 43"/>
          <p:cNvSpPr/>
          <p:nvPr/>
        </p:nvSpPr>
        <p:spPr>
          <a:xfrm>
            <a:off x="6130615" y="3078060"/>
            <a:ext cx="4906798" cy="99459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tabLst>
                <a:tab pos="457200" algn="l"/>
              </a:tabLst>
            </a:pPr>
            <a:r>
              <a:rPr lang="en-US" sz="2800" dirty="0" smtClean="0">
                <a:solidFill>
                  <a:schemeClr val="tx1"/>
                </a:solidFill>
                <a:latin typeface="Times New Roman" panose="02020603050405020304" pitchFamily="18" charset="0"/>
                <a:ea typeface="Times New Roman" panose="02020603050405020304" pitchFamily="18" charset="0"/>
              </a:rPr>
              <a:t>D. </a:t>
            </a:r>
            <a:r>
              <a:rPr lang="en-US" sz="2800" dirty="0" err="1" smtClean="0">
                <a:solidFill>
                  <a:schemeClr val="tx1"/>
                </a:solidFill>
                <a:latin typeface="Times New Roman" panose="02020603050405020304" pitchFamily="18" charset="0"/>
                <a:ea typeface="Times New Roman" panose="02020603050405020304" pitchFamily="18" charset="0"/>
              </a:rPr>
              <a:t>Những</a:t>
            </a:r>
            <a:r>
              <a:rPr lang="en-US" sz="2800" dirty="0" smtClean="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người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thầy</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chính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là</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bạn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bè</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960405"/>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3107235"/>
            <a:ext cx="804536" cy="95501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2671" y="3118832"/>
            <a:ext cx="804742" cy="959235"/>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026493"/>
            <a:ext cx="804742" cy="873235"/>
          </a:xfrm>
          <a:prstGeom prst="rect">
            <a:avLst/>
          </a:prstGeom>
        </p:spPr>
      </p:pic>
      <p:sp>
        <p:nvSpPr>
          <p:cNvPr id="2" name="TextBox 1"/>
          <p:cNvSpPr txBox="1"/>
          <p:nvPr/>
        </p:nvSpPr>
        <p:spPr>
          <a:xfrm>
            <a:off x="10232671" y="6562165"/>
            <a:ext cx="195932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680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800" b="1">
                <a:solidFill>
                  <a:srgbClr val="0070C0"/>
                </a:solidFill>
                <a:latin typeface="Times New Roman" panose="02020603050405020304" pitchFamily="18" charset="0"/>
                <a:ea typeface="Times New Roman" panose="02020603050405020304" pitchFamily="18" charset="0"/>
              </a:rPr>
              <a:t>Câu 4: Các từ "mặt khác", "hơn nữa" trong văn bản có tác dụng gì?</a:t>
            </a:r>
            <a:endParaRPr lang="en-US" sz="2800" dirty="0">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1075412" y="1969967"/>
            <a:ext cx="4906798" cy="116885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0"/>
              </a:spcAft>
              <a:buFont typeface="+mj-lt"/>
              <a:buAutoNum type="alphaUcPeriod"/>
            </a:pPr>
            <a:r>
              <a:rPr lang="en-US" sz="2800" dirty="0" smtClean="0">
                <a:solidFill>
                  <a:schemeClr val="tx1"/>
                </a:solidFill>
                <a:latin typeface="Times New Roman" panose="02020603050405020304" pitchFamily="18" charset="0"/>
                <a:ea typeface="Times New Roman" panose="02020603050405020304" pitchFamily="18" charset="0"/>
              </a:rPr>
              <a:t> </a:t>
            </a:r>
            <a:r>
              <a:rPr lang="en-US" sz="2800" dirty="0" err="1" smtClean="0">
                <a:solidFill>
                  <a:schemeClr val="tx1"/>
                </a:solidFill>
                <a:latin typeface="Times New Roman" panose="02020603050405020304" pitchFamily="18" charset="0"/>
                <a:ea typeface="Times New Roman" panose="02020603050405020304" pitchFamily="18" charset="0"/>
              </a:rPr>
              <a:t>Bổ</a:t>
            </a:r>
            <a:r>
              <a:rPr lang="en-US" sz="2800" dirty="0" smtClean="0">
                <a:solidFill>
                  <a:schemeClr val="tx1"/>
                </a:solidFill>
                <a:latin typeface="Times New Roman" panose="02020603050405020304" pitchFamily="18" charset="0"/>
                <a:ea typeface="Times New Roman" panose="02020603050405020304" pitchFamily="18" charset="0"/>
              </a:rPr>
              <a:t> </a:t>
            </a:r>
            <a:r>
              <a:rPr lang="en-US" sz="2800" dirty="0">
                <a:solidFill>
                  <a:schemeClr val="tx1"/>
                </a:solidFill>
                <a:latin typeface="Times New Roman" panose="02020603050405020304" pitchFamily="18" charset="0"/>
                <a:ea typeface="Times New Roman" panose="02020603050405020304" pitchFamily="18" charset="0"/>
              </a:rPr>
              <a:t>sung </a:t>
            </a:r>
            <a:r>
              <a:rPr lang="en-US" sz="2800" dirty="0" err="1">
                <a:solidFill>
                  <a:schemeClr val="tx1"/>
                </a:solidFill>
                <a:latin typeface="Times New Roman" panose="02020603050405020304" pitchFamily="18" charset="0"/>
                <a:ea typeface="Times New Roman" panose="02020603050405020304" pitchFamily="18" charset="0"/>
              </a:rPr>
              <a:t>thêm</a:t>
            </a:r>
            <a:r>
              <a:rPr lang="en-US" sz="2800" dirty="0">
                <a:solidFill>
                  <a:schemeClr val="tx1"/>
                </a:solidFill>
                <a:latin typeface="Times New Roman" panose="02020603050405020304" pitchFamily="18" charset="0"/>
                <a:ea typeface="Times New Roman" panose="02020603050405020304" pitchFamily="18" charset="0"/>
              </a:rPr>
              <a:t> ý, </a:t>
            </a:r>
            <a:r>
              <a:rPr lang="en-US" sz="2800" dirty="0" err="1">
                <a:solidFill>
                  <a:schemeClr val="tx1"/>
                </a:solidFill>
                <a:latin typeface="Times New Roman" panose="02020603050405020304" pitchFamily="18" charset="0"/>
                <a:ea typeface="Times New Roman" panose="02020603050405020304" pitchFamily="18" charset="0"/>
              </a:rPr>
              <a:t>thêm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luận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điểm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luận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cứ</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cho</a:t>
            </a:r>
            <a:r>
              <a:rPr lang="en-US" sz="2800" dirty="0">
                <a:solidFill>
                  <a:schemeClr val="tx1"/>
                </a:solidFill>
                <a:latin typeface="Times New Roman" panose="02020603050405020304" pitchFamily="18" charset="0"/>
                <a:ea typeface="Times New Roman" panose="02020603050405020304" pitchFamily="18" charset="0"/>
              </a:rPr>
              <a:t> ý </a:t>
            </a:r>
            <a:r>
              <a:rPr lang="en-US" sz="2800" dirty="0" err="1">
                <a:solidFill>
                  <a:schemeClr val="tx1"/>
                </a:solidFill>
                <a:latin typeface="Times New Roman" panose="02020603050405020304" pitchFamily="18" charset="0"/>
                <a:ea typeface="Times New Roman" panose="02020603050405020304" pitchFamily="18" charset="0"/>
              </a:rPr>
              <a:t>trước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đoạn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văn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trước</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116885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pPr>
            <a:r>
              <a:rPr lang="en-US" sz="2800" dirty="0" smtClean="0">
                <a:solidFill>
                  <a:schemeClr val="tx1"/>
                </a:solidFill>
                <a:latin typeface="Times New Roman" panose="02020603050405020304" pitchFamily="18" charset="0"/>
                <a:ea typeface="Times New Roman" panose="02020603050405020304" pitchFamily="18" charset="0"/>
              </a:rPr>
              <a:t>B. </a:t>
            </a:r>
            <a:r>
              <a:rPr lang="en-US" sz="2800" dirty="0" err="1" smtClean="0">
                <a:solidFill>
                  <a:schemeClr val="tx1"/>
                </a:solidFill>
                <a:latin typeface="Times New Roman" panose="02020603050405020304" pitchFamily="18" charset="0"/>
                <a:ea typeface="Times New Roman" panose="02020603050405020304" pitchFamily="18" charset="0"/>
              </a:rPr>
              <a:t>Làm</a:t>
            </a:r>
            <a:r>
              <a:rPr lang="en-US" sz="2800" dirty="0" smtClean="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tăng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sức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gợi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cho</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đoạn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văn</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43" name="Rectangle 42"/>
          <p:cNvSpPr/>
          <p:nvPr/>
        </p:nvSpPr>
        <p:spPr>
          <a:xfrm>
            <a:off x="1075412" y="3313860"/>
            <a:ext cx="4906798" cy="11396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pPr>
            <a:r>
              <a:rPr lang="en-US" sz="2800" dirty="0" smtClean="0">
                <a:solidFill>
                  <a:schemeClr val="tx1"/>
                </a:solidFill>
                <a:latin typeface="Times New Roman" panose="02020603050405020304" pitchFamily="18" charset="0"/>
                <a:ea typeface="Times New Roman" panose="02020603050405020304" pitchFamily="18" charset="0"/>
              </a:rPr>
              <a:t>C. </a:t>
            </a:r>
            <a:r>
              <a:rPr lang="en-US" sz="2800" dirty="0" err="1" smtClean="0">
                <a:solidFill>
                  <a:schemeClr val="tx1"/>
                </a:solidFill>
                <a:latin typeface="Times New Roman" panose="02020603050405020304" pitchFamily="18" charset="0"/>
                <a:ea typeface="Times New Roman" panose="02020603050405020304" pitchFamily="18" charset="0"/>
              </a:rPr>
              <a:t>Nhấn</a:t>
            </a:r>
            <a:r>
              <a:rPr lang="en-US" sz="2800" dirty="0" smtClean="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mạnh</a:t>
            </a:r>
            <a:r>
              <a:rPr lang="en-US" sz="2800" dirty="0">
                <a:solidFill>
                  <a:schemeClr val="tx1"/>
                </a:solidFill>
                <a:latin typeface="Times New Roman" panose="02020603050405020304" pitchFamily="18" charset="0"/>
                <a:ea typeface="Times New Roman" panose="02020603050405020304" pitchFamily="18" charset="0"/>
              </a:rPr>
              <a:t> ý </a:t>
            </a:r>
            <a:r>
              <a:rPr lang="en-US" sz="2800" dirty="0" err="1">
                <a:solidFill>
                  <a:schemeClr val="tx1"/>
                </a:solidFill>
                <a:latin typeface="Times New Roman" panose="02020603050405020304" pitchFamily="18" charset="0"/>
                <a:ea typeface="Times New Roman" panose="02020603050405020304" pitchFamily="18" charset="0"/>
              </a:rPr>
              <a:t>kiến</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44" name="Rectangle 43"/>
          <p:cNvSpPr/>
          <p:nvPr/>
        </p:nvSpPr>
        <p:spPr>
          <a:xfrm>
            <a:off x="6095807" y="3284685"/>
            <a:ext cx="4906798" cy="116885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pPr>
            <a:r>
              <a:rPr lang="en-US" sz="2400" dirty="0" smtClean="0">
                <a:solidFill>
                  <a:schemeClr val="tx1"/>
                </a:solidFill>
                <a:latin typeface="Times New Roman" panose="02020603050405020304" pitchFamily="18" charset="0"/>
                <a:ea typeface="Times New Roman" panose="02020603050405020304" pitchFamily="18" charset="0"/>
              </a:rPr>
              <a:t>D. </a:t>
            </a:r>
            <a:r>
              <a:rPr lang="en-US" sz="2400" dirty="0" err="1" smtClean="0">
                <a:solidFill>
                  <a:schemeClr val="tx1"/>
                </a:solidFill>
                <a:latin typeface="Times New Roman" panose="02020603050405020304" pitchFamily="18" charset="0"/>
                <a:ea typeface="Times New Roman" panose="02020603050405020304" pitchFamily="18" charset="0"/>
              </a:rPr>
              <a:t>Cả</a:t>
            </a:r>
            <a:r>
              <a:rPr lang="en-US" sz="2400" dirty="0" smtClean="0">
                <a:solidFill>
                  <a:schemeClr val="tx1"/>
                </a:solidFill>
                <a:latin typeface="Times New Roman" panose="02020603050405020304" pitchFamily="18" charset="0"/>
                <a:ea typeface="Times New Roman" panose="02020603050405020304" pitchFamily="18" charset="0"/>
              </a:rPr>
              <a:t> </a:t>
            </a:r>
            <a:r>
              <a:rPr lang="en-US" sz="2400" dirty="0">
                <a:solidFill>
                  <a:schemeClr val="tx1"/>
                </a:solidFill>
                <a:latin typeface="Times New Roman" panose="02020603050405020304" pitchFamily="18" charset="0"/>
                <a:ea typeface="Times New Roman" panose="02020603050405020304" pitchFamily="18" charset="0"/>
              </a:rPr>
              <a:t>A </a:t>
            </a:r>
            <a:r>
              <a:rPr lang="en-US" sz="2400" dirty="0" err="1">
                <a:solidFill>
                  <a:schemeClr val="tx1"/>
                </a:solidFill>
                <a:latin typeface="Times New Roman" panose="02020603050405020304" pitchFamily="18" charset="0"/>
                <a:ea typeface="Times New Roman" panose="02020603050405020304" pitchFamily="18" charset="0"/>
              </a:rPr>
              <a:t>và</a:t>
            </a:r>
            <a:r>
              <a:rPr lang="en-US" sz="2400" dirty="0">
                <a:solidFill>
                  <a:schemeClr val="tx1"/>
                </a:solidFill>
                <a:latin typeface="Times New Roman" panose="02020603050405020304" pitchFamily="18" charset="0"/>
                <a:ea typeface="Times New Roman" panose="02020603050405020304" pitchFamily="18" charset="0"/>
              </a:rPr>
              <a:t> B</a:t>
            </a:r>
            <a:endParaRPr lang="en-US" sz="2000" dirty="0">
              <a:solidFill>
                <a:schemeClr val="tx1"/>
              </a:solidFill>
              <a:effectLst/>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1073690"/>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77674" y="3313859"/>
            <a:ext cx="804536" cy="1067669"/>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97863" y="3325457"/>
            <a:ext cx="804742" cy="1072383"/>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1072383"/>
          </a:xfrm>
          <a:prstGeom prst="rect">
            <a:avLst/>
          </a:prstGeom>
        </p:spPr>
      </p:pic>
      <p:sp>
        <p:nvSpPr>
          <p:cNvPr id="2" name="TextBox 1"/>
          <p:cNvSpPr txBox="1"/>
          <p:nvPr/>
        </p:nvSpPr>
        <p:spPr>
          <a:xfrm>
            <a:off x="10361978" y="6562165"/>
            <a:ext cx="183002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800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92100" algn="ctr">
              <a:lnSpc>
                <a:spcPct val="115000"/>
              </a:lnSpc>
              <a:spcBef>
                <a:spcPts val="600"/>
              </a:spcBef>
              <a:spcAft>
                <a:spcPts val="200"/>
              </a:spcAft>
            </a:pPr>
            <a:r>
              <a:rPr lang="en-US" sz="2400" b="1">
                <a:solidFill>
                  <a:srgbClr val="000000"/>
                </a:solidFill>
                <a:latin typeface="Times New Roman"/>
                <a:ea typeface="SimSun"/>
              </a:rPr>
              <a:t>Tiết 97, 98: </a:t>
            </a:r>
            <a:r>
              <a:rPr lang="en-US" sz="2400" b="1" smtClean="0">
                <a:solidFill>
                  <a:srgbClr val="FF0000"/>
                </a:solidFill>
                <a:latin typeface="Times New Roman" panose="02020603050405020304" pitchFamily="18" charset="0"/>
                <a:ea typeface="Times New Roman" panose="02020603050405020304" pitchFamily="18" charset="0"/>
              </a:rPr>
              <a:t>Văn </a:t>
            </a:r>
            <a:r>
              <a:rPr lang="en-US" sz="2400" b="1" dirty="0" err="1">
                <a:solidFill>
                  <a:srgbClr val="FF0000"/>
                </a:solidFill>
                <a:latin typeface="Times New Roman" panose="02020603050405020304" pitchFamily="18" charset="0"/>
                <a:ea typeface="Times New Roman" panose="02020603050405020304" pitchFamily="18" charset="0"/>
              </a:rPr>
              <a:t>bản</a:t>
            </a:r>
            <a:r>
              <a:rPr lang="en-US" sz="2400" b="1" dirty="0">
                <a:solidFill>
                  <a:srgbClr val="FF0000"/>
                </a:solidFill>
                <a:latin typeface="Times New Roman" panose="02020603050405020304" pitchFamily="18" charset="0"/>
                <a:ea typeface="Times New Roman" panose="02020603050405020304" pitchFamily="18" charset="0"/>
              </a:rPr>
              <a:t> 1: HỌC THẦY, HỌC BẠN (</a:t>
            </a:r>
            <a:r>
              <a:rPr lang="en-US" sz="2400" b="1" dirty="0" err="1">
                <a:solidFill>
                  <a:srgbClr val="FF0000"/>
                </a:solidFill>
                <a:latin typeface="Times New Roman" panose="02020603050405020304" pitchFamily="18" charset="0"/>
                <a:ea typeface="Times New Roman" panose="02020603050405020304" pitchFamily="18" charset="0"/>
              </a:rPr>
              <a:t>Nguyễn</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Thanh</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Tú</a:t>
            </a:r>
            <a:r>
              <a:rPr lang="en-US" sz="2400" b="1" dirty="0" smtClean="0">
                <a:solidFill>
                  <a:srgbClr val="FF0000"/>
                </a:solidFill>
                <a:latin typeface="Times New Roman" panose="02020603050405020304" pitchFamily="18" charset="0"/>
                <a:ea typeface="Times New Roman" panose="02020603050405020304" pitchFamily="18" charset="0"/>
              </a:rPr>
              <a:t>)</a:t>
            </a:r>
            <a:endParaRPr lang="en-US" sz="2400" b="1" dirty="0">
              <a:latin typeface="Segoe UI" panose="020B0502040204020203" pitchFamily="34"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5183794" y="684766"/>
            <a:ext cx="1811713" cy="548099"/>
          </a:xfrm>
          <a:prstGeom prst="rect">
            <a:avLst/>
          </a:prstGeom>
        </p:spPr>
        <p:txBody>
          <a:bodyPr wrap="none">
            <a:spAutoFit/>
          </a:bodyPr>
          <a:lstStyle/>
          <a:p>
            <a:pPr algn="ctr">
              <a:lnSpc>
                <a:spcPct val="115000"/>
              </a:lnSpc>
              <a:spcBef>
                <a:spcPts val="600"/>
              </a:spcBef>
              <a:spcAft>
                <a:spcPts val="0"/>
              </a:spcAft>
            </a:pPr>
            <a:r>
              <a:rPr lang="en-US" sz="2800" b="1" dirty="0" err="1">
                <a:latin typeface="Times New Roman" panose="02020603050405020304" pitchFamily="18" charset="0"/>
                <a:ea typeface="Times New Roman" panose="02020603050405020304" pitchFamily="18" charset="0"/>
              </a:rPr>
              <a:t>Khởi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động</a:t>
            </a:r>
            <a:endParaRPr lang="en-US" sz="2800" dirty="0">
              <a:effectLst/>
              <a:latin typeface="Times New Roman" panose="02020603050405020304" pitchFamily="18" charset="0"/>
              <a:ea typeface="Times New Roman" panose="02020603050405020304" pitchFamily="18" charset="0"/>
            </a:endParaRPr>
          </a:p>
        </p:txBody>
      </p:sp>
      <p:pic>
        <p:nvPicPr>
          <p:cNvPr id="29" name="Picture 28"/>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1936" t="12645" r="11032" b="63006"/>
          <a:stretch/>
        </p:blipFill>
        <p:spPr>
          <a:xfrm>
            <a:off x="7832495" y="1485830"/>
            <a:ext cx="2934929" cy="927690"/>
          </a:xfrm>
          <a:custGeom>
            <a:avLst/>
            <a:gdLst>
              <a:gd name="connsiteX0" fmla="*/ 0 w 2934929"/>
              <a:gd name="connsiteY0" fmla="*/ 0 h 927690"/>
              <a:gd name="connsiteX1" fmla="*/ 2934929 w 2934929"/>
              <a:gd name="connsiteY1" fmla="*/ 0 h 927690"/>
              <a:gd name="connsiteX2" fmla="*/ 2934929 w 2934929"/>
              <a:gd name="connsiteY2" fmla="*/ 927690 h 927690"/>
              <a:gd name="connsiteX3" fmla="*/ 0 w 2934929"/>
              <a:gd name="connsiteY3" fmla="*/ 927690 h 927690"/>
              <a:gd name="connsiteX4" fmla="*/ 0 w 2934929"/>
              <a:gd name="connsiteY4" fmla="*/ 0 h 927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4929" h="927690">
                <a:moveTo>
                  <a:pt x="0" y="0"/>
                </a:moveTo>
                <a:lnTo>
                  <a:pt x="2934929" y="0"/>
                </a:lnTo>
                <a:lnTo>
                  <a:pt x="2934929" y="927690"/>
                </a:lnTo>
                <a:lnTo>
                  <a:pt x="0" y="927690"/>
                </a:lnTo>
                <a:lnTo>
                  <a:pt x="0" y="0"/>
                </a:lnTo>
                <a:close/>
              </a:path>
            </a:pathLst>
          </a:custGeom>
        </p:spPr>
      </p:pic>
      <p:pic>
        <p:nvPicPr>
          <p:cNvPr id="26" name="Picture 25"/>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1936" t="38194" r="11032" b="37862"/>
          <a:stretch/>
        </p:blipFill>
        <p:spPr>
          <a:xfrm>
            <a:off x="8561674" y="3173253"/>
            <a:ext cx="2934929" cy="912285"/>
          </a:xfrm>
          <a:custGeom>
            <a:avLst/>
            <a:gdLst>
              <a:gd name="connsiteX0" fmla="*/ 0 w 2934929"/>
              <a:gd name="connsiteY0" fmla="*/ 0 h 912285"/>
              <a:gd name="connsiteX1" fmla="*/ 2934929 w 2934929"/>
              <a:gd name="connsiteY1" fmla="*/ 0 h 912285"/>
              <a:gd name="connsiteX2" fmla="*/ 2934929 w 2934929"/>
              <a:gd name="connsiteY2" fmla="*/ 912285 h 912285"/>
              <a:gd name="connsiteX3" fmla="*/ 0 w 2934929"/>
              <a:gd name="connsiteY3" fmla="*/ 912285 h 912285"/>
              <a:gd name="connsiteX4" fmla="*/ 0 w 2934929"/>
              <a:gd name="connsiteY4" fmla="*/ 0 h 912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4929" h="912285">
                <a:moveTo>
                  <a:pt x="0" y="0"/>
                </a:moveTo>
                <a:lnTo>
                  <a:pt x="2934929" y="0"/>
                </a:lnTo>
                <a:lnTo>
                  <a:pt x="2934929" y="912285"/>
                </a:lnTo>
                <a:lnTo>
                  <a:pt x="0" y="912285"/>
                </a:lnTo>
                <a:lnTo>
                  <a:pt x="0" y="0"/>
                </a:lnTo>
                <a:close/>
              </a:path>
            </a:pathLst>
          </a:custGeom>
        </p:spPr>
      </p:pic>
      <p:pic>
        <p:nvPicPr>
          <p:cNvPr id="23" name="Picture 22"/>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1936" t="63338" r="11032" b="11871"/>
          <a:stretch/>
        </p:blipFill>
        <p:spPr>
          <a:xfrm>
            <a:off x="7925593" y="4845272"/>
            <a:ext cx="2934929" cy="944522"/>
          </a:xfrm>
          <a:custGeom>
            <a:avLst/>
            <a:gdLst>
              <a:gd name="connsiteX0" fmla="*/ 0 w 2934929"/>
              <a:gd name="connsiteY0" fmla="*/ 0 h 944522"/>
              <a:gd name="connsiteX1" fmla="*/ 2934929 w 2934929"/>
              <a:gd name="connsiteY1" fmla="*/ 0 h 944522"/>
              <a:gd name="connsiteX2" fmla="*/ 2934929 w 2934929"/>
              <a:gd name="connsiteY2" fmla="*/ 944522 h 944522"/>
              <a:gd name="connsiteX3" fmla="*/ 0 w 2934929"/>
              <a:gd name="connsiteY3" fmla="*/ 944522 h 944522"/>
              <a:gd name="connsiteX4" fmla="*/ 0 w 2934929"/>
              <a:gd name="connsiteY4" fmla="*/ 0 h 944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4929" h="944522">
                <a:moveTo>
                  <a:pt x="0" y="0"/>
                </a:moveTo>
                <a:lnTo>
                  <a:pt x="2934929" y="0"/>
                </a:lnTo>
                <a:lnTo>
                  <a:pt x="2934929" y="944522"/>
                </a:lnTo>
                <a:lnTo>
                  <a:pt x="0" y="944522"/>
                </a:lnTo>
                <a:lnTo>
                  <a:pt x="0" y="0"/>
                </a:lnTo>
                <a:close/>
              </a:path>
            </a:pathLst>
          </a:custGeom>
        </p:spPr>
      </p:pic>
      <p:pic>
        <p:nvPicPr>
          <p:cNvPr id="9" name="Picture 8"/>
          <p:cNvPicPr>
            <a:picLocks noChangeAspect="1"/>
          </p:cNvPicPr>
          <p:nvPr/>
        </p:nvPicPr>
        <p:blipFill>
          <a:blip r:embed="rId9"/>
          <a:stretch>
            <a:fillRect/>
          </a:stretch>
        </p:blipFill>
        <p:spPr>
          <a:xfrm>
            <a:off x="851153" y="3483453"/>
            <a:ext cx="2361230" cy="2357350"/>
          </a:xfrm>
          <a:prstGeom prst="rect">
            <a:avLst/>
          </a:prstGeom>
        </p:spPr>
      </p:pic>
      <p:pic>
        <p:nvPicPr>
          <p:cNvPr id="10" name="Picture 9"/>
          <p:cNvPicPr>
            <a:picLocks noChangeAspect="1"/>
          </p:cNvPicPr>
          <p:nvPr/>
        </p:nvPicPr>
        <p:blipFill>
          <a:blip r:embed="rId10"/>
          <a:stretch>
            <a:fillRect/>
          </a:stretch>
        </p:blipFill>
        <p:spPr>
          <a:xfrm>
            <a:off x="806906" y="1395573"/>
            <a:ext cx="2361230" cy="2416493"/>
          </a:xfrm>
          <a:prstGeom prst="rect">
            <a:avLst/>
          </a:prstGeom>
        </p:spPr>
      </p:pic>
      <p:sp>
        <p:nvSpPr>
          <p:cNvPr id="17" name="Oval 16"/>
          <p:cNvSpPr/>
          <p:nvPr/>
        </p:nvSpPr>
        <p:spPr>
          <a:xfrm>
            <a:off x="3834936" y="1769300"/>
            <a:ext cx="3849329" cy="358692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224653" y="2210765"/>
            <a:ext cx="3158796" cy="3065455"/>
          </a:xfrm>
          <a:prstGeom prst="rect">
            <a:avLst/>
          </a:prstGeom>
        </p:spPr>
        <p:txBody>
          <a:bodyPr wrap="square">
            <a:spAutoFit/>
          </a:bodyPr>
          <a:lstStyle/>
          <a:p>
            <a:pPr lvl="0" algn="ctr">
              <a:lnSpc>
                <a:spcPct val="115000"/>
              </a:lnSpc>
              <a:spcAft>
                <a:spcPts val="0"/>
              </a:spcAft>
            </a:pPr>
            <a:r>
              <a:rPr lang="en-US" sz="2400" dirty="0" err="1">
                <a:latin typeface="Times New Roman" panose="02020603050405020304" pitchFamily="18" charset="0"/>
                <a:ea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bức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cùng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nghiệm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việc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hỏi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thầy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cô</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bè</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ý </a:t>
            </a:r>
            <a:r>
              <a:rPr lang="en-US" sz="2400" dirty="0" err="1">
                <a:latin typeface="Times New Roman" panose="02020603050405020304" pitchFamily="18" charset="0"/>
                <a:ea typeface="Times New Roman" panose="02020603050405020304" pitchFamily="18" charset="0"/>
              </a:rPr>
              <a:t>nghĩa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chúng</a:t>
            </a:r>
            <a:r>
              <a:rPr lang="en-US" sz="2400" dirty="0">
                <a:latin typeface="Times New Roman" panose="02020603050405020304" pitchFamily="18" charset="0"/>
                <a:ea typeface="Times New Roman" panose="02020603050405020304" pitchFamily="18" charset="0"/>
              </a:rPr>
              <a:t> ta?</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977983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324465" y="199869"/>
            <a:ext cx="11680722" cy="223240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400" b="1" dirty="0" err="1">
                <a:solidFill>
                  <a:schemeClr val="tx1"/>
                </a:solidFill>
                <a:latin typeface="Times New Roman" panose="02020603050405020304" pitchFamily="18" charset="0"/>
                <a:ea typeface="Times New Roman" panose="02020603050405020304" pitchFamily="18" charset="0"/>
              </a:rPr>
              <a:t>Câu</a:t>
            </a:r>
            <a:r>
              <a:rPr lang="en-US" sz="2400" b="1" dirty="0">
                <a:solidFill>
                  <a:schemeClr val="tx1"/>
                </a:solidFill>
                <a:latin typeface="Times New Roman" panose="02020603050405020304" pitchFamily="18" charset="0"/>
                <a:ea typeface="Times New Roman" panose="02020603050405020304" pitchFamily="18" charset="0"/>
              </a:rPr>
              <a:t> 5: </a:t>
            </a:r>
            <a:r>
              <a:rPr lang="en-US" sz="2400" b="1" dirty="0" err="1">
                <a:solidFill>
                  <a:schemeClr val="tx1"/>
                </a:solidFill>
                <a:latin typeface="Times New Roman" panose="02020603050405020304" pitchFamily="18" charset="0"/>
                <a:ea typeface="Times New Roman" panose="02020603050405020304" pitchFamily="18" charset="0"/>
              </a:rPr>
              <a:t>Đọc</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đoạn</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văn</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sau</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xác</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định</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câu</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chủ</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đề</a:t>
            </a:r>
            <a:r>
              <a:rPr lang="en-US" sz="2400" b="1"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latin typeface="Times New Roman" panose="02020603050405020304" pitchFamily="18" charset="0"/>
              <a:ea typeface="Times New Roman" panose="02020603050405020304" pitchFamily="18" charset="0"/>
            </a:endParaRPr>
          </a:p>
          <a:p>
            <a:pPr algn="just"/>
            <a:r>
              <a:rPr lang="en-US" sz="2400" i="1" dirty="0" err="1">
                <a:solidFill>
                  <a:schemeClr val="tx1"/>
                </a:solidFill>
                <a:latin typeface="Times New Roman" panose="02020603050405020304" pitchFamily="18" charset="0"/>
                <a:ea typeface="Times New Roman" panose="02020603050405020304" pitchFamily="18" charset="0"/>
              </a:rPr>
              <a:t>Trong</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cuộc</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đời</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của</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mỗi</a:t>
            </a:r>
            <a:r>
              <a:rPr lang="en-US" sz="2400" i="1" dirty="0">
                <a:solidFill>
                  <a:schemeClr val="tx1"/>
                </a:solidFill>
                <a:latin typeface="Times New Roman" panose="02020603050405020304" pitchFamily="18" charset="0"/>
                <a:ea typeface="Times New Roman" panose="02020603050405020304" pitchFamily="18" charset="0"/>
              </a:rPr>
              <a:t> con </a:t>
            </a:r>
            <a:r>
              <a:rPr lang="en-US" sz="2400" i="1" dirty="0" err="1">
                <a:solidFill>
                  <a:schemeClr val="tx1"/>
                </a:solidFill>
                <a:latin typeface="Times New Roman" panose="02020603050405020304" pitchFamily="18" charset="0"/>
                <a:ea typeface="Times New Roman" panose="02020603050405020304" pitchFamily="18" charset="0"/>
              </a:rPr>
              <a:t>người</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học</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từ</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thầy</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là</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quan</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trọng</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nhất</a:t>
            </a:r>
            <a:r>
              <a:rPr lang="en-US" sz="2400" i="1" dirty="0">
                <a:solidFill>
                  <a:schemeClr val="tx1"/>
                </a:solidFill>
                <a:latin typeface="Times New Roman" panose="02020603050405020304" pitchFamily="18" charset="0"/>
                <a:ea typeface="Times New Roman" panose="02020603050405020304" pitchFamily="18" charset="0"/>
              </a:rPr>
              <a:t> (1). </a:t>
            </a:r>
            <a:r>
              <a:rPr lang="en-US" sz="2400" i="1" dirty="0" err="1">
                <a:solidFill>
                  <a:schemeClr val="tx1"/>
                </a:solidFill>
                <a:latin typeface="Times New Roman" panose="02020603050405020304" pitchFamily="18" charset="0"/>
                <a:ea typeface="Times New Roman" panose="02020603050405020304" pitchFamily="18" charset="0"/>
              </a:rPr>
              <a:t>Nhân</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dân</a:t>
            </a:r>
            <a:r>
              <a:rPr lang="en-US" sz="2400" i="1" dirty="0">
                <a:solidFill>
                  <a:schemeClr val="tx1"/>
                </a:solidFill>
                <a:latin typeface="Times New Roman" panose="02020603050405020304" pitchFamily="18" charset="0"/>
                <a:ea typeface="Times New Roman" panose="02020603050405020304" pitchFamily="18" charset="0"/>
              </a:rPr>
              <a:t> ta </a:t>
            </a:r>
            <a:r>
              <a:rPr lang="en-US" sz="2400" i="1" dirty="0" err="1">
                <a:solidFill>
                  <a:schemeClr val="tx1"/>
                </a:solidFill>
                <a:latin typeface="Times New Roman" panose="02020603050405020304" pitchFamily="18" charset="0"/>
                <a:ea typeface="Times New Roman" panose="02020603050405020304" pitchFamily="18" charset="0"/>
              </a:rPr>
              <a:t>có</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truyền</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thống</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tôn</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sư</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trọng</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đạo</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luôn</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luôn</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đề</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cao</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vai</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trò</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của</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người</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thầy</a:t>
            </a:r>
            <a:r>
              <a:rPr lang="en-US" sz="2400" i="1" dirty="0">
                <a:solidFill>
                  <a:schemeClr val="tx1"/>
                </a:solidFill>
                <a:latin typeface="Times New Roman" panose="02020603050405020304" pitchFamily="18" charset="0"/>
                <a:ea typeface="Times New Roman" panose="02020603050405020304" pitchFamily="18" charset="0"/>
              </a:rPr>
              <a:t>(2). </a:t>
            </a:r>
            <a:r>
              <a:rPr lang="en-US" sz="2400" i="1" dirty="0" err="1">
                <a:solidFill>
                  <a:schemeClr val="tx1"/>
                </a:solidFill>
                <a:latin typeface="Times New Roman" panose="02020603050405020304" pitchFamily="18" charset="0"/>
                <a:ea typeface="Times New Roman" panose="02020603050405020304" pitchFamily="18" charset="0"/>
              </a:rPr>
              <a:t>Mỗi</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người</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trong</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đời</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nếu</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không</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có</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một</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người</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thầy</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hiểu</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biết</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giàu</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kinh</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nghiệm</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truyền</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thụ</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dìu</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dắt</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thì</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khó</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làm</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nên</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một</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việc</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gì</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xứng</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đáng</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dù</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đó</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là</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nghề</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nông</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nghề</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rèn</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nghề</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khắc</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chạm</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hoặc</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nghiên</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cứu</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khoa</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học</a:t>
            </a:r>
            <a:r>
              <a:rPr lang="en-US" sz="2400" i="1" dirty="0">
                <a:solidFill>
                  <a:schemeClr val="tx1"/>
                </a:solidFill>
                <a:latin typeface="Times New Roman" panose="02020603050405020304" pitchFamily="18" charset="0"/>
                <a:ea typeface="Times New Roman" panose="02020603050405020304" pitchFamily="18" charset="0"/>
              </a:rPr>
              <a:t>(3).</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1110220" y="2490347"/>
            <a:ext cx="4906798" cy="10115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2</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2494536"/>
            <a:ext cx="4906798" cy="10115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smtClean="0">
                <a:solidFill>
                  <a:prstClr val="black"/>
                </a:solidFill>
                <a:latin typeface="Times New Roman" panose="02020603050405020304" pitchFamily="18" charset="0"/>
                <a:cs typeface="Times New Roman" panose="02020603050405020304" pitchFamily="18" charset="0"/>
              </a:rPr>
              <a:t>B. </a:t>
            </a:r>
            <a:r>
              <a:rPr lang="en-US" sz="3200" dirty="0" err="1" smtClean="0">
                <a:solidFill>
                  <a:prstClr val="black"/>
                </a:solidFill>
                <a:latin typeface="Times New Roman" panose="02020603050405020304" pitchFamily="18" charset="0"/>
                <a:cs typeface="Times New Roman" panose="02020603050405020304" pitchFamily="18" charset="0"/>
              </a:rPr>
              <a:t>Câu</a:t>
            </a:r>
            <a:r>
              <a:rPr lang="en-US" sz="3200" dirty="0" smtClean="0">
                <a:solidFill>
                  <a:prstClr val="black"/>
                </a:solidFill>
                <a:latin typeface="Times New Roman" panose="02020603050405020304" pitchFamily="18" charset="0"/>
                <a:cs typeface="Times New Roman" panose="02020603050405020304" pitchFamily="18" charset="0"/>
              </a:rPr>
              <a:t> 3</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110220" y="3540159"/>
            <a:ext cx="4906798" cy="10115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nào</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3544348"/>
            <a:ext cx="4906798" cy="10115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D.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1</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2495809"/>
            <a:ext cx="805722" cy="929161"/>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4614" y="3563190"/>
            <a:ext cx="732404" cy="844611"/>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671" y="3576313"/>
            <a:ext cx="804742" cy="84482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4821" y="2526985"/>
            <a:ext cx="732592" cy="844827"/>
          </a:xfrm>
          <a:prstGeom prst="rect">
            <a:avLst/>
          </a:prstGeom>
        </p:spPr>
      </p:pic>
      <p:sp>
        <p:nvSpPr>
          <p:cNvPr id="3" name="TextBox 2"/>
          <p:cNvSpPr txBox="1"/>
          <p:nvPr/>
        </p:nvSpPr>
        <p:spPr>
          <a:xfrm>
            <a:off x="10232671" y="6521824"/>
            <a:ext cx="195932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524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4000" b="1" dirty="0" err="1" smtClean="0">
                <a:solidFill>
                  <a:prstClr val="black"/>
                </a:solidFill>
                <a:latin typeface="Times New Roman" panose="02020603050405020304" pitchFamily="18" charset="0"/>
                <a:ea typeface="Times New Roman" panose="02020603050405020304" pitchFamily="18" charset="0"/>
              </a:rPr>
              <a:t>Câu</a:t>
            </a:r>
            <a:r>
              <a:rPr lang="en-US" sz="4000" b="1" dirty="0" smtClean="0">
                <a:solidFill>
                  <a:prstClr val="black"/>
                </a:solidFill>
                <a:latin typeface="Times New Roman" panose="02020603050405020304" pitchFamily="18" charset="0"/>
                <a:ea typeface="Times New Roman" panose="02020603050405020304" pitchFamily="18" charset="0"/>
              </a:rPr>
              <a:t> 6: VB </a:t>
            </a:r>
            <a:r>
              <a:rPr lang="en-US" sz="4000" b="1" i="1" dirty="0" err="1" smtClean="0">
                <a:solidFill>
                  <a:prstClr val="black"/>
                </a:solidFill>
                <a:latin typeface="Times New Roman" panose="02020603050405020304" pitchFamily="18" charset="0"/>
                <a:ea typeface="Times New Roman" panose="02020603050405020304" pitchFamily="18" charset="0"/>
              </a:rPr>
              <a:t>Học</a:t>
            </a:r>
            <a:r>
              <a:rPr lang="en-US" sz="4000" b="1" i="1" dirty="0" smtClean="0">
                <a:solidFill>
                  <a:prstClr val="black"/>
                </a:solidFill>
                <a:latin typeface="Times New Roman" panose="02020603050405020304" pitchFamily="18" charset="0"/>
                <a:ea typeface="Times New Roman" panose="02020603050405020304" pitchFamily="18" charset="0"/>
              </a:rPr>
              <a:t> </a:t>
            </a:r>
            <a:r>
              <a:rPr lang="en-US" sz="4000" b="1" i="1" dirty="0" err="1" smtClean="0">
                <a:solidFill>
                  <a:prstClr val="black"/>
                </a:solidFill>
                <a:latin typeface="Times New Roman" panose="02020603050405020304" pitchFamily="18" charset="0"/>
                <a:ea typeface="Times New Roman" panose="02020603050405020304" pitchFamily="18" charset="0"/>
              </a:rPr>
              <a:t>thầy</a:t>
            </a:r>
            <a:r>
              <a:rPr lang="en-US" sz="4000" b="1" i="1" dirty="0" smtClean="0">
                <a:solidFill>
                  <a:prstClr val="black"/>
                </a:solidFill>
                <a:latin typeface="Times New Roman" panose="02020603050405020304" pitchFamily="18" charset="0"/>
                <a:ea typeface="Times New Roman" panose="02020603050405020304" pitchFamily="18" charset="0"/>
              </a:rPr>
              <a:t>, </a:t>
            </a:r>
            <a:r>
              <a:rPr lang="en-US" sz="4000" b="1" i="1" dirty="0" err="1" smtClean="0">
                <a:solidFill>
                  <a:prstClr val="black"/>
                </a:solidFill>
                <a:latin typeface="Times New Roman" panose="02020603050405020304" pitchFamily="18" charset="0"/>
                <a:ea typeface="Times New Roman" panose="02020603050405020304" pitchFamily="18" charset="0"/>
              </a:rPr>
              <a:t>học</a:t>
            </a:r>
            <a:r>
              <a:rPr lang="en-US" sz="4000" b="1" i="1" dirty="0" smtClean="0">
                <a:solidFill>
                  <a:prstClr val="black"/>
                </a:solidFill>
                <a:latin typeface="Times New Roman" panose="02020603050405020304" pitchFamily="18" charset="0"/>
                <a:ea typeface="Times New Roman" panose="02020603050405020304" pitchFamily="18" charset="0"/>
              </a:rPr>
              <a:t> </a:t>
            </a:r>
            <a:r>
              <a:rPr lang="en-US" sz="4000" b="1" i="1" dirty="0" err="1" smtClean="0">
                <a:solidFill>
                  <a:prstClr val="black"/>
                </a:solidFill>
                <a:latin typeface="Times New Roman" panose="02020603050405020304" pitchFamily="18" charset="0"/>
                <a:ea typeface="Times New Roman" panose="02020603050405020304" pitchFamily="18" charset="0"/>
              </a:rPr>
              <a:t>bạn</a:t>
            </a:r>
            <a:r>
              <a:rPr lang="en-US" sz="4000" b="1" i="1" dirty="0" smtClean="0">
                <a:solidFill>
                  <a:prstClr val="black"/>
                </a:solidFill>
                <a:latin typeface="Times New Roman" panose="02020603050405020304" pitchFamily="18" charset="0"/>
                <a:ea typeface="Times New Roman" panose="02020603050405020304" pitchFamily="18" charset="0"/>
              </a:rPr>
              <a:t> </a:t>
            </a:r>
            <a:r>
              <a:rPr lang="en-US" sz="4000" b="1" dirty="0" smtClean="0">
                <a:solidFill>
                  <a:prstClr val="black"/>
                </a:solidFill>
                <a:latin typeface="Times New Roman" panose="02020603050405020304" pitchFamily="18" charset="0"/>
                <a:ea typeface="Times New Roman" panose="02020603050405020304" pitchFamily="18" charset="0"/>
              </a:rPr>
              <a:t>có </a:t>
            </a:r>
            <a:r>
              <a:rPr lang="en-US" sz="4000" b="1" dirty="0" err="1" smtClean="0">
                <a:solidFill>
                  <a:prstClr val="black"/>
                </a:solidFill>
                <a:latin typeface="Times New Roman" panose="02020603050405020304" pitchFamily="18" charset="0"/>
                <a:ea typeface="Times New Roman" panose="02020603050405020304" pitchFamily="18" charset="0"/>
              </a:rPr>
              <a:t>mấy</a:t>
            </a:r>
            <a:r>
              <a:rPr lang="en-US" sz="4000" b="1" dirty="0" smtClean="0">
                <a:solidFill>
                  <a:prstClr val="black"/>
                </a:solidFill>
                <a:latin typeface="Times New Roman" panose="02020603050405020304" pitchFamily="18" charset="0"/>
                <a:ea typeface="Times New Roman" panose="02020603050405020304" pitchFamily="18" charset="0"/>
              </a:rPr>
              <a:t> </a:t>
            </a:r>
            <a:r>
              <a:rPr lang="en-US" sz="4000" b="1" dirty="0" err="1" smtClean="0">
                <a:solidFill>
                  <a:prstClr val="black"/>
                </a:solidFill>
                <a:latin typeface="Times New Roman" panose="02020603050405020304" pitchFamily="18" charset="0"/>
                <a:ea typeface="Times New Roman" panose="02020603050405020304" pitchFamily="18" charset="0"/>
              </a:rPr>
              <a:t>đoạn</a:t>
            </a:r>
            <a:r>
              <a:rPr lang="en-US" sz="4000" b="1" dirty="0" smtClean="0">
                <a:solidFill>
                  <a:prstClr val="black"/>
                </a:solidFill>
                <a:latin typeface="Times New Roman" panose="02020603050405020304" pitchFamily="18" charset="0"/>
                <a:ea typeface="Times New Roman" panose="02020603050405020304" pitchFamily="18" charset="0"/>
              </a:rPr>
              <a:t> </a:t>
            </a:r>
            <a:r>
              <a:rPr lang="en-US" sz="4000" b="1" dirty="0" err="1" smtClean="0">
                <a:solidFill>
                  <a:prstClr val="black"/>
                </a:solidFill>
                <a:latin typeface="Times New Roman" panose="02020603050405020304" pitchFamily="18" charset="0"/>
                <a:ea typeface="Times New Roman" panose="02020603050405020304" pitchFamily="18" charset="0"/>
              </a:rPr>
              <a:t>văn</a:t>
            </a:r>
            <a:r>
              <a:rPr lang="en-US" sz="4000" b="1" dirty="0" smtClean="0">
                <a:solidFill>
                  <a:prstClr val="black"/>
                </a:solidFill>
                <a:latin typeface="Times New Roman" panose="02020603050405020304" pitchFamily="18" charset="0"/>
                <a:ea typeface="Times New Roman" panose="02020603050405020304" pitchFamily="18" charset="0"/>
              </a:rPr>
              <a:t>?</a:t>
            </a:r>
            <a:endParaRPr lang="en-US" sz="4000" dirty="0">
              <a:solidFill>
                <a:prstClr val="black"/>
              </a:solidFill>
              <a:latin typeface="Times New Roman" panose="02020603050405020304" pitchFamily="18" charset="0"/>
              <a:ea typeface="Times New Roman" panose="02020603050405020304" pitchFamily="18" charset="0"/>
            </a:endParaRPr>
          </a:p>
        </p:txBody>
      </p:sp>
      <p:sp>
        <p:nvSpPr>
          <p:cNvPr id="26" name="Rectangle 25"/>
          <p:cNvSpPr/>
          <p:nvPr/>
        </p:nvSpPr>
        <p:spPr>
          <a:xfrm>
            <a:off x="826910" y="1949345"/>
            <a:ext cx="5020189" cy="118988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Bef>
                <a:spcPts val="1800"/>
              </a:spcBef>
              <a:buFont typeface="+mj-lt"/>
              <a:buAutoNum type="alphaUcPeriod"/>
              <a:tabLst>
                <a:tab pos="457200" algn="l"/>
              </a:tabLst>
            </a:pPr>
            <a:r>
              <a:rPr lang="en-US" sz="2800" b="1" dirty="0" smtClean="0">
                <a:solidFill>
                  <a:prstClr val="black"/>
                </a:solidFill>
                <a:latin typeface="Times New Roman" panose="02020603050405020304" pitchFamily="18" charset="0"/>
                <a:ea typeface="Times New Roman" panose="02020603050405020304" pitchFamily="18" charset="0"/>
              </a:rPr>
              <a:t> 3</a:t>
            </a:r>
            <a:endParaRPr lang="en-US" sz="2800" b="1" dirty="0">
              <a:solidFill>
                <a:prstClr val="black"/>
              </a:solidFill>
              <a:latin typeface="Times New Roman" panose="02020603050405020304" pitchFamily="18" charset="0"/>
              <a:ea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2" name="Rectangle 41"/>
          <p:cNvSpPr/>
          <p:nvPr/>
        </p:nvSpPr>
        <p:spPr>
          <a:xfrm>
            <a:off x="6079120" y="1953535"/>
            <a:ext cx="5228749" cy="11856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457200" algn="l"/>
              </a:tabLst>
            </a:pPr>
            <a:r>
              <a:rPr lang="en-US" sz="2800" b="1" dirty="0" smtClean="0">
                <a:solidFill>
                  <a:prstClr val="black"/>
                </a:solidFill>
                <a:latin typeface="Times New Roman" panose="02020603050405020304" pitchFamily="18" charset="0"/>
                <a:ea typeface="Times New Roman" panose="02020603050405020304" pitchFamily="18" charset="0"/>
              </a:rPr>
              <a:t>B. 4</a:t>
            </a:r>
            <a:endParaRPr lang="en-US" sz="2800" b="1" dirty="0">
              <a:solidFill>
                <a:prstClr val="black"/>
              </a:solidFill>
              <a:latin typeface="Times New Roman" panose="02020603050405020304" pitchFamily="18" charset="0"/>
              <a:ea typeface="Times New Roman" panose="02020603050405020304" pitchFamily="18" charset="0"/>
            </a:endParaRPr>
          </a:p>
        </p:txBody>
      </p:sp>
      <p:sp>
        <p:nvSpPr>
          <p:cNvPr id="43" name="Rectangle 42"/>
          <p:cNvSpPr/>
          <p:nvPr/>
        </p:nvSpPr>
        <p:spPr>
          <a:xfrm>
            <a:off x="798645" y="3412094"/>
            <a:ext cx="5076717" cy="12638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457200" algn="l"/>
              </a:tabLst>
            </a:pPr>
            <a:r>
              <a:rPr lang="en-US" sz="2800" b="1" dirty="0" smtClean="0">
                <a:solidFill>
                  <a:prstClr val="black"/>
                </a:solidFill>
                <a:latin typeface="Times New Roman" panose="02020603050405020304" pitchFamily="18" charset="0"/>
                <a:ea typeface="Times New Roman" panose="02020603050405020304" pitchFamily="18" charset="0"/>
              </a:rPr>
              <a:t>C. 5</a:t>
            </a:r>
            <a:endParaRPr lang="en-US" sz="2800" b="1" dirty="0">
              <a:solidFill>
                <a:prstClr val="black"/>
              </a:solidFill>
              <a:latin typeface="Times New Roman" panose="02020603050405020304" pitchFamily="18" charset="0"/>
              <a:ea typeface="Times New Roman" panose="02020603050405020304" pitchFamily="18" charset="0"/>
            </a:endParaRPr>
          </a:p>
        </p:txBody>
      </p:sp>
      <p:sp>
        <p:nvSpPr>
          <p:cNvPr id="44" name="Rectangle 43"/>
          <p:cNvSpPr/>
          <p:nvPr/>
        </p:nvSpPr>
        <p:spPr>
          <a:xfrm>
            <a:off x="5970731" y="3385512"/>
            <a:ext cx="5263363" cy="12904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457200" algn="l"/>
              </a:tabLst>
            </a:pPr>
            <a:r>
              <a:rPr lang="en-US" sz="2400" b="1" dirty="0" smtClean="0">
                <a:solidFill>
                  <a:prstClr val="black"/>
                </a:solidFill>
                <a:latin typeface="Times New Roman" panose="02020603050405020304" pitchFamily="18" charset="0"/>
                <a:ea typeface="Times New Roman" panose="02020603050405020304" pitchFamily="18" charset="0"/>
              </a:rPr>
              <a:t>D. 6</a:t>
            </a:r>
            <a:endParaRPr lang="en-US" sz="2400" b="1" dirty="0">
              <a:solidFill>
                <a:prstClr val="black"/>
              </a:solidFill>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41377" y="2232346"/>
            <a:ext cx="805722" cy="708059"/>
          </a:xfrm>
          <a:prstGeom prst="rect">
            <a:avLst/>
          </a:prstGeom>
        </p:spPr>
      </p:pic>
      <p:pic>
        <p:nvPicPr>
          <p:cNvPr id="49" name="Picture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35042" y="3658820"/>
            <a:ext cx="804742" cy="707197"/>
          </a:xfrm>
          <a:prstGeom prst="rect">
            <a:avLst/>
          </a:prstGeom>
        </p:spPr>
      </p:pic>
      <p:pic>
        <p:nvPicPr>
          <p:cNvPr id="2" name="Picture 1"/>
          <p:cNvPicPr>
            <a:picLocks noChangeAspect="1"/>
          </p:cNvPicPr>
          <p:nvPr/>
        </p:nvPicPr>
        <p:blipFill>
          <a:blip r:embed="rId11"/>
          <a:stretch>
            <a:fillRect/>
          </a:stretch>
        </p:blipFill>
        <p:spPr>
          <a:xfrm>
            <a:off x="4948612" y="3692350"/>
            <a:ext cx="804742" cy="640135"/>
          </a:xfrm>
          <a:prstGeom prst="rect">
            <a:avLst/>
          </a:prstGeom>
        </p:spPr>
      </p:pic>
      <p:pic>
        <p:nvPicPr>
          <p:cNvPr id="3" name="Picture 2"/>
          <p:cNvPicPr>
            <a:picLocks noChangeAspect="1"/>
          </p:cNvPicPr>
          <p:nvPr/>
        </p:nvPicPr>
        <p:blipFill>
          <a:blip r:embed="rId12"/>
          <a:stretch>
            <a:fillRect/>
          </a:stretch>
        </p:blipFill>
        <p:spPr>
          <a:xfrm>
            <a:off x="10456667" y="2153017"/>
            <a:ext cx="804742" cy="707197"/>
          </a:xfrm>
          <a:prstGeom prst="rect">
            <a:avLst/>
          </a:prstGeom>
        </p:spPr>
      </p:pic>
    </p:spTree>
    <p:extLst>
      <p:ext uri="{BB962C8B-B14F-4D97-AF65-F5344CB8AC3E}">
        <p14:creationId xmlns:p14="http://schemas.microsoft.com/office/powerpoint/2010/main" val="376608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1" presetClass="emph" presetSubtype="2" fill="hold" nodeType="withEffect">
                                  <p:stCondLst>
                                    <p:cond delay="1000"/>
                                  </p:stCondLst>
                                  <p:childTnLst>
                                    <p:animClr clrSpc="rgb" dir="cw">
                                      <p:cBhvr>
                                        <p:cTn id="67" dur="250" fill="hold"/>
                                        <p:tgtEl>
                                          <p:spTgt spid="42"/>
                                        </p:tgtEl>
                                        <p:attrNameLst>
                                          <p:attrName>fillcolor</p:attrName>
                                        </p:attrNameLst>
                                      </p:cBhvr>
                                      <p:to>
                                        <a:srgbClr val="00B050"/>
                                      </p:to>
                                    </p:animClr>
                                    <p:set>
                                      <p:cBhvr>
                                        <p:cTn id="68" dur="250" fill="hold"/>
                                        <p:tgtEl>
                                          <p:spTgt spid="42"/>
                                        </p:tgtEl>
                                        <p:attrNameLst>
                                          <p:attrName>fill.type</p:attrName>
                                        </p:attrNameLst>
                                      </p:cBhvr>
                                      <p:to>
                                        <p:strVal val="solid"/>
                                      </p:to>
                                    </p:set>
                                    <p:set>
                                      <p:cBhvr>
                                        <p:cTn id="6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0" restart="whenNotActive" fill="hold" evtFilter="cancelBubble" nodeType="interactiveSeq">
                <p:stCondLst>
                  <p:cond evt="onClick" delay="0">
                    <p:tgtEl>
                      <p:spTgt spid="43"/>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43"/>
                                        </p:tgtEl>
                                        <p:attrNameLst>
                                          <p:attrName>fillcolor</p:attrName>
                                        </p:attrNameLst>
                                      </p:cBhvr>
                                      <p:to>
                                        <a:srgbClr val="FFF2CC"/>
                                      </p:to>
                                    </p:animClr>
                                    <p:set>
                                      <p:cBhvr>
                                        <p:cTn id="75" dur="250" fill="hold"/>
                                        <p:tgtEl>
                                          <p:spTgt spid="43"/>
                                        </p:tgtEl>
                                        <p:attrNameLst>
                                          <p:attrName>fill.type</p:attrName>
                                        </p:attrNameLst>
                                      </p:cBhvr>
                                      <p:to>
                                        <p:strVal val="solid"/>
                                      </p:to>
                                    </p:set>
                                    <p:set>
                                      <p:cBhvr>
                                        <p:cTn id="76" dur="250" fill="hold"/>
                                        <p:tgtEl>
                                          <p:spTgt spid="43"/>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1" presetClass="emph" presetSubtype="2" fill="hold" nodeType="withEffect">
                                  <p:stCondLst>
                                    <p:cond delay="1000"/>
                                  </p:stCondLst>
                                  <p:childTnLst>
                                    <p:animClr clrSpc="rgb" dir="cw">
                                      <p:cBhvr>
                                        <p:cTn id="78" dur="250" fill="hold"/>
                                        <p:tgtEl>
                                          <p:spTgt spid="43"/>
                                        </p:tgtEl>
                                        <p:attrNameLst>
                                          <p:attrName>fillcolor</p:attrName>
                                        </p:attrNameLst>
                                      </p:cBhvr>
                                      <p:to>
                                        <a:srgbClr val="FFFF00"/>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1" restart="whenNotActive" fill="hold" evtFilter="cancelBubble" nodeType="interactiveSeq">
                <p:stCondLst>
                  <p:cond evt="onClick" delay="0">
                    <p:tgtEl>
                      <p:spTgt spid="44"/>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50" fill="hold"/>
                                        <p:tgtEl>
                                          <p:spTgt spid="44"/>
                                        </p:tgtEl>
                                        <p:attrNameLst>
                                          <p:attrName>fillcolor</p:attrName>
                                        </p:attrNameLst>
                                      </p:cBhvr>
                                      <p:to>
                                        <a:srgbClr val="FFF2CC"/>
                                      </p:to>
                                    </p:animClr>
                                    <p:set>
                                      <p:cBhvr>
                                        <p:cTn id="86" dur="250" fill="hold"/>
                                        <p:tgtEl>
                                          <p:spTgt spid="44"/>
                                        </p:tgtEl>
                                        <p:attrNameLst>
                                          <p:attrName>fill.type</p:attrName>
                                        </p:attrNameLst>
                                      </p:cBhvr>
                                      <p:to>
                                        <p:strVal val="solid"/>
                                      </p:to>
                                    </p:set>
                                    <p:set>
                                      <p:cBhvr>
                                        <p:cTn id="87" dur="250" fill="hold"/>
                                        <p:tgtEl>
                                          <p:spTgt spid="44"/>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2"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49"/>
                                        </p:tgtEl>
                                        <p:attrNameLst>
                                          <p:attrName>style.visibility</p:attrName>
                                        </p:attrNameLst>
                                      </p:cBhvr>
                                      <p:to>
                                        <p:strVal val="visible"/>
                                      </p:to>
                                    </p:set>
                                    <p:anim calcmode="lin" valueType="num">
                                      <p:cBhvr>
                                        <p:cTn id="90" dur="250" fill="hold"/>
                                        <p:tgtEl>
                                          <p:spTgt spid="49"/>
                                        </p:tgtEl>
                                        <p:attrNameLst>
                                          <p:attrName>ppt_w</p:attrName>
                                        </p:attrNameLst>
                                      </p:cBhvr>
                                      <p:tavLst>
                                        <p:tav tm="0">
                                          <p:val>
                                            <p:strVal val="4*#ppt_w"/>
                                          </p:val>
                                        </p:tav>
                                        <p:tav tm="100000">
                                          <p:val>
                                            <p:strVal val="#ppt_w"/>
                                          </p:val>
                                        </p:tav>
                                      </p:tavLst>
                                    </p:anim>
                                    <p:anim calcmode="lin" valueType="num">
                                      <p:cBhvr>
                                        <p:cTn id="91"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3" name="Wrong Buzzer.wav"/>
                                        </p:tgtEl>
                                      </p:cMediaNode>
                                    </p:audio>
                                  </p:subTnLst>
                                </p:cTn>
                              </p:par>
                              <p:par>
                                <p:cTn id="92" presetID="1" presetClass="emph" presetSubtype="2" fill="hold" nodeType="withEffect">
                                  <p:stCondLst>
                                    <p:cond delay="1000"/>
                                  </p:stCondLst>
                                  <p:childTnLst>
                                    <p:animClr clrSpc="rgb" dir="cw">
                                      <p:cBhvr>
                                        <p:cTn id="93" dur="250" fill="hold"/>
                                        <p:tgtEl>
                                          <p:spTgt spid="44"/>
                                        </p:tgtEl>
                                        <p:attrNameLst>
                                          <p:attrName>fillcolor</p:attrName>
                                        </p:attrNameLst>
                                      </p:cBhvr>
                                      <p:to>
                                        <a:srgbClr val="FFFF00"/>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92100" algn="ctr" defTabSz="914400" rtl="0" eaLnBrk="1" fontAlgn="auto" latinLnBrk="0" hangingPunct="1">
              <a:lnSpc>
                <a:spcPct val="115000"/>
              </a:lnSpc>
              <a:spcBef>
                <a:spcPts val="600"/>
              </a:spcBef>
              <a:spcAft>
                <a:spcPts val="20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 HỌC THẦY, HỌC BẠN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Nguyễn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Tú</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5155643" y="625690"/>
            <a:ext cx="1973617" cy="584775"/>
          </a:xfrm>
          <a:prstGeom prst="rect">
            <a:avLst/>
          </a:prstGeom>
        </p:spPr>
        <p:txBody>
          <a:bodyPr wrap="none">
            <a:spAutoFit/>
          </a:bodyPr>
          <a:lstStyle/>
          <a:p>
            <a:pPr algn="ctr">
              <a:spcBef>
                <a:spcPts val="600"/>
              </a:spcBef>
              <a:spcAft>
                <a:spcPts val="0"/>
              </a:spcAft>
            </a:pPr>
            <a:r>
              <a:rPr lang="en-US" sz="3200" b="1" dirty="0" err="1">
                <a:solidFill>
                  <a:srgbClr val="7030A0"/>
                </a:solidFill>
                <a:latin typeface="Times New Roman" panose="02020603050405020304" pitchFamily="18" charset="0"/>
                <a:ea typeface="Times New Roman" panose="02020603050405020304" pitchFamily="18" charset="0"/>
              </a:rPr>
              <a:t>Luyện</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tập</a:t>
            </a:r>
            <a:endParaRPr lang="en-US" sz="32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423789" y="1216872"/>
            <a:ext cx="11282510" cy="523220"/>
          </a:xfrm>
          <a:prstGeom prst="rect">
            <a:avLst/>
          </a:prstGeom>
        </p:spPr>
        <p:txBody>
          <a:bodyPr wrap="square">
            <a:spAutoFit/>
          </a:bodyPr>
          <a:lstStyle/>
          <a:p>
            <a:pPr>
              <a:spcAft>
                <a:spcPts val="0"/>
              </a:spcAft>
            </a:pP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Nhiệm</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vụ</a:t>
            </a:r>
            <a:r>
              <a:rPr lang="en-US" sz="2800" b="1" dirty="0">
                <a:solidFill>
                  <a:srgbClr val="0070C0"/>
                </a:solidFill>
                <a:latin typeface="Times New Roman" panose="02020603050405020304" pitchFamily="18" charset="0"/>
                <a:ea typeface="Times New Roman" panose="02020603050405020304" pitchFamily="18" charset="0"/>
              </a:rPr>
              <a:t> 2: </a:t>
            </a:r>
            <a:r>
              <a:rPr lang="en-US" sz="2800" b="1" dirty="0" err="1">
                <a:solidFill>
                  <a:srgbClr val="000000"/>
                </a:solidFill>
                <a:latin typeface="Times New Roman" panose="02020603050405020304" pitchFamily="18" charset="0"/>
                <a:ea typeface="Times New Roman" panose="02020603050405020304" pitchFamily="18" charset="0"/>
              </a:rPr>
              <a:t>Vẽ</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sơ</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đồ</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tư</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duy</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trình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bày</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ngắn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gọn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nội</a:t>
            </a:r>
            <a:r>
              <a:rPr lang="en-US" sz="2800" b="1" dirty="0">
                <a:solidFill>
                  <a:srgbClr val="000000"/>
                </a:solidFill>
                <a:latin typeface="Times New Roman" panose="02020603050405020304" pitchFamily="18" charset="0"/>
                <a:ea typeface="Times New Roman" panose="02020603050405020304" pitchFamily="18" charset="0"/>
              </a:rPr>
              <a:t> dung </a:t>
            </a:r>
            <a:r>
              <a:rPr lang="en-US" sz="2800" b="1" dirty="0" err="1">
                <a:solidFill>
                  <a:srgbClr val="000000"/>
                </a:solidFill>
                <a:latin typeface="Times New Roman" panose="02020603050405020304" pitchFamily="18" charset="0"/>
                <a:ea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văn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bản</a:t>
            </a:r>
            <a:endParaRPr lang="en-US" sz="28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666750" y="1610332"/>
            <a:ext cx="10858500" cy="4862870"/>
          </a:xfrm>
          <a:prstGeom prst="rect">
            <a:avLst/>
          </a:prstGeom>
        </p:spPr>
        <p:txBody>
          <a:bodyPr>
            <a:spAutoFit/>
          </a:bodyPr>
          <a:lstStyle/>
          <a:p>
            <a:pPr>
              <a:spcBef>
                <a:spcPts val="65"/>
              </a:spcBef>
              <a:spcAft>
                <a:spcPts val="0"/>
              </a:spcAft>
            </a:pPr>
            <a:r>
              <a:rPr lang="en-US" sz="2400" dirty="0" err="1">
                <a:latin typeface="Times New Roman" panose="02020603050405020304" pitchFamily="18" charset="0"/>
                <a:ea typeface="Times New Roman" panose="02020603050405020304" pitchFamily="18" charset="0"/>
              </a:rPr>
              <a:t>Đoạn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gợi</a:t>
            </a:r>
            <a:r>
              <a:rPr lang="en-US" sz="2400" dirty="0">
                <a:latin typeface="Times New Roman" panose="02020603050405020304" pitchFamily="18" charset="0"/>
                <a:ea typeface="Times New Roman" panose="02020603050405020304" pitchFamily="18" charset="0"/>
              </a:rPr>
              <a:t> ý: </a:t>
            </a:r>
          </a:p>
          <a:p>
            <a:pPr marL="342900" indent="-342900" algn="just">
              <a:spcAft>
                <a:spcPts val="1200"/>
              </a:spcAft>
              <a:buFont typeface="Wingdings" panose="05000000000000000000" pitchFamily="2" charset="2"/>
              <a:buChar char="v"/>
            </a:pPr>
            <a:r>
              <a:rPr lang="en-US" sz="2400" dirty="0" err="1" smtClean="0">
                <a:solidFill>
                  <a:srgbClr val="000000"/>
                </a:solidFill>
                <a:latin typeface="Times New Roman" panose="02020603050405020304" pitchFamily="18" charset="0"/>
                <a:ea typeface="Times New Roman" panose="02020603050405020304" pitchFamily="18" charset="0"/>
              </a:rPr>
              <a:t>Lí</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lẽ</a:t>
            </a:r>
            <a:r>
              <a:rPr lang="en-US" sz="2400" dirty="0">
                <a:solidFill>
                  <a:srgbClr val="000000"/>
                </a:solidFill>
                <a:latin typeface="Times New Roman" panose="02020603050405020304" pitchFamily="18" charset="0"/>
                <a:ea typeface="Times New Roman" panose="02020603050405020304" pitchFamily="18" charset="0"/>
              </a:rPr>
              <a:t> 1: </a:t>
            </a:r>
            <a:r>
              <a:rPr lang="en-US" sz="2400" dirty="0" err="1">
                <a:solidFill>
                  <a:srgbClr val="000000"/>
                </a:solidFill>
                <a:latin typeface="Times New Roman" panose="02020603050405020304" pitchFamily="18" charset="0"/>
                <a:ea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thầy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quan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trọng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nhất</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342900" indent="-342900" algn="just">
              <a:spcAft>
                <a:spcPts val="1200"/>
              </a:spcAft>
              <a:buFont typeface="Wingdings" panose="05000000000000000000" pitchFamily="2" charset="2"/>
              <a:buChar char="ü"/>
            </a:pPr>
            <a:r>
              <a:rPr lang="en-US" sz="2400" dirty="0" err="1" smtClean="0">
                <a:solidFill>
                  <a:srgbClr val="000000"/>
                </a:solidFill>
                <a:latin typeface="Times New Roman" panose="02020603050405020304" pitchFamily="18" charset="0"/>
                <a:ea typeface="Times New Roman" panose="02020603050405020304" pitchFamily="18" charset="0"/>
              </a:rPr>
              <a:t>Truyền</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thống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tôn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sư</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trọng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đạo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đề</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cao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vai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trò</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thầy</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342900" indent="-342900" algn="just">
              <a:spcAft>
                <a:spcPts val="1200"/>
              </a:spcAft>
              <a:buFont typeface="Wingdings" panose="05000000000000000000" pitchFamily="2" charset="2"/>
              <a:buChar char="ü"/>
            </a:pPr>
            <a:r>
              <a:rPr lang="en-US" sz="2400" dirty="0" err="1" smtClean="0">
                <a:solidFill>
                  <a:srgbClr val="000000"/>
                </a:solidFill>
                <a:latin typeface="Times New Roman" panose="02020603050405020304" pitchFamily="18" charset="0"/>
                <a:ea typeface="Times New Roman" panose="02020603050405020304" pitchFamily="18" charset="0"/>
              </a:rPr>
              <a:t>Nếu</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thầy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thì</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điều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gì</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xứng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đáng</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342900" indent="-342900" algn="just">
              <a:spcAft>
                <a:spcPts val="1200"/>
              </a:spcAft>
              <a:buFont typeface="Wingdings" panose="05000000000000000000" pitchFamily="2" charset="2"/>
              <a:buChar char="v"/>
            </a:pPr>
            <a:r>
              <a:rPr lang="en-US" sz="2400" dirty="0" err="1" smtClean="0">
                <a:solidFill>
                  <a:srgbClr val="000000"/>
                </a:solidFill>
                <a:latin typeface="Times New Roman" panose="02020603050405020304" pitchFamily="18" charset="0"/>
                <a:ea typeface="Times New Roman" panose="02020603050405020304" pitchFamily="18" charset="0"/>
              </a:rPr>
              <a:t>Dẫn</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chứng</a:t>
            </a:r>
            <a:r>
              <a:rPr lang="en-US" sz="2400" dirty="0">
                <a:solidFill>
                  <a:srgbClr val="000000"/>
                </a:solidFill>
                <a:latin typeface="Times New Roman" panose="02020603050405020304" pitchFamily="18" charset="0"/>
                <a:ea typeface="Times New Roman" panose="02020603050405020304" pitchFamily="18" charset="0"/>
              </a:rPr>
              <a:t> 1: </a:t>
            </a:r>
            <a:r>
              <a:rPr lang="en-US" sz="2400" dirty="0" err="1">
                <a:solidFill>
                  <a:srgbClr val="000000"/>
                </a:solidFill>
                <a:latin typeface="Times New Roman" panose="02020603050405020304" pitchFamily="18" charset="0"/>
                <a:ea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thầy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danh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họa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Lê</a:t>
            </a:r>
            <a:r>
              <a:rPr lang="en-US" sz="2400" dirty="0">
                <a:solidFill>
                  <a:srgbClr val="000000"/>
                </a:solidFill>
                <a:latin typeface="Times New Roman" panose="02020603050405020304" pitchFamily="18" charset="0"/>
                <a:ea typeface="Times New Roman" panose="02020603050405020304" pitchFamily="18" charset="0"/>
              </a:rPr>
              <a:t>-ô-</a:t>
            </a:r>
            <a:r>
              <a:rPr lang="en-US" sz="2400" dirty="0" err="1">
                <a:solidFill>
                  <a:srgbClr val="000000"/>
                </a:solidFill>
                <a:latin typeface="Times New Roman" panose="02020603050405020304" pitchFamily="18" charset="0"/>
                <a:ea typeface="Times New Roman" panose="02020603050405020304" pitchFamily="18" charset="0"/>
              </a:rPr>
              <a:t>na</a:t>
            </a:r>
            <a:r>
              <a:rPr lang="en-US" sz="2400" dirty="0">
                <a:solidFill>
                  <a:srgbClr val="000000"/>
                </a:solidFill>
                <a:latin typeface="Times New Roman" panose="02020603050405020304" pitchFamily="18" charset="0"/>
                <a:ea typeface="Times New Roman" panose="02020603050405020304" pitchFamily="18" charset="0"/>
              </a:rPr>
              <a:t>-</a:t>
            </a:r>
            <a:r>
              <a:rPr lang="en-US" sz="2400" dirty="0" err="1">
                <a:solidFill>
                  <a:srgbClr val="000000"/>
                </a:solidFill>
                <a:latin typeface="Times New Roman" panose="02020603050405020304" pitchFamily="18" charset="0"/>
                <a:ea typeface="Times New Roman" panose="02020603050405020304" pitchFamily="18" charset="0"/>
              </a:rPr>
              <a:t>rơ-đô</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Đa</a:t>
            </a:r>
            <a:r>
              <a:rPr lang="en-US" sz="2400" dirty="0">
                <a:solidFill>
                  <a:srgbClr val="000000"/>
                </a:solidFill>
                <a:latin typeface="Times New Roman" panose="02020603050405020304" pitchFamily="18" charset="0"/>
                <a:ea typeface="Times New Roman" panose="02020603050405020304" pitchFamily="18" charset="0"/>
              </a:rPr>
              <a:t> Vin-chi </a:t>
            </a:r>
            <a:r>
              <a:rPr lang="en-US" sz="2400" dirty="0" err="1">
                <a:solidFill>
                  <a:srgbClr val="000000"/>
                </a:solidFill>
                <a:latin typeface="Times New Roman" panose="02020603050405020304" pitchFamily="18" charset="0"/>
                <a:ea typeface="Times New Roman" panose="02020603050405020304" pitchFamily="18" charset="0"/>
              </a:rPr>
              <a:t>với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bài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vẽ</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trứng</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342900" indent="-342900" algn="just">
              <a:spcAft>
                <a:spcPts val="1200"/>
              </a:spcAft>
              <a:buFont typeface="Wingdings" panose="05000000000000000000" pitchFamily="2" charset="2"/>
              <a:buChar char="v"/>
            </a:pPr>
            <a:r>
              <a:rPr lang="en-US" sz="2400" dirty="0" err="1" smtClean="0">
                <a:solidFill>
                  <a:srgbClr val="000000"/>
                </a:solidFill>
                <a:latin typeface="Times New Roman" panose="02020603050405020304" pitchFamily="18" charset="0"/>
                <a:ea typeface="Times New Roman" panose="02020603050405020304" pitchFamily="18" charset="0"/>
              </a:rPr>
              <a:t>Lí</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lẽ</a:t>
            </a:r>
            <a:r>
              <a:rPr lang="en-US" sz="2400" dirty="0">
                <a:solidFill>
                  <a:srgbClr val="000000"/>
                </a:solidFill>
                <a:latin typeface="Times New Roman" panose="02020603050405020304" pitchFamily="18" charset="0"/>
                <a:ea typeface="Times New Roman" panose="02020603050405020304" pitchFamily="18" charset="0"/>
              </a:rPr>
              <a:t> 2: </a:t>
            </a:r>
            <a:r>
              <a:rPr lang="en-US" sz="2400" dirty="0" err="1">
                <a:solidFill>
                  <a:srgbClr val="000000"/>
                </a:solidFill>
                <a:latin typeface="Times New Roman" panose="02020603050405020304" pitchFamily="18" charset="0"/>
                <a:ea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hỏi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bè</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cũng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rất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cần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thiết</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342900" indent="-342900" algn="just">
              <a:spcAft>
                <a:spcPts val="1200"/>
              </a:spcAft>
              <a:buFont typeface="Wingdings" panose="05000000000000000000" pitchFamily="2" charset="2"/>
              <a:buChar char="ü"/>
            </a:pPr>
            <a:r>
              <a:rPr lang="en-US" sz="2400" dirty="0" err="1" smtClean="0">
                <a:solidFill>
                  <a:srgbClr val="000000"/>
                </a:solidFill>
                <a:latin typeface="Times New Roman" panose="02020603050405020304" pitchFamily="18" charset="0"/>
                <a:ea typeface="Times New Roman" panose="02020603050405020304" pitchFamily="18" charset="0"/>
              </a:rPr>
              <a:t>Muốn</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thành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đạt</a:t>
            </a:r>
            <a:r>
              <a:rPr lang="en-US" sz="2400" dirty="0">
                <a:solidFill>
                  <a:srgbClr val="000000"/>
                </a:solidFill>
                <a:latin typeface="Times New Roman" panose="02020603050405020304" pitchFamily="18" charset="0"/>
                <a:ea typeface="Times New Roman" panose="02020603050405020304" pitchFamily="18" charset="0"/>
              </a:rPr>
              <a:t>, con </a:t>
            </a:r>
            <a:r>
              <a:rPr lang="en-US" sz="2400" dirty="0" err="1">
                <a:solidFill>
                  <a:srgbClr val="000000"/>
                </a:solidFill>
                <a:latin typeface="Times New Roman" panose="02020603050405020304" pitchFamily="18" charset="0"/>
                <a:ea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còn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phải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tập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mọi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mọi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lúc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bất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cứ</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ai</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342900" indent="-342900" algn="just">
              <a:spcAft>
                <a:spcPts val="1200"/>
              </a:spcAft>
              <a:buFont typeface="Wingdings" panose="05000000000000000000" pitchFamily="2" charset="2"/>
              <a:buChar char="ü"/>
            </a:pPr>
            <a:r>
              <a:rPr lang="en-US" sz="2400" dirty="0" err="1" smtClean="0">
                <a:solidFill>
                  <a:srgbClr val="000000"/>
                </a:solidFill>
                <a:latin typeface="Times New Roman" panose="02020603050405020304" pitchFamily="18" charset="0"/>
                <a:ea typeface="Times New Roman" panose="02020603050405020304" pitchFamily="18" charset="0"/>
              </a:rPr>
              <a:t>Học</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thuận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lợi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vì</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cùng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trang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lứa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hứng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thú</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tâm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lí</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thì</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sẽ</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thoải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dễ</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dàng</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342900" indent="-342900" algn="just">
              <a:spcAft>
                <a:spcPts val="1200"/>
              </a:spcAft>
              <a:buFont typeface="Wingdings" panose="05000000000000000000" pitchFamily="2" charset="2"/>
              <a:buChar char="v"/>
            </a:pPr>
            <a:r>
              <a:rPr lang="en-US" sz="2400" dirty="0" err="1" smtClean="0">
                <a:solidFill>
                  <a:srgbClr val="000000"/>
                </a:solidFill>
                <a:latin typeface="Times New Roman" panose="02020603050405020304" pitchFamily="18" charset="0"/>
                <a:ea typeface="Times New Roman" panose="02020603050405020304" pitchFamily="18" charset="0"/>
              </a:rPr>
              <a:t>Dẫn</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chứng</a:t>
            </a:r>
            <a:r>
              <a:rPr lang="en-US" sz="2400" dirty="0">
                <a:solidFill>
                  <a:srgbClr val="000000"/>
                </a:solidFill>
                <a:latin typeface="Times New Roman" panose="02020603050405020304" pitchFamily="18" charset="0"/>
                <a:ea typeface="Times New Roman" panose="02020603050405020304" pitchFamily="18" charset="0"/>
              </a:rPr>
              <a:t> 2: </a:t>
            </a:r>
            <a:r>
              <a:rPr lang="en-US" sz="2400" dirty="0" err="1">
                <a:solidFill>
                  <a:srgbClr val="000000"/>
                </a:solidFill>
                <a:latin typeface="Times New Roman" panose="02020603050405020304" pitchFamily="18" charset="0"/>
                <a:ea typeface="Times New Roman" panose="02020603050405020304" pitchFamily="18" charset="0"/>
              </a:rPr>
              <a:t>Thảo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luận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nhóm</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5293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1000"/>
                                        <p:tgtEl>
                                          <p:spTgt spid="7">
                                            <p:txEl>
                                              <p:pRg st="3" end="3"/>
                                            </p:txEl>
                                          </p:spTgt>
                                        </p:tgtEl>
                                      </p:cBhvr>
                                    </p:animEffect>
                                    <p:anim calcmode="lin" valueType="num">
                                      <p:cBhvr>
                                        <p:cTn id="2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animEffect transition="in" filter="fade">
                                      <p:cBhvr>
                                        <p:cTn id="28" dur="1000"/>
                                        <p:tgtEl>
                                          <p:spTgt spid="7">
                                            <p:txEl>
                                              <p:pRg st="4" end="4"/>
                                            </p:txEl>
                                          </p:spTgt>
                                        </p:tgtEl>
                                      </p:cBhvr>
                                    </p:animEffect>
                                    <p:anim calcmode="lin" valueType="num">
                                      <p:cBhvr>
                                        <p:cTn id="29"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animEffect transition="in" filter="fade">
                                      <p:cBhvr>
                                        <p:cTn id="35" dur="1000"/>
                                        <p:tgtEl>
                                          <p:spTgt spid="7">
                                            <p:txEl>
                                              <p:pRg st="5" end="5"/>
                                            </p:txEl>
                                          </p:spTgt>
                                        </p:tgtEl>
                                      </p:cBhvr>
                                    </p:animEffect>
                                    <p:anim calcmode="lin" valueType="num">
                                      <p:cBhvr>
                                        <p:cTn id="36"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fade">
                                      <p:cBhvr>
                                        <p:cTn id="42" dur="1000"/>
                                        <p:tgtEl>
                                          <p:spTgt spid="7">
                                            <p:txEl>
                                              <p:pRg st="6" end="6"/>
                                            </p:txEl>
                                          </p:spTgt>
                                        </p:tgtEl>
                                      </p:cBhvr>
                                    </p:animEffect>
                                    <p:anim calcmode="lin" valueType="num">
                                      <p:cBhvr>
                                        <p:cTn id="43"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xEl>
                                              <p:pRg st="7" end="7"/>
                                            </p:txEl>
                                          </p:spTgt>
                                        </p:tgtEl>
                                        <p:attrNameLst>
                                          <p:attrName>style.visibility</p:attrName>
                                        </p:attrNameLst>
                                      </p:cBhvr>
                                      <p:to>
                                        <p:strVal val="visible"/>
                                      </p:to>
                                    </p:set>
                                    <p:animEffect transition="in" filter="fade">
                                      <p:cBhvr>
                                        <p:cTn id="49" dur="1000"/>
                                        <p:tgtEl>
                                          <p:spTgt spid="7">
                                            <p:txEl>
                                              <p:pRg st="7" end="7"/>
                                            </p:txEl>
                                          </p:spTgt>
                                        </p:tgtEl>
                                      </p:cBhvr>
                                    </p:animEffect>
                                    <p:anim calcmode="lin" valueType="num">
                                      <p:cBhvr>
                                        <p:cTn id="50"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7">
                                            <p:txEl>
                                              <p:pRg st="8" end="8"/>
                                            </p:txEl>
                                          </p:spTgt>
                                        </p:tgtEl>
                                        <p:attrNameLst>
                                          <p:attrName>style.visibility</p:attrName>
                                        </p:attrNameLst>
                                      </p:cBhvr>
                                      <p:to>
                                        <p:strVal val="visible"/>
                                      </p:to>
                                    </p:set>
                                    <p:animEffect transition="in" filter="fade">
                                      <p:cBhvr>
                                        <p:cTn id="56" dur="1000"/>
                                        <p:tgtEl>
                                          <p:spTgt spid="7">
                                            <p:txEl>
                                              <p:pRg st="8" end="8"/>
                                            </p:txEl>
                                          </p:spTgt>
                                        </p:tgtEl>
                                      </p:cBhvr>
                                    </p:animEffect>
                                    <p:anim calcmode="lin" valueType="num">
                                      <p:cBhvr>
                                        <p:cTn id="57"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92100" algn="ctr">
              <a:lnSpc>
                <a:spcPct val="115000"/>
              </a:lnSpc>
              <a:spcBef>
                <a:spcPts val="600"/>
              </a:spcBef>
              <a:spcAft>
                <a:spcPts val="200"/>
              </a:spcAft>
              <a:defRPr/>
            </a:pPr>
            <a:r>
              <a:rPr lang="en-US" sz="2400" b="1">
                <a:solidFill>
                  <a:srgbClr val="000000"/>
                </a:solidFill>
                <a:latin typeface="Times New Roman"/>
                <a:ea typeface="SimSun"/>
              </a:rPr>
              <a:t>Tiết 97, 98: </a:t>
            </a:r>
            <a:r>
              <a:rPr kumimoji="0" lang="en-US" sz="2400" b="1" i="0" u="none" strike="noStrike" kern="1200" cap="none" spc="0" normalizeH="0" baseline="0" noProof="0" smtClean="0">
                <a:ln>
                  <a:noFill/>
                </a:ln>
                <a:solidFill>
                  <a:srgbClr val="FF0000"/>
                </a:solidFill>
                <a:effectLst/>
                <a:uLnTx/>
                <a:uFillTx/>
                <a:latin typeface="Times New Roman" panose="02020603050405020304" pitchFamily="18" charset="0"/>
                <a:ea typeface="Times New Roman" panose="02020603050405020304" pitchFamily="18" charset="0"/>
                <a:cs typeface="+mn-cs"/>
              </a:rPr>
              <a:t>Văn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 HỌC THẦY, HỌC BẠN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Nguyễn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Tú</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5197418" y="699459"/>
            <a:ext cx="1784463"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Vận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dụng</a:t>
            </a:r>
            <a:r>
              <a:rPr lang="en-US" sz="2800" b="1" dirty="0">
                <a:solidFill>
                  <a:srgbClr val="7030A0"/>
                </a:solidFill>
                <a:latin typeface="Times New Roman" panose="02020603050405020304" pitchFamily="18" charset="0"/>
                <a:ea typeface="Times New Roman" panose="02020603050405020304" pitchFamily="18" charset="0"/>
              </a:rPr>
              <a:t>.</a:t>
            </a:r>
            <a:endParaRPr lang="en-US" sz="2800" dirty="0"/>
          </a:p>
        </p:txBody>
      </p:sp>
      <p:pic>
        <p:nvPicPr>
          <p:cNvPr id="9" name="Picture 8"/>
          <p:cNvPicPr>
            <a:picLocks noChangeAspect="1"/>
          </p:cNvPicPr>
          <p:nvPr/>
        </p:nvPicPr>
        <p:blipFill>
          <a:blip r:embed="rId7"/>
          <a:stretch>
            <a:fillRect/>
          </a:stretch>
        </p:blipFill>
        <p:spPr>
          <a:xfrm>
            <a:off x="1515109" y="1754547"/>
            <a:ext cx="4163833" cy="3110723"/>
          </a:xfrm>
          <a:prstGeom prst="rect">
            <a:avLst/>
          </a:prstGeom>
        </p:spPr>
      </p:pic>
      <p:pic>
        <p:nvPicPr>
          <p:cNvPr id="10" name="Picture 9"/>
          <p:cNvPicPr>
            <a:picLocks noChangeAspect="1"/>
          </p:cNvPicPr>
          <p:nvPr/>
        </p:nvPicPr>
        <p:blipFill>
          <a:blip r:embed="rId8"/>
          <a:stretch>
            <a:fillRect/>
          </a:stretch>
        </p:blipFill>
        <p:spPr>
          <a:xfrm>
            <a:off x="591783" y="4537249"/>
            <a:ext cx="1839384" cy="1839936"/>
          </a:xfrm>
          <a:prstGeom prst="rect">
            <a:avLst/>
          </a:prstGeom>
        </p:spPr>
      </p:pic>
      <p:pic>
        <p:nvPicPr>
          <p:cNvPr id="11" name="Picture 10"/>
          <p:cNvPicPr>
            <a:picLocks noChangeAspect="1"/>
          </p:cNvPicPr>
          <p:nvPr/>
        </p:nvPicPr>
        <p:blipFill>
          <a:blip r:embed="rId9"/>
          <a:stretch>
            <a:fillRect/>
          </a:stretch>
        </p:blipFill>
        <p:spPr>
          <a:xfrm>
            <a:off x="5547602" y="1764773"/>
            <a:ext cx="5116589" cy="3376435"/>
          </a:xfrm>
          <a:prstGeom prst="rect">
            <a:avLst/>
          </a:prstGeom>
        </p:spPr>
      </p:pic>
      <p:sp>
        <p:nvSpPr>
          <p:cNvPr id="12" name="Rectangle 11"/>
          <p:cNvSpPr/>
          <p:nvPr/>
        </p:nvSpPr>
        <p:spPr>
          <a:xfrm>
            <a:off x="6270052" y="2599565"/>
            <a:ext cx="3940933" cy="1754326"/>
          </a:xfrm>
          <a:prstGeom prst="rect">
            <a:avLst/>
          </a:prstGeom>
        </p:spPr>
        <p:txBody>
          <a:bodyPr wrap="square">
            <a:spAutoFit/>
          </a:bodyPr>
          <a:lstStyle/>
          <a:p>
            <a:pPr>
              <a:spcAft>
                <a:spcPts val="0"/>
              </a:spcAft>
            </a:pPr>
            <a:r>
              <a:rPr lang="en-US" sz="3600" dirty="0" err="1">
                <a:solidFill>
                  <a:srgbClr val="000000"/>
                </a:solidFill>
                <a:latin typeface="Times New Roman" panose="02020603050405020304" pitchFamily="18" charset="0"/>
                <a:ea typeface="Times New Roman" panose="02020603050405020304" pitchFamily="18" charset="0"/>
              </a:rPr>
              <a:t>Làm</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thế</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nào</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để</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việc</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học</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thầy</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học</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bạn</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được</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hiệu</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quả</a:t>
            </a:r>
            <a:r>
              <a:rPr lang="en-US" sz="3600" dirty="0">
                <a:solidFill>
                  <a:srgbClr val="000000"/>
                </a:solidFill>
                <a:latin typeface="Times New Roman" panose="02020603050405020304" pitchFamily="18"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604729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92100" algn="ctr">
              <a:lnSpc>
                <a:spcPct val="115000"/>
              </a:lnSpc>
              <a:spcBef>
                <a:spcPts val="600"/>
              </a:spcBef>
              <a:spcAft>
                <a:spcPts val="200"/>
              </a:spcAft>
              <a:defRPr/>
            </a:pPr>
            <a:r>
              <a:rPr lang="en-US" sz="2400" b="1">
                <a:solidFill>
                  <a:srgbClr val="000000"/>
                </a:solidFill>
                <a:latin typeface="Times New Roman"/>
                <a:ea typeface="SimSun"/>
              </a:rPr>
              <a:t>Tiết 97, 98: </a:t>
            </a:r>
            <a:r>
              <a:rPr kumimoji="0" lang="en-US" sz="2400" b="1" i="0" u="none" strike="noStrike" kern="1200" cap="none" spc="0" normalizeH="0" baseline="0" noProof="0" smtClean="0">
                <a:ln>
                  <a:noFill/>
                </a:ln>
                <a:solidFill>
                  <a:srgbClr val="FF0000"/>
                </a:solidFill>
                <a:effectLst/>
                <a:uLnTx/>
                <a:uFillTx/>
                <a:latin typeface="Times New Roman" panose="02020603050405020304" pitchFamily="18" charset="0"/>
                <a:ea typeface="Times New Roman" panose="02020603050405020304" pitchFamily="18" charset="0"/>
                <a:cs typeface="+mn-cs"/>
              </a:rPr>
              <a:t>Văn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 HỌC THẦY, HỌC BẠN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Nguyễn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Tú</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5197418" y="699459"/>
            <a:ext cx="178446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dụng</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7"/>
          <a:stretch>
            <a:fillRect/>
          </a:stretch>
        </p:blipFill>
        <p:spPr>
          <a:xfrm>
            <a:off x="647699" y="1605244"/>
            <a:ext cx="3301997" cy="3785651"/>
          </a:xfrm>
          <a:prstGeom prst="rect">
            <a:avLst/>
          </a:prstGeom>
        </p:spPr>
      </p:pic>
      <p:sp>
        <p:nvSpPr>
          <p:cNvPr id="3" name="Rectangle 2"/>
          <p:cNvSpPr/>
          <p:nvPr/>
        </p:nvSpPr>
        <p:spPr>
          <a:xfrm>
            <a:off x="4006402" y="1467690"/>
            <a:ext cx="7426049" cy="4154984"/>
          </a:xfrm>
          <a:prstGeom prst="rect">
            <a:avLst/>
          </a:prstGeom>
        </p:spPr>
        <p:txBody>
          <a:bodyPr wrap="square">
            <a:spAutoFit/>
          </a:bodyPr>
          <a:lstStyle/>
          <a:p>
            <a:pPr marL="342900" indent="-342900">
              <a:spcAft>
                <a:spcPts val="0"/>
              </a:spcAft>
              <a:buFont typeface="Wingdings" panose="05000000000000000000" pitchFamily="2" charset="2"/>
              <a:buChar char="q"/>
              <a:tabLst>
                <a:tab pos="1386840" algn="l"/>
              </a:tabLst>
            </a:pPr>
            <a:r>
              <a:rPr lang="en-US" sz="2400" dirty="0" err="1">
                <a:solidFill>
                  <a:srgbClr val="000000"/>
                </a:solidFill>
                <a:latin typeface="Times New Roman" panose="02020603050405020304" pitchFamily="18" charset="0"/>
                <a:ea typeface="Times New Roman" panose="02020603050405020304" pitchFamily="18" charset="0"/>
              </a:rPr>
              <a:t>Để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thầy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hiệu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chúng</a:t>
            </a:r>
            <a:r>
              <a:rPr lang="en-US" sz="2400" dirty="0">
                <a:solidFill>
                  <a:srgbClr val="000000"/>
                </a:solidFill>
                <a:latin typeface="Times New Roman" panose="02020603050405020304" pitchFamily="18" charset="0"/>
                <a:ea typeface="Times New Roman" panose="02020603050405020304" pitchFamily="18" charset="0"/>
              </a:rPr>
              <a:t> ta </a:t>
            </a:r>
            <a:r>
              <a:rPr lang="en-US" sz="2400" dirty="0" err="1">
                <a:solidFill>
                  <a:srgbClr val="000000"/>
                </a:solidFill>
                <a:latin typeface="Times New Roman" panose="02020603050405020304" pitchFamily="18" charset="0"/>
                <a:ea typeface="Times New Roman" panose="02020603050405020304" pitchFamily="18" charset="0"/>
              </a:rPr>
              <a:t>phải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biết</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342900" indent="-342900">
              <a:spcAft>
                <a:spcPts val="0"/>
              </a:spcAft>
              <a:buFont typeface="Wingdings" panose="05000000000000000000" pitchFamily="2" charset="2"/>
              <a:buChar char="ü"/>
              <a:tabLst>
                <a:tab pos="1386840" algn="l"/>
              </a:tabLst>
            </a:pPr>
            <a:r>
              <a:rPr lang="en-US" sz="2400" dirty="0" err="1" smtClean="0">
                <a:solidFill>
                  <a:srgbClr val="000000"/>
                </a:solidFill>
                <a:latin typeface="Times New Roman" panose="02020603050405020304" pitchFamily="18" charset="0"/>
                <a:ea typeface="Times New Roman" panose="02020603050405020304" pitchFamily="18" charset="0"/>
              </a:rPr>
              <a:t>Lắng</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nghe</a:t>
            </a:r>
            <a:r>
              <a:rPr lang="en-US" sz="2400" dirty="0">
                <a:solidFill>
                  <a:srgbClr val="000000"/>
                </a:solidFill>
                <a:latin typeface="Times New Roman" panose="02020603050405020304" pitchFamily="18" charset="0"/>
                <a:ea typeface="Times New Roman" panose="02020603050405020304" pitchFamily="18" charset="0"/>
              </a:rPr>
              <a:t> ý </a:t>
            </a:r>
            <a:r>
              <a:rPr lang="en-US" sz="2400" dirty="0" err="1">
                <a:solidFill>
                  <a:srgbClr val="000000"/>
                </a:solidFill>
                <a:latin typeface="Times New Roman" panose="02020603050405020304" pitchFamily="18" charset="0"/>
                <a:ea typeface="Times New Roman" panose="02020603050405020304" pitchFamily="18" charset="0"/>
              </a:rPr>
              <a:t>kiến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thầy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bằng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trân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trọng</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342900" indent="-342900">
              <a:spcAft>
                <a:spcPts val="0"/>
              </a:spcAft>
              <a:buFont typeface="Wingdings" panose="05000000000000000000" pitchFamily="2" charset="2"/>
              <a:buChar char="ü"/>
              <a:tabLst>
                <a:tab pos="1386840" algn="l"/>
              </a:tabLst>
            </a:pPr>
            <a:r>
              <a:rPr lang="en-US" sz="2400" dirty="0" err="1" smtClean="0">
                <a:solidFill>
                  <a:srgbClr val="000000"/>
                </a:solidFill>
                <a:latin typeface="Times New Roman" panose="02020603050405020304" pitchFamily="18" charset="0"/>
                <a:ea typeface="Times New Roman" panose="02020603050405020304" pitchFamily="18" charset="0"/>
              </a:rPr>
              <a:t>Học</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đôi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với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hành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vừa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lí</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thuyết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vừa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áp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dụng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lí</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thuyết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thực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tế</a:t>
            </a:r>
            <a:endParaRPr lang="en-US" sz="2400" dirty="0">
              <a:latin typeface="Times New Roman" panose="02020603050405020304" pitchFamily="18" charset="0"/>
              <a:ea typeface="Times New Roman" panose="02020603050405020304" pitchFamily="18" charset="0"/>
            </a:endParaRPr>
          </a:p>
          <a:p>
            <a:pPr marL="342900" indent="-342900">
              <a:spcAft>
                <a:spcPts val="0"/>
              </a:spcAft>
              <a:buFont typeface="Wingdings" panose="05000000000000000000" pitchFamily="2" charset="2"/>
              <a:buChar char="ü"/>
              <a:tabLst>
                <a:tab pos="1386840" algn="l"/>
              </a:tabLst>
            </a:pPr>
            <a:r>
              <a:rPr lang="en-US" sz="2400" dirty="0" err="1" smtClean="0">
                <a:solidFill>
                  <a:srgbClr val="000000"/>
                </a:solidFill>
                <a:latin typeface="Times New Roman" panose="02020603050405020304" pitchFamily="18" charset="0"/>
                <a:ea typeface="Times New Roman" panose="02020603050405020304" pitchFamily="18" charset="0"/>
              </a:rPr>
              <a:t>Vừa</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tuân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theo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định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hướng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thầy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vừa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hợp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tập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cùng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bè</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342900" indent="-342900">
              <a:spcAft>
                <a:spcPts val="0"/>
              </a:spcAft>
              <a:buFont typeface="Wingdings" panose="05000000000000000000" pitchFamily="2" charset="2"/>
              <a:buChar char="ü"/>
              <a:tabLst>
                <a:tab pos="1386840" algn="l"/>
              </a:tabLst>
            </a:pPr>
            <a:r>
              <a:rPr lang="en-US" sz="2400" dirty="0" err="1" smtClean="0">
                <a:solidFill>
                  <a:srgbClr val="000000"/>
                </a:solidFill>
                <a:latin typeface="Times New Roman" panose="02020603050405020304" pitchFamily="18" charset="0"/>
                <a:ea typeface="Times New Roman" panose="02020603050405020304" pitchFamily="18" charset="0"/>
              </a:rPr>
              <a:t>Tránh</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lối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rPr>
              <a:t> ỉ </a:t>
            </a:r>
            <a:r>
              <a:rPr lang="en-US" sz="2400" dirty="0" err="1">
                <a:solidFill>
                  <a:srgbClr val="000000"/>
                </a:solidFill>
                <a:latin typeface="Times New Roman" panose="02020603050405020304" pitchFamily="18" charset="0"/>
                <a:ea typeface="Times New Roman" panose="02020603050405020304" pitchFamily="18" charset="0"/>
              </a:rPr>
              <a:t>nại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dựa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dẫm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thiếu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giác</a:t>
            </a:r>
            <a:endParaRPr lang="en-US" sz="2400" dirty="0">
              <a:latin typeface="Times New Roman" panose="02020603050405020304" pitchFamily="18" charset="0"/>
              <a:ea typeface="Times New Roman" panose="02020603050405020304" pitchFamily="18" charset="0"/>
            </a:endParaRPr>
          </a:p>
          <a:p>
            <a:pPr marL="342900" indent="-342900">
              <a:spcAft>
                <a:spcPts val="0"/>
              </a:spcAft>
              <a:buFont typeface="Wingdings" panose="05000000000000000000" pitchFamily="2" charset="2"/>
              <a:buChar char="ü"/>
              <a:tabLst>
                <a:tab pos="1386840" algn="l"/>
              </a:tabLst>
            </a:pPr>
            <a:r>
              <a:rPr lang="en-US" sz="2400" dirty="0" err="1" smtClean="0">
                <a:solidFill>
                  <a:srgbClr val="000000"/>
                </a:solidFill>
                <a:latin typeface="Times New Roman" panose="02020603050405020304" pitchFamily="18" charset="0"/>
                <a:ea typeface="Times New Roman" panose="02020603050405020304" pitchFamily="18" charset="0"/>
              </a:rPr>
              <a:t>Phải</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a:solidFill>
                  <a:srgbClr val="000000"/>
                </a:solidFill>
                <a:latin typeface="Times New Roman" panose="02020603050405020304" pitchFamily="18" charset="0"/>
                <a:ea typeface="Times New Roman" panose="02020603050405020304" pitchFamily="18" charset="0"/>
              </a:rPr>
              <a:t>ham </a:t>
            </a:r>
            <a:r>
              <a:rPr lang="en-US" sz="2400" dirty="0" err="1">
                <a:solidFill>
                  <a:srgbClr val="000000"/>
                </a:solidFill>
                <a:latin typeface="Times New Roman" panose="02020603050405020304" pitchFamily="18" charset="0"/>
                <a:ea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hỏi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khổ</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dấu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dốt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dám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hỏi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quan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trọng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thần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cao</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092928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862954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5000"/>
              </a:lnSpc>
              <a:spcAft>
                <a:spcPts val="0"/>
              </a:spcAft>
            </a:pPr>
            <a:r>
              <a:rPr lang="en-US" sz="1600" b="1">
                <a:solidFill>
                  <a:srgbClr val="0000FF"/>
                </a:solidFill>
                <a:latin typeface="Times New Roman"/>
                <a:ea typeface="Times New Roman"/>
                <a:cs typeface="Times New Roman"/>
              </a:rPr>
              <a:t>TIẾT </a:t>
            </a:r>
            <a:r>
              <a:rPr lang="en-US" sz="1600" b="1" smtClean="0">
                <a:solidFill>
                  <a:srgbClr val="0000FF"/>
                </a:solidFill>
                <a:latin typeface="Times New Roman"/>
                <a:ea typeface="Times New Roman"/>
                <a:cs typeface="Times New Roman"/>
              </a:rPr>
              <a:t>99</a:t>
            </a:r>
            <a:r>
              <a:rPr lang="en-US" sz="1600" smtClean="0">
                <a:latin typeface="Times New Roman"/>
                <a:ea typeface="Times New Roman"/>
                <a:cs typeface="Times New Roman"/>
              </a:rPr>
              <a:t>: </a:t>
            </a:r>
            <a:r>
              <a:rPr lang="pl-PL" sz="1600" b="1" smtClean="0">
                <a:solidFill>
                  <a:srgbClr val="FF0000"/>
                </a:solidFill>
                <a:latin typeface="Times New Roman" panose="02020603050405020304" pitchFamily="18" charset="0"/>
                <a:ea typeface="Times New Roman" panose="02020603050405020304" pitchFamily="18" charset="0"/>
              </a:rPr>
              <a:t>VĂN </a:t>
            </a:r>
            <a:r>
              <a:rPr lang="pl-PL" sz="1600" b="1" dirty="0">
                <a:solidFill>
                  <a:srgbClr val="FF0000"/>
                </a:solidFill>
                <a:latin typeface="Times New Roman" panose="02020603050405020304" pitchFamily="18" charset="0"/>
                <a:ea typeface="Times New Roman" panose="02020603050405020304" pitchFamily="18" charset="0"/>
              </a:rPr>
              <a:t>BẢN 2: BÀN VỀ NHÂN VẬT </a:t>
            </a:r>
            <a:r>
              <a:rPr lang="pl-PL" sz="1600" b="1" dirty="0" smtClean="0">
                <a:solidFill>
                  <a:srgbClr val="FF0000"/>
                </a:solidFill>
                <a:latin typeface="Times New Roman" panose="02020603050405020304" pitchFamily="18" charset="0"/>
                <a:ea typeface="Times New Roman" panose="02020603050405020304" pitchFamily="18" charset="0"/>
              </a:rPr>
              <a:t>THÁN</a:t>
            </a:r>
            <a:r>
              <a:rPr lang="en-US" sz="1600" b="1" dirty="0" smtClean="0">
                <a:solidFill>
                  <a:srgbClr val="FF0000"/>
                </a:solidFill>
                <a:latin typeface="Times New Roman" panose="02020603050405020304" pitchFamily="18" charset="0"/>
                <a:ea typeface="Times New Roman" panose="02020603050405020304" pitchFamily="18" charset="0"/>
              </a:rPr>
              <a:t>H GIÓNG </a:t>
            </a:r>
            <a:r>
              <a:rPr lang="pl-PL" sz="1600" b="1" dirty="0" smtClean="0">
                <a:solidFill>
                  <a:srgbClr val="FF0000"/>
                </a:solidFill>
                <a:latin typeface="Times New Roman" panose="02020603050405020304" pitchFamily="18" charset="0"/>
                <a:ea typeface="Times New Roman" panose="02020603050405020304" pitchFamily="18" charset="0"/>
              </a:rPr>
              <a:t>(Hoàng Tiến Tựu)</a:t>
            </a:r>
            <a:endParaRPr lang="en-US" sz="1600" dirty="0">
              <a:effectLst/>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4968189" y="699459"/>
            <a:ext cx="2242922" cy="523220"/>
          </a:xfrm>
          <a:prstGeom prst="rect">
            <a:avLst/>
          </a:prstGeom>
        </p:spPr>
        <p:txBody>
          <a:bodyPr wrap="none">
            <a:spAutoFit/>
          </a:bodyPr>
          <a:lstStyle/>
          <a:p>
            <a:r>
              <a:rPr lang="pt-BR" sz="2800" b="1" dirty="0">
                <a:solidFill>
                  <a:srgbClr val="0000FF"/>
                </a:solidFill>
                <a:latin typeface="Times New Roman" panose="02020603050405020304" pitchFamily="18" charset="0"/>
                <a:ea typeface="Times New Roman" panose="02020603050405020304" pitchFamily="18" charset="0"/>
              </a:rPr>
              <a:t>Chuẩn bị đọc</a:t>
            </a:r>
            <a:endParaRPr lang="en-US" sz="2800" dirty="0"/>
          </a:p>
        </p:txBody>
      </p:sp>
      <p:pic>
        <p:nvPicPr>
          <p:cNvPr id="3" name="Picture 2"/>
          <p:cNvPicPr>
            <a:picLocks noChangeAspect="1"/>
          </p:cNvPicPr>
          <p:nvPr/>
        </p:nvPicPr>
        <p:blipFill>
          <a:blip r:embed="rId7"/>
          <a:stretch>
            <a:fillRect/>
          </a:stretch>
        </p:blipFill>
        <p:spPr>
          <a:xfrm>
            <a:off x="4272466" y="2137269"/>
            <a:ext cx="3403602" cy="2421103"/>
          </a:xfrm>
          <a:prstGeom prst="round2DiagRect">
            <a:avLst>
              <a:gd name="adj1" fmla="val 50000"/>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Right Arrow 3"/>
          <p:cNvSpPr/>
          <p:nvPr/>
        </p:nvSpPr>
        <p:spPr>
          <a:xfrm>
            <a:off x="507555" y="1755059"/>
            <a:ext cx="3642682" cy="3347885"/>
          </a:xfrm>
          <a:prstGeom prst="rightArrow">
            <a:avLst>
              <a:gd name="adj1" fmla="val 77907"/>
              <a:gd name="adj2" fmla="val 25000"/>
            </a:avLst>
          </a:prstGeom>
          <a:blipFill>
            <a:blip r:embed="rId6"/>
            <a:tile tx="0" ty="0" sx="100000" sy="100000" flip="none" algn="tl"/>
          </a:blipFill>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400" b="1" i="1" dirty="0" err="1">
                <a:solidFill>
                  <a:schemeClr val="tx1"/>
                </a:solidFill>
                <a:latin typeface="Times New Roman" panose="02020603050405020304" pitchFamily="18" charset="0"/>
                <a:ea typeface="Times New Roman" panose="02020603050405020304" pitchFamily="18" charset="0"/>
              </a:rPr>
              <a:t>Câu</a:t>
            </a:r>
            <a:r>
              <a:rPr lang="en-US" sz="2400" b="1" i="1" dirty="0">
                <a:solidFill>
                  <a:schemeClr val="tx1"/>
                </a:solidFill>
                <a:latin typeface="Times New Roman" panose="02020603050405020304" pitchFamily="18" charset="0"/>
                <a:ea typeface="Times New Roman" panose="02020603050405020304" pitchFamily="18" charset="0"/>
              </a:rPr>
              <a:t> 1</a:t>
            </a:r>
            <a:r>
              <a:rPr lang="en-US" sz="2400" b="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Em</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đã</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đọc</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truyện</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Thánh</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Gióng</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trong</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bài</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Lắng</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nghe</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lịch</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sử</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nước</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mình</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Hãy</a:t>
            </a:r>
            <a:r>
              <a:rPr lang="en-US" sz="2400" i="1" dirty="0">
                <a:solidFill>
                  <a:schemeClr val="tx1"/>
                </a:solidFill>
                <a:latin typeface="Times New Roman" panose="02020603050405020304" pitchFamily="18" charset="0"/>
                <a:ea typeface="Times New Roman" panose="02020603050405020304" pitchFamily="18" charset="0"/>
              </a:rPr>
              <a:t> chia </a:t>
            </a:r>
            <a:r>
              <a:rPr lang="en-US" sz="2400" i="1" dirty="0" err="1">
                <a:solidFill>
                  <a:schemeClr val="tx1"/>
                </a:solidFill>
                <a:latin typeface="Times New Roman" panose="02020603050405020304" pitchFamily="18" charset="0"/>
                <a:ea typeface="Times New Roman" panose="02020603050405020304" pitchFamily="18" charset="0"/>
              </a:rPr>
              <a:t>sẻ</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ấn</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tượng</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của</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em</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về</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nhân</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vật</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Thánh</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Gióng</a:t>
            </a:r>
            <a:r>
              <a:rPr lang="en-US" sz="2400" i="1"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7" name="Left Arrow 6"/>
          <p:cNvSpPr/>
          <p:nvPr/>
        </p:nvSpPr>
        <p:spPr>
          <a:xfrm>
            <a:off x="7798297" y="1755059"/>
            <a:ext cx="3820873" cy="3524863"/>
          </a:xfrm>
          <a:prstGeom prst="leftArrow">
            <a:avLst>
              <a:gd name="adj1" fmla="val 78509"/>
              <a:gd name="adj2" fmla="val 33370"/>
            </a:avLst>
          </a:prstGeom>
          <a:blipFill>
            <a:blip r:embed="rId6"/>
            <a:tile tx="0" ty="0" sx="100000" sy="100000" flip="none" algn="tl"/>
          </a:blipFill>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400" b="1" i="1" dirty="0" err="1">
                <a:solidFill>
                  <a:schemeClr val="tx1"/>
                </a:solidFill>
                <a:latin typeface="Times New Roman" panose="02020603050405020304" pitchFamily="18" charset="0"/>
                <a:ea typeface="Times New Roman" panose="02020603050405020304" pitchFamily="18" charset="0"/>
              </a:rPr>
              <a:t>Câu</a:t>
            </a:r>
            <a:r>
              <a:rPr lang="en-US" sz="2400" b="1" i="1" dirty="0">
                <a:solidFill>
                  <a:schemeClr val="tx1"/>
                </a:solidFill>
                <a:latin typeface="Times New Roman" panose="02020603050405020304" pitchFamily="18" charset="0"/>
                <a:ea typeface="Times New Roman" panose="02020603050405020304" pitchFamily="18" charset="0"/>
              </a:rPr>
              <a:t> 2: </a:t>
            </a:r>
            <a:r>
              <a:rPr lang="en-US" sz="2400" i="1" dirty="0" err="1">
                <a:solidFill>
                  <a:schemeClr val="tx1"/>
                </a:solidFill>
                <a:latin typeface="Times New Roman" panose="02020603050405020304" pitchFamily="18" charset="0"/>
                <a:ea typeface="Times New Roman" panose="02020603050405020304" pitchFamily="18" charset="0"/>
              </a:rPr>
              <a:t>Đọc</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nhan</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đề</a:t>
            </a:r>
            <a:r>
              <a:rPr lang="en-US" sz="2400" i="1" dirty="0">
                <a:solidFill>
                  <a:schemeClr val="tx1"/>
                </a:solidFill>
                <a:latin typeface="Times New Roman" panose="02020603050405020304" pitchFamily="18" charset="0"/>
                <a:ea typeface="Times New Roman" panose="02020603050405020304" pitchFamily="18" charset="0"/>
              </a:rPr>
              <a:t> VB </a:t>
            </a:r>
            <a:r>
              <a:rPr lang="en-US" sz="2400" i="1" dirty="0" err="1">
                <a:solidFill>
                  <a:schemeClr val="tx1"/>
                </a:solidFill>
                <a:latin typeface="Times New Roman" panose="02020603050405020304" pitchFamily="18" charset="0"/>
                <a:ea typeface="Times New Roman" panose="02020603050405020304" pitchFamily="18" charset="0"/>
              </a:rPr>
              <a:t>Bàn</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về</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nhân</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vật</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Thánh</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Gióng</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em</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thử</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dự</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đoán</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Vb</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viết</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về</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điều</a:t>
            </a:r>
            <a:r>
              <a:rPr lang="en-US" sz="2400" i="1" dirty="0">
                <a:solidFill>
                  <a:schemeClr val="tx1"/>
                </a:solidFill>
                <a:latin typeface="Times New Roman" panose="02020603050405020304" pitchFamily="18" charset="0"/>
                <a:ea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rPr>
              <a:t>gì</a:t>
            </a:r>
            <a:r>
              <a:rPr lang="en-US" sz="2400" i="1"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534460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BÀN VỀ NHÂN VẬT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THÁN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 GIÓNG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(Hoàng Tiến Tựu)</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4968189" y="699459"/>
            <a:ext cx="224292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Chuẩn bị đọc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647700" y="1064515"/>
            <a:ext cx="10858500" cy="4616648"/>
          </a:xfrm>
          <a:prstGeom prst="rect">
            <a:avLst/>
          </a:prstGeom>
        </p:spPr>
        <p:txBody>
          <a:bodyPr>
            <a:spAutoFit/>
          </a:bodyPr>
          <a:lstStyle/>
          <a:p>
            <a:pPr algn="just">
              <a:lnSpc>
                <a:spcPct val="150000"/>
              </a:lnSpc>
              <a:spcAft>
                <a:spcPts val="0"/>
              </a:spcAft>
            </a:pPr>
            <a:r>
              <a:rPr lang="de-DE" sz="2800" b="1" dirty="0" smtClean="0">
                <a:solidFill>
                  <a:srgbClr val="0D0D0D"/>
                </a:solidFill>
                <a:latin typeface="Times New Roman" panose="02020603050405020304" pitchFamily="18" charset="0"/>
                <a:ea typeface="Times New Roman" panose="02020603050405020304" pitchFamily="18" charset="0"/>
              </a:rPr>
              <a:t>Câu 1</a:t>
            </a:r>
            <a:r>
              <a:rPr lang="de-DE" sz="2800" dirty="0" smtClean="0">
                <a:solidFill>
                  <a:srgbClr val="0D0D0D"/>
                </a:solidFill>
                <a:latin typeface="Times New Roman" panose="02020603050405020304" pitchFamily="18" charset="0"/>
                <a:ea typeface="Times New Roman" panose="02020603050405020304" pitchFamily="18" charset="0"/>
              </a:rPr>
              <a:t>:</a:t>
            </a:r>
            <a:endParaRPr lang="en-US" sz="2800" dirty="0" smtClean="0">
              <a:latin typeface="Times New Roman" panose="02020603050405020304" pitchFamily="18" charset="0"/>
              <a:ea typeface="Times New Roman" panose="02020603050405020304" pitchFamily="18" charset="0"/>
            </a:endParaRPr>
          </a:p>
          <a:p>
            <a:pPr marL="457200" indent="-457200" algn="just">
              <a:lnSpc>
                <a:spcPct val="150000"/>
              </a:lnSpc>
              <a:spcAft>
                <a:spcPts val="0"/>
              </a:spcAft>
              <a:buFont typeface="Wingdings" panose="05000000000000000000" pitchFamily="2" charset="2"/>
              <a:buChar char="Ø"/>
            </a:pPr>
            <a:r>
              <a:rPr lang="en-US" sz="2800" dirty="0" err="1" smtClean="0">
                <a:solidFill>
                  <a:srgbClr val="0D0D0D"/>
                </a:solidFill>
                <a:latin typeface="Times New Roman" panose="02020603050405020304" pitchFamily="18" charset="0"/>
                <a:ea typeface="Times New Roman" panose="02020603050405020304" pitchFamily="18" charset="0"/>
              </a:rPr>
              <a:t>Niềm</a:t>
            </a:r>
            <a:r>
              <a:rPr lang="en-US" sz="2800" dirty="0" smtClean="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yêu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khâm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phục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khí</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phách</a:t>
            </a:r>
            <a:r>
              <a:rPr lang="en-US" sz="2800" dirty="0">
                <a:solidFill>
                  <a:srgbClr val="0D0D0D"/>
                </a:solidFill>
                <a:latin typeface="Times New Roman" panose="02020603050405020304" pitchFamily="18" charset="0"/>
                <a:ea typeface="Times New Roman" panose="02020603050405020304" pitchFamily="18" charset="0"/>
              </a:rPr>
              <a:t> phi </a:t>
            </a:r>
            <a:r>
              <a:rPr lang="en-US" sz="2800" dirty="0" err="1">
                <a:solidFill>
                  <a:srgbClr val="0D0D0D"/>
                </a:solidFill>
                <a:latin typeface="Times New Roman" panose="02020603050405020304" pitchFamily="18" charset="0"/>
                <a:ea typeface="Times New Roman" panose="02020603050405020304" pitchFamily="18" charset="0"/>
              </a:rPr>
              <a:t>thường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Thánh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Gióng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đánh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giặc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smtClean="0">
                <a:solidFill>
                  <a:srgbClr val="0D0D0D"/>
                </a:solidFill>
                <a:latin typeface="Times New Roman" panose="02020603050405020304" pitchFamily="18" charset="0"/>
                <a:ea typeface="Times New Roman" panose="02020603050405020304" pitchFamily="18" charset="0"/>
              </a:rPr>
              <a:t>..</a:t>
            </a:r>
            <a:endParaRPr lang="en-US" sz="2800" dirty="0" smtClean="0">
              <a:latin typeface="Times New Roman" panose="02020603050405020304" pitchFamily="18" charset="0"/>
              <a:ea typeface="Times New Roman" panose="02020603050405020304" pitchFamily="18" charset="0"/>
            </a:endParaRPr>
          </a:p>
          <a:p>
            <a:pPr marL="457200" indent="-457200" algn="just">
              <a:lnSpc>
                <a:spcPct val="150000"/>
              </a:lnSpc>
              <a:spcAft>
                <a:spcPts val="0"/>
              </a:spcAft>
              <a:buFont typeface="Wingdings" panose="05000000000000000000" pitchFamily="2" charset="2"/>
              <a:buChar char="Ø"/>
            </a:pPr>
            <a:r>
              <a:rPr lang="en-US" sz="2800" dirty="0" err="1" smtClean="0">
                <a:solidFill>
                  <a:srgbClr val="0D0D0D"/>
                </a:solidFill>
                <a:latin typeface="Times New Roman" panose="02020603050405020304" pitchFamily="18" charset="0"/>
                <a:ea typeface="Times New Roman" panose="02020603050405020304" pitchFamily="18" charset="0"/>
              </a:rPr>
              <a:t>Sự</a:t>
            </a:r>
            <a:r>
              <a:rPr lang="en-US" sz="2800" dirty="0" smtClean="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thần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kì</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smtClean="0">
                <a:solidFill>
                  <a:srgbClr val="0D0D0D"/>
                </a:solidFill>
                <a:latin typeface="Times New Roman" panose="02020603050405020304" pitchFamily="18" charset="0"/>
                <a:ea typeface="Times New Roman" panose="02020603050405020304" pitchFamily="18" charset="0"/>
              </a:rPr>
              <a:t>Gióng</a:t>
            </a:r>
            <a:r>
              <a:rPr lang="en-US" sz="2800" dirty="0" smtClean="0">
                <a:solidFill>
                  <a:srgbClr val="0D0D0D"/>
                </a:solidFill>
                <a:latin typeface="Times New Roman" panose="02020603050405020304" pitchFamily="18" charset="0"/>
                <a:ea typeface="Times New Roman" panose="02020603050405020304" pitchFamily="18" charset="0"/>
              </a:rPr>
              <a:t>.</a:t>
            </a:r>
            <a:endParaRPr lang="en-US" sz="2800" dirty="0" smtClean="0">
              <a:latin typeface="Times New Roman" panose="02020603050405020304" pitchFamily="18" charset="0"/>
              <a:ea typeface="Times New Roman" panose="02020603050405020304" pitchFamily="18" charset="0"/>
            </a:endParaRPr>
          </a:p>
          <a:p>
            <a:pPr marL="457200" indent="-457200" algn="just">
              <a:lnSpc>
                <a:spcPct val="150000"/>
              </a:lnSpc>
              <a:spcAft>
                <a:spcPts val="0"/>
              </a:spcAft>
              <a:buFont typeface="Wingdings" panose="05000000000000000000" pitchFamily="2" charset="2"/>
              <a:buChar char="Ø"/>
            </a:pPr>
            <a:r>
              <a:rPr lang="en-US" sz="2800" dirty="0" err="1" smtClean="0">
                <a:solidFill>
                  <a:srgbClr val="0D0D0D"/>
                </a:solidFill>
                <a:latin typeface="Times New Roman" panose="02020603050405020304" pitchFamily="18" charset="0"/>
                <a:ea typeface="Times New Roman" panose="02020603050405020304" pitchFamily="18" charset="0"/>
              </a:rPr>
              <a:t>Ấn</a:t>
            </a:r>
            <a:r>
              <a:rPr lang="en-US" sz="2800" dirty="0" smtClean="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tượng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câu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nói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đầu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tiên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Thánh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smtClean="0">
                <a:solidFill>
                  <a:srgbClr val="0D0D0D"/>
                </a:solidFill>
                <a:latin typeface="Times New Roman" panose="02020603050405020304" pitchFamily="18" charset="0"/>
                <a:ea typeface="Times New Roman" panose="02020603050405020304" pitchFamily="18" charset="0"/>
              </a:rPr>
              <a:t>Gióng</a:t>
            </a:r>
            <a:endParaRPr lang="en-US" sz="2800" dirty="0" smtClean="0">
              <a:latin typeface="Times New Roman" panose="02020603050405020304" pitchFamily="18" charset="0"/>
              <a:ea typeface="Times New Roman" panose="02020603050405020304" pitchFamily="18" charset="0"/>
            </a:endParaRPr>
          </a:p>
          <a:p>
            <a:pPr marL="457200" indent="-457200" algn="just">
              <a:lnSpc>
                <a:spcPct val="150000"/>
              </a:lnSpc>
              <a:spcAft>
                <a:spcPts val="0"/>
              </a:spcAft>
              <a:buFont typeface="Wingdings" panose="05000000000000000000" pitchFamily="2" charset="2"/>
              <a:buChar char="Ø"/>
            </a:pPr>
            <a:r>
              <a:rPr lang="en-US" sz="2800" dirty="0" err="1" smtClean="0">
                <a:solidFill>
                  <a:srgbClr val="0D0D0D"/>
                </a:solidFill>
                <a:latin typeface="Times New Roman" panose="02020603050405020304" pitchFamily="18" charset="0"/>
                <a:ea typeface="Times New Roman" panose="02020603050405020304" pitchFamily="18" charset="0"/>
              </a:rPr>
              <a:t>Biết</a:t>
            </a:r>
            <a:r>
              <a:rPr lang="en-US" sz="2800" dirty="0" smtClean="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ơn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anh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hùng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Thánh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smtClean="0">
                <a:solidFill>
                  <a:srgbClr val="0D0D0D"/>
                </a:solidFill>
                <a:latin typeface="Times New Roman" panose="02020603050405020304" pitchFamily="18" charset="0"/>
                <a:ea typeface="Times New Roman" panose="02020603050405020304" pitchFamily="18" charset="0"/>
              </a:rPr>
              <a:t>Gióng</a:t>
            </a:r>
            <a:endParaRPr lang="en-US" sz="2800" dirty="0" smtClean="0">
              <a:latin typeface="Times New Roman" panose="02020603050405020304" pitchFamily="18" charset="0"/>
              <a:ea typeface="Times New Roman" panose="02020603050405020304" pitchFamily="18" charset="0"/>
            </a:endParaRPr>
          </a:p>
          <a:p>
            <a:pPr marL="457200" indent="-457200" algn="just">
              <a:lnSpc>
                <a:spcPct val="150000"/>
              </a:lnSpc>
              <a:spcAft>
                <a:spcPts val="0"/>
              </a:spcAft>
              <a:buFont typeface="Wingdings" panose="05000000000000000000" pitchFamily="2" charset="2"/>
              <a:buChar char="Ø"/>
            </a:pPr>
            <a:r>
              <a:rPr lang="en-US" sz="2800" dirty="0" smtClean="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612735" y="5724025"/>
            <a:ext cx="1842171" cy="523220"/>
          </a:xfrm>
          <a:prstGeom prst="rect">
            <a:avLst/>
          </a:prstGeom>
        </p:spPr>
        <p:txBody>
          <a:bodyPr wrap="none">
            <a:spAutoFit/>
          </a:bodyPr>
          <a:lstStyle/>
          <a:p>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2:</a:t>
            </a:r>
            <a:r>
              <a:rPr lang="en-US" sz="2800" dirty="0">
                <a:latin typeface="Times New Roman" panose="02020603050405020304" pitchFamily="18" charset="0"/>
                <a:ea typeface="Times New Roman" panose="02020603050405020304" pitchFamily="18" charset="0"/>
              </a:rPr>
              <a:t> </a:t>
            </a:r>
            <a:r>
              <a:rPr lang="en-US" sz="2800" dirty="0" smtClean="0">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3135576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fade">
                                      <p:cBhvr>
                                        <p:cTn id="21" dur="1000"/>
                                        <p:tgtEl>
                                          <p:spTgt spid="9">
                                            <p:txEl>
                                              <p:pRg st="3" end="3"/>
                                            </p:txEl>
                                          </p:spTgt>
                                        </p:tgtEl>
                                      </p:cBhvr>
                                    </p:animEffect>
                                    <p:anim calcmode="lin" valueType="num">
                                      <p:cBhvr>
                                        <p:cTn id="22"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4" end="4"/>
                                            </p:txEl>
                                          </p:spTgt>
                                        </p:tgtEl>
                                        <p:attrNameLst>
                                          <p:attrName>style.visibility</p:attrName>
                                        </p:attrNameLst>
                                      </p:cBhvr>
                                      <p:to>
                                        <p:strVal val="visible"/>
                                      </p:to>
                                    </p:set>
                                    <p:animEffect transition="in" filter="fade">
                                      <p:cBhvr>
                                        <p:cTn id="28" dur="1000"/>
                                        <p:tgtEl>
                                          <p:spTgt spid="9">
                                            <p:txEl>
                                              <p:pRg st="4" end="4"/>
                                            </p:txEl>
                                          </p:spTgt>
                                        </p:tgtEl>
                                      </p:cBhvr>
                                    </p:animEffect>
                                    <p:anim calcmode="lin" valueType="num">
                                      <p:cBhvr>
                                        <p:cTn id="29"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5" end="5"/>
                                            </p:txEl>
                                          </p:spTgt>
                                        </p:tgtEl>
                                        <p:attrNameLst>
                                          <p:attrName>style.visibility</p:attrName>
                                        </p:attrNameLst>
                                      </p:cBhvr>
                                      <p:to>
                                        <p:strVal val="visible"/>
                                      </p:to>
                                    </p:set>
                                    <p:animEffect transition="in" filter="fade">
                                      <p:cBhvr>
                                        <p:cTn id="35" dur="1000"/>
                                        <p:tgtEl>
                                          <p:spTgt spid="9">
                                            <p:txEl>
                                              <p:pRg st="5" end="5"/>
                                            </p:txEl>
                                          </p:spTgt>
                                        </p:tgtEl>
                                      </p:cBhvr>
                                    </p:animEffect>
                                    <p:anim calcmode="lin" valueType="num">
                                      <p:cBhvr>
                                        <p:cTn id="36"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BÀN VỀ NHÂN VẬT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THÁN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 GIÓNG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(Hoàng Tiến Tựu)</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3887188" y="641211"/>
            <a:ext cx="4032514" cy="523220"/>
          </a:xfrm>
          <a:prstGeom prst="rect">
            <a:avLst/>
          </a:prstGeom>
        </p:spPr>
        <p:txBody>
          <a:bodyPr wrap="none">
            <a:spAutoFit/>
          </a:bodyPr>
          <a:lstStyle/>
          <a:p>
            <a:pPr marL="270510" indent="269875">
              <a:spcAft>
                <a:spcPts val="0"/>
              </a:spcAft>
            </a:pPr>
            <a:r>
              <a:rPr lang="en-US" sz="2800" b="1" dirty="0" err="1">
                <a:solidFill>
                  <a:srgbClr val="0000FF"/>
                </a:solidFill>
                <a:latin typeface="Times New Roman" panose="02020603050405020304" pitchFamily="18" charset="0"/>
                <a:ea typeface="Times New Roman" panose="02020603050405020304" pitchFamily="18" charset="0"/>
              </a:rPr>
              <a:t>Hình</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thành</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kiến</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thức</a:t>
            </a:r>
            <a:endParaRPr lang="en-US" sz="28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442458" y="1641034"/>
            <a:ext cx="4497065" cy="523220"/>
          </a:xfrm>
          <a:prstGeom prst="rect">
            <a:avLst/>
          </a:prstGeom>
        </p:spPr>
        <p:txBody>
          <a:bodyPr wrap="none">
            <a:spAutoFit/>
          </a:bodyPr>
          <a:lstStyle/>
          <a:p>
            <a:pPr marR="30480" algn="just">
              <a:spcAft>
                <a:spcPts val="1200"/>
              </a:spcAft>
            </a:pPr>
            <a:r>
              <a:rPr lang="en-US" sz="2800" b="1" dirty="0">
                <a:latin typeface="Times New Roman" panose="02020603050405020304" pitchFamily="18" charset="0"/>
                <a:ea typeface="Times New Roman" panose="02020603050405020304" pitchFamily="18" charset="0"/>
              </a:rPr>
              <a:t>1. </a:t>
            </a:r>
            <a:r>
              <a:rPr lang="en-US" sz="2800" b="1" dirty="0" err="1">
                <a:latin typeface="Times New Roman" panose="02020603050405020304" pitchFamily="18" charset="0"/>
                <a:ea typeface="Times New Roman" panose="02020603050405020304" pitchFamily="18" charset="0"/>
              </a:rPr>
              <a:t>Đọc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và</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tìm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hiểu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chú</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thích</a:t>
            </a:r>
            <a:endParaRPr lang="en-US" sz="28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444570" y="1171573"/>
            <a:ext cx="4732899" cy="523220"/>
          </a:xfrm>
          <a:prstGeom prst="rect">
            <a:avLst/>
          </a:prstGeom>
        </p:spPr>
        <p:txBody>
          <a:bodyPr wrap="none">
            <a:spAutoFit/>
          </a:bodyPr>
          <a:lstStyle/>
          <a:p>
            <a:pPr>
              <a:spcAft>
                <a:spcPts val="0"/>
              </a:spcAft>
            </a:pPr>
            <a:r>
              <a:rPr lang="en-US" sz="2800" b="1" dirty="0">
                <a:latin typeface="Times New Roman" panose="02020603050405020304" pitchFamily="18" charset="0"/>
                <a:ea typeface="Times New Roman" panose="02020603050405020304" pitchFamily="18" charset="0"/>
              </a:rPr>
              <a:t>I. </a:t>
            </a:r>
            <a:r>
              <a:rPr lang="pt-BR" sz="2800" b="1" dirty="0">
                <a:latin typeface="Times New Roman" panose="02020603050405020304" pitchFamily="18" charset="0"/>
                <a:ea typeface="Times New Roman" panose="02020603050405020304" pitchFamily="18" charset="0"/>
              </a:rPr>
              <a:t>Trải nghiệm cùng văn bản: </a:t>
            </a:r>
            <a:endParaRPr lang="en-US" sz="2800" dirty="0">
              <a:effectLst/>
              <a:latin typeface="Times New Roman" panose="02020603050405020304" pitchFamily="18" charset="0"/>
              <a:ea typeface="Times New Roman" panose="02020603050405020304" pitchFamily="18" charset="0"/>
            </a:endParaRPr>
          </a:p>
        </p:txBody>
      </p:sp>
      <p:pic>
        <p:nvPicPr>
          <p:cNvPr id="11" name="Picture 10"/>
          <p:cNvPicPr>
            <a:picLocks noChangeAspect="1"/>
          </p:cNvPicPr>
          <p:nvPr/>
        </p:nvPicPr>
        <p:blipFill>
          <a:blip r:embed="rId7"/>
          <a:stretch>
            <a:fillRect/>
          </a:stretch>
        </p:blipFill>
        <p:spPr>
          <a:xfrm>
            <a:off x="853659" y="4264419"/>
            <a:ext cx="1886565" cy="1886565"/>
          </a:xfrm>
          <a:prstGeom prst="rect">
            <a:avLst/>
          </a:prstGeom>
        </p:spPr>
      </p:pic>
      <p:sp>
        <p:nvSpPr>
          <p:cNvPr id="12" name="Cloud Callout 11"/>
          <p:cNvSpPr/>
          <p:nvPr/>
        </p:nvSpPr>
        <p:spPr>
          <a:xfrm>
            <a:off x="1770264" y="2207116"/>
            <a:ext cx="5448147" cy="2291991"/>
          </a:xfrm>
          <a:prstGeom prst="cloudCallout">
            <a:avLst>
              <a:gd name="adj1" fmla="val -47091"/>
              <a:gd name="adj2" fmla="val 79380"/>
            </a:avLst>
          </a:prstGeom>
        </p:spPr>
        <p:style>
          <a:lnRef idx="2">
            <a:schemeClr val="accent2"/>
          </a:lnRef>
          <a:fillRef idx="1">
            <a:schemeClr val="lt1"/>
          </a:fillRef>
          <a:effectRef idx="0">
            <a:schemeClr val="accent2"/>
          </a:effectRef>
          <a:fontRef idx="minor">
            <a:schemeClr val="dk1"/>
          </a:fontRef>
        </p:style>
        <p:txBody>
          <a:bodyPr rtlCol="0" anchor="ctr"/>
          <a:lstStyle/>
          <a:p>
            <a:pPr marR="30480" algn="just">
              <a:spcAft>
                <a:spcPts val="1200"/>
              </a:spcAft>
            </a:pPr>
            <a:r>
              <a:rPr lang="vi-VN" dirty="0">
                <a:latin typeface="Times New Roman" panose="02020603050405020304" pitchFamily="18" charset="0"/>
                <a:ea typeface="Times New Roman" panose="02020603050405020304" pitchFamily="18" charset="0"/>
              </a:rPr>
              <a:t>Đọc giọng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phù</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hợp</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với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văn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nghị</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luận</a:t>
            </a:r>
            <a:r>
              <a:rPr lang="vi-VN"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nhấn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mạnh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hơn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vào</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các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lí</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lẽ</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và</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dẫn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chứng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quan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trọng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Giọng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đọc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thể</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hiện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niềm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tự</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hào</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về</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vẻ</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đẹp</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của</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nhân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vật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Thánh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Gióng</a:t>
            </a:r>
            <a:r>
              <a:rPr lang="en-US" dirty="0">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p:txBody>
      </p:sp>
      <p:sp>
        <p:nvSpPr>
          <p:cNvPr id="16" name="Round Diagonal Corner Rectangle 15"/>
          <p:cNvSpPr/>
          <p:nvPr/>
        </p:nvSpPr>
        <p:spPr>
          <a:xfrm>
            <a:off x="8194388" y="1830541"/>
            <a:ext cx="3141405" cy="752168"/>
          </a:xfrm>
          <a:prstGeom prst="round2DiagRect">
            <a:avLst>
              <a:gd name="adj1" fmla="val 50000"/>
              <a:gd name="adj2" fmla="val 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err="1">
                <a:solidFill>
                  <a:schemeClr val="tx1"/>
                </a:solidFill>
                <a:latin typeface="Times New Roman" panose="02020603050405020304" pitchFamily="18" charset="0"/>
                <a:ea typeface="Times New Roman" panose="02020603050405020304" pitchFamily="18" charset="0"/>
              </a:rPr>
              <a:t>Vẻ</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đẹp</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lí</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tưởng</a:t>
            </a:r>
            <a:endParaRPr lang="en-US" sz="2800" dirty="0">
              <a:solidFill>
                <a:schemeClr val="tx1"/>
              </a:solidFill>
            </a:endParaRPr>
          </a:p>
        </p:txBody>
      </p:sp>
      <p:sp>
        <p:nvSpPr>
          <p:cNvPr id="23" name="Round Diagonal Corner Rectangle 22"/>
          <p:cNvSpPr/>
          <p:nvPr/>
        </p:nvSpPr>
        <p:spPr>
          <a:xfrm>
            <a:off x="8171535" y="4239715"/>
            <a:ext cx="3141405" cy="752168"/>
          </a:xfrm>
          <a:prstGeom prst="round2DiagRect">
            <a:avLst>
              <a:gd name="adj1" fmla="val 50000"/>
              <a:gd name="adj2" fmla="val 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a:solidFill>
                  <a:schemeClr val="tx1"/>
                </a:solidFill>
                <a:latin typeface="Times New Roman" panose="02020603050405020304" pitchFamily="18" charset="0"/>
                <a:ea typeface="Times New Roman" panose="02020603050405020304" pitchFamily="18" charset="0"/>
              </a:rPr>
              <a:t>Tiềm ẩn</a:t>
            </a:r>
            <a:endParaRPr lang="en-US" sz="2800" dirty="0">
              <a:solidFill>
                <a:schemeClr val="tx1"/>
              </a:solidFill>
            </a:endParaRPr>
          </a:p>
        </p:txBody>
      </p:sp>
      <p:sp>
        <p:nvSpPr>
          <p:cNvPr id="17" name="Rounded Rectangle 16"/>
          <p:cNvSpPr/>
          <p:nvPr/>
        </p:nvSpPr>
        <p:spPr>
          <a:xfrm>
            <a:off x="8474608" y="3068971"/>
            <a:ext cx="2580967" cy="67692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Từ</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khó</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Up Arrow 2"/>
          <p:cNvSpPr/>
          <p:nvPr/>
        </p:nvSpPr>
        <p:spPr>
          <a:xfrm>
            <a:off x="9335729" y="2745073"/>
            <a:ext cx="973394" cy="23438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9387898" y="3900591"/>
            <a:ext cx="869055" cy="2210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928937" y="4571768"/>
            <a:ext cx="4820216" cy="1588127"/>
          </a:xfrm>
          <a:prstGeom prst="rect">
            <a:avLst/>
          </a:prstGeom>
        </p:spPr>
        <p:txBody>
          <a:bodyPr wrap="square">
            <a:spAutoFit/>
          </a:bodyPr>
          <a:lstStyle/>
          <a:p>
            <a:pPr algn="just">
              <a:lnSpc>
                <a:spcPct val="135000"/>
              </a:lnSpc>
              <a:spcAft>
                <a:spcPts val="0"/>
              </a:spcAft>
            </a:pPr>
            <a:r>
              <a:rPr lang="en-US" sz="2400" i="1">
                <a:latin typeface="Times New Roman"/>
                <a:ea typeface="Calibri"/>
                <a:cs typeface="Times New Roman"/>
              </a:rPr>
              <a:t>- CH Theo dõi: Điều gì làm nên sự phi thường của nhân vật Thánh Gióng?</a:t>
            </a:r>
            <a:endParaRPr lang="en-US" sz="2400">
              <a:effectLst/>
              <a:latin typeface="Times New Roman"/>
              <a:ea typeface="Calibri"/>
              <a:cs typeface="Times New Roman"/>
            </a:endParaRPr>
          </a:p>
        </p:txBody>
      </p:sp>
    </p:spTree>
    <p:extLst>
      <p:ext uri="{BB962C8B-B14F-4D97-AF65-F5344CB8AC3E}">
        <p14:creationId xmlns:p14="http://schemas.microsoft.com/office/powerpoint/2010/main" val="273662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20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500"/>
                                        <p:tgtEl>
                                          <p:spTgt spid="23"/>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23" grpId="0" animBg="1"/>
      <p:bldP spid="17" grpId="0" animBg="1"/>
      <p:bldP spid="3"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BÀN VỀ NHÂN VẬT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THÁN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 GIÓNG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(Hoàng Tiến Tựu)</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3887188" y="641211"/>
            <a:ext cx="4032514" cy="523220"/>
          </a:xfrm>
          <a:prstGeom prst="rect">
            <a:avLst/>
          </a:prstGeom>
        </p:spPr>
        <p:txBody>
          <a:bodyPr wrap="none">
            <a:spAutoFit/>
          </a:bodyPr>
          <a:lstStyle/>
          <a:p>
            <a:pPr marL="270510" marR="0" lvl="0" indent="269875"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6" name="Picture 5"/>
          <p:cNvPicPr>
            <a:picLocks noChangeAspect="1"/>
          </p:cNvPicPr>
          <p:nvPr/>
        </p:nvPicPr>
        <p:blipFill>
          <a:blip r:embed="rId7"/>
          <a:stretch>
            <a:fillRect/>
          </a:stretch>
        </p:blipFill>
        <p:spPr>
          <a:xfrm>
            <a:off x="7442000" y="1735756"/>
            <a:ext cx="3381014" cy="3627942"/>
          </a:xfrm>
          <a:prstGeom prst="rect">
            <a:avLst/>
          </a:prstGeom>
        </p:spPr>
      </p:pic>
      <p:sp>
        <p:nvSpPr>
          <p:cNvPr id="9" name="Rectangle 8"/>
          <p:cNvSpPr/>
          <p:nvPr/>
        </p:nvSpPr>
        <p:spPr>
          <a:xfrm>
            <a:off x="641797" y="1305279"/>
            <a:ext cx="6295249" cy="523220"/>
          </a:xfrm>
          <a:prstGeom prst="rect">
            <a:avLst/>
          </a:prstGeom>
        </p:spPr>
        <p:txBody>
          <a:bodyPr wrap="none">
            <a:spAutoFit/>
          </a:bodyPr>
          <a:lstStyle/>
          <a:p>
            <a:r>
              <a:rPr lang="en-US" sz="2800" b="1">
                <a:latin typeface="Times New Roman" panose="02020603050405020304" pitchFamily="18" charset="0"/>
                <a:ea typeface="Times New Roman" panose="02020603050405020304" pitchFamily="18" charset="0"/>
              </a:rPr>
              <a:t>*</a:t>
            </a:r>
            <a:r>
              <a:rPr lang="en-US" sz="2800" b="1" smtClean="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Tác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giả</a:t>
            </a:r>
            <a:r>
              <a:rPr lang="en-US" sz="2800" b="1">
                <a:latin typeface="Times New Roman" panose="02020603050405020304" pitchFamily="18" charset="0"/>
                <a:ea typeface="Times New Roman" panose="02020603050405020304" pitchFamily="18" charset="0"/>
              </a:rPr>
              <a:t>:</a:t>
            </a:r>
            <a:r>
              <a:rPr lang="en-US" sz="2800">
                <a:latin typeface="Times New Roman" panose="02020603050405020304" pitchFamily="18" charset="0"/>
                <a:ea typeface="Times New Roman" panose="02020603050405020304" pitchFamily="18" charset="0"/>
              </a:rPr>
              <a:t> </a:t>
            </a:r>
            <a:r>
              <a:rPr lang="en-US" sz="2800" smtClean="0">
                <a:latin typeface="Times New Roman" panose="02020603050405020304" pitchFamily="18" charset="0"/>
                <a:ea typeface="Times New Roman" panose="02020603050405020304" pitchFamily="18" charset="0"/>
              </a:rPr>
              <a:t>( để cuối giờ nếu còn thời gian)</a:t>
            </a:r>
            <a:endParaRPr lang="en-US" sz="2800" dirty="0"/>
          </a:p>
        </p:txBody>
      </p:sp>
      <p:sp>
        <p:nvSpPr>
          <p:cNvPr id="12" name="Hexagon 11"/>
          <p:cNvSpPr/>
          <p:nvPr/>
        </p:nvSpPr>
        <p:spPr>
          <a:xfrm>
            <a:off x="2275250" y="2307915"/>
            <a:ext cx="3982256" cy="827363"/>
          </a:xfrm>
          <a:prstGeom prst="hexagon">
            <a:avLst>
              <a:gd name="adj" fmla="val 22196"/>
              <a:gd name="vf" fmla="val 11547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ea typeface="Times New Roman" panose="02020603050405020304" pitchFamily="18" charset="0"/>
              </a:rPr>
              <a:t>Hoàng</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Tiến</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Tựu</a:t>
            </a:r>
            <a:r>
              <a:rPr lang="en-US" sz="2800" dirty="0">
                <a:solidFill>
                  <a:srgbClr val="FF0000"/>
                </a:solidFill>
                <a:latin typeface="Times New Roman" panose="02020603050405020304" pitchFamily="18" charset="0"/>
                <a:ea typeface="Times New Roman" panose="02020603050405020304" pitchFamily="18" charset="0"/>
              </a:rPr>
              <a:t> (1933 - 1998)</a:t>
            </a:r>
            <a:endParaRPr lang="en-US" sz="2800" dirty="0">
              <a:solidFill>
                <a:srgbClr val="FF0000"/>
              </a:solidFill>
            </a:endParaRPr>
          </a:p>
        </p:txBody>
      </p:sp>
      <p:sp>
        <p:nvSpPr>
          <p:cNvPr id="17" name="Rounded Rectangle 16"/>
          <p:cNvSpPr/>
          <p:nvPr/>
        </p:nvSpPr>
        <p:spPr>
          <a:xfrm>
            <a:off x="2107225" y="3406891"/>
            <a:ext cx="4203291" cy="929148"/>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Quê quán</a:t>
            </a:r>
            <a:r>
              <a:rPr lang="vi-VN" sz="2800" dirty="0">
                <a:solidFill>
                  <a:srgbClr val="FF0000"/>
                </a:solidFill>
                <a:latin typeface="Times New Roman" panose="02020603050405020304" pitchFamily="18" charset="0"/>
                <a:ea typeface="Times New Roman" panose="02020603050405020304" pitchFamily="18" charset="0"/>
              </a:rPr>
              <a:t>: Thanh Hóa.</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18" name="Left-Right Arrow 17"/>
          <p:cNvSpPr/>
          <p:nvPr/>
        </p:nvSpPr>
        <p:spPr>
          <a:xfrm>
            <a:off x="1340617" y="4438747"/>
            <a:ext cx="5638031" cy="1284505"/>
          </a:xfrm>
          <a:prstGeom prst="leftRightArrow">
            <a:avLst>
              <a:gd name="adj1" fmla="val 76668"/>
              <a:gd name="adj2" fmla="val 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Vị trí</a:t>
            </a:r>
            <a:r>
              <a:rPr lang="vi-VN" sz="2800" dirty="0">
                <a:solidFill>
                  <a:srgbClr val="FF0000"/>
                </a:solidFill>
                <a:latin typeface="Times New Roman" panose="02020603050405020304" pitchFamily="18" charset="0"/>
                <a:ea typeface="Times New Roman" panose="02020603050405020304" pitchFamily="18" charset="0"/>
              </a:rPr>
              <a:t>: Là nhà nghiên cứu hàng đầu về chuyên ngành Văn học dân gian.</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5652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92100" algn="ctr">
              <a:lnSpc>
                <a:spcPct val="115000"/>
              </a:lnSpc>
              <a:spcBef>
                <a:spcPts val="600"/>
              </a:spcBef>
              <a:spcAft>
                <a:spcPts val="200"/>
              </a:spcAft>
            </a:pPr>
            <a:r>
              <a:rPr lang="en-US" sz="2400" b="1">
                <a:solidFill>
                  <a:srgbClr val="000000"/>
                </a:solidFill>
                <a:latin typeface="Times New Roman"/>
                <a:ea typeface="SimSun"/>
              </a:rPr>
              <a:t>Tiết 97, 98: </a:t>
            </a:r>
            <a:r>
              <a:rPr lang="en-US" sz="2400" b="1" smtClean="0">
                <a:solidFill>
                  <a:srgbClr val="FF0000"/>
                </a:solidFill>
                <a:latin typeface="Times New Roman" panose="02020603050405020304" pitchFamily="18" charset="0"/>
                <a:ea typeface="Times New Roman" panose="02020603050405020304" pitchFamily="18" charset="0"/>
              </a:rPr>
              <a:t>Văn </a:t>
            </a:r>
            <a:r>
              <a:rPr lang="en-US" sz="2400" b="1" dirty="0" err="1">
                <a:solidFill>
                  <a:srgbClr val="FF0000"/>
                </a:solidFill>
                <a:latin typeface="Times New Roman" panose="02020603050405020304" pitchFamily="18" charset="0"/>
                <a:ea typeface="Times New Roman" panose="02020603050405020304" pitchFamily="18" charset="0"/>
              </a:rPr>
              <a:t>bản</a:t>
            </a:r>
            <a:r>
              <a:rPr lang="en-US" sz="2400" b="1" dirty="0">
                <a:solidFill>
                  <a:srgbClr val="FF0000"/>
                </a:solidFill>
                <a:latin typeface="Times New Roman" panose="02020603050405020304" pitchFamily="18" charset="0"/>
                <a:ea typeface="Times New Roman" panose="02020603050405020304" pitchFamily="18" charset="0"/>
              </a:rPr>
              <a:t> 1: HỌC THẦY, HỌC BẠN (</a:t>
            </a:r>
            <a:r>
              <a:rPr lang="en-US" sz="2400" b="1" dirty="0" err="1">
                <a:solidFill>
                  <a:srgbClr val="FF0000"/>
                </a:solidFill>
                <a:latin typeface="Times New Roman" panose="02020603050405020304" pitchFamily="18" charset="0"/>
                <a:ea typeface="Times New Roman" panose="02020603050405020304" pitchFamily="18" charset="0"/>
              </a:rPr>
              <a:t>Nguyễn</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Thanh</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Tú</a:t>
            </a:r>
            <a:r>
              <a:rPr lang="en-US" sz="2400" b="1" dirty="0" smtClean="0">
                <a:solidFill>
                  <a:srgbClr val="FF0000"/>
                </a:solidFill>
                <a:latin typeface="Times New Roman" panose="02020603050405020304" pitchFamily="18" charset="0"/>
                <a:ea typeface="Times New Roman" panose="02020603050405020304" pitchFamily="18" charset="0"/>
              </a:rPr>
              <a:t>)</a:t>
            </a:r>
            <a:endParaRPr lang="en-US" sz="2400" b="1" dirty="0">
              <a:solidFill>
                <a:prstClr val="white"/>
              </a:solidFill>
              <a:latin typeface="Segoe UI" panose="020B0502040204020203" pitchFamily="34"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6</a:t>
            </a:r>
            <a:endParaRPr lang="en-US" sz="1600" dirty="0">
              <a:solidFill>
                <a:prstClr val="white"/>
              </a:solidFill>
              <a:latin typeface="Lucida Handwriting" panose="03010101010101010101" pitchFamily="66" charset="0"/>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 name="Rectangle 2"/>
          <p:cNvSpPr/>
          <p:nvPr/>
        </p:nvSpPr>
        <p:spPr>
          <a:xfrm>
            <a:off x="5183794" y="684766"/>
            <a:ext cx="1811713" cy="548099"/>
          </a:xfrm>
          <a:prstGeom prst="rect">
            <a:avLst/>
          </a:prstGeom>
        </p:spPr>
        <p:txBody>
          <a:bodyPr wrap="none">
            <a:spAutoFit/>
          </a:bodyPr>
          <a:lstStyle/>
          <a:p>
            <a:pPr algn="ctr">
              <a:lnSpc>
                <a:spcPct val="115000"/>
              </a:lnSpc>
              <a:spcBef>
                <a:spcPts val="600"/>
              </a:spcBef>
            </a:pPr>
            <a:r>
              <a:rPr lang="en-US" sz="2800" b="1" dirty="0" err="1">
                <a:solidFill>
                  <a:prstClr val="black"/>
                </a:solidFill>
                <a:latin typeface="Times New Roman" panose="02020603050405020304" pitchFamily="18" charset="0"/>
                <a:ea typeface="Times New Roman" panose="02020603050405020304" pitchFamily="18" charset="0"/>
              </a:rPr>
              <a:t>Khởi</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động</a:t>
            </a:r>
            <a:endParaRPr lang="en-US" sz="2800" dirty="0">
              <a:solidFill>
                <a:prstClr val="black"/>
              </a:solidFill>
              <a:latin typeface="Times New Roman" panose="02020603050405020304" pitchFamily="18" charset="0"/>
              <a:ea typeface="Times New Roman" panose="02020603050405020304" pitchFamily="18" charset="0"/>
            </a:endParaRPr>
          </a:p>
        </p:txBody>
      </p:sp>
      <p:pic>
        <p:nvPicPr>
          <p:cNvPr id="29" name="Picture 28"/>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1936" t="12645" r="11032" b="63006"/>
          <a:stretch/>
        </p:blipFill>
        <p:spPr>
          <a:xfrm>
            <a:off x="7832495" y="1485830"/>
            <a:ext cx="2934929" cy="927690"/>
          </a:xfrm>
          <a:custGeom>
            <a:avLst/>
            <a:gdLst>
              <a:gd name="connsiteX0" fmla="*/ 0 w 2934929"/>
              <a:gd name="connsiteY0" fmla="*/ 0 h 927690"/>
              <a:gd name="connsiteX1" fmla="*/ 2934929 w 2934929"/>
              <a:gd name="connsiteY1" fmla="*/ 0 h 927690"/>
              <a:gd name="connsiteX2" fmla="*/ 2934929 w 2934929"/>
              <a:gd name="connsiteY2" fmla="*/ 927690 h 927690"/>
              <a:gd name="connsiteX3" fmla="*/ 0 w 2934929"/>
              <a:gd name="connsiteY3" fmla="*/ 927690 h 927690"/>
              <a:gd name="connsiteX4" fmla="*/ 0 w 2934929"/>
              <a:gd name="connsiteY4" fmla="*/ 0 h 927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4929" h="927690">
                <a:moveTo>
                  <a:pt x="0" y="0"/>
                </a:moveTo>
                <a:lnTo>
                  <a:pt x="2934929" y="0"/>
                </a:lnTo>
                <a:lnTo>
                  <a:pt x="2934929" y="927690"/>
                </a:lnTo>
                <a:lnTo>
                  <a:pt x="0" y="927690"/>
                </a:lnTo>
                <a:lnTo>
                  <a:pt x="0" y="0"/>
                </a:lnTo>
                <a:close/>
              </a:path>
            </a:pathLst>
          </a:custGeom>
        </p:spPr>
      </p:pic>
      <p:pic>
        <p:nvPicPr>
          <p:cNvPr id="26" name="Picture 25"/>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1936" t="38194" r="11032" b="37862"/>
          <a:stretch/>
        </p:blipFill>
        <p:spPr>
          <a:xfrm>
            <a:off x="8561674" y="3173253"/>
            <a:ext cx="2934929" cy="912285"/>
          </a:xfrm>
          <a:custGeom>
            <a:avLst/>
            <a:gdLst>
              <a:gd name="connsiteX0" fmla="*/ 0 w 2934929"/>
              <a:gd name="connsiteY0" fmla="*/ 0 h 912285"/>
              <a:gd name="connsiteX1" fmla="*/ 2934929 w 2934929"/>
              <a:gd name="connsiteY1" fmla="*/ 0 h 912285"/>
              <a:gd name="connsiteX2" fmla="*/ 2934929 w 2934929"/>
              <a:gd name="connsiteY2" fmla="*/ 912285 h 912285"/>
              <a:gd name="connsiteX3" fmla="*/ 0 w 2934929"/>
              <a:gd name="connsiteY3" fmla="*/ 912285 h 912285"/>
              <a:gd name="connsiteX4" fmla="*/ 0 w 2934929"/>
              <a:gd name="connsiteY4" fmla="*/ 0 h 912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4929" h="912285">
                <a:moveTo>
                  <a:pt x="0" y="0"/>
                </a:moveTo>
                <a:lnTo>
                  <a:pt x="2934929" y="0"/>
                </a:lnTo>
                <a:lnTo>
                  <a:pt x="2934929" y="912285"/>
                </a:lnTo>
                <a:lnTo>
                  <a:pt x="0" y="912285"/>
                </a:lnTo>
                <a:lnTo>
                  <a:pt x="0" y="0"/>
                </a:lnTo>
                <a:close/>
              </a:path>
            </a:pathLst>
          </a:custGeom>
        </p:spPr>
      </p:pic>
      <p:pic>
        <p:nvPicPr>
          <p:cNvPr id="23" name="Picture 22"/>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1936" t="63338" r="11032" b="11871"/>
          <a:stretch/>
        </p:blipFill>
        <p:spPr>
          <a:xfrm>
            <a:off x="7925593" y="4845272"/>
            <a:ext cx="2934929" cy="944522"/>
          </a:xfrm>
          <a:custGeom>
            <a:avLst/>
            <a:gdLst>
              <a:gd name="connsiteX0" fmla="*/ 0 w 2934929"/>
              <a:gd name="connsiteY0" fmla="*/ 0 h 944522"/>
              <a:gd name="connsiteX1" fmla="*/ 2934929 w 2934929"/>
              <a:gd name="connsiteY1" fmla="*/ 0 h 944522"/>
              <a:gd name="connsiteX2" fmla="*/ 2934929 w 2934929"/>
              <a:gd name="connsiteY2" fmla="*/ 944522 h 944522"/>
              <a:gd name="connsiteX3" fmla="*/ 0 w 2934929"/>
              <a:gd name="connsiteY3" fmla="*/ 944522 h 944522"/>
              <a:gd name="connsiteX4" fmla="*/ 0 w 2934929"/>
              <a:gd name="connsiteY4" fmla="*/ 0 h 944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4929" h="944522">
                <a:moveTo>
                  <a:pt x="0" y="0"/>
                </a:moveTo>
                <a:lnTo>
                  <a:pt x="2934929" y="0"/>
                </a:lnTo>
                <a:lnTo>
                  <a:pt x="2934929" y="944522"/>
                </a:lnTo>
                <a:lnTo>
                  <a:pt x="0" y="944522"/>
                </a:lnTo>
                <a:lnTo>
                  <a:pt x="0" y="0"/>
                </a:lnTo>
                <a:close/>
              </a:path>
            </a:pathLst>
          </a:custGeom>
        </p:spPr>
      </p:pic>
      <p:pic>
        <p:nvPicPr>
          <p:cNvPr id="9" name="Picture 8"/>
          <p:cNvPicPr>
            <a:picLocks noChangeAspect="1"/>
          </p:cNvPicPr>
          <p:nvPr/>
        </p:nvPicPr>
        <p:blipFill>
          <a:blip r:embed="rId9"/>
          <a:stretch>
            <a:fillRect/>
          </a:stretch>
        </p:blipFill>
        <p:spPr>
          <a:xfrm>
            <a:off x="851153" y="3483453"/>
            <a:ext cx="2361230" cy="2357350"/>
          </a:xfrm>
          <a:prstGeom prst="rect">
            <a:avLst/>
          </a:prstGeom>
        </p:spPr>
      </p:pic>
      <p:pic>
        <p:nvPicPr>
          <p:cNvPr id="10" name="Picture 9"/>
          <p:cNvPicPr>
            <a:picLocks noChangeAspect="1"/>
          </p:cNvPicPr>
          <p:nvPr/>
        </p:nvPicPr>
        <p:blipFill>
          <a:blip r:embed="rId10"/>
          <a:stretch>
            <a:fillRect/>
          </a:stretch>
        </p:blipFill>
        <p:spPr>
          <a:xfrm>
            <a:off x="806906" y="1395573"/>
            <a:ext cx="2361230" cy="2416493"/>
          </a:xfrm>
          <a:prstGeom prst="rect">
            <a:avLst/>
          </a:prstGeom>
        </p:spPr>
      </p:pic>
      <p:sp>
        <p:nvSpPr>
          <p:cNvPr id="17" name="Oval 16"/>
          <p:cNvSpPr/>
          <p:nvPr/>
        </p:nvSpPr>
        <p:spPr>
          <a:xfrm>
            <a:off x="3834936" y="1769300"/>
            <a:ext cx="3849329" cy="358692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4150238" y="2315441"/>
            <a:ext cx="3389688" cy="2585323"/>
          </a:xfrm>
          <a:prstGeom prst="rect">
            <a:avLst/>
          </a:prstGeom>
        </p:spPr>
        <p:txBody>
          <a:bodyPr wrap="square">
            <a:spAutoFit/>
          </a:bodyPr>
          <a:lstStyle/>
          <a:p>
            <a:pPr algn="just">
              <a:lnSpc>
                <a:spcPct val="135000"/>
              </a:lnSpc>
              <a:spcAft>
                <a:spcPts val="0"/>
              </a:spcAft>
            </a:pPr>
            <a:r>
              <a:rPr lang="en-US" sz="2000" i="1">
                <a:solidFill>
                  <a:srgbClr val="000000"/>
                </a:solidFill>
                <a:latin typeface="Times New Roman"/>
                <a:ea typeface="Times New Roman"/>
                <a:cs typeface="Times New Roman"/>
              </a:rPr>
              <a:t>- Em thấy gì khi quay ống kính vạn hoa?</a:t>
            </a:r>
            <a:endParaRPr lang="en-US" sz="2000">
              <a:latin typeface="Times New Roman"/>
              <a:ea typeface="Calibri"/>
              <a:cs typeface="Times New Roman"/>
            </a:endParaRPr>
          </a:p>
          <a:p>
            <a:pPr algn="just">
              <a:lnSpc>
                <a:spcPct val="135000"/>
              </a:lnSpc>
              <a:spcAft>
                <a:spcPts val="0"/>
              </a:spcAft>
            </a:pPr>
            <a:r>
              <a:rPr lang="en-US" sz="2000" i="1">
                <a:solidFill>
                  <a:srgbClr val="000000"/>
                </a:solidFill>
                <a:latin typeface="Times New Roman"/>
                <a:ea typeface="Times New Roman"/>
                <a:cs typeface="Times New Roman"/>
              </a:rPr>
              <a:t>- Từ trải nghiệm với ống kính vạn hoa, em h</a:t>
            </a:r>
            <a:r>
              <a:rPr lang="vi-VN" sz="2000" i="1">
                <a:solidFill>
                  <a:srgbClr val="000000"/>
                </a:solidFill>
                <a:latin typeface="Times New Roman"/>
                <a:ea typeface="Times New Roman"/>
                <a:cs typeface="Times New Roman"/>
              </a:rPr>
              <a:t>ã</a:t>
            </a:r>
            <a:r>
              <a:rPr lang="en-US" sz="2000" i="1">
                <a:solidFill>
                  <a:srgbClr val="000000"/>
                </a:solidFill>
                <a:latin typeface="Times New Roman"/>
                <a:ea typeface="Times New Roman"/>
                <a:cs typeface="Times New Roman"/>
              </a:rPr>
              <a:t>y liên hệ với việc nhìn nhận cuộc sống qua những góc nhìn khác nhau.</a:t>
            </a:r>
            <a:endParaRPr lang="en-US" sz="2000">
              <a:effectLst/>
              <a:latin typeface="Times New Roman"/>
              <a:ea typeface="Calibri"/>
              <a:cs typeface="Times New Roman"/>
            </a:endParaRPr>
          </a:p>
        </p:txBody>
      </p:sp>
    </p:spTree>
    <p:extLst>
      <p:ext uri="{BB962C8B-B14F-4D97-AF65-F5344CB8AC3E}">
        <p14:creationId xmlns:p14="http://schemas.microsoft.com/office/powerpoint/2010/main" val="32145057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BÀN VỀ NHÂN VẬT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THÁN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 GIÓNG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(Hoàng Tiến Tựu)</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3887188" y="641211"/>
            <a:ext cx="4032514" cy="523220"/>
          </a:xfrm>
          <a:prstGeom prst="rect">
            <a:avLst/>
          </a:prstGeom>
        </p:spPr>
        <p:txBody>
          <a:bodyPr wrap="none">
            <a:spAutoFit/>
          </a:bodyPr>
          <a:lstStyle/>
          <a:p>
            <a:pPr marL="270510" marR="0" lvl="0" indent="269875"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776637" y="1305279"/>
            <a:ext cx="178279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prstClr val="black"/>
                </a:solidFill>
                <a:latin typeface="Times New Roman" panose="02020603050405020304" pitchFamily="18" charset="0"/>
                <a:ea typeface="Times New Roman" panose="02020603050405020304" pitchFamily="18" charset="0"/>
              </a:rPr>
              <a:t>*</a:t>
            </a:r>
            <a:r>
              <a:rPr kumimoji="0" lang="en-US" sz="2800" b="1" i="0" u="none" strike="noStrike" kern="120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giả</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698055" y="1814840"/>
            <a:ext cx="7773629" cy="954107"/>
          </a:xfrm>
          <a:prstGeom prst="rect">
            <a:avLst/>
          </a:prstGeom>
        </p:spPr>
        <p:txBody>
          <a:bodyPr wrap="square">
            <a:spAutoFit/>
          </a:bodyPr>
          <a:lstStyle/>
          <a:p>
            <a:pPr>
              <a:spcAft>
                <a:spcPts val="1200"/>
              </a:spcAft>
            </a:pPr>
            <a:r>
              <a:rPr lang="en-US" sz="2800" b="1">
                <a:latin typeface="Times New Roman" panose="02020603050405020304" pitchFamily="18" charset="0"/>
                <a:ea typeface="Times New Roman" panose="02020603050405020304" pitchFamily="18" charset="0"/>
                <a:cs typeface="Times New Roman" panose="02020603050405020304" pitchFamily="18" charset="0"/>
              </a:rPr>
              <a:t>*</a:t>
            </a:r>
            <a:r>
              <a:rPr lang="en-US" sz="2800" b="1"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Xuất xứ</a:t>
            </a:r>
            <a:r>
              <a:rPr lang="vi-VN" sz="2800" dirty="0">
                <a:latin typeface="Times New Roman" panose="02020603050405020304" pitchFamily="18" charset="0"/>
                <a:ea typeface="Times New Roman" panose="02020603050405020304" pitchFamily="18" charset="0"/>
              </a:rPr>
              <a:t>: Trích </a:t>
            </a:r>
            <a:r>
              <a:rPr lang="vi-VN" sz="2800" i="1" dirty="0">
                <a:latin typeface="Times New Roman" panose="02020603050405020304" pitchFamily="18" charset="0"/>
                <a:ea typeface="Times New Roman" panose="02020603050405020304" pitchFamily="18" charset="0"/>
                <a:cs typeface="Times New Roman" panose="02020603050405020304" pitchFamily="18" charset="0"/>
              </a:rPr>
              <a:t>Bình giảng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gian</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 (NXB Giáo dục 2003).</a:t>
            </a:r>
            <a:endParaRPr lang="en-US" sz="28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673569" y="2768947"/>
            <a:ext cx="7554459" cy="1969770"/>
          </a:xfrm>
          <a:prstGeom prst="rect">
            <a:avLst/>
          </a:prstGeom>
        </p:spPr>
        <p:txBody>
          <a:bodyPr wrap="square">
            <a:spAutoFit/>
          </a:bodyPr>
          <a:lstStyle/>
          <a:p>
            <a:pPr>
              <a:spcAft>
                <a:spcPts val="1200"/>
              </a:spcAft>
            </a:pPr>
            <a:r>
              <a:rPr lang="en-US" sz="2800" b="1">
                <a:latin typeface="Times New Roman" panose="02020603050405020304" pitchFamily="18" charset="0"/>
                <a:ea typeface="Times New Roman" panose="02020603050405020304" pitchFamily="18" charset="0"/>
              </a:rPr>
              <a:t>*</a:t>
            </a:r>
            <a:r>
              <a:rPr lang="vi-VN" sz="2800" dirty="0">
                <a:latin typeface="Times New Roman" panose="02020603050405020304" pitchFamily="18" charset="0"/>
                <a:ea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Phương thức biểu đạt</a:t>
            </a:r>
            <a:r>
              <a:rPr lang="vi-VN" sz="2800" dirty="0">
                <a:latin typeface="Times New Roman" panose="02020603050405020304" pitchFamily="18" charset="0"/>
                <a:ea typeface="Times New Roman" panose="02020603050405020304" pitchFamily="18" charset="0"/>
              </a:rPr>
              <a:t>: Nghị luận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a:t>
            </a:r>
          </a:p>
          <a:p>
            <a:pPr>
              <a:spcAft>
                <a:spcPts val="1200"/>
              </a:spcAft>
            </a:pPr>
            <a:r>
              <a:rPr lang="en-US" sz="2800" dirty="0" err="1">
                <a:latin typeface="Times New Roman" panose="02020603050405020304" pitchFamily="18" charset="0"/>
                <a:ea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vẻ</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đẹp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Gióng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truyền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thuyết</a:t>
            </a:r>
            <a:r>
              <a:rPr lang="en-US"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7"/>
          <a:stretch>
            <a:fillRect/>
          </a:stretch>
        </p:blipFill>
        <p:spPr>
          <a:xfrm>
            <a:off x="8682830" y="1566889"/>
            <a:ext cx="3012165" cy="469103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1054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anim calcmode="lin" valueType="num">
                                      <p:cBhvr>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1000"/>
                                        <p:tgtEl>
                                          <p:spTgt spid="10">
                                            <p:txEl>
                                              <p:pRg st="1" end="1"/>
                                            </p:txEl>
                                          </p:spTgt>
                                        </p:tgtEl>
                                      </p:cBhvr>
                                    </p:animEffect>
                                    <p:anim calcmode="lin" valueType="num">
                                      <p:cBhvr>
                                        <p:cTn id="22"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BÀN VỀ NHÂN VẬT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THÁN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 GIÓNG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(Hoàng Tiến Tựu)</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3887188" y="641211"/>
            <a:ext cx="4032514" cy="523220"/>
          </a:xfrm>
          <a:prstGeom prst="rect">
            <a:avLst/>
          </a:prstGeom>
        </p:spPr>
        <p:txBody>
          <a:bodyPr wrap="none">
            <a:spAutoFit/>
          </a:bodyPr>
          <a:lstStyle/>
          <a:p>
            <a:pPr marL="270510" marR="0" lvl="0" indent="269875"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60399" y="1207293"/>
            <a:ext cx="2725426" cy="523220"/>
          </a:xfrm>
          <a:prstGeom prst="rect">
            <a:avLst/>
          </a:prstGeom>
        </p:spPr>
        <p:txBody>
          <a:bodyPr wrap="none">
            <a:spAutoFit/>
          </a:bodyPr>
          <a:lstStyle/>
          <a:p>
            <a:pPr>
              <a:spcAft>
                <a:spcPts val="1200"/>
              </a:spcAft>
            </a:pPr>
            <a:r>
              <a:rPr lang="en-US" sz="2800" b="1">
                <a:latin typeface="Times New Roman" panose="02020603050405020304" pitchFamily="18" charset="0"/>
                <a:ea typeface="Times New Roman" panose="02020603050405020304" pitchFamily="18" charset="0"/>
              </a:rPr>
              <a:t>*</a:t>
            </a:r>
            <a:r>
              <a:rPr lang="vi-VN" sz="2800" smtClean="0">
                <a:latin typeface="Times New Roman" panose="02020603050405020304" pitchFamily="18" charset="0"/>
                <a:ea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Bố cục</a:t>
            </a:r>
            <a:r>
              <a:rPr lang="vi-VN" sz="2800" dirty="0">
                <a:latin typeface="Times New Roman" panose="02020603050405020304" pitchFamily="18" charset="0"/>
                <a:ea typeface="Times New Roman" panose="02020603050405020304" pitchFamily="18" charset="0"/>
              </a:rPr>
              <a:t>: 3 phần </a:t>
            </a:r>
            <a:endParaRPr lang="en-US" sz="2800" dirty="0">
              <a:effectLst/>
              <a:latin typeface="Times New Roman" panose="02020603050405020304" pitchFamily="18" charset="0"/>
              <a:ea typeface="Times New Roman" panose="02020603050405020304" pitchFamily="18" charset="0"/>
            </a:endParaRPr>
          </a:p>
        </p:txBody>
      </p:sp>
      <p:sp>
        <p:nvSpPr>
          <p:cNvPr id="16" name="Freeform 15"/>
          <p:cNvSpPr/>
          <p:nvPr/>
        </p:nvSpPr>
        <p:spPr>
          <a:xfrm>
            <a:off x="442046" y="2528628"/>
            <a:ext cx="4029467" cy="2505947"/>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36238" tIns="18669" rIns="598900" bIns="18669" numCol="1" spcCol="1270" anchor="ctr" anchorCtr="0">
            <a:noAutofit/>
          </a:bodyPr>
          <a:lstStyle/>
          <a:p>
            <a:pPr lvl="0" algn="ctr" defTabSz="622300">
              <a:lnSpc>
                <a:spcPct val="90000"/>
              </a:lnSpc>
              <a:spcBef>
                <a:spcPct val="0"/>
              </a:spcBef>
              <a:spcAft>
                <a:spcPct val="35000"/>
              </a:spcAft>
            </a:pPr>
            <a:r>
              <a:rPr lang="en-US" sz="2800" b="1" kern="1200" dirty="0" err="1" smtClean="0">
                <a:latin typeface="Times New Roman" panose="02020603050405020304" pitchFamily="18" charset="0"/>
                <a:cs typeface="Times New Roman" panose="02020603050405020304" pitchFamily="18" charset="0"/>
              </a:rPr>
              <a:t>Phần</a:t>
            </a:r>
            <a:r>
              <a:rPr lang="en-US" sz="2800" b="1" kern="1200" dirty="0" smtClean="0">
                <a:latin typeface="Times New Roman" panose="02020603050405020304" pitchFamily="18" charset="0"/>
                <a:cs typeface="Times New Roman" panose="02020603050405020304" pitchFamily="18" charset="0"/>
              </a:rPr>
              <a:t> 1</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Đoạn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văn</a:t>
            </a:r>
            <a:r>
              <a:rPr lang="en-US" sz="2800" kern="1200" dirty="0" smtClean="0">
                <a:latin typeface="Times New Roman" panose="02020603050405020304" pitchFamily="18" charset="0"/>
                <a:cs typeface="Times New Roman" panose="02020603050405020304" pitchFamily="18" charset="0"/>
              </a:rPr>
              <a:t> 1: </a:t>
            </a:r>
            <a:r>
              <a:rPr lang="en-US" sz="2800" kern="1200" dirty="0" err="1" smtClean="0">
                <a:latin typeface="Times New Roman" panose="02020603050405020304" pitchFamily="18" charset="0"/>
                <a:cs typeface="Times New Roman" panose="02020603050405020304" pitchFamily="18" charset="0"/>
              </a:rPr>
              <a:t>Nêu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quát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nghị</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luận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Vẻ</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đẹp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Thánh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Gióng</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4068566" y="2528628"/>
            <a:ext cx="4029467" cy="2505947"/>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636238" tIns="18669" rIns="598900" bIns="18669" numCol="1" spcCol="1270" anchor="ctr" anchorCtr="0">
            <a:noAutofit/>
          </a:bodyPr>
          <a:lstStyle/>
          <a:p>
            <a:pPr lvl="0" algn="ctr" defTabSz="622300">
              <a:lnSpc>
                <a:spcPct val="90000"/>
              </a:lnSpc>
              <a:spcBef>
                <a:spcPct val="0"/>
              </a:spcBef>
              <a:spcAft>
                <a:spcPct val="35000"/>
              </a:spcAft>
            </a:pPr>
            <a:r>
              <a:rPr lang="en-US" sz="2800" b="1" kern="1200" dirty="0" err="1" smtClean="0">
                <a:latin typeface="Times New Roman" panose="02020603050405020304" pitchFamily="18" charset="0"/>
                <a:cs typeface="Times New Roman" panose="02020603050405020304" pitchFamily="18" charset="0"/>
              </a:rPr>
              <a:t>Phần</a:t>
            </a:r>
            <a:r>
              <a:rPr lang="en-US" sz="2800" b="1" kern="1200" dirty="0" smtClean="0">
                <a:latin typeface="Times New Roman" panose="02020603050405020304" pitchFamily="18" charset="0"/>
                <a:cs typeface="Times New Roman" panose="02020603050405020304" pitchFamily="18" charset="0"/>
              </a:rPr>
              <a:t> 2</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 </a:t>
            </a:r>
            <a:r>
              <a:rPr lang="en-US" sz="2800" i="1" kern="1200" dirty="0" smtClean="0">
                <a:latin typeface="Times New Roman" panose="02020603050405020304" pitchFamily="18" charset="0"/>
                <a:cs typeface="Times New Roman" panose="02020603050405020304" pitchFamily="18" charset="0"/>
              </a:rPr>
              <a:t>“</a:t>
            </a:r>
            <a:r>
              <a:rPr lang="en-US" sz="2800" i="1" kern="1200" dirty="0" err="1" smtClean="0">
                <a:latin typeface="Times New Roman" panose="02020603050405020304" pitchFamily="18" charset="0"/>
                <a:cs typeface="Times New Roman" panose="02020603050405020304" pitchFamily="18" charset="0"/>
              </a:rPr>
              <a:t>Trước</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hết</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đến</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và</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làm</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nên</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Thánh</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Gióng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luận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vẻ</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đẹp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Thánh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Gióng</a:t>
            </a:r>
            <a:endParaRPr lang="en-US" sz="28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7695088" y="2528628"/>
            <a:ext cx="4029467" cy="2505947"/>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636238" tIns="18669" rIns="598900" bIns="18669" numCol="1" spcCol="1270" anchor="ctr" anchorCtr="0">
            <a:noAutofit/>
          </a:bodyPr>
          <a:lstStyle/>
          <a:p>
            <a:pPr lvl="0" algn="ctr" defTabSz="622300">
              <a:lnSpc>
                <a:spcPct val="90000"/>
              </a:lnSpc>
              <a:spcBef>
                <a:spcPct val="0"/>
              </a:spcBef>
              <a:spcAft>
                <a:spcPct val="35000"/>
              </a:spcAft>
            </a:pPr>
            <a:r>
              <a:rPr lang="en-US" sz="2800" b="1" kern="1200" dirty="0" err="1" smtClean="0">
                <a:latin typeface="Times New Roman" panose="02020603050405020304" pitchFamily="18" charset="0"/>
                <a:cs typeface="Times New Roman" panose="02020603050405020304" pitchFamily="18" charset="0"/>
              </a:rPr>
              <a:t>Phần</a:t>
            </a:r>
            <a:r>
              <a:rPr lang="en-US" sz="2800" b="1" kern="1200" dirty="0" smtClean="0">
                <a:latin typeface="Times New Roman" panose="02020603050405020304" pitchFamily="18" charset="0"/>
                <a:cs typeface="Times New Roman" panose="02020603050405020304" pitchFamily="18" charset="0"/>
              </a:rPr>
              <a:t> 3</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Đoạn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cuối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thúc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777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BÀN VỀ NHÂN VẬT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THÁN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 GIÓNG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(Hoàng Tiến Tựu)</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3887188" y="641211"/>
            <a:ext cx="4032514" cy="523220"/>
          </a:xfrm>
          <a:prstGeom prst="rect">
            <a:avLst/>
          </a:prstGeom>
        </p:spPr>
        <p:txBody>
          <a:bodyPr wrap="none">
            <a:spAutoFit/>
          </a:bodyPr>
          <a:lstStyle/>
          <a:p>
            <a:pPr marL="270510" marR="0" lvl="0" indent="269875"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660400" y="1234408"/>
            <a:ext cx="3961341" cy="523220"/>
          </a:xfrm>
          <a:prstGeom prst="rect">
            <a:avLst/>
          </a:prstGeom>
        </p:spPr>
        <p:txBody>
          <a:bodyPr wrap="none">
            <a:spAutoFit/>
          </a:bodyPr>
          <a:lstStyle/>
          <a:p>
            <a:pPr>
              <a:spcAft>
                <a:spcPts val="0"/>
              </a:spcAft>
              <a:tabLst>
                <a:tab pos="1386840" algn="l"/>
              </a:tabLst>
            </a:pPr>
            <a:r>
              <a:rPr lang="de-DE" sz="2800" b="1" smtClean="0">
                <a:solidFill>
                  <a:srgbClr val="0000FF"/>
                </a:solidFill>
                <a:latin typeface="Times New Roman" panose="02020603050405020304" pitchFamily="18" charset="0"/>
                <a:ea typeface="Times New Roman" panose="02020603050405020304" pitchFamily="18" charset="0"/>
              </a:rPr>
              <a:t>3.</a:t>
            </a:r>
            <a:r>
              <a:rPr lang="de-DE" sz="2800" b="1" smtClean="0">
                <a:solidFill>
                  <a:srgbClr val="0000FF"/>
                </a:solidFill>
                <a:latin typeface="Times New Roman" panose="02020603050405020304" pitchFamily="18" charset="0"/>
                <a:ea typeface="Times New Roman" panose="02020603050405020304" pitchFamily="18" charset="0"/>
              </a:rPr>
              <a:t> </a:t>
            </a:r>
            <a:r>
              <a:rPr lang="de-DE" sz="2800" b="1" dirty="0">
                <a:solidFill>
                  <a:srgbClr val="0000FF"/>
                </a:solidFill>
                <a:latin typeface="Times New Roman" panose="02020603050405020304" pitchFamily="18" charset="0"/>
                <a:ea typeface="Times New Roman" panose="02020603050405020304" pitchFamily="18" charset="0"/>
              </a:rPr>
              <a:t>Suy ngẫm và phản hồi</a:t>
            </a:r>
            <a:endParaRPr lang="en-US" sz="28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442458" y="1653809"/>
            <a:ext cx="6826247" cy="1255728"/>
          </a:xfrm>
          <a:prstGeom prst="rect">
            <a:avLst/>
          </a:prstGeom>
        </p:spPr>
        <p:txBody>
          <a:bodyPr wrap="square">
            <a:spAutoFit/>
          </a:bodyPr>
          <a:lstStyle/>
          <a:p>
            <a:pPr algn="just">
              <a:lnSpc>
                <a:spcPct val="135000"/>
              </a:lnSpc>
              <a:spcAft>
                <a:spcPts val="800"/>
              </a:spcAft>
            </a:pPr>
            <a:r>
              <a:rPr lang="vi-VN" sz="2800" b="1">
                <a:latin typeface="Times New Roman"/>
                <a:ea typeface="Calibri"/>
                <a:cs typeface="Times New Roman Bold"/>
              </a:rPr>
              <a:t>3.1</a:t>
            </a:r>
            <a:r>
              <a:rPr lang="en-US" sz="2800" b="1">
                <a:latin typeface="Times New Roman Bold"/>
                <a:ea typeface="Calibri"/>
                <a:cs typeface="Times New Roman Bold"/>
              </a:rPr>
              <a:t>. Đặc điểm văn bản nghị luận “Bàn về nhân vật </a:t>
            </a:r>
            <a:r>
              <a:rPr lang="en-US" sz="2800" b="1">
                <a:latin typeface="Times New Roman Bold"/>
                <a:ea typeface="Calibri"/>
                <a:cs typeface="Times New Roman Bold"/>
              </a:rPr>
              <a:t>Thánh </a:t>
            </a:r>
            <a:r>
              <a:rPr lang="en-US" sz="2800" b="1" smtClean="0">
                <a:latin typeface="Times New Roman Bold"/>
                <a:ea typeface="Calibri"/>
                <a:cs typeface="Times New Roman Bold"/>
              </a:rPr>
              <a:t>Gióng”</a:t>
            </a:r>
            <a:endParaRPr lang="en-US" sz="2800">
              <a:latin typeface="Times New Roman"/>
              <a:ea typeface="Calibri"/>
              <a:cs typeface="Times New Roman"/>
            </a:endParaRPr>
          </a:p>
        </p:txBody>
      </p:sp>
      <p:pic>
        <p:nvPicPr>
          <p:cNvPr id="10" name="Picture 9"/>
          <p:cNvPicPr>
            <a:picLocks noChangeAspect="1"/>
          </p:cNvPicPr>
          <p:nvPr/>
        </p:nvPicPr>
        <p:blipFill rotWithShape="1">
          <a:blip r:embed="rId7"/>
          <a:srcRect l="27663"/>
          <a:stretch/>
        </p:blipFill>
        <p:spPr>
          <a:xfrm>
            <a:off x="7557534" y="1339289"/>
            <a:ext cx="4095962" cy="2760764"/>
          </a:xfrm>
          <a:prstGeom prst="rect">
            <a:avLst/>
          </a:prstGeom>
          <a:ln>
            <a:noFill/>
          </a:ln>
          <a:effectLst>
            <a:outerShdw blurRad="190500" algn="tl" rotWithShape="0">
              <a:srgbClr val="000000">
                <a:alpha val="70000"/>
              </a:srgbClr>
            </a:outerShdw>
          </a:effectLst>
        </p:spPr>
      </p:pic>
      <p:sp>
        <p:nvSpPr>
          <p:cNvPr id="11" name="Rectangle 10"/>
          <p:cNvSpPr/>
          <p:nvPr/>
        </p:nvSpPr>
        <p:spPr>
          <a:xfrm>
            <a:off x="442458" y="3183296"/>
            <a:ext cx="6189755" cy="2850011"/>
          </a:xfrm>
          <a:prstGeom prst="rect">
            <a:avLst/>
          </a:prstGeom>
        </p:spPr>
        <p:txBody>
          <a:bodyPr wrap="square">
            <a:spAutoFit/>
          </a:bodyPr>
          <a:lstStyle/>
          <a:p>
            <a:pPr algn="just">
              <a:lnSpc>
                <a:spcPct val="135000"/>
              </a:lnSpc>
              <a:spcAft>
                <a:spcPts val="0"/>
              </a:spcAft>
            </a:pPr>
            <a:r>
              <a:rPr lang="en-US" sz="2800">
                <a:solidFill>
                  <a:srgbClr val="000000"/>
                </a:solidFill>
                <a:latin typeface="Times New Roman"/>
                <a:ea typeface="Calibri"/>
                <a:cs typeface="Times New Roman"/>
              </a:rPr>
              <a:t>- Ý kiến:</a:t>
            </a:r>
            <a:endParaRPr lang="en-US" sz="2800">
              <a:latin typeface="Times New Roman"/>
              <a:ea typeface="Calibri"/>
              <a:cs typeface="Times New Roman"/>
            </a:endParaRPr>
          </a:p>
          <a:p>
            <a:pPr algn="just">
              <a:lnSpc>
                <a:spcPct val="135000"/>
              </a:lnSpc>
              <a:spcAft>
                <a:spcPts val="0"/>
              </a:spcAft>
            </a:pPr>
            <a:r>
              <a:rPr lang="en-US" sz="2800">
                <a:latin typeface="Times New Roman"/>
                <a:ea typeface="Calibri"/>
                <a:cs typeface="Times New Roman"/>
              </a:rPr>
              <a:t>+ Thánh Gióng hội tụ những đặc điểm phi thường, thể hiện lí tưởng của nhân dân về người anh hùng đánh giặc cứu nước.</a:t>
            </a:r>
          </a:p>
          <a:p>
            <a:pPr>
              <a:spcAft>
                <a:spcPts val="0"/>
              </a:spcAft>
            </a:pPr>
            <a:r>
              <a:rPr lang="en-US" sz="2800" smtClean="0">
                <a:solidFill>
                  <a:srgbClr val="0D0D0D"/>
                </a:solidFill>
                <a:latin typeface="Times New Roman" panose="02020603050405020304" pitchFamily="18" charset="0"/>
                <a:ea typeface="Times New Roman" panose="02020603050405020304" pitchFamily="18" charset="0"/>
              </a:rPr>
              <a:t>-&gt; </a:t>
            </a:r>
            <a:r>
              <a:rPr lang="en-US" sz="2800" dirty="0" err="1">
                <a:solidFill>
                  <a:srgbClr val="0D0D0D"/>
                </a:solidFill>
                <a:latin typeface="Times New Roman" panose="02020603050405020304" pitchFamily="18" charset="0"/>
                <a:ea typeface="Times New Roman" panose="02020603050405020304" pitchFamily="18" charset="0"/>
              </a:rPr>
              <a:t>Cách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trực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tiếp</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23" name="Rectangle 22"/>
          <p:cNvSpPr/>
          <p:nvPr/>
        </p:nvSpPr>
        <p:spPr>
          <a:xfrm>
            <a:off x="6834753" y="4100053"/>
            <a:ext cx="4664169" cy="2246769"/>
          </a:xfrm>
          <a:prstGeom prst="rect">
            <a:avLst/>
          </a:prstGeom>
        </p:spPr>
        <p:txBody>
          <a:bodyPr wrap="square">
            <a:spAutoFit/>
          </a:bodyPr>
          <a:lstStyle/>
          <a:p>
            <a:pPr algn="just"/>
            <a:r>
              <a:rPr lang="en-US" sz="2800">
                <a:latin typeface="Times New Roman"/>
                <a:ea typeface="Calibri"/>
              </a:rPr>
              <a:t>+ Thánh Gióng có cái bình thường của con người trần thế</a:t>
            </a:r>
            <a:r>
              <a:rPr lang="vi-VN" sz="2800">
                <a:latin typeface="Times New Roman"/>
                <a:ea typeface="Calibri"/>
              </a:rPr>
              <a:t>. </a:t>
            </a:r>
            <a:r>
              <a:rPr lang="en-US" sz="2800" smtClean="0">
                <a:solidFill>
                  <a:srgbClr val="0D0D0D"/>
                </a:solidFill>
                <a:latin typeface="Times New Roman" panose="02020603050405020304" pitchFamily="18" charset="0"/>
                <a:ea typeface="Times New Roman" panose="02020603050405020304" pitchFamily="18" charset="0"/>
              </a:rPr>
              <a:t>Khẳng </a:t>
            </a:r>
            <a:r>
              <a:rPr lang="en-US" sz="2800" dirty="0" err="1">
                <a:solidFill>
                  <a:srgbClr val="0D0D0D"/>
                </a:solidFill>
                <a:latin typeface="Times New Roman" panose="02020603050405020304" pitchFamily="18" charset="0"/>
                <a:ea typeface="Times New Roman" panose="02020603050405020304" pitchFamily="18" charset="0"/>
              </a:rPr>
              <a:t>định</a:t>
            </a:r>
            <a:r>
              <a:rPr lang="en-US" sz="2800" dirty="0">
                <a:solidFill>
                  <a:srgbClr val="0D0D0D"/>
                </a:solidFill>
                <a:latin typeface="Times New Roman" panose="02020603050405020304" pitchFamily="18" charset="0"/>
                <a:ea typeface="Times New Roman" panose="02020603050405020304" pitchFamily="18" charset="0"/>
              </a:rPr>
              <a:t>: 2 </a:t>
            </a:r>
            <a:r>
              <a:rPr lang="en-US" sz="2800" dirty="0" err="1">
                <a:solidFill>
                  <a:srgbClr val="0D0D0D"/>
                </a:solidFill>
                <a:latin typeface="Times New Roman" panose="02020603050405020304" pitchFamily="18" charset="0"/>
                <a:ea typeface="Times New Roman" panose="02020603050405020304" pitchFamily="18" charset="0"/>
              </a:rPr>
              <a:t>vẻ</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đẹp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cùng</a:t>
            </a:r>
            <a:r>
              <a:rPr lang="en-US" sz="2800" dirty="0">
                <a:solidFill>
                  <a:srgbClr val="0D0D0D"/>
                </a:solidFill>
                <a:latin typeface="Times New Roman" panose="02020603050405020304" pitchFamily="18" charset="0"/>
                <a:ea typeface="Times New Roman" panose="02020603050405020304" pitchFamily="18" charset="0"/>
              </a:rPr>
              <a:t> </a:t>
            </a:r>
            <a:r>
              <a:rPr lang="en-US" sz="2800" err="1">
                <a:solidFill>
                  <a:srgbClr val="0D0D0D"/>
                </a:solidFill>
                <a:latin typeface="Times New Roman" panose="02020603050405020304" pitchFamily="18" charset="0"/>
                <a:ea typeface="Times New Roman" panose="02020603050405020304" pitchFamily="18" charset="0"/>
              </a:rPr>
              <a:t>tồn</a:t>
            </a:r>
            <a:r>
              <a:rPr lang="en-US" sz="2800">
                <a:solidFill>
                  <a:srgbClr val="0D0D0D"/>
                </a:solidFill>
                <a:latin typeface="Times New Roman" panose="02020603050405020304" pitchFamily="18" charset="0"/>
                <a:ea typeface="Times New Roman" panose="02020603050405020304" pitchFamily="18" charset="0"/>
              </a:rPr>
              <a:t> </a:t>
            </a:r>
            <a:r>
              <a:rPr lang="en-US" sz="2800" smtClean="0">
                <a:solidFill>
                  <a:srgbClr val="0D0D0D"/>
                </a:solidFill>
                <a:latin typeface="Times New Roman" panose="02020603050405020304" pitchFamily="18" charset="0"/>
                <a:ea typeface="Times New Roman" panose="02020603050405020304" pitchFamily="18" charset="0"/>
              </a:rPr>
              <a:t> </a:t>
            </a:r>
            <a:r>
              <a:rPr lang="en-US" sz="2800" dirty="0">
                <a:solidFill>
                  <a:srgbClr val="0D0D0D"/>
                </a:solidFill>
                <a:latin typeface="Times New Roman" panose="02020603050405020304" pitchFamily="18" charset="0"/>
                <a:ea typeface="Times New Roman" panose="02020603050405020304" pitchFamily="18" charset="0"/>
              </a:rPr>
              <a:t>phi </a:t>
            </a:r>
            <a:r>
              <a:rPr lang="en-US" sz="2800" dirty="0" err="1">
                <a:solidFill>
                  <a:srgbClr val="0D0D0D"/>
                </a:solidFill>
                <a:latin typeface="Times New Roman" panose="02020603050405020304" pitchFamily="18" charset="0"/>
                <a:ea typeface="Times New Roman" panose="02020603050405020304" pitchFamily="18" charset="0"/>
              </a:rPr>
              <a:t>thường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lí</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tưởng</a:t>
            </a:r>
            <a:r>
              <a:rPr lang="en-US" sz="2800" dirty="0">
                <a:solidFill>
                  <a:srgbClr val="0D0D0D"/>
                </a:solidFill>
                <a:latin typeface="Times New Roman" panose="02020603050405020304" pitchFamily="18" charset="0"/>
                <a:ea typeface="Times New Roman" panose="02020603050405020304" pitchFamily="18" charset="0"/>
              </a:rPr>
              <a:t> &gt;&lt; </a:t>
            </a:r>
            <a:r>
              <a:rPr lang="en-US" sz="2800" dirty="0" err="1">
                <a:solidFill>
                  <a:srgbClr val="0D0D0D"/>
                </a:solidFill>
                <a:latin typeface="Times New Roman" panose="02020603050405020304" pitchFamily="18" charset="0"/>
                <a:ea typeface="Times New Roman" panose="02020603050405020304" pitchFamily="18" charset="0"/>
              </a:rPr>
              <a:t>giản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dị</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gần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gũi</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p>
        </p:txBody>
      </p:sp>
      <p:sp>
        <p:nvSpPr>
          <p:cNvPr id="3" name="Rectangle 2"/>
          <p:cNvSpPr/>
          <p:nvPr/>
        </p:nvSpPr>
        <p:spPr>
          <a:xfrm>
            <a:off x="3228347" y="2860130"/>
            <a:ext cx="4195341" cy="830997"/>
          </a:xfrm>
          <a:prstGeom prst="rect">
            <a:avLst/>
          </a:prstGeom>
        </p:spPr>
        <p:txBody>
          <a:bodyPr wrap="square">
            <a:spAutoFit/>
          </a:bodyPr>
          <a:lstStyle/>
          <a:p>
            <a:r>
              <a:rPr lang="en-US" sz="2400" i="1">
                <a:solidFill>
                  <a:srgbClr val="FF0000"/>
                </a:solidFill>
                <a:latin typeface="Times New Roman Italic"/>
                <a:ea typeface="Calibri"/>
                <a:cs typeface="Times New Roman Italic"/>
              </a:rPr>
              <a:t>Tác giả đã nêu ra những ý kiến gì về nhân vật Thánh Gióng?</a:t>
            </a:r>
            <a:endParaRPr lang="en-US" sz="2400">
              <a:solidFill>
                <a:srgbClr val="FF0000"/>
              </a:solidFill>
            </a:endParaRPr>
          </a:p>
        </p:txBody>
      </p:sp>
    </p:spTree>
    <p:extLst>
      <p:ext uri="{BB962C8B-B14F-4D97-AF65-F5344CB8AC3E}">
        <p14:creationId xmlns:p14="http://schemas.microsoft.com/office/powerpoint/2010/main" val="36763225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pl-PL" sz="2400" b="1" dirty="0">
                <a:solidFill>
                  <a:srgbClr val="FF0000"/>
                </a:solidFill>
                <a:latin typeface="Times New Roman" panose="02020603050405020304" pitchFamily="18" charset="0"/>
                <a:ea typeface="Times New Roman" panose="02020603050405020304" pitchFamily="18" charset="0"/>
              </a:rPr>
              <a:t>VĂN BẢN 2: BÀN VỀ NHÂN VẬT </a:t>
            </a:r>
            <a:r>
              <a:rPr lang="pl-PL" sz="2400" b="1" dirty="0" smtClean="0">
                <a:solidFill>
                  <a:srgbClr val="FF0000"/>
                </a:solidFill>
                <a:latin typeface="Times New Roman" panose="02020603050405020304" pitchFamily="18" charset="0"/>
                <a:ea typeface="Times New Roman" panose="02020603050405020304" pitchFamily="18" charset="0"/>
              </a:rPr>
              <a:t>THÁN</a:t>
            </a:r>
            <a:r>
              <a:rPr lang="en-US" sz="2400" b="1" dirty="0" smtClean="0">
                <a:solidFill>
                  <a:srgbClr val="FF0000"/>
                </a:solidFill>
                <a:latin typeface="Times New Roman" panose="02020603050405020304" pitchFamily="18" charset="0"/>
                <a:ea typeface="Times New Roman" panose="02020603050405020304" pitchFamily="18" charset="0"/>
              </a:rPr>
              <a:t>H GIÓNG </a:t>
            </a:r>
            <a:r>
              <a:rPr lang="pl-PL" sz="2400" b="1" dirty="0" smtClean="0">
                <a:solidFill>
                  <a:srgbClr val="FF0000"/>
                </a:solidFill>
                <a:latin typeface="Times New Roman" panose="02020603050405020304" pitchFamily="18" charset="0"/>
                <a:ea typeface="Times New Roman" panose="02020603050405020304" pitchFamily="18" charset="0"/>
              </a:rPr>
              <a:t>(Hoàng Tiến Tựu)</a:t>
            </a:r>
            <a:endParaRPr lang="en-US" sz="2000" dirty="0">
              <a:solidFill>
                <a:prstClr val="white"/>
              </a:solidFill>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6</a:t>
            </a:r>
            <a:endParaRPr lang="en-US" sz="1600" dirty="0">
              <a:solidFill>
                <a:prstClr val="white"/>
              </a:solidFill>
              <a:latin typeface="Lucida Handwriting" panose="03010101010101010101" pitchFamily="66" charset="0"/>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4" name="Rectangle 3"/>
          <p:cNvSpPr/>
          <p:nvPr/>
        </p:nvSpPr>
        <p:spPr>
          <a:xfrm>
            <a:off x="3887188" y="641211"/>
            <a:ext cx="4032514" cy="523220"/>
          </a:xfrm>
          <a:prstGeom prst="rect">
            <a:avLst/>
          </a:prstGeom>
        </p:spPr>
        <p:txBody>
          <a:bodyPr wrap="none">
            <a:spAutoFit/>
          </a:bodyPr>
          <a:lstStyle/>
          <a:p>
            <a:pPr marL="270510" indent="269875">
              <a:defRPr/>
            </a:pPr>
            <a:r>
              <a:rPr lang="en-US" sz="2800" b="1" dirty="0" err="1">
                <a:solidFill>
                  <a:srgbClr val="0000FF"/>
                </a:solidFill>
                <a:latin typeface="Times New Roman" panose="02020603050405020304" pitchFamily="18" charset="0"/>
                <a:ea typeface="Times New Roman" panose="02020603050405020304" pitchFamily="18" charset="0"/>
              </a:rPr>
              <a:t>Hình</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thành</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kiến</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thức</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7" name="Rectangle 6"/>
          <p:cNvSpPr/>
          <p:nvPr/>
        </p:nvSpPr>
        <p:spPr>
          <a:xfrm>
            <a:off x="660400" y="1234408"/>
            <a:ext cx="3961341" cy="523220"/>
          </a:xfrm>
          <a:prstGeom prst="rect">
            <a:avLst/>
          </a:prstGeom>
        </p:spPr>
        <p:txBody>
          <a:bodyPr wrap="none">
            <a:spAutoFit/>
          </a:bodyPr>
          <a:lstStyle/>
          <a:p>
            <a:pPr>
              <a:tabLst>
                <a:tab pos="1386840" algn="l"/>
              </a:tabLst>
            </a:pPr>
            <a:r>
              <a:rPr lang="de-DE" sz="2800" b="1" smtClean="0">
                <a:solidFill>
                  <a:srgbClr val="0000FF"/>
                </a:solidFill>
                <a:latin typeface="Times New Roman" panose="02020603050405020304" pitchFamily="18" charset="0"/>
                <a:ea typeface="Times New Roman" panose="02020603050405020304" pitchFamily="18" charset="0"/>
              </a:rPr>
              <a:t>3. </a:t>
            </a:r>
            <a:r>
              <a:rPr lang="de-DE" sz="2800" b="1" dirty="0">
                <a:solidFill>
                  <a:srgbClr val="0000FF"/>
                </a:solidFill>
                <a:latin typeface="Times New Roman" panose="02020603050405020304" pitchFamily="18" charset="0"/>
                <a:ea typeface="Times New Roman" panose="02020603050405020304" pitchFamily="18" charset="0"/>
              </a:rPr>
              <a:t>Suy ngẫm và phản hồi</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9" name="Rectangle 8"/>
          <p:cNvSpPr/>
          <p:nvPr/>
        </p:nvSpPr>
        <p:spPr>
          <a:xfrm>
            <a:off x="442458" y="1653809"/>
            <a:ext cx="6826247" cy="1255728"/>
          </a:xfrm>
          <a:prstGeom prst="rect">
            <a:avLst/>
          </a:prstGeom>
        </p:spPr>
        <p:txBody>
          <a:bodyPr wrap="square">
            <a:spAutoFit/>
          </a:bodyPr>
          <a:lstStyle/>
          <a:p>
            <a:pPr algn="just">
              <a:lnSpc>
                <a:spcPct val="135000"/>
              </a:lnSpc>
              <a:spcAft>
                <a:spcPts val="800"/>
              </a:spcAft>
            </a:pPr>
            <a:r>
              <a:rPr lang="vi-VN" sz="2800" b="1">
                <a:solidFill>
                  <a:prstClr val="black"/>
                </a:solidFill>
                <a:latin typeface="Times New Roman"/>
                <a:ea typeface="Calibri"/>
                <a:cs typeface="Times New Roman Bold"/>
              </a:rPr>
              <a:t>3.1</a:t>
            </a:r>
            <a:r>
              <a:rPr lang="en-US" sz="2800" b="1">
                <a:solidFill>
                  <a:prstClr val="black"/>
                </a:solidFill>
                <a:latin typeface="Times New Roman Bold"/>
                <a:ea typeface="Calibri"/>
                <a:cs typeface="Times New Roman Bold"/>
              </a:rPr>
              <a:t>. Đặc điểm văn bản nghị luận “Bàn về nhân vật Thánh </a:t>
            </a:r>
            <a:r>
              <a:rPr lang="en-US" sz="2800" b="1" smtClean="0">
                <a:solidFill>
                  <a:prstClr val="black"/>
                </a:solidFill>
                <a:latin typeface="Times New Roman Bold"/>
                <a:ea typeface="Calibri"/>
                <a:cs typeface="Times New Roman Bold"/>
              </a:rPr>
              <a:t>Gióng”</a:t>
            </a:r>
            <a:endParaRPr lang="en-US" sz="2800">
              <a:solidFill>
                <a:prstClr val="black"/>
              </a:solidFill>
              <a:latin typeface="Times New Roman"/>
              <a:ea typeface="Calibri"/>
              <a:cs typeface="Times New Roman"/>
            </a:endParaRPr>
          </a:p>
        </p:txBody>
      </p:sp>
      <p:pic>
        <p:nvPicPr>
          <p:cNvPr id="10" name="Picture 9"/>
          <p:cNvPicPr>
            <a:picLocks noChangeAspect="1"/>
          </p:cNvPicPr>
          <p:nvPr/>
        </p:nvPicPr>
        <p:blipFill rotWithShape="1">
          <a:blip r:embed="rId7"/>
          <a:srcRect l="27663"/>
          <a:stretch/>
        </p:blipFill>
        <p:spPr>
          <a:xfrm>
            <a:off x="7557534" y="1339289"/>
            <a:ext cx="4095962" cy="2760764"/>
          </a:xfrm>
          <a:prstGeom prst="rect">
            <a:avLst/>
          </a:prstGeom>
          <a:ln>
            <a:noFill/>
          </a:ln>
          <a:effectLst>
            <a:outerShdw blurRad="190500" algn="tl" rotWithShape="0">
              <a:srgbClr val="000000">
                <a:alpha val="70000"/>
              </a:srgbClr>
            </a:outerShdw>
          </a:effectLst>
        </p:spPr>
      </p:pic>
      <p:sp>
        <p:nvSpPr>
          <p:cNvPr id="6" name="Rectangle 5"/>
          <p:cNvSpPr/>
          <p:nvPr/>
        </p:nvSpPr>
        <p:spPr>
          <a:xfrm>
            <a:off x="667906" y="3019271"/>
            <a:ext cx="6096000" cy="2086725"/>
          </a:xfrm>
          <a:prstGeom prst="rect">
            <a:avLst/>
          </a:prstGeom>
        </p:spPr>
        <p:txBody>
          <a:bodyPr>
            <a:spAutoFit/>
          </a:bodyPr>
          <a:lstStyle/>
          <a:p>
            <a:pPr algn="ctr">
              <a:lnSpc>
                <a:spcPct val="135000"/>
              </a:lnSpc>
              <a:spcAft>
                <a:spcPts val="0"/>
              </a:spcAft>
            </a:pPr>
            <a:r>
              <a:rPr lang="en-US" sz="2400">
                <a:latin typeface="Times New Roman Bold"/>
                <a:ea typeface="Calibri"/>
                <a:cs typeface="Times New Roman Bold"/>
              </a:rPr>
              <a:t>HS hoạt động nhóm (6 nhóm - 5’)</a:t>
            </a:r>
            <a:endParaRPr lang="en-US" sz="2400">
              <a:latin typeface="Times New Roman"/>
              <a:ea typeface="Calibri"/>
              <a:cs typeface="Times New Roman"/>
            </a:endParaRPr>
          </a:p>
          <a:p>
            <a:pPr algn="just">
              <a:lnSpc>
                <a:spcPct val="135000"/>
              </a:lnSpc>
              <a:spcAft>
                <a:spcPts val="0"/>
              </a:spcAft>
            </a:pPr>
            <a:r>
              <a:rPr lang="en-US" sz="2400">
                <a:latin typeface="Times New Roman Bold"/>
                <a:ea typeface="Calibri"/>
                <a:cs typeface="Times New Roman Bold"/>
              </a:rPr>
              <a:t>GV giao nhiệm vụ: </a:t>
            </a:r>
            <a:r>
              <a:rPr lang="en-US" sz="2400" i="1">
                <a:latin typeface="Times New Roman Italic"/>
                <a:ea typeface="Calibri"/>
                <a:cs typeface="Times New Roman Italic"/>
              </a:rPr>
              <a:t>Hãy xác định lí lẽ, bằng chứng mà tác giả đưa ra để củng cố ý kiến của mình và điền vào bảng trong phiếu học tâp số 1.</a:t>
            </a:r>
            <a:endParaRPr lang="en-US" sz="2400">
              <a:effectLst/>
              <a:latin typeface="Times New Roman"/>
              <a:ea typeface="Calibri"/>
              <a:cs typeface="Times New Roman"/>
            </a:endParaRPr>
          </a:p>
        </p:txBody>
      </p:sp>
      <p:sp>
        <p:nvSpPr>
          <p:cNvPr id="12" name="Rectangle 11"/>
          <p:cNvSpPr/>
          <p:nvPr/>
        </p:nvSpPr>
        <p:spPr>
          <a:xfrm>
            <a:off x="1933062" y="5225143"/>
            <a:ext cx="6096000" cy="1089529"/>
          </a:xfrm>
          <a:prstGeom prst="rect">
            <a:avLst/>
          </a:prstGeom>
        </p:spPr>
        <p:txBody>
          <a:bodyPr>
            <a:spAutoFit/>
          </a:bodyPr>
          <a:lstStyle/>
          <a:p>
            <a:pPr algn="just">
              <a:lnSpc>
                <a:spcPct val="135000"/>
              </a:lnSpc>
              <a:spcAft>
                <a:spcPts val="0"/>
              </a:spcAft>
            </a:pPr>
            <a:r>
              <a:rPr lang="en-US" sz="2400">
                <a:latin typeface="Times New Roman"/>
                <a:ea typeface="Calibri"/>
                <a:cs typeface="Times New Roman"/>
              </a:rPr>
              <a:t>- Lí lẽ và bằng chứng</a:t>
            </a:r>
          </a:p>
          <a:p>
            <a:pPr algn="ctr">
              <a:lnSpc>
                <a:spcPct val="135000"/>
              </a:lnSpc>
              <a:spcAft>
                <a:spcPts val="0"/>
              </a:spcAft>
            </a:pPr>
            <a:r>
              <a:rPr lang="en-US" sz="2400">
                <a:latin typeface="Times New Roman"/>
                <a:ea typeface="Calibri"/>
                <a:cs typeface="Times New Roman"/>
              </a:rPr>
              <a:t>(Phiếu học tập số 1)</a:t>
            </a:r>
            <a:endParaRPr lang="en-US" sz="2400">
              <a:effectLst/>
              <a:latin typeface="Times New Roman"/>
              <a:ea typeface="Calibri"/>
              <a:cs typeface="Times New Roman"/>
            </a:endParaRPr>
          </a:p>
        </p:txBody>
      </p:sp>
    </p:spTree>
    <p:extLst>
      <p:ext uri="{BB962C8B-B14F-4D97-AF65-F5344CB8AC3E}">
        <p14:creationId xmlns:p14="http://schemas.microsoft.com/office/powerpoint/2010/main" val="2467860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BÀN VỀ NHÂN VẬT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THÁN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 GIÓNG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(Hoàng Tiến Tựu)</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p:nvPr/>
        </p:nvSpPr>
        <p:spPr>
          <a:xfrm>
            <a:off x="3887188" y="641211"/>
            <a:ext cx="4032514" cy="523220"/>
          </a:xfrm>
          <a:prstGeom prst="rect">
            <a:avLst/>
          </a:prstGeom>
        </p:spPr>
        <p:txBody>
          <a:bodyPr wrap="none">
            <a:spAutoFit/>
          </a:bodyPr>
          <a:lstStyle/>
          <a:p>
            <a:pPr marL="270510" marR="0" lvl="0" indent="269875"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7" name="Rectangle 16"/>
          <p:cNvSpPr/>
          <p:nvPr/>
        </p:nvSpPr>
        <p:spPr>
          <a:xfrm>
            <a:off x="442458" y="1404610"/>
            <a:ext cx="7901522" cy="523220"/>
          </a:xfrm>
          <a:prstGeom prst="rect">
            <a:avLst/>
          </a:prstGeom>
        </p:spPr>
        <p:txBody>
          <a:bodyPr wrap="none">
            <a:spAutoFit/>
          </a:bodyPr>
          <a:lstStyle/>
          <a:p>
            <a:pPr algn="just">
              <a:spcAft>
                <a:spcPts val="0"/>
              </a:spcAft>
            </a:pPr>
            <a:r>
              <a:rPr lang="vi-VN" sz="2800" i="1" smtClean="0">
                <a:latin typeface="Times New Roman" panose="02020603050405020304" pitchFamily="18" charset="0"/>
                <a:ea typeface="Arial" panose="020B0604020202020204" pitchFamily="34" charset="0"/>
              </a:rPr>
              <a:t>. </a:t>
            </a:r>
            <a:r>
              <a:rPr lang="vi-VN" sz="2800" i="1" dirty="0">
                <a:latin typeface="Times New Roman" panose="02020603050405020304" pitchFamily="18" charset="0"/>
                <a:ea typeface="Arial" panose="020B0604020202020204" pitchFamily="34" charset="0"/>
              </a:rPr>
              <a:t>Ý kiến 1: Thánh Gióng là một nhân vật phi thường.</a:t>
            </a:r>
            <a:endParaRPr lang="en-US" sz="2800" dirty="0">
              <a:effectLst/>
              <a:latin typeface="Times New Roman" panose="02020603050405020304" pitchFamily="18" charset="0"/>
              <a:ea typeface="Times New Roman" panose="02020603050405020304" pitchFamily="18" charset="0"/>
            </a:endParaRPr>
          </a:p>
        </p:txBody>
      </p:sp>
      <p:pic>
        <p:nvPicPr>
          <p:cNvPr id="18" name="Picture 17"/>
          <p:cNvPicPr>
            <a:picLocks noChangeAspect="1"/>
          </p:cNvPicPr>
          <p:nvPr/>
        </p:nvPicPr>
        <p:blipFill>
          <a:blip r:embed="rId7"/>
          <a:stretch>
            <a:fillRect/>
          </a:stretch>
        </p:blipFill>
        <p:spPr>
          <a:xfrm>
            <a:off x="583219" y="3838575"/>
            <a:ext cx="3810000" cy="2419350"/>
          </a:xfrm>
          <a:prstGeom prst="rect">
            <a:avLst/>
          </a:prstGeom>
        </p:spPr>
      </p:pic>
      <p:pic>
        <p:nvPicPr>
          <p:cNvPr id="19" name="Picture 18"/>
          <p:cNvPicPr>
            <a:picLocks noChangeAspect="1"/>
          </p:cNvPicPr>
          <p:nvPr/>
        </p:nvPicPr>
        <p:blipFill>
          <a:blip r:embed="rId8"/>
          <a:stretch>
            <a:fillRect/>
          </a:stretch>
        </p:blipFill>
        <p:spPr>
          <a:xfrm>
            <a:off x="1421955" y="2200142"/>
            <a:ext cx="2158386" cy="1208696"/>
          </a:xfrm>
          <a:prstGeom prst="rect">
            <a:avLst/>
          </a:prstGeom>
        </p:spPr>
      </p:pic>
      <p:sp>
        <p:nvSpPr>
          <p:cNvPr id="20" name="Down Arrow 19"/>
          <p:cNvSpPr/>
          <p:nvPr/>
        </p:nvSpPr>
        <p:spPr>
          <a:xfrm>
            <a:off x="1873046" y="3423111"/>
            <a:ext cx="929148" cy="429737"/>
          </a:xfrm>
          <a:prstGeom prst="down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561181" y="3399561"/>
            <a:ext cx="1662635" cy="523220"/>
          </a:xfrm>
          <a:prstGeom prst="rect">
            <a:avLst/>
          </a:prstGeom>
        </p:spPr>
        <p:txBody>
          <a:bodyPr wrap="none">
            <a:spAutoFit/>
          </a:bodyPr>
          <a:lstStyle/>
          <a:p>
            <a:pPr>
              <a:spcBef>
                <a:spcPts val="300"/>
              </a:spcBef>
              <a:spcAft>
                <a:spcPts val="300"/>
              </a:spcAft>
              <a:tabLst>
                <a:tab pos="382270" algn="l"/>
              </a:tabLst>
            </a:pPr>
            <a:r>
              <a:rPr lang="en-US" sz="2800" b="1" dirty="0" err="1">
                <a:solidFill>
                  <a:srgbClr val="FF0000"/>
                </a:solidFill>
                <a:latin typeface="Times New Roman" panose="02020603050405020304" pitchFamily="18" charset="0"/>
                <a:ea typeface="Times New Roman" panose="02020603050405020304" pitchFamily="18" charset="0"/>
              </a:rPr>
              <a:t>Nhóm</a:t>
            </a:r>
            <a:r>
              <a:rPr lang="en-US" sz="2800" b="1" dirty="0">
                <a:solidFill>
                  <a:srgbClr val="FF0000"/>
                </a:solidFill>
                <a:latin typeface="Times New Roman" panose="02020603050405020304" pitchFamily="18" charset="0"/>
                <a:ea typeface="Times New Roman" panose="02020603050405020304" pitchFamily="18" charset="0"/>
              </a:rPr>
              <a:t> 1,2</a:t>
            </a:r>
            <a:endParaRPr lang="en-US" sz="2800" dirty="0">
              <a:effectLst/>
              <a:latin typeface="Times New Roman" panose="02020603050405020304" pitchFamily="18" charset="0"/>
              <a:ea typeface="Times New Roman" panose="02020603050405020304" pitchFamily="18" charset="0"/>
            </a:endParaRPr>
          </a:p>
        </p:txBody>
      </p:sp>
      <p:graphicFrame>
        <p:nvGraphicFramePr>
          <p:cNvPr id="24" name="Table 23"/>
          <p:cNvGraphicFramePr>
            <a:graphicFrameLocks noGrp="1"/>
          </p:cNvGraphicFramePr>
          <p:nvPr>
            <p:extLst>
              <p:ext uri="{D42A27DB-BD31-4B8C-83A1-F6EECF244321}">
                <p14:modId xmlns:p14="http://schemas.microsoft.com/office/powerpoint/2010/main" val="1236578287"/>
              </p:ext>
            </p:extLst>
          </p:nvPr>
        </p:nvGraphicFramePr>
        <p:xfrm>
          <a:off x="6223818" y="3057395"/>
          <a:ext cx="5228541" cy="1174052"/>
        </p:xfrm>
        <a:graphic>
          <a:graphicData uri="http://schemas.openxmlformats.org/drawingml/2006/table">
            <a:tbl>
              <a:tblPr firstRow="1" firstCol="1" bandRow="1" bandCol="1"/>
              <a:tblGrid>
                <a:gridCol w="2741272">
                  <a:extLst>
                    <a:ext uri="{9D8B030D-6E8A-4147-A177-3AD203B41FA5}">
                      <a16:colId xmlns:a16="http://schemas.microsoft.com/office/drawing/2014/main" xmlns="" val="2545756314"/>
                    </a:ext>
                  </a:extLst>
                </a:gridCol>
                <a:gridCol w="1223345">
                  <a:extLst>
                    <a:ext uri="{9D8B030D-6E8A-4147-A177-3AD203B41FA5}">
                      <a16:colId xmlns:a16="http://schemas.microsoft.com/office/drawing/2014/main" xmlns="" val="271135217"/>
                    </a:ext>
                  </a:extLst>
                </a:gridCol>
                <a:gridCol w="1263924">
                  <a:extLst>
                    <a:ext uri="{9D8B030D-6E8A-4147-A177-3AD203B41FA5}">
                      <a16:colId xmlns:a16="http://schemas.microsoft.com/office/drawing/2014/main" xmlns="" val="361188064"/>
                    </a:ext>
                  </a:extLst>
                </a:gridCol>
              </a:tblGrid>
              <a:tr h="624205">
                <a:tc>
                  <a:txBody>
                    <a:bodyPr/>
                    <a:lstStyle/>
                    <a:p>
                      <a:pPr algn="ctr">
                        <a:lnSpc>
                          <a:spcPct val="107000"/>
                        </a:lnSpc>
                        <a:spcAft>
                          <a:spcPts val="0"/>
                        </a:spcAft>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kiến về nhân vật Thánh Gióng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 lẽ</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 chứng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91675154"/>
                  </a:ext>
                </a:extLst>
              </a:tr>
              <a:tr h="312420">
                <a:tc>
                  <a:txBody>
                    <a:bodyPr/>
                    <a:lstStyle/>
                    <a:p>
                      <a:pPr algn="just">
                        <a:lnSpc>
                          <a:spcPct val="107000"/>
                        </a:lnSpc>
                        <a:spcAft>
                          <a:spcPts val="0"/>
                        </a:spcAft>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kiến 1:…….</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vi-VN"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635" algn="just">
                        <a:lnSpc>
                          <a:spcPct val="107000"/>
                        </a:lnSpc>
                        <a:spcAft>
                          <a:spcPts val="0"/>
                        </a:spcAft>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63935753"/>
                  </a:ext>
                </a:extLst>
              </a:tr>
            </a:tbl>
          </a:graphicData>
        </a:graphic>
      </p:graphicFrame>
      <p:sp>
        <p:nvSpPr>
          <p:cNvPr id="25" name="Rectangle 24"/>
          <p:cNvSpPr/>
          <p:nvPr/>
        </p:nvSpPr>
        <p:spPr>
          <a:xfrm>
            <a:off x="4561182" y="4648167"/>
            <a:ext cx="1662635" cy="523220"/>
          </a:xfrm>
          <a:prstGeom prst="rect">
            <a:avLst/>
          </a:prstGeom>
        </p:spPr>
        <p:txBody>
          <a:bodyPr wrap="none">
            <a:spAutoFit/>
          </a:bodyPr>
          <a:lstStyle/>
          <a:p>
            <a:pPr>
              <a:spcAft>
                <a:spcPts val="0"/>
              </a:spcAft>
            </a:pPr>
            <a:r>
              <a:rPr lang="pt-BR" sz="2800" b="1" dirty="0">
                <a:solidFill>
                  <a:srgbClr val="FF0000"/>
                </a:solidFill>
                <a:latin typeface="Times New Roman" panose="02020603050405020304" pitchFamily="18" charset="0"/>
                <a:ea typeface="Times New Roman" panose="02020603050405020304" pitchFamily="18" charset="0"/>
              </a:rPr>
              <a:t>Nhóm 3,4</a:t>
            </a:r>
            <a:endParaRPr lang="en-US" sz="2800" dirty="0">
              <a:effectLst/>
              <a:latin typeface="Times New Roman" panose="02020603050405020304" pitchFamily="18" charset="0"/>
              <a:ea typeface="Times New Roman" panose="02020603050405020304" pitchFamily="18" charset="0"/>
            </a:endParaRPr>
          </a:p>
        </p:txBody>
      </p:sp>
      <p:graphicFrame>
        <p:nvGraphicFramePr>
          <p:cNvPr id="26" name="Table 25"/>
          <p:cNvGraphicFramePr>
            <a:graphicFrameLocks noGrp="1"/>
          </p:cNvGraphicFramePr>
          <p:nvPr>
            <p:extLst>
              <p:ext uri="{D42A27DB-BD31-4B8C-83A1-F6EECF244321}">
                <p14:modId xmlns:p14="http://schemas.microsoft.com/office/powerpoint/2010/main" val="57094420"/>
              </p:ext>
            </p:extLst>
          </p:nvPr>
        </p:nvGraphicFramePr>
        <p:xfrm>
          <a:off x="6223817" y="4331142"/>
          <a:ext cx="5201264" cy="1174052"/>
        </p:xfrm>
        <a:graphic>
          <a:graphicData uri="http://schemas.openxmlformats.org/drawingml/2006/table">
            <a:tbl>
              <a:tblPr firstRow="1" firstCol="1" bandRow="1" bandCol="1"/>
              <a:tblGrid>
                <a:gridCol w="3268430">
                  <a:extLst>
                    <a:ext uri="{9D8B030D-6E8A-4147-A177-3AD203B41FA5}">
                      <a16:colId xmlns:a16="http://schemas.microsoft.com/office/drawing/2014/main" xmlns="" val="2580193823"/>
                    </a:ext>
                  </a:extLst>
                </a:gridCol>
                <a:gridCol w="887644">
                  <a:extLst>
                    <a:ext uri="{9D8B030D-6E8A-4147-A177-3AD203B41FA5}">
                      <a16:colId xmlns:a16="http://schemas.microsoft.com/office/drawing/2014/main" xmlns="" val="3079199632"/>
                    </a:ext>
                  </a:extLst>
                </a:gridCol>
                <a:gridCol w="1045190">
                  <a:extLst>
                    <a:ext uri="{9D8B030D-6E8A-4147-A177-3AD203B41FA5}">
                      <a16:colId xmlns:a16="http://schemas.microsoft.com/office/drawing/2014/main" xmlns="" val="1469789523"/>
                    </a:ext>
                  </a:extLst>
                </a:gridCol>
              </a:tblGrid>
              <a:tr h="624205">
                <a:tc>
                  <a:txBody>
                    <a:bodyPr/>
                    <a:lstStyle/>
                    <a:p>
                      <a:pPr algn="ctr">
                        <a:lnSpc>
                          <a:spcPct val="107000"/>
                        </a:lnSpc>
                        <a:spcAft>
                          <a:spcPts val="0"/>
                        </a:spcAft>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kiến về nhân vật Thánh Gióng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vi-VN"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 lẽ</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vi-VN"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 chứng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77315190"/>
                  </a:ext>
                </a:extLst>
              </a:tr>
              <a:tr h="304800">
                <a:tc>
                  <a:txBody>
                    <a:bodyPr/>
                    <a:lstStyle/>
                    <a:p>
                      <a:pPr algn="just">
                        <a:lnSpc>
                          <a:spcPct val="107000"/>
                        </a:lnSpc>
                        <a:spcAft>
                          <a:spcPts val="0"/>
                        </a:spcAft>
                      </a:pPr>
                      <a:r>
                        <a:rPr lang="vi-VN"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kiến 2:…….</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vi-VN"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12091119"/>
                  </a:ext>
                </a:extLst>
              </a:tr>
            </a:tbl>
          </a:graphicData>
        </a:graphic>
      </p:graphicFrame>
      <p:sp>
        <p:nvSpPr>
          <p:cNvPr id="27" name="Rectangle 26"/>
          <p:cNvSpPr/>
          <p:nvPr/>
        </p:nvSpPr>
        <p:spPr>
          <a:xfrm>
            <a:off x="4737177" y="5452973"/>
            <a:ext cx="5966511" cy="954107"/>
          </a:xfrm>
          <a:prstGeom prst="rect">
            <a:avLst/>
          </a:prstGeom>
        </p:spPr>
        <p:txBody>
          <a:bodyPr wrap="square">
            <a:spAutoFit/>
          </a:bodyPr>
          <a:lstStyle/>
          <a:p>
            <a:pPr algn="just">
              <a:spcBef>
                <a:spcPts val="300"/>
              </a:spcBef>
              <a:spcAft>
                <a:spcPts val="300"/>
              </a:spcAft>
            </a:pPr>
            <a:r>
              <a:rPr lang="en-US" sz="2800" dirty="0">
                <a:solidFill>
                  <a:srgbClr val="363636"/>
                </a:solidFill>
                <a:latin typeface="Times New Roman" panose="02020603050405020304" pitchFamily="18" charset="0"/>
                <a:ea typeface="Times New Roman" panose="02020603050405020304" pitchFamily="18" charset="0"/>
              </a:rPr>
              <a:t>2</a:t>
            </a:r>
            <a:r>
              <a:rPr lang="en-US" sz="2800" b="1" i="1" dirty="0">
                <a:solidFill>
                  <a:srgbClr val="363636"/>
                </a:solidFill>
                <a:latin typeface="Arial" panose="020B0604020202020204" pitchFamily="34" charset="0"/>
                <a:ea typeface="Times New Roman" panose="02020603050405020304" pitchFamily="18" charset="0"/>
              </a:rPr>
              <a:t>.</a:t>
            </a:r>
            <a:r>
              <a:rPr lang="vi-VN" sz="2800" i="1" dirty="0">
                <a:solidFill>
                  <a:srgbClr val="000000"/>
                </a:solidFill>
                <a:latin typeface="Times New Roman" panose="02020603050405020304" pitchFamily="18" charset="0"/>
                <a:ea typeface="Times New Roman" panose="02020603050405020304" pitchFamily="18" charset="0"/>
              </a:rPr>
              <a:t> Em có nhận xét gì về những lí lẽ và dẫn chứng mà tác giả đưa ra?</a:t>
            </a:r>
            <a:endParaRPr lang="en-US" sz="2800" dirty="0">
              <a:effectLst/>
              <a:latin typeface="Times New Roman" panose="02020603050405020304" pitchFamily="18" charset="0"/>
              <a:ea typeface="Times New Roman" panose="02020603050405020304" pitchFamily="18" charset="0"/>
            </a:endParaRPr>
          </a:p>
        </p:txBody>
      </p:sp>
      <p:sp>
        <p:nvSpPr>
          <p:cNvPr id="28" name="Rectangle 27"/>
          <p:cNvSpPr/>
          <p:nvPr/>
        </p:nvSpPr>
        <p:spPr>
          <a:xfrm>
            <a:off x="4747838" y="2118590"/>
            <a:ext cx="6771061" cy="830997"/>
          </a:xfrm>
          <a:prstGeom prst="rect">
            <a:avLst/>
          </a:prstGeom>
        </p:spPr>
        <p:txBody>
          <a:bodyPr wrap="square">
            <a:spAutoFit/>
          </a:bodyPr>
          <a:lstStyle/>
          <a:p>
            <a:pPr algn="just">
              <a:spcBef>
                <a:spcPts val="300"/>
              </a:spcBef>
              <a:spcAft>
                <a:spcPts val="300"/>
              </a:spcAft>
            </a:pPr>
            <a:r>
              <a:rPr lang="en-US" sz="2400" i="1" dirty="0">
                <a:latin typeface="Times New Roman" panose="02020603050405020304" pitchFamily="18" charset="0"/>
                <a:ea typeface="Times New Roman" panose="02020603050405020304" pitchFamily="18" charset="0"/>
              </a:rPr>
              <a:t>1. </a:t>
            </a:r>
            <a:r>
              <a:rPr lang="en-US" sz="2400" i="1" dirty="0" err="1">
                <a:latin typeface="Times New Roman" panose="02020603050405020304" pitchFamily="18" charset="0"/>
                <a:ea typeface="Times New Roman" panose="02020603050405020304" pitchFamily="18" charset="0"/>
              </a:rPr>
              <a:t>Hãy</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xác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định</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lí</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lẽ</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bằng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chứng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mà</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tác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giả</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đưa</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ra</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để</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củng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cố</a:t>
            </a:r>
            <a:r>
              <a:rPr lang="en-US" sz="2400" i="1" dirty="0">
                <a:latin typeface="Times New Roman" panose="02020603050405020304" pitchFamily="18" charset="0"/>
                <a:ea typeface="Times New Roman" panose="02020603050405020304" pitchFamily="18" charset="0"/>
              </a:rPr>
              <a:t> ý </a:t>
            </a:r>
            <a:r>
              <a:rPr lang="en-US" sz="2400" i="1" dirty="0" err="1">
                <a:latin typeface="Times New Roman" panose="02020603050405020304" pitchFamily="18" charset="0"/>
                <a:ea typeface="Times New Roman" panose="02020603050405020304" pitchFamily="18" charset="0"/>
              </a:rPr>
              <a:t>kiến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của</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mình</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và</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điền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vào</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bảng</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9938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par>
                                <p:cTn id="11" presetID="22" presetClass="entr" presetSubtype="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up)">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anim calcmode="lin" valueType="num">
                                      <p:cBhvr>
                                        <p:cTn id="24" dur="1000" fill="hold"/>
                                        <p:tgtEl>
                                          <p:spTgt spid="21"/>
                                        </p:tgtEl>
                                        <p:attrNameLst>
                                          <p:attrName>ppt_x</p:attrName>
                                        </p:attrNameLst>
                                      </p:cBhvr>
                                      <p:tavLst>
                                        <p:tav tm="0">
                                          <p:val>
                                            <p:strVal val="#ppt_x"/>
                                          </p:val>
                                        </p:tav>
                                        <p:tav tm="100000">
                                          <p:val>
                                            <p:strVal val="#ppt_x"/>
                                          </p:val>
                                        </p:tav>
                                      </p:tavLst>
                                    </p:anim>
                                    <p:anim calcmode="lin" valueType="num">
                                      <p:cBhvr>
                                        <p:cTn id="2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barn(inVertical)">
                                      <p:cBhvr>
                                        <p:cTn id="4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5" grpId="0"/>
      <p:bldP spid="27" grpId="0"/>
      <p:bldP spid="2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BÀN VỀ NHÂN VẬT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THÁN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 GIÓNG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(Hoàng Tiến Tựu)</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p:nvPr/>
        </p:nvSpPr>
        <p:spPr>
          <a:xfrm>
            <a:off x="3887188" y="641211"/>
            <a:ext cx="4032514" cy="523220"/>
          </a:xfrm>
          <a:prstGeom prst="rect">
            <a:avLst/>
          </a:prstGeom>
        </p:spPr>
        <p:txBody>
          <a:bodyPr wrap="none">
            <a:spAutoFit/>
          </a:bodyPr>
          <a:lstStyle/>
          <a:p>
            <a:pPr marL="270510" marR="0" lvl="0" indent="269875"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7" name="Rectangle 16"/>
          <p:cNvSpPr/>
          <p:nvPr/>
        </p:nvSpPr>
        <p:spPr>
          <a:xfrm>
            <a:off x="433116" y="1421516"/>
            <a:ext cx="790152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smtClean="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Ý kiến 1: Thánh Gióng là một nhân vật phi thường.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4" name="Group 3"/>
          <p:cNvGrpSpPr/>
          <p:nvPr/>
        </p:nvGrpSpPr>
        <p:grpSpPr>
          <a:xfrm>
            <a:off x="804749" y="2300311"/>
            <a:ext cx="5214650" cy="3784443"/>
            <a:chOff x="463479" y="2312091"/>
            <a:chExt cx="5214650" cy="3784443"/>
          </a:xfrm>
          <a:scene3d>
            <a:camera prst="orthographicFront">
              <a:rot lat="0" lon="0" rev="0"/>
            </a:camera>
            <a:lightRig rig="soft" dir="t">
              <a:rot lat="0" lon="0" rev="0"/>
            </a:lightRig>
          </a:scene3d>
        </p:grpSpPr>
        <p:sp>
          <p:nvSpPr>
            <p:cNvPr id="6" name="Bent-Up Arrow 5"/>
            <p:cNvSpPr/>
            <p:nvPr/>
          </p:nvSpPr>
          <p:spPr>
            <a:xfrm rot="5400000">
              <a:off x="1396927" y="3988809"/>
              <a:ext cx="1512573" cy="1722011"/>
            </a:xfrm>
            <a:prstGeom prst="bentUpArrow">
              <a:avLst>
                <a:gd name="adj1" fmla="val 32840"/>
                <a:gd name="adj2" fmla="val 25000"/>
                <a:gd name="adj3" fmla="val 35780"/>
              </a:avLst>
            </a:pr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7" name="Freeform 6"/>
            <p:cNvSpPr/>
            <p:nvPr/>
          </p:nvSpPr>
          <p:spPr>
            <a:xfrm>
              <a:off x="463479" y="2312091"/>
              <a:ext cx="3872547" cy="1840737"/>
            </a:xfrm>
            <a:custGeom>
              <a:avLst/>
              <a:gdLst>
                <a:gd name="connsiteX0" fmla="*/ 0 w 3611699"/>
                <a:gd name="connsiteY0" fmla="*/ 297112 h 1782315"/>
                <a:gd name="connsiteX1" fmla="*/ 297112 w 3611699"/>
                <a:gd name="connsiteY1" fmla="*/ 0 h 1782315"/>
                <a:gd name="connsiteX2" fmla="*/ 3314587 w 3611699"/>
                <a:gd name="connsiteY2" fmla="*/ 0 h 1782315"/>
                <a:gd name="connsiteX3" fmla="*/ 3611699 w 3611699"/>
                <a:gd name="connsiteY3" fmla="*/ 297112 h 1782315"/>
                <a:gd name="connsiteX4" fmla="*/ 3611699 w 3611699"/>
                <a:gd name="connsiteY4" fmla="*/ 1485203 h 1782315"/>
                <a:gd name="connsiteX5" fmla="*/ 3314587 w 3611699"/>
                <a:gd name="connsiteY5" fmla="*/ 1782315 h 1782315"/>
                <a:gd name="connsiteX6" fmla="*/ 297112 w 3611699"/>
                <a:gd name="connsiteY6" fmla="*/ 1782315 h 1782315"/>
                <a:gd name="connsiteX7" fmla="*/ 0 w 3611699"/>
                <a:gd name="connsiteY7" fmla="*/ 1485203 h 1782315"/>
                <a:gd name="connsiteX8" fmla="*/ 0 w 3611699"/>
                <a:gd name="connsiteY8" fmla="*/ 297112 h 1782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699" h="1782315">
                  <a:moveTo>
                    <a:pt x="0" y="297112"/>
                  </a:moveTo>
                  <a:cubicBezTo>
                    <a:pt x="0" y="133022"/>
                    <a:pt x="133022" y="0"/>
                    <a:pt x="297112" y="0"/>
                  </a:cubicBezTo>
                  <a:lnTo>
                    <a:pt x="3314587" y="0"/>
                  </a:lnTo>
                  <a:cubicBezTo>
                    <a:pt x="3478677" y="0"/>
                    <a:pt x="3611699" y="133022"/>
                    <a:pt x="3611699" y="297112"/>
                  </a:cubicBezTo>
                  <a:lnTo>
                    <a:pt x="3611699" y="1485203"/>
                  </a:lnTo>
                  <a:cubicBezTo>
                    <a:pt x="3611699" y="1649293"/>
                    <a:pt x="3478677" y="1782315"/>
                    <a:pt x="3314587" y="1782315"/>
                  </a:cubicBezTo>
                  <a:lnTo>
                    <a:pt x="297112" y="1782315"/>
                  </a:lnTo>
                  <a:cubicBezTo>
                    <a:pt x="133022" y="1782315"/>
                    <a:pt x="0" y="1649293"/>
                    <a:pt x="0" y="1485203"/>
                  </a:cubicBezTo>
                  <a:lnTo>
                    <a:pt x="0" y="297112"/>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63221" tIns="163221" rIns="163221" bIns="163221" numCol="1" spcCol="1270" anchor="ctr" anchorCtr="0">
              <a:noAutofit/>
            </a:bodyPr>
            <a:lstStyle/>
            <a:p>
              <a:pPr lvl="0" algn="ctr" defTabSz="889000">
                <a:lnSpc>
                  <a:spcPct val="90000"/>
                </a:lnSpc>
                <a:spcBef>
                  <a:spcPct val="0"/>
                </a:spcBef>
                <a:spcAft>
                  <a:spcPct val="35000"/>
                </a:spcAft>
              </a:pPr>
              <a:r>
                <a:rPr lang="vi-VN" sz="2400" b="1" kern="1200" dirty="0" smtClean="0">
                  <a:latin typeface="Times New Roman" panose="02020603050405020304" pitchFamily="18" charset="0"/>
                  <a:cs typeface="Times New Roman" panose="02020603050405020304" pitchFamily="18" charset="0"/>
                </a:rPr>
                <a:t>Lí lẽ</a:t>
              </a:r>
              <a:r>
                <a:rPr lang="en-US" sz="2400" b="1" kern="1200" dirty="0" smtClean="0">
                  <a:latin typeface="Times New Roman" panose="02020603050405020304" pitchFamily="18" charset="0"/>
                  <a:cs typeface="Times New Roman" panose="02020603050405020304" pitchFamily="18" charset="0"/>
                </a:rPr>
                <a:t> 1: </a:t>
              </a:r>
              <a:r>
                <a:rPr lang="en-US" sz="2400" kern="1200" dirty="0" err="1" smtClean="0">
                  <a:latin typeface="Times New Roman" panose="02020603050405020304" pitchFamily="18" charset="0"/>
                  <a:cs typeface="Times New Roman" panose="02020603050405020304" pitchFamily="18" charset="0"/>
                </a:rPr>
                <a:t>Thánh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Gióng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hội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tụ</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những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đặc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điểm</a:t>
              </a:r>
              <a:r>
                <a:rPr lang="en-US" sz="2400" kern="1200" dirty="0" smtClean="0">
                  <a:latin typeface="Times New Roman" panose="02020603050405020304" pitchFamily="18" charset="0"/>
                  <a:cs typeface="Times New Roman" panose="02020603050405020304" pitchFamily="18" charset="0"/>
                </a:rPr>
                <a:t> phi </a:t>
              </a:r>
              <a:r>
                <a:rPr lang="en-US" sz="2400" kern="1200" dirty="0" err="1" smtClean="0">
                  <a:latin typeface="Times New Roman" panose="02020603050405020304" pitchFamily="18" charset="0"/>
                  <a:cs typeface="Times New Roman" panose="02020603050405020304" pitchFamily="18" charset="0"/>
                </a:rPr>
                <a:t>thường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hiện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lý</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tưởng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nhân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dân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anh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hùng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đánh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giặc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cứu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nước</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9" name="Rectangle 8"/>
            <p:cNvSpPr/>
            <p:nvPr/>
          </p:nvSpPr>
          <p:spPr>
            <a:xfrm>
              <a:off x="3542470" y="2482075"/>
              <a:ext cx="1851924" cy="1440546"/>
            </a:xfrm>
            <a:prstGeom prst="rect">
              <a:avLst/>
            </a:prstGeom>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Freeform 9"/>
            <p:cNvSpPr/>
            <p:nvPr/>
          </p:nvSpPr>
          <p:spPr>
            <a:xfrm>
              <a:off x="2830318" y="4314219"/>
              <a:ext cx="2847811" cy="1782315"/>
            </a:xfrm>
            <a:custGeom>
              <a:avLst/>
              <a:gdLst>
                <a:gd name="connsiteX0" fmla="*/ 0 w 2546283"/>
                <a:gd name="connsiteY0" fmla="*/ 297112 h 1782315"/>
                <a:gd name="connsiteX1" fmla="*/ 297112 w 2546283"/>
                <a:gd name="connsiteY1" fmla="*/ 0 h 1782315"/>
                <a:gd name="connsiteX2" fmla="*/ 2249171 w 2546283"/>
                <a:gd name="connsiteY2" fmla="*/ 0 h 1782315"/>
                <a:gd name="connsiteX3" fmla="*/ 2546283 w 2546283"/>
                <a:gd name="connsiteY3" fmla="*/ 297112 h 1782315"/>
                <a:gd name="connsiteX4" fmla="*/ 2546283 w 2546283"/>
                <a:gd name="connsiteY4" fmla="*/ 1485203 h 1782315"/>
                <a:gd name="connsiteX5" fmla="*/ 2249171 w 2546283"/>
                <a:gd name="connsiteY5" fmla="*/ 1782315 h 1782315"/>
                <a:gd name="connsiteX6" fmla="*/ 297112 w 2546283"/>
                <a:gd name="connsiteY6" fmla="*/ 1782315 h 1782315"/>
                <a:gd name="connsiteX7" fmla="*/ 0 w 2546283"/>
                <a:gd name="connsiteY7" fmla="*/ 1485203 h 1782315"/>
                <a:gd name="connsiteX8" fmla="*/ 0 w 2546283"/>
                <a:gd name="connsiteY8" fmla="*/ 297112 h 1782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6283" h="1782315">
                  <a:moveTo>
                    <a:pt x="0" y="297112"/>
                  </a:moveTo>
                  <a:cubicBezTo>
                    <a:pt x="0" y="133022"/>
                    <a:pt x="133022" y="0"/>
                    <a:pt x="297112" y="0"/>
                  </a:cubicBezTo>
                  <a:lnTo>
                    <a:pt x="2249171" y="0"/>
                  </a:lnTo>
                  <a:cubicBezTo>
                    <a:pt x="2413261" y="0"/>
                    <a:pt x="2546283" y="133022"/>
                    <a:pt x="2546283" y="297112"/>
                  </a:cubicBezTo>
                  <a:lnTo>
                    <a:pt x="2546283" y="1485203"/>
                  </a:lnTo>
                  <a:cubicBezTo>
                    <a:pt x="2546283" y="1649293"/>
                    <a:pt x="2413261" y="1782315"/>
                    <a:pt x="2249171" y="1782315"/>
                  </a:cubicBezTo>
                  <a:lnTo>
                    <a:pt x="297112" y="1782315"/>
                  </a:lnTo>
                  <a:cubicBezTo>
                    <a:pt x="133022" y="1782315"/>
                    <a:pt x="0" y="1649293"/>
                    <a:pt x="0" y="1485203"/>
                  </a:cubicBezTo>
                  <a:lnTo>
                    <a:pt x="0" y="297112"/>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163221" tIns="163221" rIns="163221" bIns="163221" numCol="1" spcCol="1270" anchor="ctr" anchorCtr="0">
              <a:noAutofit/>
            </a:bodyPr>
            <a:lstStyle/>
            <a:p>
              <a:pPr lvl="0" algn="ctr" defTabSz="88900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Bằng chứng: chi tiết về sự thụ thai thần kì của mẹ Gióng</a:t>
              </a:r>
              <a:endParaRPr lang="en-US" sz="2800" kern="1200" dirty="0">
                <a:latin typeface="Times New Roman" panose="02020603050405020304" pitchFamily="18" charset="0"/>
                <a:cs typeface="Times New Roman" panose="02020603050405020304" pitchFamily="18" charset="0"/>
              </a:endParaRPr>
            </a:p>
          </p:txBody>
        </p:sp>
      </p:grpSp>
      <p:grpSp>
        <p:nvGrpSpPr>
          <p:cNvPr id="12" name="Group 11"/>
          <p:cNvGrpSpPr/>
          <p:nvPr/>
        </p:nvGrpSpPr>
        <p:grpSpPr>
          <a:xfrm>
            <a:off x="6383615" y="2307100"/>
            <a:ext cx="4978236" cy="3748538"/>
            <a:chOff x="5872345" y="2290374"/>
            <a:chExt cx="4978236" cy="3748538"/>
          </a:xfrm>
          <a:scene3d>
            <a:camera prst="orthographicFront">
              <a:rot lat="0" lon="0" rev="0"/>
            </a:camera>
            <a:lightRig rig="soft" dir="t">
              <a:rot lat="0" lon="0" rev="0"/>
            </a:lightRig>
          </a:scene3d>
        </p:grpSpPr>
        <p:sp>
          <p:nvSpPr>
            <p:cNvPr id="27" name="Bent-Up Arrow 26"/>
            <p:cNvSpPr/>
            <p:nvPr/>
          </p:nvSpPr>
          <p:spPr>
            <a:xfrm rot="5400000">
              <a:off x="6275851" y="3978659"/>
              <a:ext cx="1523007" cy="1733890"/>
            </a:xfrm>
            <a:prstGeom prst="bentUpArrow">
              <a:avLst>
                <a:gd name="adj1" fmla="val 32840"/>
                <a:gd name="adj2" fmla="val 25000"/>
                <a:gd name="adj3" fmla="val 35780"/>
              </a:avLst>
            </a:pr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28" name="Freeform 27"/>
            <p:cNvSpPr/>
            <p:nvPr/>
          </p:nvSpPr>
          <p:spPr>
            <a:xfrm>
              <a:off x="5872345" y="2290374"/>
              <a:ext cx="3666087" cy="1794610"/>
            </a:xfrm>
            <a:custGeom>
              <a:avLst/>
              <a:gdLst>
                <a:gd name="connsiteX0" fmla="*/ 0 w 2563848"/>
                <a:gd name="connsiteY0" fmla="*/ 299161 h 1794610"/>
                <a:gd name="connsiteX1" fmla="*/ 299161 w 2563848"/>
                <a:gd name="connsiteY1" fmla="*/ 0 h 1794610"/>
                <a:gd name="connsiteX2" fmla="*/ 2264687 w 2563848"/>
                <a:gd name="connsiteY2" fmla="*/ 0 h 1794610"/>
                <a:gd name="connsiteX3" fmla="*/ 2563848 w 2563848"/>
                <a:gd name="connsiteY3" fmla="*/ 299161 h 1794610"/>
                <a:gd name="connsiteX4" fmla="*/ 2563848 w 2563848"/>
                <a:gd name="connsiteY4" fmla="*/ 1495449 h 1794610"/>
                <a:gd name="connsiteX5" fmla="*/ 2264687 w 2563848"/>
                <a:gd name="connsiteY5" fmla="*/ 1794610 h 1794610"/>
                <a:gd name="connsiteX6" fmla="*/ 299161 w 2563848"/>
                <a:gd name="connsiteY6" fmla="*/ 1794610 h 1794610"/>
                <a:gd name="connsiteX7" fmla="*/ 0 w 2563848"/>
                <a:gd name="connsiteY7" fmla="*/ 1495449 h 1794610"/>
                <a:gd name="connsiteX8" fmla="*/ 0 w 2563848"/>
                <a:gd name="connsiteY8" fmla="*/ 299161 h 179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3848" h="1794610">
                  <a:moveTo>
                    <a:pt x="0" y="299161"/>
                  </a:moveTo>
                  <a:cubicBezTo>
                    <a:pt x="0" y="133939"/>
                    <a:pt x="133939" y="0"/>
                    <a:pt x="299161" y="0"/>
                  </a:cubicBezTo>
                  <a:lnTo>
                    <a:pt x="2264687" y="0"/>
                  </a:lnTo>
                  <a:cubicBezTo>
                    <a:pt x="2429909" y="0"/>
                    <a:pt x="2563848" y="133939"/>
                    <a:pt x="2563848" y="299161"/>
                  </a:cubicBezTo>
                  <a:lnTo>
                    <a:pt x="2563848" y="1495449"/>
                  </a:lnTo>
                  <a:cubicBezTo>
                    <a:pt x="2563848" y="1660671"/>
                    <a:pt x="2429909" y="1794610"/>
                    <a:pt x="2264687" y="1794610"/>
                  </a:cubicBezTo>
                  <a:lnTo>
                    <a:pt x="299161" y="1794610"/>
                  </a:lnTo>
                  <a:cubicBezTo>
                    <a:pt x="133939" y="1794610"/>
                    <a:pt x="0" y="1660671"/>
                    <a:pt x="0" y="1495449"/>
                  </a:cubicBezTo>
                  <a:lnTo>
                    <a:pt x="0" y="299161"/>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1441" tIns="171441" rIns="171441" bIns="171441" numCol="1" spcCol="1270" anchor="ctr" anchorCtr="0">
              <a:noAutofit/>
            </a:bodyPr>
            <a:lstStyle/>
            <a:p>
              <a:pPr lvl="0" algn="ctr" defTabSz="977900">
                <a:lnSpc>
                  <a:spcPct val="90000"/>
                </a:lnSpc>
                <a:spcBef>
                  <a:spcPct val="0"/>
                </a:spcBef>
                <a:spcAft>
                  <a:spcPct val="35000"/>
                </a:spcAft>
              </a:pPr>
              <a:r>
                <a:rPr lang="vi-VN" sz="2800" b="1" kern="1200" dirty="0" smtClean="0">
                  <a:latin typeface="Times New Roman" panose="02020603050405020304" pitchFamily="18" charset="0"/>
                  <a:cs typeface="Times New Roman" panose="02020603050405020304" pitchFamily="18" charset="0"/>
                </a:rPr>
                <a:t>Lí lẽ</a:t>
              </a:r>
              <a:r>
                <a:rPr lang="en-US" sz="2800" b="1" kern="1200" dirty="0" smtClean="0">
                  <a:latin typeface="Times New Roman" panose="02020603050405020304" pitchFamily="18" charset="0"/>
                  <a:cs typeface="Times New Roman" panose="02020603050405020304" pitchFamily="18" charset="0"/>
                </a:rPr>
                <a:t> 2: </a:t>
              </a:r>
              <a:r>
                <a:rPr lang="vi-VN" sz="2800" kern="1200" dirty="0" smtClean="0">
                  <a:latin typeface="Times New Roman" panose="02020603050405020304" pitchFamily="18" charset="0"/>
                  <a:cs typeface="Times New Roman" panose="02020603050405020304" pitchFamily="18" charset="0"/>
                </a:rPr>
                <a:t>Ở Gióng có cả sức mạnh của thể lực và sức mạnh của tinh thần, ý chí</a:t>
              </a:r>
              <a:endParaRPr lang="en-US" sz="2800" kern="1200" dirty="0">
                <a:latin typeface="Times New Roman" panose="02020603050405020304" pitchFamily="18" charset="0"/>
                <a:cs typeface="Times New Roman" panose="02020603050405020304" pitchFamily="18" charset="0"/>
              </a:endParaRPr>
            </a:p>
          </p:txBody>
        </p:sp>
        <p:sp>
          <p:nvSpPr>
            <p:cNvPr id="29" name="Rectangle 28"/>
            <p:cNvSpPr/>
            <p:nvPr/>
          </p:nvSpPr>
          <p:spPr>
            <a:xfrm>
              <a:off x="8436194" y="2461531"/>
              <a:ext cx="1864698" cy="1450483"/>
            </a:xfrm>
            <a:prstGeom prst="rect">
              <a:avLst/>
            </a:prstGeom>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4" name="Freeform 33"/>
            <p:cNvSpPr/>
            <p:nvPr/>
          </p:nvSpPr>
          <p:spPr>
            <a:xfrm>
              <a:off x="7886505" y="4244302"/>
              <a:ext cx="2964076" cy="1794610"/>
            </a:xfrm>
            <a:custGeom>
              <a:avLst/>
              <a:gdLst>
                <a:gd name="connsiteX0" fmla="*/ 0 w 2563848"/>
                <a:gd name="connsiteY0" fmla="*/ 299161 h 1794610"/>
                <a:gd name="connsiteX1" fmla="*/ 299161 w 2563848"/>
                <a:gd name="connsiteY1" fmla="*/ 0 h 1794610"/>
                <a:gd name="connsiteX2" fmla="*/ 2264687 w 2563848"/>
                <a:gd name="connsiteY2" fmla="*/ 0 h 1794610"/>
                <a:gd name="connsiteX3" fmla="*/ 2563848 w 2563848"/>
                <a:gd name="connsiteY3" fmla="*/ 299161 h 1794610"/>
                <a:gd name="connsiteX4" fmla="*/ 2563848 w 2563848"/>
                <a:gd name="connsiteY4" fmla="*/ 1495449 h 1794610"/>
                <a:gd name="connsiteX5" fmla="*/ 2264687 w 2563848"/>
                <a:gd name="connsiteY5" fmla="*/ 1794610 h 1794610"/>
                <a:gd name="connsiteX6" fmla="*/ 299161 w 2563848"/>
                <a:gd name="connsiteY6" fmla="*/ 1794610 h 1794610"/>
                <a:gd name="connsiteX7" fmla="*/ 0 w 2563848"/>
                <a:gd name="connsiteY7" fmla="*/ 1495449 h 1794610"/>
                <a:gd name="connsiteX8" fmla="*/ 0 w 2563848"/>
                <a:gd name="connsiteY8" fmla="*/ 299161 h 179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3848" h="1794610">
                  <a:moveTo>
                    <a:pt x="0" y="299161"/>
                  </a:moveTo>
                  <a:cubicBezTo>
                    <a:pt x="0" y="133939"/>
                    <a:pt x="133939" y="0"/>
                    <a:pt x="299161" y="0"/>
                  </a:cubicBezTo>
                  <a:lnTo>
                    <a:pt x="2264687" y="0"/>
                  </a:lnTo>
                  <a:cubicBezTo>
                    <a:pt x="2429909" y="0"/>
                    <a:pt x="2563848" y="133939"/>
                    <a:pt x="2563848" y="299161"/>
                  </a:cubicBezTo>
                  <a:lnTo>
                    <a:pt x="2563848" y="1495449"/>
                  </a:lnTo>
                  <a:cubicBezTo>
                    <a:pt x="2563848" y="1660671"/>
                    <a:pt x="2429909" y="1794610"/>
                    <a:pt x="2264687" y="1794610"/>
                  </a:cubicBezTo>
                  <a:lnTo>
                    <a:pt x="299161" y="1794610"/>
                  </a:lnTo>
                  <a:cubicBezTo>
                    <a:pt x="133939" y="1794610"/>
                    <a:pt x="0" y="1660671"/>
                    <a:pt x="0" y="1495449"/>
                  </a:cubicBezTo>
                  <a:lnTo>
                    <a:pt x="0" y="299161"/>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171441" tIns="171441" rIns="171441" bIns="171441" numCol="1" spcCol="1270" anchor="ctr" anchorCtr="0">
              <a:noAutofit/>
            </a:bodyPr>
            <a:lstStyle/>
            <a:p>
              <a:pPr lvl="0" algn="ctr" defTabSz="97790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Bằng chứng: Nhổ từng bụi tre đằng ngà để truy kích, đánh giặc.</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98382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BÀN VỀ NHÂN VẬT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THÁN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 GIÓNG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(Hoàng Tiến Tựu)</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p:nvPr/>
        </p:nvSpPr>
        <p:spPr>
          <a:xfrm>
            <a:off x="3887188" y="641211"/>
            <a:ext cx="4032514" cy="523220"/>
          </a:xfrm>
          <a:prstGeom prst="rect">
            <a:avLst/>
          </a:prstGeom>
        </p:spPr>
        <p:txBody>
          <a:bodyPr wrap="none">
            <a:spAutoFit/>
          </a:bodyPr>
          <a:lstStyle/>
          <a:p>
            <a:pPr marL="270510" marR="0" lvl="0" indent="269875"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0400" y="1612461"/>
            <a:ext cx="10845800" cy="954107"/>
          </a:xfrm>
          <a:prstGeom prst="rect">
            <a:avLst/>
          </a:prstGeom>
        </p:spPr>
        <p:txBody>
          <a:bodyPr wrap="square">
            <a:spAutoFit/>
          </a:bodyPr>
          <a:lstStyle/>
          <a:p>
            <a:pPr algn="just">
              <a:spcAft>
                <a:spcPts val="0"/>
              </a:spcAft>
            </a:pPr>
            <a:r>
              <a:rPr lang="vi-VN" sz="2800" i="1" smtClean="0">
                <a:latin typeface="Times New Roman" panose="02020603050405020304" pitchFamily="18" charset="0"/>
                <a:ea typeface="Arial" panose="020B0604020202020204" pitchFamily="34" charset="0"/>
              </a:rPr>
              <a:t>. </a:t>
            </a:r>
            <a:r>
              <a:rPr lang="vi-VN" sz="2800" i="1" dirty="0">
                <a:latin typeface="Times New Roman" panose="02020603050405020304" pitchFamily="18" charset="0"/>
                <a:ea typeface="Arial" panose="020B0604020202020204" pitchFamily="34" charset="0"/>
              </a:rPr>
              <a:t>Ý kiến 2: Thánh Gióng cũng mang những nét bình thường của con người trần thế.</a:t>
            </a:r>
            <a:endParaRPr lang="en-US" sz="2800" dirty="0">
              <a:effectLst/>
              <a:latin typeface="Times New Roman" panose="02020603050405020304" pitchFamily="18" charset="0"/>
              <a:ea typeface="Times New Roman" panose="02020603050405020304" pitchFamily="18" charset="0"/>
            </a:endParaRPr>
          </a:p>
        </p:txBody>
      </p:sp>
      <p:grpSp>
        <p:nvGrpSpPr>
          <p:cNvPr id="18" name="Group 17"/>
          <p:cNvGrpSpPr/>
          <p:nvPr/>
        </p:nvGrpSpPr>
        <p:grpSpPr>
          <a:xfrm>
            <a:off x="951485" y="2645149"/>
            <a:ext cx="4306529" cy="3438074"/>
            <a:chOff x="2981844" y="2443299"/>
            <a:chExt cx="3297485" cy="3525573"/>
          </a:xfrm>
        </p:grpSpPr>
        <p:sp>
          <p:nvSpPr>
            <p:cNvPr id="19" name="Freeform 18"/>
            <p:cNvSpPr/>
            <p:nvPr/>
          </p:nvSpPr>
          <p:spPr>
            <a:xfrm>
              <a:off x="3411719" y="2443299"/>
              <a:ext cx="2571042" cy="1428357"/>
            </a:xfrm>
            <a:custGeom>
              <a:avLst/>
              <a:gdLst>
                <a:gd name="connsiteX0" fmla="*/ 0 w 2571042"/>
                <a:gd name="connsiteY0" fmla="*/ 142836 h 1428357"/>
                <a:gd name="connsiteX1" fmla="*/ 142836 w 2571042"/>
                <a:gd name="connsiteY1" fmla="*/ 0 h 1428357"/>
                <a:gd name="connsiteX2" fmla="*/ 2428206 w 2571042"/>
                <a:gd name="connsiteY2" fmla="*/ 0 h 1428357"/>
                <a:gd name="connsiteX3" fmla="*/ 2571042 w 2571042"/>
                <a:gd name="connsiteY3" fmla="*/ 142836 h 1428357"/>
                <a:gd name="connsiteX4" fmla="*/ 2571042 w 2571042"/>
                <a:gd name="connsiteY4" fmla="*/ 1285521 h 1428357"/>
                <a:gd name="connsiteX5" fmla="*/ 2428206 w 2571042"/>
                <a:gd name="connsiteY5" fmla="*/ 1428357 h 1428357"/>
                <a:gd name="connsiteX6" fmla="*/ 142836 w 2571042"/>
                <a:gd name="connsiteY6" fmla="*/ 1428357 h 1428357"/>
                <a:gd name="connsiteX7" fmla="*/ 0 w 2571042"/>
                <a:gd name="connsiteY7" fmla="*/ 1285521 h 1428357"/>
                <a:gd name="connsiteX8" fmla="*/ 0 w 2571042"/>
                <a:gd name="connsiteY8" fmla="*/ 142836 h 142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1042" h="1428357">
                  <a:moveTo>
                    <a:pt x="0" y="142836"/>
                  </a:moveTo>
                  <a:cubicBezTo>
                    <a:pt x="0" y="63950"/>
                    <a:pt x="63950" y="0"/>
                    <a:pt x="142836" y="0"/>
                  </a:cubicBezTo>
                  <a:lnTo>
                    <a:pt x="2428206" y="0"/>
                  </a:lnTo>
                  <a:cubicBezTo>
                    <a:pt x="2507092" y="0"/>
                    <a:pt x="2571042" y="63950"/>
                    <a:pt x="2571042" y="142836"/>
                  </a:cubicBezTo>
                  <a:lnTo>
                    <a:pt x="2571042" y="1285521"/>
                  </a:lnTo>
                  <a:cubicBezTo>
                    <a:pt x="2571042" y="1364407"/>
                    <a:pt x="2507092" y="1428357"/>
                    <a:pt x="2428206" y="1428357"/>
                  </a:cubicBezTo>
                  <a:lnTo>
                    <a:pt x="142836" y="1428357"/>
                  </a:lnTo>
                  <a:cubicBezTo>
                    <a:pt x="63950" y="1428357"/>
                    <a:pt x="0" y="1364407"/>
                    <a:pt x="0" y="1285521"/>
                  </a:cubicBezTo>
                  <a:lnTo>
                    <a:pt x="0" y="142836"/>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1845" tIns="121845" rIns="121845" bIns="121845" numCol="1" spcCol="1270" anchor="ctr" anchorCtr="0">
              <a:noAutofit/>
            </a:bodyPr>
            <a:lstStyle/>
            <a:p>
              <a:pPr lvl="0" algn="ctr" defTabSz="933450">
                <a:lnSpc>
                  <a:spcPct val="90000"/>
                </a:lnSpc>
                <a:spcBef>
                  <a:spcPct val="0"/>
                </a:spcBef>
                <a:spcAft>
                  <a:spcPct val="35000"/>
                </a:spcAft>
              </a:pPr>
              <a:r>
                <a:rPr lang="vi-VN" sz="2400" b="1" kern="1200" dirty="0" smtClean="0">
                  <a:latin typeface="Times New Roman" panose="02020603050405020304" pitchFamily="18" charset="0"/>
                  <a:cs typeface="Times New Roman" panose="02020603050405020304" pitchFamily="18" charset="0"/>
                </a:rPr>
                <a:t>Lí lẽ 1: </a:t>
              </a:r>
              <a:r>
                <a:rPr lang="vi-VN" sz="2400" kern="1200" dirty="0" smtClean="0">
                  <a:latin typeface="Times New Roman" panose="02020603050405020304" pitchFamily="18" charset="0"/>
                  <a:cs typeface="Times New Roman" panose="02020603050405020304" pitchFamily="18" charset="0"/>
                </a:rPr>
                <a:t>Nguồn gốc, lai lịch của Gióng thật rõ ràng, cụ thể và xác định.</a:t>
              </a:r>
              <a:endParaRPr lang="en-US" sz="24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4375860" y="3960928"/>
              <a:ext cx="642761" cy="535634"/>
            </a:xfrm>
            <a:custGeom>
              <a:avLst/>
              <a:gdLst>
                <a:gd name="connsiteX0" fmla="*/ 0 w 535633"/>
                <a:gd name="connsiteY0" fmla="*/ 128552 h 642760"/>
                <a:gd name="connsiteX1" fmla="*/ 267817 w 535633"/>
                <a:gd name="connsiteY1" fmla="*/ 128552 h 642760"/>
                <a:gd name="connsiteX2" fmla="*/ 267817 w 535633"/>
                <a:gd name="connsiteY2" fmla="*/ 0 h 642760"/>
                <a:gd name="connsiteX3" fmla="*/ 535633 w 535633"/>
                <a:gd name="connsiteY3" fmla="*/ 321380 h 642760"/>
                <a:gd name="connsiteX4" fmla="*/ 267817 w 535633"/>
                <a:gd name="connsiteY4" fmla="*/ 642760 h 642760"/>
                <a:gd name="connsiteX5" fmla="*/ 267817 w 535633"/>
                <a:gd name="connsiteY5" fmla="*/ 514208 h 642760"/>
                <a:gd name="connsiteX6" fmla="*/ 0 w 535633"/>
                <a:gd name="connsiteY6" fmla="*/ 514208 h 642760"/>
                <a:gd name="connsiteX7" fmla="*/ 0 w 535633"/>
                <a:gd name="connsiteY7" fmla="*/ 128552 h 642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633" h="642760">
                  <a:moveTo>
                    <a:pt x="428506" y="1"/>
                  </a:moveTo>
                  <a:lnTo>
                    <a:pt x="428506" y="321381"/>
                  </a:lnTo>
                  <a:lnTo>
                    <a:pt x="535633" y="321381"/>
                  </a:lnTo>
                  <a:lnTo>
                    <a:pt x="267817" y="642759"/>
                  </a:lnTo>
                  <a:lnTo>
                    <a:pt x="0" y="321381"/>
                  </a:lnTo>
                  <a:lnTo>
                    <a:pt x="107127" y="321381"/>
                  </a:lnTo>
                  <a:lnTo>
                    <a:pt x="107127" y="1"/>
                  </a:lnTo>
                  <a:lnTo>
                    <a:pt x="428506"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8553" tIns="0" rIns="128552" bIns="160691" numCol="1" spcCol="1270" anchor="ctr" anchorCtr="0">
              <a:noAutofit/>
            </a:bodyPr>
            <a:lstStyle/>
            <a:p>
              <a:pPr lvl="0" algn="ctr" defTabSz="755650">
                <a:lnSpc>
                  <a:spcPct val="90000"/>
                </a:lnSpc>
                <a:spcBef>
                  <a:spcPct val="0"/>
                </a:spcBef>
                <a:spcAft>
                  <a:spcPct val="35000"/>
                </a:spcAft>
              </a:pPr>
              <a:endParaRPr lang="en-US" sz="1700" kern="1200"/>
            </a:p>
          </p:txBody>
        </p:sp>
        <p:sp>
          <p:nvSpPr>
            <p:cNvPr id="21" name="Freeform 20"/>
            <p:cNvSpPr/>
            <p:nvPr/>
          </p:nvSpPr>
          <p:spPr>
            <a:xfrm>
              <a:off x="2981844" y="4540516"/>
              <a:ext cx="3297485" cy="1428356"/>
            </a:xfrm>
            <a:custGeom>
              <a:avLst/>
              <a:gdLst>
                <a:gd name="connsiteX0" fmla="*/ 0 w 2571042"/>
                <a:gd name="connsiteY0" fmla="*/ 142836 h 1428357"/>
                <a:gd name="connsiteX1" fmla="*/ 142836 w 2571042"/>
                <a:gd name="connsiteY1" fmla="*/ 0 h 1428357"/>
                <a:gd name="connsiteX2" fmla="*/ 2428206 w 2571042"/>
                <a:gd name="connsiteY2" fmla="*/ 0 h 1428357"/>
                <a:gd name="connsiteX3" fmla="*/ 2571042 w 2571042"/>
                <a:gd name="connsiteY3" fmla="*/ 142836 h 1428357"/>
                <a:gd name="connsiteX4" fmla="*/ 2571042 w 2571042"/>
                <a:gd name="connsiteY4" fmla="*/ 1285521 h 1428357"/>
                <a:gd name="connsiteX5" fmla="*/ 2428206 w 2571042"/>
                <a:gd name="connsiteY5" fmla="*/ 1428357 h 1428357"/>
                <a:gd name="connsiteX6" fmla="*/ 142836 w 2571042"/>
                <a:gd name="connsiteY6" fmla="*/ 1428357 h 1428357"/>
                <a:gd name="connsiteX7" fmla="*/ 0 w 2571042"/>
                <a:gd name="connsiteY7" fmla="*/ 1285521 h 1428357"/>
                <a:gd name="connsiteX8" fmla="*/ 0 w 2571042"/>
                <a:gd name="connsiteY8" fmla="*/ 142836 h 142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1042" h="1428357">
                  <a:moveTo>
                    <a:pt x="0" y="142836"/>
                  </a:moveTo>
                  <a:cubicBezTo>
                    <a:pt x="0" y="63950"/>
                    <a:pt x="63950" y="0"/>
                    <a:pt x="142836" y="0"/>
                  </a:cubicBezTo>
                  <a:lnTo>
                    <a:pt x="2428206" y="0"/>
                  </a:lnTo>
                  <a:cubicBezTo>
                    <a:pt x="2507092" y="0"/>
                    <a:pt x="2571042" y="63950"/>
                    <a:pt x="2571042" y="142836"/>
                  </a:cubicBezTo>
                  <a:lnTo>
                    <a:pt x="2571042" y="1285521"/>
                  </a:lnTo>
                  <a:cubicBezTo>
                    <a:pt x="2571042" y="1364407"/>
                    <a:pt x="2507092" y="1428357"/>
                    <a:pt x="2428206" y="1428357"/>
                  </a:cubicBezTo>
                  <a:lnTo>
                    <a:pt x="142836" y="1428357"/>
                  </a:lnTo>
                  <a:cubicBezTo>
                    <a:pt x="63950" y="1428357"/>
                    <a:pt x="0" y="1364407"/>
                    <a:pt x="0" y="1285521"/>
                  </a:cubicBezTo>
                  <a:lnTo>
                    <a:pt x="0" y="142836"/>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21845" tIns="121845" rIns="121845" bIns="121845" numCol="1" spcCol="1270" anchor="ctr" anchorCtr="0">
              <a:noAutofit/>
            </a:bodyPr>
            <a:lstStyle/>
            <a:p>
              <a:pPr lvl="0" algn="ctr" defTabSz="93345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Bằng chứng</a:t>
              </a:r>
              <a:r>
                <a:rPr lang="en-US" sz="2400" kern="1200" dirty="0" smtClean="0">
                  <a:latin typeface="Times New Roman" panose="02020603050405020304" pitchFamily="18" charset="0"/>
                  <a:cs typeface="Times New Roman" panose="02020603050405020304" pitchFamily="18" charset="0"/>
                </a:rPr>
                <a:t>:</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Phù</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Đổng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nước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Văn</a:t>
              </a:r>
              <a:r>
                <a:rPr lang="en-US" sz="2400" kern="1200" dirty="0" smtClean="0">
                  <a:latin typeface="Times New Roman" panose="02020603050405020304" pitchFamily="18" charset="0"/>
                  <a:cs typeface="Times New Roman" panose="02020603050405020304" pitchFamily="18" charset="0"/>
                </a:rPr>
                <a:t> Lang, </a:t>
              </a:r>
              <a:r>
                <a:rPr lang="en-US" sz="2400" kern="1200" dirty="0" err="1" smtClean="0">
                  <a:latin typeface="Times New Roman" panose="02020603050405020304" pitchFamily="18" charset="0"/>
                  <a:cs typeface="Times New Roman" panose="02020603050405020304" pitchFamily="18" charset="0"/>
                </a:rPr>
                <a:t>đời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Hùng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Vương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thứ</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sáu</a:t>
              </a:r>
              <a:endParaRPr lang="en-US" sz="2400" kern="1200" dirty="0">
                <a:latin typeface="Times New Roman" panose="02020603050405020304" pitchFamily="18" charset="0"/>
                <a:cs typeface="Times New Roman" panose="02020603050405020304" pitchFamily="18" charset="0"/>
              </a:endParaRPr>
            </a:p>
          </p:txBody>
        </p:sp>
      </p:grpSp>
      <p:grpSp>
        <p:nvGrpSpPr>
          <p:cNvPr id="25" name="Group 24"/>
          <p:cNvGrpSpPr/>
          <p:nvPr/>
        </p:nvGrpSpPr>
        <p:grpSpPr>
          <a:xfrm>
            <a:off x="5883577" y="2496558"/>
            <a:ext cx="5331539" cy="3532767"/>
            <a:chOff x="3770541" y="582432"/>
            <a:chExt cx="5331539" cy="5555240"/>
          </a:xfrm>
        </p:grpSpPr>
        <p:sp>
          <p:nvSpPr>
            <p:cNvPr id="26" name="Freeform 25"/>
            <p:cNvSpPr/>
            <p:nvPr/>
          </p:nvSpPr>
          <p:spPr>
            <a:xfrm>
              <a:off x="4351354" y="582432"/>
              <a:ext cx="3900487" cy="2166936"/>
            </a:xfrm>
            <a:custGeom>
              <a:avLst/>
              <a:gdLst>
                <a:gd name="connsiteX0" fmla="*/ 0 w 3900487"/>
                <a:gd name="connsiteY0" fmla="*/ 216694 h 2166937"/>
                <a:gd name="connsiteX1" fmla="*/ 216694 w 3900487"/>
                <a:gd name="connsiteY1" fmla="*/ 0 h 2166937"/>
                <a:gd name="connsiteX2" fmla="*/ 3683793 w 3900487"/>
                <a:gd name="connsiteY2" fmla="*/ 0 h 2166937"/>
                <a:gd name="connsiteX3" fmla="*/ 3900487 w 3900487"/>
                <a:gd name="connsiteY3" fmla="*/ 216694 h 2166937"/>
                <a:gd name="connsiteX4" fmla="*/ 3900487 w 3900487"/>
                <a:gd name="connsiteY4" fmla="*/ 1950243 h 2166937"/>
                <a:gd name="connsiteX5" fmla="*/ 3683793 w 3900487"/>
                <a:gd name="connsiteY5" fmla="*/ 2166937 h 2166937"/>
                <a:gd name="connsiteX6" fmla="*/ 216694 w 3900487"/>
                <a:gd name="connsiteY6" fmla="*/ 2166937 h 2166937"/>
                <a:gd name="connsiteX7" fmla="*/ 0 w 3900487"/>
                <a:gd name="connsiteY7" fmla="*/ 1950243 h 2166937"/>
                <a:gd name="connsiteX8" fmla="*/ 0 w 3900487"/>
                <a:gd name="connsiteY8" fmla="*/ 216694 h 216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487" h="2166937">
                  <a:moveTo>
                    <a:pt x="0" y="216694"/>
                  </a:moveTo>
                  <a:cubicBezTo>
                    <a:pt x="0" y="97017"/>
                    <a:pt x="97017" y="0"/>
                    <a:pt x="216694" y="0"/>
                  </a:cubicBezTo>
                  <a:lnTo>
                    <a:pt x="3683793" y="0"/>
                  </a:lnTo>
                  <a:cubicBezTo>
                    <a:pt x="3803470" y="0"/>
                    <a:pt x="3900487" y="97017"/>
                    <a:pt x="3900487" y="216694"/>
                  </a:cubicBezTo>
                  <a:lnTo>
                    <a:pt x="3900487" y="1950243"/>
                  </a:lnTo>
                  <a:cubicBezTo>
                    <a:pt x="3900487" y="2069920"/>
                    <a:pt x="3803470" y="2166937"/>
                    <a:pt x="3683793" y="2166937"/>
                  </a:cubicBezTo>
                  <a:lnTo>
                    <a:pt x="216694" y="2166937"/>
                  </a:lnTo>
                  <a:cubicBezTo>
                    <a:pt x="97017" y="2166937"/>
                    <a:pt x="0" y="2069920"/>
                    <a:pt x="0" y="1950243"/>
                  </a:cubicBezTo>
                  <a:lnTo>
                    <a:pt x="0" y="216694"/>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62527" tIns="162527" rIns="162527" bIns="162527" numCol="1" spcCol="1270" anchor="ctr" anchorCtr="0">
              <a:noAutofit/>
            </a:bodyPr>
            <a:lstStyle/>
            <a:p>
              <a:pPr lvl="0" algn="ctr" defTabSz="1155700">
                <a:lnSpc>
                  <a:spcPct val="90000"/>
                </a:lnSpc>
                <a:spcBef>
                  <a:spcPct val="0"/>
                </a:spcBef>
                <a:spcAft>
                  <a:spcPct val="35000"/>
                </a:spcAft>
              </a:pPr>
              <a:r>
                <a:rPr lang="vi-VN" sz="2600" b="1" kern="1200" dirty="0" smtClean="0">
                  <a:latin typeface="Times New Roman" panose="02020603050405020304" pitchFamily="18" charset="0"/>
                  <a:cs typeface="Times New Roman" panose="02020603050405020304" pitchFamily="18" charset="0"/>
                </a:rPr>
                <a:t>Lí lẽ 2: </a:t>
              </a:r>
              <a:r>
                <a:rPr lang="en-US" sz="2600" kern="1200" dirty="0" err="1" smtClean="0">
                  <a:latin typeface="Times New Roman" panose="02020603050405020304" pitchFamily="18" charset="0"/>
                  <a:cs typeface="Times New Roman" panose="02020603050405020304" pitchFamily="18" charset="0"/>
                </a:rPr>
                <a:t>Quá</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trình</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ra</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đời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trưởng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thành</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đều</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gắn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với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người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dân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bình</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dị</a:t>
              </a:r>
              <a:r>
                <a:rPr lang="en-US" sz="2600" kern="1200" dirty="0" smtClean="0">
                  <a:latin typeface="Times New Roman" panose="02020603050405020304" pitchFamily="18" charset="0"/>
                  <a:cs typeface="Times New Roman" panose="02020603050405020304" pitchFamily="18" charset="0"/>
                </a:rPr>
                <a:t>.</a:t>
              </a:r>
              <a:endParaRPr lang="en-US" sz="2600" kern="1200" dirty="0">
                <a:latin typeface="Times New Roman" panose="02020603050405020304" pitchFamily="18" charset="0"/>
                <a:cs typeface="Times New Roman" panose="02020603050405020304" pitchFamily="18" charset="0"/>
              </a:endParaRPr>
            </a:p>
          </p:txBody>
        </p:sp>
        <p:sp>
          <p:nvSpPr>
            <p:cNvPr id="35" name="Freeform 34"/>
            <p:cNvSpPr/>
            <p:nvPr/>
          </p:nvSpPr>
          <p:spPr>
            <a:xfrm>
              <a:off x="5933595" y="2905378"/>
              <a:ext cx="975121" cy="812601"/>
            </a:xfrm>
            <a:custGeom>
              <a:avLst/>
              <a:gdLst>
                <a:gd name="connsiteX0" fmla="*/ 0 w 812601"/>
                <a:gd name="connsiteY0" fmla="*/ 195024 h 975121"/>
                <a:gd name="connsiteX1" fmla="*/ 406301 w 812601"/>
                <a:gd name="connsiteY1" fmla="*/ 195024 h 975121"/>
                <a:gd name="connsiteX2" fmla="*/ 406301 w 812601"/>
                <a:gd name="connsiteY2" fmla="*/ 0 h 975121"/>
                <a:gd name="connsiteX3" fmla="*/ 812601 w 812601"/>
                <a:gd name="connsiteY3" fmla="*/ 487561 h 975121"/>
                <a:gd name="connsiteX4" fmla="*/ 406301 w 812601"/>
                <a:gd name="connsiteY4" fmla="*/ 975121 h 975121"/>
                <a:gd name="connsiteX5" fmla="*/ 406301 w 812601"/>
                <a:gd name="connsiteY5" fmla="*/ 780097 h 975121"/>
                <a:gd name="connsiteX6" fmla="*/ 0 w 812601"/>
                <a:gd name="connsiteY6" fmla="*/ 780097 h 975121"/>
                <a:gd name="connsiteX7" fmla="*/ 0 w 812601"/>
                <a:gd name="connsiteY7" fmla="*/ 195024 h 975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601" h="975121">
                  <a:moveTo>
                    <a:pt x="650081" y="1"/>
                  </a:moveTo>
                  <a:lnTo>
                    <a:pt x="650081" y="487561"/>
                  </a:lnTo>
                  <a:lnTo>
                    <a:pt x="812601" y="487561"/>
                  </a:lnTo>
                  <a:lnTo>
                    <a:pt x="406300" y="975120"/>
                  </a:lnTo>
                  <a:lnTo>
                    <a:pt x="0" y="487561"/>
                  </a:lnTo>
                  <a:lnTo>
                    <a:pt x="162520" y="487561"/>
                  </a:lnTo>
                  <a:lnTo>
                    <a:pt x="162520" y="1"/>
                  </a:lnTo>
                  <a:lnTo>
                    <a:pt x="650081"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95024" tIns="0" rIns="195024" bIns="243780" numCol="1" spcCol="1270" anchor="ctr" anchorCtr="0">
              <a:noAutofit/>
            </a:bodyPr>
            <a:lstStyle/>
            <a:p>
              <a:pPr lvl="0" algn="ctr" defTabSz="933450">
                <a:lnSpc>
                  <a:spcPct val="90000"/>
                </a:lnSpc>
                <a:spcBef>
                  <a:spcPct val="0"/>
                </a:spcBef>
                <a:spcAft>
                  <a:spcPct val="35000"/>
                </a:spcAft>
              </a:pPr>
              <a:endParaRPr lang="en-US" sz="2100" kern="1200"/>
            </a:p>
          </p:txBody>
        </p:sp>
        <p:sp>
          <p:nvSpPr>
            <p:cNvPr id="36" name="Freeform 35"/>
            <p:cNvSpPr/>
            <p:nvPr/>
          </p:nvSpPr>
          <p:spPr>
            <a:xfrm>
              <a:off x="3770541" y="3835302"/>
              <a:ext cx="5331539" cy="2302370"/>
            </a:xfrm>
            <a:custGeom>
              <a:avLst/>
              <a:gdLst>
                <a:gd name="connsiteX0" fmla="*/ 0 w 3900487"/>
                <a:gd name="connsiteY0" fmla="*/ 216694 h 2166937"/>
                <a:gd name="connsiteX1" fmla="*/ 216694 w 3900487"/>
                <a:gd name="connsiteY1" fmla="*/ 0 h 2166937"/>
                <a:gd name="connsiteX2" fmla="*/ 3683793 w 3900487"/>
                <a:gd name="connsiteY2" fmla="*/ 0 h 2166937"/>
                <a:gd name="connsiteX3" fmla="*/ 3900487 w 3900487"/>
                <a:gd name="connsiteY3" fmla="*/ 216694 h 2166937"/>
                <a:gd name="connsiteX4" fmla="*/ 3900487 w 3900487"/>
                <a:gd name="connsiteY4" fmla="*/ 1950243 h 2166937"/>
                <a:gd name="connsiteX5" fmla="*/ 3683793 w 3900487"/>
                <a:gd name="connsiteY5" fmla="*/ 2166937 h 2166937"/>
                <a:gd name="connsiteX6" fmla="*/ 216694 w 3900487"/>
                <a:gd name="connsiteY6" fmla="*/ 2166937 h 2166937"/>
                <a:gd name="connsiteX7" fmla="*/ 0 w 3900487"/>
                <a:gd name="connsiteY7" fmla="*/ 1950243 h 2166937"/>
                <a:gd name="connsiteX8" fmla="*/ 0 w 3900487"/>
                <a:gd name="connsiteY8" fmla="*/ 216694 h 216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487" h="2166937">
                  <a:moveTo>
                    <a:pt x="0" y="216694"/>
                  </a:moveTo>
                  <a:cubicBezTo>
                    <a:pt x="0" y="97017"/>
                    <a:pt x="97017" y="0"/>
                    <a:pt x="216694" y="0"/>
                  </a:cubicBezTo>
                  <a:lnTo>
                    <a:pt x="3683793" y="0"/>
                  </a:lnTo>
                  <a:cubicBezTo>
                    <a:pt x="3803470" y="0"/>
                    <a:pt x="3900487" y="97017"/>
                    <a:pt x="3900487" y="216694"/>
                  </a:cubicBezTo>
                  <a:lnTo>
                    <a:pt x="3900487" y="1950243"/>
                  </a:lnTo>
                  <a:cubicBezTo>
                    <a:pt x="3900487" y="2069920"/>
                    <a:pt x="3803470" y="2166937"/>
                    <a:pt x="3683793" y="2166937"/>
                  </a:cubicBezTo>
                  <a:lnTo>
                    <a:pt x="216694" y="2166937"/>
                  </a:lnTo>
                  <a:cubicBezTo>
                    <a:pt x="97017" y="2166937"/>
                    <a:pt x="0" y="2069920"/>
                    <a:pt x="0" y="1950243"/>
                  </a:cubicBezTo>
                  <a:lnTo>
                    <a:pt x="0" y="216694"/>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162527" tIns="162527" rIns="162527" bIns="162527" numCol="1" spcCol="1270" anchor="ctr" anchorCtr="0">
              <a:noAutofit/>
            </a:bodyPr>
            <a:lstStyle/>
            <a:p>
              <a:pPr lvl="0" algn="ctr" defTabSz="11557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Bằng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chứng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nằm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trong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bụng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mẹ</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uống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nước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ăn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cơm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mặc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quần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áo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vải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vũ</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cũng</a:t>
              </a:r>
              <a:r>
                <a:rPr lang="en-US" sz="2400" kern="1200" dirty="0" smtClean="0">
                  <a:latin typeface="Times New Roman" panose="02020603050405020304" pitchFamily="18" charset="0"/>
                  <a:cs typeface="Times New Roman" panose="02020603050405020304" pitchFamily="18" charset="0"/>
                </a:rPr>
                <a:t> do </a:t>
              </a:r>
              <a:r>
                <a:rPr lang="en-US" sz="2400" kern="1200" dirty="0" err="1" smtClean="0">
                  <a:latin typeface="Times New Roman" panose="02020603050405020304" pitchFamily="18" charset="0"/>
                  <a:cs typeface="Times New Roman" panose="02020603050405020304" pitchFamily="18" charset="0"/>
                </a:rPr>
                <a:t>thợ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thủ</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công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rèn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nên</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05521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circle(in)">
                                      <p:cBhvr>
                                        <p:cTn id="1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BÀN VỀ NHÂN VẬT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THÁN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 GIÓNG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(Hoàng Tiến Tựu)</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p:nvPr/>
        </p:nvSpPr>
        <p:spPr>
          <a:xfrm>
            <a:off x="3887188" y="641211"/>
            <a:ext cx="4032514" cy="523220"/>
          </a:xfrm>
          <a:prstGeom prst="rect">
            <a:avLst/>
          </a:prstGeom>
        </p:spPr>
        <p:txBody>
          <a:bodyPr wrap="none">
            <a:spAutoFit/>
          </a:bodyPr>
          <a:lstStyle/>
          <a:p>
            <a:pPr marL="270510" marR="0" lvl="0" indent="269875"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42458" y="1305279"/>
            <a:ext cx="6005870"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smtClean="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Ý kiến 2: Thánh Gióng cũng mang những nét bình thường của con người trần thế.</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6" name="Group 5"/>
          <p:cNvGrpSpPr/>
          <p:nvPr/>
        </p:nvGrpSpPr>
        <p:grpSpPr>
          <a:xfrm>
            <a:off x="519744" y="2662890"/>
            <a:ext cx="5793907" cy="3484962"/>
            <a:chOff x="2033587" y="2413396"/>
            <a:chExt cx="7851668" cy="2039253"/>
          </a:xfrm>
        </p:grpSpPr>
        <p:sp>
          <p:nvSpPr>
            <p:cNvPr id="7" name="Freeform 6"/>
            <p:cNvSpPr/>
            <p:nvPr/>
          </p:nvSpPr>
          <p:spPr>
            <a:xfrm>
              <a:off x="2033587" y="2413396"/>
              <a:ext cx="2993151" cy="2031206"/>
            </a:xfrm>
            <a:custGeom>
              <a:avLst/>
              <a:gdLst>
                <a:gd name="connsiteX0" fmla="*/ 0 w 3385343"/>
                <a:gd name="connsiteY0" fmla="*/ 203121 h 2031206"/>
                <a:gd name="connsiteX1" fmla="*/ 203121 w 3385343"/>
                <a:gd name="connsiteY1" fmla="*/ 0 h 2031206"/>
                <a:gd name="connsiteX2" fmla="*/ 3182222 w 3385343"/>
                <a:gd name="connsiteY2" fmla="*/ 0 h 2031206"/>
                <a:gd name="connsiteX3" fmla="*/ 3385343 w 3385343"/>
                <a:gd name="connsiteY3" fmla="*/ 203121 h 2031206"/>
                <a:gd name="connsiteX4" fmla="*/ 3385343 w 3385343"/>
                <a:gd name="connsiteY4" fmla="*/ 1828085 h 2031206"/>
                <a:gd name="connsiteX5" fmla="*/ 3182222 w 3385343"/>
                <a:gd name="connsiteY5" fmla="*/ 2031206 h 2031206"/>
                <a:gd name="connsiteX6" fmla="*/ 203121 w 3385343"/>
                <a:gd name="connsiteY6" fmla="*/ 2031206 h 2031206"/>
                <a:gd name="connsiteX7" fmla="*/ 0 w 3385343"/>
                <a:gd name="connsiteY7" fmla="*/ 1828085 h 2031206"/>
                <a:gd name="connsiteX8" fmla="*/ 0 w 3385343"/>
                <a:gd name="connsiteY8" fmla="*/ 203121 h 203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5343" h="2031206">
                  <a:moveTo>
                    <a:pt x="0" y="203121"/>
                  </a:moveTo>
                  <a:cubicBezTo>
                    <a:pt x="0" y="90940"/>
                    <a:pt x="90940" y="0"/>
                    <a:pt x="203121" y="0"/>
                  </a:cubicBezTo>
                  <a:lnTo>
                    <a:pt x="3182222" y="0"/>
                  </a:lnTo>
                  <a:cubicBezTo>
                    <a:pt x="3294403" y="0"/>
                    <a:pt x="3385343" y="90940"/>
                    <a:pt x="3385343" y="203121"/>
                  </a:cubicBezTo>
                  <a:lnTo>
                    <a:pt x="3385343" y="1828085"/>
                  </a:lnTo>
                  <a:cubicBezTo>
                    <a:pt x="3385343" y="1940266"/>
                    <a:pt x="3294403" y="2031206"/>
                    <a:pt x="3182222" y="2031206"/>
                  </a:cubicBezTo>
                  <a:lnTo>
                    <a:pt x="203121" y="2031206"/>
                  </a:lnTo>
                  <a:cubicBezTo>
                    <a:pt x="90940" y="2031206"/>
                    <a:pt x="0" y="1940266"/>
                    <a:pt x="0" y="1828085"/>
                  </a:cubicBezTo>
                  <a:lnTo>
                    <a:pt x="0" y="20312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35692" tIns="135692" rIns="135692" bIns="135692" numCol="1" spcCol="1270" anchor="ctr" anchorCtr="0">
              <a:noAutofit/>
            </a:bodyPr>
            <a:lstStyle/>
            <a:p>
              <a:pPr lvl="0" algn="ctr" defTabSz="889000">
                <a:lnSpc>
                  <a:spcPct val="90000"/>
                </a:lnSpc>
                <a:spcBef>
                  <a:spcPct val="0"/>
                </a:spcBef>
                <a:spcAft>
                  <a:spcPct val="35000"/>
                </a:spcAft>
              </a:pPr>
              <a:r>
                <a:rPr lang="vi-VN" sz="2800" b="1" kern="1200" dirty="0" smtClean="0">
                  <a:latin typeface="Times New Roman" panose="02020603050405020304" pitchFamily="18" charset="0"/>
                  <a:cs typeface="Times New Roman" panose="02020603050405020304" pitchFamily="18" charset="0"/>
                </a:rPr>
                <a:t>Lí lẽ </a:t>
              </a:r>
              <a:r>
                <a:rPr lang="en-US" sz="2800" b="1" kern="1200" dirty="0" smtClean="0">
                  <a:latin typeface="Times New Roman" panose="02020603050405020304" pitchFamily="18" charset="0"/>
                  <a:cs typeface="Times New Roman" panose="02020603050405020304" pitchFamily="18" charset="0"/>
                </a:rPr>
                <a:t>3</a:t>
              </a:r>
              <a:r>
                <a:rPr lang="vi-VN" sz="2800" b="1"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hiện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sức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mạnh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cuộc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giữ</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nước</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9" name="Freeform 8"/>
            <p:cNvSpPr/>
            <p:nvPr/>
          </p:nvSpPr>
          <p:spPr>
            <a:xfrm>
              <a:off x="5161626" y="3009216"/>
              <a:ext cx="717692" cy="839565"/>
            </a:xfrm>
            <a:custGeom>
              <a:avLst/>
              <a:gdLst>
                <a:gd name="connsiteX0" fmla="*/ 0 w 717692"/>
                <a:gd name="connsiteY0" fmla="*/ 167913 h 839565"/>
                <a:gd name="connsiteX1" fmla="*/ 358846 w 717692"/>
                <a:gd name="connsiteY1" fmla="*/ 167913 h 839565"/>
                <a:gd name="connsiteX2" fmla="*/ 358846 w 717692"/>
                <a:gd name="connsiteY2" fmla="*/ 0 h 839565"/>
                <a:gd name="connsiteX3" fmla="*/ 717692 w 717692"/>
                <a:gd name="connsiteY3" fmla="*/ 419783 h 839565"/>
                <a:gd name="connsiteX4" fmla="*/ 358846 w 717692"/>
                <a:gd name="connsiteY4" fmla="*/ 839565 h 839565"/>
                <a:gd name="connsiteX5" fmla="*/ 358846 w 717692"/>
                <a:gd name="connsiteY5" fmla="*/ 671652 h 839565"/>
                <a:gd name="connsiteX6" fmla="*/ 0 w 717692"/>
                <a:gd name="connsiteY6" fmla="*/ 671652 h 839565"/>
                <a:gd name="connsiteX7" fmla="*/ 0 w 717692"/>
                <a:gd name="connsiteY7" fmla="*/ 167913 h 83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692" h="839565">
                  <a:moveTo>
                    <a:pt x="0" y="167913"/>
                  </a:moveTo>
                  <a:lnTo>
                    <a:pt x="358846" y="167913"/>
                  </a:lnTo>
                  <a:lnTo>
                    <a:pt x="358846" y="0"/>
                  </a:lnTo>
                  <a:lnTo>
                    <a:pt x="717692" y="419783"/>
                  </a:lnTo>
                  <a:lnTo>
                    <a:pt x="358846" y="839565"/>
                  </a:lnTo>
                  <a:lnTo>
                    <a:pt x="358846" y="671652"/>
                  </a:lnTo>
                  <a:lnTo>
                    <a:pt x="0" y="671652"/>
                  </a:lnTo>
                  <a:lnTo>
                    <a:pt x="0" y="16791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167913" rIns="215308" bIns="167913" numCol="1" spcCol="1270" anchor="ctr" anchorCtr="0">
              <a:noAutofit/>
            </a:bodyPr>
            <a:lstStyle/>
            <a:p>
              <a:pPr lvl="0" algn="ctr" defTabSz="711200">
                <a:lnSpc>
                  <a:spcPct val="90000"/>
                </a:lnSpc>
                <a:spcBef>
                  <a:spcPct val="0"/>
                </a:spcBef>
                <a:spcAft>
                  <a:spcPct val="35000"/>
                </a:spcAft>
              </a:pPr>
              <a:endParaRPr lang="en-US" sz="1600" kern="1200"/>
            </a:p>
          </p:txBody>
        </p:sp>
        <p:sp>
          <p:nvSpPr>
            <p:cNvPr id="10" name="Freeform 9"/>
            <p:cNvSpPr/>
            <p:nvPr/>
          </p:nvSpPr>
          <p:spPr>
            <a:xfrm>
              <a:off x="5879318" y="2421443"/>
              <a:ext cx="4005937" cy="2031206"/>
            </a:xfrm>
            <a:custGeom>
              <a:avLst/>
              <a:gdLst>
                <a:gd name="connsiteX0" fmla="*/ 0 w 3385343"/>
                <a:gd name="connsiteY0" fmla="*/ 203121 h 2031206"/>
                <a:gd name="connsiteX1" fmla="*/ 203121 w 3385343"/>
                <a:gd name="connsiteY1" fmla="*/ 0 h 2031206"/>
                <a:gd name="connsiteX2" fmla="*/ 3182222 w 3385343"/>
                <a:gd name="connsiteY2" fmla="*/ 0 h 2031206"/>
                <a:gd name="connsiteX3" fmla="*/ 3385343 w 3385343"/>
                <a:gd name="connsiteY3" fmla="*/ 203121 h 2031206"/>
                <a:gd name="connsiteX4" fmla="*/ 3385343 w 3385343"/>
                <a:gd name="connsiteY4" fmla="*/ 1828085 h 2031206"/>
                <a:gd name="connsiteX5" fmla="*/ 3182222 w 3385343"/>
                <a:gd name="connsiteY5" fmla="*/ 2031206 h 2031206"/>
                <a:gd name="connsiteX6" fmla="*/ 203121 w 3385343"/>
                <a:gd name="connsiteY6" fmla="*/ 2031206 h 2031206"/>
                <a:gd name="connsiteX7" fmla="*/ 0 w 3385343"/>
                <a:gd name="connsiteY7" fmla="*/ 1828085 h 2031206"/>
                <a:gd name="connsiteX8" fmla="*/ 0 w 3385343"/>
                <a:gd name="connsiteY8" fmla="*/ 203121 h 203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5343" h="2031206">
                  <a:moveTo>
                    <a:pt x="0" y="203121"/>
                  </a:moveTo>
                  <a:cubicBezTo>
                    <a:pt x="0" y="90940"/>
                    <a:pt x="90940" y="0"/>
                    <a:pt x="203121" y="0"/>
                  </a:cubicBezTo>
                  <a:lnTo>
                    <a:pt x="3182222" y="0"/>
                  </a:lnTo>
                  <a:cubicBezTo>
                    <a:pt x="3294403" y="0"/>
                    <a:pt x="3385343" y="90940"/>
                    <a:pt x="3385343" y="203121"/>
                  </a:cubicBezTo>
                  <a:lnTo>
                    <a:pt x="3385343" y="1828085"/>
                  </a:lnTo>
                  <a:cubicBezTo>
                    <a:pt x="3385343" y="1940266"/>
                    <a:pt x="3294403" y="2031206"/>
                    <a:pt x="3182222" y="2031206"/>
                  </a:cubicBezTo>
                  <a:lnTo>
                    <a:pt x="203121" y="2031206"/>
                  </a:lnTo>
                  <a:cubicBezTo>
                    <a:pt x="90940" y="2031206"/>
                    <a:pt x="0" y="1940266"/>
                    <a:pt x="0" y="1828085"/>
                  </a:cubicBezTo>
                  <a:lnTo>
                    <a:pt x="0" y="20312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135692" tIns="135692" rIns="135692" bIns="135692" numCol="1" spcCol="1270" anchor="ctr" anchorCtr="0">
              <a:noAutofit/>
            </a:bodyPr>
            <a:lstStyle/>
            <a:p>
              <a:pPr lvl="0" algn="ctr" defTabSz="889000">
                <a:lnSpc>
                  <a:spcPct val="90000"/>
                </a:lnSpc>
                <a:spcBef>
                  <a:spcPct val="0"/>
                </a:spcBef>
                <a:spcAft>
                  <a:spcPct val="35000"/>
                </a:spcAft>
              </a:pPr>
              <a:r>
                <a:rPr lang="vi-VN" sz="2800" b="1" kern="1200" dirty="0" smtClean="0">
                  <a:latin typeface="Times New Roman" panose="02020603050405020304" pitchFamily="18" charset="0"/>
                  <a:cs typeface="Times New Roman" panose="02020603050405020304" pitchFamily="18" charset="0"/>
                </a:rPr>
                <a:t>Bằng chứng</a:t>
              </a:r>
              <a:r>
                <a:rPr lang="en-US" sz="2800" b="1"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thường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tiềm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ẩm</a:t>
              </a:r>
              <a:r>
                <a:rPr lang="en-US" sz="2800" kern="1200" dirty="0" smtClean="0">
                  <a:latin typeface="Times New Roman" panose="02020603050405020304" pitchFamily="18" charset="0"/>
                  <a:cs typeface="Times New Roman" panose="02020603050405020304" pitchFamily="18" charset="0"/>
                </a:rPr>
                <a:t>&lt;=&gt; </a:t>
              </a:r>
              <a:r>
                <a:rPr lang="en-US" sz="2800" kern="1200" dirty="0" err="1" smtClean="0">
                  <a:latin typeface="Times New Roman" panose="02020603050405020304" pitchFamily="18" charset="0"/>
                  <a:cs typeface="Times New Roman" panose="02020603050405020304" pitchFamily="18" charset="0"/>
                </a:rPr>
                <a:t>Gióng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nói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Lúc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giặc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thì</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tập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hợp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thức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tỉnh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lực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lượng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Gióng</a:t>
              </a:r>
              <a:endParaRPr lang="en-US" sz="2800" kern="1200" dirty="0">
                <a:latin typeface="Times New Roman" panose="02020603050405020304" pitchFamily="18" charset="0"/>
                <a:cs typeface="Times New Roman" panose="02020603050405020304" pitchFamily="18" charset="0"/>
              </a:endParaRPr>
            </a:p>
          </p:txBody>
        </p:sp>
      </p:grpSp>
      <p:sp>
        <p:nvSpPr>
          <p:cNvPr id="11" name="Horizontal Scroll 10"/>
          <p:cNvSpPr/>
          <p:nvPr/>
        </p:nvSpPr>
        <p:spPr>
          <a:xfrm>
            <a:off x="6693431" y="1554809"/>
            <a:ext cx="4939465" cy="4680891"/>
          </a:xfrm>
          <a:prstGeom prst="horizontalScroll">
            <a:avLst>
              <a:gd name="adj" fmla="val 7477"/>
            </a:avLst>
          </a:prstGeom>
        </p:spPr>
        <p:style>
          <a:lnRef idx="2">
            <a:schemeClr val="accent2"/>
          </a:lnRef>
          <a:fillRef idx="1">
            <a:schemeClr val="lt1"/>
          </a:fillRef>
          <a:effectRef idx="0">
            <a:schemeClr val="accent2"/>
          </a:effectRef>
          <a:fontRef idx="minor">
            <a:schemeClr val="dk1"/>
          </a:fontRef>
        </p:style>
        <p:txBody>
          <a:bodyPr rtlCol="0" anchor="ctr"/>
          <a:lstStyle/>
          <a:p>
            <a:pPr algn="just">
              <a:spcAft>
                <a:spcPts val="0"/>
              </a:spcAft>
            </a:pPr>
            <a:r>
              <a:rPr lang="vi-VN" sz="2800" b="1" dirty="0">
                <a:latin typeface="Times New Roman" panose="02020603050405020304" pitchFamily="18" charset="0"/>
                <a:ea typeface="Arial" panose="020B0604020202020204" pitchFamily="34" charset="0"/>
              </a:rPr>
              <a:t>Nhận xét: </a:t>
            </a:r>
            <a:r>
              <a:rPr lang="vi-VN" sz="2800" dirty="0">
                <a:latin typeface="Times New Roman" panose="02020603050405020304" pitchFamily="18" charset="0"/>
                <a:ea typeface="Arial" panose="020B0604020202020204" pitchFamily="34" charset="0"/>
              </a:rPr>
              <a:t>hệ thống các ý kiến, lí lẽ, bằng chứng được sắp xếp logic, rõ ràng, thể hiện được những nhận định của tác giả về nhân vật Thánh Gióng mang vẻ đẹp: phi thường nhưng cũng rất đời thường.</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9419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out)">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pl-PL" sz="2400" b="1" dirty="0">
                <a:solidFill>
                  <a:srgbClr val="FF0000"/>
                </a:solidFill>
                <a:latin typeface="Times New Roman" panose="02020603050405020304" pitchFamily="18" charset="0"/>
                <a:ea typeface="Times New Roman" panose="02020603050405020304" pitchFamily="18" charset="0"/>
              </a:rPr>
              <a:t>VĂN BẢN 2: BÀN VỀ NHÂN VẬT </a:t>
            </a:r>
            <a:r>
              <a:rPr lang="pl-PL" sz="2400" b="1" dirty="0" smtClean="0">
                <a:solidFill>
                  <a:srgbClr val="FF0000"/>
                </a:solidFill>
                <a:latin typeface="Times New Roman" panose="02020603050405020304" pitchFamily="18" charset="0"/>
                <a:ea typeface="Times New Roman" panose="02020603050405020304" pitchFamily="18" charset="0"/>
              </a:rPr>
              <a:t>THÁN</a:t>
            </a:r>
            <a:r>
              <a:rPr lang="en-US" sz="2400" b="1" dirty="0" smtClean="0">
                <a:solidFill>
                  <a:srgbClr val="FF0000"/>
                </a:solidFill>
                <a:latin typeface="Times New Roman" panose="02020603050405020304" pitchFamily="18" charset="0"/>
                <a:ea typeface="Times New Roman" panose="02020603050405020304" pitchFamily="18" charset="0"/>
              </a:rPr>
              <a:t>H GIÓNG </a:t>
            </a:r>
            <a:r>
              <a:rPr lang="pl-PL" sz="2400" b="1" dirty="0" smtClean="0">
                <a:solidFill>
                  <a:srgbClr val="FF0000"/>
                </a:solidFill>
                <a:latin typeface="Times New Roman" panose="02020603050405020304" pitchFamily="18" charset="0"/>
                <a:ea typeface="Times New Roman" panose="02020603050405020304" pitchFamily="18" charset="0"/>
              </a:rPr>
              <a:t>(Hoàng Tiến Tựu)</a:t>
            </a:r>
            <a:endParaRPr lang="en-US" sz="2000" dirty="0">
              <a:solidFill>
                <a:prstClr val="white"/>
              </a:solidFill>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6</a:t>
            </a:r>
            <a:endParaRPr lang="en-US" sz="1600" dirty="0">
              <a:solidFill>
                <a:prstClr val="white"/>
              </a:solidFill>
              <a:latin typeface="Lucida Handwriting" panose="03010101010101010101" pitchFamily="66" charset="0"/>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4244619431"/>
              </p:ext>
            </p:extLst>
          </p:nvPr>
        </p:nvGraphicFramePr>
        <p:xfrm>
          <a:off x="507555" y="830820"/>
          <a:ext cx="11441638" cy="5934191"/>
        </p:xfrm>
        <a:graphic>
          <a:graphicData uri="http://schemas.openxmlformats.org/drawingml/2006/table">
            <a:tbl>
              <a:tblPr firstRow="1" firstCol="1" bandRow="1"/>
              <a:tblGrid>
                <a:gridCol w="3842483"/>
                <a:gridCol w="1507370"/>
                <a:gridCol w="6091785"/>
              </a:tblGrid>
              <a:tr h="348494">
                <a:tc>
                  <a:txBody>
                    <a:bodyPr/>
                    <a:lstStyle/>
                    <a:p>
                      <a:pPr algn="ctr">
                        <a:spcAft>
                          <a:spcPts val="0"/>
                        </a:spcAft>
                      </a:pPr>
                      <a:r>
                        <a:rPr lang="en-US" sz="1200" b="1">
                          <a:effectLst/>
                          <a:latin typeface="Times New Roman Bold"/>
                          <a:ea typeface="Calibri"/>
                          <a:cs typeface="Times New Roman Bold"/>
                        </a:rPr>
                        <a:t>PHIẾU HỌC TẬP SỐ 1:</a:t>
                      </a:r>
                      <a:endParaRPr lang="en-US" sz="1200">
                        <a:effectLst/>
                        <a:latin typeface="Calibri"/>
                        <a:ea typeface="SimSun"/>
                        <a:cs typeface="Times New Roman"/>
                      </a:endParaRPr>
                    </a:p>
                    <a:p>
                      <a:pPr algn="ctr">
                        <a:spcAft>
                          <a:spcPts val="0"/>
                        </a:spcAft>
                      </a:pPr>
                      <a:r>
                        <a:rPr lang="en-US" sz="1200" b="1">
                          <a:effectLst/>
                          <a:latin typeface="Times New Roman Bold"/>
                          <a:ea typeface="Calibri"/>
                          <a:cs typeface="Times New Roman Bold"/>
                        </a:rPr>
                        <a:t>TÌM HIỂU CÁC LÍ LẼ, BẰNG CHỨNG CỦA VĂN BẢN</a:t>
                      </a:r>
                      <a:endParaRPr lang="en-US" sz="1200">
                        <a:effectLst/>
                        <a:latin typeface="Calibri"/>
                        <a:ea typeface="SimSun"/>
                        <a:cs typeface="Times New Roman"/>
                      </a:endParaRPr>
                    </a:p>
                    <a:p>
                      <a:pPr algn="ctr">
                        <a:spcAft>
                          <a:spcPts val="0"/>
                        </a:spcAft>
                      </a:pPr>
                      <a:r>
                        <a:rPr lang="en-US" sz="1200" b="1">
                          <a:effectLst/>
                          <a:latin typeface="Times New Roman Bold"/>
                          <a:ea typeface="Calibri"/>
                          <a:cs typeface="Times New Roman Bold"/>
                        </a:rPr>
                        <a:t> “BÀN VỀ NHÂN VẬT THÁNH GIÓNG”</a:t>
                      </a:r>
                      <a:endParaRPr lang="en-US" sz="1200">
                        <a:effectLst/>
                        <a:latin typeface="Calibri"/>
                        <a:ea typeface="SimSun"/>
                        <a:cs typeface="Times New Roman"/>
                      </a:endParaRPr>
                    </a:p>
                  </a:txBody>
                  <a:tcPr marL="32671" marR="32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a:p>
                  </a:txBody>
                  <a:tcPr marL="43562" marR="43562" marT="21781" marB="21781">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tc>
                  <a:txBody>
                    <a:bodyPr/>
                    <a:lstStyle/>
                    <a:p>
                      <a:endParaRPr lang="en-US" sz="1200"/>
                    </a:p>
                  </a:txBody>
                  <a:tcPr marL="43562" marR="43562" marT="21781" marB="21781">
                    <a:lnB w="12700" cap="flat" cmpd="sng" algn="ctr">
                      <a:solidFill>
                        <a:srgbClr val="000000"/>
                      </a:solidFill>
                      <a:prstDash val="solid"/>
                      <a:round/>
                      <a:headEnd type="none" w="med" len="med"/>
                      <a:tailEnd type="none" w="med" len="med"/>
                    </a:lnB>
                  </a:tcPr>
                </a:tc>
              </a:tr>
              <a:tr h="140366">
                <a:tc>
                  <a:txBody>
                    <a:bodyPr/>
                    <a:lstStyle/>
                    <a:p>
                      <a:pPr algn="ctr">
                        <a:spcAft>
                          <a:spcPts val="0"/>
                        </a:spcAft>
                      </a:pPr>
                      <a:r>
                        <a:rPr lang="en-US" sz="1600" b="1">
                          <a:effectLst/>
                          <a:latin typeface="Times New Roman Bold"/>
                          <a:ea typeface="Calibri"/>
                          <a:cs typeface="Times New Roman Bold"/>
                        </a:rPr>
                        <a:t>Ý KIẾN VỀ NHÂN VẬT THÁNH GIÓNG</a:t>
                      </a:r>
                      <a:endParaRPr lang="en-US" sz="1600">
                        <a:effectLst/>
                        <a:latin typeface="Calibri"/>
                        <a:ea typeface="SimSun"/>
                        <a:cs typeface="Times New Roman"/>
                      </a:endParaRPr>
                    </a:p>
                  </a:txBody>
                  <a:tcPr marL="32671" marR="32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ADA"/>
                    </a:solidFill>
                  </a:tcPr>
                </a:tc>
                <a:tc>
                  <a:txBody>
                    <a:bodyPr/>
                    <a:lstStyle/>
                    <a:p>
                      <a:pPr algn="ctr">
                        <a:spcAft>
                          <a:spcPts val="0"/>
                        </a:spcAft>
                      </a:pPr>
                      <a:r>
                        <a:rPr lang="en-US" sz="1600" b="1">
                          <a:effectLst/>
                          <a:latin typeface="Times New Roman Bold"/>
                          <a:ea typeface="Calibri"/>
                          <a:cs typeface="Times New Roman Bold"/>
                        </a:rPr>
                        <a:t>LÍ LẼ</a:t>
                      </a:r>
                      <a:endParaRPr lang="en-US" sz="1600">
                        <a:effectLst/>
                        <a:latin typeface="Calibri"/>
                        <a:ea typeface="SimSun"/>
                        <a:cs typeface="Times New Roman"/>
                      </a:endParaRPr>
                    </a:p>
                  </a:txBody>
                  <a:tcPr marL="32671" marR="32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ADA"/>
                    </a:solidFill>
                  </a:tcPr>
                </a:tc>
                <a:tc>
                  <a:txBody>
                    <a:bodyPr/>
                    <a:lstStyle/>
                    <a:p>
                      <a:pPr algn="ctr">
                        <a:spcAft>
                          <a:spcPts val="0"/>
                        </a:spcAft>
                      </a:pPr>
                      <a:r>
                        <a:rPr lang="en-US" sz="1600" b="1">
                          <a:effectLst/>
                          <a:latin typeface="Times New Roman Bold"/>
                          <a:ea typeface="Calibri"/>
                          <a:cs typeface="Times New Roman Bold"/>
                        </a:rPr>
                        <a:t>BẰNG CHỨNG</a:t>
                      </a:r>
                      <a:endParaRPr lang="en-US" sz="1600">
                        <a:effectLst/>
                        <a:latin typeface="Calibri"/>
                        <a:ea typeface="SimSun"/>
                        <a:cs typeface="Times New Roman"/>
                      </a:endParaRPr>
                    </a:p>
                  </a:txBody>
                  <a:tcPr marL="32671" marR="32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ADA"/>
                    </a:solidFill>
                  </a:tcPr>
                </a:tc>
              </a:tr>
              <a:tr h="508221">
                <a:tc>
                  <a:txBody>
                    <a:bodyPr/>
                    <a:lstStyle/>
                    <a:p>
                      <a:pPr algn="ctr">
                        <a:spcAft>
                          <a:spcPts val="0"/>
                        </a:spcAft>
                      </a:pPr>
                      <a:r>
                        <a:rPr lang="en-US" sz="1600" b="1">
                          <a:effectLst/>
                          <a:latin typeface="Times New Roman Bold"/>
                          <a:ea typeface="Calibri"/>
                          <a:cs typeface="Times New Roman Bold"/>
                        </a:rPr>
                        <a:t>Ý kiến 1: Thánh Gióng là một người anh hùng phi thường</a:t>
                      </a:r>
                      <a:endParaRPr lang="en-US" sz="1600">
                        <a:effectLst/>
                        <a:latin typeface="Calibri"/>
                        <a:ea typeface="SimSun"/>
                        <a:cs typeface="Times New Roman"/>
                      </a:endParaRPr>
                    </a:p>
                  </a:txBody>
                  <a:tcPr marL="32671" marR="32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effectLst/>
                          <a:latin typeface="Calibri"/>
                          <a:ea typeface="Calibri"/>
                          <a:cs typeface="Times New Roman"/>
                        </a:rPr>
                        <a:t>Gióng có nguồn gốc siêu nhiên, thần thánh khác thường.</a:t>
                      </a:r>
                      <a:endParaRPr lang="en-US" sz="1600">
                        <a:effectLst/>
                        <a:latin typeface="Calibri"/>
                        <a:ea typeface="SimSun"/>
                        <a:cs typeface="Times New Roman"/>
                      </a:endParaRPr>
                    </a:p>
                  </a:txBody>
                  <a:tcPr marL="32671" marR="32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effectLst/>
                          <a:latin typeface="Calibri"/>
                          <a:ea typeface="Calibri"/>
                          <a:cs typeface="Times New Roman"/>
                        </a:rPr>
                        <a:t>- Sự thụ thai thần kì.</a:t>
                      </a:r>
                      <a:endParaRPr lang="en-US" sz="1600">
                        <a:effectLst/>
                        <a:latin typeface="Calibri"/>
                        <a:ea typeface="SimSun"/>
                        <a:cs typeface="Times New Roman"/>
                      </a:endParaRPr>
                    </a:p>
                    <a:p>
                      <a:pPr>
                        <a:spcAft>
                          <a:spcPts val="0"/>
                        </a:spcAft>
                      </a:pPr>
                      <a:r>
                        <a:rPr lang="en-US" sz="1600">
                          <a:effectLst/>
                          <a:latin typeface="Calibri"/>
                          <a:ea typeface="Calibri"/>
                          <a:cs typeface="Times New Roman"/>
                        </a:rPr>
                        <a:t>- Sức mạnh, ý chí phi thường.</a:t>
                      </a:r>
                      <a:endParaRPr lang="en-US" sz="1600">
                        <a:effectLst/>
                        <a:latin typeface="Calibri"/>
                        <a:ea typeface="SimSun"/>
                        <a:cs typeface="Times New Roman"/>
                      </a:endParaRPr>
                    </a:p>
                  </a:txBody>
                  <a:tcPr marL="32671" marR="32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8221">
                <a:tc rowSpan="3">
                  <a:txBody>
                    <a:bodyPr/>
                    <a:lstStyle/>
                    <a:p>
                      <a:pPr algn="ctr">
                        <a:spcAft>
                          <a:spcPts val="0"/>
                        </a:spcAft>
                      </a:pPr>
                      <a:r>
                        <a:rPr lang="en-US" sz="1600" b="1">
                          <a:effectLst/>
                          <a:latin typeface="Times New Roman Bold"/>
                          <a:ea typeface="Calibri"/>
                          <a:cs typeface="Times New Roman Bold"/>
                        </a:rPr>
                        <a:t>Ý kiến 2: Thánh Gióng là một con người trần thế bình thường</a:t>
                      </a:r>
                      <a:endParaRPr lang="en-US" sz="1600">
                        <a:effectLst/>
                        <a:latin typeface="Calibri"/>
                        <a:ea typeface="SimSun"/>
                        <a:cs typeface="Times New Roman"/>
                      </a:endParaRPr>
                    </a:p>
                  </a:txBody>
                  <a:tcPr marL="32671" marR="32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effectLst/>
                          <a:latin typeface="Calibri"/>
                          <a:ea typeface="Calibri"/>
                          <a:cs typeface="Times New Roman"/>
                        </a:rPr>
                        <a:t>Nguồn gốc, lai lịch của Gióng rõ ràng, cụ thể, xác định.</a:t>
                      </a:r>
                      <a:endParaRPr lang="en-US" sz="1600">
                        <a:effectLst/>
                        <a:latin typeface="Calibri"/>
                        <a:ea typeface="SimSun"/>
                        <a:cs typeface="Times New Roman"/>
                      </a:endParaRPr>
                    </a:p>
                  </a:txBody>
                  <a:tcPr marL="32671" marR="32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effectLst/>
                          <a:latin typeface="Calibri"/>
                          <a:ea typeface="Calibri"/>
                          <a:cs typeface="Times New Roman"/>
                        </a:rPr>
                        <a:t>Người làng Phù Đổng, nước Văn Lang, đời Hùng Vương thứ sáu.</a:t>
                      </a:r>
                      <a:endParaRPr lang="en-US" sz="1600">
                        <a:effectLst/>
                        <a:latin typeface="Calibri"/>
                        <a:ea typeface="SimSun"/>
                        <a:cs typeface="Times New Roman"/>
                      </a:endParaRPr>
                    </a:p>
                  </a:txBody>
                  <a:tcPr marL="32671" marR="32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7951">
                <a:tc vMerge="1">
                  <a:txBody>
                    <a:bodyPr/>
                    <a:lstStyle/>
                    <a:p>
                      <a:endParaRPr lang="en-US"/>
                    </a:p>
                  </a:txBody>
                  <a:tcPr/>
                </a:tc>
                <a:tc>
                  <a:txBody>
                    <a:bodyPr/>
                    <a:lstStyle/>
                    <a:p>
                      <a:pPr>
                        <a:spcAft>
                          <a:spcPts val="0"/>
                        </a:spcAft>
                      </a:pPr>
                      <a:r>
                        <a:rPr lang="en-US" sz="1600">
                          <a:effectLst/>
                          <a:latin typeface="Calibri"/>
                          <a:ea typeface="Calibri"/>
                          <a:cs typeface="Times New Roman"/>
                        </a:rPr>
                        <a:t>Quá trình ra đời, trưởng thành, đánh giặc gắn với những người dân bình dị.</a:t>
                      </a:r>
                      <a:endParaRPr lang="en-US" sz="1600">
                        <a:effectLst/>
                        <a:latin typeface="Calibri"/>
                        <a:ea typeface="SimSun"/>
                        <a:cs typeface="Times New Roman"/>
                      </a:endParaRPr>
                    </a:p>
                    <a:p>
                      <a:pPr>
                        <a:spcAft>
                          <a:spcPts val="0"/>
                        </a:spcAft>
                      </a:pPr>
                      <a:r>
                        <a:rPr lang="en-US" sz="1600">
                          <a:effectLst/>
                          <a:latin typeface="Calibri"/>
                          <a:ea typeface="Calibri"/>
                          <a:cs typeface="Times New Roman"/>
                        </a:rPr>
                        <a:t> </a:t>
                      </a:r>
                      <a:endParaRPr lang="en-US" sz="1600">
                        <a:effectLst/>
                        <a:latin typeface="Calibri"/>
                        <a:ea typeface="SimSun"/>
                        <a:cs typeface="Times New Roman"/>
                      </a:endParaRPr>
                    </a:p>
                  </a:txBody>
                  <a:tcPr marL="32671" marR="32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effectLst/>
                          <a:latin typeface="Calibri"/>
                          <a:ea typeface="Calibri"/>
                          <a:cs typeface="Times New Roman"/>
                        </a:rPr>
                        <a:t>Dù có siêu nhiên đến đâu Gióng vẫn phải “nằm trong bụng mẹ” “uống nước, ăn cơm với cà”, “mặc quần áo bằng vải của dân làng Phù Đổng, ngựa sắt, áo giáp sắt do vua Hùng tập hợp thợ rèn tài giỏi trong nước đúc lên.</a:t>
                      </a:r>
                      <a:endParaRPr lang="en-US" sz="1600">
                        <a:effectLst/>
                        <a:latin typeface="Calibri"/>
                        <a:ea typeface="SimSun"/>
                        <a:cs typeface="Times New Roman"/>
                      </a:endParaRPr>
                    </a:p>
                  </a:txBody>
                  <a:tcPr marL="32671" marR="32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01857">
                <a:tc vMerge="1">
                  <a:txBody>
                    <a:bodyPr/>
                    <a:lstStyle/>
                    <a:p>
                      <a:endParaRPr lang="en-US"/>
                    </a:p>
                  </a:txBody>
                  <a:tcPr/>
                </a:tc>
                <a:tc>
                  <a:txBody>
                    <a:bodyPr/>
                    <a:lstStyle/>
                    <a:p>
                      <a:pPr>
                        <a:spcAft>
                          <a:spcPts val="0"/>
                        </a:spcAft>
                      </a:pPr>
                      <a:r>
                        <a:rPr lang="en-US" sz="1600">
                          <a:effectLst/>
                          <a:latin typeface="Calibri"/>
                          <a:ea typeface="Calibri"/>
                          <a:cs typeface="Times New Roman"/>
                        </a:rPr>
                        <a:t>Thánh Gióng thể hiện sức mạnh của nhân dân trong công cuộc giữ nước.</a:t>
                      </a:r>
                      <a:endParaRPr lang="en-US" sz="1600">
                        <a:effectLst/>
                        <a:latin typeface="Calibri"/>
                        <a:ea typeface="SimSun"/>
                        <a:cs typeface="Times New Roman"/>
                      </a:endParaRPr>
                    </a:p>
                    <a:p>
                      <a:pPr>
                        <a:spcAft>
                          <a:spcPts val="0"/>
                        </a:spcAft>
                      </a:pPr>
                      <a:r>
                        <a:rPr lang="en-US" sz="1600">
                          <a:effectLst/>
                          <a:latin typeface="Calibri"/>
                          <a:ea typeface="Calibri"/>
                          <a:cs typeface="Times New Roman"/>
                        </a:rPr>
                        <a:t> </a:t>
                      </a:r>
                      <a:endParaRPr lang="en-US" sz="1600">
                        <a:effectLst/>
                        <a:latin typeface="Calibri"/>
                        <a:ea typeface="SimSun"/>
                        <a:cs typeface="Times New Roman"/>
                      </a:endParaRPr>
                    </a:p>
                  </a:txBody>
                  <a:tcPr marL="32671" marR="32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effectLst/>
                          <a:latin typeface="Calibri"/>
                          <a:ea typeface="Calibri"/>
                          <a:cs typeface="Times New Roman"/>
                        </a:rPr>
                        <a:t>Hình ảnh cậu bé Gióng nằm im không nói, không cười nhưng khi giặc xâm lăng thì vụt lớn đánh giặc thể hiện sức mạnh tiềm ẩn của nhân dân.</a:t>
                      </a:r>
                      <a:endParaRPr lang="en-US" sz="1600">
                        <a:effectLst/>
                        <a:latin typeface="Calibri"/>
                        <a:ea typeface="SimSun"/>
                        <a:cs typeface="Times New Roman"/>
                      </a:endParaRPr>
                    </a:p>
                  </a:txBody>
                  <a:tcPr marL="32671" marR="326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9562811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BÀN VỀ NHÂN VẬT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THÁN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 GIÓNG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(Hoàng Tiến Tựu)</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p:nvPr/>
        </p:nvSpPr>
        <p:spPr>
          <a:xfrm>
            <a:off x="3887188" y="641211"/>
            <a:ext cx="4032514" cy="523220"/>
          </a:xfrm>
          <a:prstGeom prst="rect">
            <a:avLst/>
          </a:prstGeom>
        </p:spPr>
        <p:txBody>
          <a:bodyPr wrap="none">
            <a:spAutoFit/>
          </a:bodyPr>
          <a:lstStyle/>
          <a:p>
            <a:pPr marL="270510" marR="0" lvl="0" indent="269875"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362054" y="1381837"/>
            <a:ext cx="4982705" cy="1588127"/>
          </a:xfrm>
          <a:prstGeom prst="rect">
            <a:avLst/>
          </a:prstGeom>
        </p:spPr>
        <p:txBody>
          <a:bodyPr wrap="square">
            <a:spAutoFit/>
          </a:bodyPr>
          <a:lstStyle/>
          <a:p>
            <a:pPr algn="just">
              <a:lnSpc>
                <a:spcPct val="135000"/>
              </a:lnSpc>
              <a:spcAft>
                <a:spcPts val="0"/>
              </a:spcAft>
            </a:pPr>
            <a:r>
              <a:rPr lang="en-US" sz="2400" i="1">
                <a:latin typeface="Times New Roman Italic"/>
                <a:ea typeface="Calibri"/>
                <a:cs typeface="Times New Roman Italic"/>
              </a:rPr>
              <a:t>HS đọc đoạn văn (SGK trang 46) và tìm câu văn thể hiện lí lẽ, câu văn thể hiện bằng chứng.</a:t>
            </a:r>
            <a:endParaRPr lang="en-US" sz="2400">
              <a:effectLst/>
              <a:latin typeface="Times New Roman"/>
              <a:ea typeface="Calibri"/>
              <a:cs typeface="Times New Roman"/>
            </a:endParaRPr>
          </a:p>
        </p:txBody>
      </p:sp>
      <p:sp>
        <p:nvSpPr>
          <p:cNvPr id="6" name="Rectangle 5"/>
          <p:cNvSpPr/>
          <p:nvPr/>
        </p:nvSpPr>
        <p:spPr>
          <a:xfrm>
            <a:off x="419219" y="1801952"/>
            <a:ext cx="4829540" cy="2825389"/>
          </a:xfrm>
          <a:prstGeom prst="rect">
            <a:avLst/>
          </a:prstGeom>
        </p:spPr>
        <p:txBody>
          <a:bodyPr wrap="square">
            <a:spAutoFit/>
          </a:bodyPr>
          <a:lstStyle/>
          <a:p>
            <a:pPr algn="just">
              <a:lnSpc>
                <a:spcPct val="135000"/>
              </a:lnSpc>
              <a:spcAft>
                <a:spcPts val="0"/>
              </a:spcAft>
            </a:pPr>
            <a:r>
              <a:rPr lang="en-US" sz="2400">
                <a:latin typeface="Times New Roman"/>
                <a:ea typeface="Calibri"/>
                <a:cs typeface="Times New Roman"/>
              </a:rPr>
              <a:t>- Câu văn thể hiện lí lẽ: Quá trình ra đời, trưởng thành và chiến thắng ngoại xâm của Gióng </a:t>
            </a:r>
            <a:r>
              <a:rPr lang="en-US" sz="2400">
                <a:latin typeface="Times New Roman"/>
                <a:ea typeface="Calibri"/>
                <a:cs typeface="Times New Roman"/>
              </a:rPr>
              <a:t>đều </a:t>
            </a:r>
            <a:r>
              <a:rPr lang="en-US" sz="2400" smtClean="0">
                <a:latin typeface="Times New Roman"/>
                <a:ea typeface="Calibri"/>
                <a:cs typeface="Times New Roman"/>
              </a:rPr>
              <a:t>gắn </a:t>
            </a:r>
            <a:r>
              <a:rPr lang="en-US" sz="2400">
                <a:latin typeface="Times New Roman"/>
                <a:ea typeface="Calibri"/>
                <a:cs typeface="Times New Roman"/>
              </a:rPr>
              <a:t>với những người dân bình dị.</a:t>
            </a:r>
          </a:p>
          <a:p>
            <a:r>
              <a:rPr lang="en-US" sz="2400">
                <a:latin typeface="Times New Roman"/>
                <a:ea typeface="Calibri"/>
              </a:rPr>
              <a:t>- Câu văn thể hiện bằng chứng: (các câu còn lại). </a:t>
            </a:r>
            <a:endParaRPr lang="en-US" sz="2400"/>
          </a:p>
        </p:txBody>
      </p:sp>
    </p:spTree>
    <p:extLst>
      <p:ext uri="{BB962C8B-B14F-4D97-AF65-F5344CB8AC3E}">
        <p14:creationId xmlns:p14="http://schemas.microsoft.com/office/powerpoint/2010/main" val="34759508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92100" algn="ctr">
              <a:lnSpc>
                <a:spcPct val="115000"/>
              </a:lnSpc>
              <a:spcBef>
                <a:spcPts val="600"/>
              </a:spcBef>
              <a:spcAft>
                <a:spcPts val="200"/>
              </a:spcAft>
              <a:defRPr/>
            </a:pPr>
            <a:r>
              <a:rPr lang="en-US" sz="2400" b="1">
                <a:solidFill>
                  <a:srgbClr val="000000"/>
                </a:solidFill>
                <a:latin typeface="Times New Roman"/>
                <a:ea typeface="SimSun"/>
              </a:rPr>
              <a:t>Tiết 97, 98: </a:t>
            </a:r>
            <a:r>
              <a:rPr kumimoji="0" lang="en-US" sz="2400" b="1" i="0" u="none" strike="noStrike" kern="1200" cap="none" spc="0" normalizeH="0" baseline="0" noProof="0" smtClean="0">
                <a:ln>
                  <a:noFill/>
                </a:ln>
                <a:solidFill>
                  <a:srgbClr val="FF0000"/>
                </a:solidFill>
                <a:effectLst/>
                <a:uLnTx/>
                <a:uFillTx/>
                <a:latin typeface="Times New Roman" panose="02020603050405020304" pitchFamily="18" charset="0"/>
                <a:ea typeface="Times New Roman" panose="02020603050405020304" pitchFamily="18" charset="0"/>
                <a:cs typeface="+mn-cs"/>
              </a:rPr>
              <a:t>Văn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 HỌC THẦY, HỌC BẠN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Nguyễn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Tú</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5183794" y="684766"/>
            <a:ext cx="1811713" cy="548099"/>
          </a:xfrm>
          <a:prstGeom prst="rect">
            <a:avLst/>
          </a:prstGeom>
        </p:spPr>
        <p:txBody>
          <a:bodyPr wrap="none">
            <a:spAutoFit/>
          </a:bodyPr>
          <a:lstStyle/>
          <a:p>
            <a:pPr marL="0" marR="0" lvl="0" indent="0" algn="ctr"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Khởi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động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tretch>
            <a:fillRect/>
          </a:stretch>
        </p:blipFill>
        <p:spPr>
          <a:xfrm>
            <a:off x="1930605" y="1814331"/>
            <a:ext cx="8318090" cy="3155875"/>
          </a:xfrm>
          <a:prstGeom prst="rect">
            <a:avLst/>
          </a:prstGeom>
        </p:spPr>
      </p:pic>
      <p:sp>
        <p:nvSpPr>
          <p:cNvPr id="6" name="Rectangle 5"/>
          <p:cNvSpPr/>
          <p:nvPr/>
        </p:nvSpPr>
        <p:spPr>
          <a:xfrm>
            <a:off x="3093014" y="2360683"/>
            <a:ext cx="6347054" cy="1815882"/>
          </a:xfrm>
          <a:prstGeom prst="rect">
            <a:avLst/>
          </a:prstGeom>
        </p:spPr>
        <p:txBody>
          <a:bodyPr wrap="square">
            <a:spAutoFit/>
          </a:bodyPr>
          <a:lstStyle/>
          <a:p>
            <a:pPr marL="30480" marR="30480" algn="just">
              <a:spcAft>
                <a:spcPts val="1200"/>
              </a:spcAft>
            </a:pPr>
            <a:r>
              <a:rPr lang="en-US" sz="2800" dirty="0" err="1">
                <a:latin typeface="Times New Roman" panose="02020603050405020304" pitchFamily="18" charset="0"/>
                <a:ea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hỏi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thầy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bè</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giúp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rPr>
              <a:t>nâng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thần</a:t>
            </a:r>
            <a:r>
              <a:rPr lang="en-US" sz="2800" dirty="0">
                <a:latin typeface="Times New Roman" panose="02020603050405020304" pitchFamily="18" charset="0"/>
                <a:ea typeface="Times New Roman" panose="02020603050405020304" pitchFamily="18" charset="0"/>
              </a:rPr>
              <a:t> ham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hỏi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nữa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giúp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rPr>
              <a:t>nâng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gắn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gũi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bè</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thầy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263921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pl-PL" sz="2400" b="1" dirty="0">
                <a:solidFill>
                  <a:srgbClr val="FF0000"/>
                </a:solidFill>
                <a:latin typeface="Times New Roman" panose="02020603050405020304" pitchFamily="18" charset="0"/>
                <a:ea typeface="Times New Roman" panose="02020603050405020304" pitchFamily="18" charset="0"/>
              </a:rPr>
              <a:t>VĂN BẢN 2: BÀN VỀ NHÂN VẬT </a:t>
            </a:r>
            <a:r>
              <a:rPr lang="pl-PL" sz="2400" b="1" dirty="0" smtClean="0">
                <a:solidFill>
                  <a:srgbClr val="FF0000"/>
                </a:solidFill>
                <a:latin typeface="Times New Roman" panose="02020603050405020304" pitchFamily="18" charset="0"/>
                <a:ea typeface="Times New Roman" panose="02020603050405020304" pitchFamily="18" charset="0"/>
              </a:rPr>
              <a:t>THÁN</a:t>
            </a:r>
            <a:r>
              <a:rPr lang="en-US" sz="2400" b="1" dirty="0" smtClean="0">
                <a:solidFill>
                  <a:srgbClr val="FF0000"/>
                </a:solidFill>
                <a:latin typeface="Times New Roman" panose="02020603050405020304" pitchFamily="18" charset="0"/>
                <a:ea typeface="Times New Roman" panose="02020603050405020304" pitchFamily="18" charset="0"/>
              </a:rPr>
              <a:t>H GIÓNG </a:t>
            </a:r>
            <a:r>
              <a:rPr lang="pl-PL" sz="2400" b="1" dirty="0" smtClean="0">
                <a:solidFill>
                  <a:srgbClr val="FF0000"/>
                </a:solidFill>
                <a:latin typeface="Times New Roman" panose="02020603050405020304" pitchFamily="18" charset="0"/>
                <a:ea typeface="Times New Roman" panose="02020603050405020304" pitchFamily="18" charset="0"/>
              </a:rPr>
              <a:t>(Hoàng Tiến Tựu)</a:t>
            </a:r>
            <a:endParaRPr lang="en-US" sz="2000" dirty="0">
              <a:solidFill>
                <a:prstClr val="white"/>
              </a:solidFill>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6</a:t>
            </a:r>
            <a:endParaRPr lang="en-US" sz="1600" dirty="0">
              <a:solidFill>
                <a:prstClr val="white"/>
              </a:solidFill>
              <a:latin typeface="Lucida Handwriting" panose="03010101010101010101" pitchFamily="66" charset="0"/>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4" name="Rectangle 3"/>
          <p:cNvSpPr/>
          <p:nvPr/>
        </p:nvSpPr>
        <p:spPr>
          <a:xfrm>
            <a:off x="3887188" y="641211"/>
            <a:ext cx="4032514" cy="523220"/>
          </a:xfrm>
          <a:prstGeom prst="rect">
            <a:avLst/>
          </a:prstGeom>
        </p:spPr>
        <p:txBody>
          <a:bodyPr wrap="none">
            <a:spAutoFit/>
          </a:bodyPr>
          <a:lstStyle/>
          <a:p>
            <a:pPr marL="270510" indent="269875">
              <a:defRPr/>
            </a:pPr>
            <a:r>
              <a:rPr lang="en-US" sz="2800" b="1" dirty="0" err="1">
                <a:solidFill>
                  <a:srgbClr val="0000FF"/>
                </a:solidFill>
                <a:latin typeface="Times New Roman" panose="02020603050405020304" pitchFamily="18" charset="0"/>
                <a:ea typeface="Times New Roman" panose="02020603050405020304" pitchFamily="18" charset="0"/>
              </a:rPr>
              <a:t>Hình</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thành</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kiến</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thức</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7" name="Rectangle 6"/>
          <p:cNvSpPr/>
          <p:nvPr/>
        </p:nvSpPr>
        <p:spPr>
          <a:xfrm>
            <a:off x="660400" y="1234408"/>
            <a:ext cx="3961341" cy="523220"/>
          </a:xfrm>
          <a:prstGeom prst="rect">
            <a:avLst/>
          </a:prstGeom>
        </p:spPr>
        <p:txBody>
          <a:bodyPr wrap="none">
            <a:spAutoFit/>
          </a:bodyPr>
          <a:lstStyle/>
          <a:p>
            <a:pPr>
              <a:tabLst>
                <a:tab pos="1386840" algn="l"/>
              </a:tabLst>
            </a:pPr>
            <a:r>
              <a:rPr lang="de-DE" sz="2800" b="1" smtClean="0">
                <a:solidFill>
                  <a:srgbClr val="0000FF"/>
                </a:solidFill>
                <a:latin typeface="Times New Roman" panose="02020603050405020304" pitchFamily="18" charset="0"/>
                <a:ea typeface="Times New Roman" panose="02020603050405020304" pitchFamily="18" charset="0"/>
              </a:rPr>
              <a:t>3. </a:t>
            </a:r>
            <a:r>
              <a:rPr lang="de-DE" sz="2800" b="1" dirty="0">
                <a:solidFill>
                  <a:srgbClr val="0000FF"/>
                </a:solidFill>
                <a:latin typeface="Times New Roman" panose="02020603050405020304" pitchFamily="18" charset="0"/>
                <a:ea typeface="Times New Roman" panose="02020603050405020304" pitchFamily="18" charset="0"/>
              </a:rPr>
              <a:t>Suy ngẫm và phản hồi</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9" name="Rectangle 8"/>
          <p:cNvSpPr/>
          <p:nvPr/>
        </p:nvSpPr>
        <p:spPr>
          <a:xfrm>
            <a:off x="442458" y="1653809"/>
            <a:ext cx="6826247" cy="1255728"/>
          </a:xfrm>
          <a:prstGeom prst="rect">
            <a:avLst/>
          </a:prstGeom>
        </p:spPr>
        <p:txBody>
          <a:bodyPr wrap="square">
            <a:spAutoFit/>
          </a:bodyPr>
          <a:lstStyle/>
          <a:p>
            <a:pPr algn="just">
              <a:lnSpc>
                <a:spcPct val="135000"/>
              </a:lnSpc>
              <a:spcAft>
                <a:spcPts val="800"/>
              </a:spcAft>
            </a:pPr>
            <a:r>
              <a:rPr lang="vi-VN" sz="2800" b="1">
                <a:solidFill>
                  <a:prstClr val="black"/>
                </a:solidFill>
                <a:latin typeface="Times New Roman"/>
                <a:ea typeface="Calibri"/>
                <a:cs typeface="Times New Roman Bold"/>
              </a:rPr>
              <a:t>3.1</a:t>
            </a:r>
            <a:r>
              <a:rPr lang="en-US" sz="2800" b="1">
                <a:solidFill>
                  <a:prstClr val="black"/>
                </a:solidFill>
                <a:latin typeface="Times New Roman Bold"/>
                <a:ea typeface="Calibri"/>
                <a:cs typeface="Times New Roman Bold"/>
              </a:rPr>
              <a:t>. Đặc điểm văn bản nghị luận “Bàn về nhân vật Thánh </a:t>
            </a:r>
            <a:r>
              <a:rPr lang="en-US" sz="2800" b="1" smtClean="0">
                <a:solidFill>
                  <a:prstClr val="black"/>
                </a:solidFill>
                <a:latin typeface="Times New Roman Bold"/>
                <a:ea typeface="Calibri"/>
                <a:cs typeface="Times New Roman Bold"/>
              </a:rPr>
              <a:t>Gióng”</a:t>
            </a:r>
            <a:endParaRPr lang="en-US" sz="2800">
              <a:solidFill>
                <a:prstClr val="black"/>
              </a:solidFill>
              <a:latin typeface="Times New Roman"/>
              <a:ea typeface="Calibri"/>
              <a:cs typeface="Times New Roman"/>
            </a:endParaRPr>
          </a:p>
        </p:txBody>
      </p:sp>
      <p:pic>
        <p:nvPicPr>
          <p:cNvPr id="10" name="Picture 9"/>
          <p:cNvPicPr>
            <a:picLocks noChangeAspect="1"/>
          </p:cNvPicPr>
          <p:nvPr/>
        </p:nvPicPr>
        <p:blipFill rotWithShape="1">
          <a:blip r:embed="rId7"/>
          <a:srcRect l="27663"/>
          <a:stretch/>
        </p:blipFill>
        <p:spPr>
          <a:xfrm>
            <a:off x="7557534" y="1339289"/>
            <a:ext cx="4095962" cy="2760764"/>
          </a:xfrm>
          <a:prstGeom prst="rect">
            <a:avLst/>
          </a:prstGeom>
          <a:ln>
            <a:noFill/>
          </a:ln>
          <a:effectLst>
            <a:outerShdw blurRad="190500" algn="tl" rotWithShape="0">
              <a:srgbClr val="000000">
                <a:alpha val="70000"/>
              </a:srgbClr>
            </a:outerShdw>
          </a:effectLst>
        </p:spPr>
      </p:pic>
      <p:sp>
        <p:nvSpPr>
          <p:cNvPr id="6" name="Rectangle 5"/>
          <p:cNvSpPr/>
          <p:nvPr/>
        </p:nvSpPr>
        <p:spPr>
          <a:xfrm>
            <a:off x="381186" y="2909537"/>
            <a:ext cx="7176348" cy="590931"/>
          </a:xfrm>
          <a:prstGeom prst="rect">
            <a:avLst/>
          </a:prstGeom>
        </p:spPr>
        <p:txBody>
          <a:bodyPr wrap="square">
            <a:spAutoFit/>
          </a:bodyPr>
          <a:lstStyle/>
          <a:p>
            <a:pPr algn="ctr">
              <a:lnSpc>
                <a:spcPct val="135000"/>
              </a:lnSpc>
            </a:pPr>
            <a:r>
              <a:rPr lang="vi-VN" sz="2400" b="1" smtClean="0">
                <a:latin typeface="Times New Roman"/>
                <a:ea typeface="Calibri"/>
              </a:rPr>
              <a:t>2</a:t>
            </a:r>
            <a:r>
              <a:rPr lang="vi-VN" sz="2400" b="1">
                <a:latin typeface="Times New Roman"/>
                <a:ea typeface="Calibri"/>
              </a:rPr>
              <a:t>. </a:t>
            </a:r>
            <a:r>
              <a:rPr lang="en-US" sz="2400" b="1">
                <a:latin typeface="Times New Roman"/>
                <a:ea typeface="Calibri"/>
              </a:rPr>
              <a:t>Tóm tắt văn bản “Bàn về nhân vật Thánh </a:t>
            </a:r>
            <a:r>
              <a:rPr lang="en-US" sz="2400" b="1">
                <a:latin typeface="Times New Roman"/>
                <a:ea typeface="Calibri"/>
              </a:rPr>
              <a:t>Gióng</a:t>
            </a:r>
            <a:r>
              <a:rPr lang="en-US" sz="2400" b="1" smtClean="0">
                <a:latin typeface="Times New Roman"/>
                <a:ea typeface="Calibri"/>
              </a:rPr>
              <a:t>”</a:t>
            </a:r>
          </a:p>
        </p:txBody>
      </p:sp>
      <p:sp>
        <p:nvSpPr>
          <p:cNvPr id="3" name="Rectangle 2"/>
          <p:cNvSpPr/>
          <p:nvPr/>
        </p:nvSpPr>
        <p:spPr>
          <a:xfrm>
            <a:off x="913757" y="3768302"/>
            <a:ext cx="6096000" cy="1089529"/>
          </a:xfrm>
          <a:prstGeom prst="rect">
            <a:avLst/>
          </a:prstGeom>
        </p:spPr>
        <p:txBody>
          <a:bodyPr>
            <a:spAutoFit/>
          </a:bodyPr>
          <a:lstStyle/>
          <a:p>
            <a:pPr algn="just">
              <a:lnSpc>
                <a:spcPct val="135000"/>
              </a:lnSpc>
              <a:spcAft>
                <a:spcPts val="0"/>
              </a:spcAft>
            </a:pPr>
            <a:r>
              <a:rPr lang="en-US" sz="2400" i="1">
                <a:latin typeface="Times New Roman"/>
                <a:ea typeface="Calibri"/>
                <a:cs typeface="Times New Roman"/>
              </a:rPr>
              <a:t>Hãy tóm tắt nội dung văn bản bằng một đoạn văn (khoảng 150 chữ)</a:t>
            </a:r>
            <a:endParaRPr lang="en-US" sz="2400">
              <a:effectLst/>
              <a:latin typeface="Times New Roman"/>
              <a:ea typeface="Calibri"/>
              <a:cs typeface="Times New Roman"/>
            </a:endParaRPr>
          </a:p>
        </p:txBody>
      </p:sp>
      <p:sp>
        <p:nvSpPr>
          <p:cNvPr id="11" name="Rectangle 10"/>
          <p:cNvSpPr/>
          <p:nvPr/>
        </p:nvSpPr>
        <p:spPr>
          <a:xfrm>
            <a:off x="3895185" y="4624690"/>
            <a:ext cx="4583306" cy="590931"/>
          </a:xfrm>
          <a:prstGeom prst="rect">
            <a:avLst/>
          </a:prstGeom>
        </p:spPr>
        <p:txBody>
          <a:bodyPr wrap="none">
            <a:spAutoFit/>
          </a:bodyPr>
          <a:lstStyle/>
          <a:p>
            <a:pPr algn="just">
              <a:lnSpc>
                <a:spcPct val="135000"/>
              </a:lnSpc>
              <a:spcAft>
                <a:spcPts val="0"/>
              </a:spcAft>
            </a:pPr>
            <a:r>
              <a:rPr lang="en-US" sz="2400">
                <a:latin typeface="Times New Roman"/>
                <a:ea typeface="Calibri"/>
                <a:cs typeface="Times New Roman"/>
              </a:rPr>
              <a:t>- Đoạn văn tóm tắt văn bản của HS.</a:t>
            </a:r>
            <a:endParaRPr lang="en-US" sz="2400">
              <a:effectLst/>
              <a:latin typeface="Times New Roman"/>
              <a:ea typeface="Calibri"/>
              <a:cs typeface="Times New Roman"/>
            </a:endParaRPr>
          </a:p>
        </p:txBody>
      </p:sp>
    </p:spTree>
    <p:extLst>
      <p:ext uri="{BB962C8B-B14F-4D97-AF65-F5344CB8AC3E}">
        <p14:creationId xmlns:p14="http://schemas.microsoft.com/office/powerpoint/2010/main" val="253240239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pl-PL" sz="2400" b="1" dirty="0">
                <a:solidFill>
                  <a:srgbClr val="FF0000"/>
                </a:solidFill>
                <a:latin typeface="Times New Roman" panose="02020603050405020304" pitchFamily="18" charset="0"/>
                <a:ea typeface="Times New Roman" panose="02020603050405020304" pitchFamily="18" charset="0"/>
              </a:rPr>
              <a:t>VĂN BẢN 2: BÀN VỀ NHÂN VẬT </a:t>
            </a:r>
            <a:r>
              <a:rPr lang="pl-PL" sz="2400" b="1" dirty="0" smtClean="0">
                <a:solidFill>
                  <a:srgbClr val="FF0000"/>
                </a:solidFill>
                <a:latin typeface="Times New Roman" panose="02020603050405020304" pitchFamily="18" charset="0"/>
                <a:ea typeface="Times New Roman" panose="02020603050405020304" pitchFamily="18" charset="0"/>
              </a:rPr>
              <a:t>THÁN</a:t>
            </a:r>
            <a:r>
              <a:rPr lang="en-US" sz="2400" b="1" dirty="0" smtClean="0">
                <a:solidFill>
                  <a:srgbClr val="FF0000"/>
                </a:solidFill>
                <a:latin typeface="Times New Roman" panose="02020603050405020304" pitchFamily="18" charset="0"/>
                <a:ea typeface="Times New Roman" panose="02020603050405020304" pitchFamily="18" charset="0"/>
              </a:rPr>
              <a:t>H GIÓNG </a:t>
            </a:r>
            <a:r>
              <a:rPr lang="pl-PL" sz="2400" b="1" dirty="0" smtClean="0">
                <a:solidFill>
                  <a:srgbClr val="FF0000"/>
                </a:solidFill>
                <a:latin typeface="Times New Roman" panose="02020603050405020304" pitchFamily="18" charset="0"/>
                <a:ea typeface="Times New Roman" panose="02020603050405020304" pitchFamily="18" charset="0"/>
              </a:rPr>
              <a:t>(Hoàng Tiến Tựu)</a:t>
            </a:r>
            <a:endParaRPr lang="en-US" sz="2000" dirty="0">
              <a:solidFill>
                <a:prstClr val="white"/>
              </a:solidFill>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6</a:t>
            </a:r>
            <a:endParaRPr lang="en-US" sz="1600" dirty="0">
              <a:solidFill>
                <a:prstClr val="white"/>
              </a:solidFill>
              <a:latin typeface="Lucida Handwriting" panose="03010101010101010101" pitchFamily="66" charset="0"/>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4" name="Rectangle 3"/>
          <p:cNvSpPr/>
          <p:nvPr/>
        </p:nvSpPr>
        <p:spPr>
          <a:xfrm>
            <a:off x="3887188" y="641211"/>
            <a:ext cx="4032514" cy="523220"/>
          </a:xfrm>
          <a:prstGeom prst="rect">
            <a:avLst/>
          </a:prstGeom>
        </p:spPr>
        <p:txBody>
          <a:bodyPr wrap="none">
            <a:spAutoFit/>
          </a:bodyPr>
          <a:lstStyle/>
          <a:p>
            <a:pPr marL="270510" indent="269875">
              <a:defRPr/>
            </a:pPr>
            <a:r>
              <a:rPr lang="en-US" sz="2800" b="1" dirty="0" err="1">
                <a:solidFill>
                  <a:srgbClr val="0000FF"/>
                </a:solidFill>
                <a:latin typeface="Times New Roman" panose="02020603050405020304" pitchFamily="18" charset="0"/>
                <a:ea typeface="Times New Roman" panose="02020603050405020304" pitchFamily="18" charset="0"/>
              </a:rPr>
              <a:t>Hình</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thành</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kiến</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thức</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7" name="Rectangle 6"/>
          <p:cNvSpPr/>
          <p:nvPr/>
        </p:nvSpPr>
        <p:spPr>
          <a:xfrm>
            <a:off x="660400" y="1234408"/>
            <a:ext cx="3961341" cy="523220"/>
          </a:xfrm>
          <a:prstGeom prst="rect">
            <a:avLst/>
          </a:prstGeom>
        </p:spPr>
        <p:txBody>
          <a:bodyPr wrap="none">
            <a:spAutoFit/>
          </a:bodyPr>
          <a:lstStyle/>
          <a:p>
            <a:pPr>
              <a:tabLst>
                <a:tab pos="1386840" algn="l"/>
              </a:tabLst>
            </a:pPr>
            <a:r>
              <a:rPr lang="de-DE" sz="2800" b="1" smtClean="0">
                <a:solidFill>
                  <a:srgbClr val="0000FF"/>
                </a:solidFill>
                <a:latin typeface="Times New Roman" panose="02020603050405020304" pitchFamily="18" charset="0"/>
                <a:ea typeface="Times New Roman" panose="02020603050405020304" pitchFamily="18" charset="0"/>
              </a:rPr>
              <a:t>3. </a:t>
            </a:r>
            <a:r>
              <a:rPr lang="de-DE" sz="2800" b="1" dirty="0">
                <a:solidFill>
                  <a:srgbClr val="0000FF"/>
                </a:solidFill>
                <a:latin typeface="Times New Roman" panose="02020603050405020304" pitchFamily="18" charset="0"/>
                <a:ea typeface="Times New Roman" panose="02020603050405020304" pitchFamily="18" charset="0"/>
              </a:rPr>
              <a:t>Suy ngẫm và phản hồi</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9" name="Rectangle 8"/>
          <p:cNvSpPr/>
          <p:nvPr/>
        </p:nvSpPr>
        <p:spPr>
          <a:xfrm>
            <a:off x="442458" y="1653809"/>
            <a:ext cx="6826247" cy="1255728"/>
          </a:xfrm>
          <a:prstGeom prst="rect">
            <a:avLst/>
          </a:prstGeom>
        </p:spPr>
        <p:txBody>
          <a:bodyPr wrap="square">
            <a:spAutoFit/>
          </a:bodyPr>
          <a:lstStyle/>
          <a:p>
            <a:pPr algn="just">
              <a:lnSpc>
                <a:spcPct val="135000"/>
              </a:lnSpc>
              <a:spcAft>
                <a:spcPts val="800"/>
              </a:spcAft>
            </a:pPr>
            <a:r>
              <a:rPr lang="vi-VN" sz="2800" b="1">
                <a:solidFill>
                  <a:prstClr val="black"/>
                </a:solidFill>
                <a:latin typeface="Times New Roman"/>
                <a:ea typeface="Calibri"/>
                <a:cs typeface="Times New Roman Bold"/>
              </a:rPr>
              <a:t>3.1</a:t>
            </a:r>
            <a:r>
              <a:rPr lang="en-US" sz="2800" b="1">
                <a:solidFill>
                  <a:prstClr val="black"/>
                </a:solidFill>
                <a:latin typeface="Times New Roman Bold"/>
                <a:ea typeface="Calibri"/>
                <a:cs typeface="Times New Roman Bold"/>
              </a:rPr>
              <a:t>. Đặc điểm văn bản nghị luận “Bàn về nhân vật Thánh </a:t>
            </a:r>
            <a:r>
              <a:rPr lang="en-US" sz="2800" b="1" smtClean="0">
                <a:solidFill>
                  <a:prstClr val="black"/>
                </a:solidFill>
                <a:latin typeface="Times New Roman Bold"/>
                <a:ea typeface="Calibri"/>
                <a:cs typeface="Times New Roman Bold"/>
              </a:rPr>
              <a:t>Gióng”</a:t>
            </a:r>
            <a:endParaRPr lang="en-US" sz="2800">
              <a:solidFill>
                <a:prstClr val="black"/>
              </a:solidFill>
              <a:latin typeface="Times New Roman"/>
              <a:ea typeface="Calibri"/>
              <a:cs typeface="Times New Roman"/>
            </a:endParaRPr>
          </a:p>
        </p:txBody>
      </p:sp>
      <p:pic>
        <p:nvPicPr>
          <p:cNvPr id="10" name="Picture 9"/>
          <p:cNvPicPr>
            <a:picLocks noChangeAspect="1"/>
          </p:cNvPicPr>
          <p:nvPr/>
        </p:nvPicPr>
        <p:blipFill rotWithShape="1">
          <a:blip r:embed="rId7"/>
          <a:srcRect l="27663"/>
          <a:stretch/>
        </p:blipFill>
        <p:spPr>
          <a:xfrm>
            <a:off x="7557534" y="1339289"/>
            <a:ext cx="4095962" cy="2760764"/>
          </a:xfrm>
          <a:prstGeom prst="rect">
            <a:avLst/>
          </a:prstGeom>
          <a:ln>
            <a:noFill/>
          </a:ln>
          <a:effectLst>
            <a:outerShdw blurRad="190500" algn="tl" rotWithShape="0">
              <a:srgbClr val="000000">
                <a:alpha val="70000"/>
              </a:srgbClr>
            </a:outerShdw>
          </a:effectLst>
        </p:spPr>
      </p:pic>
      <p:sp>
        <p:nvSpPr>
          <p:cNvPr id="6" name="Rectangle 5"/>
          <p:cNvSpPr/>
          <p:nvPr/>
        </p:nvSpPr>
        <p:spPr>
          <a:xfrm>
            <a:off x="381186" y="2909537"/>
            <a:ext cx="7176348" cy="590931"/>
          </a:xfrm>
          <a:prstGeom prst="rect">
            <a:avLst/>
          </a:prstGeom>
        </p:spPr>
        <p:txBody>
          <a:bodyPr wrap="square">
            <a:spAutoFit/>
          </a:bodyPr>
          <a:lstStyle/>
          <a:p>
            <a:pPr algn="ctr">
              <a:lnSpc>
                <a:spcPct val="135000"/>
              </a:lnSpc>
            </a:pPr>
            <a:r>
              <a:rPr lang="vi-VN" sz="2400" b="1" smtClean="0">
                <a:solidFill>
                  <a:prstClr val="black"/>
                </a:solidFill>
                <a:latin typeface="Times New Roman"/>
                <a:ea typeface="Calibri"/>
              </a:rPr>
              <a:t>2</a:t>
            </a:r>
            <a:r>
              <a:rPr lang="vi-VN" sz="2400" b="1">
                <a:solidFill>
                  <a:prstClr val="black"/>
                </a:solidFill>
                <a:latin typeface="Times New Roman"/>
                <a:ea typeface="Calibri"/>
              </a:rPr>
              <a:t>. </a:t>
            </a:r>
            <a:r>
              <a:rPr lang="en-US" sz="2400" b="1">
                <a:solidFill>
                  <a:prstClr val="black"/>
                </a:solidFill>
                <a:latin typeface="Times New Roman"/>
                <a:ea typeface="Calibri"/>
              </a:rPr>
              <a:t>Tóm tắt văn bản “Bàn về nhân vật Thánh Gióng</a:t>
            </a:r>
            <a:r>
              <a:rPr lang="en-US" sz="2400" b="1" smtClean="0">
                <a:solidFill>
                  <a:prstClr val="black"/>
                </a:solidFill>
                <a:latin typeface="Times New Roman"/>
                <a:ea typeface="Calibri"/>
              </a:rPr>
              <a:t>”</a:t>
            </a:r>
          </a:p>
        </p:txBody>
      </p:sp>
      <p:sp>
        <p:nvSpPr>
          <p:cNvPr id="12" name="Rectangle 11"/>
          <p:cNvSpPr/>
          <p:nvPr/>
        </p:nvSpPr>
        <p:spPr>
          <a:xfrm>
            <a:off x="5634830" y="4171200"/>
            <a:ext cx="6096000" cy="2086725"/>
          </a:xfrm>
          <a:prstGeom prst="rect">
            <a:avLst/>
          </a:prstGeom>
        </p:spPr>
        <p:txBody>
          <a:bodyPr>
            <a:spAutoFit/>
          </a:bodyPr>
          <a:lstStyle/>
          <a:p>
            <a:pPr algn="just">
              <a:lnSpc>
                <a:spcPct val="135000"/>
              </a:lnSpc>
              <a:spcAft>
                <a:spcPts val="0"/>
              </a:spcAft>
            </a:pPr>
            <a:r>
              <a:rPr lang="en-US" sz="2400" i="1">
                <a:latin typeface="Times New Roman Italic"/>
                <a:ea typeface="Calibri"/>
                <a:cs typeface="Times New Roman Italic"/>
              </a:rPr>
              <a:t>Có ý kiến cho rằng: Những góc nhìn, cách hiểu khác nhau của tác giả về nhân vật Thánh Gióng giúp chúng ta hiểu văn bản sâu hơn. Em có đồng ý với ý kiến này không? Vì sao?</a:t>
            </a:r>
            <a:endParaRPr lang="en-US" sz="2400">
              <a:effectLst/>
              <a:latin typeface="Times New Roman"/>
              <a:ea typeface="Calibri"/>
              <a:cs typeface="Times New Roman"/>
            </a:endParaRPr>
          </a:p>
        </p:txBody>
      </p:sp>
      <p:sp>
        <p:nvSpPr>
          <p:cNvPr id="16" name="Rectangle 15"/>
          <p:cNvSpPr/>
          <p:nvPr/>
        </p:nvSpPr>
        <p:spPr>
          <a:xfrm>
            <a:off x="408039" y="3662390"/>
            <a:ext cx="5226791" cy="2585323"/>
          </a:xfrm>
          <a:prstGeom prst="rect">
            <a:avLst/>
          </a:prstGeom>
        </p:spPr>
        <p:txBody>
          <a:bodyPr wrap="square">
            <a:spAutoFit/>
          </a:bodyPr>
          <a:lstStyle/>
          <a:p>
            <a:pPr algn="just">
              <a:lnSpc>
                <a:spcPct val="135000"/>
              </a:lnSpc>
              <a:spcAft>
                <a:spcPts val="0"/>
              </a:spcAft>
            </a:pPr>
            <a:r>
              <a:rPr lang="en-US" sz="2400" b="1">
                <a:latin typeface="Times New Roman"/>
                <a:ea typeface="Calibri"/>
              </a:rPr>
              <a:t>- CH mở: </a:t>
            </a:r>
            <a:r>
              <a:rPr lang="en-US" sz="2400" smtClean="0">
                <a:latin typeface="Times New Roman"/>
                <a:ea typeface="Calibri"/>
                <a:cs typeface="Times New Roman"/>
              </a:rPr>
              <a:t>có </a:t>
            </a:r>
            <a:r>
              <a:rPr lang="en-US" sz="2400">
                <a:latin typeface="Times New Roman"/>
                <a:ea typeface="Calibri"/>
                <a:cs typeface="Times New Roman"/>
              </a:rPr>
              <a:t>nhiều cách hiểu đối với các hiện tượng văn học (như nhân vật, văn bản, chi tiết), nhờ đó chúng ta có thể hiểu sâu sắc hơn văn bản thông qua những ý nghĩa khác nhau.</a:t>
            </a:r>
            <a:endParaRPr lang="en-US" sz="2400">
              <a:effectLst/>
              <a:latin typeface="Times New Roman"/>
              <a:ea typeface="Calibri"/>
              <a:cs typeface="Times New Roman"/>
            </a:endParaRPr>
          </a:p>
        </p:txBody>
      </p:sp>
    </p:spTree>
    <p:extLst>
      <p:ext uri="{BB962C8B-B14F-4D97-AF65-F5344CB8AC3E}">
        <p14:creationId xmlns:p14="http://schemas.microsoft.com/office/powerpoint/2010/main" val="343386606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pl-PL" sz="2400" b="1" dirty="0">
                <a:solidFill>
                  <a:srgbClr val="FF0000"/>
                </a:solidFill>
                <a:latin typeface="Times New Roman" panose="02020603050405020304" pitchFamily="18" charset="0"/>
                <a:ea typeface="Times New Roman" panose="02020603050405020304" pitchFamily="18" charset="0"/>
              </a:rPr>
              <a:t>VĂN BẢN 2: BÀN VỀ NHÂN VẬT </a:t>
            </a:r>
            <a:r>
              <a:rPr lang="pl-PL" sz="2400" b="1" dirty="0" smtClean="0">
                <a:solidFill>
                  <a:srgbClr val="FF0000"/>
                </a:solidFill>
                <a:latin typeface="Times New Roman" panose="02020603050405020304" pitchFamily="18" charset="0"/>
                <a:ea typeface="Times New Roman" panose="02020603050405020304" pitchFamily="18" charset="0"/>
              </a:rPr>
              <a:t>THÁN</a:t>
            </a:r>
            <a:r>
              <a:rPr lang="en-US" sz="2400" b="1" dirty="0" smtClean="0">
                <a:solidFill>
                  <a:srgbClr val="FF0000"/>
                </a:solidFill>
                <a:latin typeface="Times New Roman" panose="02020603050405020304" pitchFamily="18" charset="0"/>
                <a:ea typeface="Times New Roman" panose="02020603050405020304" pitchFamily="18" charset="0"/>
              </a:rPr>
              <a:t>H GIÓNG </a:t>
            </a:r>
            <a:r>
              <a:rPr lang="pl-PL" sz="2400" b="1" dirty="0" smtClean="0">
                <a:solidFill>
                  <a:srgbClr val="FF0000"/>
                </a:solidFill>
                <a:latin typeface="Times New Roman" panose="02020603050405020304" pitchFamily="18" charset="0"/>
                <a:ea typeface="Times New Roman" panose="02020603050405020304" pitchFamily="18" charset="0"/>
              </a:rPr>
              <a:t>(Hoàng Tiến Tựu)</a:t>
            </a:r>
            <a:endParaRPr lang="en-US" sz="2000" dirty="0">
              <a:solidFill>
                <a:prstClr val="white"/>
              </a:solidFill>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6</a:t>
            </a:r>
            <a:endParaRPr lang="en-US" sz="1600" dirty="0">
              <a:solidFill>
                <a:prstClr val="white"/>
              </a:solidFill>
              <a:latin typeface="Lucida Handwriting" panose="03010101010101010101" pitchFamily="66" charset="0"/>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4" name="Rectangle 3"/>
          <p:cNvSpPr/>
          <p:nvPr/>
        </p:nvSpPr>
        <p:spPr>
          <a:xfrm>
            <a:off x="3887188" y="641211"/>
            <a:ext cx="4032514" cy="523220"/>
          </a:xfrm>
          <a:prstGeom prst="rect">
            <a:avLst/>
          </a:prstGeom>
        </p:spPr>
        <p:txBody>
          <a:bodyPr wrap="none">
            <a:spAutoFit/>
          </a:bodyPr>
          <a:lstStyle/>
          <a:p>
            <a:pPr marL="270510" indent="269875">
              <a:defRPr/>
            </a:pPr>
            <a:r>
              <a:rPr lang="en-US" sz="2800" b="1" dirty="0" err="1">
                <a:solidFill>
                  <a:srgbClr val="0000FF"/>
                </a:solidFill>
                <a:latin typeface="Times New Roman" panose="02020603050405020304" pitchFamily="18" charset="0"/>
                <a:ea typeface="Times New Roman" panose="02020603050405020304" pitchFamily="18" charset="0"/>
              </a:rPr>
              <a:t>Hình</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thành</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kiến</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thức</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7" name="Rectangle 6"/>
          <p:cNvSpPr/>
          <p:nvPr/>
        </p:nvSpPr>
        <p:spPr>
          <a:xfrm>
            <a:off x="660400" y="1234408"/>
            <a:ext cx="3961341" cy="523220"/>
          </a:xfrm>
          <a:prstGeom prst="rect">
            <a:avLst/>
          </a:prstGeom>
        </p:spPr>
        <p:txBody>
          <a:bodyPr wrap="none">
            <a:spAutoFit/>
          </a:bodyPr>
          <a:lstStyle/>
          <a:p>
            <a:pPr>
              <a:tabLst>
                <a:tab pos="1386840" algn="l"/>
              </a:tabLst>
            </a:pPr>
            <a:r>
              <a:rPr lang="de-DE" sz="2800" b="1" smtClean="0">
                <a:solidFill>
                  <a:srgbClr val="0000FF"/>
                </a:solidFill>
                <a:latin typeface="Times New Roman" panose="02020603050405020304" pitchFamily="18" charset="0"/>
                <a:ea typeface="Times New Roman" panose="02020603050405020304" pitchFamily="18" charset="0"/>
              </a:rPr>
              <a:t>3. </a:t>
            </a:r>
            <a:r>
              <a:rPr lang="de-DE" sz="2800" b="1" dirty="0">
                <a:solidFill>
                  <a:srgbClr val="0000FF"/>
                </a:solidFill>
                <a:latin typeface="Times New Roman" panose="02020603050405020304" pitchFamily="18" charset="0"/>
                <a:ea typeface="Times New Roman" panose="02020603050405020304" pitchFamily="18" charset="0"/>
              </a:rPr>
              <a:t>Suy ngẫm và phản hồi</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9" name="Rectangle 8"/>
          <p:cNvSpPr/>
          <p:nvPr/>
        </p:nvSpPr>
        <p:spPr>
          <a:xfrm>
            <a:off x="442458" y="1653809"/>
            <a:ext cx="6826247" cy="1255728"/>
          </a:xfrm>
          <a:prstGeom prst="rect">
            <a:avLst/>
          </a:prstGeom>
        </p:spPr>
        <p:txBody>
          <a:bodyPr wrap="square">
            <a:spAutoFit/>
          </a:bodyPr>
          <a:lstStyle/>
          <a:p>
            <a:pPr algn="just">
              <a:lnSpc>
                <a:spcPct val="135000"/>
              </a:lnSpc>
              <a:spcAft>
                <a:spcPts val="800"/>
              </a:spcAft>
            </a:pPr>
            <a:r>
              <a:rPr lang="vi-VN" sz="2800" b="1">
                <a:solidFill>
                  <a:prstClr val="black"/>
                </a:solidFill>
                <a:latin typeface="Times New Roman"/>
                <a:ea typeface="Calibri"/>
                <a:cs typeface="Times New Roman Bold"/>
              </a:rPr>
              <a:t>3.1</a:t>
            </a:r>
            <a:r>
              <a:rPr lang="en-US" sz="2800" b="1">
                <a:solidFill>
                  <a:prstClr val="black"/>
                </a:solidFill>
                <a:latin typeface="Times New Roman Bold"/>
                <a:ea typeface="Calibri"/>
                <a:cs typeface="Times New Roman Bold"/>
              </a:rPr>
              <a:t>. Đặc điểm văn bản nghị luận “Bàn về nhân vật Thánh </a:t>
            </a:r>
            <a:r>
              <a:rPr lang="en-US" sz="2800" b="1" smtClean="0">
                <a:solidFill>
                  <a:prstClr val="black"/>
                </a:solidFill>
                <a:latin typeface="Times New Roman Bold"/>
                <a:ea typeface="Calibri"/>
                <a:cs typeface="Times New Roman Bold"/>
              </a:rPr>
              <a:t>Gióng”</a:t>
            </a:r>
            <a:endParaRPr lang="en-US" sz="2800">
              <a:solidFill>
                <a:prstClr val="black"/>
              </a:solidFill>
              <a:latin typeface="Times New Roman"/>
              <a:ea typeface="Calibri"/>
              <a:cs typeface="Times New Roman"/>
            </a:endParaRPr>
          </a:p>
        </p:txBody>
      </p:sp>
      <p:pic>
        <p:nvPicPr>
          <p:cNvPr id="10" name="Picture 9"/>
          <p:cNvPicPr>
            <a:picLocks noChangeAspect="1"/>
          </p:cNvPicPr>
          <p:nvPr/>
        </p:nvPicPr>
        <p:blipFill rotWithShape="1">
          <a:blip r:embed="rId7"/>
          <a:srcRect l="27663"/>
          <a:stretch/>
        </p:blipFill>
        <p:spPr>
          <a:xfrm>
            <a:off x="7557534" y="1339289"/>
            <a:ext cx="4095962" cy="2760764"/>
          </a:xfrm>
          <a:prstGeom prst="rect">
            <a:avLst/>
          </a:prstGeom>
          <a:ln>
            <a:noFill/>
          </a:ln>
          <a:effectLst>
            <a:outerShdw blurRad="190500" algn="tl" rotWithShape="0">
              <a:srgbClr val="000000">
                <a:alpha val="70000"/>
              </a:srgbClr>
            </a:outerShdw>
          </a:effectLst>
        </p:spPr>
      </p:pic>
      <p:sp>
        <p:nvSpPr>
          <p:cNvPr id="6" name="Rectangle 5"/>
          <p:cNvSpPr/>
          <p:nvPr/>
        </p:nvSpPr>
        <p:spPr>
          <a:xfrm>
            <a:off x="381186" y="2909537"/>
            <a:ext cx="7176348" cy="590931"/>
          </a:xfrm>
          <a:prstGeom prst="rect">
            <a:avLst/>
          </a:prstGeom>
        </p:spPr>
        <p:txBody>
          <a:bodyPr wrap="square">
            <a:spAutoFit/>
          </a:bodyPr>
          <a:lstStyle/>
          <a:p>
            <a:pPr algn="ctr">
              <a:lnSpc>
                <a:spcPct val="135000"/>
              </a:lnSpc>
            </a:pPr>
            <a:r>
              <a:rPr lang="vi-VN" sz="2400" b="1" smtClean="0">
                <a:solidFill>
                  <a:prstClr val="black"/>
                </a:solidFill>
                <a:latin typeface="Times New Roman"/>
                <a:ea typeface="Calibri"/>
              </a:rPr>
              <a:t>2</a:t>
            </a:r>
            <a:r>
              <a:rPr lang="vi-VN" sz="2400" b="1">
                <a:solidFill>
                  <a:prstClr val="black"/>
                </a:solidFill>
                <a:latin typeface="Times New Roman"/>
                <a:ea typeface="Calibri"/>
              </a:rPr>
              <a:t>. </a:t>
            </a:r>
            <a:r>
              <a:rPr lang="en-US" sz="2400" b="1">
                <a:solidFill>
                  <a:prstClr val="black"/>
                </a:solidFill>
                <a:latin typeface="Times New Roman"/>
                <a:ea typeface="Calibri"/>
              </a:rPr>
              <a:t>Tóm tắt văn bản “Bàn về nhân vật Thánh Gióng</a:t>
            </a:r>
            <a:r>
              <a:rPr lang="en-US" sz="2400" b="1" smtClean="0">
                <a:solidFill>
                  <a:prstClr val="black"/>
                </a:solidFill>
                <a:latin typeface="Times New Roman"/>
                <a:ea typeface="Calibri"/>
              </a:rPr>
              <a:t>”</a:t>
            </a:r>
          </a:p>
        </p:txBody>
      </p:sp>
      <p:sp>
        <p:nvSpPr>
          <p:cNvPr id="3" name="Rectangle 2"/>
          <p:cNvSpPr/>
          <p:nvPr/>
        </p:nvSpPr>
        <p:spPr>
          <a:xfrm>
            <a:off x="507555" y="3566824"/>
            <a:ext cx="6761150" cy="1588127"/>
          </a:xfrm>
          <a:prstGeom prst="rect">
            <a:avLst/>
          </a:prstGeom>
        </p:spPr>
        <p:txBody>
          <a:bodyPr wrap="square">
            <a:spAutoFit/>
          </a:bodyPr>
          <a:lstStyle/>
          <a:p>
            <a:pPr algn="just">
              <a:lnSpc>
                <a:spcPct val="135000"/>
              </a:lnSpc>
              <a:spcAft>
                <a:spcPts val="0"/>
              </a:spcAft>
            </a:pPr>
            <a:r>
              <a:rPr lang="en-US" sz="2400" b="1">
                <a:latin typeface="Times New Roman"/>
                <a:ea typeface="Calibri"/>
                <a:cs typeface="Times New Roman"/>
              </a:rPr>
              <a:t>4. Khái quát đặc điểm thể loại và rút ra kinh nghiệm đọc.</a:t>
            </a:r>
            <a:endParaRPr lang="en-US" sz="2400">
              <a:latin typeface="Times New Roman"/>
              <a:ea typeface="Calibri"/>
              <a:cs typeface="Times New Roman"/>
            </a:endParaRPr>
          </a:p>
          <a:p>
            <a:pPr algn="ctr">
              <a:lnSpc>
                <a:spcPct val="135000"/>
              </a:lnSpc>
              <a:spcAft>
                <a:spcPts val="0"/>
              </a:spcAft>
            </a:pPr>
            <a:r>
              <a:rPr lang="en-US" sz="2400" i="1">
                <a:latin typeface="Times New Roman"/>
                <a:ea typeface="Calibri"/>
                <a:cs typeface="Times New Roman"/>
              </a:rPr>
              <a:t>Phiếu học tập số 2</a:t>
            </a:r>
            <a:endParaRPr lang="en-US" sz="2400">
              <a:effectLst/>
              <a:latin typeface="Times New Roman"/>
              <a:ea typeface="Calibri"/>
              <a:cs typeface="Times New Roman"/>
            </a:endParaRPr>
          </a:p>
        </p:txBody>
      </p:sp>
    </p:spTree>
    <p:extLst>
      <p:ext uri="{BB962C8B-B14F-4D97-AF65-F5344CB8AC3E}">
        <p14:creationId xmlns:p14="http://schemas.microsoft.com/office/powerpoint/2010/main" val="297488619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pl-PL" sz="2400" b="1" dirty="0">
                <a:solidFill>
                  <a:srgbClr val="FF0000"/>
                </a:solidFill>
                <a:latin typeface="Times New Roman" panose="02020603050405020304" pitchFamily="18" charset="0"/>
                <a:ea typeface="Times New Roman" panose="02020603050405020304" pitchFamily="18" charset="0"/>
              </a:rPr>
              <a:t>VĂN BẢN 2: BÀN VỀ NHÂN VẬT </a:t>
            </a:r>
            <a:r>
              <a:rPr lang="pl-PL" sz="2400" b="1" dirty="0" smtClean="0">
                <a:solidFill>
                  <a:srgbClr val="FF0000"/>
                </a:solidFill>
                <a:latin typeface="Times New Roman" panose="02020603050405020304" pitchFamily="18" charset="0"/>
                <a:ea typeface="Times New Roman" panose="02020603050405020304" pitchFamily="18" charset="0"/>
              </a:rPr>
              <a:t>THÁN</a:t>
            </a:r>
            <a:r>
              <a:rPr lang="en-US" sz="2400" b="1" dirty="0" smtClean="0">
                <a:solidFill>
                  <a:srgbClr val="FF0000"/>
                </a:solidFill>
                <a:latin typeface="Times New Roman" panose="02020603050405020304" pitchFamily="18" charset="0"/>
                <a:ea typeface="Times New Roman" panose="02020603050405020304" pitchFamily="18" charset="0"/>
              </a:rPr>
              <a:t>H GIÓNG </a:t>
            </a:r>
            <a:r>
              <a:rPr lang="pl-PL" sz="2400" b="1" dirty="0" smtClean="0">
                <a:solidFill>
                  <a:srgbClr val="FF0000"/>
                </a:solidFill>
                <a:latin typeface="Times New Roman" panose="02020603050405020304" pitchFamily="18" charset="0"/>
                <a:ea typeface="Times New Roman" panose="02020603050405020304" pitchFamily="18" charset="0"/>
              </a:rPr>
              <a:t>(Hoàng Tiến Tựu)</a:t>
            </a:r>
            <a:endParaRPr lang="en-US" sz="2000" dirty="0">
              <a:solidFill>
                <a:prstClr val="white"/>
              </a:solidFill>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6</a:t>
            </a:r>
            <a:endParaRPr lang="en-US" sz="1600" dirty="0">
              <a:solidFill>
                <a:prstClr val="white"/>
              </a:solidFill>
              <a:latin typeface="Lucida Handwriting" panose="03010101010101010101" pitchFamily="66" charset="0"/>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06926291"/>
              </p:ext>
            </p:extLst>
          </p:nvPr>
        </p:nvGraphicFramePr>
        <p:xfrm>
          <a:off x="1046905" y="925204"/>
          <a:ext cx="10344349" cy="5106670"/>
        </p:xfrm>
        <a:graphic>
          <a:graphicData uri="http://schemas.openxmlformats.org/drawingml/2006/table">
            <a:tbl>
              <a:tblPr firstRow="1" firstCol="1" bandRow="1"/>
              <a:tblGrid>
                <a:gridCol w="2807335"/>
                <a:gridCol w="7537014"/>
              </a:tblGrid>
              <a:tr h="0">
                <a:tc>
                  <a:txBody>
                    <a:bodyPr/>
                    <a:lstStyle/>
                    <a:p>
                      <a:pPr algn="ctr">
                        <a:lnSpc>
                          <a:spcPct val="135000"/>
                        </a:lnSpc>
                        <a:spcAft>
                          <a:spcPts val="0"/>
                        </a:spcAft>
                      </a:pPr>
                      <a:r>
                        <a:rPr lang="en-US" sz="1800" b="1">
                          <a:effectLst/>
                          <a:latin typeface="Times New Roman"/>
                          <a:ea typeface="Calibri"/>
                          <a:cs typeface="Times New Roman"/>
                        </a:rPr>
                        <a:t>Một số đặc điểm của </a:t>
                      </a:r>
                      <a:endParaRPr lang="en-US" sz="1800">
                        <a:effectLst/>
                        <a:latin typeface="Times New Roman"/>
                        <a:ea typeface="Calibri"/>
                        <a:cs typeface="Times New Roman"/>
                      </a:endParaRPr>
                    </a:p>
                    <a:p>
                      <a:pPr algn="ctr">
                        <a:lnSpc>
                          <a:spcPct val="135000"/>
                        </a:lnSpc>
                        <a:spcAft>
                          <a:spcPts val="0"/>
                        </a:spcAft>
                      </a:pPr>
                      <a:r>
                        <a:rPr lang="en-US" sz="1800" b="1">
                          <a:effectLst/>
                          <a:latin typeface="Times New Roman"/>
                          <a:ea typeface="Calibri"/>
                          <a:cs typeface="Times New Roman"/>
                        </a:rPr>
                        <a:t>VB nghị luận</a:t>
                      </a:r>
                      <a:endParaRPr lang="en-US" sz="18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ADA"/>
                    </a:solidFill>
                  </a:tcPr>
                </a:tc>
                <a:tc>
                  <a:txBody>
                    <a:bodyPr/>
                    <a:lstStyle/>
                    <a:p>
                      <a:pPr algn="ctr">
                        <a:lnSpc>
                          <a:spcPct val="135000"/>
                        </a:lnSpc>
                        <a:spcAft>
                          <a:spcPts val="0"/>
                        </a:spcAft>
                      </a:pPr>
                      <a:r>
                        <a:rPr lang="en-US" sz="1800" b="1">
                          <a:effectLst/>
                          <a:latin typeface="Times New Roman"/>
                          <a:ea typeface="Calibri"/>
                          <a:cs typeface="Times New Roman"/>
                        </a:rPr>
                        <a:t>Lưu ý về cách đọc VB văn bản nghị luận</a:t>
                      </a:r>
                      <a:endParaRPr lang="en-US" sz="1800">
                        <a:effectLst/>
                        <a:latin typeface="Times New Roman"/>
                        <a:ea typeface="Calibri"/>
                        <a:cs typeface="Times New Roman"/>
                      </a:endParaRPr>
                    </a:p>
                    <a:p>
                      <a:pPr algn="ctr">
                        <a:lnSpc>
                          <a:spcPct val="135000"/>
                        </a:lnSpc>
                        <a:spcAft>
                          <a:spcPts val="0"/>
                        </a:spcAft>
                      </a:pPr>
                      <a:r>
                        <a:rPr lang="en-US" sz="1800" b="1">
                          <a:effectLst/>
                          <a:latin typeface="Times New Roman"/>
                          <a:ea typeface="Calibri"/>
                          <a:cs typeface="Times New Roman"/>
                        </a:rPr>
                        <a:t> </a:t>
                      </a:r>
                      <a:endParaRPr lang="en-US" sz="18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ADA"/>
                    </a:solidFill>
                  </a:tcPr>
                </a:tc>
              </a:tr>
              <a:tr h="0">
                <a:tc>
                  <a:txBody>
                    <a:bodyPr/>
                    <a:lstStyle/>
                    <a:p>
                      <a:pPr algn="just">
                        <a:lnSpc>
                          <a:spcPct val="135000"/>
                        </a:lnSpc>
                        <a:spcAft>
                          <a:spcPts val="0"/>
                        </a:spcAft>
                      </a:pPr>
                      <a:r>
                        <a:rPr lang="en-US" sz="1800">
                          <a:effectLst/>
                          <a:latin typeface="Times New Roman"/>
                          <a:ea typeface="SimSun"/>
                          <a:cs typeface="Times New Roman"/>
                        </a:rPr>
                        <a:t>- Khái niệm: </a:t>
                      </a:r>
                      <a:r>
                        <a:rPr lang="en-US" sz="1800">
                          <a:effectLst/>
                          <a:latin typeface="Times New Roman"/>
                          <a:ea typeface="Times New Roman"/>
                          <a:cs typeface="Times New Roman"/>
                        </a:rPr>
                        <a:t>văn bản được viết ra nhằm thuyết phục người đọc, người nghe về quan điểm, tư tưởng của người viết.</a:t>
                      </a:r>
                      <a:endParaRPr lang="en-US" sz="1800">
                        <a:effectLst/>
                        <a:latin typeface="Times New Roman"/>
                        <a:ea typeface="Calibri"/>
                        <a:cs typeface="Times New Roman"/>
                      </a:endParaRPr>
                    </a:p>
                    <a:p>
                      <a:pPr algn="just">
                        <a:lnSpc>
                          <a:spcPct val="135000"/>
                        </a:lnSpc>
                        <a:spcAft>
                          <a:spcPts val="0"/>
                        </a:spcAft>
                      </a:pPr>
                      <a:r>
                        <a:rPr lang="en-US" sz="1800">
                          <a:effectLst/>
                          <a:latin typeface="Times New Roman"/>
                          <a:ea typeface="SimSun"/>
                          <a:cs typeface="Times New Roman"/>
                        </a:rPr>
                        <a:t>- Các yếu tố cơ bản của văn nghị luận: </a:t>
                      </a:r>
                      <a:r>
                        <a:rPr lang="en-US" sz="1800">
                          <a:effectLst/>
                          <a:latin typeface="Times New Roman"/>
                          <a:ea typeface="Times New Roman"/>
                          <a:cs typeface="Times New Roman"/>
                        </a:rPr>
                        <a:t>ý kiến, lí lẽ, bằng chứng.</a:t>
                      </a:r>
                      <a:endParaRPr lang="en-US" sz="1800">
                        <a:effectLst/>
                        <a:latin typeface="Times New Roman"/>
                        <a:ea typeface="Calibri"/>
                        <a:cs typeface="Times New Roman"/>
                      </a:endParaRPr>
                    </a:p>
                    <a:p>
                      <a:pPr algn="just">
                        <a:lnSpc>
                          <a:spcPct val="135000"/>
                        </a:lnSpc>
                        <a:spcAft>
                          <a:spcPts val="0"/>
                        </a:spcAft>
                      </a:pPr>
                      <a:r>
                        <a:rPr lang="en-US" sz="1800">
                          <a:effectLst/>
                          <a:latin typeface="Times New Roman"/>
                          <a:ea typeface="SimSun"/>
                          <a:cs typeface="Times New Roman"/>
                        </a:rPr>
                        <a:t>- Mối liên hệ giữa ý kiến, lí lẽ, bằng chứng: </a:t>
                      </a:r>
                      <a:r>
                        <a:rPr lang="en-US" sz="1800">
                          <a:effectLst/>
                          <a:latin typeface="Times New Roman"/>
                          <a:ea typeface="Times New Roman"/>
                          <a:cs typeface="Times New Roman"/>
                        </a:rPr>
                        <a:t>có mối liên hệ chặt chẽ với nhau.</a:t>
                      </a:r>
                      <a:endParaRPr lang="en-US" sz="1800">
                        <a:effectLst/>
                        <a:latin typeface="Times New Roman"/>
                        <a:ea typeface="Calibri"/>
                        <a:cs typeface="Times New Roman"/>
                      </a:endParaRPr>
                    </a:p>
                    <a:p>
                      <a:pPr algn="just">
                        <a:lnSpc>
                          <a:spcPct val="135000"/>
                        </a:lnSpc>
                        <a:spcAft>
                          <a:spcPts val="0"/>
                        </a:spcAft>
                      </a:pPr>
                      <a:r>
                        <a:rPr lang="vi-VN" sz="1800">
                          <a:effectLst/>
                          <a:latin typeface="Times New Roman"/>
                          <a:ea typeface="SimSun"/>
                          <a:cs typeface="Times New Roman"/>
                        </a:rPr>
                        <a:t>- T</a:t>
                      </a:r>
                      <a:r>
                        <a:rPr lang="en-US" sz="1800">
                          <a:effectLst/>
                          <a:latin typeface="Times New Roman"/>
                          <a:ea typeface="SimSun"/>
                          <a:cs typeface="Times New Roman"/>
                        </a:rPr>
                        <a:t>óm tắt văn bản nghị luận</a:t>
                      </a:r>
                      <a:r>
                        <a:rPr lang="vi-VN" sz="1800">
                          <a:effectLst/>
                          <a:latin typeface="Times New Roman"/>
                          <a:ea typeface="SimSun"/>
                          <a:cs typeface="Times New Roman"/>
                        </a:rPr>
                        <a:t>.</a:t>
                      </a:r>
                      <a:endParaRPr lang="en-US" sz="18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Aft>
                          <a:spcPts val="0"/>
                        </a:spcAft>
                      </a:pPr>
                      <a:r>
                        <a:rPr lang="en-US" sz="1800">
                          <a:effectLst/>
                          <a:latin typeface="Times New Roman"/>
                          <a:ea typeface="Calibri"/>
                          <a:cs typeface="Times New Roman"/>
                        </a:rPr>
                        <a:t>-</a:t>
                      </a:r>
                      <a:r>
                        <a:rPr lang="en-US" sz="1800">
                          <a:effectLst/>
                          <a:latin typeface="Times New Roman"/>
                          <a:ea typeface="SimSun"/>
                          <a:cs typeface="Times New Roman"/>
                        </a:rPr>
                        <a:t> Tìm ý kiến được nêu ra trong bài văn nghị luận.</a:t>
                      </a:r>
                      <a:endParaRPr lang="en-US" sz="1800">
                        <a:effectLst/>
                        <a:latin typeface="Times New Roman"/>
                        <a:ea typeface="Calibri"/>
                        <a:cs typeface="Times New Roman"/>
                      </a:endParaRPr>
                    </a:p>
                    <a:p>
                      <a:pPr algn="just">
                        <a:lnSpc>
                          <a:spcPct val="135000"/>
                        </a:lnSpc>
                        <a:spcAft>
                          <a:spcPts val="0"/>
                        </a:spcAft>
                      </a:pPr>
                      <a:r>
                        <a:rPr lang="en-US" sz="1800">
                          <a:effectLst/>
                          <a:latin typeface="Times New Roman"/>
                          <a:ea typeface="SimSun"/>
                          <a:cs typeface="Times New Roman"/>
                        </a:rPr>
                        <a:t>- Tìm lí lẽ làm cơ sở cho ý kiến, quan điểm của người viết.</a:t>
                      </a:r>
                      <a:endParaRPr lang="en-US" sz="1800">
                        <a:effectLst/>
                        <a:latin typeface="Times New Roman"/>
                        <a:ea typeface="Calibri"/>
                        <a:cs typeface="Times New Roman"/>
                      </a:endParaRPr>
                    </a:p>
                    <a:p>
                      <a:pPr algn="just">
                        <a:lnSpc>
                          <a:spcPct val="135000"/>
                        </a:lnSpc>
                        <a:spcAft>
                          <a:spcPts val="0"/>
                        </a:spcAft>
                      </a:pPr>
                      <a:r>
                        <a:rPr lang="en-US" sz="1800">
                          <a:effectLst/>
                          <a:latin typeface="Times New Roman"/>
                          <a:ea typeface="SimSun"/>
                          <a:cs typeface="Times New Roman"/>
                        </a:rPr>
                        <a:t>- Tìm bằng chứng là những minh chứng làm rõ cho lí lẽ (có thể là nhân vật, sự kiện, số liệu từ thực tế, ...)</a:t>
                      </a:r>
                      <a:endParaRPr lang="en-US" sz="1800">
                        <a:effectLst/>
                        <a:latin typeface="Times New Roman"/>
                        <a:ea typeface="Calibri"/>
                        <a:cs typeface="Times New Roman"/>
                      </a:endParaRPr>
                    </a:p>
                    <a:p>
                      <a:pPr algn="just">
                        <a:lnSpc>
                          <a:spcPct val="135000"/>
                        </a:lnSpc>
                        <a:spcAft>
                          <a:spcPts val="0"/>
                        </a:spcAft>
                      </a:pPr>
                      <a:r>
                        <a:rPr lang="en-US" sz="1800">
                          <a:effectLst/>
                          <a:latin typeface="Times New Roman"/>
                          <a:ea typeface="SimSun"/>
                          <a:cs typeface="Times New Roman"/>
                        </a:rPr>
                        <a:t>- Tìm mối liên hệ giữa ý kiến, lí lẽ, bằng chứng trong bài văn nghị luận ấy.</a:t>
                      </a:r>
                      <a:endParaRPr lang="en-US" sz="1800">
                        <a:effectLst/>
                        <a:latin typeface="Times New Roman"/>
                        <a:ea typeface="Calibri"/>
                        <a:cs typeface="Times New Roman"/>
                      </a:endParaRPr>
                    </a:p>
                    <a:p>
                      <a:pPr>
                        <a:spcAft>
                          <a:spcPts val="0"/>
                        </a:spcAft>
                      </a:pPr>
                      <a:r>
                        <a:rPr lang="en-US" sz="1800">
                          <a:effectLst/>
                          <a:latin typeface="Calibri"/>
                          <a:ea typeface="SimSun"/>
                          <a:cs typeface="Times New Roman"/>
                        </a:rPr>
                        <a:t>- Cách tóm tắt văn bản nghị luận: trình bày ngắn gọn nội dung của văn bản bằng ngôn từ của mình dựa trên việc nhận ra ý kiến của người viết, các lí lẽ, bằng chứng làm rõ cho ý kiến.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61678320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BÀN VỀ NHÂN VẬT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THÁN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 GIÓNG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(Hoàng Tiến Tựu)</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p:nvPr/>
        </p:nvSpPr>
        <p:spPr>
          <a:xfrm>
            <a:off x="3887188" y="641211"/>
            <a:ext cx="4032514" cy="523220"/>
          </a:xfrm>
          <a:prstGeom prst="rect">
            <a:avLst/>
          </a:prstGeom>
        </p:spPr>
        <p:txBody>
          <a:bodyPr wrap="none">
            <a:spAutoFit/>
          </a:bodyPr>
          <a:lstStyle/>
          <a:p>
            <a:pPr marL="270510" marR="0" lvl="0" indent="269875"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07555" y="1243012"/>
            <a:ext cx="4172874" cy="523220"/>
          </a:xfrm>
          <a:prstGeom prst="rect">
            <a:avLst/>
          </a:prstGeom>
        </p:spPr>
        <p:txBody>
          <a:bodyPr wrap="none">
            <a:spAutoFit/>
          </a:bodyPr>
          <a:lstStyle/>
          <a:p>
            <a:pPr>
              <a:spcAft>
                <a:spcPts val="1200"/>
              </a:spcAft>
            </a:pPr>
            <a:r>
              <a:rPr lang="en-US" sz="2800" b="1">
                <a:latin typeface="Times New Roman" panose="02020603050405020304" pitchFamily="18" charset="0"/>
                <a:ea typeface="Times New Roman" panose="02020603050405020304" pitchFamily="18" charset="0"/>
                <a:cs typeface="Times New Roman" panose="02020603050405020304" pitchFamily="18" charset="0"/>
              </a:rPr>
              <a:t>*</a:t>
            </a:r>
            <a:r>
              <a:rPr lang="en-US" sz="2800" b="1"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viết</a:t>
            </a:r>
            <a:endParaRPr lang="en-US" sz="2800" dirty="0">
              <a:effectLst/>
              <a:latin typeface="Times New Roman" panose="02020603050405020304" pitchFamily="18" charset="0"/>
              <a:ea typeface="Times New Roman" panose="02020603050405020304" pitchFamily="18" charset="0"/>
            </a:endParaRPr>
          </a:p>
        </p:txBody>
      </p:sp>
      <p:grpSp>
        <p:nvGrpSpPr>
          <p:cNvPr id="7" name="Group 6"/>
          <p:cNvGrpSpPr/>
          <p:nvPr/>
        </p:nvGrpSpPr>
        <p:grpSpPr>
          <a:xfrm>
            <a:off x="1700568" y="2052459"/>
            <a:ext cx="8765465" cy="3176589"/>
            <a:chOff x="1977551" y="1840704"/>
            <a:chExt cx="8181833" cy="3176589"/>
          </a:xfrm>
          <a:scene3d>
            <a:camera prst="orthographicFront">
              <a:rot lat="0" lon="0" rev="0"/>
            </a:camera>
            <a:lightRig rig="soft" dir="t">
              <a:rot lat="0" lon="0" rev="0"/>
            </a:lightRig>
          </a:scene3d>
        </p:grpSpPr>
        <p:sp>
          <p:nvSpPr>
            <p:cNvPr id="9" name="Freeform 8"/>
            <p:cNvSpPr/>
            <p:nvPr/>
          </p:nvSpPr>
          <p:spPr>
            <a:xfrm rot="16200000">
              <a:off x="1539802" y="2278453"/>
              <a:ext cx="3176588" cy="2301090"/>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71785" tIns="102869" rIns="133351" bIns="2117726" numCol="1" spcCol="1270" anchor="t" anchorCtr="0">
              <a:noAutofit/>
            </a:bodyPr>
            <a:lstStyle/>
            <a:p>
              <a:pPr lvl="0" algn="r" defTabSz="1333500">
                <a:lnSpc>
                  <a:spcPct val="90000"/>
                </a:lnSpc>
                <a:spcBef>
                  <a:spcPct val="0"/>
                </a:spcBef>
                <a:spcAft>
                  <a:spcPct val="35000"/>
                </a:spcAft>
              </a:pPr>
              <a:endParaRPr lang="en-US" sz="3000" kern="1200"/>
            </a:p>
          </p:txBody>
        </p:sp>
        <p:sp>
          <p:nvSpPr>
            <p:cNvPr id="10" name="Freeform 9"/>
            <p:cNvSpPr/>
            <p:nvPr/>
          </p:nvSpPr>
          <p:spPr>
            <a:xfrm>
              <a:off x="2151736" y="1840705"/>
              <a:ext cx="2008966" cy="3176587"/>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noFill/>
            <a:ln>
              <a:noFill/>
            </a:ln>
            <a:effectLst>
              <a:outerShdw blurRad="107950" dist="12700" dir="5400000" algn="ctr">
                <a:srgbClr val="000000"/>
              </a:outerShdw>
            </a:effectLst>
            <a:sp3d contourW="44450" prstMaterial="matte">
              <a:bevelT w="63500" h="63500" prst="artDeco"/>
              <a:contourClr>
                <a:srgbClr val="FFFFFF"/>
              </a:contourClr>
            </a:sp3d>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0" tIns="68580" rIns="0" bIns="0" numCol="1" spcCol="1270" anchor="t" anchorCtr="0">
              <a:noAutofit/>
            </a:bodyPr>
            <a:lstStyle/>
            <a:p>
              <a:pPr lvl="0" algn="l" defTabSz="889000">
                <a:lnSpc>
                  <a:spcPct val="90000"/>
                </a:lnSpc>
                <a:spcBef>
                  <a:spcPct val="0"/>
                </a:spcBef>
                <a:spcAft>
                  <a:spcPct val="35000"/>
                </a:spcAft>
              </a:pPr>
              <a:r>
                <a:rPr lang="en-US" sz="2400" b="0" kern="1200" dirty="0" err="1" smtClean="0">
                  <a:latin typeface="Times New Roman" panose="02020603050405020304" pitchFamily="18" charset="0"/>
                  <a:cs typeface="Times New Roman" panose="02020603050405020304" pitchFamily="18" charset="0"/>
                </a:rPr>
                <a:t>Niềm</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yêu</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mến</a:t>
              </a:r>
              <a:r>
                <a:rPr lang="en-US" sz="2400" b="0" kern="1200" dirty="0" smtClean="0">
                  <a:latin typeface="Times New Roman" panose="02020603050405020304" pitchFamily="18" charset="0"/>
                  <a:cs typeface="Times New Roman" panose="02020603050405020304" pitchFamily="18" charset="0"/>
                </a:rPr>
                <a:t>, say </a:t>
              </a:r>
              <a:r>
                <a:rPr lang="en-US" sz="2400" b="0" kern="1200" dirty="0" err="1" smtClean="0">
                  <a:latin typeface="Times New Roman" panose="02020603050405020304" pitchFamily="18" charset="0"/>
                  <a:cs typeface="Times New Roman" panose="02020603050405020304" pitchFamily="18" charset="0"/>
                </a:rPr>
                <a:t>mê</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tìm</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tòi</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khám</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phá</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và</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giải</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mã</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những</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giá</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trị</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văn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học</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dân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gian</a:t>
              </a:r>
              <a:r>
                <a:rPr lang="en-US" sz="2400" b="0" kern="1200" dirty="0" smtClean="0">
                  <a:latin typeface="Times New Roman" panose="02020603050405020304" pitchFamily="18" charset="0"/>
                  <a:cs typeface="Times New Roman" panose="02020603050405020304" pitchFamily="18" charset="0"/>
                </a:rPr>
                <a:t>. </a:t>
              </a:r>
              <a:endParaRPr lang="en-US" sz="24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rot="16200000">
              <a:off x="4288347" y="1886062"/>
              <a:ext cx="3176588" cy="3085873"/>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571785" tIns="102870" rIns="133351" bIns="2117726" numCol="1" spcCol="1270" anchor="t" anchorCtr="0">
              <a:noAutofit/>
            </a:bodyPr>
            <a:lstStyle/>
            <a:p>
              <a:pPr lvl="0" algn="r" defTabSz="1333500">
                <a:lnSpc>
                  <a:spcPct val="90000"/>
                </a:lnSpc>
                <a:spcBef>
                  <a:spcPct val="0"/>
                </a:spcBef>
                <a:spcAft>
                  <a:spcPct val="35000"/>
                </a:spcAft>
              </a:pPr>
              <a:endParaRPr lang="en-US" sz="3000" kern="1200"/>
            </a:p>
          </p:txBody>
        </p:sp>
        <p:sp>
          <p:nvSpPr>
            <p:cNvPr id="12" name="Flowchart: Extract 11"/>
            <p:cNvSpPr/>
            <p:nvPr/>
          </p:nvSpPr>
          <p:spPr>
            <a:xfrm rot="5400000">
              <a:off x="4111253" y="4352041"/>
              <a:ext cx="466715" cy="397073"/>
            </a:xfrm>
            <a:prstGeom prst="flowChartExtract">
              <a:avLst/>
            </a:pr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3">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6" name="Freeform 15"/>
            <p:cNvSpPr/>
            <p:nvPr/>
          </p:nvSpPr>
          <p:spPr>
            <a:xfrm>
              <a:off x="4579239" y="1981553"/>
              <a:ext cx="2840339" cy="3035739"/>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noFill/>
            <a:ln>
              <a:noFill/>
            </a:ln>
            <a:effectLst>
              <a:outerShdw blurRad="107950" dist="12700" dir="5400000" algn="ctr">
                <a:srgbClr val="000000"/>
              </a:outerShdw>
            </a:effectLst>
            <a:sp3d contourW="44450" prstMaterial="matte">
              <a:bevelT w="63500" h="63500" prst="artDeco"/>
              <a:contourClr>
                <a:srgbClr val="FFFFFF"/>
              </a:contourClr>
            </a:sp3d>
          </p:spPr>
          <p:style>
            <a:lnRef idx="2">
              <a:scrgbClr r="0" g="0" b="0"/>
            </a:lnRef>
            <a:fillRef idx="1">
              <a:scrgbClr r="0" g="0" b="0"/>
            </a:fillRef>
            <a:effectRef idx="0">
              <a:schemeClr val="accent3">
                <a:hueOff val="1355300"/>
                <a:satOff val="50000"/>
                <a:lumOff val="-7353"/>
                <a:alphaOff val="0"/>
              </a:schemeClr>
            </a:effectRef>
            <a:fontRef idx="minor">
              <a:schemeClr val="lt1"/>
            </a:fontRef>
          </p:style>
          <p:txBody>
            <a:bodyPr spcFirstLastPara="0" vert="horz" wrap="square" lIns="0" tIns="68580" rIns="0" bIns="0" numCol="1" spcCol="1270" anchor="t" anchorCtr="0">
              <a:noAutofit/>
            </a:bodyPr>
            <a:lstStyle/>
            <a:p>
              <a:pPr lvl="0" algn="l" defTabSz="889000">
                <a:lnSpc>
                  <a:spcPct val="90000"/>
                </a:lnSpc>
                <a:spcBef>
                  <a:spcPct val="0"/>
                </a:spcBef>
                <a:spcAft>
                  <a:spcPct val="35000"/>
                </a:spcAft>
              </a:pPr>
              <a:r>
                <a:rPr lang="en-US" sz="2400" b="0" kern="1200" dirty="0" err="1" smtClean="0">
                  <a:latin typeface="Times New Roman" panose="02020603050405020304" pitchFamily="18" charset="0"/>
                  <a:cs typeface="Times New Roman" panose="02020603050405020304" pitchFamily="18" charset="0"/>
                </a:rPr>
                <a:t>Phát</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biểu</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quan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niệm</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của</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nhân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dân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về</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hình</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mẫu</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người</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anh</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hùng</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về</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sức</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mạnh</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đoàn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kết</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dân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tộc</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trong</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chống</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giặc</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ngoại</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xâm</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từ</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đó</a:t>
              </a:r>
              <a:r>
                <a:rPr lang="en-US" sz="2400" b="0" kern="1200" dirty="0" smtClean="0">
                  <a:latin typeface="Times New Roman" panose="02020603050405020304" pitchFamily="18" charset="0"/>
                  <a:cs typeface="Times New Roman" panose="02020603050405020304" pitchFamily="18" charset="0"/>
                </a:rPr>
                <a:t> ca </a:t>
              </a:r>
              <a:r>
                <a:rPr lang="en-US" sz="2400" b="0" kern="1200" dirty="0" err="1" smtClean="0">
                  <a:latin typeface="Times New Roman" panose="02020603050405020304" pitchFamily="18" charset="0"/>
                  <a:cs typeface="Times New Roman" panose="02020603050405020304" pitchFamily="18" charset="0"/>
                </a:rPr>
                <a:t>ngợi</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truyền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thống</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yêu</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nước</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của</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dân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tộc</a:t>
              </a:r>
              <a:r>
                <a:rPr lang="en-US" sz="2400" b="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rot="16200000">
              <a:off x="7247512" y="2105420"/>
              <a:ext cx="3176588" cy="2647157"/>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571785" tIns="102870" rIns="133351" bIns="2117725" numCol="1" spcCol="1270" anchor="t" anchorCtr="0">
              <a:noAutofit/>
            </a:bodyPr>
            <a:lstStyle/>
            <a:p>
              <a:pPr lvl="0" algn="r" defTabSz="1333500">
                <a:lnSpc>
                  <a:spcPct val="90000"/>
                </a:lnSpc>
                <a:spcBef>
                  <a:spcPct val="0"/>
                </a:spcBef>
                <a:spcAft>
                  <a:spcPct val="35000"/>
                </a:spcAft>
              </a:pPr>
              <a:endParaRPr lang="en-US" sz="3000" kern="1200"/>
            </a:p>
          </p:txBody>
        </p:sp>
        <p:sp>
          <p:nvSpPr>
            <p:cNvPr id="24" name="Flowchart: Extract 23"/>
            <p:cNvSpPr/>
            <p:nvPr/>
          </p:nvSpPr>
          <p:spPr>
            <a:xfrm rot="5400000">
              <a:off x="7292106" y="4364677"/>
              <a:ext cx="466715" cy="397073"/>
            </a:xfrm>
            <a:prstGeom prst="flowChartExtract">
              <a:avLst/>
            </a:pr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3">
                <a:hueOff val="2710599"/>
                <a:satOff val="100000"/>
                <a:lumOff val="-14706"/>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5" name="Freeform 24"/>
            <p:cNvSpPr/>
            <p:nvPr/>
          </p:nvSpPr>
          <p:spPr>
            <a:xfrm>
              <a:off x="7665111" y="2122401"/>
              <a:ext cx="2401625" cy="2894891"/>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noFill/>
            <a:ln>
              <a:noFill/>
            </a:ln>
            <a:effectLst>
              <a:outerShdw blurRad="107950" dist="12700" dir="5400000" algn="ctr">
                <a:srgbClr val="000000"/>
              </a:outerShdw>
            </a:effectLst>
            <a:sp3d contourW="44450" prstMaterial="matte">
              <a:bevelT w="63500" h="63500" prst="artDeco"/>
              <a:contourClr>
                <a:srgbClr val="FFFFFF"/>
              </a:contourClr>
            </a:sp3d>
          </p:spPr>
          <p:style>
            <a:lnRef idx="2">
              <a:scrgbClr r="0" g="0" b="0"/>
            </a:lnRef>
            <a:fillRef idx="1">
              <a:scrgbClr r="0" g="0" b="0"/>
            </a:fillRef>
            <a:effectRef idx="0">
              <a:schemeClr val="accent3">
                <a:hueOff val="2710599"/>
                <a:satOff val="100000"/>
                <a:lumOff val="-14706"/>
                <a:alphaOff val="0"/>
              </a:schemeClr>
            </a:effectRef>
            <a:fontRef idx="minor">
              <a:schemeClr val="lt1"/>
            </a:fontRef>
          </p:style>
          <p:txBody>
            <a:bodyPr spcFirstLastPara="0" vert="horz" wrap="square" lIns="0" tIns="68580" rIns="0" bIns="0" numCol="1" spcCol="1270" anchor="t" anchorCtr="0">
              <a:noAutofit/>
            </a:bodyPr>
            <a:lstStyle/>
            <a:p>
              <a:pPr lvl="0" algn="l" defTabSz="889000">
                <a:lnSpc>
                  <a:spcPct val="90000"/>
                </a:lnSpc>
                <a:spcBef>
                  <a:spcPct val="0"/>
                </a:spcBef>
                <a:spcAft>
                  <a:spcPct val="35000"/>
                </a:spcAft>
              </a:pPr>
              <a:r>
                <a:rPr lang="en-US" sz="2400" b="0" kern="1200" dirty="0" err="1" smtClean="0">
                  <a:latin typeface="Times New Roman" panose="02020603050405020304" pitchFamily="18" charset="0"/>
                  <a:cs typeface="Times New Roman" panose="02020603050405020304" pitchFamily="18" charset="0"/>
                </a:rPr>
                <a:t>Bài</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học</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rút</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ra</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Các</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thế</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hệ</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người</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đọc</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sẽ</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lưu</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giữ</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và</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phát</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huy</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giá</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trị</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của</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các</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sáng</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tác</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văn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học</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dân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gian</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trong</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cuộc</a:t>
              </a:r>
              <a:r>
                <a:rPr lang="en-US" sz="2400" b="0" kern="1200" dirty="0" smtClean="0">
                  <a:latin typeface="Times New Roman" panose="02020603050405020304" pitchFamily="18" charset="0"/>
                  <a:cs typeface="Times New Roman" panose="02020603050405020304" pitchFamily="18" charset="0"/>
                </a:rPr>
                <a:t> </a:t>
              </a:r>
              <a:r>
                <a:rPr lang="en-US" sz="2400" b="0" kern="1200" dirty="0" err="1" smtClean="0">
                  <a:latin typeface="Times New Roman" panose="02020603050405020304" pitchFamily="18" charset="0"/>
                  <a:cs typeface="Times New Roman" panose="02020603050405020304" pitchFamily="18" charset="0"/>
                </a:rPr>
                <a:t>sống</a:t>
              </a:r>
              <a:r>
                <a:rPr lang="en-US" sz="2400" b="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79688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BÀN VỀ NHÂN VẬT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THÁN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 GIÓNG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(Hoàng Tiến Tựu)</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p:nvPr/>
        </p:nvSpPr>
        <p:spPr>
          <a:xfrm>
            <a:off x="3887188" y="641211"/>
            <a:ext cx="4032514" cy="523220"/>
          </a:xfrm>
          <a:prstGeom prst="rect">
            <a:avLst/>
          </a:prstGeom>
        </p:spPr>
        <p:txBody>
          <a:bodyPr wrap="none">
            <a:spAutoFit/>
          </a:bodyPr>
          <a:lstStyle/>
          <a:p>
            <a:pPr marL="270510" marR="0" lvl="0" indent="269875"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708480" y="1143000"/>
            <a:ext cx="1814856" cy="523220"/>
          </a:xfrm>
          <a:prstGeom prst="rect">
            <a:avLst/>
          </a:prstGeom>
        </p:spPr>
        <p:txBody>
          <a:bodyPr wrap="none">
            <a:spAutoFit/>
          </a:bodyPr>
          <a:lstStyle/>
          <a:p>
            <a:r>
              <a:rPr lang="en-US" sz="2800" b="1">
                <a:solidFill>
                  <a:srgbClr val="0000FF"/>
                </a:solidFill>
                <a:latin typeface="Times New Roman" panose="02020603050405020304" pitchFamily="18" charset="0"/>
                <a:ea typeface="Times New Roman" panose="02020603050405020304" pitchFamily="18" charset="0"/>
              </a:rPr>
              <a:t>*</a:t>
            </a:r>
            <a:r>
              <a:rPr lang="vi-VN" sz="2800" b="1" smtClean="0">
                <a:solidFill>
                  <a:srgbClr val="0000FF"/>
                </a:solidFill>
                <a:latin typeface="Times New Roman" panose="02020603050405020304" pitchFamily="18" charset="0"/>
                <a:ea typeface="Times New Roman" panose="02020603050405020304" pitchFamily="18" charset="0"/>
              </a:rPr>
              <a:t> </a:t>
            </a:r>
            <a:r>
              <a:rPr lang="vi-VN" sz="2800" b="1" dirty="0">
                <a:solidFill>
                  <a:srgbClr val="0000FF"/>
                </a:solidFill>
                <a:latin typeface="Times New Roman" panose="02020603050405020304" pitchFamily="18" charset="0"/>
                <a:ea typeface="Times New Roman" panose="02020603050405020304" pitchFamily="18" charset="0"/>
              </a:rPr>
              <a:t>Tổng kết</a:t>
            </a:r>
            <a:endParaRPr lang="en-US" sz="2800" dirty="0"/>
          </a:p>
        </p:txBody>
      </p:sp>
      <p:grpSp>
        <p:nvGrpSpPr>
          <p:cNvPr id="27" name="Group 26"/>
          <p:cNvGrpSpPr/>
          <p:nvPr/>
        </p:nvGrpSpPr>
        <p:grpSpPr>
          <a:xfrm>
            <a:off x="708480" y="1912430"/>
            <a:ext cx="4745942" cy="3512234"/>
            <a:chOff x="708480" y="1912430"/>
            <a:chExt cx="4745942" cy="3512234"/>
          </a:xfrm>
        </p:grpSpPr>
        <p:sp>
          <p:nvSpPr>
            <p:cNvPr id="18" name="Freeform 17"/>
            <p:cNvSpPr/>
            <p:nvPr/>
          </p:nvSpPr>
          <p:spPr>
            <a:xfrm>
              <a:off x="2403350" y="2378799"/>
              <a:ext cx="3051072" cy="3045865"/>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06242" tIns="99568" rIns="99567" bIns="99568" numCol="1" spcCol="1270" anchor="ctr" anchorCtr="0">
              <a:noAutofit/>
            </a:bodyPr>
            <a:lstStyle/>
            <a:p>
              <a:pPr lvl="0" algn="l" defTabSz="6223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Lập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luận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chặt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chẽ</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lẽ</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thuyết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phục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bằng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chứng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chọn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lọc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tiêu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biểu</a:t>
              </a:r>
              <a:endParaRPr lang="en-US" sz="28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708480" y="1912430"/>
              <a:ext cx="2034048" cy="1093985"/>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28905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1. </a:t>
              </a:r>
              <a:r>
                <a:rPr lang="en-US" sz="2800" b="1" kern="1200" dirty="0" err="1" smtClean="0">
                  <a:latin typeface="Times New Roman" panose="02020603050405020304" pitchFamily="18" charset="0"/>
                  <a:cs typeface="Times New Roman" panose="02020603050405020304" pitchFamily="18" charset="0"/>
                </a:rPr>
                <a:t>Nghệ</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thuật</a:t>
              </a:r>
              <a:r>
                <a:rPr lang="en-US" sz="2800" b="1"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grpSp>
        <p:nvGrpSpPr>
          <p:cNvPr id="28" name="Group 27"/>
          <p:cNvGrpSpPr/>
          <p:nvPr/>
        </p:nvGrpSpPr>
        <p:grpSpPr>
          <a:xfrm>
            <a:off x="5529569" y="1383859"/>
            <a:ext cx="5733054" cy="4419423"/>
            <a:chOff x="5529569" y="1383859"/>
            <a:chExt cx="5733054" cy="4419423"/>
          </a:xfrm>
        </p:grpSpPr>
        <p:sp>
          <p:nvSpPr>
            <p:cNvPr id="20" name="Freeform 19"/>
            <p:cNvSpPr/>
            <p:nvPr/>
          </p:nvSpPr>
          <p:spPr>
            <a:xfrm>
              <a:off x="7488471" y="2222190"/>
              <a:ext cx="3774152" cy="3581092"/>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tint val="40000"/>
                <a:alpha val="90000"/>
                <a:hueOff val="-849226"/>
                <a:satOff val="-75346"/>
                <a:lumOff val="-769"/>
                <a:alphaOff val="0"/>
              </a:schemeClr>
            </a:lnRef>
            <a:fillRef idx="1">
              <a:schemeClr val="accent2">
                <a:tint val="40000"/>
                <a:alpha val="90000"/>
                <a:hueOff val="-849226"/>
                <a:satOff val="-75346"/>
                <a:lumOff val="-769"/>
                <a:alphaOff val="0"/>
              </a:schemeClr>
            </a:fillRef>
            <a:effectRef idx="0">
              <a:schemeClr val="accent2">
                <a:tint val="40000"/>
                <a:alpha val="90000"/>
                <a:hueOff val="-849226"/>
                <a:satOff val="-75346"/>
                <a:lumOff val="-769"/>
                <a:alphaOff val="0"/>
              </a:schemeClr>
            </a:effectRef>
            <a:fontRef idx="minor">
              <a:schemeClr val="dk1">
                <a:hueOff val="0"/>
                <a:satOff val="0"/>
                <a:lumOff val="0"/>
                <a:alphaOff val="0"/>
              </a:schemeClr>
            </a:fontRef>
          </p:style>
          <p:txBody>
            <a:bodyPr spcFirstLastPara="0" vert="horz" wrap="square" lIns="406241" tIns="99568" rIns="99568" bIns="99568" numCol="1" spcCol="1270" anchor="ctr" anchorCtr="0">
              <a:noAutofit/>
            </a:bodyPr>
            <a:lstStyle/>
            <a:p>
              <a:pPr lvl="0" algn="l" defTabSz="6223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Văn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bản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khẳng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định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Thánh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Gióng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xây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dựng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đặc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sắc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vừa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anh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hùng</a:t>
              </a:r>
              <a:r>
                <a:rPr lang="en-US" sz="2800" kern="1200" dirty="0" smtClean="0">
                  <a:latin typeface="Times New Roman" panose="02020603050405020304" pitchFamily="18" charset="0"/>
                  <a:cs typeface="Times New Roman" panose="02020603050405020304" pitchFamily="18" charset="0"/>
                </a:rPr>
                <a:t> phi </a:t>
              </a:r>
              <a:r>
                <a:rPr lang="en-US" sz="2800" kern="1200" dirty="0" err="1" smtClean="0">
                  <a:latin typeface="Times New Roman" panose="02020603050405020304" pitchFamily="18" charset="0"/>
                  <a:cs typeface="Times New Roman" panose="02020603050405020304" pitchFamily="18" charset="0"/>
                </a:rPr>
                <a:t>thường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vẻ</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đẹp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tưởng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vừa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con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thế</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vẻ</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đẹp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giản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dị</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gũi</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6" name="Freeform 25"/>
            <p:cNvSpPr/>
            <p:nvPr/>
          </p:nvSpPr>
          <p:spPr>
            <a:xfrm>
              <a:off x="5529569" y="1383859"/>
              <a:ext cx="2440860" cy="1207512"/>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28905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2. </a:t>
              </a:r>
              <a:r>
                <a:rPr lang="en-US" sz="2800" b="1" kern="1200" dirty="0" err="1" smtClean="0">
                  <a:latin typeface="Times New Roman" panose="02020603050405020304" pitchFamily="18" charset="0"/>
                  <a:cs typeface="Times New Roman" panose="02020603050405020304" pitchFamily="18" charset="0"/>
                </a:rPr>
                <a:t>Nội</a:t>
              </a:r>
              <a:r>
                <a:rPr lang="en-US" sz="2800" b="1" kern="1200" dirty="0" smtClean="0">
                  <a:latin typeface="Times New Roman" panose="02020603050405020304" pitchFamily="18" charset="0"/>
                  <a:cs typeface="Times New Roman" panose="02020603050405020304" pitchFamily="18" charset="0"/>
                </a:rPr>
                <a:t> dung, ý </a:t>
              </a:r>
              <a:r>
                <a:rPr lang="en-US" sz="2800" b="1" kern="1200" dirty="0" err="1" smtClean="0">
                  <a:latin typeface="Times New Roman" panose="02020603050405020304" pitchFamily="18" charset="0"/>
                  <a:cs typeface="Times New Roman" panose="02020603050405020304" pitchFamily="18" charset="0"/>
                </a:rPr>
                <a:t>nghĩa</a:t>
              </a:r>
              <a:r>
                <a:rPr lang="en-US" sz="2800" b="1"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93630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circle(in)">
                                      <p:cBhvr>
                                        <p:cTn id="1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BÀN VỀ NHÂN VẬT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THÁN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 GIÓNG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(Hoàng Tiến Tựu)</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p:nvPr/>
        </p:nvSpPr>
        <p:spPr>
          <a:xfrm>
            <a:off x="5219798" y="655151"/>
            <a:ext cx="1752403" cy="523220"/>
          </a:xfrm>
          <a:prstGeom prst="rect">
            <a:avLst/>
          </a:prstGeom>
        </p:spPr>
        <p:txBody>
          <a:bodyPr wrap="none">
            <a:spAutoFit/>
          </a:bodyPr>
          <a:lstStyle/>
          <a:p>
            <a:r>
              <a:rPr lang="pt-BR" sz="2800" b="1" dirty="0">
                <a:solidFill>
                  <a:srgbClr val="0000FF"/>
                </a:solidFill>
                <a:latin typeface="Times New Roman" panose="02020603050405020304" pitchFamily="18" charset="0"/>
                <a:ea typeface="Times New Roman" panose="02020603050405020304" pitchFamily="18" charset="0"/>
              </a:rPr>
              <a:t>Luyện tập</a:t>
            </a:r>
            <a:endParaRPr lang="en-US" sz="2800" dirty="0"/>
          </a:p>
        </p:txBody>
      </p:sp>
      <p:pic>
        <p:nvPicPr>
          <p:cNvPr id="9" name="Picture 8"/>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l="3227" t="18186" r="1935" b="16008"/>
          <a:stretch/>
        </p:blipFill>
        <p:spPr>
          <a:xfrm>
            <a:off x="660400" y="1339288"/>
            <a:ext cx="10845800" cy="5147237"/>
          </a:xfrm>
          <a:prstGeom prst="rect">
            <a:avLst/>
          </a:prstGeom>
        </p:spPr>
      </p:pic>
      <p:sp>
        <p:nvSpPr>
          <p:cNvPr id="29" name="Rectangle 28"/>
          <p:cNvSpPr/>
          <p:nvPr/>
        </p:nvSpPr>
        <p:spPr>
          <a:xfrm>
            <a:off x="593901" y="1003628"/>
            <a:ext cx="274434" cy="523220"/>
          </a:xfrm>
          <a:prstGeom prst="rect">
            <a:avLst/>
          </a:prstGeom>
        </p:spPr>
        <p:txBody>
          <a:bodyPr wrap="none">
            <a:spAutoFit/>
          </a:bodyPr>
          <a:lstStyle/>
          <a:p>
            <a:r>
              <a:rPr lang="pt-BR" sz="2800" b="1" dirty="0" smtClean="0">
                <a:solidFill>
                  <a:srgbClr val="0000FF"/>
                </a:solidFill>
                <a:latin typeface="Times New Roman" panose="02020603050405020304" pitchFamily="18" charset="0"/>
                <a:ea typeface="Times New Roman" panose="02020603050405020304" pitchFamily="18" charset="0"/>
              </a:rPr>
              <a:t> </a:t>
            </a:r>
            <a:endParaRPr lang="en-US" sz="2800" dirty="0"/>
          </a:p>
        </p:txBody>
      </p:sp>
      <p:sp>
        <p:nvSpPr>
          <p:cNvPr id="34" name="Rectangle 33"/>
          <p:cNvSpPr/>
          <p:nvPr/>
        </p:nvSpPr>
        <p:spPr>
          <a:xfrm>
            <a:off x="1828798" y="2221582"/>
            <a:ext cx="8981769" cy="3570208"/>
          </a:xfrm>
          <a:prstGeom prst="rect">
            <a:avLst/>
          </a:prstGeom>
        </p:spPr>
        <p:txBody>
          <a:bodyPr wrap="square">
            <a:spAutoFit/>
          </a:bodyPr>
          <a:lstStyle/>
          <a:p>
            <a:pPr algn="just">
              <a:spcAft>
                <a:spcPts val="1200"/>
              </a:spcAft>
            </a:pPr>
            <a:r>
              <a:rPr lang="en-US" sz="2400" b="1" dirty="0" err="1" smtClean="0">
                <a:solidFill>
                  <a:srgbClr val="000000"/>
                </a:solidFill>
                <a:latin typeface="Times New Roman" panose="02020603050405020304" pitchFamily="18" charset="0"/>
                <a:ea typeface="Times New Roman" panose="02020603050405020304" pitchFamily="18" charset="0"/>
              </a:rPr>
              <a:t>Bài</a:t>
            </a:r>
            <a:r>
              <a:rPr lang="en-US" sz="2400" b="1" dirty="0" smtClean="0">
                <a:solidFill>
                  <a:srgbClr val="000000"/>
                </a:solidFill>
                <a:latin typeface="Times New Roman" panose="02020603050405020304" pitchFamily="18" charset="0"/>
                <a:ea typeface="Times New Roman" panose="02020603050405020304" pitchFamily="18" charset="0"/>
              </a:rPr>
              <a:t> </a:t>
            </a:r>
            <a:r>
              <a:rPr lang="en-US" sz="2400" b="1" dirty="0" err="1" smtClean="0">
                <a:solidFill>
                  <a:srgbClr val="000000"/>
                </a:solidFill>
                <a:latin typeface="Times New Roman" panose="02020603050405020304" pitchFamily="18" charset="0"/>
                <a:ea typeface="Times New Roman" panose="02020603050405020304" pitchFamily="18" charset="0"/>
              </a:rPr>
              <a:t>tập</a:t>
            </a:r>
            <a:r>
              <a:rPr lang="en-US" sz="2400" b="1" dirty="0" smtClean="0">
                <a:solidFill>
                  <a:srgbClr val="000000"/>
                </a:solidFill>
                <a:latin typeface="Times New Roman" panose="02020603050405020304" pitchFamily="18" charset="0"/>
                <a:ea typeface="Times New Roman" panose="02020603050405020304" pitchFamily="18" charset="0"/>
              </a:rPr>
              <a:t>: </a:t>
            </a:r>
            <a:r>
              <a:rPr lang="vi-VN" sz="2400" dirty="0" smtClean="0">
                <a:solidFill>
                  <a:srgbClr val="000000"/>
                </a:solidFill>
                <a:latin typeface="Times New Roman" panose="02020603050405020304" pitchFamily="18" charset="0"/>
                <a:ea typeface="Times New Roman" panose="02020603050405020304" pitchFamily="18" charset="0"/>
              </a:rPr>
              <a:t>Trong </a:t>
            </a:r>
            <a:r>
              <a:rPr lang="vi-VN" sz="2400" dirty="0">
                <a:solidFill>
                  <a:srgbClr val="000000"/>
                </a:solidFill>
                <a:latin typeface="Times New Roman" panose="02020603050405020304" pitchFamily="18" charset="0"/>
                <a:ea typeface="Times New Roman" panose="02020603050405020304" pitchFamily="18" charset="0"/>
              </a:rPr>
              <a:t>đoạn văn sau, câu nào thê hiện lí lẽ, câu nào thể hiện bằng chứng?</a:t>
            </a:r>
            <a:endParaRPr lang="en-US" sz="2400" dirty="0">
              <a:latin typeface="Times New Roman" panose="02020603050405020304" pitchFamily="18" charset="0"/>
              <a:ea typeface="Times New Roman" panose="02020603050405020304" pitchFamily="18" charset="0"/>
            </a:endParaRPr>
          </a:p>
          <a:p>
            <a:pPr algn="just">
              <a:spcAft>
                <a:spcPts val="1200"/>
              </a:spcAft>
            </a:pPr>
            <a:r>
              <a:rPr lang="en-US" sz="2400" i="1" dirty="0">
                <a:solidFill>
                  <a:srgbClr val="000000"/>
                </a:solidFill>
                <a:latin typeface="Times New Roman" panose="02020603050405020304" pitchFamily="18" charset="0"/>
                <a:ea typeface="Times New Roman" panose="02020603050405020304" pitchFamily="18" charset="0"/>
              </a:rPr>
              <a:t>“</a:t>
            </a:r>
            <a:r>
              <a:rPr lang="en-US" sz="2400" i="1" dirty="0" err="1">
                <a:solidFill>
                  <a:srgbClr val="000000"/>
                </a:solidFill>
                <a:latin typeface="Times New Roman" panose="02020603050405020304" pitchFamily="18" charset="0"/>
                <a:ea typeface="Times New Roman" panose="02020603050405020304" pitchFamily="18" charset="0"/>
              </a:rPr>
              <a:t>Quá</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trình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ra</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đời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trưởng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thành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và</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chiến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thắng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giặc</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ngoại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xâm</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của</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Gióng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đều</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gắn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với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những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người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dân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bình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dị</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Dù</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có</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siêu</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nhiên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kì</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ảo</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đến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đâu</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Giỏng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vẫn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phải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nằm</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trong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bụng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mẹ</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dù</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là</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mấy</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tháng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vẫn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phải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uống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nước</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ăn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cơm</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với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cà</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dù</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là</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mấy</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nong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vẫn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phải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mặc</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quần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áo</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bằng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vải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của</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dân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làng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Phù</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Đông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dù</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là</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cỡ</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rộng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đến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đâu</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Và</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ngay</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cả</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ngựa</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sắt</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roi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sắt</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áo</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giáp</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sắt</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của</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Gióng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cũng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là</a:t>
            </a:r>
            <a:r>
              <a:rPr lang="en-US" sz="2400" i="1" dirty="0">
                <a:solidFill>
                  <a:srgbClr val="000000"/>
                </a:solidFill>
                <a:latin typeface="Times New Roman" panose="02020603050405020304" pitchFamily="18" charset="0"/>
                <a:ea typeface="Times New Roman" panose="02020603050405020304" pitchFamily="18" charset="0"/>
              </a:rPr>
              <a:t> do </a:t>
            </a:r>
            <a:r>
              <a:rPr lang="en-US" sz="2400" i="1" dirty="0" err="1">
                <a:solidFill>
                  <a:srgbClr val="000000"/>
                </a:solidFill>
                <a:latin typeface="Times New Roman" panose="02020603050405020304" pitchFamily="18" charset="0"/>
                <a:ea typeface="Times New Roman" panose="02020603050405020304" pitchFamily="18" charset="0"/>
              </a:rPr>
              <a:t>vua</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Hùng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tập</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hợp</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những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người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thợ</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rèn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tài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giỏi</a:t>
            </a:r>
            <a:r>
              <a:rPr lang="en-US" sz="2400" i="1" dirty="0">
                <a:solidFill>
                  <a:srgbClr val="000000"/>
                </a:solidFill>
                <a:latin typeface="Times New Roman" panose="02020603050405020304" pitchFamily="18" charset="0"/>
                <a:ea typeface="Times New Roman" panose="02020603050405020304" pitchFamily="18" charset="0"/>
              </a:rPr>
              <a:t> ở </a:t>
            </a:r>
            <a:r>
              <a:rPr lang="en-US" sz="2400" i="1" dirty="0" err="1">
                <a:solidFill>
                  <a:srgbClr val="000000"/>
                </a:solidFill>
                <a:latin typeface="Times New Roman" panose="02020603050405020304" pitchFamily="18" charset="0"/>
                <a:ea typeface="Times New Roman" panose="02020603050405020304" pitchFamily="18" charset="0"/>
              </a:rPr>
              <a:t>trong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nước</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đúc</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nên</a:t>
            </a:r>
            <a:r>
              <a:rPr lang="en-US" sz="2400" i="1"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8720813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BÀN VỀ NHÂN VẬT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THÁN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 GIÓNG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(Hoàng Tiến Tựu)</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p:nvPr/>
        </p:nvSpPr>
        <p:spPr>
          <a:xfrm>
            <a:off x="4847144" y="734455"/>
            <a:ext cx="1752403" cy="523220"/>
          </a:xfrm>
          <a:prstGeom prst="rect">
            <a:avLst/>
          </a:prstGeom>
        </p:spPr>
        <p:txBody>
          <a:bodyPr wrap="none">
            <a:spAutoFit/>
          </a:bodyPr>
          <a:lstStyle/>
          <a:p>
            <a:r>
              <a:rPr lang="pt-BR" sz="2800" b="1" dirty="0">
                <a:solidFill>
                  <a:srgbClr val="0000FF"/>
                </a:solidFill>
                <a:latin typeface="Times New Roman" panose="02020603050405020304" pitchFamily="18" charset="0"/>
                <a:ea typeface="Times New Roman" panose="02020603050405020304" pitchFamily="18" charset="0"/>
              </a:rPr>
              <a:t>Luyện tập</a:t>
            </a:r>
            <a:endParaRPr lang="en-US" sz="2800" dirty="0"/>
          </a:p>
        </p:txBody>
      </p:sp>
      <p:sp>
        <p:nvSpPr>
          <p:cNvPr id="3" name="Rectangle 2"/>
          <p:cNvSpPr/>
          <p:nvPr/>
        </p:nvSpPr>
        <p:spPr>
          <a:xfrm>
            <a:off x="614589" y="1469577"/>
            <a:ext cx="10845800" cy="4447371"/>
          </a:xfrm>
          <a:prstGeom prst="rect">
            <a:avLst/>
          </a:prstGeom>
        </p:spPr>
        <p:txBody>
          <a:bodyPr>
            <a:spAutoFit/>
          </a:bodyPr>
          <a:lstStyle/>
          <a:p>
            <a:pPr algn="just">
              <a:lnSpc>
                <a:spcPct val="150000"/>
              </a:lnSpc>
              <a:spcAft>
                <a:spcPts val="1200"/>
              </a:spcAft>
            </a:pPr>
            <a:r>
              <a:rPr lang="en-US" sz="2600" dirty="0">
                <a:latin typeface="Times New Roman" panose="02020603050405020304" pitchFamily="18" charset="0"/>
                <a:ea typeface="Times New Roman" panose="02020603050405020304" pitchFamily="18" charset="0"/>
              </a:rPr>
              <a:t> </a:t>
            </a:r>
            <a:r>
              <a:rPr lang="en-US" sz="2600" dirty="0" smtClean="0">
                <a:latin typeface="Times New Roman" panose="02020603050405020304" pitchFamily="18" charset="0"/>
                <a:ea typeface="Times New Roman" panose="02020603050405020304" pitchFamily="18" charset="0"/>
              </a:rPr>
              <a:t>- </a:t>
            </a:r>
            <a:r>
              <a:rPr lang="vi-VN" sz="2600" b="1" dirty="0" smtClean="0">
                <a:latin typeface="Times New Roman" panose="02020603050405020304" pitchFamily="18" charset="0"/>
                <a:ea typeface="Times New Roman" panose="02020603050405020304" pitchFamily="18" charset="0"/>
              </a:rPr>
              <a:t>Câu </a:t>
            </a:r>
            <a:r>
              <a:rPr lang="vi-VN" sz="2600" b="1" dirty="0">
                <a:latin typeface="Times New Roman" panose="02020603050405020304" pitchFamily="18" charset="0"/>
                <a:ea typeface="Times New Roman" panose="02020603050405020304" pitchFamily="18" charset="0"/>
              </a:rPr>
              <a:t>thể hiện lí lẽ </a:t>
            </a:r>
            <a:r>
              <a:rPr lang="vi-VN" sz="2600" dirty="0">
                <a:latin typeface="Times New Roman" panose="02020603050405020304" pitchFamily="18" charset="0"/>
                <a:ea typeface="Times New Roman" panose="02020603050405020304" pitchFamily="18" charset="0"/>
              </a:rPr>
              <a:t>là: Quá trình ra đời, trưởng thành và chiến thắng giặc ngoại xâm của Gióng đều gắn với những người dân bình dị.</a:t>
            </a:r>
            <a:endParaRPr lang="en-US" sz="2600" dirty="0">
              <a:latin typeface="Times New Roman" panose="02020603050405020304" pitchFamily="18" charset="0"/>
              <a:ea typeface="Times New Roman" panose="02020603050405020304" pitchFamily="18" charset="0"/>
            </a:endParaRPr>
          </a:p>
          <a:p>
            <a:pPr algn="just">
              <a:lnSpc>
                <a:spcPct val="150000"/>
              </a:lnSpc>
              <a:spcAft>
                <a:spcPts val="1200"/>
              </a:spcAft>
            </a:pPr>
            <a:r>
              <a:rPr lang="en-US" sz="2600" dirty="0">
                <a:latin typeface="Times New Roman" panose="02020603050405020304" pitchFamily="18" charset="0"/>
                <a:ea typeface="Times New Roman" panose="02020603050405020304" pitchFamily="18" charset="0"/>
              </a:rPr>
              <a:t> </a:t>
            </a:r>
            <a:r>
              <a:rPr lang="en-US" sz="2600" dirty="0" smtClean="0">
                <a:latin typeface="Times New Roman" panose="02020603050405020304" pitchFamily="18" charset="0"/>
                <a:ea typeface="Times New Roman" panose="02020603050405020304" pitchFamily="18" charset="0"/>
              </a:rPr>
              <a:t>- </a:t>
            </a:r>
            <a:r>
              <a:rPr lang="vi-VN" sz="2600" b="1" dirty="0" smtClean="0">
                <a:latin typeface="Times New Roman" panose="02020603050405020304" pitchFamily="18" charset="0"/>
                <a:ea typeface="Times New Roman" panose="02020603050405020304" pitchFamily="18" charset="0"/>
              </a:rPr>
              <a:t>Câu </a:t>
            </a:r>
            <a:r>
              <a:rPr lang="vi-VN" sz="2600" b="1" dirty="0">
                <a:latin typeface="Times New Roman" panose="02020603050405020304" pitchFamily="18" charset="0"/>
                <a:ea typeface="Times New Roman" panose="02020603050405020304" pitchFamily="18" charset="0"/>
              </a:rPr>
              <a:t>thể hiện bằng chứng </a:t>
            </a:r>
            <a:r>
              <a:rPr lang="vi-VN" sz="2600" dirty="0">
                <a:latin typeface="Times New Roman" panose="02020603050405020304" pitchFamily="18" charset="0"/>
                <a:ea typeface="Times New Roman" panose="02020603050405020304" pitchFamily="18" charset="0"/>
              </a:rPr>
              <a:t>là: Dù có siêu nhiên kì ảo đến đâu, Giỏng vẫn phải “nằm trong bụng mẹ” (dù là mấy tháng), vẫn phải “uống nước, ăn cơm với cà” (dù là mấy nong), vẫn phải mặc quần áo bằng vải của dân làng Phù Đồng (dù là cỡ rộng đến đâu). Và ngay cả ngựa sắt, roi sắt, áo giáp sắt, của Gióng cũng là do vua Hùng tập hợp những người thợ rèn tài giỏi ở trong nước đúc nên.</a:t>
            </a:r>
            <a:endParaRPr lang="en-US" sz="2600" dirty="0"/>
          </a:p>
        </p:txBody>
      </p:sp>
    </p:spTree>
    <p:extLst>
      <p:ext uri="{BB962C8B-B14F-4D97-AF65-F5344CB8AC3E}">
        <p14:creationId xmlns:p14="http://schemas.microsoft.com/office/powerpoint/2010/main" val="146316896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BÀN VỀ NHÂN VẬT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THÁN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 GIÓNG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(Hoàng Tiến Tựu)</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5219885" y="680824"/>
            <a:ext cx="1694695" cy="523220"/>
          </a:xfrm>
          <a:prstGeom prst="rect">
            <a:avLst/>
          </a:prstGeom>
        </p:spPr>
        <p:txBody>
          <a:bodyPr wrap="none">
            <a:spAutoFit/>
          </a:bodyPr>
          <a:lstStyle/>
          <a:p>
            <a:r>
              <a:rPr lang="en-US" sz="2800" b="1" dirty="0" err="1">
                <a:solidFill>
                  <a:srgbClr val="0000FF"/>
                </a:solidFill>
                <a:latin typeface="Times New Roman" panose="02020603050405020304" pitchFamily="18" charset="0"/>
                <a:ea typeface="Times New Roman" panose="02020603050405020304" pitchFamily="18" charset="0"/>
              </a:rPr>
              <a:t>Vận</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dụng</a:t>
            </a:r>
            <a:endParaRPr lang="en-US" sz="2800" dirty="0"/>
          </a:p>
        </p:txBody>
      </p:sp>
      <p:pic>
        <p:nvPicPr>
          <p:cNvPr id="6" name="Picture 5"/>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l="6390" t="16833" r="6991" b="12120"/>
          <a:stretch/>
        </p:blipFill>
        <p:spPr>
          <a:xfrm>
            <a:off x="2484489" y="1578356"/>
            <a:ext cx="7197623" cy="3554362"/>
          </a:xfrm>
          <a:prstGeom prst="rect">
            <a:avLst/>
          </a:prstGeom>
        </p:spPr>
      </p:pic>
      <p:sp>
        <p:nvSpPr>
          <p:cNvPr id="7" name="Rectangle 6"/>
          <p:cNvSpPr/>
          <p:nvPr/>
        </p:nvSpPr>
        <p:spPr>
          <a:xfrm>
            <a:off x="3439236" y="2716467"/>
            <a:ext cx="5708757" cy="2062103"/>
          </a:xfrm>
          <a:prstGeom prst="rect">
            <a:avLst/>
          </a:prstGeom>
        </p:spPr>
        <p:txBody>
          <a:bodyPr wrap="square">
            <a:spAutoFit/>
          </a:bodyPr>
          <a:lstStyle/>
          <a:p>
            <a:r>
              <a:rPr lang="en-US" sz="3200" b="1" dirty="0" err="1" smtClean="0">
                <a:latin typeface="Times New Roman" panose="02020603050405020304" pitchFamily="18" charset="0"/>
                <a:ea typeface="Times New Roman" panose="02020603050405020304" pitchFamily="18" charset="0"/>
              </a:rPr>
              <a:t>Bài</a:t>
            </a:r>
            <a:r>
              <a:rPr lang="en-US" sz="3200" b="1" dirty="0" smtClean="0">
                <a:latin typeface="Times New Roman" panose="02020603050405020304" pitchFamily="18" charset="0"/>
                <a:ea typeface="Times New Roman" panose="02020603050405020304" pitchFamily="18" charset="0"/>
              </a:rPr>
              <a:t> </a:t>
            </a:r>
            <a:r>
              <a:rPr lang="en-US" sz="3200" b="1" dirty="0" err="1" smtClean="0">
                <a:latin typeface="Times New Roman" panose="02020603050405020304" pitchFamily="18" charset="0"/>
                <a:ea typeface="Times New Roman" panose="02020603050405020304" pitchFamily="18" charset="0"/>
              </a:rPr>
              <a:t>tập</a:t>
            </a:r>
            <a:r>
              <a:rPr lang="en-US" sz="3200" b="1" dirty="0" smtClean="0">
                <a:latin typeface="Times New Roman" panose="02020603050405020304" pitchFamily="18" charset="0"/>
                <a:ea typeface="Times New Roman" panose="02020603050405020304" pitchFamily="18" charset="0"/>
              </a:rPr>
              <a:t>:</a:t>
            </a:r>
            <a:r>
              <a:rPr lang="en-US" sz="3200" dirty="0" smtClean="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Hãy</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tóm</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tắt</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nội</a:t>
            </a:r>
            <a:r>
              <a:rPr lang="en-US" sz="3200" i="1" dirty="0">
                <a:latin typeface="Times New Roman" panose="02020603050405020304" pitchFamily="18" charset="0"/>
                <a:ea typeface="Times New Roman" panose="02020603050405020304" pitchFamily="18" charset="0"/>
              </a:rPr>
              <a:t> dung </a:t>
            </a:r>
            <a:r>
              <a:rPr lang="en-US" sz="3200" i="1" dirty="0" err="1">
                <a:latin typeface="Times New Roman" panose="02020603050405020304" pitchFamily="18" charset="0"/>
                <a:ea typeface="Times New Roman" panose="02020603050405020304" pitchFamily="18" charset="0"/>
              </a:rPr>
              <a:t>văn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bản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bằng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một</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đoạn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văn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khoảng</a:t>
            </a:r>
            <a:r>
              <a:rPr lang="en-US" sz="3200" i="1" dirty="0">
                <a:latin typeface="Times New Roman" panose="02020603050405020304" pitchFamily="18" charset="0"/>
                <a:ea typeface="Times New Roman" panose="02020603050405020304" pitchFamily="18" charset="0"/>
              </a:rPr>
              <a:t> 150 </a:t>
            </a:r>
            <a:r>
              <a:rPr lang="en-US" sz="3200" i="1" dirty="0" err="1">
                <a:latin typeface="Times New Roman" panose="02020603050405020304" pitchFamily="18" charset="0"/>
                <a:ea typeface="Times New Roman" panose="02020603050405020304" pitchFamily="18" charset="0"/>
              </a:rPr>
              <a:t>chữ</a:t>
            </a:r>
            <a:r>
              <a:rPr lang="en-US" sz="3200" i="1" dirty="0">
                <a:latin typeface="Times New Roman" panose="02020603050405020304" pitchFamily="18" charset="0"/>
                <a:ea typeface="Times New Roman" panose="02020603050405020304" pitchFamily="18" charset="0"/>
              </a:rPr>
              <a:t>).</a:t>
            </a:r>
            <a:r>
              <a:rPr lang="en-US" sz="3200" dirty="0">
                <a:latin typeface="Times New Roman" panose="02020603050405020304" pitchFamily="18" charset="0"/>
                <a:ea typeface="Times New Roman" panose="02020603050405020304" pitchFamily="18" charset="0"/>
              </a:rPr>
              <a:t/>
            </a:r>
            <a:br>
              <a:rPr lang="en-US" sz="3200" dirty="0">
                <a:latin typeface="Times New Roman" panose="02020603050405020304" pitchFamily="18" charset="0"/>
                <a:ea typeface="Times New Roman" panose="02020603050405020304" pitchFamily="18" charset="0"/>
              </a:rPr>
            </a:br>
            <a:endParaRPr lang="en-US" sz="3200" dirty="0"/>
          </a:p>
        </p:txBody>
      </p:sp>
    </p:spTree>
    <p:extLst>
      <p:ext uri="{BB962C8B-B14F-4D97-AF65-F5344CB8AC3E}">
        <p14:creationId xmlns:p14="http://schemas.microsoft.com/office/powerpoint/2010/main" val="5308247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BÀN VỀ NHÂN VẬT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THÁN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 GIÓNG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(Hoàng Tiến Tựu)</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5219885" y="680824"/>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660400" y="1112016"/>
            <a:ext cx="10845800" cy="5262979"/>
          </a:xfrm>
          <a:prstGeom prst="rect">
            <a:avLst/>
          </a:prstGeom>
        </p:spPr>
        <p:txBody>
          <a:bodyPr>
            <a:spAutoFit/>
          </a:bodyPr>
          <a:lstStyle/>
          <a:p>
            <a:pPr>
              <a:lnSpc>
                <a:spcPct val="150000"/>
              </a:lnSpc>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Nội</a:t>
            </a:r>
            <a:r>
              <a:rPr lang="en-US" sz="2800" dirty="0">
                <a:solidFill>
                  <a:srgbClr val="000000"/>
                </a:solidFill>
                <a:latin typeface="Times New Roman" panose="02020603050405020304" pitchFamily="18" charset="0"/>
                <a:ea typeface="Times New Roman" panose="02020603050405020304" pitchFamily="18" charset="0"/>
              </a:rPr>
              <a:t> dung </a:t>
            </a:r>
            <a:r>
              <a:rPr lang="en-US" sz="2800" dirty="0" err="1">
                <a:solidFill>
                  <a:srgbClr val="000000"/>
                </a:solidFill>
                <a:latin typeface="Times New Roman" panose="02020603050405020304" pitchFamily="18" charset="0"/>
                <a:ea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marL="457200" indent="-457200">
              <a:lnSpc>
                <a:spcPct val="150000"/>
              </a:lnSpc>
              <a:buFont typeface="Wingdings" panose="05000000000000000000" pitchFamily="2" charset="2"/>
              <a:buChar char="v"/>
            </a:pPr>
            <a:r>
              <a:rPr lang="en-US" sz="2800" dirty="0" err="1" smtClean="0">
                <a:solidFill>
                  <a:srgbClr val="000000"/>
                </a:solidFill>
                <a:latin typeface="Times New Roman" panose="02020603050405020304" pitchFamily="18" charset="0"/>
                <a:ea typeface="Times New Roman" panose="02020603050405020304" pitchFamily="18" charset="0"/>
              </a:rPr>
              <a:t>Xác</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định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vấn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luận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văn</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bản</a:t>
            </a:r>
            <a:r>
              <a:rPr lang="en-US" sz="2800" dirty="0" smtClean="0">
                <a:solidFill>
                  <a:srgbClr val="000000"/>
                </a:solidFill>
                <a:latin typeface="Times New Roman" panose="02020603050405020304" pitchFamily="18" charset="0"/>
                <a:ea typeface="Times New Roman" panose="02020603050405020304" pitchFamily="18" charset="0"/>
              </a:rPr>
              <a:t>:</a:t>
            </a:r>
            <a:r>
              <a:rPr lang="vi-VN" sz="2800" dirty="0" smtClean="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nhân vật Thánh Gióng được xây dựng rất đặc sắc, vừa là một anh hùng phi thường với vẻ đẹp lí tưởng, vừa là một con người trần thế với những vẻ đẹp giản dị, gần gũi</a:t>
            </a:r>
            <a:endParaRPr lang="en-US" sz="2800" dirty="0">
              <a:latin typeface="Times New Roman" panose="02020603050405020304" pitchFamily="18" charset="0"/>
              <a:ea typeface="Times New Roman" panose="02020603050405020304" pitchFamily="18" charset="0"/>
            </a:endParaRPr>
          </a:p>
          <a:p>
            <a:pPr marL="457200" indent="-457200" algn="just">
              <a:lnSpc>
                <a:spcPct val="150000"/>
              </a:lnSpc>
              <a:spcAft>
                <a:spcPts val="0"/>
              </a:spcAft>
              <a:buFont typeface="Wingdings" panose="05000000000000000000" pitchFamily="2" charset="2"/>
              <a:buChar char="v"/>
            </a:pPr>
            <a:r>
              <a:rPr lang="en-US" sz="2800" dirty="0" smtClean="0">
                <a:solidFill>
                  <a:srgbClr val="000000"/>
                </a:solidFill>
                <a:latin typeface="Times New Roman" panose="02020603050405020304" pitchFamily="18" charset="0"/>
                <a:ea typeface="Times New Roman" panose="02020603050405020304" pitchFamily="18" charset="0"/>
              </a:rPr>
              <a:t>Ý </a:t>
            </a:r>
            <a:r>
              <a:rPr lang="en-US" sz="2800" dirty="0" err="1" smtClean="0">
                <a:solidFill>
                  <a:srgbClr val="000000"/>
                </a:solidFill>
                <a:latin typeface="Times New Roman" panose="02020603050405020304" pitchFamily="18" charset="0"/>
                <a:ea typeface="Times New Roman" panose="02020603050405020304" pitchFamily="18" charset="0"/>
              </a:rPr>
              <a:t>kiến</a:t>
            </a:r>
            <a:r>
              <a:rPr lang="en-US" sz="2800" dirty="0" smtClean="0">
                <a:solidFill>
                  <a:srgbClr val="000000"/>
                </a:solidFill>
                <a:latin typeface="Times New Roman" panose="02020603050405020304" pitchFamily="18" charset="0"/>
                <a:ea typeface="Times New Roman" panose="02020603050405020304" pitchFamily="18" charset="0"/>
              </a:rPr>
              <a:t> 1: </a:t>
            </a:r>
            <a:r>
              <a:rPr lang="vi-VN" sz="2800" i="1" dirty="0" smtClean="0">
                <a:latin typeface="Times New Roman" panose="02020603050405020304" pitchFamily="18" charset="0"/>
                <a:ea typeface="Arial" panose="020B0604020202020204" pitchFamily="34" charset="0"/>
              </a:rPr>
              <a:t>Thánh Gióng là một nhân vật phi thường.</a:t>
            </a:r>
            <a:endParaRPr lang="en-US" sz="2800" dirty="0" smtClean="0">
              <a:latin typeface="Times New Roman" panose="02020603050405020304" pitchFamily="18" charset="0"/>
              <a:ea typeface="Times New Roman" panose="02020603050405020304" pitchFamily="18" charset="0"/>
            </a:endParaRPr>
          </a:p>
          <a:p>
            <a:pPr marL="457200" indent="-457200" algn="just">
              <a:lnSpc>
                <a:spcPct val="150000"/>
              </a:lnSpc>
              <a:buFont typeface="Wingdings" panose="05000000000000000000" pitchFamily="2" charset="2"/>
              <a:buChar char="v"/>
            </a:pPr>
            <a:r>
              <a:rPr lang="vi-VN" sz="2800" i="1" dirty="0" smtClean="0">
                <a:latin typeface="Times New Roman" panose="02020603050405020304" pitchFamily="18" charset="0"/>
                <a:ea typeface="Arial" panose="020B0604020202020204" pitchFamily="34" charset="0"/>
              </a:rPr>
              <a:t> </a:t>
            </a:r>
            <a:r>
              <a:rPr lang="vi-VN" sz="2800" dirty="0" smtClean="0">
                <a:latin typeface="Times New Roman" panose="02020603050405020304" pitchFamily="18" charset="0"/>
                <a:ea typeface="Arial" panose="020B0604020202020204" pitchFamily="34" charset="0"/>
              </a:rPr>
              <a:t>Lí lẽ</a:t>
            </a:r>
            <a:r>
              <a:rPr lang="en-US" sz="2800" dirty="0" smtClean="0">
                <a:latin typeface="Times New Roman" panose="02020603050405020304" pitchFamily="18" charset="0"/>
                <a:ea typeface="Arial" panose="020B0604020202020204" pitchFamily="34" charset="0"/>
              </a:rPr>
              <a:t> 1: </a:t>
            </a:r>
            <a:r>
              <a:rPr lang="en-US" sz="2800" dirty="0" err="1" smtClean="0">
                <a:latin typeface="Times New Roman" panose="02020603050405020304" pitchFamily="18" charset="0"/>
                <a:ea typeface="Times New Roman" panose="02020603050405020304" pitchFamily="18" charset="0"/>
              </a:rPr>
              <a:t>Thánh</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Gióng</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hội</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tụ</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những</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đặc</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điểm</a:t>
            </a:r>
            <a:r>
              <a:rPr lang="en-US" sz="2800" dirty="0" smtClean="0">
                <a:latin typeface="Times New Roman" panose="02020603050405020304" pitchFamily="18" charset="0"/>
                <a:ea typeface="Times New Roman" panose="02020603050405020304" pitchFamily="18" charset="0"/>
              </a:rPr>
              <a:t> phi </a:t>
            </a:r>
            <a:r>
              <a:rPr lang="en-US" sz="2800" dirty="0" err="1" smtClean="0">
                <a:latin typeface="Times New Roman" panose="02020603050405020304" pitchFamily="18" charset="0"/>
                <a:ea typeface="Times New Roman" panose="02020603050405020304" pitchFamily="18" charset="0"/>
              </a:rPr>
              <a:t>thường</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thể</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hiện</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lý</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tưởng</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của</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nhân</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dân</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về</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người</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anh</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hùng</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đánh</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giặc</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cứu</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nước</a:t>
            </a:r>
            <a:r>
              <a:rPr lang="en-US" sz="2800" dirty="0" smtClean="0">
                <a:latin typeface="Times New Roman" panose="02020603050405020304" pitchFamily="18" charset="0"/>
                <a:ea typeface="Times New Roman" panose="02020603050405020304" pitchFamily="18" charset="0"/>
              </a:rPr>
              <a:t>.</a:t>
            </a:r>
          </a:p>
          <a:p>
            <a:pPr marL="457200" indent="-457200" algn="just">
              <a:lnSpc>
                <a:spcPct val="150000"/>
              </a:lnSpc>
              <a:spcAft>
                <a:spcPts val="1200"/>
              </a:spcAft>
              <a:buFont typeface="Wingdings" panose="05000000000000000000" pitchFamily="2" charset="2"/>
              <a:buChar char="ü"/>
            </a:pPr>
            <a:r>
              <a:rPr lang="vi-VN" sz="2800" dirty="0" smtClean="0">
                <a:latin typeface="Times New Roman" panose="02020603050405020304" pitchFamily="18" charset="0"/>
                <a:ea typeface="Arial" panose="020B0604020202020204" pitchFamily="34" charset="0"/>
              </a:rPr>
              <a:t>Bằng </a:t>
            </a:r>
            <a:r>
              <a:rPr lang="vi-VN" sz="2800" dirty="0">
                <a:latin typeface="Times New Roman" panose="02020603050405020304" pitchFamily="18" charset="0"/>
                <a:ea typeface="Arial" panose="020B0604020202020204" pitchFamily="34" charset="0"/>
              </a:rPr>
              <a:t>chứng:</a:t>
            </a:r>
            <a:r>
              <a:rPr lang="vi-VN" sz="2800" dirty="0">
                <a:latin typeface="Times New Roman" panose="02020603050405020304" pitchFamily="18" charset="0"/>
                <a:ea typeface="Times New Roman" panose="02020603050405020304" pitchFamily="18" charset="0"/>
              </a:rPr>
              <a:t> chi tiết về sự thụ thai thần kì của mẹ Gióng</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9196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92100" algn="ctr">
              <a:lnSpc>
                <a:spcPct val="115000"/>
              </a:lnSpc>
              <a:spcBef>
                <a:spcPts val="600"/>
              </a:spcBef>
              <a:spcAft>
                <a:spcPts val="200"/>
              </a:spcAft>
              <a:defRPr/>
            </a:pPr>
            <a:r>
              <a:rPr lang="en-US" sz="2400" b="1">
                <a:solidFill>
                  <a:srgbClr val="000000"/>
                </a:solidFill>
                <a:latin typeface="Times New Roman"/>
                <a:ea typeface="SimSun"/>
              </a:rPr>
              <a:t>Tiết 97, 98: </a:t>
            </a:r>
            <a:r>
              <a:rPr lang="en-US" sz="2400" b="1" smtClean="0">
                <a:solidFill>
                  <a:srgbClr val="FF0000"/>
                </a:solidFill>
                <a:latin typeface="Times New Roman" panose="02020603050405020304" pitchFamily="18" charset="0"/>
                <a:ea typeface="Times New Roman" panose="02020603050405020304" pitchFamily="18" charset="0"/>
              </a:rPr>
              <a:t>Văn </a:t>
            </a:r>
            <a:r>
              <a:rPr lang="en-US" sz="2400" b="1" dirty="0" err="1">
                <a:solidFill>
                  <a:srgbClr val="FF0000"/>
                </a:solidFill>
                <a:latin typeface="Times New Roman" panose="02020603050405020304" pitchFamily="18" charset="0"/>
                <a:ea typeface="Times New Roman" panose="02020603050405020304" pitchFamily="18" charset="0"/>
              </a:rPr>
              <a:t>bản</a:t>
            </a:r>
            <a:r>
              <a:rPr lang="en-US" sz="2400" b="1" dirty="0">
                <a:solidFill>
                  <a:srgbClr val="FF0000"/>
                </a:solidFill>
                <a:latin typeface="Times New Roman" panose="02020603050405020304" pitchFamily="18" charset="0"/>
                <a:ea typeface="Times New Roman" panose="02020603050405020304" pitchFamily="18" charset="0"/>
              </a:rPr>
              <a:t> 1: HỌC THẦY, HỌC BẠN (</a:t>
            </a:r>
            <a:r>
              <a:rPr lang="en-US" sz="2400" b="1" dirty="0" err="1">
                <a:solidFill>
                  <a:srgbClr val="FF0000"/>
                </a:solidFill>
                <a:latin typeface="Times New Roman" panose="02020603050405020304" pitchFamily="18" charset="0"/>
                <a:ea typeface="Times New Roman" panose="02020603050405020304" pitchFamily="18" charset="0"/>
              </a:rPr>
              <a:t>Nguyễn</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Thanh</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Tú</a:t>
            </a:r>
            <a:r>
              <a:rPr lang="en-US" sz="2400" b="1" dirty="0" smtClean="0">
                <a:solidFill>
                  <a:srgbClr val="FF0000"/>
                </a:solidFill>
                <a:latin typeface="Times New Roman" panose="02020603050405020304" pitchFamily="18" charset="0"/>
                <a:ea typeface="Times New Roman" panose="02020603050405020304" pitchFamily="18" charset="0"/>
              </a:rPr>
              <a:t>)</a:t>
            </a:r>
            <a:endParaRPr lang="en-US" sz="2400" b="1" dirty="0">
              <a:solidFill>
                <a:prstClr val="white"/>
              </a:solidFill>
              <a:latin typeface="Segoe UI" panose="020B0502040204020203" pitchFamily="34"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6</a:t>
            </a:r>
            <a:endParaRPr lang="en-US" sz="1600" dirty="0">
              <a:solidFill>
                <a:prstClr val="white"/>
              </a:solidFill>
              <a:latin typeface="Lucida Handwriting" panose="03010101010101010101" pitchFamily="66" charset="0"/>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7" name="Rectangle 6"/>
          <p:cNvSpPr/>
          <p:nvPr/>
        </p:nvSpPr>
        <p:spPr>
          <a:xfrm>
            <a:off x="4463494" y="699459"/>
            <a:ext cx="3486852" cy="523220"/>
          </a:xfrm>
          <a:prstGeom prst="rect">
            <a:avLst/>
          </a:prstGeom>
        </p:spPr>
        <p:txBody>
          <a:bodyPr wrap="none">
            <a:spAutoFit/>
          </a:bodyPr>
          <a:lstStyle/>
          <a:p>
            <a:pPr algn="ctr">
              <a:tabLst>
                <a:tab pos="1386840" algn="l"/>
              </a:tabLst>
            </a:pPr>
            <a:r>
              <a:rPr lang="en-US" sz="2800" b="1" dirty="0" err="1">
                <a:solidFill>
                  <a:prstClr val="black"/>
                </a:solidFill>
                <a:latin typeface="Times New Roman" panose="02020603050405020304" pitchFamily="18" charset="0"/>
                <a:ea typeface="Times New Roman" panose="02020603050405020304" pitchFamily="18" charset="0"/>
              </a:rPr>
              <a:t>Hình</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thành</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kiến</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smtClean="0">
                <a:solidFill>
                  <a:prstClr val="black"/>
                </a:solidFill>
                <a:latin typeface="Times New Roman" panose="02020603050405020304" pitchFamily="18" charset="0"/>
                <a:ea typeface="Times New Roman" panose="02020603050405020304" pitchFamily="18" charset="0"/>
              </a:rPr>
              <a:t>thức</a:t>
            </a:r>
            <a:endParaRPr lang="en-US" sz="2800" dirty="0">
              <a:solidFill>
                <a:prstClr val="black"/>
              </a:solidFill>
              <a:latin typeface="Times New Roman" panose="02020603050405020304" pitchFamily="18" charset="0"/>
              <a:ea typeface="Times New Roman" panose="02020603050405020304" pitchFamily="18" charset="0"/>
            </a:endParaRPr>
          </a:p>
        </p:txBody>
      </p:sp>
      <p:pic>
        <p:nvPicPr>
          <p:cNvPr id="9" name="Picture 8"/>
          <p:cNvPicPr>
            <a:picLocks noChangeAspect="1"/>
          </p:cNvPicPr>
          <p:nvPr/>
        </p:nvPicPr>
        <p:blipFill rotWithShape="1">
          <a:blip r:embed="rId7"/>
          <a:srcRect b="11075"/>
          <a:stretch/>
        </p:blipFill>
        <p:spPr>
          <a:xfrm>
            <a:off x="619932" y="2246319"/>
            <a:ext cx="2851688" cy="3464806"/>
          </a:xfrm>
          <a:prstGeom prst="rect">
            <a:avLst/>
          </a:prstGeom>
        </p:spPr>
      </p:pic>
      <p:sp>
        <p:nvSpPr>
          <p:cNvPr id="10" name="Cloud Callout 9"/>
          <p:cNvSpPr/>
          <p:nvPr/>
        </p:nvSpPr>
        <p:spPr>
          <a:xfrm>
            <a:off x="3339885" y="1164431"/>
            <a:ext cx="8007802" cy="4727802"/>
          </a:xfrm>
          <a:prstGeom prst="cloudCallout">
            <a:avLst>
              <a:gd name="adj1" fmla="val -57699"/>
              <a:gd name="adj2" fmla="val 51741"/>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just">
              <a:lnSpc>
                <a:spcPct val="135000"/>
              </a:lnSpc>
              <a:spcAft>
                <a:spcPts val="0"/>
              </a:spcAft>
            </a:pPr>
            <a:endParaRPr lang="en-US" sz="2800" i="1" smtClean="0">
              <a:solidFill>
                <a:srgbClr val="000000"/>
              </a:solidFill>
              <a:latin typeface="Times New Roman"/>
              <a:ea typeface="Times New Roman"/>
              <a:cs typeface="Times New Roman"/>
            </a:endParaRPr>
          </a:p>
          <a:p>
            <a:pPr algn="just">
              <a:lnSpc>
                <a:spcPct val="135000"/>
              </a:lnSpc>
              <a:spcAft>
                <a:spcPts val="0"/>
              </a:spcAft>
            </a:pPr>
            <a:endParaRPr lang="en-US" sz="2800" i="1">
              <a:solidFill>
                <a:srgbClr val="000000"/>
              </a:solidFill>
              <a:latin typeface="Times New Roman"/>
              <a:ea typeface="Times New Roman"/>
              <a:cs typeface="Times New Roman"/>
            </a:endParaRPr>
          </a:p>
          <a:p>
            <a:pPr algn="just">
              <a:lnSpc>
                <a:spcPct val="135000"/>
              </a:lnSpc>
              <a:spcAft>
                <a:spcPts val="0"/>
              </a:spcAft>
            </a:pPr>
            <a:r>
              <a:rPr lang="en-US" sz="2800" i="1" smtClean="0">
                <a:solidFill>
                  <a:srgbClr val="000000"/>
                </a:solidFill>
                <a:latin typeface="Times New Roman"/>
                <a:ea typeface="Times New Roman"/>
                <a:cs typeface="Times New Roman"/>
              </a:rPr>
              <a:t>- </a:t>
            </a:r>
            <a:r>
              <a:rPr lang="en-US" sz="2800" i="1">
                <a:solidFill>
                  <a:srgbClr val="000000"/>
                </a:solidFill>
                <a:latin typeface="Times New Roman"/>
                <a:ea typeface="Times New Roman"/>
                <a:cs typeface="Times New Roman"/>
              </a:rPr>
              <a:t>Ch</a:t>
            </a:r>
            <a:r>
              <a:rPr lang="vi-VN" sz="2800" i="1">
                <a:solidFill>
                  <a:srgbClr val="000000"/>
                </a:solidFill>
                <a:latin typeface="Times New Roman"/>
                <a:ea typeface="Times New Roman"/>
                <a:cs typeface="Times New Roman"/>
              </a:rPr>
              <a:t>ú</a:t>
            </a:r>
            <a:r>
              <a:rPr lang="en-US" sz="2800" i="1">
                <a:solidFill>
                  <a:srgbClr val="000000"/>
                </a:solidFill>
                <a:latin typeface="Times New Roman"/>
                <a:ea typeface="Times New Roman"/>
                <a:cs typeface="Times New Roman"/>
              </a:rPr>
              <a:t>ng ta sẽ đọc điều gì khi đọc VB1, VB2 và VB Đọc </a:t>
            </a:r>
            <a:r>
              <a:rPr lang="en-US" sz="2800" i="1" smtClean="0">
                <a:solidFill>
                  <a:srgbClr val="000000"/>
                </a:solidFill>
                <a:latin typeface="Times New Roman"/>
                <a:ea typeface="Times New Roman"/>
                <a:cs typeface="Times New Roman"/>
              </a:rPr>
              <a:t>mở rộng </a:t>
            </a:r>
            <a:r>
              <a:rPr lang="en-US" sz="2800" i="1">
                <a:solidFill>
                  <a:srgbClr val="000000"/>
                </a:solidFill>
                <a:latin typeface="Times New Roman"/>
                <a:ea typeface="Times New Roman"/>
                <a:cs typeface="Times New Roman"/>
              </a:rPr>
              <a:t>theo thể loại?</a:t>
            </a:r>
            <a:endParaRPr lang="en-US" sz="2800">
              <a:latin typeface="Times New Roman"/>
              <a:ea typeface="Calibri"/>
              <a:cs typeface="Times New Roman"/>
            </a:endParaRPr>
          </a:p>
          <a:p>
            <a:pPr algn="just">
              <a:lnSpc>
                <a:spcPct val="135000"/>
              </a:lnSpc>
              <a:spcAft>
                <a:spcPts val="0"/>
              </a:spcAft>
            </a:pPr>
            <a:r>
              <a:rPr lang="en-US" sz="2800" i="1">
                <a:solidFill>
                  <a:srgbClr val="000000"/>
                </a:solidFill>
                <a:latin typeface="Times New Roman"/>
                <a:ea typeface="Times New Roman"/>
                <a:cs typeface="Times New Roman"/>
              </a:rPr>
              <a:t>- VB Đọc kết nối chủ điểm có mối quan hệ như thế nào với ba VB còn lại? Chúng ta đọc VB Đọc kết nối chủ điểm để làm gì?</a:t>
            </a:r>
            <a:endParaRPr lang="en-US" sz="2800">
              <a:effectLst/>
              <a:latin typeface="Times New Roman"/>
              <a:ea typeface="Calibri"/>
              <a:cs typeface="Times New Roman"/>
            </a:endParaRPr>
          </a:p>
        </p:txBody>
      </p:sp>
    </p:spTree>
    <p:extLst>
      <p:ext uri="{BB962C8B-B14F-4D97-AF65-F5344CB8AC3E}">
        <p14:creationId xmlns:p14="http://schemas.microsoft.com/office/powerpoint/2010/main" val="321745947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BÀN VỀ NHÂN VẬT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THÁN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 GIÓNG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(Hoàng Tiến Tựu)</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5219885" y="680824"/>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7" name="Group 6"/>
          <p:cNvGrpSpPr/>
          <p:nvPr/>
        </p:nvGrpSpPr>
        <p:grpSpPr>
          <a:xfrm>
            <a:off x="855345" y="1459069"/>
            <a:ext cx="10455910" cy="4704320"/>
            <a:chOff x="3977486" y="1459069"/>
            <a:chExt cx="4075782" cy="4704320"/>
          </a:xfrm>
        </p:grpSpPr>
        <p:sp>
          <p:nvSpPr>
            <p:cNvPr id="9" name="Freeform 8"/>
            <p:cNvSpPr/>
            <p:nvPr/>
          </p:nvSpPr>
          <p:spPr>
            <a:xfrm>
              <a:off x="7056358" y="4268824"/>
              <a:ext cx="91440" cy="526681"/>
            </a:xfrm>
            <a:custGeom>
              <a:avLst/>
              <a:gdLst/>
              <a:ahLst/>
              <a:cxnLst/>
              <a:rect l="0" t="0" r="0" b="0"/>
              <a:pathLst>
                <a:path>
                  <a:moveTo>
                    <a:pt x="45720" y="0"/>
                  </a:moveTo>
                  <a:lnTo>
                    <a:pt x="45720" y="526681"/>
                  </a:lnTo>
                </a:path>
              </a:pathLst>
            </a:custGeom>
            <a:noFill/>
            <a:ln w="28575"/>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9"/>
            <p:cNvSpPr/>
            <p:nvPr/>
          </p:nvSpPr>
          <p:spPr>
            <a:xfrm>
              <a:off x="6548735" y="2576545"/>
              <a:ext cx="1106685" cy="526681"/>
            </a:xfrm>
            <a:custGeom>
              <a:avLst/>
              <a:gdLst/>
              <a:ahLst/>
              <a:cxnLst/>
              <a:rect l="0" t="0" r="0" b="0"/>
              <a:pathLst>
                <a:path>
                  <a:moveTo>
                    <a:pt x="0" y="0"/>
                  </a:moveTo>
                  <a:lnTo>
                    <a:pt x="0" y="358918"/>
                  </a:lnTo>
                  <a:lnTo>
                    <a:pt x="1106685" y="358918"/>
                  </a:lnTo>
                  <a:lnTo>
                    <a:pt x="1106685" y="526681"/>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Freeform 10"/>
            <p:cNvSpPr/>
            <p:nvPr/>
          </p:nvSpPr>
          <p:spPr>
            <a:xfrm>
              <a:off x="4842986" y="4268824"/>
              <a:ext cx="91440" cy="526681"/>
            </a:xfrm>
            <a:custGeom>
              <a:avLst/>
              <a:gdLst/>
              <a:ahLst/>
              <a:cxnLst/>
              <a:rect l="0" t="0" r="0" b="0"/>
              <a:pathLst>
                <a:path>
                  <a:moveTo>
                    <a:pt x="45720" y="0"/>
                  </a:moveTo>
                  <a:lnTo>
                    <a:pt x="45720" y="526681"/>
                  </a:lnTo>
                </a:path>
              </a:pathLst>
            </a:custGeom>
            <a:noFill/>
            <a:ln w="28575"/>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 name="Freeform 11"/>
            <p:cNvSpPr/>
            <p:nvPr/>
          </p:nvSpPr>
          <p:spPr>
            <a:xfrm>
              <a:off x="5003865" y="2592195"/>
              <a:ext cx="1458812" cy="526681"/>
            </a:xfrm>
            <a:custGeom>
              <a:avLst/>
              <a:gdLst/>
              <a:ahLst/>
              <a:cxnLst/>
              <a:rect l="0" t="0" r="0" b="0"/>
              <a:pathLst>
                <a:path>
                  <a:moveTo>
                    <a:pt x="1106685" y="0"/>
                  </a:moveTo>
                  <a:lnTo>
                    <a:pt x="1106685" y="358918"/>
                  </a:lnTo>
                  <a:lnTo>
                    <a:pt x="0" y="358918"/>
                  </a:lnTo>
                  <a:lnTo>
                    <a:pt x="0" y="526681"/>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6" name="Rounded Rectangle 15"/>
            <p:cNvSpPr/>
            <p:nvPr/>
          </p:nvSpPr>
          <p:spPr>
            <a:xfrm>
              <a:off x="5164658" y="1459069"/>
              <a:ext cx="1810940" cy="1149947"/>
            </a:xfrm>
            <a:prstGeom prst="roundRect">
              <a:avLst>
                <a:gd name="adj" fmla="val 10000"/>
              </a:avLst>
            </a:prstGeom>
            <a:solidFill>
              <a:schemeClr val="accent1">
                <a:lumMod val="40000"/>
                <a:lumOff val="60000"/>
              </a:schemeClr>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Freeform 16"/>
            <p:cNvSpPr/>
            <p:nvPr/>
          </p:nvSpPr>
          <p:spPr>
            <a:xfrm>
              <a:off x="5291137" y="1633402"/>
              <a:ext cx="1810940" cy="1149947"/>
            </a:xfrm>
            <a:custGeom>
              <a:avLst/>
              <a:gdLst>
                <a:gd name="connsiteX0" fmla="*/ 0 w 1810940"/>
                <a:gd name="connsiteY0" fmla="*/ 114995 h 1149947"/>
                <a:gd name="connsiteX1" fmla="*/ 114995 w 1810940"/>
                <a:gd name="connsiteY1" fmla="*/ 0 h 1149947"/>
                <a:gd name="connsiteX2" fmla="*/ 1695945 w 1810940"/>
                <a:gd name="connsiteY2" fmla="*/ 0 h 1149947"/>
                <a:gd name="connsiteX3" fmla="*/ 1810940 w 1810940"/>
                <a:gd name="connsiteY3" fmla="*/ 114995 h 1149947"/>
                <a:gd name="connsiteX4" fmla="*/ 1810940 w 1810940"/>
                <a:gd name="connsiteY4" fmla="*/ 1034952 h 1149947"/>
                <a:gd name="connsiteX5" fmla="*/ 1695945 w 1810940"/>
                <a:gd name="connsiteY5" fmla="*/ 1149947 h 1149947"/>
                <a:gd name="connsiteX6" fmla="*/ 114995 w 1810940"/>
                <a:gd name="connsiteY6" fmla="*/ 1149947 h 1149947"/>
                <a:gd name="connsiteX7" fmla="*/ 0 w 1810940"/>
                <a:gd name="connsiteY7" fmla="*/ 1034952 h 1149947"/>
                <a:gd name="connsiteX8" fmla="*/ 0 w 1810940"/>
                <a:gd name="connsiteY8" fmla="*/ 114995 h 114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0940" h="1149947">
                  <a:moveTo>
                    <a:pt x="0" y="114995"/>
                  </a:moveTo>
                  <a:cubicBezTo>
                    <a:pt x="0" y="51485"/>
                    <a:pt x="51485" y="0"/>
                    <a:pt x="114995" y="0"/>
                  </a:cubicBezTo>
                  <a:lnTo>
                    <a:pt x="1695945" y="0"/>
                  </a:lnTo>
                  <a:cubicBezTo>
                    <a:pt x="1759455" y="0"/>
                    <a:pt x="1810940" y="51485"/>
                    <a:pt x="1810940" y="114995"/>
                  </a:cubicBezTo>
                  <a:lnTo>
                    <a:pt x="1810940" y="1034952"/>
                  </a:lnTo>
                  <a:cubicBezTo>
                    <a:pt x="1810940" y="1098462"/>
                    <a:pt x="1759455" y="1149947"/>
                    <a:pt x="1695945" y="1149947"/>
                  </a:cubicBezTo>
                  <a:lnTo>
                    <a:pt x="114995" y="1149947"/>
                  </a:lnTo>
                  <a:cubicBezTo>
                    <a:pt x="51485" y="1149947"/>
                    <a:pt x="0" y="1098462"/>
                    <a:pt x="0" y="1034952"/>
                  </a:cubicBezTo>
                  <a:lnTo>
                    <a:pt x="0" y="114995"/>
                  </a:lnTo>
                  <a:close/>
                </a:path>
              </a:pathLst>
            </a:custGeom>
            <a:ln w="28575">
              <a:solidFill>
                <a:srgbClr val="00206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5121" tIns="125121" rIns="125121" bIns="125121" numCol="1" spcCol="1270" anchor="ctr" anchorCtr="0">
              <a:noAutofit/>
            </a:bodyPr>
            <a:lstStyle/>
            <a:p>
              <a:pPr lvl="0" algn="ctr" defTabSz="10668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Ý </a:t>
              </a:r>
              <a:r>
                <a:rPr lang="en-US" sz="2800" kern="1200" dirty="0" err="1" smtClean="0">
                  <a:latin typeface="Times New Roman" panose="02020603050405020304" pitchFamily="18" charset="0"/>
                  <a:cs typeface="Times New Roman" panose="02020603050405020304" pitchFamily="18" charset="0"/>
                </a:rPr>
                <a:t>kiến</a:t>
              </a:r>
              <a:r>
                <a:rPr lang="en-US" sz="2800" kern="1200" dirty="0" smtClean="0">
                  <a:latin typeface="Times New Roman" panose="02020603050405020304" pitchFamily="18" charset="0"/>
                  <a:cs typeface="Times New Roman" panose="02020603050405020304" pitchFamily="18" charset="0"/>
                </a:rPr>
                <a:t> 1: </a:t>
              </a:r>
              <a:r>
                <a:rPr lang="vi-VN" sz="2800" i="1" kern="1200" dirty="0" smtClean="0">
                  <a:latin typeface="Times New Roman" panose="02020603050405020304" pitchFamily="18" charset="0"/>
                  <a:cs typeface="Times New Roman" panose="02020603050405020304" pitchFamily="18" charset="0"/>
                </a:rPr>
                <a:t>Thánh Gióng là một nhân vật phi thường.</a:t>
              </a:r>
              <a:endParaRPr lang="en-US" sz="2800" kern="1200" dirty="0">
                <a:latin typeface="Times New Roman" panose="02020603050405020304" pitchFamily="18" charset="0"/>
                <a:cs typeface="Times New Roman" panose="02020603050405020304" pitchFamily="18" charset="0"/>
              </a:endParaRPr>
            </a:p>
          </p:txBody>
        </p:sp>
        <p:sp>
          <p:nvSpPr>
            <p:cNvPr id="18" name="Rounded Rectangle 17"/>
            <p:cNvSpPr/>
            <p:nvPr/>
          </p:nvSpPr>
          <p:spPr>
            <a:xfrm>
              <a:off x="3977486" y="3044607"/>
              <a:ext cx="1810940" cy="1149947"/>
            </a:xfrm>
            <a:prstGeom prst="roundRect">
              <a:avLst>
                <a:gd name="adj" fmla="val 10000"/>
              </a:avLst>
            </a:prstGeom>
            <a:solidFill>
              <a:schemeClr val="accent1">
                <a:lumMod val="40000"/>
                <a:lumOff val="60000"/>
              </a:schemeClr>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Freeform 18"/>
            <p:cNvSpPr/>
            <p:nvPr/>
          </p:nvSpPr>
          <p:spPr>
            <a:xfrm>
              <a:off x="4028956" y="3219928"/>
              <a:ext cx="1810940" cy="1411203"/>
            </a:xfrm>
            <a:custGeom>
              <a:avLst/>
              <a:gdLst>
                <a:gd name="connsiteX0" fmla="*/ 0 w 1810940"/>
                <a:gd name="connsiteY0" fmla="*/ 114995 h 1149947"/>
                <a:gd name="connsiteX1" fmla="*/ 114995 w 1810940"/>
                <a:gd name="connsiteY1" fmla="*/ 0 h 1149947"/>
                <a:gd name="connsiteX2" fmla="*/ 1695945 w 1810940"/>
                <a:gd name="connsiteY2" fmla="*/ 0 h 1149947"/>
                <a:gd name="connsiteX3" fmla="*/ 1810940 w 1810940"/>
                <a:gd name="connsiteY3" fmla="*/ 114995 h 1149947"/>
                <a:gd name="connsiteX4" fmla="*/ 1810940 w 1810940"/>
                <a:gd name="connsiteY4" fmla="*/ 1034952 h 1149947"/>
                <a:gd name="connsiteX5" fmla="*/ 1695945 w 1810940"/>
                <a:gd name="connsiteY5" fmla="*/ 1149947 h 1149947"/>
                <a:gd name="connsiteX6" fmla="*/ 114995 w 1810940"/>
                <a:gd name="connsiteY6" fmla="*/ 1149947 h 1149947"/>
                <a:gd name="connsiteX7" fmla="*/ 0 w 1810940"/>
                <a:gd name="connsiteY7" fmla="*/ 1034952 h 1149947"/>
                <a:gd name="connsiteX8" fmla="*/ 0 w 1810940"/>
                <a:gd name="connsiteY8" fmla="*/ 114995 h 114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0940" h="1149947">
                  <a:moveTo>
                    <a:pt x="0" y="114995"/>
                  </a:moveTo>
                  <a:cubicBezTo>
                    <a:pt x="0" y="51485"/>
                    <a:pt x="51485" y="0"/>
                    <a:pt x="114995" y="0"/>
                  </a:cubicBezTo>
                  <a:lnTo>
                    <a:pt x="1695945" y="0"/>
                  </a:lnTo>
                  <a:cubicBezTo>
                    <a:pt x="1759455" y="0"/>
                    <a:pt x="1810940" y="51485"/>
                    <a:pt x="1810940" y="114995"/>
                  </a:cubicBezTo>
                  <a:lnTo>
                    <a:pt x="1810940" y="1034952"/>
                  </a:lnTo>
                  <a:cubicBezTo>
                    <a:pt x="1810940" y="1098462"/>
                    <a:pt x="1759455" y="1149947"/>
                    <a:pt x="1695945" y="1149947"/>
                  </a:cubicBezTo>
                  <a:lnTo>
                    <a:pt x="114995" y="1149947"/>
                  </a:lnTo>
                  <a:cubicBezTo>
                    <a:pt x="51485" y="1149947"/>
                    <a:pt x="0" y="1098462"/>
                    <a:pt x="0" y="1034952"/>
                  </a:cubicBezTo>
                  <a:lnTo>
                    <a:pt x="0" y="114995"/>
                  </a:lnTo>
                  <a:close/>
                </a:path>
              </a:pathLst>
            </a:custGeom>
            <a:ln w="28575">
              <a:solidFill>
                <a:srgbClr val="00206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5121" tIns="125121" rIns="125121" bIns="125121" numCol="1" spcCol="1270" anchor="ctr" anchorCtr="0">
              <a:noAutofit/>
            </a:bodyPr>
            <a:lstStyle/>
            <a:p>
              <a:pPr lvl="0" algn="ctr" defTabSz="106680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Lí lẽ</a:t>
              </a:r>
              <a:r>
                <a:rPr lang="en-US" sz="2400" kern="1200" dirty="0" smtClean="0">
                  <a:latin typeface="Times New Roman" panose="02020603050405020304" pitchFamily="18" charset="0"/>
                  <a:cs typeface="Times New Roman" panose="02020603050405020304" pitchFamily="18" charset="0"/>
                </a:rPr>
                <a:t> 1: </a:t>
              </a:r>
              <a:r>
                <a:rPr lang="en-US" sz="2400" kern="1200" dirty="0" err="1" smtClean="0">
                  <a:latin typeface="Times New Roman" panose="02020603050405020304" pitchFamily="18" charset="0"/>
                  <a:cs typeface="Times New Roman" panose="02020603050405020304" pitchFamily="18" charset="0"/>
                </a:rPr>
                <a:t>Thánh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Gióng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hội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tụ</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những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đặc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điểm</a:t>
              </a:r>
              <a:r>
                <a:rPr lang="en-US" sz="2400" kern="1200" dirty="0" smtClean="0">
                  <a:latin typeface="Times New Roman" panose="02020603050405020304" pitchFamily="18" charset="0"/>
                  <a:cs typeface="Times New Roman" panose="02020603050405020304" pitchFamily="18" charset="0"/>
                </a:rPr>
                <a:t> phi </a:t>
              </a:r>
              <a:r>
                <a:rPr lang="en-US" sz="2400" kern="1200" dirty="0" err="1" smtClean="0">
                  <a:latin typeface="Times New Roman" panose="02020603050405020304" pitchFamily="18" charset="0"/>
                  <a:cs typeface="Times New Roman" panose="02020603050405020304" pitchFamily="18" charset="0"/>
                </a:rPr>
                <a:t>thường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hiện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lý</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tưởng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nhân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dân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anh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hùng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đánh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giặc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cứu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nước</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0" name="Rounded Rectangle 19"/>
            <p:cNvSpPr/>
            <p:nvPr/>
          </p:nvSpPr>
          <p:spPr>
            <a:xfrm>
              <a:off x="3983235" y="4795506"/>
              <a:ext cx="1810940" cy="1149947"/>
            </a:xfrm>
            <a:prstGeom prst="roundRect">
              <a:avLst>
                <a:gd name="adj" fmla="val 10000"/>
              </a:avLst>
            </a:prstGeom>
            <a:solidFill>
              <a:schemeClr val="accent1">
                <a:lumMod val="40000"/>
                <a:lumOff val="60000"/>
              </a:schemeClr>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Freeform 20"/>
            <p:cNvSpPr/>
            <p:nvPr/>
          </p:nvSpPr>
          <p:spPr>
            <a:xfrm>
              <a:off x="4028956" y="5013442"/>
              <a:ext cx="1810940" cy="1149947"/>
            </a:xfrm>
            <a:custGeom>
              <a:avLst/>
              <a:gdLst>
                <a:gd name="connsiteX0" fmla="*/ 0 w 1810940"/>
                <a:gd name="connsiteY0" fmla="*/ 114995 h 1149947"/>
                <a:gd name="connsiteX1" fmla="*/ 114995 w 1810940"/>
                <a:gd name="connsiteY1" fmla="*/ 0 h 1149947"/>
                <a:gd name="connsiteX2" fmla="*/ 1695945 w 1810940"/>
                <a:gd name="connsiteY2" fmla="*/ 0 h 1149947"/>
                <a:gd name="connsiteX3" fmla="*/ 1810940 w 1810940"/>
                <a:gd name="connsiteY3" fmla="*/ 114995 h 1149947"/>
                <a:gd name="connsiteX4" fmla="*/ 1810940 w 1810940"/>
                <a:gd name="connsiteY4" fmla="*/ 1034952 h 1149947"/>
                <a:gd name="connsiteX5" fmla="*/ 1695945 w 1810940"/>
                <a:gd name="connsiteY5" fmla="*/ 1149947 h 1149947"/>
                <a:gd name="connsiteX6" fmla="*/ 114995 w 1810940"/>
                <a:gd name="connsiteY6" fmla="*/ 1149947 h 1149947"/>
                <a:gd name="connsiteX7" fmla="*/ 0 w 1810940"/>
                <a:gd name="connsiteY7" fmla="*/ 1034952 h 1149947"/>
                <a:gd name="connsiteX8" fmla="*/ 0 w 1810940"/>
                <a:gd name="connsiteY8" fmla="*/ 114995 h 114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0940" h="1149947">
                  <a:moveTo>
                    <a:pt x="0" y="114995"/>
                  </a:moveTo>
                  <a:cubicBezTo>
                    <a:pt x="0" y="51485"/>
                    <a:pt x="51485" y="0"/>
                    <a:pt x="114995" y="0"/>
                  </a:cubicBezTo>
                  <a:lnTo>
                    <a:pt x="1695945" y="0"/>
                  </a:lnTo>
                  <a:cubicBezTo>
                    <a:pt x="1759455" y="0"/>
                    <a:pt x="1810940" y="51485"/>
                    <a:pt x="1810940" y="114995"/>
                  </a:cubicBezTo>
                  <a:lnTo>
                    <a:pt x="1810940" y="1034952"/>
                  </a:lnTo>
                  <a:cubicBezTo>
                    <a:pt x="1810940" y="1098462"/>
                    <a:pt x="1759455" y="1149947"/>
                    <a:pt x="1695945" y="1149947"/>
                  </a:cubicBezTo>
                  <a:lnTo>
                    <a:pt x="114995" y="1149947"/>
                  </a:lnTo>
                  <a:cubicBezTo>
                    <a:pt x="51485" y="1149947"/>
                    <a:pt x="0" y="1098462"/>
                    <a:pt x="0" y="1034952"/>
                  </a:cubicBezTo>
                  <a:lnTo>
                    <a:pt x="0" y="114995"/>
                  </a:lnTo>
                  <a:close/>
                </a:path>
              </a:pathLst>
            </a:custGeom>
            <a:ln w="28575">
              <a:solidFill>
                <a:srgbClr val="00206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5121" tIns="125121" rIns="125121" bIns="125121" numCol="1" spcCol="1270" anchor="ctr" anchorCtr="0">
              <a:noAutofit/>
            </a:bodyPr>
            <a:lstStyle/>
            <a:p>
              <a:pPr lvl="0" algn="ctr" defTabSz="10668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vi-VN" sz="2800" kern="1200" dirty="0" smtClean="0">
                  <a:latin typeface="Times New Roman" panose="02020603050405020304" pitchFamily="18" charset="0"/>
                  <a:cs typeface="Times New Roman" panose="02020603050405020304" pitchFamily="18" charset="0"/>
                </a:rPr>
                <a:t>Bằng chứng: chi tiết về sự thụ thai thần kì của mẹ Gióng</a:t>
              </a:r>
              <a:endParaRPr lang="en-US" sz="2800" kern="1200" dirty="0">
                <a:latin typeface="Times New Roman" panose="02020603050405020304" pitchFamily="18" charset="0"/>
                <a:cs typeface="Times New Roman" panose="02020603050405020304" pitchFamily="18" charset="0"/>
              </a:endParaRPr>
            </a:p>
          </p:txBody>
        </p:sp>
        <p:sp>
          <p:nvSpPr>
            <p:cNvPr id="23" name="Rounded Rectangle 22"/>
            <p:cNvSpPr/>
            <p:nvPr/>
          </p:nvSpPr>
          <p:spPr>
            <a:xfrm>
              <a:off x="6190858" y="3046006"/>
              <a:ext cx="1810940" cy="1149947"/>
            </a:xfrm>
            <a:prstGeom prst="roundRect">
              <a:avLst>
                <a:gd name="adj" fmla="val 10000"/>
              </a:avLst>
            </a:prstGeom>
            <a:solidFill>
              <a:schemeClr val="accent1">
                <a:lumMod val="40000"/>
                <a:lumOff val="60000"/>
              </a:schemeClr>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Freeform 23"/>
            <p:cNvSpPr/>
            <p:nvPr/>
          </p:nvSpPr>
          <p:spPr>
            <a:xfrm>
              <a:off x="6242328" y="3219929"/>
              <a:ext cx="1810940" cy="1443596"/>
            </a:xfrm>
            <a:custGeom>
              <a:avLst/>
              <a:gdLst>
                <a:gd name="connsiteX0" fmla="*/ 0 w 1810940"/>
                <a:gd name="connsiteY0" fmla="*/ 114995 h 1149947"/>
                <a:gd name="connsiteX1" fmla="*/ 114995 w 1810940"/>
                <a:gd name="connsiteY1" fmla="*/ 0 h 1149947"/>
                <a:gd name="connsiteX2" fmla="*/ 1695945 w 1810940"/>
                <a:gd name="connsiteY2" fmla="*/ 0 h 1149947"/>
                <a:gd name="connsiteX3" fmla="*/ 1810940 w 1810940"/>
                <a:gd name="connsiteY3" fmla="*/ 114995 h 1149947"/>
                <a:gd name="connsiteX4" fmla="*/ 1810940 w 1810940"/>
                <a:gd name="connsiteY4" fmla="*/ 1034952 h 1149947"/>
                <a:gd name="connsiteX5" fmla="*/ 1695945 w 1810940"/>
                <a:gd name="connsiteY5" fmla="*/ 1149947 h 1149947"/>
                <a:gd name="connsiteX6" fmla="*/ 114995 w 1810940"/>
                <a:gd name="connsiteY6" fmla="*/ 1149947 h 1149947"/>
                <a:gd name="connsiteX7" fmla="*/ 0 w 1810940"/>
                <a:gd name="connsiteY7" fmla="*/ 1034952 h 1149947"/>
                <a:gd name="connsiteX8" fmla="*/ 0 w 1810940"/>
                <a:gd name="connsiteY8" fmla="*/ 114995 h 114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0940" h="1149947">
                  <a:moveTo>
                    <a:pt x="0" y="114995"/>
                  </a:moveTo>
                  <a:cubicBezTo>
                    <a:pt x="0" y="51485"/>
                    <a:pt x="51485" y="0"/>
                    <a:pt x="114995" y="0"/>
                  </a:cubicBezTo>
                  <a:lnTo>
                    <a:pt x="1695945" y="0"/>
                  </a:lnTo>
                  <a:cubicBezTo>
                    <a:pt x="1759455" y="0"/>
                    <a:pt x="1810940" y="51485"/>
                    <a:pt x="1810940" y="114995"/>
                  </a:cubicBezTo>
                  <a:lnTo>
                    <a:pt x="1810940" y="1034952"/>
                  </a:lnTo>
                  <a:cubicBezTo>
                    <a:pt x="1810940" y="1098462"/>
                    <a:pt x="1759455" y="1149947"/>
                    <a:pt x="1695945" y="1149947"/>
                  </a:cubicBezTo>
                  <a:lnTo>
                    <a:pt x="114995" y="1149947"/>
                  </a:lnTo>
                  <a:cubicBezTo>
                    <a:pt x="51485" y="1149947"/>
                    <a:pt x="0" y="1098462"/>
                    <a:pt x="0" y="1034952"/>
                  </a:cubicBezTo>
                  <a:lnTo>
                    <a:pt x="0" y="114995"/>
                  </a:lnTo>
                  <a:close/>
                </a:path>
              </a:pathLst>
            </a:custGeom>
            <a:ln w="28575">
              <a:solidFill>
                <a:srgbClr val="00206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5121" tIns="125121" rIns="125121" bIns="125121" numCol="1" spcCol="1270" anchor="ctr" anchorCtr="0">
              <a:noAutofit/>
            </a:bodyPr>
            <a:lstStyle/>
            <a:p>
              <a:pPr lvl="0" algn="ctr" defTabSz="106680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Lí lẽ 2: Ở Gióng có cả sức mạnh của thể lực và sức mạnh của tinh thần, ý chí</a:t>
              </a:r>
              <a:endParaRPr lang="en-US" sz="2800" kern="1200" dirty="0">
                <a:latin typeface="Times New Roman" panose="02020603050405020304" pitchFamily="18" charset="0"/>
                <a:cs typeface="Times New Roman" panose="02020603050405020304" pitchFamily="18" charset="0"/>
              </a:endParaRPr>
            </a:p>
          </p:txBody>
        </p:sp>
        <p:sp>
          <p:nvSpPr>
            <p:cNvPr id="25" name="Rounded Rectangle 24"/>
            <p:cNvSpPr/>
            <p:nvPr/>
          </p:nvSpPr>
          <p:spPr>
            <a:xfrm>
              <a:off x="6196607" y="4795506"/>
              <a:ext cx="1810940" cy="1149947"/>
            </a:xfrm>
            <a:prstGeom prst="roundRect">
              <a:avLst>
                <a:gd name="adj" fmla="val 10000"/>
              </a:avLst>
            </a:prstGeom>
            <a:solidFill>
              <a:schemeClr val="accent1">
                <a:lumMod val="40000"/>
                <a:lumOff val="60000"/>
              </a:schemeClr>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Freeform 25"/>
            <p:cNvSpPr/>
            <p:nvPr/>
          </p:nvSpPr>
          <p:spPr>
            <a:xfrm>
              <a:off x="6242328" y="5013442"/>
              <a:ext cx="1810940" cy="1149947"/>
            </a:xfrm>
            <a:custGeom>
              <a:avLst/>
              <a:gdLst>
                <a:gd name="connsiteX0" fmla="*/ 0 w 1810940"/>
                <a:gd name="connsiteY0" fmla="*/ 114995 h 1149947"/>
                <a:gd name="connsiteX1" fmla="*/ 114995 w 1810940"/>
                <a:gd name="connsiteY1" fmla="*/ 0 h 1149947"/>
                <a:gd name="connsiteX2" fmla="*/ 1695945 w 1810940"/>
                <a:gd name="connsiteY2" fmla="*/ 0 h 1149947"/>
                <a:gd name="connsiteX3" fmla="*/ 1810940 w 1810940"/>
                <a:gd name="connsiteY3" fmla="*/ 114995 h 1149947"/>
                <a:gd name="connsiteX4" fmla="*/ 1810940 w 1810940"/>
                <a:gd name="connsiteY4" fmla="*/ 1034952 h 1149947"/>
                <a:gd name="connsiteX5" fmla="*/ 1695945 w 1810940"/>
                <a:gd name="connsiteY5" fmla="*/ 1149947 h 1149947"/>
                <a:gd name="connsiteX6" fmla="*/ 114995 w 1810940"/>
                <a:gd name="connsiteY6" fmla="*/ 1149947 h 1149947"/>
                <a:gd name="connsiteX7" fmla="*/ 0 w 1810940"/>
                <a:gd name="connsiteY7" fmla="*/ 1034952 h 1149947"/>
                <a:gd name="connsiteX8" fmla="*/ 0 w 1810940"/>
                <a:gd name="connsiteY8" fmla="*/ 114995 h 114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0940" h="1149947">
                  <a:moveTo>
                    <a:pt x="0" y="114995"/>
                  </a:moveTo>
                  <a:cubicBezTo>
                    <a:pt x="0" y="51485"/>
                    <a:pt x="51485" y="0"/>
                    <a:pt x="114995" y="0"/>
                  </a:cubicBezTo>
                  <a:lnTo>
                    <a:pt x="1695945" y="0"/>
                  </a:lnTo>
                  <a:cubicBezTo>
                    <a:pt x="1759455" y="0"/>
                    <a:pt x="1810940" y="51485"/>
                    <a:pt x="1810940" y="114995"/>
                  </a:cubicBezTo>
                  <a:lnTo>
                    <a:pt x="1810940" y="1034952"/>
                  </a:lnTo>
                  <a:cubicBezTo>
                    <a:pt x="1810940" y="1098462"/>
                    <a:pt x="1759455" y="1149947"/>
                    <a:pt x="1695945" y="1149947"/>
                  </a:cubicBezTo>
                  <a:lnTo>
                    <a:pt x="114995" y="1149947"/>
                  </a:lnTo>
                  <a:cubicBezTo>
                    <a:pt x="51485" y="1149947"/>
                    <a:pt x="0" y="1098462"/>
                    <a:pt x="0" y="1034952"/>
                  </a:cubicBezTo>
                  <a:lnTo>
                    <a:pt x="0" y="114995"/>
                  </a:lnTo>
                  <a:close/>
                </a:path>
              </a:pathLst>
            </a:custGeom>
            <a:ln w="28575">
              <a:solidFill>
                <a:srgbClr val="00206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5121" tIns="125121" rIns="125121" bIns="125121" numCol="1" spcCol="1270" anchor="ctr" anchorCtr="0">
              <a:noAutofit/>
            </a:bodyPr>
            <a:lstStyle/>
            <a:p>
              <a:pPr lvl="0" algn="ctr" defTabSz="106680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Bằng chứng: Nhổ từng bụi tre đằng ngà để truy kích, đánh giặc.</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81861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BÀN VỀ NHÂN VẬT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THÁN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 GIÓNG </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(Hoàng Tiến Tựu)</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5219885" y="680824"/>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4" name="Group 43"/>
          <p:cNvGrpSpPr/>
          <p:nvPr/>
        </p:nvGrpSpPr>
        <p:grpSpPr>
          <a:xfrm>
            <a:off x="647700" y="1339299"/>
            <a:ext cx="10871200" cy="4598502"/>
            <a:chOff x="647700" y="1620314"/>
            <a:chExt cx="10871200" cy="4598502"/>
          </a:xfrm>
        </p:grpSpPr>
        <p:sp>
          <p:nvSpPr>
            <p:cNvPr id="43" name="Freeform 42"/>
            <p:cNvSpPr/>
            <p:nvPr/>
          </p:nvSpPr>
          <p:spPr>
            <a:xfrm>
              <a:off x="7014566" y="3962020"/>
              <a:ext cx="1071293" cy="41396"/>
            </a:xfrm>
            <a:custGeom>
              <a:avLst/>
              <a:gdLst>
                <a:gd name="connsiteX0" fmla="*/ 0 w 1071293"/>
                <a:gd name="connsiteY0" fmla="*/ 20698 h 41396"/>
                <a:gd name="connsiteX1" fmla="*/ 1071293 w 1071293"/>
                <a:gd name="connsiteY1" fmla="*/ 20698 h 41396"/>
              </a:gdLst>
              <a:ahLst/>
              <a:cxnLst>
                <a:cxn ang="0">
                  <a:pos x="connsiteX0" y="connsiteY0"/>
                </a:cxn>
                <a:cxn ang="0">
                  <a:pos x="connsiteX1" y="connsiteY1"/>
                </a:cxn>
              </a:cxnLst>
              <a:rect l="l" t="t" r="r" b="b"/>
              <a:pathLst>
                <a:path w="1071293" h="41396">
                  <a:moveTo>
                    <a:pt x="0" y="20698"/>
                  </a:moveTo>
                  <a:lnTo>
                    <a:pt x="1071293" y="20698"/>
                  </a:lnTo>
                </a:path>
              </a:pathLst>
            </a:custGeom>
            <a:noFill/>
            <a:ln w="28575"/>
          </p:spPr>
          <p:style>
            <a:lnRef idx="2">
              <a:schemeClr val="accent6">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txBody>
            <a:bodyPr spcFirstLastPara="0" vert="horz" wrap="square" lIns="521565" tIns="-6084" rIns="521564" bIns="-6084" numCol="1" spcCol="1270" anchor="ctr" anchorCtr="0">
              <a:noAutofit/>
            </a:bodyPr>
            <a:lstStyle/>
            <a:p>
              <a:pPr lvl="0" algn="ctr" defTabSz="222250">
                <a:lnSpc>
                  <a:spcPct val="90000"/>
                </a:lnSpc>
                <a:spcBef>
                  <a:spcPct val="0"/>
                </a:spcBef>
                <a:spcAft>
                  <a:spcPct val="35000"/>
                </a:spcAft>
              </a:pPr>
              <a:endParaRPr lang="en-US" sz="500" kern="1200"/>
            </a:p>
          </p:txBody>
        </p:sp>
        <p:grpSp>
          <p:nvGrpSpPr>
            <p:cNvPr id="6" name="Group 5"/>
            <p:cNvGrpSpPr/>
            <p:nvPr/>
          </p:nvGrpSpPr>
          <p:grpSpPr>
            <a:xfrm>
              <a:off x="647700" y="1620314"/>
              <a:ext cx="10871200" cy="4598502"/>
              <a:chOff x="647700" y="1620314"/>
              <a:chExt cx="10871200" cy="4598502"/>
            </a:xfrm>
          </p:grpSpPr>
          <p:sp>
            <p:nvSpPr>
              <p:cNvPr id="27" name="Freeform 26"/>
              <p:cNvSpPr/>
              <p:nvPr/>
            </p:nvSpPr>
            <p:spPr>
              <a:xfrm>
                <a:off x="647700" y="2547839"/>
                <a:ext cx="2845522" cy="2242124"/>
              </a:xfrm>
              <a:custGeom>
                <a:avLst/>
                <a:gdLst>
                  <a:gd name="connsiteX0" fmla="*/ 0 w 2678234"/>
                  <a:gd name="connsiteY0" fmla="*/ 133912 h 1339117"/>
                  <a:gd name="connsiteX1" fmla="*/ 133912 w 2678234"/>
                  <a:gd name="connsiteY1" fmla="*/ 0 h 1339117"/>
                  <a:gd name="connsiteX2" fmla="*/ 2544322 w 2678234"/>
                  <a:gd name="connsiteY2" fmla="*/ 0 h 1339117"/>
                  <a:gd name="connsiteX3" fmla="*/ 2678234 w 2678234"/>
                  <a:gd name="connsiteY3" fmla="*/ 133912 h 1339117"/>
                  <a:gd name="connsiteX4" fmla="*/ 2678234 w 2678234"/>
                  <a:gd name="connsiteY4" fmla="*/ 1205205 h 1339117"/>
                  <a:gd name="connsiteX5" fmla="*/ 2544322 w 2678234"/>
                  <a:gd name="connsiteY5" fmla="*/ 1339117 h 1339117"/>
                  <a:gd name="connsiteX6" fmla="*/ 133912 w 2678234"/>
                  <a:gd name="connsiteY6" fmla="*/ 1339117 h 1339117"/>
                  <a:gd name="connsiteX7" fmla="*/ 0 w 2678234"/>
                  <a:gd name="connsiteY7" fmla="*/ 1205205 h 1339117"/>
                  <a:gd name="connsiteX8" fmla="*/ 0 w 2678234"/>
                  <a:gd name="connsiteY8" fmla="*/ 133912 h 133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8234" h="1339117">
                    <a:moveTo>
                      <a:pt x="0" y="133912"/>
                    </a:moveTo>
                    <a:cubicBezTo>
                      <a:pt x="0" y="59954"/>
                      <a:pt x="59954" y="0"/>
                      <a:pt x="133912" y="0"/>
                    </a:cubicBezTo>
                    <a:lnTo>
                      <a:pt x="2544322" y="0"/>
                    </a:lnTo>
                    <a:cubicBezTo>
                      <a:pt x="2618280" y="0"/>
                      <a:pt x="2678234" y="59954"/>
                      <a:pt x="2678234" y="133912"/>
                    </a:cubicBezTo>
                    <a:lnTo>
                      <a:pt x="2678234" y="1205205"/>
                    </a:lnTo>
                    <a:cubicBezTo>
                      <a:pt x="2678234" y="1279163"/>
                      <a:pt x="2618280" y="1339117"/>
                      <a:pt x="2544322" y="1339117"/>
                    </a:cubicBezTo>
                    <a:lnTo>
                      <a:pt x="133912" y="1339117"/>
                    </a:lnTo>
                    <a:cubicBezTo>
                      <a:pt x="59954" y="1339117"/>
                      <a:pt x="0" y="1279163"/>
                      <a:pt x="0" y="1205205"/>
                    </a:cubicBezTo>
                    <a:lnTo>
                      <a:pt x="0" y="133912"/>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0016" tIns="50016" rIns="50016" bIns="50016" numCol="1" spcCol="1270" anchor="ctr" anchorCtr="0">
                <a:noAutofit/>
              </a:bodyPr>
              <a:lstStyle/>
              <a:p>
                <a:pPr lvl="0" algn="ctr" defTabSz="755650">
                  <a:lnSpc>
                    <a:spcPct val="90000"/>
                  </a:lnSpc>
                  <a:spcBef>
                    <a:spcPct val="0"/>
                  </a:spcBef>
                  <a:spcAft>
                    <a:spcPct val="35000"/>
                  </a:spcAft>
                </a:pPr>
                <a:r>
                  <a:rPr lang="en-US" sz="2400" kern="1200" dirty="0" smtClean="0">
                    <a:latin typeface="Times New Roman" panose="02020603050405020304" pitchFamily="18" charset="0"/>
                    <a:cs typeface="Times New Roman" panose="02020603050405020304" pitchFamily="18" charset="0"/>
                  </a:rPr>
                  <a:t>Ý </a:t>
                </a:r>
                <a:r>
                  <a:rPr lang="en-US" sz="2400" kern="1200" dirty="0" err="1" smtClean="0">
                    <a:latin typeface="Times New Roman" panose="02020603050405020304" pitchFamily="18" charset="0"/>
                    <a:cs typeface="Times New Roman" panose="02020603050405020304" pitchFamily="18" charset="0"/>
                  </a:rPr>
                  <a:t>kiến</a:t>
                </a:r>
                <a:r>
                  <a:rPr lang="en-US" sz="2400" kern="1200" dirty="0" smtClean="0">
                    <a:latin typeface="Times New Roman" panose="02020603050405020304" pitchFamily="18" charset="0"/>
                    <a:cs typeface="Times New Roman" panose="02020603050405020304" pitchFamily="18" charset="0"/>
                  </a:rPr>
                  <a:t> 2:</a:t>
                </a:r>
                <a:r>
                  <a:rPr lang="en-US" sz="2400" i="1" kern="1200" dirty="0" smtClean="0">
                    <a:latin typeface="Times New Roman" panose="02020603050405020304" pitchFamily="18" charset="0"/>
                    <a:cs typeface="Times New Roman" panose="02020603050405020304" pitchFamily="18" charset="0"/>
                  </a:rPr>
                  <a:t> </a:t>
                </a:r>
                <a:r>
                  <a:rPr lang="vi-VN" sz="2400" i="1" kern="1200" dirty="0" smtClean="0">
                    <a:latin typeface="Times New Roman" panose="02020603050405020304" pitchFamily="18" charset="0"/>
                    <a:cs typeface="Times New Roman" panose="02020603050405020304" pitchFamily="18" charset="0"/>
                  </a:rPr>
                  <a:t>Thánh Gióng cũng mang những nét bình thường của con người trần thế.</a:t>
                </a:r>
                <a:endParaRPr lang="en-US" sz="2400" kern="1200" dirty="0">
                  <a:latin typeface="Times New Roman" panose="02020603050405020304" pitchFamily="18" charset="0"/>
                  <a:cs typeface="Times New Roman" panose="02020603050405020304" pitchFamily="18" charset="0"/>
                </a:endParaRPr>
              </a:p>
            </p:txBody>
          </p:sp>
          <p:sp>
            <p:nvSpPr>
              <p:cNvPr id="28" name="Freeform 27"/>
              <p:cNvSpPr/>
              <p:nvPr/>
            </p:nvSpPr>
            <p:spPr>
              <a:xfrm rot="18289469">
                <a:off x="3090890" y="2956499"/>
                <a:ext cx="1875959" cy="41396"/>
              </a:xfrm>
              <a:custGeom>
                <a:avLst/>
                <a:gdLst>
                  <a:gd name="connsiteX0" fmla="*/ 0 w 1875959"/>
                  <a:gd name="connsiteY0" fmla="*/ 20698 h 41396"/>
                  <a:gd name="connsiteX1" fmla="*/ 1875959 w 1875959"/>
                  <a:gd name="connsiteY1" fmla="*/ 20698 h 41396"/>
                </a:gdLst>
                <a:ahLst/>
                <a:cxnLst>
                  <a:cxn ang="0">
                    <a:pos x="connsiteX0" y="connsiteY0"/>
                  </a:cxn>
                  <a:cxn ang="0">
                    <a:pos x="connsiteX1" y="connsiteY1"/>
                  </a:cxn>
                </a:cxnLst>
                <a:rect l="l" t="t" r="r" b="b"/>
                <a:pathLst>
                  <a:path w="1875959" h="41396">
                    <a:moveTo>
                      <a:pt x="0" y="20698"/>
                    </a:moveTo>
                    <a:lnTo>
                      <a:pt x="1875959" y="20698"/>
                    </a:lnTo>
                  </a:path>
                </a:pathLst>
              </a:custGeom>
              <a:noFill/>
              <a:ln w="28575"/>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txBody>
              <a:bodyPr spcFirstLastPara="0" vert="horz" wrap="square" lIns="903781" tIns="-26201" rIns="903780" bIns="-26201" numCol="1" spcCol="1270" anchor="ctr" anchorCtr="0">
                <a:noAutofit/>
              </a:bodyPr>
              <a:lstStyle/>
              <a:p>
                <a:pPr lvl="0" algn="ctr" defTabSz="266700">
                  <a:lnSpc>
                    <a:spcPct val="90000"/>
                  </a:lnSpc>
                  <a:spcBef>
                    <a:spcPct val="0"/>
                  </a:spcBef>
                  <a:spcAft>
                    <a:spcPct val="35000"/>
                  </a:spcAft>
                </a:pPr>
                <a:endParaRPr lang="en-US" sz="600" kern="1200"/>
              </a:p>
            </p:txBody>
          </p:sp>
          <p:sp>
            <p:nvSpPr>
              <p:cNvPr id="29" name="Freeform 28"/>
              <p:cNvSpPr/>
              <p:nvPr/>
            </p:nvSpPr>
            <p:spPr>
              <a:xfrm>
                <a:off x="4079611" y="1648114"/>
                <a:ext cx="3470602" cy="1490732"/>
              </a:xfrm>
              <a:custGeom>
                <a:avLst/>
                <a:gdLst>
                  <a:gd name="connsiteX0" fmla="*/ 0 w 2678234"/>
                  <a:gd name="connsiteY0" fmla="*/ 133912 h 1339117"/>
                  <a:gd name="connsiteX1" fmla="*/ 133912 w 2678234"/>
                  <a:gd name="connsiteY1" fmla="*/ 0 h 1339117"/>
                  <a:gd name="connsiteX2" fmla="*/ 2544322 w 2678234"/>
                  <a:gd name="connsiteY2" fmla="*/ 0 h 1339117"/>
                  <a:gd name="connsiteX3" fmla="*/ 2678234 w 2678234"/>
                  <a:gd name="connsiteY3" fmla="*/ 133912 h 1339117"/>
                  <a:gd name="connsiteX4" fmla="*/ 2678234 w 2678234"/>
                  <a:gd name="connsiteY4" fmla="*/ 1205205 h 1339117"/>
                  <a:gd name="connsiteX5" fmla="*/ 2544322 w 2678234"/>
                  <a:gd name="connsiteY5" fmla="*/ 1339117 h 1339117"/>
                  <a:gd name="connsiteX6" fmla="*/ 133912 w 2678234"/>
                  <a:gd name="connsiteY6" fmla="*/ 1339117 h 1339117"/>
                  <a:gd name="connsiteX7" fmla="*/ 0 w 2678234"/>
                  <a:gd name="connsiteY7" fmla="*/ 1205205 h 1339117"/>
                  <a:gd name="connsiteX8" fmla="*/ 0 w 2678234"/>
                  <a:gd name="connsiteY8" fmla="*/ 133912 h 133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8234" h="1339117">
                    <a:moveTo>
                      <a:pt x="0" y="133912"/>
                    </a:moveTo>
                    <a:cubicBezTo>
                      <a:pt x="0" y="59954"/>
                      <a:pt x="59954" y="0"/>
                      <a:pt x="133912" y="0"/>
                    </a:cubicBezTo>
                    <a:lnTo>
                      <a:pt x="2544322" y="0"/>
                    </a:lnTo>
                    <a:cubicBezTo>
                      <a:pt x="2618280" y="0"/>
                      <a:pt x="2678234" y="59954"/>
                      <a:pt x="2678234" y="133912"/>
                    </a:cubicBezTo>
                    <a:lnTo>
                      <a:pt x="2678234" y="1205205"/>
                    </a:lnTo>
                    <a:cubicBezTo>
                      <a:pt x="2678234" y="1279163"/>
                      <a:pt x="2618280" y="1339117"/>
                      <a:pt x="2544322" y="1339117"/>
                    </a:cubicBezTo>
                    <a:lnTo>
                      <a:pt x="133912" y="1339117"/>
                    </a:lnTo>
                    <a:cubicBezTo>
                      <a:pt x="59954" y="1339117"/>
                      <a:pt x="0" y="1279163"/>
                      <a:pt x="0" y="1205205"/>
                    </a:cubicBezTo>
                    <a:lnTo>
                      <a:pt x="0" y="133912"/>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0016" tIns="50016" rIns="50016" bIns="50016" numCol="1" spcCol="1270" anchor="ctr" anchorCtr="0">
                <a:noAutofit/>
              </a:bodyPr>
              <a:lstStyle/>
              <a:p>
                <a:pPr lvl="0" algn="ctr" defTabSz="75565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Lí lẽ 1: Nguồn gốc, lai lịch của Gióng thật rõ ràng, cụ thể và xác định.</a:t>
                </a:r>
                <a:endParaRPr lang="en-US" sz="2400" kern="1200" dirty="0">
                  <a:latin typeface="Times New Roman" panose="02020603050405020304" pitchFamily="18" charset="0"/>
                  <a:cs typeface="Times New Roman" panose="02020603050405020304" pitchFamily="18" charset="0"/>
                </a:endParaRPr>
              </a:p>
            </p:txBody>
          </p:sp>
          <p:sp>
            <p:nvSpPr>
              <p:cNvPr id="34" name="Freeform 33"/>
              <p:cNvSpPr/>
              <p:nvPr/>
            </p:nvSpPr>
            <p:spPr>
              <a:xfrm>
                <a:off x="7293492" y="2365680"/>
                <a:ext cx="1071293" cy="41396"/>
              </a:xfrm>
              <a:custGeom>
                <a:avLst/>
                <a:gdLst>
                  <a:gd name="connsiteX0" fmla="*/ 0 w 1071293"/>
                  <a:gd name="connsiteY0" fmla="*/ 20698 h 41396"/>
                  <a:gd name="connsiteX1" fmla="*/ 1071293 w 1071293"/>
                  <a:gd name="connsiteY1" fmla="*/ 20698 h 41396"/>
                </a:gdLst>
                <a:ahLst/>
                <a:cxnLst>
                  <a:cxn ang="0">
                    <a:pos x="connsiteX0" y="connsiteY0"/>
                  </a:cxn>
                  <a:cxn ang="0">
                    <a:pos x="connsiteX1" y="connsiteY1"/>
                  </a:cxn>
                </a:cxnLst>
                <a:rect l="l" t="t" r="r" b="b"/>
                <a:pathLst>
                  <a:path w="1071293" h="41396">
                    <a:moveTo>
                      <a:pt x="0" y="20698"/>
                    </a:moveTo>
                    <a:lnTo>
                      <a:pt x="1071293" y="20698"/>
                    </a:lnTo>
                  </a:path>
                </a:pathLst>
              </a:custGeom>
              <a:noFill/>
              <a:ln w="28575"/>
            </p:spPr>
            <p:style>
              <a:lnRef idx="2">
                <a:schemeClr val="accent6">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txBody>
              <a:bodyPr spcFirstLastPara="0" vert="horz" wrap="square" lIns="521565" tIns="-6084" rIns="521564" bIns="-6084" numCol="1" spcCol="1270" anchor="ctr" anchorCtr="0">
                <a:noAutofit/>
              </a:bodyPr>
              <a:lstStyle/>
              <a:p>
                <a:pPr lvl="0" algn="ctr" defTabSz="222250">
                  <a:lnSpc>
                    <a:spcPct val="90000"/>
                  </a:lnSpc>
                  <a:spcBef>
                    <a:spcPct val="0"/>
                  </a:spcBef>
                  <a:spcAft>
                    <a:spcPct val="35000"/>
                  </a:spcAft>
                </a:pPr>
                <a:endParaRPr lang="en-US" sz="500" kern="1200"/>
              </a:p>
            </p:txBody>
          </p:sp>
          <p:sp>
            <p:nvSpPr>
              <p:cNvPr id="35" name="Freeform 34"/>
              <p:cNvSpPr/>
              <p:nvPr/>
            </p:nvSpPr>
            <p:spPr>
              <a:xfrm>
                <a:off x="7728756" y="1620314"/>
                <a:ext cx="3790144" cy="1490732"/>
              </a:xfrm>
              <a:custGeom>
                <a:avLst/>
                <a:gdLst>
                  <a:gd name="connsiteX0" fmla="*/ 0 w 2678234"/>
                  <a:gd name="connsiteY0" fmla="*/ 133912 h 1339117"/>
                  <a:gd name="connsiteX1" fmla="*/ 133912 w 2678234"/>
                  <a:gd name="connsiteY1" fmla="*/ 0 h 1339117"/>
                  <a:gd name="connsiteX2" fmla="*/ 2544322 w 2678234"/>
                  <a:gd name="connsiteY2" fmla="*/ 0 h 1339117"/>
                  <a:gd name="connsiteX3" fmla="*/ 2678234 w 2678234"/>
                  <a:gd name="connsiteY3" fmla="*/ 133912 h 1339117"/>
                  <a:gd name="connsiteX4" fmla="*/ 2678234 w 2678234"/>
                  <a:gd name="connsiteY4" fmla="*/ 1205205 h 1339117"/>
                  <a:gd name="connsiteX5" fmla="*/ 2544322 w 2678234"/>
                  <a:gd name="connsiteY5" fmla="*/ 1339117 h 1339117"/>
                  <a:gd name="connsiteX6" fmla="*/ 133912 w 2678234"/>
                  <a:gd name="connsiteY6" fmla="*/ 1339117 h 1339117"/>
                  <a:gd name="connsiteX7" fmla="*/ 0 w 2678234"/>
                  <a:gd name="connsiteY7" fmla="*/ 1205205 h 1339117"/>
                  <a:gd name="connsiteX8" fmla="*/ 0 w 2678234"/>
                  <a:gd name="connsiteY8" fmla="*/ 133912 h 133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8234" h="1339117">
                    <a:moveTo>
                      <a:pt x="0" y="133912"/>
                    </a:moveTo>
                    <a:cubicBezTo>
                      <a:pt x="0" y="59954"/>
                      <a:pt x="59954" y="0"/>
                      <a:pt x="133912" y="0"/>
                    </a:cubicBezTo>
                    <a:lnTo>
                      <a:pt x="2544322" y="0"/>
                    </a:lnTo>
                    <a:cubicBezTo>
                      <a:pt x="2618280" y="0"/>
                      <a:pt x="2678234" y="59954"/>
                      <a:pt x="2678234" y="133912"/>
                    </a:cubicBezTo>
                    <a:lnTo>
                      <a:pt x="2678234" y="1205205"/>
                    </a:lnTo>
                    <a:cubicBezTo>
                      <a:pt x="2678234" y="1279163"/>
                      <a:pt x="2618280" y="1339117"/>
                      <a:pt x="2544322" y="1339117"/>
                    </a:cubicBezTo>
                    <a:lnTo>
                      <a:pt x="133912" y="1339117"/>
                    </a:lnTo>
                    <a:cubicBezTo>
                      <a:pt x="59954" y="1339117"/>
                      <a:pt x="0" y="1279163"/>
                      <a:pt x="0" y="1205205"/>
                    </a:cubicBezTo>
                    <a:lnTo>
                      <a:pt x="0" y="133912"/>
                    </a:lnTo>
                    <a:close/>
                  </a:path>
                </a:pathLst>
              </a:custGeom>
              <a:solidFill>
                <a:schemeClr val="accent2">
                  <a:lumMod val="75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50016" tIns="50016" rIns="50016" bIns="50016" numCol="1" spcCol="1270" anchor="ctr" anchorCtr="0">
                <a:noAutofit/>
              </a:bodyPr>
              <a:lstStyle/>
              <a:p>
                <a:pPr lvl="0" algn="ctr" defTabSz="75565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Bằng chứng</a:t>
                </a:r>
                <a:r>
                  <a:rPr lang="en-US" sz="2400" kern="1200" dirty="0" smtClean="0">
                    <a:latin typeface="Times New Roman" panose="02020603050405020304" pitchFamily="18" charset="0"/>
                    <a:cs typeface="Times New Roman" panose="02020603050405020304" pitchFamily="18" charset="0"/>
                  </a:rPr>
                  <a:t>:</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Phù</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Đổng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nước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Văn</a:t>
                </a:r>
                <a:r>
                  <a:rPr lang="en-US" sz="2400" kern="1200" dirty="0" smtClean="0">
                    <a:latin typeface="Times New Roman" panose="02020603050405020304" pitchFamily="18" charset="0"/>
                    <a:cs typeface="Times New Roman" panose="02020603050405020304" pitchFamily="18" charset="0"/>
                  </a:rPr>
                  <a:t> Lang, </a:t>
                </a:r>
                <a:r>
                  <a:rPr lang="en-US" sz="2400" kern="1200" dirty="0" err="1" smtClean="0">
                    <a:latin typeface="Times New Roman" panose="02020603050405020304" pitchFamily="18" charset="0"/>
                    <a:cs typeface="Times New Roman" panose="02020603050405020304" pitchFamily="18" charset="0"/>
                  </a:rPr>
                  <a:t>đời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Hùng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Vương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thứ</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sáu</a:t>
                </a:r>
                <a:endParaRPr lang="en-US" sz="2400" kern="1200" dirty="0">
                  <a:latin typeface="Times New Roman" panose="02020603050405020304" pitchFamily="18" charset="0"/>
                  <a:cs typeface="Times New Roman" panose="02020603050405020304" pitchFamily="18" charset="0"/>
                </a:endParaRPr>
              </a:p>
            </p:txBody>
          </p:sp>
          <p:sp>
            <p:nvSpPr>
              <p:cNvPr id="36" name="Freeform 35"/>
              <p:cNvSpPr/>
              <p:nvPr/>
            </p:nvSpPr>
            <p:spPr>
              <a:xfrm>
                <a:off x="3493223" y="3726491"/>
                <a:ext cx="1071293" cy="41396"/>
              </a:xfrm>
              <a:custGeom>
                <a:avLst/>
                <a:gdLst>
                  <a:gd name="connsiteX0" fmla="*/ 0 w 1071293"/>
                  <a:gd name="connsiteY0" fmla="*/ 20698 h 41396"/>
                  <a:gd name="connsiteX1" fmla="*/ 1071293 w 1071293"/>
                  <a:gd name="connsiteY1" fmla="*/ 20698 h 41396"/>
                </a:gdLst>
                <a:ahLst/>
                <a:cxnLst>
                  <a:cxn ang="0">
                    <a:pos x="connsiteX0" y="connsiteY0"/>
                  </a:cxn>
                  <a:cxn ang="0">
                    <a:pos x="connsiteX1" y="connsiteY1"/>
                  </a:cxn>
                </a:cxnLst>
                <a:rect l="l" t="t" r="r" b="b"/>
                <a:pathLst>
                  <a:path w="1071293" h="41396">
                    <a:moveTo>
                      <a:pt x="0" y="20698"/>
                    </a:moveTo>
                    <a:lnTo>
                      <a:pt x="1071293" y="20698"/>
                    </a:lnTo>
                  </a:path>
                </a:pathLst>
              </a:custGeom>
              <a:noFill/>
              <a:ln w="28575"/>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txBody>
              <a:bodyPr spcFirstLastPara="0" vert="horz" wrap="square" lIns="521564" tIns="-6084" rIns="521565" bIns="-6084" numCol="1" spcCol="1270" anchor="ctr" anchorCtr="0">
                <a:noAutofit/>
              </a:bodyPr>
              <a:lstStyle/>
              <a:p>
                <a:pPr lvl="0" algn="ctr" defTabSz="222250">
                  <a:lnSpc>
                    <a:spcPct val="90000"/>
                  </a:lnSpc>
                  <a:spcBef>
                    <a:spcPct val="0"/>
                  </a:spcBef>
                  <a:spcAft>
                    <a:spcPct val="35000"/>
                  </a:spcAft>
                </a:pPr>
                <a:endParaRPr lang="en-US" sz="500" kern="1200"/>
              </a:p>
            </p:txBody>
          </p:sp>
          <p:sp>
            <p:nvSpPr>
              <p:cNvPr id="37" name="Freeform 36"/>
              <p:cNvSpPr/>
              <p:nvPr/>
            </p:nvSpPr>
            <p:spPr>
              <a:xfrm>
                <a:off x="4079611" y="3188099"/>
                <a:ext cx="3470602" cy="1490732"/>
              </a:xfrm>
              <a:custGeom>
                <a:avLst/>
                <a:gdLst>
                  <a:gd name="connsiteX0" fmla="*/ 0 w 2678234"/>
                  <a:gd name="connsiteY0" fmla="*/ 133912 h 1339117"/>
                  <a:gd name="connsiteX1" fmla="*/ 133912 w 2678234"/>
                  <a:gd name="connsiteY1" fmla="*/ 0 h 1339117"/>
                  <a:gd name="connsiteX2" fmla="*/ 2544322 w 2678234"/>
                  <a:gd name="connsiteY2" fmla="*/ 0 h 1339117"/>
                  <a:gd name="connsiteX3" fmla="*/ 2678234 w 2678234"/>
                  <a:gd name="connsiteY3" fmla="*/ 133912 h 1339117"/>
                  <a:gd name="connsiteX4" fmla="*/ 2678234 w 2678234"/>
                  <a:gd name="connsiteY4" fmla="*/ 1205205 h 1339117"/>
                  <a:gd name="connsiteX5" fmla="*/ 2544322 w 2678234"/>
                  <a:gd name="connsiteY5" fmla="*/ 1339117 h 1339117"/>
                  <a:gd name="connsiteX6" fmla="*/ 133912 w 2678234"/>
                  <a:gd name="connsiteY6" fmla="*/ 1339117 h 1339117"/>
                  <a:gd name="connsiteX7" fmla="*/ 0 w 2678234"/>
                  <a:gd name="connsiteY7" fmla="*/ 1205205 h 1339117"/>
                  <a:gd name="connsiteX8" fmla="*/ 0 w 2678234"/>
                  <a:gd name="connsiteY8" fmla="*/ 133912 h 133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8234" h="1339117">
                    <a:moveTo>
                      <a:pt x="0" y="133912"/>
                    </a:moveTo>
                    <a:cubicBezTo>
                      <a:pt x="0" y="59954"/>
                      <a:pt x="59954" y="0"/>
                      <a:pt x="133912" y="0"/>
                    </a:cubicBezTo>
                    <a:lnTo>
                      <a:pt x="2544322" y="0"/>
                    </a:lnTo>
                    <a:cubicBezTo>
                      <a:pt x="2618280" y="0"/>
                      <a:pt x="2678234" y="59954"/>
                      <a:pt x="2678234" y="133912"/>
                    </a:cubicBezTo>
                    <a:lnTo>
                      <a:pt x="2678234" y="1205205"/>
                    </a:lnTo>
                    <a:cubicBezTo>
                      <a:pt x="2678234" y="1279163"/>
                      <a:pt x="2618280" y="1339117"/>
                      <a:pt x="2544322" y="1339117"/>
                    </a:cubicBezTo>
                    <a:lnTo>
                      <a:pt x="133912" y="1339117"/>
                    </a:lnTo>
                    <a:cubicBezTo>
                      <a:pt x="59954" y="1339117"/>
                      <a:pt x="0" y="1279163"/>
                      <a:pt x="0" y="1205205"/>
                    </a:cubicBezTo>
                    <a:lnTo>
                      <a:pt x="0" y="133912"/>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0016" tIns="50016" rIns="50016" bIns="50016" numCol="1" spcCol="1270" anchor="ctr" anchorCtr="0">
                <a:noAutofit/>
              </a:bodyPr>
              <a:lstStyle/>
              <a:p>
                <a:pPr lvl="0" algn="ctr" defTabSz="75565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Lí lẽ 2: </a:t>
                </a:r>
                <a:r>
                  <a:rPr lang="en-US" sz="2400" kern="1200" dirty="0" err="1" smtClean="0">
                    <a:latin typeface="Times New Roman" panose="02020603050405020304" pitchFamily="18" charset="0"/>
                    <a:cs typeface="Times New Roman" panose="02020603050405020304" pitchFamily="18" charset="0"/>
                  </a:rPr>
                  <a:t>Quá</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trưởng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thành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đều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gắn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dân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dị</a:t>
                </a:r>
                <a:endParaRPr lang="en-US" sz="2400" kern="1200" dirty="0">
                  <a:latin typeface="Times New Roman" panose="02020603050405020304" pitchFamily="18" charset="0"/>
                  <a:cs typeface="Times New Roman" panose="02020603050405020304" pitchFamily="18" charset="0"/>
                </a:endParaRPr>
              </a:p>
            </p:txBody>
          </p:sp>
          <p:sp>
            <p:nvSpPr>
              <p:cNvPr id="38" name="Freeform 37"/>
              <p:cNvSpPr/>
              <p:nvPr/>
            </p:nvSpPr>
            <p:spPr>
              <a:xfrm rot="3310531">
                <a:off x="3090890" y="4496484"/>
                <a:ext cx="1875959" cy="41396"/>
              </a:xfrm>
              <a:custGeom>
                <a:avLst/>
                <a:gdLst>
                  <a:gd name="connsiteX0" fmla="*/ 0 w 1875959"/>
                  <a:gd name="connsiteY0" fmla="*/ 20698 h 41396"/>
                  <a:gd name="connsiteX1" fmla="*/ 1875959 w 1875959"/>
                  <a:gd name="connsiteY1" fmla="*/ 20698 h 41396"/>
                </a:gdLst>
                <a:ahLst/>
                <a:cxnLst>
                  <a:cxn ang="0">
                    <a:pos x="connsiteX0" y="connsiteY0"/>
                  </a:cxn>
                  <a:cxn ang="0">
                    <a:pos x="connsiteX1" y="connsiteY1"/>
                  </a:cxn>
                </a:cxnLst>
                <a:rect l="l" t="t" r="r" b="b"/>
                <a:pathLst>
                  <a:path w="1875959" h="41396">
                    <a:moveTo>
                      <a:pt x="0" y="20698"/>
                    </a:moveTo>
                    <a:lnTo>
                      <a:pt x="1875959" y="20698"/>
                    </a:lnTo>
                  </a:path>
                </a:pathLst>
              </a:custGeom>
              <a:noFill/>
              <a:ln w="28575"/>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txBody>
              <a:bodyPr spcFirstLastPara="0" vert="horz" wrap="square" lIns="903780" tIns="-26202" rIns="903781" bIns="-26200" numCol="1" spcCol="1270" anchor="ctr" anchorCtr="0">
                <a:noAutofit/>
              </a:bodyPr>
              <a:lstStyle/>
              <a:p>
                <a:pPr lvl="0" algn="ctr" defTabSz="266700">
                  <a:lnSpc>
                    <a:spcPct val="90000"/>
                  </a:lnSpc>
                  <a:spcBef>
                    <a:spcPct val="0"/>
                  </a:spcBef>
                  <a:spcAft>
                    <a:spcPct val="35000"/>
                  </a:spcAft>
                </a:pPr>
                <a:endParaRPr lang="en-US" sz="600" kern="1200"/>
              </a:p>
            </p:txBody>
          </p:sp>
          <p:sp>
            <p:nvSpPr>
              <p:cNvPr id="39" name="Freeform 38"/>
              <p:cNvSpPr/>
              <p:nvPr/>
            </p:nvSpPr>
            <p:spPr>
              <a:xfrm>
                <a:off x="4079611" y="4728084"/>
                <a:ext cx="3470602" cy="1490732"/>
              </a:xfrm>
              <a:custGeom>
                <a:avLst/>
                <a:gdLst>
                  <a:gd name="connsiteX0" fmla="*/ 0 w 2678234"/>
                  <a:gd name="connsiteY0" fmla="*/ 133912 h 1339117"/>
                  <a:gd name="connsiteX1" fmla="*/ 133912 w 2678234"/>
                  <a:gd name="connsiteY1" fmla="*/ 0 h 1339117"/>
                  <a:gd name="connsiteX2" fmla="*/ 2544322 w 2678234"/>
                  <a:gd name="connsiteY2" fmla="*/ 0 h 1339117"/>
                  <a:gd name="connsiteX3" fmla="*/ 2678234 w 2678234"/>
                  <a:gd name="connsiteY3" fmla="*/ 133912 h 1339117"/>
                  <a:gd name="connsiteX4" fmla="*/ 2678234 w 2678234"/>
                  <a:gd name="connsiteY4" fmla="*/ 1205205 h 1339117"/>
                  <a:gd name="connsiteX5" fmla="*/ 2544322 w 2678234"/>
                  <a:gd name="connsiteY5" fmla="*/ 1339117 h 1339117"/>
                  <a:gd name="connsiteX6" fmla="*/ 133912 w 2678234"/>
                  <a:gd name="connsiteY6" fmla="*/ 1339117 h 1339117"/>
                  <a:gd name="connsiteX7" fmla="*/ 0 w 2678234"/>
                  <a:gd name="connsiteY7" fmla="*/ 1205205 h 1339117"/>
                  <a:gd name="connsiteX8" fmla="*/ 0 w 2678234"/>
                  <a:gd name="connsiteY8" fmla="*/ 133912 h 133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8234" h="1339117">
                    <a:moveTo>
                      <a:pt x="0" y="133912"/>
                    </a:moveTo>
                    <a:cubicBezTo>
                      <a:pt x="0" y="59954"/>
                      <a:pt x="59954" y="0"/>
                      <a:pt x="133912" y="0"/>
                    </a:cubicBezTo>
                    <a:lnTo>
                      <a:pt x="2544322" y="0"/>
                    </a:lnTo>
                    <a:cubicBezTo>
                      <a:pt x="2618280" y="0"/>
                      <a:pt x="2678234" y="59954"/>
                      <a:pt x="2678234" y="133912"/>
                    </a:cubicBezTo>
                    <a:lnTo>
                      <a:pt x="2678234" y="1205205"/>
                    </a:lnTo>
                    <a:cubicBezTo>
                      <a:pt x="2678234" y="1279163"/>
                      <a:pt x="2618280" y="1339117"/>
                      <a:pt x="2544322" y="1339117"/>
                    </a:cubicBezTo>
                    <a:lnTo>
                      <a:pt x="133912" y="1339117"/>
                    </a:lnTo>
                    <a:cubicBezTo>
                      <a:pt x="59954" y="1339117"/>
                      <a:pt x="0" y="1279163"/>
                      <a:pt x="0" y="1205205"/>
                    </a:cubicBezTo>
                    <a:lnTo>
                      <a:pt x="0" y="133912"/>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0016" tIns="50016" rIns="50016" bIns="50016" numCol="1" spcCol="1270" anchor="ctr" anchorCtr="0">
                <a:noAutofit/>
              </a:bodyPr>
              <a:lstStyle/>
              <a:p>
                <a:pPr lvl="0" algn="ctr" defTabSz="75565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Lí lẽ 3: </a:t>
                </a:r>
                <a:r>
                  <a:rPr lang="en-US" sz="2400" kern="1200" dirty="0" err="1" smtClean="0">
                    <a:latin typeface="Times New Roman" panose="02020603050405020304" pitchFamily="18" charset="0"/>
                    <a:cs typeface="Times New Roman" panose="02020603050405020304" pitchFamily="18" charset="0"/>
                  </a:rPr>
                  <a:t>Thể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hiện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sức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mạnh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nhân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dân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trong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công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cuộc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giữ</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nước</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40" name="Freeform 39"/>
              <p:cNvSpPr/>
              <p:nvPr/>
            </p:nvSpPr>
            <p:spPr>
              <a:xfrm>
                <a:off x="7218789" y="5428349"/>
                <a:ext cx="1071293" cy="41396"/>
              </a:xfrm>
              <a:custGeom>
                <a:avLst/>
                <a:gdLst>
                  <a:gd name="connsiteX0" fmla="*/ 0 w 1071293"/>
                  <a:gd name="connsiteY0" fmla="*/ 20698 h 41396"/>
                  <a:gd name="connsiteX1" fmla="*/ 1071293 w 1071293"/>
                  <a:gd name="connsiteY1" fmla="*/ 20698 h 41396"/>
                </a:gdLst>
                <a:ahLst/>
                <a:cxnLst>
                  <a:cxn ang="0">
                    <a:pos x="connsiteX0" y="connsiteY0"/>
                  </a:cxn>
                  <a:cxn ang="0">
                    <a:pos x="connsiteX1" y="connsiteY1"/>
                  </a:cxn>
                </a:cxnLst>
                <a:rect l="l" t="t" r="r" b="b"/>
                <a:pathLst>
                  <a:path w="1071293" h="41396">
                    <a:moveTo>
                      <a:pt x="0" y="20698"/>
                    </a:moveTo>
                    <a:lnTo>
                      <a:pt x="1071293" y="20698"/>
                    </a:lnTo>
                  </a:path>
                </a:pathLst>
              </a:custGeom>
              <a:noFill/>
              <a:ln w="28575"/>
            </p:spPr>
            <p:style>
              <a:lnRef idx="2">
                <a:schemeClr val="accent6">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txBody>
              <a:bodyPr spcFirstLastPara="0" vert="horz" wrap="square" lIns="521565" tIns="-6084" rIns="521564" bIns="-6084" numCol="1" spcCol="1270" anchor="ctr" anchorCtr="0">
                <a:noAutofit/>
              </a:bodyPr>
              <a:lstStyle/>
              <a:p>
                <a:pPr lvl="0" algn="ctr" defTabSz="222250">
                  <a:lnSpc>
                    <a:spcPct val="90000"/>
                  </a:lnSpc>
                  <a:spcBef>
                    <a:spcPct val="0"/>
                  </a:spcBef>
                  <a:spcAft>
                    <a:spcPct val="35000"/>
                  </a:spcAft>
                </a:pPr>
                <a:endParaRPr lang="en-US" sz="500" kern="1200"/>
              </a:p>
            </p:txBody>
          </p:sp>
          <p:sp>
            <p:nvSpPr>
              <p:cNvPr id="41" name="Freeform 40"/>
              <p:cNvSpPr/>
              <p:nvPr/>
            </p:nvSpPr>
            <p:spPr>
              <a:xfrm>
                <a:off x="7728756" y="4724378"/>
                <a:ext cx="3790144" cy="1493643"/>
              </a:xfrm>
              <a:custGeom>
                <a:avLst/>
                <a:gdLst>
                  <a:gd name="connsiteX0" fmla="*/ 0 w 2678234"/>
                  <a:gd name="connsiteY0" fmla="*/ 133912 h 1339117"/>
                  <a:gd name="connsiteX1" fmla="*/ 133912 w 2678234"/>
                  <a:gd name="connsiteY1" fmla="*/ 0 h 1339117"/>
                  <a:gd name="connsiteX2" fmla="*/ 2544322 w 2678234"/>
                  <a:gd name="connsiteY2" fmla="*/ 0 h 1339117"/>
                  <a:gd name="connsiteX3" fmla="*/ 2678234 w 2678234"/>
                  <a:gd name="connsiteY3" fmla="*/ 133912 h 1339117"/>
                  <a:gd name="connsiteX4" fmla="*/ 2678234 w 2678234"/>
                  <a:gd name="connsiteY4" fmla="*/ 1205205 h 1339117"/>
                  <a:gd name="connsiteX5" fmla="*/ 2544322 w 2678234"/>
                  <a:gd name="connsiteY5" fmla="*/ 1339117 h 1339117"/>
                  <a:gd name="connsiteX6" fmla="*/ 133912 w 2678234"/>
                  <a:gd name="connsiteY6" fmla="*/ 1339117 h 1339117"/>
                  <a:gd name="connsiteX7" fmla="*/ 0 w 2678234"/>
                  <a:gd name="connsiteY7" fmla="*/ 1205205 h 1339117"/>
                  <a:gd name="connsiteX8" fmla="*/ 0 w 2678234"/>
                  <a:gd name="connsiteY8" fmla="*/ 133912 h 133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8234" h="1339117">
                    <a:moveTo>
                      <a:pt x="0" y="133912"/>
                    </a:moveTo>
                    <a:cubicBezTo>
                      <a:pt x="0" y="59954"/>
                      <a:pt x="59954" y="0"/>
                      <a:pt x="133912" y="0"/>
                    </a:cubicBezTo>
                    <a:lnTo>
                      <a:pt x="2544322" y="0"/>
                    </a:lnTo>
                    <a:cubicBezTo>
                      <a:pt x="2618280" y="0"/>
                      <a:pt x="2678234" y="59954"/>
                      <a:pt x="2678234" y="133912"/>
                    </a:cubicBezTo>
                    <a:lnTo>
                      <a:pt x="2678234" y="1205205"/>
                    </a:lnTo>
                    <a:cubicBezTo>
                      <a:pt x="2678234" y="1279163"/>
                      <a:pt x="2618280" y="1339117"/>
                      <a:pt x="2544322" y="1339117"/>
                    </a:cubicBezTo>
                    <a:lnTo>
                      <a:pt x="133912" y="1339117"/>
                    </a:lnTo>
                    <a:cubicBezTo>
                      <a:pt x="59954" y="1339117"/>
                      <a:pt x="0" y="1279163"/>
                      <a:pt x="0" y="1205205"/>
                    </a:cubicBezTo>
                    <a:lnTo>
                      <a:pt x="0" y="133912"/>
                    </a:lnTo>
                    <a:close/>
                  </a:path>
                </a:pathLst>
              </a:custGeom>
              <a:solidFill>
                <a:schemeClr val="accent2">
                  <a:lumMod val="75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50016" tIns="50016" rIns="50016" bIns="50016" numCol="1" spcCol="1270" anchor="ctr" anchorCtr="0">
                <a:noAutofit/>
              </a:bodyPr>
              <a:lstStyle/>
              <a:p>
                <a:pPr lvl="0" algn="ctr" defTabSz="755650">
                  <a:lnSpc>
                    <a:spcPct val="90000"/>
                  </a:lnSpc>
                  <a:spcBef>
                    <a:spcPct val="0"/>
                  </a:spcBef>
                  <a:spcAft>
                    <a:spcPct val="35000"/>
                  </a:spcAft>
                </a:pPr>
                <a:r>
                  <a:rPr lang="vi-VN" sz="2200" kern="1200" dirty="0" smtClean="0">
                    <a:latin typeface="Times New Roman" panose="02020603050405020304" pitchFamily="18" charset="0"/>
                    <a:cs typeface="Times New Roman" panose="02020603050405020304" pitchFamily="18" charset="0"/>
                  </a:rPr>
                  <a:t>Bằng chứng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Bình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thường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tiềm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ẩm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thì</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Gióng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không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nói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không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cười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Lúc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có</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giặc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thì</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tập</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hợp</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thức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tỉnh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các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lực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lượng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làm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nên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Gióng</a:t>
                </a:r>
                <a:endParaRPr lang="en-US" sz="2200" kern="1200" dirty="0">
                  <a:latin typeface="Times New Roman" panose="02020603050405020304" pitchFamily="18" charset="0"/>
                  <a:cs typeface="Times New Roman" panose="02020603050405020304" pitchFamily="18" charset="0"/>
                </a:endParaRPr>
              </a:p>
            </p:txBody>
          </p:sp>
          <p:sp>
            <p:nvSpPr>
              <p:cNvPr id="42" name="Freeform 41"/>
              <p:cNvSpPr/>
              <p:nvPr/>
            </p:nvSpPr>
            <p:spPr>
              <a:xfrm>
                <a:off x="7728756" y="3172346"/>
                <a:ext cx="3790144" cy="1490732"/>
              </a:xfrm>
              <a:custGeom>
                <a:avLst/>
                <a:gdLst>
                  <a:gd name="connsiteX0" fmla="*/ 0 w 2678234"/>
                  <a:gd name="connsiteY0" fmla="*/ 133912 h 1339117"/>
                  <a:gd name="connsiteX1" fmla="*/ 133912 w 2678234"/>
                  <a:gd name="connsiteY1" fmla="*/ 0 h 1339117"/>
                  <a:gd name="connsiteX2" fmla="*/ 2544322 w 2678234"/>
                  <a:gd name="connsiteY2" fmla="*/ 0 h 1339117"/>
                  <a:gd name="connsiteX3" fmla="*/ 2678234 w 2678234"/>
                  <a:gd name="connsiteY3" fmla="*/ 133912 h 1339117"/>
                  <a:gd name="connsiteX4" fmla="*/ 2678234 w 2678234"/>
                  <a:gd name="connsiteY4" fmla="*/ 1205205 h 1339117"/>
                  <a:gd name="connsiteX5" fmla="*/ 2544322 w 2678234"/>
                  <a:gd name="connsiteY5" fmla="*/ 1339117 h 1339117"/>
                  <a:gd name="connsiteX6" fmla="*/ 133912 w 2678234"/>
                  <a:gd name="connsiteY6" fmla="*/ 1339117 h 1339117"/>
                  <a:gd name="connsiteX7" fmla="*/ 0 w 2678234"/>
                  <a:gd name="connsiteY7" fmla="*/ 1205205 h 1339117"/>
                  <a:gd name="connsiteX8" fmla="*/ 0 w 2678234"/>
                  <a:gd name="connsiteY8" fmla="*/ 133912 h 133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8234" h="1339117">
                    <a:moveTo>
                      <a:pt x="0" y="133912"/>
                    </a:moveTo>
                    <a:cubicBezTo>
                      <a:pt x="0" y="59954"/>
                      <a:pt x="59954" y="0"/>
                      <a:pt x="133912" y="0"/>
                    </a:cubicBezTo>
                    <a:lnTo>
                      <a:pt x="2544322" y="0"/>
                    </a:lnTo>
                    <a:cubicBezTo>
                      <a:pt x="2618280" y="0"/>
                      <a:pt x="2678234" y="59954"/>
                      <a:pt x="2678234" y="133912"/>
                    </a:cubicBezTo>
                    <a:lnTo>
                      <a:pt x="2678234" y="1205205"/>
                    </a:lnTo>
                    <a:cubicBezTo>
                      <a:pt x="2678234" y="1279163"/>
                      <a:pt x="2618280" y="1339117"/>
                      <a:pt x="2544322" y="1339117"/>
                    </a:cubicBezTo>
                    <a:lnTo>
                      <a:pt x="133912" y="1339117"/>
                    </a:lnTo>
                    <a:cubicBezTo>
                      <a:pt x="59954" y="1339117"/>
                      <a:pt x="0" y="1279163"/>
                      <a:pt x="0" y="1205205"/>
                    </a:cubicBezTo>
                    <a:lnTo>
                      <a:pt x="0" y="133912"/>
                    </a:lnTo>
                    <a:close/>
                  </a:path>
                </a:pathLst>
              </a:custGeom>
              <a:solidFill>
                <a:schemeClr val="accent2">
                  <a:lumMod val="75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0016" tIns="50016" rIns="50016" bIns="50016" numCol="1" spcCol="1270" anchor="ctr" anchorCtr="0">
                <a:noAutofit/>
              </a:bodyPr>
              <a:lstStyle/>
              <a:p>
                <a:pPr lvl="0" algn="ctr" defTabSz="75565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Bằng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chứng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được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mẹ</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mang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thai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được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nuôi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lớn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bằng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cơm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gạo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vũ</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đánh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giặc</a:t>
                </a:r>
                <a:r>
                  <a:rPr lang="en-US" sz="2400" kern="1200" dirty="0" smtClean="0">
                    <a:latin typeface="Times New Roman" panose="02020603050405020304" pitchFamily="18" charset="0"/>
                    <a:cs typeface="Times New Roman" panose="02020603050405020304" pitchFamily="18" charset="0"/>
                  </a:rPr>
                  <a:t> </a:t>
                </a:r>
                <a:endParaRPr lang="en-US" sz="2400" kern="1200" dirty="0">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201173161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53488997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150237" y="825466"/>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5000"/>
              </a:lnSpc>
            </a:pPr>
            <a:r>
              <a:rPr lang="vi-VN" sz="2400" b="1">
                <a:solidFill>
                  <a:srgbClr val="0000FF"/>
                </a:solidFill>
                <a:latin typeface="Times New Roman"/>
                <a:ea typeface="Times New Roman"/>
                <a:cs typeface="Times New Roman"/>
              </a:rPr>
              <a:t>TIẾT </a:t>
            </a:r>
            <a:r>
              <a:rPr lang="vi-VN" sz="2400" b="1">
                <a:solidFill>
                  <a:srgbClr val="0000FF"/>
                </a:solidFill>
                <a:latin typeface="Times New Roman"/>
                <a:ea typeface="Times New Roman"/>
                <a:cs typeface="Times New Roman"/>
              </a:rPr>
              <a:t>10</a:t>
            </a:r>
            <a:r>
              <a:rPr lang="en-US" sz="2400" b="1" smtClean="0">
                <a:solidFill>
                  <a:srgbClr val="0000FF"/>
                </a:solidFill>
                <a:latin typeface="Times New Roman"/>
                <a:ea typeface="Times New Roman"/>
                <a:cs typeface="Times New Roman"/>
              </a:rPr>
              <a:t>0: </a:t>
            </a:r>
            <a:r>
              <a:rPr lang="pl-PL" sz="2400" b="1" smtClean="0">
                <a:solidFill>
                  <a:srgbClr val="FF0000"/>
                </a:solidFill>
                <a:latin typeface="Times New Roman" panose="02020603050405020304" pitchFamily="18" charset="0"/>
                <a:ea typeface="Times New Roman" panose="02020603050405020304" pitchFamily="18" charset="0"/>
              </a:rPr>
              <a:t>VĂN BẢN</a:t>
            </a:r>
            <a:r>
              <a:rPr lang="en-US" sz="2400" b="1" smtClean="0">
                <a:solidFill>
                  <a:srgbClr val="FF0000"/>
                </a:solidFill>
                <a:latin typeface="Times New Roman" panose="02020603050405020304" pitchFamily="18" charset="0"/>
                <a:ea typeface="Times New Roman" panose="02020603050405020304" pitchFamily="18" charset="0"/>
              </a:rPr>
              <a:t> 3</a:t>
            </a:r>
            <a:r>
              <a:rPr lang="pl-PL" sz="2400" b="1" smtClean="0">
                <a:solidFill>
                  <a:srgbClr val="FF0000"/>
                </a:solidFill>
                <a:latin typeface="Times New Roman" panose="02020603050405020304" pitchFamily="18" charset="0"/>
                <a:ea typeface="Times New Roman" panose="02020603050405020304" pitchFamily="18" charset="0"/>
              </a:rPr>
              <a:t> :</a:t>
            </a:r>
            <a:r>
              <a:rPr lang="vi-VN" sz="2400" b="1" smtClean="0">
                <a:solidFill>
                  <a:srgbClr val="0000FF"/>
                </a:solidFill>
                <a:latin typeface="Times New Roman"/>
                <a:ea typeface="Times New Roman"/>
              </a:rPr>
              <a:t>Đọc kết nối chủ điểm </a:t>
            </a:r>
            <a:r>
              <a:rPr lang="pl-PL" sz="2400" b="1" smtClean="0">
                <a:solidFill>
                  <a:srgbClr val="FF0000"/>
                </a:solidFill>
                <a:latin typeface="Times New Roman" panose="02020603050405020304" pitchFamily="18" charset="0"/>
                <a:ea typeface="Times New Roman" panose="02020603050405020304" pitchFamily="18" charset="0"/>
              </a:rPr>
              <a:t> </a:t>
            </a:r>
            <a:r>
              <a:rPr lang="nl-NL" sz="2400" b="1" smtClean="0">
                <a:solidFill>
                  <a:srgbClr val="800080"/>
                </a:solidFill>
                <a:latin typeface="Times New Roman" panose="02020603050405020304" pitchFamily="18" charset="0"/>
                <a:ea typeface="Times New Roman" panose="02020603050405020304" pitchFamily="18" charset="0"/>
              </a:rPr>
              <a:t>GÓC NHÌN</a:t>
            </a:r>
            <a:endParaRPr lang="en-US" sz="2400" dirty="0">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p:cNvGrpSpPr/>
          <p:nvPr/>
        </p:nvGrpSpPr>
        <p:grpSpPr>
          <a:xfrm>
            <a:off x="753903" y="1427166"/>
            <a:ext cx="10100204" cy="4165917"/>
            <a:chOff x="1530024" y="1139984"/>
            <a:chExt cx="8616576" cy="4165917"/>
          </a:xfrm>
        </p:grpSpPr>
        <p:sp>
          <p:nvSpPr>
            <p:cNvPr id="12" name="Rectangle 11"/>
            <p:cNvSpPr/>
            <p:nvPr/>
          </p:nvSpPr>
          <p:spPr>
            <a:xfrm>
              <a:off x="6333078" y="1223906"/>
              <a:ext cx="3711083" cy="3180837"/>
            </a:xfrm>
            <a:prstGeom prst="rect">
              <a:avLst/>
            </a:prstGeom>
            <a:blipFill>
              <a:blip r:embed="rId7"/>
              <a:srcRect/>
              <a:stretch>
                <a:fillRect l="-9000" r="-9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6" name="Freeform 15"/>
            <p:cNvSpPr/>
            <p:nvPr/>
          </p:nvSpPr>
          <p:spPr>
            <a:xfrm>
              <a:off x="6435517" y="4542500"/>
              <a:ext cx="3711083" cy="763401"/>
            </a:xfrm>
            <a:custGeom>
              <a:avLst/>
              <a:gdLst>
                <a:gd name="connsiteX0" fmla="*/ 0 w 3711083"/>
                <a:gd name="connsiteY0" fmla="*/ 0 h 763401"/>
                <a:gd name="connsiteX1" fmla="*/ 3711083 w 3711083"/>
                <a:gd name="connsiteY1" fmla="*/ 0 h 763401"/>
                <a:gd name="connsiteX2" fmla="*/ 3711083 w 3711083"/>
                <a:gd name="connsiteY2" fmla="*/ 763401 h 763401"/>
                <a:gd name="connsiteX3" fmla="*/ 0 w 3711083"/>
                <a:gd name="connsiteY3" fmla="*/ 763401 h 763401"/>
                <a:gd name="connsiteX4" fmla="*/ 0 w 3711083"/>
                <a:gd name="connsiteY4" fmla="*/ 0 h 76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1083" h="763401">
                  <a:moveTo>
                    <a:pt x="0" y="0"/>
                  </a:moveTo>
                  <a:lnTo>
                    <a:pt x="3711083" y="0"/>
                  </a:lnTo>
                  <a:lnTo>
                    <a:pt x="3711083" y="763401"/>
                  </a:lnTo>
                  <a:lnTo>
                    <a:pt x="0" y="763401"/>
                  </a:lnTo>
                  <a:lnTo>
                    <a:pt x="0" y="0"/>
                  </a:lnTo>
                  <a:close/>
                </a:path>
              </a:pathLst>
            </a:custGeom>
            <a:gradFill flip="none" rotWithShape="0">
              <a:gsLst>
                <a:gs pos="0">
                  <a:schemeClr val="accent1">
                    <a:tint val="50000"/>
                    <a:hueOff val="0"/>
                    <a:satOff val="0"/>
                    <a:lumOff val="0"/>
                    <a:shade val="30000"/>
                    <a:satMod val="115000"/>
                  </a:schemeClr>
                </a:gs>
                <a:gs pos="50000">
                  <a:schemeClr val="accent1">
                    <a:tint val="50000"/>
                    <a:hueOff val="0"/>
                    <a:satOff val="0"/>
                    <a:lumOff val="0"/>
                    <a:shade val="67500"/>
                    <a:satMod val="115000"/>
                  </a:schemeClr>
                </a:gs>
                <a:gs pos="100000">
                  <a:schemeClr val="accent1">
                    <a:tint val="50000"/>
                    <a:hueOff val="0"/>
                    <a:satOff val="0"/>
                    <a:lumOff val="0"/>
                    <a:shade val="100000"/>
                    <a:satMod val="115000"/>
                  </a:schemeClr>
                </a:gs>
              </a:gsLst>
              <a:lin ang="8100000" scaled="1"/>
              <a:tileRect/>
            </a:gra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dirty="0" err="1">
                  <a:solidFill>
                    <a:schemeClr val="tx1"/>
                  </a:solidFill>
                  <a:latin typeface="Times New Roman" panose="02020603050405020304" pitchFamily="18" charset="0"/>
                  <a:cs typeface="Times New Roman" panose="02020603050405020304" pitchFamily="18" charset="0"/>
                </a:rPr>
                <a:t>S</a:t>
              </a:r>
              <a:r>
                <a:rPr lang="en-US" sz="2400" kern="1200" dirty="0" err="1" smtClean="0">
                  <a:solidFill>
                    <a:schemeClr val="tx1"/>
                  </a:solidFill>
                  <a:latin typeface="Times New Roman" panose="02020603050405020304" pitchFamily="18" charset="0"/>
                  <a:cs typeface="Times New Roman" panose="02020603050405020304" pitchFamily="18" charset="0"/>
                </a:rPr>
                <a:t>ư</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tử</a:t>
              </a:r>
              <a:r>
                <a:rPr lang="en-US" sz="2400" kern="1200" dirty="0" smtClean="0">
                  <a:solidFill>
                    <a:schemeClr val="tx1"/>
                  </a:solidFill>
                  <a:latin typeface="Times New Roman" panose="02020603050405020304" pitchFamily="18" charset="0"/>
                  <a:cs typeface="Times New Roman" panose="02020603050405020304" pitchFamily="18" charset="0"/>
                </a:rPr>
                <a:t> hay con </a:t>
              </a:r>
              <a:r>
                <a:rPr lang="en-US" sz="2400" kern="1200" dirty="0" err="1" smtClean="0">
                  <a:solidFill>
                    <a:schemeClr val="tx1"/>
                  </a:solidFill>
                  <a:latin typeface="Times New Roman" panose="02020603050405020304" pitchFamily="18" charset="0"/>
                  <a:cs typeface="Times New Roman" panose="02020603050405020304" pitchFamily="18" charset="0"/>
                </a:rPr>
                <a:t>chim</a:t>
              </a:r>
              <a:r>
                <a:rPr lang="en-US" sz="2400" kern="1200" dirty="0" smtClean="0">
                  <a:solidFill>
                    <a:schemeClr val="tx1"/>
                  </a:solidFill>
                  <a:latin typeface="Times New Roman" panose="02020603050405020304" pitchFamily="18" charset="0"/>
                  <a:cs typeface="Times New Roman" panose="02020603050405020304" pitchFamily="18" charset="0"/>
                </a:rPr>
                <a:t>?</a:t>
              </a:r>
              <a:endParaRPr lang="en-US" sz="2400" kern="1200" dirty="0">
                <a:solidFill>
                  <a:schemeClr val="tx1"/>
                </a:solidFill>
                <a:latin typeface="Times New Roman" panose="02020603050405020304" pitchFamily="18" charset="0"/>
                <a:cs typeface="Times New Roman" panose="02020603050405020304" pitchFamily="18" charset="0"/>
              </a:endParaRPr>
            </a:p>
          </p:txBody>
        </p:sp>
        <p:sp>
          <p:nvSpPr>
            <p:cNvPr id="18" name="Rectangle 17" descr="https://anh.eva.vn/upload/4-2017/images/2017-11-16/1510805330-621-2.jpg"/>
            <p:cNvSpPr/>
            <p:nvPr/>
          </p:nvSpPr>
          <p:spPr>
            <a:xfrm>
              <a:off x="1608730" y="1139984"/>
              <a:ext cx="3711083" cy="3180837"/>
            </a:xfrm>
            <a:prstGeom prst="rect">
              <a:avLst/>
            </a:prstGeom>
            <a:blipFill>
              <a:blip r:embed="rId8">
                <a:extLst>
                  <a:ext uri="{28A0092B-C50C-407E-A947-70E740481C1C}">
                    <a14:useLocalDpi xmlns:a14="http://schemas.microsoft.com/office/drawing/2010/main" val="0"/>
                  </a:ext>
                </a:extLst>
              </a:blip>
              <a:srcRect/>
              <a:stretch>
                <a:fillRect t="-8000" b="-8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9" name="Freeform 18"/>
            <p:cNvSpPr/>
            <p:nvPr/>
          </p:nvSpPr>
          <p:spPr>
            <a:xfrm>
              <a:off x="1530024" y="4542500"/>
              <a:ext cx="3711083" cy="763401"/>
            </a:xfrm>
            <a:custGeom>
              <a:avLst/>
              <a:gdLst>
                <a:gd name="connsiteX0" fmla="*/ 0 w 3711083"/>
                <a:gd name="connsiteY0" fmla="*/ 0 h 763401"/>
                <a:gd name="connsiteX1" fmla="*/ 3711083 w 3711083"/>
                <a:gd name="connsiteY1" fmla="*/ 0 h 763401"/>
                <a:gd name="connsiteX2" fmla="*/ 3711083 w 3711083"/>
                <a:gd name="connsiteY2" fmla="*/ 763401 h 763401"/>
                <a:gd name="connsiteX3" fmla="*/ 0 w 3711083"/>
                <a:gd name="connsiteY3" fmla="*/ 763401 h 763401"/>
                <a:gd name="connsiteX4" fmla="*/ 0 w 3711083"/>
                <a:gd name="connsiteY4" fmla="*/ 0 h 76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1083" h="763401">
                  <a:moveTo>
                    <a:pt x="0" y="0"/>
                  </a:moveTo>
                  <a:lnTo>
                    <a:pt x="3711083" y="0"/>
                  </a:lnTo>
                  <a:lnTo>
                    <a:pt x="3711083" y="763401"/>
                  </a:lnTo>
                  <a:lnTo>
                    <a:pt x="0" y="763401"/>
                  </a:lnTo>
                  <a:lnTo>
                    <a:pt x="0" y="0"/>
                  </a:lnTo>
                  <a:close/>
                </a:path>
              </a:pathLst>
            </a:custGeom>
            <a:gradFill flip="none" rotWithShape="0">
              <a:gsLst>
                <a:gs pos="0">
                  <a:schemeClr val="accent1">
                    <a:tint val="50000"/>
                    <a:hueOff val="0"/>
                    <a:satOff val="0"/>
                    <a:lumOff val="0"/>
                    <a:shade val="30000"/>
                    <a:satMod val="115000"/>
                  </a:schemeClr>
                </a:gs>
                <a:gs pos="50000">
                  <a:schemeClr val="accent1">
                    <a:tint val="50000"/>
                    <a:hueOff val="0"/>
                    <a:satOff val="0"/>
                    <a:lumOff val="0"/>
                    <a:shade val="67500"/>
                    <a:satMod val="115000"/>
                  </a:schemeClr>
                </a:gs>
                <a:gs pos="100000">
                  <a:schemeClr val="accent1">
                    <a:tint val="50000"/>
                    <a:hueOff val="0"/>
                    <a:satOff val="0"/>
                    <a:lumOff val="0"/>
                    <a:shade val="100000"/>
                    <a:satMod val="115000"/>
                  </a:schemeClr>
                </a:gs>
              </a:gsLst>
              <a:lin ang="5400000" scaled="1"/>
              <a:tileRect/>
            </a:gra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dirty="0" err="1" smtClean="0">
                  <a:solidFill>
                    <a:schemeClr val="tx1"/>
                  </a:solidFill>
                  <a:latin typeface="Times New Roman" panose="02020603050405020304" pitchFamily="18" charset="0"/>
                  <a:cs typeface="Times New Roman" panose="02020603050405020304" pitchFamily="18" charset="0"/>
                </a:rPr>
                <a:t>Vịt</a:t>
              </a:r>
              <a:r>
                <a:rPr lang="en-US" sz="2800" dirty="0" smtClean="0">
                  <a:solidFill>
                    <a:schemeClr val="tx1"/>
                  </a:solidFill>
                  <a:latin typeface="Times New Roman" panose="02020603050405020304" pitchFamily="18" charset="0"/>
                  <a:cs typeface="Times New Roman" panose="02020603050405020304" pitchFamily="18" charset="0"/>
                </a:rPr>
                <a:t> hay </a:t>
              </a:r>
              <a:r>
                <a:rPr lang="en-US" sz="2800" dirty="0" err="1" smtClean="0">
                  <a:solidFill>
                    <a:schemeClr val="tx1"/>
                  </a:solidFill>
                  <a:latin typeface="Times New Roman" panose="02020603050405020304" pitchFamily="18" charset="0"/>
                  <a:cs typeface="Times New Roman" panose="02020603050405020304" pitchFamily="18" charset="0"/>
                </a:rPr>
                <a:t>thỏ</a:t>
              </a:r>
              <a:r>
                <a:rPr lang="en-US" sz="2800" dirty="0" smtClean="0">
                  <a:solidFill>
                    <a:schemeClr val="tx1"/>
                  </a:solidFill>
                  <a:latin typeface="Times New Roman" panose="02020603050405020304" pitchFamily="18" charset="0"/>
                  <a:cs typeface="Times New Roman" panose="02020603050405020304" pitchFamily="18" charset="0"/>
                </a:rPr>
                <a:t>?</a:t>
              </a:r>
              <a:endParaRPr lang="en-US" sz="2800" kern="1200" dirty="0">
                <a:solidFill>
                  <a:schemeClr val="tx1"/>
                </a:solidFill>
                <a:latin typeface="Times New Roman" panose="02020603050405020304" pitchFamily="18" charset="0"/>
                <a:cs typeface="Times New Roman" panose="02020603050405020304" pitchFamily="18" charset="0"/>
              </a:endParaRPr>
            </a:p>
          </p:txBody>
        </p:sp>
      </p:grpSp>
      <p:sp>
        <p:nvSpPr>
          <p:cNvPr id="4" name="TextBox 3"/>
          <p:cNvSpPr txBox="1"/>
          <p:nvPr/>
        </p:nvSpPr>
        <p:spPr>
          <a:xfrm>
            <a:off x="4656406" y="835818"/>
            <a:ext cx="2349305" cy="400110"/>
          </a:xfrm>
          <a:prstGeom prst="rect">
            <a:avLst/>
          </a:prstGeom>
          <a:noFill/>
        </p:spPr>
        <p:txBody>
          <a:bodyPr wrap="square" rtlCol="0">
            <a:spAutoFit/>
          </a:bodyPr>
          <a:lstStyle/>
          <a:p>
            <a:pPr algn="ctr"/>
            <a:r>
              <a:rPr lang="en-US" sz="2000" b="1" dirty="0" smtClean="0">
                <a:solidFill>
                  <a:srgbClr val="0070C0"/>
                </a:solidFill>
                <a:latin typeface="Times New Roman" panose="02020603050405020304" pitchFamily="18" charset="0"/>
                <a:cs typeface="Times New Roman" panose="02020603050405020304" pitchFamily="18" charset="0"/>
              </a:rPr>
              <a:t>KHỞI ĐỘNG</a:t>
            </a:r>
            <a:endParaRPr lang="en-US" sz="2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315216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pPr>
            <a:r>
              <a:rPr lang="pl-PL" sz="2800" b="1" smtClean="0">
                <a:solidFill>
                  <a:srgbClr val="FF0000"/>
                </a:solidFill>
                <a:latin typeface="Times New Roman" panose="02020603050405020304" pitchFamily="18" charset="0"/>
                <a:ea typeface="Times New Roman" panose="02020603050405020304" pitchFamily="18" charset="0"/>
              </a:rPr>
              <a:t> </a:t>
            </a:r>
            <a:r>
              <a:rPr lang="vi-VN" sz="2400" b="1">
                <a:solidFill>
                  <a:srgbClr val="0000FF"/>
                </a:solidFill>
                <a:latin typeface="Times New Roman"/>
                <a:ea typeface="Times New Roman"/>
                <a:cs typeface="Times New Roman"/>
              </a:rPr>
              <a:t>TIẾT 10</a:t>
            </a:r>
            <a:r>
              <a:rPr lang="en-US" sz="2400" b="1">
                <a:solidFill>
                  <a:srgbClr val="0000FF"/>
                </a:solidFill>
                <a:latin typeface="Times New Roman"/>
                <a:ea typeface="Times New Roman"/>
                <a:cs typeface="Times New Roman"/>
              </a:rPr>
              <a:t>0: </a:t>
            </a:r>
            <a:r>
              <a:rPr lang="pl-PL" sz="2400" b="1">
                <a:solidFill>
                  <a:srgbClr val="FF0000"/>
                </a:solidFill>
                <a:latin typeface="Times New Roman" panose="02020603050405020304" pitchFamily="18" charset="0"/>
                <a:ea typeface="Times New Roman" panose="02020603050405020304" pitchFamily="18" charset="0"/>
              </a:rPr>
              <a:t>VĂN BẢN</a:t>
            </a:r>
            <a:r>
              <a:rPr lang="en-US" sz="2400" b="1">
                <a:solidFill>
                  <a:srgbClr val="FF0000"/>
                </a:solidFill>
                <a:latin typeface="Times New Roman" panose="02020603050405020304" pitchFamily="18" charset="0"/>
                <a:ea typeface="Times New Roman" panose="02020603050405020304" pitchFamily="18" charset="0"/>
              </a:rPr>
              <a:t> 3</a:t>
            </a:r>
            <a:r>
              <a:rPr lang="pl-PL" sz="2400" b="1">
                <a:solidFill>
                  <a:srgbClr val="FF0000"/>
                </a:solidFill>
                <a:latin typeface="Times New Roman" panose="02020603050405020304" pitchFamily="18" charset="0"/>
                <a:ea typeface="Times New Roman" panose="02020603050405020304" pitchFamily="18" charset="0"/>
              </a:rPr>
              <a:t> :</a:t>
            </a:r>
            <a:r>
              <a:rPr lang="vi-VN" sz="2400" b="1">
                <a:solidFill>
                  <a:srgbClr val="0000FF"/>
                </a:solidFill>
                <a:latin typeface="Times New Roman"/>
                <a:ea typeface="Times New Roman"/>
              </a:rPr>
              <a:t>Đọc kết nối chủ điểm </a:t>
            </a:r>
            <a:r>
              <a:rPr lang="nl-NL" sz="2800" b="1" smtClean="0">
                <a:solidFill>
                  <a:srgbClr val="800080"/>
                </a:solidFill>
                <a:latin typeface="Times New Roman" panose="02020603050405020304" pitchFamily="18" charset="0"/>
                <a:ea typeface="Times New Roman" panose="02020603050405020304" pitchFamily="18" charset="0"/>
              </a:rPr>
              <a:t>GÓC </a:t>
            </a:r>
            <a:r>
              <a:rPr lang="nl-NL" sz="2800" b="1" dirty="0">
                <a:solidFill>
                  <a:srgbClr val="800080"/>
                </a:solidFill>
                <a:latin typeface="Times New Roman" panose="02020603050405020304" pitchFamily="18" charset="0"/>
                <a:ea typeface="Times New Roman" panose="02020603050405020304" pitchFamily="18" charset="0"/>
              </a:rPr>
              <a:t>NHÌN</a:t>
            </a:r>
            <a:endParaRPr lang="en-US" sz="2800" dirty="0">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505699" y="683313"/>
            <a:ext cx="3486852" cy="523220"/>
          </a:xfrm>
          <a:prstGeom prst="rect">
            <a:avLst/>
          </a:prstGeom>
        </p:spPr>
        <p:txBody>
          <a:bodyPr wrap="none">
            <a:spAutoFit/>
          </a:bodyPr>
          <a:lstStyle/>
          <a:p>
            <a:r>
              <a:rPr lang="pt-BR" sz="2800" b="1">
                <a:solidFill>
                  <a:srgbClr val="0000FF"/>
                </a:solidFill>
                <a:latin typeface="Times New Roman" panose="02020603050405020304" pitchFamily="18" charset="0"/>
                <a:ea typeface="Times New Roman" panose="02020603050405020304" pitchFamily="18" charset="0"/>
              </a:rPr>
              <a:t>Hình thành kiến thức</a:t>
            </a:r>
            <a:endParaRPr lang="en-US" sz="2800" dirty="0"/>
          </a:p>
        </p:txBody>
      </p:sp>
      <p:sp>
        <p:nvSpPr>
          <p:cNvPr id="9" name="Rectangle 8"/>
          <p:cNvSpPr/>
          <p:nvPr/>
        </p:nvSpPr>
        <p:spPr>
          <a:xfrm>
            <a:off x="442458" y="1206533"/>
            <a:ext cx="6096000" cy="1603516"/>
          </a:xfrm>
          <a:prstGeom prst="rect">
            <a:avLst/>
          </a:prstGeom>
        </p:spPr>
        <p:txBody>
          <a:bodyPr>
            <a:spAutoFit/>
          </a:bodyPr>
          <a:lstStyle/>
          <a:p>
            <a:pPr marR="30480" algn="just">
              <a:lnSpc>
                <a:spcPct val="115000"/>
              </a:lnSpc>
              <a:spcAft>
                <a:spcPts val="1200"/>
              </a:spcAft>
            </a:pPr>
            <a:r>
              <a:rPr lang="en-US" sz="2800" b="1" dirty="0">
                <a:solidFill>
                  <a:srgbClr val="0070C0"/>
                </a:solidFill>
                <a:latin typeface="Times New Roman" panose="02020603050405020304" pitchFamily="18" charset="0"/>
                <a:ea typeface="Calibri" panose="020F0502020204030204" pitchFamily="34" charset="0"/>
              </a:rPr>
              <a:t>1</a:t>
            </a:r>
            <a:r>
              <a:rPr lang="en-US" sz="2800" b="1" smtClean="0">
                <a:solidFill>
                  <a:srgbClr val="0070C0"/>
                </a:solidFill>
                <a:latin typeface="Times New Roman" panose="02020603050405020304" pitchFamily="18" charset="0"/>
                <a:ea typeface="Calibri" panose="020F0502020204030204" pitchFamily="34" charset="0"/>
              </a:rPr>
              <a:t>. </a:t>
            </a:r>
            <a:r>
              <a:rPr lang="de-DE" sz="2800" b="1" dirty="0">
                <a:solidFill>
                  <a:srgbClr val="0070C0"/>
                </a:solidFill>
                <a:latin typeface="Times New Roman" panose="02020603050405020304" pitchFamily="18" charset="0"/>
                <a:ea typeface="Calibri" panose="020F0502020204030204" pitchFamily="34" charset="0"/>
              </a:rPr>
              <a:t>Trải nghiệm cùng văn bản</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b="1" smtClean="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Đọc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giải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thích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từ</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khó</a:t>
            </a:r>
            <a:endParaRPr lang="en-US" sz="2800" dirty="0">
              <a:latin typeface="Times New Roman" panose="02020603050405020304" pitchFamily="18" charset="0"/>
              <a:ea typeface="Times New Roman" panose="02020603050405020304" pitchFamily="18" charset="0"/>
            </a:endParaRPr>
          </a:p>
          <a:p>
            <a:pPr algn="just">
              <a:spcAft>
                <a:spcPts val="0"/>
              </a:spcAft>
            </a:pPr>
            <a:r>
              <a:rPr lang="pt-BR"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Lst>
          </a:blip>
          <a:stretch>
            <a:fillRect/>
          </a:stretch>
        </p:blipFill>
        <p:spPr>
          <a:xfrm>
            <a:off x="442458" y="3914851"/>
            <a:ext cx="2452841" cy="2418764"/>
          </a:xfrm>
          <a:prstGeom prst="rect">
            <a:avLst/>
          </a:prstGeom>
        </p:spPr>
      </p:pic>
      <p:sp>
        <p:nvSpPr>
          <p:cNvPr id="11" name="Cloud Callout 10"/>
          <p:cNvSpPr/>
          <p:nvPr/>
        </p:nvSpPr>
        <p:spPr>
          <a:xfrm>
            <a:off x="2271958" y="2410081"/>
            <a:ext cx="4719484" cy="2231747"/>
          </a:xfrm>
          <a:prstGeom prst="cloudCallout">
            <a:avLst>
              <a:gd name="adj1" fmla="val -48859"/>
              <a:gd name="adj2" fmla="val 63265"/>
            </a:avLst>
          </a:prstGeom>
        </p:spPr>
        <p:style>
          <a:lnRef idx="2">
            <a:schemeClr val="accent2"/>
          </a:lnRef>
          <a:fillRef idx="1">
            <a:schemeClr val="lt1"/>
          </a:fillRef>
          <a:effectRef idx="0">
            <a:schemeClr val="accent2"/>
          </a:effectRef>
          <a:fontRef idx="minor">
            <a:schemeClr val="dk1"/>
          </a:fontRef>
        </p:style>
        <p:txBody>
          <a:bodyPr rtlCol="0" anchor="ctr"/>
          <a:lstStyle/>
          <a:p>
            <a:pPr marR="30480" algn="just">
              <a:lnSpc>
                <a:spcPct val="115000"/>
              </a:lnSpc>
              <a:spcAft>
                <a:spcPts val="1200"/>
              </a:spcAft>
            </a:pPr>
            <a:r>
              <a:rPr lang="en-US" sz="2400" dirty="0" smtClean="0">
                <a:solidFill>
                  <a:srgbClr val="000000"/>
                </a:solidFill>
                <a:latin typeface="Times New Roman" panose="02020603050405020304" pitchFamily="18" charset="0"/>
                <a:ea typeface="Calibri" panose="020F0502020204030204" pitchFamily="34" charset="0"/>
              </a:rPr>
              <a:t>  </a:t>
            </a:r>
            <a:r>
              <a:rPr lang="vi-VN" sz="2400" dirty="0" smtClean="0">
                <a:solidFill>
                  <a:srgbClr val="000000"/>
                </a:solidFill>
                <a:latin typeface="Times New Roman" panose="02020603050405020304" pitchFamily="18" charset="0"/>
                <a:ea typeface="Calibri" panose="020F0502020204030204" pitchFamily="34" charset="0"/>
              </a:rPr>
              <a:t>Đọc </a:t>
            </a:r>
            <a:r>
              <a:rPr lang="vi-VN" sz="2400" dirty="0">
                <a:solidFill>
                  <a:srgbClr val="000000"/>
                </a:solidFill>
                <a:latin typeface="Times New Roman" panose="02020603050405020304" pitchFamily="18" charset="0"/>
                <a:ea typeface="Calibri" panose="020F0502020204030204" pitchFamily="34" charset="0"/>
              </a:rPr>
              <a:t>rõ ràng, rành mạch, </a:t>
            </a:r>
            <a:r>
              <a:rPr lang="en-US" sz="2400" dirty="0" err="1">
                <a:solidFill>
                  <a:srgbClr val="000000"/>
                </a:solidFill>
                <a:latin typeface="Times New Roman" panose="02020603050405020304" pitchFamily="18" charset="0"/>
                <a:ea typeface="Calibri" panose="020F0502020204030204" pitchFamily="34" charset="0"/>
              </a:rPr>
              <a:t>cần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phân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biệt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lời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người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kể</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chuyện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với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lời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nhân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vật</a:t>
            </a:r>
            <a:r>
              <a:rPr lang="en-US" sz="2400" dirty="0">
                <a:solidFill>
                  <a:srgbClr val="000000"/>
                </a:solidFill>
                <a:latin typeface="Times New Roman" panose="02020603050405020304" pitchFamily="18" charset="0"/>
                <a:ea typeface="Calibri" panose="020F0502020204030204" pitchFamily="34" charset="0"/>
              </a:rPr>
              <a:t>..</a:t>
            </a:r>
            <a:endParaRPr lang="en-US" sz="2400" dirty="0">
              <a:effectLst/>
              <a:latin typeface="Times New Roman" panose="02020603050405020304" pitchFamily="18" charset="0"/>
              <a:ea typeface="Times New Roman" panose="02020603050405020304" pitchFamily="18" charset="0"/>
            </a:endParaRPr>
          </a:p>
        </p:txBody>
      </p:sp>
      <p:grpSp>
        <p:nvGrpSpPr>
          <p:cNvPr id="16" name="Group 15"/>
          <p:cNvGrpSpPr/>
          <p:nvPr/>
        </p:nvGrpSpPr>
        <p:grpSpPr>
          <a:xfrm>
            <a:off x="7569091" y="1880425"/>
            <a:ext cx="4243134" cy="3237344"/>
            <a:chOff x="7189317" y="2099712"/>
            <a:chExt cx="4501500" cy="3315702"/>
          </a:xfrm>
        </p:grpSpPr>
        <p:sp>
          <p:nvSpPr>
            <p:cNvPr id="17" name="Up Arrow 16"/>
            <p:cNvSpPr/>
            <p:nvPr/>
          </p:nvSpPr>
          <p:spPr>
            <a:xfrm>
              <a:off x="7189317" y="2099712"/>
              <a:ext cx="1487131" cy="1591537"/>
            </a:xfrm>
            <a:prstGeom prst="upArrow">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Freeform 17"/>
            <p:cNvSpPr/>
            <p:nvPr/>
          </p:nvSpPr>
          <p:spPr>
            <a:xfrm>
              <a:off x="8721062" y="2099712"/>
              <a:ext cx="2523616" cy="1591537"/>
            </a:xfrm>
            <a:custGeom>
              <a:avLst/>
              <a:gdLst>
                <a:gd name="connsiteX0" fmla="*/ 0 w 2523616"/>
                <a:gd name="connsiteY0" fmla="*/ 0 h 1591537"/>
                <a:gd name="connsiteX1" fmla="*/ 2523616 w 2523616"/>
                <a:gd name="connsiteY1" fmla="*/ 0 h 1591537"/>
                <a:gd name="connsiteX2" fmla="*/ 2523616 w 2523616"/>
                <a:gd name="connsiteY2" fmla="*/ 1591537 h 1591537"/>
                <a:gd name="connsiteX3" fmla="*/ 0 w 2523616"/>
                <a:gd name="connsiteY3" fmla="*/ 1591537 h 1591537"/>
                <a:gd name="connsiteX4" fmla="*/ 0 w 2523616"/>
                <a:gd name="connsiteY4" fmla="*/ 0 h 159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616" h="1591537">
                  <a:moveTo>
                    <a:pt x="0" y="0"/>
                  </a:moveTo>
                  <a:lnTo>
                    <a:pt x="2523616" y="0"/>
                  </a:lnTo>
                  <a:lnTo>
                    <a:pt x="2523616" y="1591537"/>
                  </a:lnTo>
                  <a:lnTo>
                    <a:pt x="0" y="15915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34264" tIns="0" rIns="334264" bIns="334264" numCol="1" spcCol="1270" anchor="ctr" anchorCtr="0">
              <a:noAutofit/>
            </a:bodyPr>
            <a:lstStyle/>
            <a:p>
              <a:pPr lvl="0" algn="l" defTabSz="2089150">
                <a:lnSpc>
                  <a:spcPct val="90000"/>
                </a:lnSpc>
                <a:spcBef>
                  <a:spcPct val="0"/>
                </a:spcBef>
                <a:spcAft>
                  <a:spcPct val="35000"/>
                </a:spcAft>
              </a:pPr>
              <a:r>
                <a:rPr lang="en-US" sz="4700" kern="1200" dirty="0" err="1" smtClean="0">
                  <a:latin typeface="Times New Roman" panose="02020603050405020304" pitchFamily="18" charset="0"/>
                  <a:cs typeface="Times New Roman" panose="02020603050405020304" pitchFamily="18" charset="0"/>
                </a:rPr>
                <a:t>Từ</a:t>
              </a:r>
              <a:r>
                <a:rPr lang="en-US" sz="4700" kern="1200" dirty="0" smtClean="0">
                  <a:latin typeface="Times New Roman" panose="02020603050405020304" pitchFamily="18" charset="0"/>
                  <a:cs typeface="Times New Roman" panose="02020603050405020304" pitchFamily="18" charset="0"/>
                </a:rPr>
                <a:t> </a:t>
              </a:r>
              <a:r>
                <a:rPr lang="en-US" sz="4700" kern="1200" dirty="0" err="1" smtClean="0">
                  <a:latin typeface="Times New Roman" panose="02020603050405020304" pitchFamily="18" charset="0"/>
                  <a:cs typeface="Times New Roman" panose="02020603050405020304" pitchFamily="18" charset="0"/>
                </a:rPr>
                <a:t>khó</a:t>
              </a:r>
              <a:endParaRPr lang="en-US" sz="4700" kern="1200" dirty="0">
                <a:latin typeface="Times New Roman" panose="02020603050405020304" pitchFamily="18" charset="0"/>
                <a:cs typeface="Times New Roman" panose="02020603050405020304" pitchFamily="18" charset="0"/>
              </a:endParaRPr>
            </a:p>
          </p:txBody>
        </p:sp>
        <p:sp>
          <p:nvSpPr>
            <p:cNvPr id="19" name="Down Arrow 18"/>
            <p:cNvSpPr/>
            <p:nvPr/>
          </p:nvSpPr>
          <p:spPr>
            <a:xfrm>
              <a:off x="7635456" y="3823877"/>
              <a:ext cx="1487131" cy="1591537"/>
            </a:xfrm>
            <a:prstGeom prst="downArrow">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Freeform 19"/>
            <p:cNvSpPr/>
            <p:nvPr/>
          </p:nvSpPr>
          <p:spPr>
            <a:xfrm>
              <a:off x="9167201" y="3823877"/>
              <a:ext cx="2523616" cy="1591537"/>
            </a:xfrm>
            <a:custGeom>
              <a:avLst/>
              <a:gdLst>
                <a:gd name="connsiteX0" fmla="*/ 0 w 2523616"/>
                <a:gd name="connsiteY0" fmla="*/ 0 h 1591537"/>
                <a:gd name="connsiteX1" fmla="*/ 2523616 w 2523616"/>
                <a:gd name="connsiteY1" fmla="*/ 0 h 1591537"/>
                <a:gd name="connsiteX2" fmla="*/ 2523616 w 2523616"/>
                <a:gd name="connsiteY2" fmla="*/ 1591537 h 1591537"/>
                <a:gd name="connsiteX3" fmla="*/ 0 w 2523616"/>
                <a:gd name="connsiteY3" fmla="*/ 1591537 h 1591537"/>
                <a:gd name="connsiteX4" fmla="*/ 0 w 2523616"/>
                <a:gd name="connsiteY4" fmla="*/ 0 h 159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616" h="1591537">
                  <a:moveTo>
                    <a:pt x="0" y="0"/>
                  </a:moveTo>
                  <a:lnTo>
                    <a:pt x="2523616" y="0"/>
                  </a:lnTo>
                  <a:lnTo>
                    <a:pt x="2523616" y="1591537"/>
                  </a:lnTo>
                  <a:lnTo>
                    <a:pt x="0" y="15915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34264" tIns="0" rIns="334264" bIns="334264" numCol="1" spcCol="1270" anchor="ctr" anchorCtr="0">
              <a:noAutofit/>
            </a:bodyPr>
            <a:lstStyle/>
            <a:p>
              <a:pPr lvl="0" algn="l" defTabSz="2089150">
                <a:lnSpc>
                  <a:spcPct val="90000"/>
                </a:lnSpc>
                <a:spcBef>
                  <a:spcPct val="0"/>
                </a:spcBef>
                <a:spcAft>
                  <a:spcPct val="35000"/>
                </a:spcAft>
              </a:pPr>
              <a:r>
                <a:rPr lang="en-US" sz="4700" kern="1200" dirty="0" err="1" smtClean="0">
                  <a:latin typeface="Times New Roman" panose="02020603050405020304" pitchFamily="18" charset="0"/>
                  <a:cs typeface="Times New Roman" panose="02020603050405020304" pitchFamily="18" charset="0"/>
                </a:rPr>
                <a:t>Ngân</a:t>
              </a:r>
              <a:r>
                <a:rPr lang="en-US" sz="4700" kern="1200" dirty="0" smtClean="0">
                  <a:latin typeface="Times New Roman" panose="02020603050405020304" pitchFamily="18" charset="0"/>
                  <a:cs typeface="Times New Roman" panose="02020603050405020304" pitchFamily="18" charset="0"/>
                </a:rPr>
                <a:t> </a:t>
              </a:r>
              <a:r>
                <a:rPr lang="en-US" sz="4700" kern="1200" dirty="0" err="1" smtClean="0">
                  <a:latin typeface="Times New Roman" panose="02020603050405020304" pitchFamily="18" charset="0"/>
                  <a:cs typeface="Times New Roman" panose="02020603050405020304" pitchFamily="18" charset="0"/>
                </a:rPr>
                <a:t>khố</a:t>
              </a:r>
              <a:endParaRPr lang="en-US" sz="47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97626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defRPr/>
            </a:pPr>
            <a:r>
              <a:rPr lang="vi-VN" sz="2400" b="1" smtClean="0">
                <a:solidFill>
                  <a:srgbClr val="0000FF"/>
                </a:solidFill>
                <a:latin typeface="Times New Roman"/>
                <a:ea typeface="Times New Roman"/>
                <a:cs typeface="Times New Roman"/>
              </a:rPr>
              <a:t> </a:t>
            </a:r>
            <a:r>
              <a:rPr lang="vi-VN" sz="2400" b="1">
                <a:solidFill>
                  <a:srgbClr val="0000FF"/>
                </a:solidFill>
                <a:latin typeface="Times New Roman"/>
                <a:ea typeface="Times New Roman"/>
                <a:cs typeface="Times New Roman"/>
              </a:rPr>
              <a:t>TIẾT 10</a:t>
            </a:r>
            <a:r>
              <a:rPr lang="en-US" sz="2400" b="1">
                <a:solidFill>
                  <a:srgbClr val="0000FF"/>
                </a:solidFill>
                <a:latin typeface="Times New Roman"/>
                <a:ea typeface="Times New Roman"/>
                <a:cs typeface="Times New Roman"/>
              </a:rPr>
              <a:t>0: </a:t>
            </a:r>
            <a:r>
              <a:rPr lang="pl-PL" sz="2400" b="1">
                <a:solidFill>
                  <a:srgbClr val="FF0000"/>
                </a:solidFill>
                <a:latin typeface="Times New Roman" panose="02020603050405020304" pitchFamily="18" charset="0"/>
                <a:ea typeface="Times New Roman" panose="02020603050405020304" pitchFamily="18" charset="0"/>
              </a:rPr>
              <a:t>VĂN BẢN</a:t>
            </a:r>
            <a:r>
              <a:rPr lang="en-US" sz="2400" b="1">
                <a:solidFill>
                  <a:srgbClr val="FF0000"/>
                </a:solidFill>
                <a:latin typeface="Times New Roman" panose="02020603050405020304" pitchFamily="18" charset="0"/>
                <a:ea typeface="Times New Roman" panose="02020603050405020304" pitchFamily="18" charset="0"/>
              </a:rPr>
              <a:t> 3</a:t>
            </a:r>
            <a:r>
              <a:rPr lang="pl-PL" sz="2400" b="1">
                <a:solidFill>
                  <a:srgbClr val="FF0000"/>
                </a:solidFill>
                <a:latin typeface="Times New Roman" panose="02020603050405020304" pitchFamily="18" charset="0"/>
                <a:ea typeface="Times New Roman" panose="02020603050405020304" pitchFamily="18" charset="0"/>
              </a:rPr>
              <a:t> :</a:t>
            </a:r>
            <a:r>
              <a:rPr lang="vi-VN" sz="2400" b="1">
                <a:solidFill>
                  <a:srgbClr val="0000FF"/>
                </a:solidFill>
                <a:latin typeface="Times New Roman"/>
                <a:ea typeface="Times New Roman"/>
              </a:rPr>
              <a:t>Đọc kết nối chủ điểm</a:t>
            </a:r>
            <a:r>
              <a:rPr kumimoji="0" lang="pl-PL" sz="2800" b="1" i="0" u="none" strike="noStrike" kern="1200" cap="none" spc="0" normalizeH="0" baseline="0" noProof="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nl-NL" sz="28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mn-cs"/>
              </a:rPr>
              <a:t>GÓC NHÌN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505699" y="68331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442458" y="1206533"/>
            <a:ext cx="6096000" cy="587853"/>
          </a:xfrm>
          <a:prstGeom prst="rect">
            <a:avLst/>
          </a:prstGeom>
        </p:spPr>
        <p:txBody>
          <a:bodyPr>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lang="en-US" sz="2800" b="1" dirty="0">
                <a:solidFill>
                  <a:srgbClr val="0070C0"/>
                </a:solidFill>
                <a:latin typeface="Times New Roman" panose="02020603050405020304" pitchFamily="18" charset="0"/>
                <a:ea typeface="Calibri" panose="020F0502020204030204" pitchFamily="34" charset="0"/>
              </a:rPr>
              <a:t>1</a:t>
            </a:r>
            <a:r>
              <a:rPr kumimoji="0" lang="en-US" sz="2800" b="1" i="0" u="none" strike="noStrike" kern="1200" cap="none" spc="0" normalizeH="0" baseline="0" noProof="0" smtClean="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de-DE"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Trải nghiệm cùng văn </a:t>
            </a:r>
            <a:r>
              <a:rPr kumimoji="0" lang="de-DE"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Calibri" panose="020F0502020204030204" pitchFamily="34" charset="0"/>
                <a:cs typeface="+mn-cs"/>
              </a:rPr>
              <a:t>bản</a:t>
            </a: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86651" y="1794386"/>
            <a:ext cx="10845800" cy="2677656"/>
          </a:xfrm>
          <a:prstGeom prst="rect">
            <a:avLst/>
          </a:prstGeom>
        </p:spPr>
        <p:txBody>
          <a:bodyPr>
            <a:spAutoFit/>
          </a:bodyPr>
          <a:lstStyle/>
          <a:p>
            <a:pPr algn="just">
              <a:spcAft>
                <a:spcPts val="0"/>
              </a:spcAft>
            </a:pPr>
            <a:r>
              <a:rPr lang="pt-BR" sz="2800" b="1" dirty="0">
                <a:latin typeface="Times New Roman" panose="02020603050405020304" pitchFamily="18" charset="0"/>
                <a:ea typeface="Times New Roman" panose="02020603050405020304" pitchFamily="18" charset="0"/>
              </a:rPr>
              <a:t>a. Thể loại</a:t>
            </a:r>
            <a:r>
              <a:rPr lang="pt-BR" sz="2800" dirty="0">
                <a:latin typeface="Times New Roman" panose="02020603050405020304" pitchFamily="18" charset="0"/>
                <a:ea typeface="Times New Roman" panose="02020603050405020304" pitchFamily="18" charset="0"/>
              </a:rPr>
              <a:t>: truyện dân gian nước ngoài</a:t>
            </a:r>
            <a:endParaRPr lang="en-US" sz="2800" dirty="0">
              <a:latin typeface="Times New Roman" panose="02020603050405020304" pitchFamily="18" charset="0"/>
              <a:ea typeface="Times New Roman" panose="02020603050405020304" pitchFamily="18" charset="0"/>
            </a:endParaRPr>
          </a:p>
          <a:p>
            <a:pPr algn="just">
              <a:spcAft>
                <a:spcPts val="0"/>
              </a:spcAft>
            </a:pPr>
            <a:r>
              <a:rPr lang="pt-BR" sz="2800" dirty="0">
                <a:latin typeface="Times New Roman" panose="02020603050405020304" pitchFamily="18" charset="0"/>
                <a:ea typeface="Times New Roman" panose="02020603050405020304" pitchFamily="18" charset="0"/>
              </a:rPr>
              <a:t>- PTBĐ: tự sự</a:t>
            </a:r>
            <a:endParaRPr lang="en-US" sz="2800" dirty="0">
              <a:latin typeface="Times New Roman" panose="02020603050405020304" pitchFamily="18" charset="0"/>
              <a:ea typeface="Times New Roman" panose="02020603050405020304" pitchFamily="18" charset="0"/>
            </a:endParaRPr>
          </a:p>
          <a:p>
            <a:pPr algn="just">
              <a:spcAft>
                <a:spcPts val="0"/>
              </a:spcAft>
            </a:pPr>
            <a:r>
              <a:rPr lang="nl-NL" sz="2800" dirty="0">
                <a:latin typeface="Times New Roman" panose="02020603050405020304" pitchFamily="18" charset="0"/>
                <a:ea typeface="Times New Roman" panose="02020603050405020304" pitchFamily="18" charset="0"/>
              </a:rPr>
              <a:t>- Ngôi kể: ngôi thứ ba</a:t>
            </a:r>
            <a:endParaRPr lang="en-US" sz="2800" dirty="0">
              <a:latin typeface="Times New Roman" panose="02020603050405020304" pitchFamily="18" charset="0"/>
              <a:ea typeface="Times New Roman" panose="02020603050405020304" pitchFamily="18" charset="0"/>
            </a:endParaRPr>
          </a:p>
          <a:p>
            <a:pPr algn="just">
              <a:spcAft>
                <a:spcPts val="0"/>
              </a:spcAft>
            </a:pPr>
            <a:r>
              <a:rPr lang="pt-BR" sz="2800" b="1" dirty="0">
                <a:latin typeface="Times New Roman" panose="02020603050405020304" pitchFamily="18" charset="0"/>
                <a:ea typeface="Times New Roman" panose="02020603050405020304" pitchFamily="18" charset="0"/>
              </a:rPr>
              <a:t>b. Cốt truyện:</a:t>
            </a:r>
            <a:endParaRPr lang="en-US" sz="2800" dirty="0">
              <a:latin typeface="Times New Roman" panose="02020603050405020304" pitchFamily="18" charset="0"/>
              <a:ea typeface="Times New Roman" panose="02020603050405020304" pitchFamily="18" charset="0"/>
            </a:endParaRPr>
          </a:p>
          <a:p>
            <a:pPr algn="just">
              <a:spcAft>
                <a:spcPts val="0"/>
              </a:spcAft>
            </a:pPr>
            <a:r>
              <a:rPr lang="pt-BR" sz="2800" b="1" dirty="0">
                <a:latin typeface="Times New Roman" panose="02020603050405020304" pitchFamily="18" charset="0"/>
                <a:ea typeface="Times New Roman" panose="02020603050405020304" pitchFamily="18" charset="0"/>
              </a:rPr>
              <a:t>- </a:t>
            </a:r>
            <a:r>
              <a:rPr lang="nl-NL" sz="2800" b="1" dirty="0">
                <a:latin typeface="Times New Roman" panose="02020603050405020304" pitchFamily="18" charset="0"/>
                <a:ea typeface="Times New Roman" panose="02020603050405020304" pitchFamily="18" charset="0"/>
              </a:rPr>
              <a:t>Nhân vật:</a:t>
            </a:r>
            <a:r>
              <a:rPr lang="nl-NL" sz="2800" dirty="0">
                <a:latin typeface="Times New Roman" panose="02020603050405020304" pitchFamily="18" charset="0"/>
                <a:ea typeface="Times New Roman" panose="02020603050405020304" pitchFamily="18" charset="0"/>
              </a:rPr>
              <a:t> vua, người hầu</a:t>
            </a:r>
            <a:endParaRPr lang="en-US" sz="2800" dirty="0">
              <a:latin typeface="Times New Roman" panose="02020603050405020304" pitchFamily="18" charset="0"/>
              <a:ea typeface="Times New Roman" panose="02020603050405020304" pitchFamily="18" charset="0"/>
            </a:endParaRPr>
          </a:p>
          <a:p>
            <a:pPr algn="just">
              <a:spcAft>
                <a:spcPts val="0"/>
              </a:spcAft>
            </a:pPr>
            <a:r>
              <a:rPr lang="nl-NL" sz="2800" dirty="0">
                <a:latin typeface="Times New Roman" panose="02020603050405020304" pitchFamily="18" charset="0"/>
                <a:ea typeface="Times New Roman" panose="02020603050405020304" pitchFamily="18" charset="0"/>
              </a:rPr>
              <a:t>- Tóm tắt: (HS tự tóm tắt</a:t>
            </a:r>
            <a:r>
              <a:rPr lang="nl-NL" sz="2800" dirty="0" smtClean="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3853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defRPr/>
            </a:pPr>
            <a:r>
              <a:rPr lang="vi-VN" sz="2400" b="1">
                <a:solidFill>
                  <a:srgbClr val="0000FF"/>
                </a:solidFill>
                <a:latin typeface="Times New Roman"/>
                <a:ea typeface="Times New Roman"/>
                <a:cs typeface="Times New Roman"/>
              </a:rPr>
              <a:t>TIẾT 10</a:t>
            </a:r>
            <a:r>
              <a:rPr lang="en-US" sz="2400" b="1">
                <a:solidFill>
                  <a:srgbClr val="0000FF"/>
                </a:solidFill>
                <a:latin typeface="Times New Roman"/>
                <a:ea typeface="Times New Roman"/>
                <a:cs typeface="Times New Roman"/>
              </a:rPr>
              <a:t>0: </a:t>
            </a:r>
            <a:r>
              <a:rPr lang="pl-PL" sz="2400" b="1">
                <a:solidFill>
                  <a:srgbClr val="FF0000"/>
                </a:solidFill>
                <a:latin typeface="Times New Roman" panose="02020603050405020304" pitchFamily="18" charset="0"/>
                <a:ea typeface="Times New Roman" panose="02020603050405020304" pitchFamily="18" charset="0"/>
              </a:rPr>
              <a:t>VĂN BẢN</a:t>
            </a:r>
            <a:r>
              <a:rPr lang="en-US" sz="2400" b="1">
                <a:solidFill>
                  <a:srgbClr val="FF0000"/>
                </a:solidFill>
                <a:latin typeface="Times New Roman" panose="02020603050405020304" pitchFamily="18" charset="0"/>
                <a:ea typeface="Times New Roman" panose="02020603050405020304" pitchFamily="18" charset="0"/>
              </a:rPr>
              <a:t> 3</a:t>
            </a:r>
            <a:r>
              <a:rPr lang="pl-PL" sz="2400" b="1">
                <a:solidFill>
                  <a:srgbClr val="FF0000"/>
                </a:solidFill>
                <a:latin typeface="Times New Roman" panose="02020603050405020304" pitchFamily="18" charset="0"/>
                <a:ea typeface="Times New Roman" panose="02020603050405020304" pitchFamily="18" charset="0"/>
              </a:rPr>
              <a:t> :</a:t>
            </a:r>
            <a:r>
              <a:rPr lang="vi-VN" sz="2400" b="1">
                <a:solidFill>
                  <a:srgbClr val="0000FF"/>
                </a:solidFill>
                <a:latin typeface="Times New Roman"/>
                <a:ea typeface="Times New Roman"/>
              </a:rPr>
              <a:t>Đọc kết nối chủ điểm</a:t>
            </a:r>
            <a:r>
              <a:rPr kumimoji="0" lang="pl-PL" sz="2800" b="1" i="0" u="none" strike="noStrike" kern="1200" cap="none" spc="0" normalizeH="0" baseline="0" noProof="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nl-NL" sz="28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mn-cs"/>
              </a:rPr>
              <a:t>GÓC NHÌN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505699" y="68331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660400" y="1375563"/>
            <a:ext cx="6096000" cy="587853"/>
          </a:xfrm>
          <a:prstGeom prst="rect">
            <a:avLst/>
          </a:prstGeom>
        </p:spPr>
        <p:txBody>
          <a:bodyPr>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lang="en-US" sz="2800" b="1" smtClean="0">
                <a:solidFill>
                  <a:srgbClr val="0070C0"/>
                </a:solidFill>
                <a:latin typeface="Times New Roman" panose="02020603050405020304" pitchFamily="18" charset="0"/>
                <a:ea typeface="Calibri" panose="020F0502020204030204" pitchFamily="34" charset="0"/>
              </a:rPr>
              <a:t>1.</a:t>
            </a:r>
            <a:r>
              <a:rPr kumimoji="0" lang="de-DE" sz="2800" b="1" i="0" u="none" strike="noStrike" kern="1200" cap="none" spc="0" normalizeH="0" baseline="0" noProof="0" smtClean="0">
                <a:ln>
                  <a:noFill/>
                </a:ln>
                <a:solidFill>
                  <a:srgbClr val="0070C0"/>
                </a:solidFill>
                <a:effectLst/>
                <a:uLnTx/>
                <a:uFillTx/>
                <a:latin typeface="Times New Roman" panose="02020603050405020304" pitchFamily="18" charset="0"/>
                <a:ea typeface="Calibri" panose="020F0502020204030204" pitchFamily="34" charset="0"/>
                <a:cs typeface="+mn-cs"/>
              </a:rPr>
              <a:t>Trải </a:t>
            </a:r>
            <a:r>
              <a:rPr kumimoji="0" lang="de-DE" sz="28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nghiệm cùng văn </a:t>
            </a:r>
            <a:r>
              <a:rPr kumimoji="0" lang="de-DE"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Calibri" panose="020F0502020204030204" pitchFamily="34" charset="0"/>
                <a:cs typeface="+mn-cs"/>
              </a:rPr>
              <a:t>bản</a:t>
            </a: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06559" y="1963416"/>
            <a:ext cx="10845800" cy="523220"/>
          </a:xfrm>
          <a:prstGeom prst="rect">
            <a:avLst/>
          </a:prstGeom>
        </p:spPr>
        <p:txBody>
          <a:bodyPr wrap="none">
            <a:spAutoFit/>
          </a:bodyPr>
          <a:lstStyle/>
          <a:p>
            <a:pPr algn="just">
              <a:spcAft>
                <a:spcPts val="0"/>
              </a:spcAft>
            </a:pPr>
            <a:r>
              <a:rPr lang="en-US" sz="2800" b="1" dirty="0">
                <a:latin typeface="Times New Roman" panose="02020603050405020304" pitchFamily="18" charset="0"/>
                <a:ea typeface="Times New Roman" panose="02020603050405020304" pitchFamily="18" charset="0"/>
              </a:rPr>
              <a:t>c. </a:t>
            </a:r>
            <a:r>
              <a:rPr lang="en-US" sz="2800" b="1" dirty="0" err="1">
                <a:latin typeface="Times New Roman" panose="02020603050405020304" pitchFamily="18" charset="0"/>
                <a:ea typeface="Times New Roman" panose="02020603050405020304" pitchFamily="18" charset="0"/>
              </a:rPr>
              <a:t>Bố</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cục</a:t>
            </a:r>
            <a:r>
              <a:rPr lang="en-US" sz="2800" b="1" dirty="0">
                <a:latin typeface="Times New Roman" panose="02020603050405020304" pitchFamily="18" charset="0"/>
                <a:ea typeface="Times New Roman" panose="02020603050405020304" pitchFamily="18" charset="0"/>
              </a:rPr>
              <a:t>:</a:t>
            </a:r>
            <a:r>
              <a:rPr lang="vi-VN" sz="2800" dirty="0">
                <a:latin typeface="Times New Roman" panose="02020603050405020304" pitchFamily="18" charset="0"/>
                <a:ea typeface="Times New Roman" panose="02020603050405020304" pitchFamily="18" charset="0"/>
              </a:rPr>
              <a:t> Văn bản chia làm </a:t>
            </a:r>
            <a:r>
              <a:rPr lang="en-US" sz="2800" dirty="0">
                <a:latin typeface="Times New Roman" panose="02020603050405020304" pitchFamily="18" charset="0"/>
                <a:ea typeface="Times New Roman" panose="02020603050405020304" pitchFamily="18" charset="0"/>
              </a:rPr>
              <a:t>3</a:t>
            </a:r>
            <a:r>
              <a:rPr lang="vi-VN" sz="2800" dirty="0">
                <a:latin typeface="Times New Roman" panose="02020603050405020304" pitchFamily="18" charset="0"/>
                <a:ea typeface="Times New Roman" panose="02020603050405020304" pitchFamily="18" charset="0"/>
              </a:rPr>
              <a:t> phần</a:t>
            </a:r>
            <a:endParaRPr lang="en-US" sz="2800" dirty="0">
              <a:effectLst/>
              <a:latin typeface="Times New Roman" panose="02020603050405020304" pitchFamily="18" charset="0"/>
              <a:ea typeface="Times New Roman" panose="02020603050405020304" pitchFamily="18" charset="0"/>
            </a:endParaRPr>
          </a:p>
        </p:txBody>
      </p:sp>
      <p:grpSp>
        <p:nvGrpSpPr>
          <p:cNvPr id="11" name="Group 10"/>
          <p:cNvGrpSpPr/>
          <p:nvPr/>
        </p:nvGrpSpPr>
        <p:grpSpPr>
          <a:xfrm>
            <a:off x="1760772" y="3100216"/>
            <a:ext cx="8645056" cy="2453094"/>
            <a:chOff x="2035468" y="2559529"/>
            <a:chExt cx="8121063" cy="1738940"/>
          </a:xfrm>
        </p:grpSpPr>
        <p:sp>
          <p:nvSpPr>
            <p:cNvPr id="12" name="Chevron 11"/>
            <p:cNvSpPr/>
            <p:nvPr/>
          </p:nvSpPr>
          <p:spPr>
            <a:xfrm>
              <a:off x="2035468" y="2559529"/>
              <a:ext cx="3604021" cy="1391152"/>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Freeform 15"/>
            <p:cNvSpPr/>
            <p:nvPr/>
          </p:nvSpPr>
          <p:spPr>
            <a:xfrm>
              <a:off x="2996541" y="2907317"/>
              <a:ext cx="3043396" cy="1391152"/>
            </a:xfrm>
            <a:custGeom>
              <a:avLst/>
              <a:gdLst>
                <a:gd name="connsiteX0" fmla="*/ 0 w 3043396"/>
                <a:gd name="connsiteY0" fmla="*/ 139115 h 1391152"/>
                <a:gd name="connsiteX1" fmla="*/ 139115 w 3043396"/>
                <a:gd name="connsiteY1" fmla="*/ 0 h 1391152"/>
                <a:gd name="connsiteX2" fmla="*/ 2904281 w 3043396"/>
                <a:gd name="connsiteY2" fmla="*/ 0 h 1391152"/>
                <a:gd name="connsiteX3" fmla="*/ 3043396 w 3043396"/>
                <a:gd name="connsiteY3" fmla="*/ 139115 h 1391152"/>
                <a:gd name="connsiteX4" fmla="*/ 3043396 w 3043396"/>
                <a:gd name="connsiteY4" fmla="*/ 1252037 h 1391152"/>
                <a:gd name="connsiteX5" fmla="*/ 2904281 w 3043396"/>
                <a:gd name="connsiteY5" fmla="*/ 1391152 h 1391152"/>
                <a:gd name="connsiteX6" fmla="*/ 139115 w 3043396"/>
                <a:gd name="connsiteY6" fmla="*/ 1391152 h 1391152"/>
                <a:gd name="connsiteX7" fmla="*/ 0 w 3043396"/>
                <a:gd name="connsiteY7" fmla="*/ 1252037 h 1391152"/>
                <a:gd name="connsiteX8" fmla="*/ 0 w 3043396"/>
                <a:gd name="connsiteY8" fmla="*/ 139115 h 139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3396" h="1391152">
                  <a:moveTo>
                    <a:pt x="0" y="139115"/>
                  </a:moveTo>
                  <a:cubicBezTo>
                    <a:pt x="0" y="62284"/>
                    <a:pt x="62284" y="0"/>
                    <a:pt x="139115" y="0"/>
                  </a:cubicBezTo>
                  <a:lnTo>
                    <a:pt x="2904281" y="0"/>
                  </a:lnTo>
                  <a:cubicBezTo>
                    <a:pt x="2981112" y="0"/>
                    <a:pt x="3043396" y="62284"/>
                    <a:pt x="3043396" y="139115"/>
                  </a:cubicBezTo>
                  <a:lnTo>
                    <a:pt x="3043396" y="1252037"/>
                  </a:lnTo>
                  <a:cubicBezTo>
                    <a:pt x="3043396" y="1328868"/>
                    <a:pt x="2981112" y="1391152"/>
                    <a:pt x="2904281" y="1391152"/>
                  </a:cubicBezTo>
                  <a:lnTo>
                    <a:pt x="139115" y="1391152"/>
                  </a:lnTo>
                  <a:cubicBezTo>
                    <a:pt x="62284" y="1391152"/>
                    <a:pt x="0" y="1328868"/>
                    <a:pt x="0" y="1252037"/>
                  </a:cubicBezTo>
                  <a:lnTo>
                    <a:pt x="0" y="139115"/>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5873" tIns="175873" rIns="175873" bIns="175873" numCol="1" spcCol="1270" anchor="ctr" anchorCtr="0">
              <a:noAutofit/>
            </a:bodyPr>
            <a:lstStyle/>
            <a:p>
              <a:pPr lvl="0" algn="ctr" defTabSz="844550">
                <a:lnSpc>
                  <a:spcPct val="90000"/>
                </a:lnSpc>
                <a:spcBef>
                  <a:spcPct val="0"/>
                </a:spcBef>
                <a:spcAft>
                  <a:spcPct val="35000"/>
                </a:spcAft>
              </a:pPr>
              <a:r>
                <a:rPr lang="vi-VN" sz="2800" u="sng" kern="1200" dirty="0" smtClean="0">
                  <a:latin typeface="Times New Roman" panose="02020603050405020304" pitchFamily="18" charset="0"/>
                  <a:cs typeface="Times New Roman" panose="02020603050405020304" pitchFamily="18" charset="0"/>
                </a:rPr>
                <a:t>P</a:t>
              </a:r>
              <a:r>
                <a:rPr lang="en-US" sz="2800" u="sng" kern="1200" dirty="0" err="1" smtClean="0">
                  <a:latin typeface="Times New Roman" panose="02020603050405020304" pitchFamily="18" charset="0"/>
                  <a:cs typeface="Times New Roman" panose="02020603050405020304" pitchFamily="18" charset="0"/>
                </a:rPr>
                <a:t>hần</a:t>
              </a:r>
              <a:r>
                <a:rPr lang="en-US" sz="2800" u="sng" kern="1200" dirty="0" smtClean="0">
                  <a:latin typeface="Times New Roman" panose="02020603050405020304" pitchFamily="18" charset="0"/>
                  <a:cs typeface="Times New Roman" panose="02020603050405020304" pitchFamily="18" charset="0"/>
                </a:rPr>
                <a:t> 1</a:t>
              </a:r>
              <a:r>
                <a:rPr lang="vi-VN" sz="2800" u="sng" kern="1200" dirty="0" smtClean="0">
                  <a:latin typeface="Times New Roman" panose="02020603050405020304" pitchFamily="18" charset="0"/>
                  <a:cs typeface="Times New Roman" panose="02020603050405020304" pitchFamily="18" charset="0"/>
                </a:rPr>
                <a:t>:</a:t>
              </a:r>
              <a:r>
                <a:rPr lang="vi-VN"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đầu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đến</a:t>
              </a:r>
              <a:r>
                <a:rPr lang="en-US" sz="2800" kern="1200" dirty="0" smtClean="0">
                  <a:latin typeface="Times New Roman" panose="02020603050405020304" pitchFamily="18" charset="0"/>
                  <a:cs typeface="Times New Roman" panose="02020603050405020304" pitchFamily="18" charset="0"/>
                </a:rPr>
                <a:t> </a:t>
              </a:r>
              <a:r>
                <a:rPr lang="en-US" sz="2800" i="1" kern="1200" dirty="0" smtClean="0">
                  <a:latin typeface="Times New Roman" panose="02020603050405020304" pitchFamily="18" charset="0"/>
                  <a:cs typeface="Times New Roman" panose="02020603050405020304" pitchFamily="18" charset="0"/>
                </a:rPr>
                <a:t>“</a:t>
              </a:r>
              <a:r>
                <a:rPr lang="en-US" sz="2800" i="1" kern="1200" dirty="0" err="1" smtClean="0">
                  <a:latin typeface="Times New Roman" panose="02020603050405020304" pitchFamily="18" charset="0"/>
                  <a:cs typeface="Times New Roman" panose="02020603050405020304" pitchFamily="18" charset="0"/>
                </a:rPr>
                <a:t>không</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ai</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dám</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khuyên</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nhà</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vua</a:t>
              </a:r>
              <a:r>
                <a:rPr lang="en-US" sz="2800" i="1" kern="1200" dirty="0" smtClean="0">
                  <a:latin typeface="Times New Roman" panose="02020603050405020304" pitchFamily="18" charset="0"/>
                  <a:cs typeface="Times New Roman" panose="02020603050405020304" pitchFamily="18" charset="0"/>
                </a:rPr>
                <a:t>”</a:t>
              </a:r>
              <a:r>
                <a:rPr lang="en-US" sz="2800" kern="1200" dirty="0" smtClean="0">
                  <a:latin typeface="Times New Roman" panose="02020603050405020304" pitchFamily="18" charset="0"/>
                  <a:cs typeface="Times New Roman" panose="02020603050405020304" pitchFamily="18" charset="0"/>
                </a:rPr>
                <a:t> : </a:t>
              </a:r>
              <a:r>
                <a:rPr lang="en-US" sz="2800" kern="1200" dirty="0" err="1" smtClean="0">
                  <a:latin typeface="Times New Roman" panose="02020603050405020304" pitchFamily="18" charset="0"/>
                  <a:cs typeface="Times New Roman" panose="02020603050405020304" pitchFamily="18" charset="0"/>
                </a:rPr>
                <a:t>Câu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chuyện</a:t>
              </a:r>
              <a:r>
                <a:rPr lang="en-US" sz="2800" kern="1200" dirty="0" smtClean="0">
                  <a:latin typeface="Times New Roman" panose="02020603050405020304" pitchFamily="18" charset="0"/>
                  <a:cs typeface="Times New Roman" panose="02020603050405020304" pitchFamily="18" charset="0"/>
                </a:rPr>
                <a:t> vi </a:t>
              </a:r>
              <a:r>
                <a:rPr lang="en-US" sz="2800" kern="1200" dirty="0" err="1" smtClean="0">
                  <a:latin typeface="Times New Roman" panose="02020603050405020304" pitchFamily="18" charset="0"/>
                  <a:cs typeface="Times New Roman" panose="02020603050405020304" pitchFamily="18" charset="0"/>
                </a:rPr>
                <a:t>hành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vua</a:t>
              </a:r>
              <a:endParaRPr lang="en-US" sz="2800" kern="1200" dirty="0">
                <a:latin typeface="Times New Roman" panose="02020603050405020304" pitchFamily="18" charset="0"/>
                <a:cs typeface="Times New Roman" panose="02020603050405020304" pitchFamily="18" charset="0"/>
              </a:endParaRPr>
            </a:p>
          </p:txBody>
        </p:sp>
        <p:sp>
          <p:nvSpPr>
            <p:cNvPr id="17" name="Chevron 16"/>
            <p:cNvSpPr/>
            <p:nvPr/>
          </p:nvSpPr>
          <p:spPr>
            <a:xfrm>
              <a:off x="6152062" y="2559529"/>
              <a:ext cx="3604021" cy="1391152"/>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Freeform 17"/>
            <p:cNvSpPr/>
            <p:nvPr/>
          </p:nvSpPr>
          <p:spPr>
            <a:xfrm>
              <a:off x="7113135" y="2907317"/>
              <a:ext cx="3043396" cy="1391152"/>
            </a:xfrm>
            <a:custGeom>
              <a:avLst/>
              <a:gdLst>
                <a:gd name="connsiteX0" fmla="*/ 0 w 3043396"/>
                <a:gd name="connsiteY0" fmla="*/ 139115 h 1391152"/>
                <a:gd name="connsiteX1" fmla="*/ 139115 w 3043396"/>
                <a:gd name="connsiteY1" fmla="*/ 0 h 1391152"/>
                <a:gd name="connsiteX2" fmla="*/ 2904281 w 3043396"/>
                <a:gd name="connsiteY2" fmla="*/ 0 h 1391152"/>
                <a:gd name="connsiteX3" fmla="*/ 3043396 w 3043396"/>
                <a:gd name="connsiteY3" fmla="*/ 139115 h 1391152"/>
                <a:gd name="connsiteX4" fmla="*/ 3043396 w 3043396"/>
                <a:gd name="connsiteY4" fmla="*/ 1252037 h 1391152"/>
                <a:gd name="connsiteX5" fmla="*/ 2904281 w 3043396"/>
                <a:gd name="connsiteY5" fmla="*/ 1391152 h 1391152"/>
                <a:gd name="connsiteX6" fmla="*/ 139115 w 3043396"/>
                <a:gd name="connsiteY6" fmla="*/ 1391152 h 1391152"/>
                <a:gd name="connsiteX7" fmla="*/ 0 w 3043396"/>
                <a:gd name="connsiteY7" fmla="*/ 1252037 h 1391152"/>
                <a:gd name="connsiteX8" fmla="*/ 0 w 3043396"/>
                <a:gd name="connsiteY8" fmla="*/ 139115 h 139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3396" h="1391152">
                  <a:moveTo>
                    <a:pt x="0" y="139115"/>
                  </a:moveTo>
                  <a:cubicBezTo>
                    <a:pt x="0" y="62284"/>
                    <a:pt x="62284" y="0"/>
                    <a:pt x="139115" y="0"/>
                  </a:cubicBezTo>
                  <a:lnTo>
                    <a:pt x="2904281" y="0"/>
                  </a:lnTo>
                  <a:cubicBezTo>
                    <a:pt x="2981112" y="0"/>
                    <a:pt x="3043396" y="62284"/>
                    <a:pt x="3043396" y="139115"/>
                  </a:cubicBezTo>
                  <a:lnTo>
                    <a:pt x="3043396" y="1252037"/>
                  </a:lnTo>
                  <a:cubicBezTo>
                    <a:pt x="3043396" y="1328868"/>
                    <a:pt x="2981112" y="1391152"/>
                    <a:pt x="2904281" y="1391152"/>
                  </a:cubicBezTo>
                  <a:lnTo>
                    <a:pt x="139115" y="1391152"/>
                  </a:lnTo>
                  <a:cubicBezTo>
                    <a:pt x="62284" y="1391152"/>
                    <a:pt x="0" y="1328868"/>
                    <a:pt x="0" y="1252037"/>
                  </a:cubicBezTo>
                  <a:lnTo>
                    <a:pt x="0" y="139115"/>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5873" tIns="175873" rIns="175873" bIns="175873" numCol="1" spcCol="1270" anchor="ctr" anchorCtr="0">
              <a:noAutofit/>
            </a:bodyPr>
            <a:lstStyle/>
            <a:p>
              <a:pPr lvl="0" algn="ctr" defTabSz="844550">
                <a:lnSpc>
                  <a:spcPct val="90000"/>
                </a:lnSpc>
                <a:spcBef>
                  <a:spcPct val="0"/>
                </a:spcBef>
                <a:spcAft>
                  <a:spcPct val="35000"/>
                </a:spcAft>
              </a:pPr>
              <a:r>
                <a:rPr lang="vi-VN" sz="2800" u="sng" kern="1200" dirty="0" smtClean="0">
                  <a:latin typeface="Times New Roman" panose="02020603050405020304" pitchFamily="18" charset="0"/>
                  <a:cs typeface="Times New Roman" panose="02020603050405020304" pitchFamily="18" charset="0"/>
                </a:rPr>
                <a:t>P</a:t>
              </a:r>
              <a:r>
                <a:rPr lang="en-US" sz="2800" u="sng" kern="1200" dirty="0" err="1" smtClean="0">
                  <a:latin typeface="Times New Roman" panose="02020603050405020304" pitchFamily="18" charset="0"/>
                  <a:cs typeface="Times New Roman" panose="02020603050405020304" pitchFamily="18" charset="0"/>
                </a:rPr>
                <a:t>hần</a:t>
              </a:r>
              <a:r>
                <a:rPr lang="en-US" sz="2800" u="sng" kern="1200" dirty="0" smtClean="0">
                  <a:latin typeface="Times New Roman" panose="02020603050405020304" pitchFamily="18" charset="0"/>
                  <a:cs typeface="Times New Roman" panose="02020603050405020304" pitchFamily="18" charset="0"/>
                </a:rPr>
                <a:t> 2</a:t>
              </a:r>
              <a:r>
                <a:rPr lang="vi-VN"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Còn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khuyên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hầu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quyết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định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vua</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28954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defRPr/>
            </a:pPr>
            <a:r>
              <a:rPr kumimoji="0" lang="pl-PL" sz="2800" b="1" i="0" u="none" strike="noStrike" kern="1200" cap="none" spc="0" normalizeH="0" baseline="0" noProof="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lang="vi-VN" sz="2400" b="1">
                <a:solidFill>
                  <a:srgbClr val="0000FF"/>
                </a:solidFill>
                <a:latin typeface="Times New Roman"/>
                <a:ea typeface="Times New Roman"/>
                <a:cs typeface="Times New Roman"/>
              </a:rPr>
              <a:t>TIẾT 10</a:t>
            </a:r>
            <a:r>
              <a:rPr lang="en-US" sz="2400" b="1">
                <a:solidFill>
                  <a:srgbClr val="0000FF"/>
                </a:solidFill>
                <a:latin typeface="Times New Roman"/>
                <a:ea typeface="Times New Roman"/>
                <a:cs typeface="Times New Roman"/>
              </a:rPr>
              <a:t>0: </a:t>
            </a:r>
            <a:r>
              <a:rPr lang="pl-PL" sz="2400" b="1">
                <a:solidFill>
                  <a:srgbClr val="FF0000"/>
                </a:solidFill>
                <a:latin typeface="Times New Roman" panose="02020603050405020304" pitchFamily="18" charset="0"/>
                <a:ea typeface="Times New Roman" panose="02020603050405020304" pitchFamily="18" charset="0"/>
              </a:rPr>
              <a:t>VĂN BẢN</a:t>
            </a:r>
            <a:r>
              <a:rPr lang="en-US" sz="2400" b="1">
                <a:solidFill>
                  <a:srgbClr val="FF0000"/>
                </a:solidFill>
                <a:latin typeface="Times New Roman" panose="02020603050405020304" pitchFamily="18" charset="0"/>
                <a:ea typeface="Times New Roman" panose="02020603050405020304" pitchFamily="18" charset="0"/>
              </a:rPr>
              <a:t> 3</a:t>
            </a:r>
            <a:r>
              <a:rPr lang="pl-PL" sz="2400" b="1">
                <a:solidFill>
                  <a:srgbClr val="FF0000"/>
                </a:solidFill>
                <a:latin typeface="Times New Roman" panose="02020603050405020304" pitchFamily="18" charset="0"/>
                <a:ea typeface="Times New Roman" panose="02020603050405020304" pitchFamily="18" charset="0"/>
              </a:rPr>
              <a:t> :</a:t>
            </a:r>
            <a:r>
              <a:rPr lang="vi-VN" sz="2400" b="1">
                <a:solidFill>
                  <a:srgbClr val="0000FF"/>
                </a:solidFill>
                <a:latin typeface="Times New Roman"/>
                <a:ea typeface="Times New Roman"/>
              </a:rPr>
              <a:t>Đọc kết nối chủ điểm </a:t>
            </a:r>
            <a:r>
              <a:rPr kumimoji="0" lang="nl-NL" sz="2800" b="1" i="0" u="none" strike="noStrike" kern="1200" cap="none" spc="0" normalizeH="0" baseline="0" noProof="0" smtClean="0">
                <a:ln>
                  <a:noFill/>
                </a:ln>
                <a:solidFill>
                  <a:srgbClr val="800080"/>
                </a:solidFill>
                <a:effectLst/>
                <a:uLnTx/>
                <a:uFillTx/>
                <a:latin typeface="Times New Roman" panose="02020603050405020304" pitchFamily="18" charset="0"/>
                <a:ea typeface="Times New Roman" panose="02020603050405020304" pitchFamily="18" charset="0"/>
                <a:cs typeface="+mn-cs"/>
              </a:rPr>
              <a:t>GÓC </a:t>
            </a:r>
            <a:r>
              <a:rPr kumimoji="0" lang="nl-NL" sz="28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mn-cs"/>
              </a:rPr>
              <a:t>NHÌN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505699" y="68331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78455" y="1206533"/>
            <a:ext cx="6096000" cy="522259"/>
          </a:xfrm>
          <a:prstGeom prst="rect">
            <a:avLst/>
          </a:prstGeom>
        </p:spPr>
        <p:txBody>
          <a:bodyPr>
            <a:spAutoFit/>
          </a:bodyPr>
          <a:lstStyle/>
          <a:p>
            <a:pPr>
              <a:lnSpc>
                <a:spcPct val="107000"/>
              </a:lnSpc>
              <a:spcAft>
                <a:spcPts val="0"/>
              </a:spcAft>
              <a:tabLst>
                <a:tab pos="1386840" algn="l"/>
              </a:tabLst>
            </a:pPr>
            <a:r>
              <a:rPr lang="en-US" sz="2800" b="1" smtClean="0">
                <a:solidFill>
                  <a:srgbClr val="0070C0"/>
                </a:solidFill>
                <a:latin typeface="Times New Roman" panose="02020603050405020304" pitchFamily="18" charset="0"/>
                <a:ea typeface="Times New Roman" panose="02020603050405020304" pitchFamily="18" charset="0"/>
              </a:rPr>
              <a:t>2.</a:t>
            </a:r>
            <a:r>
              <a:rPr lang="en-US" sz="2800" b="1" smtClean="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MS Mincho"/>
              </a:rPr>
              <a:t>Suy</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ngẫm</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và</a:t>
            </a:r>
            <a:r>
              <a:rPr lang="en-US" sz="2800" b="1" dirty="0">
                <a:solidFill>
                  <a:srgbClr val="0070C0"/>
                </a:solidFill>
                <a:latin typeface="Times New Roman" panose="02020603050405020304" pitchFamily="18" charset="0"/>
                <a:ea typeface="MS Mincho"/>
              </a:rPr>
              <a:t> </a:t>
            </a:r>
            <a:r>
              <a:rPr lang="en-US" sz="2800" b="1" err="1">
                <a:solidFill>
                  <a:srgbClr val="0070C0"/>
                </a:solidFill>
                <a:latin typeface="Times New Roman" panose="02020603050405020304" pitchFamily="18" charset="0"/>
                <a:ea typeface="MS Mincho"/>
              </a:rPr>
              <a:t>phản</a:t>
            </a:r>
            <a:r>
              <a:rPr lang="en-US" sz="2800" b="1">
                <a:solidFill>
                  <a:srgbClr val="0070C0"/>
                </a:solidFill>
                <a:latin typeface="Times New Roman" panose="02020603050405020304" pitchFamily="18" charset="0"/>
                <a:ea typeface="MS Mincho"/>
              </a:rPr>
              <a:t> </a:t>
            </a:r>
            <a:r>
              <a:rPr lang="en-US" sz="2800" b="1" smtClean="0">
                <a:solidFill>
                  <a:srgbClr val="0070C0"/>
                </a:solidFill>
                <a:latin typeface="Times New Roman" panose="02020603050405020304" pitchFamily="18" charset="0"/>
                <a:ea typeface="MS Mincho"/>
              </a:rPr>
              <a:t>hồi</a:t>
            </a:r>
            <a:endParaRPr lang="en-US" sz="2800" dirty="0">
              <a:latin typeface="Times New Roman" panose="02020603050405020304" pitchFamily="18" charset="0"/>
              <a:ea typeface="Times New Roman" panose="02020603050405020304" pitchFamily="18" charset="0"/>
            </a:endParaRPr>
          </a:p>
        </p:txBody>
      </p:sp>
      <p:sp>
        <p:nvSpPr>
          <p:cNvPr id="10" name="Rounded Rectangle 9"/>
          <p:cNvSpPr/>
          <p:nvPr/>
        </p:nvSpPr>
        <p:spPr>
          <a:xfrm>
            <a:off x="1937678" y="2249772"/>
            <a:ext cx="8524567" cy="756297"/>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200"/>
              </a:spcAft>
            </a:pPr>
            <a:r>
              <a:rPr lang="en-US" sz="2800" dirty="0" err="1">
                <a:solidFill>
                  <a:schemeClr val="accent5">
                    <a:lumMod val="50000"/>
                  </a:schemeClr>
                </a:solidFill>
                <a:latin typeface="Times New Roman" panose="02020603050405020304" pitchFamily="18" charset="0"/>
                <a:ea typeface="Times New Roman" panose="02020603050405020304" pitchFamily="18" charset="0"/>
              </a:rPr>
              <a:t>Kết</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cấu</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mở</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truyện</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quen</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thuộc</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của</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dân</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gian</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Ngày</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xưa</a:t>
            </a:r>
            <a:r>
              <a:rPr lang="en-US" sz="2800" dirty="0">
                <a:solidFill>
                  <a:schemeClr val="accent5">
                    <a:lumMod val="50000"/>
                  </a:schemeClr>
                </a:solidFill>
                <a:latin typeface="Times New Roman" panose="02020603050405020304" pitchFamily="18" charset="0"/>
                <a:ea typeface="Times New Roman" panose="02020603050405020304" pitchFamily="18" charset="0"/>
              </a:rPr>
              <a:t>".</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
        <p:nvSpPr>
          <p:cNvPr id="19" name="Hexagon 18"/>
          <p:cNvSpPr/>
          <p:nvPr/>
        </p:nvSpPr>
        <p:spPr>
          <a:xfrm>
            <a:off x="2677803" y="3146917"/>
            <a:ext cx="6648816" cy="722412"/>
          </a:xfrm>
          <a:prstGeom prst="hexagon">
            <a:avLst>
              <a:gd name="adj" fmla="val 13268"/>
              <a:gd name="vf" fmla="val 11547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200"/>
              </a:spcAft>
            </a:pPr>
            <a:r>
              <a:rPr lang="en-US" sz="2800" dirty="0" err="1">
                <a:solidFill>
                  <a:schemeClr val="accent5">
                    <a:lumMod val="50000"/>
                  </a:schemeClr>
                </a:solidFill>
                <a:latin typeface="Times New Roman" panose="02020603050405020304" pitchFamily="18" charset="0"/>
                <a:ea typeface="Times New Roman" panose="02020603050405020304" pitchFamily="18" charset="0"/>
              </a:rPr>
              <a:t>Địa</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điểm</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Một</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vương</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quốc</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rộng</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lớn</a:t>
            </a:r>
            <a:r>
              <a:rPr lang="en-US" sz="2800" dirty="0">
                <a:solidFill>
                  <a:schemeClr val="accent5">
                    <a:lumMod val="50000"/>
                  </a:schemeClr>
                </a:solidFill>
                <a:latin typeface="Times New Roman" panose="02020603050405020304" pitchFamily="18" charset="0"/>
                <a:ea typeface="Times New Roman" panose="02020603050405020304" pitchFamily="18" charset="0"/>
              </a:rPr>
              <a:t>.</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
        <p:nvSpPr>
          <p:cNvPr id="20" name="Left-Right Arrow 19"/>
          <p:cNvSpPr/>
          <p:nvPr/>
        </p:nvSpPr>
        <p:spPr>
          <a:xfrm>
            <a:off x="1269041" y="3938696"/>
            <a:ext cx="9628518" cy="1105381"/>
          </a:xfrm>
          <a:prstGeom prst="leftRightArrow">
            <a:avLst>
              <a:gd name="adj1" fmla="val 78628"/>
              <a:gd name="adj2" fmla="val 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200"/>
              </a:spcAft>
            </a:pPr>
            <a:r>
              <a:rPr lang="en-US" sz="2800" dirty="0" err="1">
                <a:solidFill>
                  <a:schemeClr val="accent5">
                    <a:lumMod val="50000"/>
                  </a:schemeClr>
                </a:solidFill>
                <a:latin typeface="Times New Roman" panose="02020603050405020304" pitchFamily="18" charset="0"/>
                <a:ea typeface="Times New Roman" panose="02020603050405020304" pitchFamily="18" charset="0"/>
              </a:rPr>
              <a:t>Hoàn</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cảnh</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Vua</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quyết</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định</a:t>
            </a:r>
            <a:r>
              <a:rPr lang="en-US" sz="2800" dirty="0">
                <a:solidFill>
                  <a:schemeClr val="accent5">
                    <a:lumMod val="50000"/>
                  </a:schemeClr>
                </a:solidFill>
                <a:latin typeface="Times New Roman" panose="02020603050405020304" pitchFamily="18" charset="0"/>
                <a:ea typeface="Times New Roman" panose="02020603050405020304" pitchFamily="18" charset="0"/>
              </a:rPr>
              <a:t> vi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hành</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đến</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những</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vùng</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đất</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xa</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xôi</a:t>
            </a:r>
            <a:r>
              <a:rPr lang="en-US" sz="2800" dirty="0">
                <a:solidFill>
                  <a:schemeClr val="accent5">
                    <a:lumMod val="50000"/>
                  </a:schemeClr>
                </a:solidFill>
                <a:latin typeface="Times New Roman" panose="02020603050405020304" pitchFamily="18" charset="0"/>
                <a:ea typeface="Times New Roman" panose="02020603050405020304" pitchFamily="18" charset="0"/>
              </a:rPr>
              <a:t>.</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
        <p:nvSpPr>
          <p:cNvPr id="21" name="Round Diagonal Corner Rectangle 20"/>
          <p:cNvSpPr/>
          <p:nvPr/>
        </p:nvSpPr>
        <p:spPr>
          <a:xfrm>
            <a:off x="3513688" y="5179320"/>
            <a:ext cx="4871102" cy="857737"/>
          </a:xfrm>
          <a:prstGeom prst="round2DiagRect">
            <a:avLst>
              <a:gd name="adj1" fmla="val 50000"/>
              <a:gd name="adj2" fmla="val 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200"/>
              </a:spcAft>
            </a:pPr>
            <a:r>
              <a:rPr lang="en-US" sz="2800" dirty="0" err="1">
                <a:solidFill>
                  <a:schemeClr val="accent5">
                    <a:lumMod val="50000"/>
                  </a:schemeClr>
                </a:solidFill>
                <a:latin typeface="Times New Roman" panose="02020603050405020304" pitchFamily="18" charset="0"/>
                <a:ea typeface="Times New Roman" panose="02020603050405020304" pitchFamily="18" charset="0"/>
              </a:rPr>
              <a:t>Vấn</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đề</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Chân</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ông</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vua</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rất</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đau</a:t>
            </a:r>
            <a:r>
              <a:rPr lang="en-US" sz="2800" dirty="0">
                <a:solidFill>
                  <a:schemeClr val="accent5">
                    <a:lumMod val="50000"/>
                  </a:schemeClr>
                </a:solidFill>
                <a:latin typeface="Times New Roman" panose="02020603050405020304" pitchFamily="18" charset="0"/>
                <a:ea typeface="Times New Roman" panose="02020603050405020304" pitchFamily="18" charset="0"/>
              </a:rPr>
              <a:t>.</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9176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out)">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out)">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out)">
                                      <p:cBhvr>
                                        <p:cTn id="17" dur="2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ircle(out)">
                                      <p:cBhvr>
                                        <p:cTn id="2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animBg="1"/>
      <p:bldP spid="20" grpId="0" animBg="1"/>
      <p:bldP spid="2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defRPr/>
            </a:pPr>
            <a:r>
              <a:rPr lang="pl-PL" sz="2800" b="1" smtClean="0">
                <a:solidFill>
                  <a:srgbClr val="FF0000"/>
                </a:solidFill>
                <a:latin typeface="Times New Roman" panose="02020603050405020304" pitchFamily="18" charset="0"/>
                <a:ea typeface="Times New Roman" panose="02020603050405020304" pitchFamily="18" charset="0"/>
              </a:rPr>
              <a:t> </a:t>
            </a:r>
            <a:r>
              <a:rPr lang="vi-VN" sz="2400" b="1">
                <a:solidFill>
                  <a:srgbClr val="0000FF"/>
                </a:solidFill>
                <a:latin typeface="Times New Roman"/>
                <a:ea typeface="Times New Roman"/>
                <a:cs typeface="Times New Roman"/>
              </a:rPr>
              <a:t>TIẾT 10</a:t>
            </a:r>
            <a:r>
              <a:rPr lang="en-US" sz="2400" b="1">
                <a:solidFill>
                  <a:srgbClr val="0000FF"/>
                </a:solidFill>
                <a:latin typeface="Times New Roman"/>
                <a:ea typeface="Times New Roman"/>
                <a:cs typeface="Times New Roman"/>
              </a:rPr>
              <a:t>0: </a:t>
            </a:r>
            <a:r>
              <a:rPr lang="pl-PL" sz="2400" b="1">
                <a:solidFill>
                  <a:srgbClr val="FF0000"/>
                </a:solidFill>
                <a:latin typeface="Times New Roman" panose="02020603050405020304" pitchFamily="18" charset="0"/>
                <a:ea typeface="Times New Roman" panose="02020603050405020304" pitchFamily="18" charset="0"/>
              </a:rPr>
              <a:t>VĂN BẢN</a:t>
            </a:r>
            <a:r>
              <a:rPr lang="en-US" sz="2400" b="1">
                <a:solidFill>
                  <a:srgbClr val="FF0000"/>
                </a:solidFill>
                <a:latin typeface="Times New Roman" panose="02020603050405020304" pitchFamily="18" charset="0"/>
                <a:ea typeface="Times New Roman" panose="02020603050405020304" pitchFamily="18" charset="0"/>
              </a:rPr>
              <a:t> 3</a:t>
            </a:r>
            <a:r>
              <a:rPr lang="pl-PL" sz="2400" b="1">
                <a:solidFill>
                  <a:srgbClr val="FF0000"/>
                </a:solidFill>
                <a:latin typeface="Times New Roman" panose="02020603050405020304" pitchFamily="18" charset="0"/>
                <a:ea typeface="Times New Roman" panose="02020603050405020304" pitchFamily="18" charset="0"/>
              </a:rPr>
              <a:t> :</a:t>
            </a:r>
            <a:r>
              <a:rPr lang="vi-VN" sz="2400" b="1">
                <a:solidFill>
                  <a:srgbClr val="0000FF"/>
                </a:solidFill>
                <a:latin typeface="Times New Roman"/>
                <a:ea typeface="Times New Roman"/>
              </a:rPr>
              <a:t>Đọc kết nối chủ điểm </a:t>
            </a:r>
            <a:r>
              <a:rPr lang="nl-NL" sz="2800" b="1" smtClean="0">
                <a:solidFill>
                  <a:srgbClr val="800080"/>
                </a:solidFill>
                <a:latin typeface="Times New Roman" panose="02020603050405020304" pitchFamily="18" charset="0"/>
                <a:ea typeface="Times New Roman" panose="02020603050405020304" pitchFamily="18" charset="0"/>
              </a:rPr>
              <a:t>GÓC </a:t>
            </a:r>
            <a:r>
              <a:rPr lang="nl-NL" sz="2800" b="1" dirty="0">
                <a:solidFill>
                  <a:srgbClr val="800080"/>
                </a:solidFill>
                <a:latin typeface="Times New Roman" panose="02020603050405020304" pitchFamily="18" charset="0"/>
                <a:ea typeface="Times New Roman" panose="02020603050405020304" pitchFamily="18" charset="0"/>
              </a:rPr>
              <a:t>NHÌN</a:t>
            </a:r>
            <a:endParaRPr lang="en-US" sz="2800" dirty="0">
              <a:solidFill>
                <a:prstClr val="white"/>
              </a:solidFill>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6</a:t>
            </a:r>
            <a:endParaRPr lang="en-US" sz="1600" dirty="0">
              <a:solidFill>
                <a:prstClr val="white"/>
              </a:solidFill>
              <a:latin typeface="Lucida Handwriting" panose="03010101010101010101" pitchFamily="66" charset="0"/>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7" name="Rectangle 6"/>
          <p:cNvSpPr/>
          <p:nvPr/>
        </p:nvSpPr>
        <p:spPr>
          <a:xfrm>
            <a:off x="4505699" y="683313"/>
            <a:ext cx="3486852" cy="523220"/>
          </a:xfrm>
          <a:prstGeom prst="rect">
            <a:avLst/>
          </a:prstGeom>
        </p:spPr>
        <p:txBody>
          <a:bodyPr wrap="none">
            <a:spAutoFit/>
          </a:bodyPr>
          <a:lstStyle/>
          <a:p>
            <a:pPr>
              <a:defRPr/>
            </a:pPr>
            <a:r>
              <a:rPr lang="pt-BR" sz="2800" b="1">
                <a:solidFill>
                  <a:srgbClr val="0000FF"/>
                </a:solidFill>
                <a:latin typeface="Times New Roman" panose="02020603050405020304" pitchFamily="18" charset="0"/>
                <a:ea typeface="Times New Roman" panose="02020603050405020304" pitchFamily="18" charset="0"/>
              </a:rPr>
              <a:t>Hình thành kiến thức</a:t>
            </a:r>
            <a:endParaRPr lang="en-US" sz="2800" dirty="0">
              <a:solidFill>
                <a:prstClr val="black"/>
              </a:solidFill>
            </a:endParaRPr>
          </a:p>
        </p:txBody>
      </p:sp>
      <p:sp>
        <p:nvSpPr>
          <p:cNvPr id="4" name="Rectangle 3"/>
          <p:cNvSpPr/>
          <p:nvPr/>
        </p:nvSpPr>
        <p:spPr>
          <a:xfrm>
            <a:off x="578455" y="1206533"/>
            <a:ext cx="6096000" cy="522259"/>
          </a:xfrm>
          <a:prstGeom prst="rect">
            <a:avLst/>
          </a:prstGeom>
        </p:spPr>
        <p:txBody>
          <a:bodyPr>
            <a:spAutoFit/>
          </a:bodyPr>
          <a:lstStyle/>
          <a:p>
            <a:pPr>
              <a:lnSpc>
                <a:spcPct val="107000"/>
              </a:lnSpc>
              <a:tabLst>
                <a:tab pos="1386840" algn="l"/>
              </a:tabLst>
            </a:pPr>
            <a:r>
              <a:rPr lang="en-US" sz="2800" b="1" smtClean="0">
                <a:solidFill>
                  <a:srgbClr val="0070C0"/>
                </a:solidFill>
                <a:latin typeface="Times New Roman" panose="02020603050405020304" pitchFamily="18" charset="0"/>
                <a:ea typeface="Times New Roman" panose="02020603050405020304" pitchFamily="18" charset="0"/>
              </a:rPr>
              <a:t>2. </a:t>
            </a:r>
            <a:r>
              <a:rPr lang="en-US" sz="2800" b="1" dirty="0" err="1">
                <a:solidFill>
                  <a:srgbClr val="0070C0"/>
                </a:solidFill>
                <a:latin typeface="Times New Roman" panose="02020603050405020304" pitchFamily="18" charset="0"/>
                <a:ea typeface="MS Mincho"/>
              </a:rPr>
              <a:t>Suy</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ngẫm</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và</a:t>
            </a:r>
            <a:r>
              <a:rPr lang="en-US" sz="2800" b="1" dirty="0">
                <a:solidFill>
                  <a:srgbClr val="0070C0"/>
                </a:solidFill>
                <a:latin typeface="Times New Roman" panose="02020603050405020304" pitchFamily="18" charset="0"/>
                <a:ea typeface="MS Mincho"/>
              </a:rPr>
              <a:t> </a:t>
            </a:r>
            <a:r>
              <a:rPr lang="en-US" sz="2800" b="1" err="1">
                <a:solidFill>
                  <a:srgbClr val="0070C0"/>
                </a:solidFill>
                <a:latin typeface="Times New Roman" panose="02020603050405020304" pitchFamily="18" charset="0"/>
                <a:ea typeface="MS Mincho"/>
              </a:rPr>
              <a:t>phản</a:t>
            </a:r>
            <a:r>
              <a:rPr lang="en-US" sz="2800" b="1">
                <a:solidFill>
                  <a:srgbClr val="0070C0"/>
                </a:solidFill>
                <a:latin typeface="Times New Roman" panose="02020603050405020304" pitchFamily="18" charset="0"/>
                <a:ea typeface="MS Mincho"/>
              </a:rPr>
              <a:t> </a:t>
            </a:r>
            <a:r>
              <a:rPr lang="en-US" sz="2800" b="1" smtClean="0">
                <a:solidFill>
                  <a:srgbClr val="0070C0"/>
                </a:solidFill>
                <a:latin typeface="Times New Roman" panose="02020603050405020304" pitchFamily="18" charset="0"/>
                <a:ea typeface="MS Mincho"/>
              </a:rPr>
              <a:t>hồi</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3" name="Rectangle 2"/>
          <p:cNvSpPr/>
          <p:nvPr/>
        </p:nvSpPr>
        <p:spPr>
          <a:xfrm>
            <a:off x="5805488" y="1729017"/>
            <a:ext cx="6096000" cy="3582519"/>
          </a:xfrm>
          <a:prstGeom prst="rect">
            <a:avLst/>
          </a:prstGeom>
        </p:spPr>
        <p:txBody>
          <a:bodyPr>
            <a:spAutoFit/>
          </a:bodyPr>
          <a:lstStyle/>
          <a:p>
            <a:pPr algn="just">
              <a:lnSpc>
                <a:spcPct val="135000"/>
              </a:lnSpc>
              <a:spcAft>
                <a:spcPts val="0"/>
              </a:spcAft>
            </a:pPr>
            <a:r>
              <a:rPr lang="vi-VN" sz="2400">
                <a:solidFill>
                  <a:srgbClr val="000000"/>
                </a:solidFill>
                <a:latin typeface="Times New Roman"/>
                <a:ea typeface="Times New Roman"/>
                <a:cs typeface="Times New Roman"/>
              </a:rPr>
              <a:t>- Câu 1: Lời khuyên của người hầu mang đến lợi ích gì?</a:t>
            </a:r>
            <a:endParaRPr lang="en-US" sz="2400">
              <a:latin typeface="Times New Roman"/>
              <a:ea typeface="Calibri"/>
              <a:cs typeface="Times New Roman"/>
            </a:endParaRPr>
          </a:p>
          <a:p>
            <a:pPr algn="just">
              <a:lnSpc>
                <a:spcPct val="135000"/>
              </a:lnSpc>
              <a:spcAft>
                <a:spcPts val="0"/>
              </a:spcAft>
            </a:pPr>
            <a:r>
              <a:rPr lang="vi-VN" sz="2400">
                <a:solidFill>
                  <a:srgbClr val="000000"/>
                </a:solidFill>
                <a:latin typeface="Times New Roman"/>
                <a:ea typeface="Times New Roman"/>
                <a:cs typeface="Times New Roman"/>
              </a:rPr>
              <a:t>- Câu 2: N</a:t>
            </a:r>
            <a:r>
              <a:rPr lang="en-US" sz="2400">
                <a:solidFill>
                  <a:srgbClr val="000000"/>
                </a:solidFill>
                <a:latin typeface="Times New Roman"/>
                <a:ea typeface="Times New Roman"/>
                <a:cs typeface="Times New Roman"/>
              </a:rPr>
              <a:t>guyên nhân dẫn đến cách nhìn khác nhau</a:t>
            </a:r>
            <a:r>
              <a:rPr lang="vi-VN" sz="2400">
                <a:solidFill>
                  <a:srgbClr val="000000"/>
                </a:solidFill>
                <a:latin typeface="Times New Roman"/>
                <a:ea typeface="Times New Roman"/>
                <a:cs typeface="Times New Roman"/>
              </a:rPr>
              <a:t> là gì?</a:t>
            </a:r>
            <a:endParaRPr lang="en-US" sz="2400">
              <a:latin typeface="Times New Roman"/>
              <a:ea typeface="Calibri"/>
              <a:cs typeface="Times New Roman"/>
            </a:endParaRPr>
          </a:p>
          <a:p>
            <a:pPr algn="just">
              <a:lnSpc>
                <a:spcPct val="135000"/>
              </a:lnSpc>
              <a:spcAft>
                <a:spcPts val="0"/>
              </a:spcAft>
            </a:pPr>
            <a:r>
              <a:rPr lang="vi-VN" sz="2400">
                <a:solidFill>
                  <a:srgbClr val="000000"/>
                </a:solidFill>
                <a:latin typeface="Times New Roman"/>
                <a:ea typeface="Times New Roman"/>
                <a:cs typeface="Times New Roman"/>
              </a:rPr>
              <a:t>- Câu 3: Thông điệp của văn bản là gì?</a:t>
            </a:r>
            <a:endParaRPr lang="en-US" sz="2400">
              <a:latin typeface="Times New Roman"/>
              <a:ea typeface="Calibri"/>
              <a:cs typeface="Times New Roman"/>
            </a:endParaRPr>
          </a:p>
          <a:p>
            <a:pPr algn="just">
              <a:lnSpc>
                <a:spcPct val="135000"/>
              </a:lnSpc>
              <a:spcAft>
                <a:spcPts val="0"/>
              </a:spcAft>
            </a:pPr>
            <a:r>
              <a:rPr lang="vi-VN" sz="2400">
                <a:solidFill>
                  <a:srgbClr val="000000"/>
                </a:solidFill>
                <a:latin typeface="Times New Roman"/>
                <a:ea typeface="Times New Roman"/>
                <a:cs typeface="Times New Roman"/>
              </a:rPr>
              <a:t>- Câu 4: Chia sẻ ý kiến cá nhân do văn bản gợi ra.</a:t>
            </a:r>
            <a:endParaRPr lang="en-US" sz="2400">
              <a:effectLst/>
              <a:latin typeface="Times New Roman"/>
              <a:ea typeface="Calibri"/>
              <a:cs typeface="Times New Roman"/>
            </a:endParaRPr>
          </a:p>
        </p:txBody>
      </p:sp>
      <p:sp>
        <p:nvSpPr>
          <p:cNvPr id="6" name="Rectangle 5"/>
          <p:cNvSpPr/>
          <p:nvPr/>
        </p:nvSpPr>
        <p:spPr>
          <a:xfrm>
            <a:off x="408038" y="2169988"/>
            <a:ext cx="5132605" cy="3582519"/>
          </a:xfrm>
          <a:prstGeom prst="rect">
            <a:avLst/>
          </a:prstGeom>
        </p:spPr>
        <p:txBody>
          <a:bodyPr wrap="square">
            <a:spAutoFit/>
          </a:bodyPr>
          <a:lstStyle/>
          <a:p>
            <a:pPr algn="just">
              <a:lnSpc>
                <a:spcPct val="135000"/>
              </a:lnSpc>
              <a:spcAft>
                <a:spcPts val="0"/>
              </a:spcAft>
            </a:pPr>
            <a:r>
              <a:rPr lang="vi-VN" sz="2400">
                <a:solidFill>
                  <a:srgbClr val="000000"/>
                </a:solidFill>
                <a:latin typeface="Times New Roman"/>
                <a:ea typeface="Times New Roman"/>
                <a:cs typeface="Times New Roman"/>
              </a:rPr>
              <a:t>- Câu 1: Lời khuyên của người hầu mang đến lợi ích là:</a:t>
            </a:r>
            <a:endParaRPr lang="en-US" sz="2400">
              <a:latin typeface="Times New Roman"/>
              <a:ea typeface="Calibri"/>
              <a:cs typeface="Times New Roman"/>
            </a:endParaRPr>
          </a:p>
          <a:p>
            <a:pPr algn="just">
              <a:lnSpc>
                <a:spcPct val="135000"/>
              </a:lnSpc>
              <a:spcAft>
                <a:spcPts val="0"/>
              </a:spcAft>
            </a:pPr>
            <a:r>
              <a:rPr lang="vi-VN" sz="2400">
                <a:solidFill>
                  <a:srgbClr val="000000"/>
                </a:solidFill>
                <a:latin typeface="Times New Roman"/>
                <a:ea typeface="Times New Roman"/>
                <a:cs typeface="Times New Roman"/>
              </a:rPr>
              <a:t>+ </a:t>
            </a:r>
            <a:r>
              <a:rPr lang="en-US" sz="2400">
                <a:solidFill>
                  <a:srgbClr val="000000"/>
                </a:solidFill>
                <a:latin typeface="Times New Roman"/>
                <a:ea typeface="Times New Roman"/>
                <a:cs typeface="Times New Roman"/>
              </a:rPr>
              <a:t>Thay đổi ý kiến của vua, giúp tránh được việc tiêu tốn ngân khố một cách vô lí;</a:t>
            </a:r>
            <a:endParaRPr lang="en-US" sz="2400">
              <a:latin typeface="Times New Roman"/>
              <a:ea typeface="Calibri"/>
              <a:cs typeface="Times New Roman"/>
            </a:endParaRPr>
          </a:p>
          <a:p>
            <a:pPr algn="just">
              <a:lnSpc>
                <a:spcPct val="135000"/>
              </a:lnSpc>
              <a:spcAft>
                <a:spcPts val="0"/>
              </a:spcAft>
            </a:pPr>
            <a:r>
              <a:rPr lang="vi-VN" sz="2400">
                <a:solidFill>
                  <a:srgbClr val="000000"/>
                </a:solidFill>
                <a:latin typeface="Times New Roman"/>
                <a:ea typeface="Times New Roman"/>
                <a:cs typeface="Times New Roman"/>
              </a:rPr>
              <a:t>+ </a:t>
            </a:r>
            <a:r>
              <a:rPr lang="en-US" sz="2400">
                <a:solidFill>
                  <a:srgbClr val="000000"/>
                </a:solidFill>
                <a:latin typeface="Times New Roman"/>
                <a:ea typeface="Times New Roman"/>
                <a:cs typeface="Times New Roman"/>
              </a:rPr>
              <a:t>Góp phần phát minh ra đôi giày đầu tiên trong lịch sử.</a:t>
            </a:r>
            <a:endParaRPr lang="en-US" sz="2400">
              <a:effectLst/>
              <a:latin typeface="Times New Roman"/>
              <a:ea typeface="Calibri"/>
              <a:cs typeface="Times New Roman"/>
            </a:endParaRPr>
          </a:p>
        </p:txBody>
      </p:sp>
    </p:spTree>
    <p:extLst>
      <p:ext uri="{BB962C8B-B14F-4D97-AF65-F5344CB8AC3E}">
        <p14:creationId xmlns:p14="http://schemas.microsoft.com/office/powerpoint/2010/main" val="353782854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defRPr/>
            </a:pPr>
            <a:r>
              <a:rPr lang="pl-PL" sz="2800" b="1" smtClean="0">
                <a:solidFill>
                  <a:srgbClr val="FF0000"/>
                </a:solidFill>
                <a:latin typeface="Times New Roman" panose="02020603050405020304" pitchFamily="18" charset="0"/>
                <a:ea typeface="Times New Roman" panose="02020603050405020304" pitchFamily="18" charset="0"/>
              </a:rPr>
              <a:t> </a:t>
            </a:r>
            <a:r>
              <a:rPr lang="vi-VN" sz="2400" b="1">
                <a:solidFill>
                  <a:srgbClr val="0000FF"/>
                </a:solidFill>
                <a:latin typeface="Times New Roman"/>
                <a:ea typeface="Times New Roman"/>
                <a:cs typeface="Times New Roman"/>
              </a:rPr>
              <a:t>TIẾT 10</a:t>
            </a:r>
            <a:r>
              <a:rPr lang="en-US" sz="2400" b="1">
                <a:solidFill>
                  <a:srgbClr val="0000FF"/>
                </a:solidFill>
                <a:latin typeface="Times New Roman"/>
                <a:ea typeface="Times New Roman"/>
                <a:cs typeface="Times New Roman"/>
              </a:rPr>
              <a:t>0: </a:t>
            </a:r>
            <a:r>
              <a:rPr lang="pl-PL" sz="2400" b="1">
                <a:solidFill>
                  <a:srgbClr val="FF0000"/>
                </a:solidFill>
                <a:latin typeface="Times New Roman" panose="02020603050405020304" pitchFamily="18" charset="0"/>
                <a:ea typeface="Times New Roman" panose="02020603050405020304" pitchFamily="18" charset="0"/>
              </a:rPr>
              <a:t>VĂN BẢN</a:t>
            </a:r>
            <a:r>
              <a:rPr lang="en-US" sz="2400" b="1">
                <a:solidFill>
                  <a:srgbClr val="FF0000"/>
                </a:solidFill>
                <a:latin typeface="Times New Roman" panose="02020603050405020304" pitchFamily="18" charset="0"/>
                <a:ea typeface="Times New Roman" panose="02020603050405020304" pitchFamily="18" charset="0"/>
              </a:rPr>
              <a:t> 3</a:t>
            </a:r>
            <a:r>
              <a:rPr lang="pl-PL" sz="2400" b="1">
                <a:solidFill>
                  <a:srgbClr val="FF0000"/>
                </a:solidFill>
                <a:latin typeface="Times New Roman" panose="02020603050405020304" pitchFamily="18" charset="0"/>
                <a:ea typeface="Times New Roman" panose="02020603050405020304" pitchFamily="18" charset="0"/>
              </a:rPr>
              <a:t> :</a:t>
            </a:r>
            <a:r>
              <a:rPr lang="vi-VN" sz="2400" b="1">
                <a:solidFill>
                  <a:srgbClr val="0000FF"/>
                </a:solidFill>
                <a:latin typeface="Times New Roman"/>
                <a:ea typeface="Times New Roman"/>
              </a:rPr>
              <a:t>Đọc kết nối chủ điểm </a:t>
            </a:r>
            <a:r>
              <a:rPr lang="nl-NL" sz="2800" b="1" smtClean="0">
                <a:solidFill>
                  <a:srgbClr val="800080"/>
                </a:solidFill>
                <a:latin typeface="Times New Roman" panose="02020603050405020304" pitchFamily="18" charset="0"/>
                <a:ea typeface="Times New Roman" panose="02020603050405020304" pitchFamily="18" charset="0"/>
              </a:rPr>
              <a:t>GÓC </a:t>
            </a:r>
            <a:r>
              <a:rPr lang="nl-NL" sz="2800" b="1" dirty="0">
                <a:solidFill>
                  <a:srgbClr val="800080"/>
                </a:solidFill>
                <a:latin typeface="Times New Roman" panose="02020603050405020304" pitchFamily="18" charset="0"/>
                <a:ea typeface="Times New Roman" panose="02020603050405020304" pitchFamily="18" charset="0"/>
              </a:rPr>
              <a:t>NHÌN</a:t>
            </a:r>
            <a:endParaRPr lang="en-US" sz="2800" dirty="0">
              <a:solidFill>
                <a:prstClr val="white"/>
              </a:solidFill>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6</a:t>
            </a:r>
            <a:endParaRPr lang="en-US" sz="1600" dirty="0">
              <a:solidFill>
                <a:prstClr val="white"/>
              </a:solidFill>
              <a:latin typeface="Lucida Handwriting" panose="03010101010101010101" pitchFamily="66" charset="0"/>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7" name="Rectangle 6"/>
          <p:cNvSpPr/>
          <p:nvPr/>
        </p:nvSpPr>
        <p:spPr>
          <a:xfrm>
            <a:off x="4505699" y="683313"/>
            <a:ext cx="3486852" cy="523220"/>
          </a:xfrm>
          <a:prstGeom prst="rect">
            <a:avLst/>
          </a:prstGeom>
        </p:spPr>
        <p:txBody>
          <a:bodyPr wrap="none">
            <a:spAutoFit/>
          </a:bodyPr>
          <a:lstStyle/>
          <a:p>
            <a:pPr>
              <a:defRPr/>
            </a:pPr>
            <a:r>
              <a:rPr lang="pt-BR" sz="2800" b="1">
                <a:solidFill>
                  <a:srgbClr val="0000FF"/>
                </a:solidFill>
                <a:latin typeface="Times New Roman" panose="02020603050405020304" pitchFamily="18" charset="0"/>
                <a:ea typeface="Times New Roman" panose="02020603050405020304" pitchFamily="18" charset="0"/>
              </a:rPr>
              <a:t>Hình thành kiến thức</a:t>
            </a:r>
            <a:endParaRPr lang="en-US" sz="2800" dirty="0">
              <a:solidFill>
                <a:prstClr val="black"/>
              </a:solidFill>
            </a:endParaRPr>
          </a:p>
        </p:txBody>
      </p:sp>
      <p:sp>
        <p:nvSpPr>
          <p:cNvPr id="4" name="Rectangle 3"/>
          <p:cNvSpPr/>
          <p:nvPr/>
        </p:nvSpPr>
        <p:spPr>
          <a:xfrm>
            <a:off x="578455" y="1206533"/>
            <a:ext cx="6096000" cy="522259"/>
          </a:xfrm>
          <a:prstGeom prst="rect">
            <a:avLst/>
          </a:prstGeom>
        </p:spPr>
        <p:txBody>
          <a:bodyPr>
            <a:spAutoFit/>
          </a:bodyPr>
          <a:lstStyle/>
          <a:p>
            <a:pPr>
              <a:lnSpc>
                <a:spcPct val="107000"/>
              </a:lnSpc>
              <a:tabLst>
                <a:tab pos="1386840" algn="l"/>
              </a:tabLst>
            </a:pPr>
            <a:r>
              <a:rPr lang="en-US" sz="2800" b="1" smtClean="0">
                <a:solidFill>
                  <a:srgbClr val="0070C0"/>
                </a:solidFill>
                <a:latin typeface="Times New Roman" panose="02020603050405020304" pitchFamily="18" charset="0"/>
                <a:ea typeface="Times New Roman" panose="02020603050405020304" pitchFamily="18" charset="0"/>
              </a:rPr>
              <a:t>2. </a:t>
            </a:r>
            <a:r>
              <a:rPr lang="en-US" sz="2800" b="1" dirty="0" err="1">
                <a:solidFill>
                  <a:srgbClr val="0070C0"/>
                </a:solidFill>
                <a:latin typeface="Times New Roman" panose="02020603050405020304" pitchFamily="18" charset="0"/>
                <a:ea typeface="MS Mincho"/>
              </a:rPr>
              <a:t>Suy</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ngẫm</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và</a:t>
            </a:r>
            <a:r>
              <a:rPr lang="en-US" sz="2800" b="1" dirty="0">
                <a:solidFill>
                  <a:srgbClr val="0070C0"/>
                </a:solidFill>
                <a:latin typeface="Times New Roman" panose="02020603050405020304" pitchFamily="18" charset="0"/>
                <a:ea typeface="MS Mincho"/>
              </a:rPr>
              <a:t> </a:t>
            </a:r>
            <a:r>
              <a:rPr lang="en-US" sz="2800" b="1" err="1">
                <a:solidFill>
                  <a:srgbClr val="0070C0"/>
                </a:solidFill>
                <a:latin typeface="Times New Roman" panose="02020603050405020304" pitchFamily="18" charset="0"/>
                <a:ea typeface="MS Mincho"/>
              </a:rPr>
              <a:t>phản</a:t>
            </a:r>
            <a:r>
              <a:rPr lang="en-US" sz="2800" b="1">
                <a:solidFill>
                  <a:srgbClr val="0070C0"/>
                </a:solidFill>
                <a:latin typeface="Times New Roman" panose="02020603050405020304" pitchFamily="18" charset="0"/>
                <a:ea typeface="MS Mincho"/>
              </a:rPr>
              <a:t> </a:t>
            </a:r>
            <a:r>
              <a:rPr lang="en-US" sz="2800" b="1" smtClean="0">
                <a:solidFill>
                  <a:srgbClr val="0070C0"/>
                </a:solidFill>
                <a:latin typeface="Times New Roman" panose="02020603050405020304" pitchFamily="18" charset="0"/>
                <a:ea typeface="MS Mincho"/>
              </a:rPr>
              <a:t>hồi</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3" name="Rectangle 2"/>
          <p:cNvSpPr/>
          <p:nvPr/>
        </p:nvSpPr>
        <p:spPr>
          <a:xfrm>
            <a:off x="5805488" y="1729017"/>
            <a:ext cx="6096000" cy="3083921"/>
          </a:xfrm>
          <a:prstGeom prst="rect">
            <a:avLst/>
          </a:prstGeom>
        </p:spPr>
        <p:txBody>
          <a:bodyPr>
            <a:spAutoFit/>
          </a:bodyPr>
          <a:lstStyle/>
          <a:p>
            <a:pPr algn="just">
              <a:lnSpc>
                <a:spcPct val="135000"/>
              </a:lnSpc>
            </a:pPr>
            <a:endParaRPr lang="en-US" sz="2400">
              <a:solidFill>
                <a:prstClr val="black"/>
              </a:solidFill>
              <a:latin typeface="Times New Roman"/>
              <a:ea typeface="Calibri"/>
              <a:cs typeface="Times New Roman"/>
            </a:endParaRPr>
          </a:p>
          <a:p>
            <a:pPr algn="just">
              <a:lnSpc>
                <a:spcPct val="135000"/>
              </a:lnSpc>
            </a:pPr>
            <a:r>
              <a:rPr lang="vi-VN" sz="2400">
                <a:solidFill>
                  <a:srgbClr val="000000"/>
                </a:solidFill>
                <a:latin typeface="Times New Roman"/>
                <a:ea typeface="Times New Roman"/>
                <a:cs typeface="Times New Roman"/>
              </a:rPr>
              <a:t>- Câu 2: N</a:t>
            </a:r>
            <a:r>
              <a:rPr lang="en-US" sz="2400">
                <a:solidFill>
                  <a:srgbClr val="000000"/>
                </a:solidFill>
                <a:latin typeface="Times New Roman"/>
                <a:ea typeface="Times New Roman"/>
                <a:cs typeface="Times New Roman"/>
              </a:rPr>
              <a:t>guyên nhân dẫn đến cách nhìn khác nhau</a:t>
            </a:r>
            <a:r>
              <a:rPr lang="vi-VN" sz="2400">
                <a:solidFill>
                  <a:srgbClr val="000000"/>
                </a:solidFill>
                <a:latin typeface="Times New Roman"/>
                <a:ea typeface="Times New Roman"/>
                <a:cs typeface="Times New Roman"/>
              </a:rPr>
              <a:t> là gì?</a:t>
            </a:r>
            <a:endParaRPr lang="en-US" sz="2400">
              <a:solidFill>
                <a:prstClr val="black"/>
              </a:solidFill>
              <a:latin typeface="Times New Roman"/>
              <a:ea typeface="Calibri"/>
              <a:cs typeface="Times New Roman"/>
            </a:endParaRPr>
          </a:p>
          <a:p>
            <a:pPr algn="just">
              <a:lnSpc>
                <a:spcPct val="135000"/>
              </a:lnSpc>
            </a:pPr>
            <a:r>
              <a:rPr lang="vi-VN" sz="2400">
                <a:solidFill>
                  <a:srgbClr val="000000"/>
                </a:solidFill>
                <a:latin typeface="Times New Roman"/>
                <a:ea typeface="Times New Roman"/>
                <a:cs typeface="Times New Roman"/>
              </a:rPr>
              <a:t>- Câu 3: Thông điệp của văn bản là gì?</a:t>
            </a:r>
            <a:endParaRPr lang="en-US" sz="2400">
              <a:solidFill>
                <a:prstClr val="black"/>
              </a:solidFill>
              <a:latin typeface="Times New Roman"/>
              <a:ea typeface="Calibri"/>
              <a:cs typeface="Times New Roman"/>
            </a:endParaRPr>
          </a:p>
          <a:p>
            <a:pPr algn="just">
              <a:lnSpc>
                <a:spcPct val="135000"/>
              </a:lnSpc>
            </a:pPr>
            <a:r>
              <a:rPr lang="vi-VN" sz="2400">
                <a:solidFill>
                  <a:srgbClr val="000000"/>
                </a:solidFill>
                <a:latin typeface="Times New Roman"/>
                <a:ea typeface="Times New Roman"/>
                <a:cs typeface="Times New Roman"/>
              </a:rPr>
              <a:t>- Câu 4: Chia sẻ ý kiến cá nhân do văn bản gợi ra.</a:t>
            </a:r>
            <a:endParaRPr lang="en-US" sz="2400">
              <a:solidFill>
                <a:prstClr val="black"/>
              </a:solidFill>
              <a:latin typeface="Times New Roman"/>
              <a:ea typeface="Calibri"/>
              <a:cs typeface="Times New Roman"/>
            </a:endParaRPr>
          </a:p>
        </p:txBody>
      </p:sp>
      <p:sp>
        <p:nvSpPr>
          <p:cNvPr id="9" name="Rectangle 8"/>
          <p:cNvSpPr/>
          <p:nvPr/>
        </p:nvSpPr>
        <p:spPr>
          <a:xfrm>
            <a:off x="442458" y="2058017"/>
            <a:ext cx="5043942" cy="2585323"/>
          </a:xfrm>
          <a:prstGeom prst="rect">
            <a:avLst/>
          </a:prstGeom>
        </p:spPr>
        <p:txBody>
          <a:bodyPr wrap="square">
            <a:spAutoFit/>
          </a:bodyPr>
          <a:lstStyle/>
          <a:p>
            <a:pPr algn="just">
              <a:lnSpc>
                <a:spcPct val="135000"/>
              </a:lnSpc>
              <a:spcAft>
                <a:spcPts val="0"/>
              </a:spcAft>
            </a:pPr>
            <a:r>
              <a:rPr lang="vi-VN" sz="2400">
                <a:solidFill>
                  <a:srgbClr val="000000"/>
                </a:solidFill>
                <a:latin typeface="Times New Roman"/>
                <a:ea typeface="Times New Roman"/>
                <a:cs typeface="Times New Roman"/>
              </a:rPr>
              <a:t>- Câu 2: Nguyên nhân của những cách nhìn khác nhau là: </a:t>
            </a:r>
            <a:r>
              <a:rPr lang="en-US" sz="2400">
                <a:solidFill>
                  <a:srgbClr val="000000"/>
                </a:solidFill>
                <a:latin typeface="Times New Roman"/>
                <a:ea typeface="Times New Roman"/>
                <a:cs typeface="Times New Roman"/>
              </a:rPr>
              <a:t>địa vị xã hội, do tâm trạng các nhân vật</a:t>
            </a:r>
            <a:r>
              <a:rPr lang="vi-VN" sz="2400">
                <a:solidFill>
                  <a:srgbClr val="000000"/>
                </a:solidFill>
                <a:latin typeface="Times New Roman"/>
                <a:ea typeface="Times New Roman"/>
                <a:cs typeface="Times New Roman"/>
              </a:rPr>
              <a:t>=&gt; Trong cuộc sống, có nhiều yếu tố ảnh hưởng đến góc nhìn của chúng ta.</a:t>
            </a:r>
            <a:endParaRPr lang="en-US" sz="2400">
              <a:effectLst/>
              <a:latin typeface="Times New Roman"/>
              <a:ea typeface="Calibri"/>
              <a:cs typeface="Times New Roman"/>
            </a:endParaRPr>
          </a:p>
        </p:txBody>
      </p:sp>
    </p:spTree>
    <p:extLst>
      <p:ext uri="{BB962C8B-B14F-4D97-AF65-F5344CB8AC3E}">
        <p14:creationId xmlns:p14="http://schemas.microsoft.com/office/powerpoint/2010/main" val="13098187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92100" algn="ctr">
              <a:lnSpc>
                <a:spcPct val="115000"/>
              </a:lnSpc>
              <a:spcBef>
                <a:spcPts val="600"/>
              </a:spcBef>
              <a:spcAft>
                <a:spcPts val="200"/>
              </a:spcAft>
              <a:defRPr/>
            </a:pPr>
            <a:r>
              <a:rPr lang="en-US" sz="2400" b="1">
                <a:solidFill>
                  <a:srgbClr val="000000"/>
                </a:solidFill>
                <a:latin typeface="Times New Roman"/>
                <a:ea typeface="SimSun"/>
              </a:rPr>
              <a:t>Tiết 97, 98: </a:t>
            </a:r>
            <a:r>
              <a:rPr kumimoji="0" lang="en-US" sz="2400" b="1" i="0" u="none" strike="noStrike" kern="1200" cap="none" spc="0" normalizeH="0" baseline="0" noProof="0" smtClean="0">
                <a:ln>
                  <a:noFill/>
                </a:ln>
                <a:solidFill>
                  <a:srgbClr val="FF0000"/>
                </a:solidFill>
                <a:effectLst/>
                <a:uLnTx/>
                <a:uFillTx/>
                <a:latin typeface="Times New Roman" panose="02020603050405020304" pitchFamily="18" charset="0"/>
                <a:ea typeface="Times New Roman" panose="02020603050405020304" pitchFamily="18" charset="0"/>
                <a:cs typeface="+mn-cs"/>
              </a:rPr>
              <a:t>Văn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 HỌC THẦY, HỌC BẠN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Nguyễn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Tú</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rotWithShape="1">
          <a:blip r:embed="rId7"/>
          <a:srcRect b="11075"/>
          <a:stretch/>
        </p:blipFill>
        <p:spPr>
          <a:xfrm>
            <a:off x="779871" y="2929853"/>
            <a:ext cx="3429000" cy="3049229"/>
          </a:xfrm>
          <a:prstGeom prst="rect">
            <a:avLst/>
          </a:prstGeom>
        </p:spPr>
      </p:pic>
      <p:sp>
        <p:nvSpPr>
          <p:cNvPr id="10" name="Cloud Callout 9"/>
          <p:cNvSpPr/>
          <p:nvPr/>
        </p:nvSpPr>
        <p:spPr>
          <a:xfrm>
            <a:off x="4085316" y="1440523"/>
            <a:ext cx="6440898" cy="2878701"/>
          </a:xfrm>
          <a:prstGeom prst="cloudCallout">
            <a:avLst>
              <a:gd name="adj1" fmla="val -57699"/>
              <a:gd name="adj2" fmla="val 51741"/>
            </a:avLst>
          </a:prstGeom>
          <a:ln w="28575"/>
        </p:spPr>
        <p:style>
          <a:lnRef idx="2">
            <a:schemeClr val="accent2"/>
          </a:lnRef>
          <a:fillRef idx="1">
            <a:schemeClr val="lt1"/>
          </a:fillRef>
          <a:effectRef idx="0">
            <a:schemeClr val="accent2"/>
          </a:effectRef>
          <a:fontRef idx="minor">
            <a:schemeClr val="dk1"/>
          </a:fontRef>
        </p:style>
        <p:txBody>
          <a:bodyPr rtlCol="0" anchor="ctr"/>
          <a:lstStyle/>
          <a:p>
            <a:pPr>
              <a:spcAft>
                <a:spcPts val="0"/>
              </a:spcAft>
            </a:pPr>
            <a:r>
              <a:rPr lang="de-DE" sz="2800" i="1" dirty="0">
                <a:solidFill>
                  <a:srgbClr val="0D0D0D"/>
                </a:solidFill>
                <a:latin typeface="Times New Roman" panose="02020603050405020304" pitchFamily="18" charset="0"/>
                <a:ea typeface="Times New Roman" panose="02020603050405020304" pitchFamily="18" charset="0"/>
              </a:rPr>
              <a:t>+ Văn nghị luận là gì?</a:t>
            </a:r>
            <a:endParaRPr lang="en-US" sz="2800" dirty="0">
              <a:latin typeface="Times New Roman" panose="02020603050405020304" pitchFamily="18" charset="0"/>
              <a:ea typeface="Times New Roman" panose="02020603050405020304" pitchFamily="18" charset="0"/>
            </a:endParaRPr>
          </a:p>
          <a:p>
            <a:pPr>
              <a:spcAft>
                <a:spcPts val="0"/>
              </a:spcAft>
            </a:pPr>
            <a:r>
              <a:rPr lang="de-DE" sz="2800" i="1" dirty="0">
                <a:solidFill>
                  <a:srgbClr val="0D0D0D"/>
                </a:solidFill>
                <a:latin typeface="Times New Roman" panose="02020603050405020304" pitchFamily="18" charset="0"/>
                <a:ea typeface="Times New Roman" panose="02020603050405020304" pitchFamily="18" charset="0"/>
              </a:rPr>
              <a:t>+ Văn nghị luận có yếu tố cơ bản? </a:t>
            </a:r>
            <a:endParaRPr lang="en-US" sz="2800" dirty="0">
              <a:latin typeface="Times New Roman" panose="02020603050405020304" pitchFamily="18" charset="0"/>
              <a:ea typeface="Times New Roman" panose="02020603050405020304" pitchFamily="18" charset="0"/>
            </a:endParaRPr>
          </a:p>
          <a:p>
            <a:r>
              <a:rPr lang="de-DE" sz="2800" b="1" i="1" dirty="0">
                <a:solidFill>
                  <a:srgbClr val="0D0D0D"/>
                </a:solidFill>
                <a:latin typeface="Times New Roman" panose="02020603050405020304" pitchFamily="18" charset="0"/>
                <a:ea typeface="Times New Roman" panose="02020603050405020304" pitchFamily="18" charset="0"/>
              </a:rPr>
              <a:t>+ </a:t>
            </a:r>
            <a:r>
              <a:rPr lang="vi-VN" sz="2800" i="1" dirty="0">
                <a:solidFill>
                  <a:srgbClr val="000000"/>
                </a:solidFill>
                <a:latin typeface="Times New Roman" panose="02020603050405020304" pitchFamily="18" charset="0"/>
                <a:ea typeface="Times New Roman" panose="02020603050405020304" pitchFamily="18" charset="0"/>
              </a:rPr>
              <a:t>Mối quan hệ giữa các yếu tố ấy?</a:t>
            </a:r>
            <a:endParaRPr lang="en-US" sz="2800" dirty="0"/>
          </a:p>
        </p:txBody>
      </p:sp>
      <p:sp>
        <p:nvSpPr>
          <p:cNvPr id="3" name="Rectangle 2"/>
          <p:cNvSpPr/>
          <p:nvPr/>
        </p:nvSpPr>
        <p:spPr>
          <a:xfrm>
            <a:off x="4443412" y="760446"/>
            <a:ext cx="3527017" cy="590931"/>
          </a:xfrm>
          <a:prstGeom prst="rect">
            <a:avLst/>
          </a:prstGeom>
        </p:spPr>
        <p:txBody>
          <a:bodyPr wrap="square">
            <a:spAutoFit/>
          </a:bodyPr>
          <a:lstStyle/>
          <a:p>
            <a:pPr algn="just">
              <a:lnSpc>
                <a:spcPct val="135000"/>
              </a:lnSpc>
              <a:spcAft>
                <a:spcPts val="0"/>
              </a:spcAft>
            </a:pPr>
            <a:r>
              <a:rPr lang="en-US" sz="2400" b="1">
                <a:solidFill>
                  <a:srgbClr val="000000"/>
                </a:solidFill>
                <a:latin typeface="Times New Roman"/>
                <a:ea typeface="Times New Roman"/>
                <a:cs typeface="Times New Roman"/>
              </a:rPr>
              <a:t>I. Tri thức phần đọc hiểu</a:t>
            </a:r>
            <a:endParaRPr lang="en-US" sz="2400">
              <a:effectLst/>
              <a:latin typeface="Times New Roman"/>
              <a:ea typeface="Calibri"/>
              <a:cs typeface="Times New Roman"/>
            </a:endParaRPr>
          </a:p>
        </p:txBody>
      </p:sp>
    </p:spTree>
    <p:extLst>
      <p:ext uri="{BB962C8B-B14F-4D97-AF65-F5344CB8AC3E}">
        <p14:creationId xmlns:p14="http://schemas.microsoft.com/office/powerpoint/2010/main" val="146801313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defRPr/>
            </a:pPr>
            <a:r>
              <a:rPr lang="pl-PL" sz="2800" b="1" smtClean="0">
                <a:solidFill>
                  <a:srgbClr val="FF0000"/>
                </a:solidFill>
                <a:latin typeface="Times New Roman" panose="02020603050405020304" pitchFamily="18" charset="0"/>
                <a:ea typeface="Times New Roman" panose="02020603050405020304" pitchFamily="18" charset="0"/>
              </a:rPr>
              <a:t> </a:t>
            </a:r>
            <a:r>
              <a:rPr lang="vi-VN" sz="2400" b="1">
                <a:solidFill>
                  <a:srgbClr val="0000FF"/>
                </a:solidFill>
                <a:latin typeface="Times New Roman"/>
                <a:ea typeface="Times New Roman"/>
                <a:cs typeface="Times New Roman"/>
              </a:rPr>
              <a:t>TIẾT 10</a:t>
            </a:r>
            <a:r>
              <a:rPr lang="en-US" sz="2400" b="1">
                <a:solidFill>
                  <a:srgbClr val="0000FF"/>
                </a:solidFill>
                <a:latin typeface="Times New Roman"/>
                <a:ea typeface="Times New Roman"/>
                <a:cs typeface="Times New Roman"/>
              </a:rPr>
              <a:t>0: </a:t>
            </a:r>
            <a:r>
              <a:rPr lang="pl-PL" sz="2400" b="1">
                <a:solidFill>
                  <a:srgbClr val="FF0000"/>
                </a:solidFill>
                <a:latin typeface="Times New Roman" panose="02020603050405020304" pitchFamily="18" charset="0"/>
                <a:ea typeface="Times New Roman" panose="02020603050405020304" pitchFamily="18" charset="0"/>
              </a:rPr>
              <a:t>VĂN BẢN</a:t>
            </a:r>
            <a:r>
              <a:rPr lang="en-US" sz="2400" b="1">
                <a:solidFill>
                  <a:srgbClr val="FF0000"/>
                </a:solidFill>
                <a:latin typeface="Times New Roman" panose="02020603050405020304" pitchFamily="18" charset="0"/>
                <a:ea typeface="Times New Roman" panose="02020603050405020304" pitchFamily="18" charset="0"/>
              </a:rPr>
              <a:t> 3</a:t>
            </a:r>
            <a:r>
              <a:rPr lang="pl-PL" sz="2400" b="1">
                <a:solidFill>
                  <a:srgbClr val="FF0000"/>
                </a:solidFill>
                <a:latin typeface="Times New Roman" panose="02020603050405020304" pitchFamily="18" charset="0"/>
                <a:ea typeface="Times New Roman" panose="02020603050405020304" pitchFamily="18" charset="0"/>
              </a:rPr>
              <a:t> :</a:t>
            </a:r>
            <a:r>
              <a:rPr lang="vi-VN" sz="2400" b="1">
                <a:solidFill>
                  <a:srgbClr val="0000FF"/>
                </a:solidFill>
                <a:latin typeface="Times New Roman"/>
                <a:ea typeface="Times New Roman"/>
              </a:rPr>
              <a:t>Đọc kết nối chủ điểm </a:t>
            </a:r>
            <a:r>
              <a:rPr lang="nl-NL" sz="2800" b="1" smtClean="0">
                <a:solidFill>
                  <a:srgbClr val="800080"/>
                </a:solidFill>
                <a:latin typeface="Times New Roman" panose="02020603050405020304" pitchFamily="18" charset="0"/>
                <a:ea typeface="Times New Roman" panose="02020603050405020304" pitchFamily="18" charset="0"/>
              </a:rPr>
              <a:t>GÓC </a:t>
            </a:r>
            <a:r>
              <a:rPr lang="nl-NL" sz="2800" b="1" dirty="0">
                <a:solidFill>
                  <a:srgbClr val="800080"/>
                </a:solidFill>
                <a:latin typeface="Times New Roman" panose="02020603050405020304" pitchFamily="18" charset="0"/>
                <a:ea typeface="Times New Roman" panose="02020603050405020304" pitchFamily="18" charset="0"/>
              </a:rPr>
              <a:t>NHÌN</a:t>
            </a:r>
            <a:endParaRPr lang="en-US" sz="2800" dirty="0">
              <a:solidFill>
                <a:prstClr val="white"/>
              </a:solidFill>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6</a:t>
            </a:r>
            <a:endParaRPr lang="en-US" sz="1600" dirty="0">
              <a:solidFill>
                <a:prstClr val="white"/>
              </a:solidFill>
              <a:latin typeface="Lucida Handwriting" panose="03010101010101010101" pitchFamily="66" charset="0"/>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7" name="Rectangle 6"/>
          <p:cNvSpPr/>
          <p:nvPr/>
        </p:nvSpPr>
        <p:spPr>
          <a:xfrm>
            <a:off x="4505699" y="683313"/>
            <a:ext cx="3486852" cy="523220"/>
          </a:xfrm>
          <a:prstGeom prst="rect">
            <a:avLst/>
          </a:prstGeom>
        </p:spPr>
        <p:txBody>
          <a:bodyPr wrap="none">
            <a:spAutoFit/>
          </a:bodyPr>
          <a:lstStyle/>
          <a:p>
            <a:pPr>
              <a:defRPr/>
            </a:pPr>
            <a:r>
              <a:rPr lang="pt-BR" sz="2800" b="1">
                <a:solidFill>
                  <a:srgbClr val="0000FF"/>
                </a:solidFill>
                <a:latin typeface="Times New Roman" panose="02020603050405020304" pitchFamily="18" charset="0"/>
                <a:ea typeface="Times New Roman" panose="02020603050405020304" pitchFamily="18" charset="0"/>
              </a:rPr>
              <a:t>Hình thành kiến thức</a:t>
            </a:r>
            <a:endParaRPr lang="en-US" sz="2800" dirty="0">
              <a:solidFill>
                <a:prstClr val="black"/>
              </a:solidFill>
            </a:endParaRPr>
          </a:p>
        </p:txBody>
      </p:sp>
      <p:sp>
        <p:nvSpPr>
          <p:cNvPr id="4" name="Rectangle 3"/>
          <p:cNvSpPr/>
          <p:nvPr/>
        </p:nvSpPr>
        <p:spPr>
          <a:xfrm>
            <a:off x="578455" y="1206533"/>
            <a:ext cx="6096000" cy="522259"/>
          </a:xfrm>
          <a:prstGeom prst="rect">
            <a:avLst/>
          </a:prstGeom>
        </p:spPr>
        <p:txBody>
          <a:bodyPr>
            <a:spAutoFit/>
          </a:bodyPr>
          <a:lstStyle/>
          <a:p>
            <a:pPr>
              <a:lnSpc>
                <a:spcPct val="107000"/>
              </a:lnSpc>
              <a:tabLst>
                <a:tab pos="1386840" algn="l"/>
              </a:tabLst>
            </a:pPr>
            <a:r>
              <a:rPr lang="en-US" sz="2800" b="1" smtClean="0">
                <a:solidFill>
                  <a:srgbClr val="0070C0"/>
                </a:solidFill>
                <a:latin typeface="Times New Roman" panose="02020603050405020304" pitchFamily="18" charset="0"/>
                <a:ea typeface="Times New Roman" panose="02020603050405020304" pitchFamily="18" charset="0"/>
              </a:rPr>
              <a:t>2. </a:t>
            </a:r>
            <a:r>
              <a:rPr lang="en-US" sz="2800" b="1" dirty="0" err="1">
                <a:solidFill>
                  <a:srgbClr val="0070C0"/>
                </a:solidFill>
                <a:latin typeface="Times New Roman" panose="02020603050405020304" pitchFamily="18" charset="0"/>
                <a:ea typeface="MS Mincho"/>
              </a:rPr>
              <a:t>Suy</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ngẫm</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và</a:t>
            </a:r>
            <a:r>
              <a:rPr lang="en-US" sz="2800" b="1" dirty="0">
                <a:solidFill>
                  <a:srgbClr val="0070C0"/>
                </a:solidFill>
                <a:latin typeface="Times New Roman" panose="02020603050405020304" pitchFamily="18" charset="0"/>
                <a:ea typeface="MS Mincho"/>
              </a:rPr>
              <a:t> </a:t>
            </a:r>
            <a:r>
              <a:rPr lang="en-US" sz="2800" b="1" err="1">
                <a:solidFill>
                  <a:srgbClr val="0070C0"/>
                </a:solidFill>
                <a:latin typeface="Times New Roman" panose="02020603050405020304" pitchFamily="18" charset="0"/>
                <a:ea typeface="MS Mincho"/>
              </a:rPr>
              <a:t>phản</a:t>
            </a:r>
            <a:r>
              <a:rPr lang="en-US" sz="2800" b="1">
                <a:solidFill>
                  <a:srgbClr val="0070C0"/>
                </a:solidFill>
                <a:latin typeface="Times New Roman" panose="02020603050405020304" pitchFamily="18" charset="0"/>
                <a:ea typeface="MS Mincho"/>
              </a:rPr>
              <a:t> </a:t>
            </a:r>
            <a:r>
              <a:rPr lang="en-US" sz="2800" b="1" smtClean="0">
                <a:solidFill>
                  <a:srgbClr val="0070C0"/>
                </a:solidFill>
                <a:latin typeface="Times New Roman" panose="02020603050405020304" pitchFamily="18" charset="0"/>
                <a:ea typeface="MS Mincho"/>
              </a:rPr>
              <a:t>hồi</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3" name="Rectangle 2"/>
          <p:cNvSpPr/>
          <p:nvPr/>
        </p:nvSpPr>
        <p:spPr>
          <a:xfrm>
            <a:off x="6989736" y="1729017"/>
            <a:ext cx="4911752" cy="1588127"/>
          </a:xfrm>
          <a:prstGeom prst="rect">
            <a:avLst/>
          </a:prstGeom>
        </p:spPr>
        <p:txBody>
          <a:bodyPr wrap="square">
            <a:spAutoFit/>
          </a:bodyPr>
          <a:lstStyle/>
          <a:p>
            <a:pPr algn="just">
              <a:lnSpc>
                <a:spcPct val="135000"/>
              </a:lnSpc>
            </a:pPr>
            <a:r>
              <a:rPr lang="vi-VN" sz="2400" smtClean="0">
                <a:solidFill>
                  <a:srgbClr val="000000"/>
                </a:solidFill>
                <a:latin typeface="Times New Roman"/>
                <a:ea typeface="Times New Roman"/>
                <a:cs typeface="Times New Roman"/>
              </a:rPr>
              <a:t>- </a:t>
            </a:r>
            <a:r>
              <a:rPr lang="vi-VN" sz="2400">
                <a:solidFill>
                  <a:srgbClr val="000000"/>
                </a:solidFill>
                <a:latin typeface="Times New Roman"/>
                <a:ea typeface="Times New Roman"/>
                <a:cs typeface="Times New Roman"/>
              </a:rPr>
              <a:t>Câu 3: Thông điệp của văn bản là gì?</a:t>
            </a:r>
            <a:endParaRPr lang="en-US" sz="2400">
              <a:solidFill>
                <a:prstClr val="black"/>
              </a:solidFill>
              <a:latin typeface="Times New Roman"/>
              <a:ea typeface="Calibri"/>
              <a:cs typeface="Times New Roman"/>
            </a:endParaRPr>
          </a:p>
          <a:p>
            <a:pPr algn="just">
              <a:lnSpc>
                <a:spcPct val="135000"/>
              </a:lnSpc>
            </a:pPr>
            <a:r>
              <a:rPr lang="vi-VN" sz="2400">
                <a:solidFill>
                  <a:srgbClr val="000000"/>
                </a:solidFill>
                <a:latin typeface="Times New Roman"/>
                <a:ea typeface="Times New Roman"/>
                <a:cs typeface="Times New Roman"/>
              </a:rPr>
              <a:t>- Câu 4: Chia sẻ ý kiến cá nhân do văn bản gợi ra.</a:t>
            </a:r>
            <a:endParaRPr lang="en-US" sz="2400">
              <a:solidFill>
                <a:prstClr val="black"/>
              </a:solidFill>
              <a:latin typeface="Times New Roman"/>
              <a:ea typeface="Calibri"/>
              <a:cs typeface="Times New Roman"/>
            </a:endParaRPr>
          </a:p>
        </p:txBody>
      </p:sp>
      <p:sp>
        <p:nvSpPr>
          <p:cNvPr id="6" name="Rectangle 5"/>
          <p:cNvSpPr/>
          <p:nvPr/>
        </p:nvSpPr>
        <p:spPr>
          <a:xfrm>
            <a:off x="442458" y="1915990"/>
            <a:ext cx="5276417" cy="2086725"/>
          </a:xfrm>
          <a:prstGeom prst="rect">
            <a:avLst/>
          </a:prstGeom>
        </p:spPr>
        <p:txBody>
          <a:bodyPr wrap="square">
            <a:spAutoFit/>
          </a:bodyPr>
          <a:lstStyle/>
          <a:p>
            <a:pPr algn="just">
              <a:lnSpc>
                <a:spcPct val="135000"/>
              </a:lnSpc>
              <a:spcAft>
                <a:spcPts val="0"/>
              </a:spcAft>
            </a:pPr>
            <a:r>
              <a:rPr lang="vi-VN" sz="2400">
                <a:solidFill>
                  <a:srgbClr val="000000"/>
                </a:solidFill>
                <a:latin typeface="Times New Roman"/>
                <a:ea typeface="Times New Roman"/>
                <a:cs typeface="Times New Roman"/>
              </a:rPr>
              <a:t>- Câu 3: Thông điệp của câu chuyện: </a:t>
            </a:r>
            <a:r>
              <a:rPr lang="en-US" sz="2400">
                <a:solidFill>
                  <a:srgbClr val="000000"/>
                </a:solidFill>
                <a:latin typeface="Times New Roman"/>
                <a:ea typeface="Times New Roman"/>
                <a:cs typeface="Times New Roman"/>
              </a:rPr>
              <a:t>khi ta thay đổi góc nhìn, ta sẽ có được những giải pháp hiệu quả, hợp lí và có được những sáng tạo không ngờ.</a:t>
            </a:r>
            <a:endParaRPr lang="en-US" sz="2400">
              <a:effectLst/>
              <a:latin typeface="Times New Roman"/>
              <a:ea typeface="Calibri"/>
              <a:cs typeface="Times New Roman"/>
            </a:endParaRPr>
          </a:p>
        </p:txBody>
      </p:sp>
      <p:sp>
        <p:nvSpPr>
          <p:cNvPr id="10" name="Rectangle 9"/>
          <p:cNvSpPr/>
          <p:nvPr/>
        </p:nvSpPr>
        <p:spPr>
          <a:xfrm>
            <a:off x="411346" y="3901202"/>
            <a:ext cx="7926742" cy="2585323"/>
          </a:xfrm>
          <a:prstGeom prst="rect">
            <a:avLst/>
          </a:prstGeom>
        </p:spPr>
        <p:txBody>
          <a:bodyPr wrap="square">
            <a:spAutoFit/>
          </a:bodyPr>
          <a:lstStyle/>
          <a:p>
            <a:pPr algn="just">
              <a:lnSpc>
                <a:spcPct val="135000"/>
              </a:lnSpc>
              <a:spcAft>
                <a:spcPts val="0"/>
              </a:spcAft>
            </a:pPr>
            <a:r>
              <a:rPr lang="vi-VN" sz="2400">
                <a:solidFill>
                  <a:srgbClr val="000000"/>
                </a:solidFill>
                <a:latin typeface="Times New Roman"/>
                <a:ea typeface="Times New Roman"/>
                <a:cs typeface="Times New Roman"/>
              </a:rPr>
              <a:t>- Câu 4: Chia sẻ ý kiến cá nhân do văn bản gợi ra: C</a:t>
            </a:r>
            <a:r>
              <a:rPr lang="en-US" sz="2400">
                <a:solidFill>
                  <a:srgbClr val="000000"/>
                </a:solidFill>
                <a:latin typeface="Times New Roman"/>
                <a:ea typeface="Times New Roman"/>
                <a:cs typeface="Times New Roman"/>
              </a:rPr>
              <a:t>uộc sống vốn đa diện, nhiều chiều, ta cần biết lắng nghe, tiếp thu những ý kiến đúng đắn, phản biện những ý kiến chưa hợp lí, nhưng đồng thời cũng phải có chính kiến, biết trình bày, bảo vệ góc nhìn của mình.</a:t>
            </a:r>
            <a:endParaRPr lang="en-US" sz="2400">
              <a:effectLst/>
              <a:latin typeface="Times New Roman"/>
              <a:ea typeface="Calibri"/>
              <a:cs typeface="Times New Roman"/>
            </a:endParaRPr>
          </a:p>
        </p:txBody>
      </p:sp>
    </p:spTree>
    <p:extLst>
      <p:ext uri="{BB962C8B-B14F-4D97-AF65-F5344CB8AC3E}">
        <p14:creationId xmlns:p14="http://schemas.microsoft.com/office/powerpoint/2010/main" val="31627662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defRPr/>
            </a:pPr>
            <a:r>
              <a:rPr kumimoji="0" lang="pl-PL" sz="2800" b="1" i="0" u="none" strike="noStrike" kern="1200" cap="none" spc="0" normalizeH="0" baseline="0" noProof="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lang="vi-VN" sz="2400" b="1">
                <a:solidFill>
                  <a:srgbClr val="0000FF"/>
                </a:solidFill>
                <a:latin typeface="Times New Roman"/>
                <a:ea typeface="Times New Roman"/>
                <a:cs typeface="Times New Roman"/>
              </a:rPr>
              <a:t>TIẾT 10</a:t>
            </a:r>
            <a:r>
              <a:rPr lang="en-US" sz="2400" b="1">
                <a:solidFill>
                  <a:srgbClr val="0000FF"/>
                </a:solidFill>
                <a:latin typeface="Times New Roman"/>
                <a:ea typeface="Times New Roman"/>
                <a:cs typeface="Times New Roman"/>
              </a:rPr>
              <a:t>0: </a:t>
            </a:r>
            <a:r>
              <a:rPr lang="pl-PL" sz="2400" b="1">
                <a:solidFill>
                  <a:srgbClr val="FF0000"/>
                </a:solidFill>
                <a:latin typeface="Times New Roman" panose="02020603050405020304" pitchFamily="18" charset="0"/>
                <a:ea typeface="Times New Roman" panose="02020603050405020304" pitchFamily="18" charset="0"/>
              </a:rPr>
              <a:t>VĂN BẢN</a:t>
            </a:r>
            <a:r>
              <a:rPr lang="en-US" sz="2400" b="1">
                <a:solidFill>
                  <a:srgbClr val="FF0000"/>
                </a:solidFill>
                <a:latin typeface="Times New Roman" panose="02020603050405020304" pitchFamily="18" charset="0"/>
                <a:ea typeface="Times New Roman" panose="02020603050405020304" pitchFamily="18" charset="0"/>
              </a:rPr>
              <a:t> 3</a:t>
            </a:r>
            <a:r>
              <a:rPr lang="pl-PL" sz="2400" b="1">
                <a:solidFill>
                  <a:srgbClr val="FF0000"/>
                </a:solidFill>
                <a:latin typeface="Times New Roman" panose="02020603050405020304" pitchFamily="18" charset="0"/>
                <a:ea typeface="Times New Roman" panose="02020603050405020304" pitchFamily="18" charset="0"/>
              </a:rPr>
              <a:t> :</a:t>
            </a:r>
            <a:r>
              <a:rPr lang="vi-VN" sz="2400" b="1">
                <a:solidFill>
                  <a:srgbClr val="0000FF"/>
                </a:solidFill>
                <a:latin typeface="Times New Roman"/>
                <a:ea typeface="Times New Roman"/>
              </a:rPr>
              <a:t>Đọc kết nối chủ </a:t>
            </a:r>
            <a:r>
              <a:rPr lang="vi-VN" sz="2400" b="1">
                <a:solidFill>
                  <a:srgbClr val="0000FF"/>
                </a:solidFill>
                <a:latin typeface="Times New Roman"/>
                <a:ea typeface="Times New Roman"/>
              </a:rPr>
              <a:t>điểm </a:t>
            </a:r>
            <a:r>
              <a:rPr lang="en-US" sz="2400" b="1" smtClean="0">
                <a:solidFill>
                  <a:srgbClr val="0000FF"/>
                </a:solidFill>
                <a:latin typeface="Times New Roman"/>
                <a:ea typeface="Times New Roman"/>
              </a:rPr>
              <a:t> </a:t>
            </a:r>
            <a:r>
              <a:rPr kumimoji="0" lang="nl-NL" sz="2800" b="1" i="0" u="none" strike="noStrike" kern="1200" cap="none" spc="0" normalizeH="0" baseline="0" noProof="0" smtClean="0">
                <a:ln>
                  <a:noFill/>
                </a:ln>
                <a:solidFill>
                  <a:srgbClr val="800080"/>
                </a:solidFill>
                <a:effectLst/>
                <a:uLnTx/>
                <a:uFillTx/>
                <a:latin typeface="Times New Roman" panose="02020603050405020304" pitchFamily="18" charset="0"/>
                <a:ea typeface="Times New Roman" panose="02020603050405020304" pitchFamily="18" charset="0"/>
                <a:cs typeface="+mn-cs"/>
              </a:rPr>
              <a:t>GÓC </a:t>
            </a:r>
            <a:r>
              <a:rPr kumimoji="0" lang="nl-NL" sz="28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mn-cs"/>
              </a:rPr>
              <a:t>NHÌN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505699" y="68331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665240" y="1243012"/>
            <a:ext cx="1755545" cy="553357"/>
          </a:xfrm>
          <a:prstGeom prst="rect">
            <a:avLst/>
          </a:prstGeom>
        </p:spPr>
        <p:txBody>
          <a:bodyPr wrap="none">
            <a:spAutoFit/>
          </a:bodyPr>
          <a:lstStyle/>
          <a:p>
            <a:pPr>
              <a:lnSpc>
                <a:spcPct val="107000"/>
              </a:lnSpc>
              <a:spcAft>
                <a:spcPts val="0"/>
              </a:spcAft>
              <a:tabLst>
                <a:tab pos="1386840" algn="l"/>
              </a:tabLst>
            </a:pPr>
            <a:r>
              <a:rPr lang="en-US" sz="2800" b="1" smtClean="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Tổng</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kết</a:t>
            </a:r>
            <a:r>
              <a:rPr lang="en-US" sz="2800" b="1" dirty="0">
                <a:solidFill>
                  <a:srgbClr val="0070C0"/>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grpSp>
        <p:nvGrpSpPr>
          <p:cNvPr id="19" name="Group 18"/>
          <p:cNvGrpSpPr/>
          <p:nvPr/>
        </p:nvGrpSpPr>
        <p:grpSpPr>
          <a:xfrm>
            <a:off x="1078053" y="1922397"/>
            <a:ext cx="10010494" cy="4078087"/>
            <a:chOff x="2640862" y="2203562"/>
            <a:chExt cx="8703883" cy="4078087"/>
          </a:xfrm>
        </p:grpSpPr>
        <p:sp>
          <p:nvSpPr>
            <p:cNvPr id="20" name="Freeform 19"/>
            <p:cNvSpPr/>
            <p:nvPr/>
          </p:nvSpPr>
          <p:spPr>
            <a:xfrm>
              <a:off x="2640862" y="2203562"/>
              <a:ext cx="2681241" cy="934531"/>
            </a:xfrm>
            <a:custGeom>
              <a:avLst/>
              <a:gdLst>
                <a:gd name="connsiteX0" fmla="*/ 0 w 2988468"/>
                <a:gd name="connsiteY0" fmla="*/ 149423 h 1494234"/>
                <a:gd name="connsiteX1" fmla="*/ 149423 w 2988468"/>
                <a:gd name="connsiteY1" fmla="*/ 0 h 1494234"/>
                <a:gd name="connsiteX2" fmla="*/ 2839045 w 2988468"/>
                <a:gd name="connsiteY2" fmla="*/ 0 h 1494234"/>
                <a:gd name="connsiteX3" fmla="*/ 2988468 w 2988468"/>
                <a:gd name="connsiteY3" fmla="*/ 149423 h 1494234"/>
                <a:gd name="connsiteX4" fmla="*/ 2988468 w 2988468"/>
                <a:gd name="connsiteY4" fmla="*/ 1344811 h 1494234"/>
                <a:gd name="connsiteX5" fmla="*/ 2839045 w 2988468"/>
                <a:gd name="connsiteY5" fmla="*/ 1494234 h 1494234"/>
                <a:gd name="connsiteX6" fmla="*/ 149423 w 2988468"/>
                <a:gd name="connsiteY6" fmla="*/ 1494234 h 1494234"/>
                <a:gd name="connsiteX7" fmla="*/ 0 w 2988468"/>
                <a:gd name="connsiteY7" fmla="*/ 1344811 h 1494234"/>
                <a:gd name="connsiteX8" fmla="*/ 0 w 2988468"/>
                <a:gd name="connsiteY8" fmla="*/ 149423 h 1494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8468" h="1494234">
                  <a:moveTo>
                    <a:pt x="0" y="149423"/>
                  </a:moveTo>
                  <a:cubicBezTo>
                    <a:pt x="0" y="66899"/>
                    <a:pt x="66899" y="0"/>
                    <a:pt x="149423" y="0"/>
                  </a:cubicBezTo>
                  <a:lnTo>
                    <a:pt x="2839045" y="0"/>
                  </a:lnTo>
                  <a:cubicBezTo>
                    <a:pt x="2921569" y="0"/>
                    <a:pt x="2988468" y="66899"/>
                    <a:pt x="2988468" y="149423"/>
                  </a:cubicBezTo>
                  <a:lnTo>
                    <a:pt x="2988468" y="1344811"/>
                  </a:lnTo>
                  <a:cubicBezTo>
                    <a:pt x="2988468" y="1427335"/>
                    <a:pt x="2921569" y="1494234"/>
                    <a:pt x="2839045" y="1494234"/>
                  </a:cubicBezTo>
                  <a:lnTo>
                    <a:pt x="149423" y="1494234"/>
                  </a:lnTo>
                  <a:cubicBezTo>
                    <a:pt x="66899" y="1494234"/>
                    <a:pt x="0" y="1427335"/>
                    <a:pt x="0" y="1344811"/>
                  </a:cubicBezTo>
                  <a:lnTo>
                    <a:pt x="0" y="149423"/>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1395" tIns="102185" rIns="131395" bIns="102185" numCol="1" spcCol="1270" anchor="ctr" anchorCtr="0">
              <a:noAutofit/>
            </a:bodyPr>
            <a:lstStyle/>
            <a:p>
              <a:pPr lvl="0" algn="ctr" defTabSz="20447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1. </a:t>
              </a:r>
              <a:r>
                <a:rPr lang="en-US" sz="2800" b="1" kern="1200" dirty="0" err="1" smtClean="0">
                  <a:latin typeface="Times New Roman" panose="02020603050405020304" pitchFamily="18" charset="0"/>
                  <a:cs typeface="Times New Roman" panose="02020603050405020304" pitchFamily="18" charset="0"/>
                </a:rPr>
                <a:t>Nghệ</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thuật</a:t>
              </a:r>
              <a:endParaRPr lang="en-US" sz="28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2939708" y="3138095"/>
              <a:ext cx="298846" cy="904572"/>
            </a:xfrm>
            <a:custGeom>
              <a:avLst/>
              <a:gdLst/>
              <a:ahLst/>
              <a:cxnLst/>
              <a:rect l="0" t="0" r="0" b="0"/>
              <a:pathLst>
                <a:path>
                  <a:moveTo>
                    <a:pt x="0" y="0"/>
                  </a:moveTo>
                  <a:lnTo>
                    <a:pt x="0" y="904572"/>
                  </a:lnTo>
                  <a:lnTo>
                    <a:pt x="298846" y="904572"/>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3" name="Freeform 22"/>
            <p:cNvSpPr/>
            <p:nvPr/>
          </p:nvSpPr>
          <p:spPr>
            <a:xfrm>
              <a:off x="3089131" y="3443056"/>
              <a:ext cx="2785385" cy="1714103"/>
            </a:xfrm>
            <a:custGeom>
              <a:avLst/>
              <a:gdLst>
                <a:gd name="connsiteX0" fmla="*/ 0 w 2390774"/>
                <a:gd name="connsiteY0" fmla="*/ 106203 h 1062027"/>
                <a:gd name="connsiteX1" fmla="*/ 106203 w 2390774"/>
                <a:gd name="connsiteY1" fmla="*/ 0 h 1062027"/>
                <a:gd name="connsiteX2" fmla="*/ 2284571 w 2390774"/>
                <a:gd name="connsiteY2" fmla="*/ 0 h 1062027"/>
                <a:gd name="connsiteX3" fmla="*/ 2390774 w 2390774"/>
                <a:gd name="connsiteY3" fmla="*/ 106203 h 1062027"/>
                <a:gd name="connsiteX4" fmla="*/ 2390774 w 2390774"/>
                <a:gd name="connsiteY4" fmla="*/ 955824 h 1062027"/>
                <a:gd name="connsiteX5" fmla="*/ 2284571 w 2390774"/>
                <a:gd name="connsiteY5" fmla="*/ 1062027 h 1062027"/>
                <a:gd name="connsiteX6" fmla="*/ 106203 w 2390774"/>
                <a:gd name="connsiteY6" fmla="*/ 1062027 h 1062027"/>
                <a:gd name="connsiteX7" fmla="*/ 0 w 2390774"/>
                <a:gd name="connsiteY7" fmla="*/ 955824 h 1062027"/>
                <a:gd name="connsiteX8" fmla="*/ 0 w 2390774"/>
                <a:gd name="connsiteY8" fmla="*/ 106203 h 106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0774" h="1062027">
                  <a:moveTo>
                    <a:pt x="0" y="106203"/>
                  </a:moveTo>
                  <a:cubicBezTo>
                    <a:pt x="0" y="47549"/>
                    <a:pt x="47549" y="0"/>
                    <a:pt x="106203" y="0"/>
                  </a:cubicBezTo>
                  <a:lnTo>
                    <a:pt x="2284571" y="0"/>
                  </a:lnTo>
                  <a:cubicBezTo>
                    <a:pt x="2343225" y="0"/>
                    <a:pt x="2390774" y="47549"/>
                    <a:pt x="2390774" y="106203"/>
                  </a:cubicBezTo>
                  <a:lnTo>
                    <a:pt x="2390774" y="955824"/>
                  </a:lnTo>
                  <a:cubicBezTo>
                    <a:pt x="2390774" y="1014478"/>
                    <a:pt x="2343225" y="1062027"/>
                    <a:pt x="2284571" y="1062027"/>
                  </a:cubicBezTo>
                  <a:lnTo>
                    <a:pt x="106203" y="1062027"/>
                  </a:lnTo>
                  <a:cubicBezTo>
                    <a:pt x="47549" y="1062027"/>
                    <a:pt x="0" y="1014478"/>
                    <a:pt x="0" y="955824"/>
                  </a:cubicBezTo>
                  <a:lnTo>
                    <a:pt x="0" y="106203"/>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5396" tIns="53966" rIns="65396" bIns="53966" numCol="1" spcCol="1270" anchor="ctr" anchorCtr="0">
              <a:noAutofit/>
            </a:bodyPr>
            <a:lstStyle/>
            <a:p>
              <a:pPr lvl="0" algn="ctr" defTabSz="8001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Thể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loại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truyện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gian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gũi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ngắn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gọn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đem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lại</a:t>
              </a:r>
              <a:r>
                <a:rPr lang="en-US" sz="2800" kern="1200" dirty="0" smtClean="0">
                  <a:latin typeface="Times New Roman" panose="02020603050405020304" pitchFamily="18" charset="0"/>
                  <a:cs typeface="Times New Roman" panose="02020603050405020304" pitchFamily="18" charset="0"/>
                </a:rPr>
                <a:t> ý </a:t>
              </a:r>
              <a:r>
                <a:rPr lang="en-US" sz="2800" kern="1200" dirty="0" err="1" smtClean="0">
                  <a:latin typeface="Times New Roman" panose="02020603050405020304" pitchFamily="18" charset="0"/>
                  <a:cs typeface="Times New Roman" panose="02020603050405020304" pitchFamily="18" charset="0"/>
                </a:rPr>
                <a:t>nghĩa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sâu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sắc</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4" name="Freeform 23"/>
            <p:cNvSpPr/>
            <p:nvPr/>
          </p:nvSpPr>
          <p:spPr>
            <a:xfrm>
              <a:off x="6376447" y="2203562"/>
              <a:ext cx="2555375" cy="934532"/>
            </a:xfrm>
            <a:custGeom>
              <a:avLst/>
              <a:gdLst>
                <a:gd name="connsiteX0" fmla="*/ 0 w 2988468"/>
                <a:gd name="connsiteY0" fmla="*/ 149423 h 1494234"/>
                <a:gd name="connsiteX1" fmla="*/ 149423 w 2988468"/>
                <a:gd name="connsiteY1" fmla="*/ 0 h 1494234"/>
                <a:gd name="connsiteX2" fmla="*/ 2839045 w 2988468"/>
                <a:gd name="connsiteY2" fmla="*/ 0 h 1494234"/>
                <a:gd name="connsiteX3" fmla="*/ 2988468 w 2988468"/>
                <a:gd name="connsiteY3" fmla="*/ 149423 h 1494234"/>
                <a:gd name="connsiteX4" fmla="*/ 2988468 w 2988468"/>
                <a:gd name="connsiteY4" fmla="*/ 1344811 h 1494234"/>
                <a:gd name="connsiteX5" fmla="*/ 2839045 w 2988468"/>
                <a:gd name="connsiteY5" fmla="*/ 1494234 h 1494234"/>
                <a:gd name="connsiteX6" fmla="*/ 149423 w 2988468"/>
                <a:gd name="connsiteY6" fmla="*/ 1494234 h 1494234"/>
                <a:gd name="connsiteX7" fmla="*/ 0 w 2988468"/>
                <a:gd name="connsiteY7" fmla="*/ 1344811 h 1494234"/>
                <a:gd name="connsiteX8" fmla="*/ 0 w 2988468"/>
                <a:gd name="connsiteY8" fmla="*/ 149423 h 1494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8468" h="1494234">
                  <a:moveTo>
                    <a:pt x="0" y="149423"/>
                  </a:moveTo>
                  <a:cubicBezTo>
                    <a:pt x="0" y="66899"/>
                    <a:pt x="66899" y="0"/>
                    <a:pt x="149423" y="0"/>
                  </a:cubicBezTo>
                  <a:lnTo>
                    <a:pt x="2839045" y="0"/>
                  </a:lnTo>
                  <a:cubicBezTo>
                    <a:pt x="2921569" y="0"/>
                    <a:pt x="2988468" y="66899"/>
                    <a:pt x="2988468" y="149423"/>
                  </a:cubicBezTo>
                  <a:lnTo>
                    <a:pt x="2988468" y="1344811"/>
                  </a:lnTo>
                  <a:cubicBezTo>
                    <a:pt x="2988468" y="1427335"/>
                    <a:pt x="2921569" y="1494234"/>
                    <a:pt x="2839045" y="1494234"/>
                  </a:cubicBezTo>
                  <a:lnTo>
                    <a:pt x="149423" y="1494234"/>
                  </a:lnTo>
                  <a:cubicBezTo>
                    <a:pt x="66899" y="1494234"/>
                    <a:pt x="0" y="1427335"/>
                    <a:pt x="0" y="1344811"/>
                  </a:cubicBezTo>
                  <a:lnTo>
                    <a:pt x="0" y="149423"/>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1395" tIns="102185" rIns="131395" bIns="102185" numCol="1" spcCol="1270" anchor="ctr" anchorCtr="0">
              <a:noAutofit/>
            </a:bodyPr>
            <a:lstStyle/>
            <a:p>
              <a:pPr lvl="0" algn="ctr" defTabSz="20447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2. </a:t>
              </a:r>
              <a:r>
                <a:rPr lang="en-US" sz="2800" b="1" kern="1200" dirty="0" err="1" smtClean="0">
                  <a:latin typeface="Times New Roman" panose="02020603050405020304" pitchFamily="18" charset="0"/>
                  <a:cs typeface="Times New Roman" panose="02020603050405020304" pitchFamily="18" charset="0"/>
                </a:rPr>
                <a:t>Nội</a:t>
              </a:r>
              <a:r>
                <a:rPr lang="en-US" sz="2800" b="1" kern="1200" dirty="0" smtClean="0">
                  <a:latin typeface="Times New Roman" panose="02020603050405020304" pitchFamily="18" charset="0"/>
                  <a:cs typeface="Times New Roman" panose="02020603050405020304" pitchFamily="18" charset="0"/>
                </a:rPr>
                <a:t> dung</a:t>
              </a:r>
              <a:endParaRPr lang="en-US" sz="2800" kern="1200" dirty="0">
                <a:latin typeface="Times New Roman" panose="02020603050405020304" pitchFamily="18" charset="0"/>
                <a:cs typeface="Times New Roman" panose="02020603050405020304" pitchFamily="18" charset="0"/>
              </a:endParaRPr>
            </a:p>
          </p:txBody>
        </p:sp>
        <p:sp>
          <p:nvSpPr>
            <p:cNvPr id="25" name="Freeform 24"/>
            <p:cNvSpPr/>
            <p:nvPr/>
          </p:nvSpPr>
          <p:spPr>
            <a:xfrm>
              <a:off x="6675293" y="3138095"/>
              <a:ext cx="298846" cy="1758556"/>
            </a:xfrm>
            <a:custGeom>
              <a:avLst/>
              <a:gdLst/>
              <a:ahLst/>
              <a:cxnLst/>
              <a:rect l="0" t="0" r="0" b="0"/>
              <a:pathLst>
                <a:path>
                  <a:moveTo>
                    <a:pt x="0" y="0"/>
                  </a:moveTo>
                  <a:lnTo>
                    <a:pt x="0" y="1758556"/>
                  </a:lnTo>
                  <a:lnTo>
                    <a:pt x="298846" y="1758556"/>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6" name="Freeform 25"/>
            <p:cNvSpPr/>
            <p:nvPr/>
          </p:nvSpPr>
          <p:spPr>
            <a:xfrm>
              <a:off x="6974139" y="3511653"/>
              <a:ext cx="4370606" cy="2769996"/>
            </a:xfrm>
            <a:custGeom>
              <a:avLst/>
              <a:gdLst>
                <a:gd name="connsiteX0" fmla="*/ 0 w 3786365"/>
                <a:gd name="connsiteY0" fmla="*/ 277000 h 2769996"/>
                <a:gd name="connsiteX1" fmla="*/ 277000 w 3786365"/>
                <a:gd name="connsiteY1" fmla="*/ 0 h 2769996"/>
                <a:gd name="connsiteX2" fmla="*/ 3509365 w 3786365"/>
                <a:gd name="connsiteY2" fmla="*/ 0 h 2769996"/>
                <a:gd name="connsiteX3" fmla="*/ 3786365 w 3786365"/>
                <a:gd name="connsiteY3" fmla="*/ 277000 h 2769996"/>
                <a:gd name="connsiteX4" fmla="*/ 3786365 w 3786365"/>
                <a:gd name="connsiteY4" fmla="*/ 2492996 h 2769996"/>
                <a:gd name="connsiteX5" fmla="*/ 3509365 w 3786365"/>
                <a:gd name="connsiteY5" fmla="*/ 2769996 h 2769996"/>
                <a:gd name="connsiteX6" fmla="*/ 277000 w 3786365"/>
                <a:gd name="connsiteY6" fmla="*/ 2769996 h 2769996"/>
                <a:gd name="connsiteX7" fmla="*/ 0 w 3786365"/>
                <a:gd name="connsiteY7" fmla="*/ 2492996 h 2769996"/>
                <a:gd name="connsiteX8" fmla="*/ 0 w 3786365"/>
                <a:gd name="connsiteY8" fmla="*/ 277000 h 2769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6365" h="2769996">
                  <a:moveTo>
                    <a:pt x="0" y="277000"/>
                  </a:moveTo>
                  <a:cubicBezTo>
                    <a:pt x="0" y="124017"/>
                    <a:pt x="124017" y="0"/>
                    <a:pt x="277000" y="0"/>
                  </a:cubicBezTo>
                  <a:lnTo>
                    <a:pt x="3509365" y="0"/>
                  </a:lnTo>
                  <a:cubicBezTo>
                    <a:pt x="3662348" y="0"/>
                    <a:pt x="3786365" y="124017"/>
                    <a:pt x="3786365" y="277000"/>
                  </a:cubicBezTo>
                  <a:lnTo>
                    <a:pt x="3786365" y="2492996"/>
                  </a:lnTo>
                  <a:cubicBezTo>
                    <a:pt x="3786365" y="2645979"/>
                    <a:pt x="3662348" y="2769996"/>
                    <a:pt x="3509365" y="2769996"/>
                  </a:cubicBezTo>
                  <a:lnTo>
                    <a:pt x="277000" y="2769996"/>
                  </a:lnTo>
                  <a:cubicBezTo>
                    <a:pt x="124017" y="2769996"/>
                    <a:pt x="0" y="2645979"/>
                    <a:pt x="0" y="2492996"/>
                  </a:cubicBezTo>
                  <a:lnTo>
                    <a:pt x="0" y="277000"/>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5420" tIns="103990" rIns="115420" bIns="103990" numCol="1" spcCol="1270" anchor="ctr" anchorCtr="0">
              <a:noAutofit/>
            </a:bodyPr>
            <a:lstStyle/>
            <a:p>
              <a:pPr lvl="0" algn="ctr" defTabSz="800100">
                <a:lnSpc>
                  <a:spcPct val="90000"/>
                </a:lnSpc>
                <a:spcBef>
                  <a:spcPct val="0"/>
                </a:spcBef>
                <a:spcAft>
                  <a:spcPct val="35000"/>
                </a:spcAft>
              </a:pPr>
              <a:r>
                <a:rPr lang="en-US" sz="2600" kern="1200" dirty="0" err="1" smtClean="0">
                  <a:latin typeface="Times New Roman" panose="02020603050405020304" pitchFamily="18" charset="0"/>
                  <a:cs typeface="Times New Roman" panose="02020603050405020304" pitchFamily="18" charset="0"/>
                </a:rPr>
                <a:t>Câu</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chuyện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dân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gian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kể</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câu</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chuyện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hình</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thành</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chiếc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giày</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nhưng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nhấn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mạnh</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vấn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đề</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góc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nhìn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Chúng</a:t>
              </a:r>
              <a:r>
                <a:rPr lang="en-US" sz="2600" kern="1200" dirty="0" smtClean="0">
                  <a:latin typeface="Times New Roman" panose="02020603050405020304" pitchFamily="18" charset="0"/>
                  <a:cs typeface="Times New Roman" panose="02020603050405020304" pitchFamily="18" charset="0"/>
                </a:rPr>
                <a:t> ta </a:t>
              </a:r>
              <a:r>
                <a:rPr lang="en-US" sz="2600" kern="1200" dirty="0" err="1" smtClean="0">
                  <a:latin typeface="Times New Roman" panose="02020603050405020304" pitchFamily="18" charset="0"/>
                  <a:cs typeface="Times New Roman" panose="02020603050405020304" pitchFamily="18" charset="0"/>
                </a:rPr>
                <a:t>nên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nhìn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nhận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một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vấn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đề</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từ</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nhiều</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góc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độ</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khác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nhau</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xem</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xét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và</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đưa</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ra</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quyết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định</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phù</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hợp</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nhất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đối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với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lợi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ích</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của</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chúng</a:t>
              </a:r>
              <a:r>
                <a:rPr lang="en-US" sz="2600" kern="1200" dirty="0" smtClean="0">
                  <a:latin typeface="Times New Roman" panose="02020603050405020304" pitchFamily="18" charset="0"/>
                  <a:cs typeface="Times New Roman" panose="02020603050405020304" pitchFamily="18" charset="0"/>
                </a:rPr>
                <a:t> ta.</a:t>
              </a:r>
              <a:endParaRPr lang="en-US" sz="26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41451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858000"/>
          </a:xfrm>
          <a:prstGeom prst="rect">
            <a:avLst/>
          </a:prstGeom>
        </p:spPr>
      </p:pic>
      <p:pic>
        <p:nvPicPr>
          <p:cNvPr id="5" name="Picture 4"/>
          <p:cNvPicPr>
            <a:picLocks noChangeAspect="1"/>
          </p:cNvPicPr>
          <p:nvPr/>
        </p:nvPicPr>
        <p:blipFill>
          <a:blip r:embed="rId3"/>
          <a:stretch>
            <a:fillRect/>
          </a:stretch>
        </p:blipFill>
        <p:spPr>
          <a:xfrm>
            <a:off x="4186084" y="1143000"/>
            <a:ext cx="3819832" cy="1324959"/>
          </a:xfrm>
          <a:prstGeom prst="rect">
            <a:avLst/>
          </a:prstGeom>
        </p:spPr>
      </p:pic>
      <p:sp>
        <p:nvSpPr>
          <p:cNvPr id="6" name="Rectangle 5"/>
          <p:cNvSpPr/>
          <p:nvPr/>
        </p:nvSpPr>
        <p:spPr>
          <a:xfrm>
            <a:off x="3214869" y="668635"/>
            <a:ext cx="5998245" cy="923330"/>
          </a:xfrm>
          <a:prstGeom prst="rect">
            <a:avLst/>
          </a:prstGeom>
          <a:noFill/>
        </p:spPr>
        <p:txBody>
          <a:bodyPr wrap="none" lIns="91440" tIns="45720" rIns="91440" bIns="45720">
            <a:prstTxWarp prst="textArchUp">
              <a:avLst>
                <a:gd name="adj" fmla="val 10597370"/>
              </a:avLst>
            </a:prstTxWarp>
            <a:spAutoFit/>
          </a:bodyPr>
          <a:lstStyle/>
          <a:p>
            <a:pPr algn="ctr"/>
            <a:r>
              <a:rPr lang="en-US" sz="5400" b="1" cap="none" spc="0"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rPr>
              <a:t>TIẾP SỨC ĐỒNG ĐỘI</a:t>
            </a:r>
            <a:endParaRPr lang="en-US" sz="5400" b="1" cap="none" spc="0" dirty="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endParaRPr>
          </a:p>
        </p:txBody>
      </p:sp>
      <p:sp>
        <p:nvSpPr>
          <p:cNvPr id="8" name="Rectangle 7"/>
          <p:cNvSpPr/>
          <p:nvPr/>
        </p:nvSpPr>
        <p:spPr>
          <a:xfrm>
            <a:off x="2703871" y="3129185"/>
            <a:ext cx="6784257" cy="2606676"/>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lvl="0" algn="just">
              <a:lnSpc>
                <a:spcPct val="115000"/>
              </a:lnSpc>
              <a:buSzPts val="1400"/>
            </a:pP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GV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đọc</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lần</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lượt</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từng</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câu</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hỏi</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HS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trả</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lời</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đúng</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câu</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hỏi</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trước</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đó</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sẽ</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được</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quyền</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mời</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bất</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kì</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HS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nào</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trả</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lời</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câu</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hỏi</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tiếp</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theo.</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Nên</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mời</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đa</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dạng</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các</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thành</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viên</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ở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các</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tổ</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nhóm</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khác</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nhau</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trong</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lớp</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a:t>
            </a:r>
          </a:p>
          <a:p>
            <a:pPr lvl="0" algn="just">
              <a:lnSpc>
                <a:spcPct val="115000"/>
              </a:lnSpc>
              <a:buSzPts val="1400"/>
            </a:pP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Sau</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khi</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GV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đọc</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xong</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câu</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hỏi</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HS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có</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5s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để</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suy</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nghĩ</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và</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chọn</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đáp</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en-US" sz="2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án</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a:t>
            </a:r>
          </a:p>
        </p:txBody>
      </p:sp>
      <p:sp>
        <p:nvSpPr>
          <p:cNvPr id="9" name="Rectangle 8"/>
          <p:cNvSpPr/>
          <p:nvPr/>
        </p:nvSpPr>
        <p:spPr>
          <a:xfrm>
            <a:off x="1312645" y="2253191"/>
            <a:ext cx="2222019" cy="523220"/>
          </a:xfrm>
          <a:prstGeom prst="rect">
            <a:avLst/>
          </a:prstGeom>
          <a:noFill/>
        </p:spPr>
        <p:txBody>
          <a:bodyPr wrap="none" lIns="91440" tIns="45720" rIns="91440" bIns="45720">
            <a:spAutoFit/>
          </a:bodyPr>
          <a:lstStyle/>
          <a:p>
            <a:pPr algn="ctr"/>
            <a:r>
              <a:rPr lang="en-US" sz="2800" b="1" cap="none" spc="0" dirty="0"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LUẬT CHƠI</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072673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3600">
                <a:solidFill>
                  <a:srgbClr val="7030A0"/>
                </a:solidFill>
                <a:latin typeface="Times New Roman" panose="02020603050405020304" pitchFamily="18" charset="0"/>
                <a:ea typeface="Times New Roman" panose="02020603050405020304" pitchFamily="18" charset="0"/>
              </a:rPr>
              <a:t>Câu 1: Văn bản Góc nhìn thuộc thể loại gì?</a:t>
            </a:r>
            <a:endParaRPr lang="en-US" sz="3600">
              <a:solidFill>
                <a:srgbClr val="7030A0"/>
              </a:solidFill>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1110220" y="1949345"/>
            <a:ext cx="4906798" cy="11838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0"/>
              </a:spcAft>
              <a:buFont typeface="+mj-lt"/>
              <a:buAutoNum type="alphaUcPeriod"/>
              <a:tabLst>
                <a:tab pos="457200" algn="l"/>
              </a:tabLst>
            </a:pPr>
            <a:r>
              <a:rPr lang="en-US" sz="3200">
                <a:solidFill>
                  <a:srgbClr val="7030A0"/>
                </a:solidFill>
                <a:latin typeface="Times New Roman" panose="02020603050405020304" pitchFamily="18" charset="0"/>
                <a:ea typeface="Times New Roman" panose="02020603050405020304" pitchFamily="18" charset="0"/>
              </a:rPr>
              <a:t>Truyện dân gian.</a:t>
            </a:r>
            <a:endParaRPr lang="en-US" sz="3200">
              <a:solidFill>
                <a:srgbClr val="7030A0"/>
              </a:solidFill>
              <a:effectLst/>
              <a:latin typeface="Times New Roman" panose="02020603050405020304" pitchFamily="18" charset="0"/>
              <a:ea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12128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ts val="1800"/>
              </a:spcBef>
              <a:spcAft>
                <a:spcPts val="0"/>
              </a:spcAft>
              <a:tabLst>
                <a:tab pos="457200" algn="l"/>
              </a:tabLst>
            </a:pPr>
            <a:r>
              <a:rPr lang="en-US" sz="3200" dirty="0" smtClean="0">
                <a:solidFill>
                  <a:srgbClr val="7030A0"/>
                </a:solidFill>
                <a:latin typeface="Times New Roman" panose="02020603050405020304" pitchFamily="18" charset="0"/>
                <a:ea typeface="Times New Roman" panose="02020603050405020304" pitchFamily="18" charset="0"/>
              </a:rPr>
              <a:t>B. </a:t>
            </a:r>
            <a:r>
              <a:rPr lang="en-US" sz="3200" dirty="0" err="1" smtClean="0">
                <a:solidFill>
                  <a:srgbClr val="7030A0"/>
                </a:solidFill>
                <a:latin typeface="Times New Roman" panose="02020603050405020304" pitchFamily="18" charset="0"/>
                <a:ea typeface="Times New Roman" panose="02020603050405020304" pitchFamily="18" charset="0"/>
              </a:rPr>
              <a:t>Truyện</a:t>
            </a:r>
            <a:r>
              <a:rPr lang="en-US" sz="3200" dirty="0" smtClean="0">
                <a:solidFill>
                  <a:srgbClr val="7030A0"/>
                </a:solidFill>
                <a:latin typeface="Times New Roman" panose="02020603050405020304" pitchFamily="18" charset="0"/>
                <a:ea typeface="Times New Roman" panose="02020603050405020304" pitchFamily="18" charset="0"/>
              </a:rPr>
              <a:t> </a:t>
            </a:r>
            <a:r>
              <a:rPr lang="en-US" sz="3200" dirty="0" err="1">
                <a:solidFill>
                  <a:srgbClr val="7030A0"/>
                </a:solidFill>
                <a:latin typeface="Times New Roman" panose="02020603050405020304" pitchFamily="18" charset="0"/>
                <a:ea typeface="Times New Roman" panose="02020603050405020304" pitchFamily="18" charset="0"/>
              </a:rPr>
              <a:t>ngắn</a:t>
            </a:r>
            <a:r>
              <a:rPr lang="en-US" sz="3200" dirty="0">
                <a:solidFill>
                  <a:srgbClr val="7030A0"/>
                </a:solidFill>
                <a:latin typeface="Times New Roman" panose="02020603050405020304" pitchFamily="18" charset="0"/>
                <a:ea typeface="Times New Roman" panose="02020603050405020304" pitchFamily="18" charset="0"/>
              </a:rPr>
              <a:t>.</a:t>
            </a:r>
            <a:endParaRPr lang="en-US" sz="3200" dirty="0">
              <a:solidFill>
                <a:srgbClr val="7030A0"/>
              </a:solidFill>
              <a:effectLst/>
              <a:latin typeface="Times New Roman" panose="02020603050405020304" pitchFamily="18" charset="0"/>
              <a:ea typeface="Times New Roman" panose="02020603050405020304" pitchFamily="18" charset="0"/>
            </a:endParaRPr>
          </a:p>
        </p:txBody>
      </p:sp>
      <p:sp>
        <p:nvSpPr>
          <p:cNvPr id="43" name="Rectangle 42"/>
          <p:cNvSpPr/>
          <p:nvPr/>
        </p:nvSpPr>
        <p:spPr>
          <a:xfrm>
            <a:off x="1110220" y="3423730"/>
            <a:ext cx="4906798" cy="11312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tabLst>
                <a:tab pos="457200" algn="l"/>
              </a:tabLst>
            </a:pPr>
            <a:r>
              <a:rPr lang="en-US" sz="3200" dirty="0" smtClean="0">
                <a:solidFill>
                  <a:srgbClr val="7030A0"/>
                </a:solidFill>
                <a:latin typeface="Times New Roman" panose="02020603050405020304" pitchFamily="18" charset="0"/>
                <a:ea typeface="Times New Roman" panose="02020603050405020304" pitchFamily="18" charset="0"/>
              </a:rPr>
              <a:t>C. </a:t>
            </a:r>
            <a:r>
              <a:rPr lang="en-US" sz="3200" dirty="0" err="1" smtClean="0">
                <a:solidFill>
                  <a:srgbClr val="7030A0"/>
                </a:solidFill>
                <a:latin typeface="Times New Roman" panose="02020603050405020304" pitchFamily="18" charset="0"/>
                <a:ea typeface="Times New Roman" panose="02020603050405020304" pitchFamily="18" charset="0"/>
              </a:rPr>
              <a:t>Truyện</a:t>
            </a:r>
            <a:r>
              <a:rPr lang="en-US" sz="3200" dirty="0" smtClean="0">
                <a:solidFill>
                  <a:srgbClr val="7030A0"/>
                </a:solidFill>
                <a:latin typeface="Times New Roman" panose="02020603050405020304" pitchFamily="18" charset="0"/>
                <a:ea typeface="Times New Roman" panose="02020603050405020304" pitchFamily="18" charset="0"/>
              </a:rPr>
              <a:t> </a:t>
            </a:r>
            <a:r>
              <a:rPr lang="en-US" sz="3200" dirty="0" err="1">
                <a:solidFill>
                  <a:srgbClr val="7030A0"/>
                </a:solidFill>
                <a:latin typeface="Times New Roman" panose="02020603050405020304" pitchFamily="18" charset="0"/>
                <a:ea typeface="Times New Roman" panose="02020603050405020304" pitchFamily="18" charset="0"/>
              </a:rPr>
              <a:t>ngụ</a:t>
            </a:r>
            <a:r>
              <a:rPr lang="en-US" sz="3200" dirty="0">
                <a:solidFill>
                  <a:srgbClr val="7030A0"/>
                </a:solidFill>
                <a:latin typeface="Times New Roman" panose="02020603050405020304" pitchFamily="18" charset="0"/>
                <a:ea typeface="Times New Roman" panose="02020603050405020304" pitchFamily="18" charset="0"/>
              </a:rPr>
              <a:t> </a:t>
            </a:r>
            <a:r>
              <a:rPr lang="en-US" sz="3200" dirty="0" err="1">
                <a:solidFill>
                  <a:srgbClr val="7030A0"/>
                </a:solidFill>
                <a:latin typeface="Times New Roman" panose="02020603050405020304" pitchFamily="18" charset="0"/>
                <a:ea typeface="Times New Roman" panose="02020603050405020304" pitchFamily="18" charset="0"/>
              </a:rPr>
              <a:t>ngôn</a:t>
            </a:r>
            <a:endPar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endParaRPr>
          </a:p>
        </p:txBody>
      </p:sp>
      <p:sp>
        <p:nvSpPr>
          <p:cNvPr id="44" name="Rectangle 43"/>
          <p:cNvSpPr/>
          <p:nvPr/>
        </p:nvSpPr>
        <p:spPr>
          <a:xfrm>
            <a:off x="6157442" y="3423730"/>
            <a:ext cx="4906798" cy="11312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tabLst>
                <a:tab pos="457200" algn="l"/>
              </a:tabLst>
            </a:pPr>
            <a:r>
              <a:rPr lang="en-US" sz="3200" dirty="0" smtClean="0">
                <a:solidFill>
                  <a:srgbClr val="7030A0"/>
                </a:solidFill>
                <a:latin typeface="Times New Roman" panose="02020603050405020304" pitchFamily="18" charset="0"/>
                <a:ea typeface="Times New Roman" panose="02020603050405020304" pitchFamily="18" charset="0"/>
              </a:rPr>
              <a:t>D. </a:t>
            </a:r>
            <a:r>
              <a:rPr lang="en-US" sz="3200" dirty="0" err="1" smtClean="0">
                <a:solidFill>
                  <a:srgbClr val="7030A0"/>
                </a:solidFill>
                <a:latin typeface="Times New Roman" panose="02020603050405020304" pitchFamily="18" charset="0"/>
                <a:ea typeface="Times New Roman" panose="02020603050405020304" pitchFamily="18" charset="0"/>
              </a:rPr>
              <a:t>Truyện</a:t>
            </a:r>
            <a:r>
              <a:rPr lang="en-US" sz="3200" dirty="0" smtClean="0">
                <a:solidFill>
                  <a:srgbClr val="7030A0"/>
                </a:solidFill>
                <a:latin typeface="Times New Roman" panose="02020603050405020304" pitchFamily="18" charset="0"/>
                <a:ea typeface="Times New Roman" panose="02020603050405020304" pitchFamily="18" charset="0"/>
              </a:rPr>
              <a:t> </a:t>
            </a:r>
            <a:r>
              <a:rPr lang="en-US" sz="3200" dirty="0" err="1">
                <a:solidFill>
                  <a:srgbClr val="7030A0"/>
                </a:solidFill>
                <a:latin typeface="Times New Roman" panose="02020603050405020304" pitchFamily="18" charset="0"/>
                <a:ea typeface="Times New Roman" panose="02020603050405020304" pitchFamily="18" charset="0"/>
              </a:rPr>
              <a:t>kí</a:t>
            </a:r>
            <a:r>
              <a:rPr lang="en-US" sz="3200" dirty="0">
                <a:solidFill>
                  <a:srgbClr val="7030A0"/>
                </a:solidFill>
                <a:latin typeface="Times New Roman" panose="02020603050405020304" pitchFamily="18" charset="0"/>
                <a:ea typeface="Times New Roman" panose="02020603050405020304" pitchFamily="18" charset="0"/>
              </a:rPr>
              <a:t>.</a:t>
            </a:r>
            <a:endParaRPr lang="en-US" sz="3200" dirty="0">
              <a:solidFill>
                <a:srgbClr val="7030A0"/>
              </a:solidFill>
              <a:effectLst/>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245478" y="2277586"/>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91464" y="3769131"/>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83946" y="368900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6" name="TextBox 5"/>
          <p:cNvSpPr txBox="1"/>
          <p:nvPr/>
        </p:nvSpPr>
        <p:spPr>
          <a:xfrm>
            <a:off x="10318236" y="6519645"/>
            <a:ext cx="183002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166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3600">
                <a:solidFill>
                  <a:schemeClr val="tx1"/>
                </a:solidFill>
                <a:latin typeface="Times New Roman" panose="02020603050405020304" pitchFamily="18" charset="0"/>
                <a:ea typeface="Times New Roman" panose="02020603050405020304" pitchFamily="18" charset="0"/>
              </a:rPr>
              <a:t>Câu 2: Tại sao nhà vua lại ra lệnh cho bao phủ tất cả các con đường trong vương quốc bằng da súc vật?</a:t>
            </a:r>
            <a:endParaRPr lang="en-US" sz="3600">
              <a:solidFill>
                <a:schemeClr val="tx1"/>
              </a:solidFill>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826910" y="1949345"/>
            <a:ext cx="5020189" cy="118988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0"/>
              </a:spcAft>
              <a:buFont typeface="+mj-lt"/>
              <a:buAutoNum type="alphaUcPeriod"/>
              <a:tabLst>
                <a:tab pos="457200" algn="l"/>
              </a:tabLst>
            </a:pPr>
            <a:r>
              <a:rPr lang="en-US" sz="2800">
                <a:solidFill>
                  <a:schemeClr val="tx1"/>
                </a:solidFill>
                <a:latin typeface="Times New Roman" panose="02020603050405020304" pitchFamily="18" charset="0"/>
                <a:ea typeface="Times New Roman" panose="02020603050405020304" pitchFamily="18" charset="0"/>
              </a:rPr>
              <a:t>Vì vua muốn vương quốc trở nên sang trọng.</a:t>
            </a:r>
            <a:endParaRPr lang="en-US" sz="2800">
              <a:solidFill>
                <a:schemeClr val="tx1"/>
              </a:solidFill>
              <a:effectLst/>
              <a:latin typeface="Times New Roman" panose="02020603050405020304" pitchFamily="18" charset="0"/>
              <a:ea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4" y="1953535"/>
            <a:ext cx="5228749" cy="11856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ts val="1800"/>
              </a:spcBef>
              <a:spcAft>
                <a:spcPts val="0"/>
              </a:spcAft>
              <a:tabLst>
                <a:tab pos="457200" algn="l"/>
              </a:tabLst>
            </a:pPr>
            <a:r>
              <a:rPr lang="en-US" sz="2800" dirty="0" smtClean="0">
                <a:solidFill>
                  <a:schemeClr val="tx1"/>
                </a:solidFill>
                <a:latin typeface="Times New Roman" panose="02020603050405020304" pitchFamily="18" charset="0"/>
                <a:ea typeface="Times New Roman" panose="02020603050405020304" pitchFamily="18" charset="0"/>
              </a:rPr>
              <a:t>B. </a:t>
            </a:r>
            <a:r>
              <a:rPr lang="en-US" sz="2800" dirty="0" err="1" smtClean="0">
                <a:solidFill>
                  <a:schemeClr val="tx1"/>
                </a:solidFill>
                <a:latin typeface="Times New Roman" panose="02020603050405020304" pitchFamily="18" charset="0"/>
                <a:ea typeface="Times New Roman" panose="02020603050405020304" pitchFamily="18" charset="0"/>
              </a:rPr>
              <a:t>Vì</a:t>
            </a:r>
            <a:r>
              <a:rPr lang="en-US" sz="2800" dirty="0" smtClean="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khi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vua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đi</a:t>
            </a:r>
            <a:r>
              <a:rPr lang="en-US" sz="2800" dirty="0">
                <a:solidFill>
                  <a:schemeClr val="tx1"/>
                </a:solidFill>
                <a:latin typeface="Times New Roman" panose="02020603050405020304" pitchFamily="18" charset="0"/>
                <a:ea typeface="Times New Roman" panose="02020603050405020304" pitchFamily="18" charset="0"/>
              </a:rPr>
              <a:t> vi </a:t>
            </a:r>
            <a:r>
              <a:rPr lang="en-US" sz="2800" dirty="0" err="1">
                <a:solidFill>
                  <a:schemeClr val="tx1"/>
                </a:solidFill>
                <a:latin typeface="Times New Roman" panose="02020603050405020304" pitchFamily="18" charset="0"/>
                <a:ea typeface="Times New Roman" panose="02020603050405020304" pitchFamily="18" charset="0"/>
              </a:rPr>
              <a:t>hành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đã</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bị</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đau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chân</a:t>
            </a:r>
            <a:r>
              <a:rPr lang="en-US" sz="2800" dirty="0">
                <a:solidFill>
                  <a:schemeClr val="tx1"/>
                </a:solidFill>
                <a:latin typeface="Times New Roman" panose="02020603050405020304" pitchFamily="18" charset="0"/>
                <a:ea typeface="Times New Roman" panose="02020603050405020304" pitchFamily="18" charset="0"/>
              </a:rPr>
              <a:t> do </a:t>
            </a:r>
            <a:r>
              <a:rPr lang="en-US" sz="2800" dirty="0" err="1">
                <a:solidFill>
                  <a:schemeClr val="tx1"/>
                </a:solidFill>
                <a:latin typeface="Times New Roman" panose="02020603050405020304" pitchFamily="18" charset="0"/>
                <a:ea typeface="Times New Roman" panose="02020603050405020304" pitchFamily="18" charset="0"/>
              </a:rPr>
              <a:t>đường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gập</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ghềnh</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43" name="Rectangle 42"/>
          <p:cNvSpPr/>
          <p:nvPr/>
        </p:nvSpPr>
        <p:spPr>
          <a:xfrm>
            <a:off x="826910" y="3438676"/>
            <a:ext cx="5076717" cy="12638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tabLst>
                <a:tab pos="457200" algn="l"/>
              </a:tabLst>
            </a:pPr>
            <a:r>
              <a:rPr lang="en-US" sz="2800" dirty="0" smtClean="0">
                <a:solidFill>
                  <a:schemeClr val="tx1"/>
                </a:solidFill>
                <a:latin typeface="Times New Roman" panose="02020603050405020304" pitchFamily="18" charset="0"/>
                <a:ea typeface="Times New Roman" panose="02020603050405020304" pitchFamily="18" charset="0"/>
              </a:rPr>
              <a:t>C. </a:t>
            </a:r>
            <a:r>
              <a:rPr lang="en-US" sz="2800" dirty="0" err="1" smtClean="0">
                <a:solidFill>
                  <a:schemeClr val="tx1"/>
                </a:solidFill>
                <a:latin typeface="Times New Roman" panose="02020603050405020304" pitchFamily="18" charset="0"/>
                <a:ea typeface="Times New Roman" panose="02020603050405020304" pitchFamily="18" charset="0"/>
              </a:rPr>
              <a:t>Vì</a:t>
            </a:r>
            <a:r>
              <a:rPr lang="en-US" sz="2800" dirty="0" smtClean="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vua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quan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tâm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đến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đời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sống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của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người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dân</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44" name="Rectangle 43"/>
          <p:cNvSpPr/>
          <p:nvPr/>
        </p:nvSpPr>
        <p:spPr>
          <a:xfrm>
            <a:off x="6044506" y="3412094"/>
            <a:ext cx="5263363" cy="12904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tabLst>
                <a:tab pos="457200" algn="l"/>
              </a:tabLst>
            </a:pPr>
            <a:r>
              <a:rPr lang="en-US" sz="2400" dirty="0" smtClean="0">
                <a:solidFill>
                  <a:schemeClr val="tx1"/>
                </a:solidFill>
                <a:latin typeface="Times New Roman" panose="02020603050405020304" pitchFamily="18" charset="0"/>
                <a:ea typeface="Times New Roman" panose="02020603050405020304" pitchFamily="18" charset="0"/>
              </a:rPr>
              <a:t>D. </a:t>
            </a:r>
            <a:r>
              <a:rPr lang="en-US" sz="2400" dirty="0" err="1" smtClean="0">
                <a:solidFill>
                  <a:schemeClr val="tx1"/>
                </a:solidFill>
                <a:latin typeface="Times New Roman" panose="02020603050405020304" pitchFamily="18" charset="0"/>
                <a:ea typeface="Times New Roman" panose="02020603050405020304" pitchFamily="18" charset="0"/>
              </a:rPr>
              <a:t>Vì</a:t>
            </a:r>
            <a:r>
              <a:rPr lang="en-US" sz="2400" dirty="0" smtClean="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khi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vua</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đi</a:t>
            </a:r>
            <a:r>
              <a:rPr lang="en-US" sz="2400" dirty="0">
                <a:solidFill>
                  <a:schemeClr val="tx1"/>
                </a:solidFill>
                <a:latin typeface="Times New Roman" panose="02020603050405020304" pitchFamily="18" charset="0"/>
                <a:ea typeface="Times New Roman" panose="02020603050405020304" pitchFamily="18" charset="0"/>
              </a:rPr>
              <a:t> vi </a:t>
            </a:r>
            <a:r>
              <a:rPr lang="en-US" sz="2400" dirty="0" err="1">
                <a:solidFill>
                  <a:schemeClr val="tx1"/>
                </a:solidFill>
                <a:latin typeface="Times New Roman" panose="02020603050405020304" pitchFamily="18" charset="0"/>
                <a:ea typeface="Times New Roman" panose="02020603050405020304" pitchFamily="18" charset="0"/>
              </a:rPr>
              <a:t>hành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không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muốn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đeo</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giày</a:t>
            </a:r>
            <a:r>
              <a:rPr lang="en-US" sz="2400"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41377" y="2232346"/>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50584" y="3769131"/>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35042" y="3658820"/>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89826" y="2277626"/>
            <a:ext cx="804742" cy="643793"/>
          </a:xfrm>
          <a:prstGeom prst="rect">
            <a:avLst/>
          </a:prstGeom>
        </p:spPr>
      </p:pic>
    </p:spTree>
    <p:extLst>
      <p:ext uri="{BB962C8B-B14F-4D97-AF65-F5344CB8AC3E}">
        <p14:creationId xmlns:p14="http://schemas.microsoft.com/office/powerpoint/2010/main" val="139988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3600">
                <a:solidFill>
                  <a:schemeClr val="tx1"/>
                </a:solidFill>
                <a:latin typeface="Times New Roman" panose="02020603050405020304" pitchFamily="18" charset="0"/>
                <a:ea typeface="Times New Roman" panose="02020603050405020304" pitchFamily="18" charset="0"/>
              </a:rPr>
              <a:t>Câu 3: Cách giải quyết của người hầu có ưu thế gì?</a:t>
            </a:r>
            <a:endParaRPr lang="en-US" sz="3600">
              <a:solidFill>
                <a:schemeClr val="tx1"/>
              </a:solidFill>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1110220" y="1949346"/>
            <a:ext cx="4906798" cy="99459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Bef>
                <a:spcPts val="1800"/>
              </a:spcBef>
              <a:spcAft>
                <a:spcPts val="0"/>
              </a:spcAft>
              <a:buFont typeface="+mj-lt"/>
              <a:buAutoNum type="alphaUcPeriod"/>
              <a:tabLst>
                <a:tab pos="457200" algn="l"/>
              </a:tabLst>
            </a:pPr>
            <a:r>
              <a:rPr lang="en-US" sz="2800">
                <a:solidFill>
                  <a:schemeClr val="tx1"/>
                </a:solidFill>
                <a:latin typeface="Times New Roman" panose="02020603050405020304" pitchFamily="18" charset="0"/>
                <a:ea typeface="Times New Roman" panose="02020603050405020304" pitchFamily="18" charset="0"/>
              </a:rPr>
              <a:t>Tiết kiệm thời gian, công sức, của cải.</a:t>
            </a:r>
            <a:endParaRPr lang="en-US" sz="2800">
              <a:solidFill>
                <a:schemeClr val="tx1"/>
              </a:solidFill>
              <a:effectLst/>
              <a:latin typeface="Times New Roman" panose="02020603050405020304" pitchFamily="18" charset="0"/>
              <a:ea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99459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tabLst>
                <a:tab pos="457200" algn="l"/>
              </a:tabLst>
            </a:pPr>
            <a:r>
              <a:rPr lang="en-US" sz="2800" dirty="0" smtClean="0">
                <a:solidFill>
                  <a:schemeClr val="tx1"/>
                </a:solidFill>
                <a:latin typeface="Times New Roman" panose="02020603050405020304" pitchFamily="18" charset="0"/>
                <a:ea typeface="Times New Roman" panose="02020603050405020304" pitchFamily="18" charset="0"/>
              </a:rPr>
              <a:t>B. </a:t>
            </a:r>
            <a:r>
              <a:rPr lang="en-US" sz="2800" dirty="0" err="1" smtClean="0">
                <a:solidFill>
                  <a:schemeClr val="tx1"/>
                </a:solidFill>
                <a:latin typeface="Times New Roman" panose="02020603050405020304" pitchFamily="18" charset="0"/>
                <a:ea typeface="Times New Roman" panose="02020603050405020304" pitchFamily="18" charset="0"/>
              </a:rPr>
              <a:t>Tiết</a:t>
            </a:r>
            <a:r>
              <a:rPr lang="en-US" sz="2800" dirty="0" smtClean="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kiệm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thời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gian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công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sức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nhân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lực</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43" name="Rectangle 42"/>
          <p:cNvSpPr/>
          <p:nvPr/>
        </p:nvSpPr>
        <p:spPr>
          <a:xfrm>
            <a:off x="1110220" y="3073871"/>
            <a:ext cx="4906798" cy="99459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tabLst>
                <a:tab pos="457200" algn="l"/>
              </a:tabLst>
            </a:pPr>
            <a:r>
              <a:rPr lang="en-US" sz="2800" dirty="0" smtClean="0">
                <a:solidFill>
                  <a:schemeClr val="tx1"/>
                </a:solidFill>
                <a:latin typeface="Times New Roman" panose="02020603050405020304" pitchFamily="18" charset="0"/>
                <a:ea typeface="Times New Roman" panose="02020603050405020304" pitchFamily="18" charset="0"/>
              </a:rPr>
              <a:t>C. </a:t>
            </a:r>
            <a:r>
              <a:rPr lang="en-US" sz="2800" dirty="0" err="1" smtClean="0">
                <a:solidFill>
                  <a:schemeClr val="tx1"/>
                </a:solidFill>
                <a:latin typeface="Times New Roman" panose="02020603050405020304" pitchFamily="18" charset="0"/>
                <a:ea typeface="Times New Roman" panose="02020603050405020304" pitchFamily="18" charset="0"/>
              </a:rPr>
              <a:t>Cách</a:t>
            </a:r>
            <a:r>
              <a:rPr lang="en-US" sz="2800" dirty="0" smtClean="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giải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quyết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khoa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học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mởi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lạ</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44" name="Rectangle 43"/>
          <p:cNvSpPr/>
          <p:nvPr/>
        </p:nvSpPr>
        <p:spPr>
          <a:xfrm>
            <a:off x="6130615" y="3078060"/>
            <a:ext cx="4906798" cy="99459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tabLst>
                <a:tab pos="457200" algn="l"/>
              </a:tabLst>
            </a:pPr>
            <a:r>
              <a:rPr lang="en-US" sz="2800" dirty="0" smtClean="0">
                <a:solidFill>
                  <a:schemeClr val="tx1"/>
                </a:solidFill>
                <a:latin typeface="Times New Roman" panose="02020603050405020304" pitchFamily="18" charset="0"/>
                <a:ea typeface="Times New Roman" panose="02020603050405020304" pitchFamily="18" charset="0"/>
              </a:rPr>
              <a:t>D. </a:t>
            </a:r>
            <a:r>
              <a:rPr lang="en-US" sz="2800" dirty="0" err="1" smtClean="0">
                <a:solidFill>
                  <a:schemeClr val="tx1"/>
                </a:solidFill>
                <a:latin typeface="Times New Roman" panose="02020603050405020304" pitchFamily="18" charset="0"/>
                <a:ea typeface="Times New Roman" panose="02020603050405020304" pitchFamily="18" charset="0"/>
              </a:rPr>
              <a:t>Cách</a:t>
            </a:r>
            <a:r>
              <a:rPr lang="en-US" sz="2800" dirty="0" smtClean="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giải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quyết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không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có</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ưu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thế</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gì</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hơn</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960405"/>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3107235"/>
            <a:ext cx="804536" cy="95501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2671" y="3118832"/>
            <a:ext cx="804742" cy="959235"/>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026493"/>
            <a:ext cx="804742" cy="873235"/>
          </a:xfrm>
          <a:prstGeom prst="rect">
            <a:avLst/>
          </a:prstGeom>
        </p:spPr>
      </p:pic>
      <p:sp>
        <p:nvSpPr>
          <p:cNvPr id="2" name="TextBox 1"/>
          <p:cNvSpPr txBox="1"/>
          <p:nvPr/>
        </p:nvSpPr>
        <p:spPr>
          <a:xfrm>
            <a:off x="10232671" y="6562165"/>
            <a:ext cx="195932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34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3600" b="1" dirty="0" err="1">
                <a:solidFill>
                  <a:srgbClr val="0070C0"/>
                </a:solidFill>
                <a:latin typeface="Times New Roman" panose="02020603050405020304" pitchFamily="18" charset="0"/>
                <a:ea typeface="Times New Roman" panose="02020603050405020304" pitchFamily="18" charset="0"/>
              </a:rPr>
              <a:t>Câu</a:t>
            </a:r>
            <a:r>
              <a:rPr lang="en-US" sz="3600" b="1" dirty="0">
                <a:solidFill>
                  <a:srgbClr val="0070C0"/>
                </a:solidFill>
                <a:latin typeface="Times New Roman" panose="02020603050405020304" pitchFamily="18" charset="0"/>
                <a:ea typeface="Times New Roman" panose="02020603050405020304" pitchFamily="18" charset="0"/>
              </a:rPr>
              <a:t> 4: </a:t>
            </a:r>
            <a:r>
              <a:rPr lang="en-US" sz="3600" b="1" dirty="0" err="1">
                <a:solidFill>
                  <a:srgbClr val="0070C0"/>
                </a:solidFill>
                <a:latin typeface="Times New Roman" panose="02020603050405020304" pitchFamily="18" charset="0"/>
                <a:ea typeface="Times New Roman" panose="02020603050405020304" pitchFamily="18" charset="0"/>
              </a:rPr>
              <a:t>Phương</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rPr>
              <a:t>thức</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rPr>
              <a:t>biểu</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rPr>
              <a:t>đạt</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rPr>
              <a:t>chính</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rPr>
              <a:t>của</a:t>
            </a:r>
            <a:r>
              <a:rPr lang="en-US" sz="3600" b="1" dirty="0">
                <a:solidFill>
                  <a:srgbClr val="0070C0"/>
                </a:solidFill>
                <a:latin typeface="Times New Roman" panose="02020603050405020304" pitchFamily="18" charset="0"/>
                <a:ea typeface="Times New Roman" panose="02020603050405020304" pitchFamily="18" charset="0"/>
              </a:rPr>
              <a:t> VB </a:t>
            </a:r>
            <a:r>
              <a:rPr lang="en-US" sz="3600" b="1" dirty="0" err="1">
                <a:solidFill>
                  <a:srgbClr val="0070C0"/>
                </a:solidFill>
                <a:latin typeface="Times New Roman" panose="02020603050405020304" pitchFamily="18" charset="0"/>
                <a:ea typeface="Times New Roman" panose="02020603050405020304" pitchFamily="18" charset="0"/>
              </a:rPr>
              <a:t>Góc</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rPr>
              <a:t>nhìn</a:t>
            </a:r>
            <a:r>
              <a:rPr lang="en-US" sz="3600" b="1" dirty="0">
                <a:solidFill>
                  <a:srgbClr val="0070C0"/>
                </a:solidFill>
                <a:latin typeface="Times New Roman" panose="02020603050405020304" pitchFamily="18"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1075412" y="1969967"/>
            <a:ext cx="4906798" cy="116885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0"/>
              </a:spcAft>
              <a:buFont typeface="+mj-lt"/>
              <a:buAutoNum type="alphaUcPeriod"/>
            </a:pPr>
            <a:r>
              <a:rPr lang="en-US" sz="2800" dirty="0" smtClean="0">
                <a:solidFill>
                  <a:schemeClr val="tx1"/>
                </a:solidFill>
                <a:latin typeface="Times New Roman" panose="02020603050405020304" pitchFamily="18" charset="0"/>
                <a:ea typeface="Times New Roman" panose="02020603050405020304" pitchFamily="18" charset="0"/>
              </a:rPr>
              <a:t> </a:t>
            </a:r>
            <a:r>
              <a:rPr lang="en-US" sz="2800" dirty="0" err="1" smtClean="0">
                <a:solidFill>
                  <a:schemeClr val="tx1"/>
                </a:solidFill>
                <a:latin typeface="Times New Roman" panose="02020603050405020304" pitchFamily="18" charset="0"/>
                <a:ea typeface="Times New Roman" panose="02020603050405020304" pitchFamily="18" charset="0"/>
              </a:rPr>
              <a:t>Tự</a:t>
            </a:r>
            <a:r>
              <a:rPr lang="en-US" sz="2800" dirty="0" smtClean="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sự</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116885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pPr>
            <a:r>
              <a:rPr lang="en-US" sz="2800" dirty="0" smtClean="0">
                <a:solidFill>
                  <a:schemeClr val="tx1"/>
                </a:solidFill>
                <a:latin typeface="Times New Roman" panose="02020603050405020304" pitchFamily="18" charset="0"/>
                <a:ea typeface="Times New Roman" panose="02020603050405020304" pitchFamily="18" charset="0"/>
              </a:rPr>
              <a:t>B. </a:t>
            </a:r>
            <a:r>
              <a:rPr lang="en-US" sz="2800" dirty="0" err="1" smtClean="0">
                <a:solidFill>
                  <a:schemeClr val="tx1"/>
                </a:solidFill>
                <a:latin typeface="Times New Roman" panose="02020603050405020304" pitchFamily="18" charset="0"/>
                <a:ea typeface="Times New Roman" panose="02020603050405020304" pitchFamily="18" charset="0"/>
              </a:rPr>
              <a:t>Miêu</a:t>
            </a:r>
            <a:r>
              <a:rPr lang="en-US" sz="2800" dirty="0" smtClean="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tả</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43" name="Rectangle 42"/>
          <p:cNvSpPr/>
          <p:nvPr/>
        </p:nvSpPr>
        <p:spPr>
          <a:xfrm>
            <a:off x="1075412" y="3313860"/>
            <a:ext cx="4906798" cy="11396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pPr>
            <a:r>
              <a:rPr lang="en-US" sz="2800" dirty="0" smtClean="0">
                <a:solidFill>
                  <a:schemeClr val="tx1"/>
                </a:solidFill>
                <a:latin typeface="Times New Roman" panose="02020603050405020304" pitchFamily="18" charset="0"/>
                <a:ea typeface="Times New Roman" panose="02020603050405020304" pitchFamily="18" charset="0"/>
              </a:rPr>
              <a:t>C. </a:t>
            </a:r>
            <a:r>
              <a:rPr lang="en-US" sz="2800" dirty="0" err="1" smtClean="0">
                <a:solidFill>
                  <a:schemeClr val="tx1"/>
                </a:solidFill>
                <a:latin typeface="Times New Roman" panose="02020603050405020304" pitchFamily="18" charset="0"/>
                <a:ea typeface="Times New Roman" panose="02020603050405020304" pitchFamily="18" charset="0"/>
              </a:rPr>
              <a:t>Biểu</a:t>
            </a:r>
            <a:r>
              <a:rPr lang="en-US" sz="2800" dirty="0" smtClean="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cảm</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44" name="Rectangle 43"/>
          <p:cNvSpPr/>
          <p:nvPr/>
        </p:nvSpPr>
        <p:spPr>
          <a:xfrm>
            <a:off x="6095807" y="3284685"/>
            <a:ext cx="4906798" cy="116885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pPr>
            <a:r>
              <a:rPr lang="en-US" sz="2400" dirty="0" smtClean="0">
                <a:solidFill>
                  <a:schemeClr val="tx1"/>
                </a:solidFill>
                <a:latin typeface="Times New Roman" panose="02020603050405020304" pitchFamily="18" charset="0"/>
                <a:ea typeface="Times New Roman" panose="02020603050405020304" pitchFamily="18" charset="0"/>
              </a:rPr>
              <a:t>D. </a:t>
            </a:r>
            <a:r>
              <a:rPr lang="en-US" sz="2400" dirty="0" err="1" smtClean="0">
                <a:solidFill>
                  <a:schemeClr val="tx1"/>
                </a:solidFill>
                <a:latin typeface="Times New Roman" panose="02020603050405020304" pitchFamily="18" charset="0"/>
                <a:ea typeface="Times New Roman" panose="02020603050405020304" pitchFamily="18" charset="0"/>
              </a:rPr>
              <a:t>Nghị</a:t>
            </a:r>
            <a:r>
              <a:rPr lang="en-US" sz="2400" dirty="0" smtClean="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luận</a:t>
            </a:r>
            <a:endParaRPr lang="en-US" sz="2000" dirty="0">
              <a:solidFill>
                <a:schemeClr val="tx1"/>
              </a:solidFill>
              <a:effectLst/>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1073690"/>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77674" y="3313859"/>
            <a:ext cx="804536" cy="1067669"/>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97863" y="3325457"/>
            <a:ext cx="804742" cy="1072383"/>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1072383"/>
          </a:xfrm>
          <a:prstGeom prst="rect">
            <a:avLst/>
          </a:prstGeom>
        </p:spPr>
      </p:pic>
      <p:sp>
        <p:nvSpPr>
          <p:cNvPr id="2" name="TextBox 1"/>
          <p:cNvSpPr txBox="1"/>
          <p:nvPr/>
        </p:nvSpPr>
        <p:spPr>
          <a:xfrm>
            <a:off x="10361978" y="6562165"/>
            <a:ext cx="183002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727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324465" y="199869"/>
            <a:ext cx="11680722" cy="223240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3600" b="1" dirty="0" err="1">
                <a:solidFill>
                  <a:srgbClr val="0070C0"/>
                </a:solidFill>
                <a:latin typeface="Times New Roman" panose="02020603050405020304" pitchFamily="18" charset="0"/>
                <a:ea typeface="Times New Roman" panose="02020603050405020304" pitchFamily="18" charset="0"/>
              </a:rPr>
              <a:t>Câu</a:t>
            </a:r>
            <a:r>
              <a:rPr lang="en-US" sz="3600" b="1" dirty="0">
                <a:solidFill>
                  <a:srgbClr val="0070C0"/>
                </a:solidFill>
                <a:latin typeface="Times New Roman" panose="02020603050405020304" pitchFamily="18" charset="0"/>
                <a:ea typeface="Times New Roman" panose="02020603050405020304" pitchFamily="18" charset="0"/>
              </a:rPr>
              <a:t> 5: </a:t>
            </a:r>
            <a:r>
              <a:rPr lang="en-US" sz="3600" b="1" dirty="0" err="1">
                <a:solidFill>
                  <a:srgbClr val="0070C0"/>
                </a:solidFill>
                <a:latin typeface="Times New Roman" panose="02020603050405020304" pitchFamily="18" charset="0"/>
                <a:ea typeface="Times New Roman" panose="02020603050405020304" pitchFamily="18" charset="0"/>
              </a:rPr>
              <a:t>Văn</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rPr>
              <a:t>bản</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Góc</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nhìn</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rPr>
              <a:t>và</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rPr>
              <a:t>hai</a:t>
            </a:r>
            <a:r>
              <a:rPr lang="en-US" sz="3600" b="1" dirty="0">
                <a:solidFill>
                  <a:srgbClr val="0070C0"/>
                </a:solidFill>
                <a:latin typeface="Times New Roman" panose="02020603050405020304" pitchFamily="18" charset="0"/>
                <a:ea typeface="Times New Roman" panose="02020603050405020304" pitchFamily="18" charset="0"/>
              </a:rPr>
              <a:t> VB </a:t>
            </a:r>
            <a:r>
              <a:rPr lang="en-US" sz="3600" b="1" i="1" dirty="0" err="1">
                <a:solidFill>
                  <a:srgbClr val="0070C0"/>
                </a:solidFill>
                <a:latin typeface="Times New Roman" panose="02020603050405020304" pitchFamily="18" charset="0"/>
                <a:ea typeface="Times New Roman" panose="02020603050405020304" pitchFamily="18" charset="0"/>
              </a:rPr>
              <a:t>Học</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bạn</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học</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thầy</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Bàn</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về</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nhân</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vật</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Thánh</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Gióng</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gần</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gũi</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nhau</a:t>
            </a:r>
            <a:r>
              <a:rPr lang="en-US" sz="3600" b="1" i="1" dirty="0">
                <a:solidFill>
                  <a:srgbClr val="0070C0"/>
                </a:solidFill>
                <a:latin typeface="Times New Roman" panose="02020603050405020304" pitchFamily="18" charset="0"/>
                <a:ea typeface="Times New Roman" panose="02020603050405020304" pitchFamily="18" charset="0"/>
              </a:rPr>
              <a:t> </a:t>
            </a:r>
            <a:r>
              <a:rPr lang="en-US" sz="3600" b="1" i="1" dirty="0" err="1">
                <a:solidFill>
                  <a:srgbClr val="0070C0"/>
                </a:solidFill>
                <a:latin typeface="Times New Roman" panose="02020603050405020304" pitchFamily="18" charset="0"/>
                <a:ea typeface="Times New Roman" panose="02020603050405020304" pitchFamily="18" charset="0"/>
              </a:rPr>
              <a:t>về</a:t>
            </a:r>
            <a:r>
              <a:rPr lang="en-US" sz="3600" b="1" i="1" dirty="0">
                <a:solidFill>
                  <a:srgbClr val="0070C0"/>
                </a:solidFill>
                <a:latin typeface="Times New Roman" panose="02020603050405020304" pitchFamily="18"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1110220" y="2490347"/>
            <a:ext cx="4906798" cy="10115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0"/>
              </a:spcAft>
              <a:buFont typeface="+mj-lt"/>
              <a:buAutoNum type="alphaUcPeriod"/>
            </a:pPr>
            <a:r>
              <a:rPr lang="en-US" sz="3200">
                <a:solidFill>
                  <a:schemeClr val="tx1"/>
                </a:solidFill>
                <a:latin typeface="Times New Roman" panose="02020603050405020304" pitchFamily="18" charset="0"/>
                <a:ea typeface="Times New Roman" panose="02020603050405020304" pitchFamily="18" charset="0"/>
              </a:rPr>
              <a:t>Thể loại</a:t>
            </a:r>
            <a:endParaRPr lang="en-US" sz="2800">
              <a:solidFill>
                <a:schemeClr val="tx1"/>
              </a:solidFill>
              <a:effectLst/>
              <a:latin typeface="Times New Roman" panose="02020603050405020304" pitchFamily="18" charset="0"/>
              <a:ea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2494536"/>
            <a:ext cx="4906798" cy="10115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pPr>
            <a:r>
              <a:rPr lang="en-US" sz="3200" dirty="0" smtClean="0">
                <a:solidFill>
                  <a:schemeClr val="tx1"/>
                </a:solidFill>
                <a:latin typeface="Times New Roman" panose="02020603050405020304" pitchFamily="18" charset="0"/>
                <a:ea typeface="Times New Roman" panose="02020603050405020304" pitchFamily="18" charset="0"/>
              </a:rPr>
              <a:t>B. </a:t>
            </a:r>
            <a:r>
              <a:rPr lang="en-US" sz="3200" dirty="0" err="1" smtClean="0">
                <a:solidFill>
                  <a:schemeClr val="tx1"/>
                </a:solidFill>
                <a:latin typeface="Times New Roman" panose="02020603050405020304" pitchFamily="18" charset="0"/>
                <a:ea typeface="Times New Roman" panose="02020603050405020304" pitchFamily="18" charset="0"/>
              </a:rPr>
              <a:t>Phương</a:t>
            </a:r>
            <a:r>
              <a:rPr lang="en-US" sz="3200" dirty="0" smtClean="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thức</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biểu</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đạt</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chính</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43" name="Rectangle 42"/>
          <p:cNvSpPr/>
          <p:nvPr/>
        </p:nvSpPr>
        <p:spPr>
          <a:xfrm>
            <a:off x="1110220" y="3540159"/>
            <a:ext cx="4906798" cy="10115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pPr>
            <a:r>
              <a:rPr lang="en-US" sz="3200" dirty="0" smtClean="0">
                <a:solidFill>
                  <a:schemeClr val="tx1"/>
                </a:solidFill>
                <a:latin typeface="Times New Roman" panose="02020603050405020304" pitchFamily="18" charset="0"/>
                <a:ea typeface="Times New Roman" panose="02020603050405020304" pitchFamily="18" charset="0"/>
              </a:rPr>
              <a:t>C. </a:t>
            </a:r>
            <a:r>
              <a:rPr lang="en-US" sz="3200" dirty="0" err="1" smtClean="0">
                <a:solidFill>
                  <a:schemeClr val="tx1"/>
                </a:solidFill>
                <a:latin typeface="Times New Roman" panose="02020603050405020304" pitchFamily="18" charset="0"/>
                <a:ea typeface="Times New Roman" panose="02020603050405020304" pitchFamily="18" charset="0"/>
              </a:rPr>
              <a:t>Tác</a:t>
            </a:r>
            <a:r>
              <a:rPr lang="en-US" sz="3200" dirty="0" smtClean="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giả</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44" name="Rectangle 43"/>
          <p:cNvSpPr/>
          <p:nvPr/>
        </p:nvSpPr>
        <p:spPr>
          <a:xfrm>
            <a:off x="6130615" y="3544348"/>
            <a:ext cx="4906798" cy="10115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pPr>
            <a:r>
              <a:rPr lang="en-US" sz="3200" dirty="0" smtClean="0">
                <a:solidFill>
                  <a:schemeClr val="tx1"/>
                </a:solidFill>
                <a:latin typeface="Times New Roman" panose="02020603050405020304" pitchFamily="18" charset="0"/>
                <a:ea typeface="Times New Roman" panose="02020603050405020304" pitchFamily="18" charset="0"/>
              </a:rPr>
              <a:t>D. </a:t>
            </a:r>
            <a:r>
              <a:rPr lang="en-US" sz="3200" dirty="0" err="1" smtClean="0">
                <a:solidFill>
                  <a:schemeClr val="tx1"/>
                </a:solidFill>
                <a:latin typeface="Times New Roman" panose="02020603050405020304" pitchFamily="18" charset="0"/>
                <a:ea typeface="Times New Roman" panose="02020603050405020304" pitchFamily="18" charset="0"/>
              </a:rPr>
              <a:t>Chủ</a:t>
            </a:r>
            <a:r>
              <a:rPr lang="en-US" sz="3200" dirty="0" smtClean="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đề</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góc</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nhìn</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cuộc</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sống</a:t>
            </a:r>
            <a:endParaRPr lang="en-US" sz="2800" dirty="0">
              <a:solidFill>
                <a:schemeClr val="tx1"/>
              </a:solidFill>
              <a:effectLst/>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2495809"/>
            <a:ext cx="805722" cy="929161"/>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4614" y="3563190"/>
            <a:ext cx="732404" cy="844611"/>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671" y="3576313"/>
            <a:ext cx="804742" cy="84482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4821" y="2526985"/>
            <a:ext cx="732592" cy="844827"/>
          </a:xfrm>
          <a:prstGeom prst="rect">
            <a:avLst/>
          </a:prstGeom>
        </p:spPr>
      </p:pic>
      <p:sp>
        <p:nvSpPr>
          <p:cNvPr id="3" name="TextBox 2"/>
          <p:cNvSpPr txBox="1"/>
          <p:nvPr/>
        </p:nvSpPr>
        <p:spPr>
          <a:xfrm>
            <a:off x="10232671" y="6521824"/>
            <a:ext cx="195932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952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 </a:t>
            </a:r>
            <a:r>
              <a:rPr kumimoji="0" lang="nl-NL" sz="28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mn-cs"/>
              </a:rPr>
              <a:t>GÓC NHÌN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5017850" y="607218"/>
            <a:ext cx="2007281" cy="658642"/>
          </a:xfrm>
          <a:prstGeom prst="rect">
            <a:avLst/>
          </a:prstGeom>
        </p:spPr>
        <p:txBody>
          <a:bodyPr wrap="none">
            <a:spAutoFit/>
          </a:bodyPr>
          <a:lstStyle/>
          <a:p>
            <a:pPr algn="ctr">
              <a:lnSpc>
                <a:spcPct val="115000"/>
              </a:lnSpc>
              <a:spcBef>
                <a:spcPts val="600"/>
              </a:spcBef>
              <a:spcAft>
                <a:spcPts val="0"/>
              </a:spcAft>
            </a:pPr>
            <a:r>
              <a:rPr lang="en-US" sz="3200" b="1" dirty="0" err="1">
                <a:solidFill>
                  <a:srgbClr val="7030A0"/>
                </a:solidFill>
                <a:latin typeface="Times New Roman" panose="02020603050405020304" pitchFamily="18" charset="0"/>
                <a:ea typeface="Times New Roman" panose="02020603050405020304" pitchFamily="18" charset="0"/>
              </a:rPr>
              <a:t>Vận</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dụng</a:t>
            </a:r>
            <a:r>
              <a:rPr lang="en-US" sz="3200" b="1" dirty="0">
                <a:solidFill>
                  <a:srgbClr val="7030A0"/>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rotWithShape="1">
          <a:blip r:embed="rId7"/>
          <a:srcRect l="6963" t="11314" r="8534" b="13350"/>
          <a:stretch/>
        </p:blipFill>
        <p:spPr>
          <a:xfrm>
            <a:off x="2661674" y="1895359"/>
            <a:ext cx="6843251" cy="3679532"/>
          </a:xfrm>
          <a:prstGeom prst="rect">
            <a:avLst/>
          </a:prstGeom>
        </p:spPr>
      </p:pic>
      <p:sp>
        <p:nvSpPr>
          <p:cNvPr id="9" name="Rectangle 8"/>
          <p:cNvSpPr/>
          <p:nvPr/>
        </p:nvSpPr>
        <p:spPr>
          <a:xfrm>
            <a:off x="3102062" y="2453922"/>
            <a:ext cx="3136505" cy="2308324"/>
          </a:xfrm>
          <a:prstGeom prst="rect">
            <a:avLst/>
          </a:prstGeom>
        </p:spPr>
        <p:txBody>
          <a:bodyPr wrap="square">
            <a:spAutoFit/>
          </a:bodyPr>
          <a:lstStyle/>
          <a:p>
            <a:pPr>
              <a:lnSpc>
                <a:spcPct val="150000"/>
              </a:lnSpc>
              <a:spcAft>
                <a:spcPts val="0"/>
              </a:spcAft>
            </a:pPr>
            <a:r>
              <a:rPr lang="en-US" sz="3200" b="1" dirty="0" err="1">
                <a:latin typeface="Times New Roman" panose="02020603050405020304" pitchFamily="18" charset="0"/>
                <a:ea typeface="Times New Roman" panose="02020603050405020304" pitchFamily="18" charset="0"/>
              </a:rPr>
              <a:t>Câu</a:t>
            </a:r>
            <a:r>
              <a:rPr lang="en-US" sz="3200" b="1" dirty="0">
                <a:latin typeface="Times New Roman" panose="02020603050405020304" pitchFamily="18" charset="0"/>
                <a:ea typeface="Times New Roman" panose="02020603050405020304" pitchFamily="18" charset="0"/>
              </a:rPr>
              <a:t> 1</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Thông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điệp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chuyện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gì</a:t>
            </a:r>
            <a:r>
              <a:rPr lang="en-US" sz="3200" dirty="0">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6465724" y="2322343"/>
            <a:ext cx="2812043" cy="2677656"/>
          </a:xfrm>
          <a:prstGeom prst="rect">
            <a:avLst/>
          </a:prstGeom>
        </p:spPr>
        <p:txBody>
          <a:bodyPr wrap="square">
            <a:spAutoFit/>
          </a:bodyPr>
          <a:lstStyle/>
          <a:p>
            <a:pPr>
              <a:spcAft>
                <a:spcPts val="0"/>
              </a:spcAft>
            </a:pP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2:</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lúc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rPr>
              <a:t>cũng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thay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đổi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nhìn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sao</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0651840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l-PL"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 </a:t>
            </a:r>
            <a:r>
              <a:rPr kumimoji="0" lang="nl-NL" sz="2800" b="1" i="0" u="none" strike="noStrike" kern="1200" cap="none" spc="0" normalizeH="0" baseline="0" noProof="0" dirty="0">
                <a:ln>
                  <a:noFill/>
                </a:ln>
                <a:solidFill>
                  <a:srgbClr val="800080"/>
                </a:solidFill>
                <a:effectLst/>
                <a:uLnTx/>
                <a:uFillTx/>
                <a:latin typeface="Times New Roman" panose="02020603050405020304" pitchFamily="18" charset="0"/>
                <a:ea typeface="Times New Roman" panose="02020603050405020304" pitchFamily="18" charset="0"/>
                <a:cs typeface="+mn-cs"/>
              </a:rPr>
              <a:t>GÓC NHÌN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5017850" y="607218"/>
            <a:ext cx="2007281" cy="658642"/>
          </a:xfrm>
          <a:prstGeom prst="rect">
            <a:avLst/>
          </a:prstGeom>
        </p:spPr>
        <p:txBody>
          <a:bodyPr wrap="none">
            <a:spAutoFit/>
          </a:bodyPr>
          <a:lstStyle/>
          <a:p>
            <a:pPr marL="0" marR="0" lvl="0" indent="0" algn="ctr" defTabSz="914400" rtl="0" eaLnBrk="1" fontAlgn="auto" latinLnBrk="0" hangingPunct="1">
              <a:lnSpc>
                <a:spcPct val="115000"/>
              </a:lnSpc>
              <a:spcBef>
                <a:spcPts val="60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Vận</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dụng</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0400" y="1521376"/>
            <a:ext cx="10845800" cy="3693319"/>
          </a:xfrm>
          <a:prstGeom prst="rect">
            <a:avLst/>
          </a:prstGeom>
        </p:spPr>
        <p:txBody>
          <a:bodyPr>
            <a:spAutoFit/>
          </a:bodyPr>
          <a:lstStyle/>
          <a:p>
            <a:pPr>
              <a:spcAft>
                <a:spcPts val="0"/>
              </a:spcAft>
            </a:pP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1.</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điệp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pPr>
              <a:spcAft>
                <a:spcPts val="12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Con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khía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cạnh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đắn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pPr>
              <a:spcAft>
                <a:spcPts val="0"/>
              </a:spcAft>
              <a:tabLst>
                <a:tab pos="1386840" algn="l"/>
              </a:tabLst>
            </a:pP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2. </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marL="457200" lvl="0" indent="-457200">
              <a:spcAft>
                <a:spcPts val="0"/>
              </a:spcAft>
              <a:buSzPts val="1000"/>
              <a:buFont typeface="Wingdings" panose="05000000000000000000" pitchFamily="2" charset="2"/>
              <a:buChar char="q"/>
              <a:tabLst>
                <a:tab pos="457200" algn="l"/>
              </a:tabLst>
            </a:pP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lúc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pPr marL="457200" lvl="0" indent="-457200">
              <a:spcAft>
                <a:spcPts val="0"/>
              </a:spcAft>
              <a:buSzPts val="1000"/>
              <a:buFont typeface="Wingdings" panose="05000000000000000000" pitchFamily="2" charset="2"/>
              <a:buChar char="q"/>
              <a:tabLst>
                <a:tab pos="457200" algn="l"/>
              </a:tabLst>
            </a:pP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Đôi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hưởng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cận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hỗn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loạn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hoang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mang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74088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92100" algn="ctr">
              <a:lnSpc>
                <a:spcPct val="115000"/>
              </a:lnSpc>
              <a:spcBef>
                <a:spcPts val="600"/>
              </a:spcBef>
              <a:spcAft>
                <a:spcPts val="200"/>
              </a:spcAft>
              <a:defRPr/>
            </a:pPr>
            <a:r>
              <a:rPr lang="en-US" sz="2400" b="1">
                <a:solidFill>
                  <a:srgbClr val="000000"/>
                </a:solidFill>
                <a:latin typeface="Times New Roman"/>
                <a:ea typeface="SimSun"/>
              </a:rPr>
              <a:t>Tiết 97, 98: </a:t>
            </a:r>
            <a:r>
              <a:rPr kumimoji="0" lang="en-US" sz="2400" b="1" i="0" u="none" strike="noStrike" kern="1200" cap="none" spc="0" normalizeH="0" baseline="0" noProof="0" smtClean="0">
                <a:ln>
                  <a:noFill/>
                </a:ln>
                <a:solidFill>
                  <a:srgbClr val="FF0000"/>
                </a:solidFill>
                <a:effectLst/>
                <a:uLnTx/>
                <a:uFillTx/>
                <a:latin typeface="Times New Roman" panose="02020603050405020304" pitchFamily="18" charset="0"/>
                <a:ea typeface="Times New Roman" panose="02020603050405020304" pitchFamily="18" charset="0"/>
                <a:cs typeface="+mn-cs"/>
              </a:rPr>
              <a:t>Văn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 HỌC THẦY, HỌC BẠN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Nguyễn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Tú</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42458" y="1164451"/>
            <a:ext cx="6096000" cy="954107"/>
          </a:xfrm>
          <a:prstGeom prst="rect">
            <a:avLst/>
          </a:prstGeom>
        </p:spPr>
        <p:txBody>
          <a:bodyPr>
            <a:spAutoFit/>
          </a:bodyPr>
          <a:lstStyle/>
          <a:p>
            <a:pPr>
              <a:spcAft>
                <a:spcPts val="0"/>
              </a:spcAft>
            </a:pPr>
            <a:r>
              <a:rPr lang="en-US" sz="2800" b="1">
                <a:solidFill>
                  <a:srgbClr val="0000FF"/>
                </a:solidFill>
                <a:latin typeface="Times New Roman" panose="02020603050405020304" pitchFamily="18" charset="0"/>
                <a:ea typeface="Times New Roman" panose="02020603050405020304" pitchFamily="18" charset="0"/>
              </a:rPr>
              <a:t>I. </a:t>
            </a:r>
            <a:r>
              <a:rPr lang="en-US" sz="2800" b="1" dirty="0">
                <a:solidFill>
                  <a:srgbClr val="0000FF"/>
                </a:solidFill>
                <a:latin typeface="Times New Roman" panose="02020603050405020304" pitchFamily="18" charset="0"/>
                <a:ea typeface="Times New Roman" panose="02020603050405020304" pitchFamily="18" charset="0"/>
              </a:rPr>
              <a:t>Tri </a:t>
            </a:r>
            <a:r>
              <a:rPr lang="en-US" sz="2800" b="1" dirty="0" err="1">
                <a:solidFill>
                  <a:srgbClr val="0000FF"/>
                </a:solidFill>
                <a:latin typeface="Times New Roman" panose="02020603050405020304" pitchFamily="18" charset="0"/>
                <a:ea typeface="Times New Roman" panose="02020603050405020304" pitchFamily="18" charset="0"/>
              </a:rPr>
              <a:t>thức</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ngữ</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văn</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về</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văn</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nghị</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smtClean="0">
                <a:solidFill>
                  <a:srgbClr val="0000FF"/>
                </a:solidFill>
                <a:latin typeface="Times New Roman" panose="02020603050405020304" pitchFamily="18" charset="0"/>
                <a:ea typeface="Times New Roman" panose="02020603050405020304" pitchFamily="18" charset="0"/>
              </a:rPr>
              <a:t>luận</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b="1" dirty="0">
                <a:latin typeface="Times New Roman" panose="02020603050405020304" pitchFamily="18" charset="0"/>
                <a:ea typeface="Times New Roman" panose="02020603050405020304" pitchFamily="18" charset="0"/>
              </a:rPr>
              <a:t>1. </a:t>
            </a:r>
            <a:r>
              <a:rPr lang="en-US" sz="2800" b="1" err="1">
                <a:latin typeface="Times New Roman" panose="02020603050405020304" pitchFamily="18" charset="0"/>
                <a:ea typeface="Times New Roman" panose="02020603050405020304" pitchFamily="18" charset="0"/>
              </a:rPr>
              <a:t>Khái</a:t>
            </a:r>
            <a:r>
              <a:rPr lang="en-US" sz="2800" b="1">
                <a:latin typeface="Times New Roman" panose="02020603050405020304" pitchFamily="18" charset="0"/>
                <a:ea typeface="Times New Roman" panose="02020603050405020304" pitchFamily="18" charset="0"/>
              </a:rPr>
              <a:t> </a:t>
            </a:r>
            <a:r>
              <a:rPr lang="en-US" sz="2800" b="1" smtClean="0">
                <a:latin typeface="Times New Roman" panose="02020603050405020304" pitchFamily="18" charset="0"/>
                <a:ea typeface="Times New Roman" panose="02020603050405020304" pitchFamily="18" charset="0"/>
              </a:rPr>
              <a:t>niệm</a:t>
            </a:r>
            <a:r>
              <a:rPr lang="en-US" sz="2800" b="1">
                <a:latin typeface="Times New Roman" panose="02020603050405020304" pitchFamily="18" charset="0"/>
                <a:ea typeface="Times New Roman" panose="02020603050405020304" pitchFamily="18" charset="0"/>
              </a:rPr>
              <a:t> </a:t>
            </a:r>
            <a:r>
              <a:rPr lang="en-US" sz="2800" b="1" smtClean="0">
                <a:latin typeface="Times New Roman" panose="02020603050405020304" pitchFamily="18" charset="0"/>
                <a:ea typeface="Times New Roman" panose="02020603050405020304" pitchFamily="18" charset="0"/>
              </a:rPr>
              <a:t>văn nghị luận:</a:t>
            </a:r>
            <a:endParaRPr lang="en-US" sz="28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2928937" y="2022529"/>
            <a:ext cx="7806615" cy="1255728"/>
          </a:xfrm>
          <a:prstGeom prst="rect">
            <a:avLst/>
          </a:prstGeom>
        </p:spPr>
        <p:txBody>
          <a:bodyPr wrap="square">
            <a:spAutoFit/>
          </a:bodyPr>
          <a:lstStyle/>
          <a:p>
            <a:pPr lvl="0" algn="just">
              <a:lnSpc>
                <a:spcPct val="135000"/>
              </a:lnSpc>
              <a:spcAft>
                <a:spcPts val="0"/>
              </a:spcAft>
            </a:pPr>
            <a:r>
              <a:rPr lang="en-US" sz="2800">
                <a:latin typeface="Times New Roman"/>
                <a:ea typeface="Times New Roman"/>
                <a:cs typeface="Times New Roman"/>
              </a:rPr>
              <a:t>văn bản được viết ra nhằm thuyết phục người đọc, người nghe về quan điểm, tư tưởng của người viết</a:t>
            </a:r>
            <a:r>
              <a:rPr lang="en-US" sz="2800" smtClean="0">
                <a:latin typeface="Times New Roman"/>
                <a:ea typeface="Times New Roman"/>
                <a:cs typeface="Times New Roman"/>
              </a:rPr>
              <a:t>.</a:t>
            </a:r>
            <a:endParaRPr lang="en-US" sz="2800">
              <a:latin typeface="Times New Roman"/>
              <a:ea typeface="Calibri"/>
              <a:cs typeface="Times New Roman"/>
            </a:endParaRPr>
          </a:p>
        </p:txBody>
      </p:sp>
    </p:spTree>
    <p:extLst>
      <p:ext uri="{BB962C8B-B14F-4D97-AF65-F5344CB8AC3E}">
        <p14:creationId xmlns:p14="http://schemas.microsoft.com/office/powerpoint/2010/main" val="5831842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6774910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31" name="Picture 30"/>
          <p:cNvPicPr>
            <a:picLocks noChangeAspect="1"/>
          </p:cNvPicPr>
          <p:nvPr/>
        </p:nvPicPr>
        <p:blipFill>
          <a:blip r:embed="rId3"/>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3"/>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4"/>
          <a:stretch>
            <a:fillRect/>
          </a:stretch>
        </p:blipFill>
        <p:spPr>
          <a:xfrm>
            <a:off x="4164035" y="1000860"/>
            <a:ext cx="3761558" cy="548042"/>
          </a:xfrm>
          <a:prstGeom prst="rect">
            <a:avLst/>
          </a:prstGeom>
        </p:spPr>
      </p:pic>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5000"/>
              </a:lnSpc>
              <a:spcAft>
                <a:spcPts val="0"/>
              </a:spcAft>
            </a:pPr>
            <a:r>
              <a:rPr lang="vi-VN" sz="2000" b="1" smtClean="0">
                <a:solidFill>
                  <a:srgbClr val="0000FF"/>
                </a:solidFill>
                <a:latin typeface="Times New Roman"/>
                <a:ea typeface="Times New Roman"/>
                <a:cs typeface="Times New Roman"/>
              </a:rPr>
              <a:t>Đọc mở rộng theo thể loại:</a:t>
            </a:r>
            <a:endParaRPr lang="en-US" sz="2000" smtClean="0">
              <a:latin typeface="Times New Roman"/>
              <a:ea typeface="Calibri"/>
              <a:cs typeface="Times New Roman"/>
            </a:endParaRPr>
          </a:p>
          <a:p>
            <a:pPr algn="ctr">
              <a:tabLst>
                <a:tab pos="1386840" algn="l"/>
              </a:tabLst>
            </a:pPr>
            <a:r>
              <a:rPr lang="en-US" sz="2000" b="1" smtClean="0">
                <a:solidFill>
                  <a:srgbClr val="FF0000"/>
                </a:solidFill>
                <a:latin typeface="Times New Roman" panose="02020603050405020304" pitchFamily="18" charset="0"/>
                <a:ea typeface="Times New Roman" panose="02020603050405020304" pitchFamily="18" charset="0"/>
              </a:rPr>
              <a:t>VĂN </a:t>
            </a:r>
            <a:r>
              <a:rPr lang="en-US" sz="2000" b="1" dirty="0">
                <a:solidFill>
                  <a:srgbClr val="FF0000"/>
                </a:solidFill>
                <a:latin typeface="Times New Roman" panose="02020603050405020304" pitchFamily="18" charset="0"/>
                <a:ea typeface="Times New Roman" panose="02020603050405020304" pitchFamily="18" charset="0"/>
              </a:rPr>
              <a:t>BẢN: PHẢI CHĂNG CHỈ CÓ NGỌT NGÀO MỚI LÀM NÊN </a:t>
            </a:r>
            <a:r>
              <a:rPr lang="en-US" sz="2000" b="1" dirty="0" smtClean="0">
                <a:solidFill>
                  <a:srgbClr val="FF0000"/>
                </a:solidFill>
                <a:latin typeface="Times New Roman" panose="02020603050405020304" pitchFamily="18" charset="0"/>
                <a:ea typeface="Times New Roman" panose="02020603050405020304" pitchFamily="18" charset="0"/>
              </a:rPr>
              <a:t>HẠNH </a:t>
            </a:r>
            <a:r>
              <a:rPr lang="en-US" sz="2000" b="1" dirty="0">
                <a:solidFill>
                  <a:srgbClr val="FF0000"/>
                </a:solidFill>
                <a:latin typeface="Times New Roman" panose="02020603050405020304" pitchFamily="18" charset="0"/>
                <a:ea typeface="Times New Roman" panose="02020603050405020304" pitchFamily="18" charset="0"/>
              </a:rPr>
              <a:t>PHÚC</a:t>
            </a:r>
            <a:r>
              <a:rPr lang="en-US" sz="2000" b="1" dirty="0" smtClean="0">
                <a:solidFill>
                  <a:srgbClr val="FF0000"/>
                </a:solidFill>
                <a:latin typeface="Times New Roman" panose="02020603050405020304" pitchFamily="18" charset="0"/>
                <a:ea typeface="Times New Roman" panose="02020603050405020304" pitchFamily="18" charset="0"/>
              </a:rPr>
              <a:t>?</a:t>
            </a:r>
          </a:p>
          <a:p>
            <a:pPr algn="ctr">
              <a:tabLst>
                <a:tab pos="1386840" algn="l"/>
              </a:tabLst>
            </a:pPr>
            <a:r>
              <a:rPr lang="en-US" sz="1400" b="1" dirty="0" smtClean="0">
                <a:solidFill>
                  <a:srgbClr val="FF0000"/>
                </a:solidFill>
                <a:latin typeface="Times New Roman" panose="02020603050405020304" pitchFamily="18" charset="0"/>
                <a:ea typeface="Times New Roman" panose="02020603050405020304" pitchFamily="18" charset="0"/>
              </a:rPr>
              <a:t> </a:t>
            </a:r>
            <a:r>
              <a:rPr lang="en-US" sz="1400" b="1" dirty="0">
                <a:solidFill>
                  <a:srgbClr val="FF0000"/>
                </a:solidFill>
                <a:latin typeface="Times New Roman" panose="02020603050405020304" pitchFamily="18" charset="0"/>
                <a:ea typeface="Times New Roman" panose="02020603050405020304" pitchFamily="18" charset="0"/>
              </a:rPr>
              <a:t>(</a:t>
            </a:r>
            <a:r>
              <a:rPr lang="en-US" sz="1400" b="1" dirty="0" err="1">
                <a:solidFill>
                  <a:srgbClr val="FF0000"/>
                </a:solidFill>
                <a:latin typeface="Times New Roman" panose="02020603050405020304" pitchFamily="18" charset="0"/>
                <a:ea typeface="Times New Roman" panose="02020603050405020304" pitchFamily="18" charset="0"/>
              </a:rPr>
              <a:t>Phạm</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Thị</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Ngọc</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Diễm</a:t>
            </a:r>
            <a:r>
              <a:rPr lang="en-US" sz="1400" b="1" dirty="0">
                <a:solidFill>
                  <a:srgbClr val="FF0000"/>
                </a:solidFill>
                <a:latin typeface="Times New Roman" panose="02020603050405020304" pitchFamily="18" charset="0"/>
                <a:ea typeface="Times New Roman" panose="02020603050405020304" pitchFamily="18" charset="0"/>
              </a:rPr>
              <a:t>)</a:t>
            </a:r>
            <a:endParaRPr lang="en-US" sz="1400" dirty="0">
              <a:solidFill>
                <a:prstClr val="white"/>
              </a:solidFill>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6</a:t>
            </a:r>
            <a:endParaRPr lang="en-US" sz="1600" dirty="0">
              <a:solidFill>
                <a:prstClr val="white"/>
              </a:solidFill>
              <a:latin typeface="Lucida Handwriting" panose="03010101010101010101" pitchFamily="66" charset="0"/>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 name="Rectangle 2"/>
          <p:cNvSpPr/>
          <p:nvPr/>
        </p:nvSpPr>
        <p:spPr>
          <a:xfrm>
            <a:off x="4875936" y="985835"/>
            <a:ext cx="2337756" cy="523220"/>
          </a:xfrm>
          <a:prstGeom prst="rect">
            <a:avLst/>
          </a:prstGeom>
        </p:spPr>
        <p:txBody>
          <a:bodyPr wrap="none">
            <a:spAutoFit/>
          </a:bodyPr>
          <a:lstStyle/>
          <a:p>
            <a:r>
              <a:rPr lang="en-US" sz="2800" b="1" spc="-5">
                <a:solidFill>
                  <a:srgbClr val="7030A0"/>
                </a:solidFill>
                <a:latin typeface="Times New Roman" panose="02020603050405020304" pitchFamily="18" charset="0"/>
                <a:ea typeface="Times New Roman" panose="02020603050405020304" pitchFamily="18" charset="0"/>
              </a:rPr>
              <a:t>Trước</a:t>
            </a:r>
            <a:r>
              <a:rPr lang="en-US" sz="2800" b="1" spc="-5" dirty="0">
                <a:solidFill>
                  <a:srgbClr val="7030A0"/>
                </a:solidFill>
                <a:latin typeface="Times New Roman" panose="02020603050405020304" pitchFamily="18" charset="0"/>
                <a:ea typeface="Times New Roman" panose="02020603050405020304" pitchFamily="18" charset="0"/>
              </a:rPr>
              <a:t> </a:t>
            </a:r>
            <a:r>
              <a:rPr lang="en-US" sz="2800" b="1" spc="-5" dirty="0" err="1">
                <a:solidFill>
                  <a:srgbClr val="7030A0"/>
                </a:solidFill>
                <a:latin typeface="Times New Roman" panose="02020603050405020304" pitchFamily="18" charset="0"/>
                <a:ea typeface="Times New Roman" panose="02020603050405020304" pitchFamily="18" charset="0"/>
              </a:rPr>
              <a:t>khi</a:t>
            </a:r>
            <a:r>
              <a:rPr lang="en-US" sz="2800" b="1" spc="-5" dirty="0">
                <a:solidFill>
                  <a:srgbClr val="7030A0"/>
                </a:solidFill>
                <a:latin typeface="Times New Roman" panose="02020603050405020304" pitchFamily="18" charset="0"/>
                <a:ea typeface="Times New Roman" panose="02020603050405020304" pitchFamily="18" charset="0"/>
              </a:rPr>
              <a:t> </a:t>
            </a:r>
            <a:r>
              <a:rPr lang="en-US" sz="2800" b="1" spc="-5" dirty="0" err="1">
                <a:solidFill>
                  <a:srgbClr val="7030A0"/>
                </a:solidFill>
                <a:latin typeface="Times New Roman" panose="02020603050405020304" pitchFamily="18" charset="0"/>
                <a:ea typeface="Times New Roman" panose="02020603050405020304" pitchFamily="18" charset="0"/>
              </a:rPr>
              <a:t>đọc</a:t>
            </a:r>
            <a:endParaRPr lang="en-US" sz="2800" dirty="0">
              <a:solidFill>
                <a:prstClr val="black"/>
              </a:solidFill>
            </a:endParaRPr>
          </a:p>
        </p:txBody>
      </p:sp>
      <p:pic>
        <p:nvPicPr>
          <p:cNvPr id="7" name="Picture 6"/>
          <p:cNvPicPr>
            <a:picLocks noChangeAspect="1"/>
          </p:cNvPicPr>
          <p:nvPr/>
        </p:nvPicPr>
        <p:blipFill>
          <a:blip r:embed="rId8"/>
          <a:stretch>
            <a:fillRect/>
          </a:stretch>
        </p:blipFill>
        <p:spPr>
          <a:xfrm>
            <a:off x="3042367" y="1580783"/>
            <a:ext cx="7143750" cy="4261750"/>
          </a:xfrm>
          <a:prstGeom prst="rect">
            <a:avLst/>
          </a:prstGeom>
        </p:spPr>
      </p:pic>
      <p:pic>
        <p:nvPicPr>
          <p:cNvPr id="16" name="IFKfbx6xLPk"/>
          <p:cNvPicPr>
            <a:picLocks noRot="1" noChangeAspect="1"/>
          </p:cNvPicPr>
          <p:nvPr>
            <a:videoFile r:link="rId1"/>
          </p:nvPr>
        </p:nvPicPr>
        <p:blipFill>
          <a:blip r:embed="rId9"/>
          <a:stretch>
            <a:fillRect/>
          </a:stretch>
        </p:blipFill>
        <p:spPr>
          <a:xfrm>
            <a:off x="3415635" y="1909396"/>
            <a:ext cx="6431372" cy="3317727"/>
          </a:xfrm>
          <a:prstGeom prst="rect">
            <a:avLst/>
          </a:prstGeom>
        </p:spPr>
      </p:pic>
      <p:sp>
        <p:nvSpPr>
          <p:cNvPr id="17" name="Rectangle 16"/>
          <p:cNvSpPr/>
          <p:nvPr/>
        </p:nvSpPr>
        <p:spPr>
          <a:xfrm>
            <a:off x="2852122" y="5624254"/>
            <a:ext cx="7524239" cy="587853"/>
          </a:xfrm>
          <a:prstGeom prst="rect">
            <a:avLst/>
          </a:prstGeom>
        </p:spPr>
        <p:txBody>
          <a:bodyPr wrap="none">
            <a:spAutoFit/>
          </a:bodyPr>
          <a:lstStyle/>
          <a:p>
            <a:pPr marR="30480" algn="just">
              <a:lnSpc>
                <a:spcPct val="115000"/>
              </a:lnSpc>
              <a:spcAft>
                <a:spcPts val="1200"/>
              </a:spcAft>
            </a:pPr>
            <a:r>
              <a:rPr lang="en-US" sz="2800" u="sng"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10"/>
              </a:rPr>
              <a:t>https://www.youtube.com/hashtag/bunrieucuadong</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18" name="Rectangle 17"/>
          <p:cNvSpPr/>
          <p:nvPr/>
        </p:nvSpPr>
        <p:spPr>
          <a:xfrm>
            <a:off x="507555" y="1868019"/>
            <a:ext cx="2620480" cy="3914918"/>
          </a:xfrm>
          <a:prstGeom prst="rect">
            <a:avLst/>
          </a:prstGeom>
        </p:spPr>
        <p:txBody>
          <a:bodyPr wrap="square">
            <a:spAutoFit/>
          </a:bodyPr>
          <a:lstStyle/>
          <a:p>
            <a:pPr marR="30480" algn="just">
              <a:lnSpc>
                <a:spcPct val="115000"/>
              </a:lnSpc>
              <a:spcAft>
                <a:spcPts val="1200"/>
              </a:spcAft>
            </a:pPr>
            <a:r>
              <a:rPr lang="en-US" sz="2400" dirty="0" err="1">
                <a:solidFill>
                  <a:prstClr val="black"/>
                </a:solidFill>
                <a:latin typeface="Times New Roman" panose="02020603050405020304" pitchFamily="18" charset="0"/>
                <a:ea typeface="Times New Roman" panose="02020603050405020304" pitchFamily="18" charset="0"/>
              </a:rPr>
              <a:t>Em</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có</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cảm</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xúc</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gì</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đoạn</a:t>
            </a:r>
            <a:r>
              <a:rPr lang="en-US" sz="2400" dirty="0">
                <a:solidFill>
                  <a:prstClr val="black"/>
                </a:solidFill>
                <a:latin typeface="Times New Roman" panose="02020603050405020304" pitchFamily="18" charset="0"/>
                <a:ea typeface="Times New Roman" panose="02020603050405020304" pitchFamily="18" charset="0"/>
              </a:rPr>
              <a:t> vi </a:t>
            </a:r>
            <a:r>
              <a:rPr lang="en-US" sz="2400" dirty="0" err="1">
                <a:solidFill>
                  <a:prstClr val="black"/>
                </a:solidFill>
                <a:latin typeface="Times New Roman" panose="02020603050405020304" pitchFamily="18" charset="0"/>
                <a:ea typeface="Times New Roman" panose="02020603050405020304" pitchFamily="18" charset="0"/>
              </a:rPr>
              <a:t>deo</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trên</a:t>
            </a:r>
            <a:r>
              <a:rPr lang="en-US" sz="2400" dirty="0">
                <a:solidFill>
                  <a:prstClr val="black"/>
                </a:solidFill>
                <a:latin typeface="Times New Roman" panose="02020603050405020304" pitchFamily="18" charset="0"/>
                <a:ea typeface="Times New Roman" panose="02020603050405020304" pitchFamily="18" charset="0"/>
              </a:rPr>
              <a:t>? Theo </a:t>
            </a:r>
            <a:r>
              <a:rPr lang="en-US" sz="2400" dirty="0" err="1">
                <a:solidFill>
                  <a:prstClr val="black"/>
                </a:solidFill>
                <a:latin typeface="Times New Roman" panose="02020603050405020304" pitchFamily="18" charset="0"/>
                <a:ea typeface="Times New Roman" panose="02020603050405020304" pitchFamily="18" charset="0"/>
              </a:rPr>
              <a:t>em</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nhân</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vật</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người</a:t>
            </a:r>
            <a:r>
              <a:rPr lang="en-US" sz="2400" dirty="0">
                <a:solidFill>
                  <a:prstClr val="black"/>
                </a:solidFill>
                <a:latin typeface="Times New Roman" panose="02020603050405020304" pitchFamily="18" charset="0"/>
                <a:ea typeface="Times New Roman" panose="02020603050405020304" pitchFamily="18" charset="0"/>
              </a:rPr>
              <a:t> con quay video </a:t>
            </a:r>
            <a:r>
              <a:rPr lang="en-US" sz="2400" dirty="0" err="1">
                <a:solidFill>
                  <a:prstClr val="black"/>
                </a:solidFill>
                <a:latin typeface="Times New Roman" panose="02020603050405020304" pitchFamily="18" charset="0"/>
                <a:ea typeface="Times New Roman" panose="02020603050405020304" pitchFamily="18" charset="0"/>
              </a:rPr>
              <a:t>cảm</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thấy</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hạnh</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phúc</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đến</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từ</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đâu</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Còn</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em</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em</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thấy</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hạnh</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phúc</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của</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mình</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là</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gì</a:t>
            </a:r>
            <a:r>
              <a:rPr lang="en-US" sz="2400" dirty="0">
                <a:solidFill>
                  <a:prstClr val="black"/>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497686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46856" y="10644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5000"/>
              </a:lnSpc>
            </a:pPr>
            <a:r>
              <a:rPr lang="vi-VN" sz="2000" b="1">
                <a:solidFill>
                  <a:srgbClr val="0000FF"/>
                </a:solidFill>
                <a:latin typeface="Times New Roman"/>
                <a:ea typeface="Times New Roman"/>
                <a:cs typeface="Times New Roman"/>
              </a:rPr>
              <a:t>Đọc mở rộng theo </a:t>
            </a:r>
            <a:r>
              <a:rPr lang="vi-VN" sz="2000" b="1">
                <a:solidFill>
                  <a:srgbClr val="0000FF"/>
                </a:solidFill>
                <a:latin typeface="Times New Roman"/>
                <a:ea typeface="Times New Roman"/>
                <a:cs typeface="Times New Roman"/>
              </a:rPr>
              <a:t>thể </a:t>
            </a:r>
            <a:r>
              <a:rPr lang="vi-VN" sz="2000" b="1" smtClean="0">
                <a:solidFill>
                  <a:srgbClr val="0000FF"/>
                </a:solidFill>
                <a:latin typeface="Times New Roman"/>
                <a:ea typeface="Times New Roman"/>
                <a:cs typeface="Times New Roman"/>
              </a:rPr>
              <a:t>loại:</a:t>
            </a:r>
            <a:endParaRPr lang="en-US" sz="2000" smtClean="0">
              <a:solidFill>
                <a:prstClr val="white"/>
              </a:solidFill>
              <a:latin typeface="Times New Roman"/>
              <a:ea typeface="Times New Roman"/>
              <a:cs typeface="Times New Roman"/>
            </a:endParaRPr>
          </a:p>
          <a:p>
            <a:pPr lvl="0" algn="just">
              <a:lnSpc>
                <a:spcPct val="135000"/>
              </a:lnSpc>
            </a:pPr>
            <a:r>
              <a:rPr lang="en-US" b="1" smtClean="0">
                <a:solidFill>
                  <a:srgbClr val="FF0000"/>
                </a:solidFill>
                <a:latin typeface="Times New Roman" panose="02020603050405020304" pitchFamily="18" charset="0"/>
                <a:ea typeface="Times New Roman" panose="02020603050405020304" pitchFamily="18" charset="0"/>
              </a:rPr>
              <a:t>   VĂN </a:t>
            </a:r>
            <a:r>
              <a:rPr lang="en-US" b="1" dirty="0">
                <a:solidFill>
                  <a:srgbClr val="FF0000"/>
                </a:solidFill>
                <a:latin typeface="Times New Roman" panose="02020603050405020304" pitchFamily="18" charset="0"/>
                <a:ea typeface="Times New Roman" panose="02020603050405020304" pitchFamily="18" charset="0"/>
              </a:rPr>
              <a:t>BẢN: PHẢI CHĂNG CHỈ CÓ NGỌT NGÀO MỚI LÀM NÊN </a:t>
            </a:r>
            <a:r>
              <a:rPr lang="en-US" b="1" dirty="0" smtClean="0">
                <a:solidFill>
                  <a:srgbClr val="FF0000"/>
                </a:solidFill>
                <a:latin typeface="Times New Roman" panose="02020603050405020304" pitchFamily="18" charset="0"/>
                <a:ea typeface="Times New Roman" panose="02020603050405020304" pitchFamily="18" charset="0"/>
              </a:rPr>
              <a:t>HẠNH </a:t>
            </a:r>
            <a:r>
              <a:rPr lang="en-US" b="1" dirty="0">
                <a:solidFill>
                  <a:srgbClr val="FF0000"/>
                </a:solidFill>
                <a:latin typeface="Times New Roman" panose="02020603050405020304" pitchFamily="18" charset="0"/>
                <a:ea typeface="Times New Roman" panose="02020603050405020304" pitchFamily="18" charset="0"/>
              </a:rPr>
              <a:t>PHÚC</a:t>
            </a:r>
            <a:r>
              <a:rPr lang="en-US" b="1" dirty="0" smtClean="0">
                <a:solidFill>
                  <a:srgbClr val="FF0000"/>
                </a:solidFill>
                <a:latin typeface="Times New Roman" panose="02020603050405020304" pitchFamily="18" charset="0"/>
                <a:ea typeface="Times New Roman" panose="02020603050405020304" pitchFamily="18" charset="0"/>
              </a:rPr>
              <a:t>?</a:t>
            </a:r>
          </a:p>
          <a:p>
            <a:pPr algn="ctr">
              <a:tabLst>
                <a:tab pos="1386840" algn="l"/>
              </a:tabLst>
              <a:defRPr/>
            </a:pPr>
            <a:r>
              <a:rPr lang="en-US" sz="1400" b="1" dirty="0" smtClean="0">
                <a:solidFill>
                  <a:srgbClr val="FF0000"/>
                </a:solidFill>
                <a:latin typeface="Times New Roman" panose="02020603050405020304" pitchFamily="18" charset="0"/>
                <a:ea typeface="Times New Roman" panose="02020603050405020304" pitchFamily="18" charset="0"/>
              </a:rPr>
              <a:t> </a:t>
            </a:r>
            <a:r>
              <a:rPr lang="en-US" sz="1400" b="1" dirty="0">
                <a:solidFill>
                  <a:srgbClr val="FF0000"/>
                </a:solidFill>
                <a:latin typeface="Times New Roman" panose="02020603050405020304" pitchFamily="18" charset="0"/>
                <a:ea typeface="Times New Roman" panose="02020603050405020304" pitchFamily="18" charset="0"/>
              </a:rPr>
              <a:t>(</a:t>
            </a:r>
            <a:r>
              <a:rPr lang="en-US" sz="1400" b="1" dirty="0" err="1">
                <a:solidFill>
                  <a:srgbClr val="FF0000"/>
                </a:solidFill>
                <a:latin typeface="Times New Roman" panose="02020603050405020304" pitchFamily="18" charset="0"/>
                <a:ea typeface="Times New Roman" panose="02020603050405020304" pitchFamily="18" charset="0"/>
              </a:rPr>
              <a:t>Phạm</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Thị</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Ngọc</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Diễm</a:t>
            </a:r>
            <a:r>
              <a:rPr lang="en-US" sz="1400" b="1" dirty="0">
                <a:solidFill>
                  <a:srgbClr val="FF0000"/>
                </a:solidFill>
                <a:latin typeface="Times New Roman" panose="02020603050405020304" pitchFamily="18" charset="0"/>
                <a:ea typeface="Times New Roman" panose="02020603050405020304" pitchFamily="18" charset="0"/>
              </a:rPr>
              <a:t>)</a:t>
            </a:r>
            <a:endParaRPr lang="en-US" sz="1400" dirty="0">
              <a:solidFill>
                <a:prstClr val="white"/>
              </a:solidFill>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6</a:t>
            </a:r>
            <a:endParaRPr lang="en-US" sz="1600" dirty="0">
              <a:solidFill>
                <a:prstClr val="white"/>
              </a:solidFill>
              <a:latin typeface="Lucida Handwriting" panose="03010101010101010101" pitchFamily="66" charset="0"/>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4" name="Rectangle 3"/>
          <p:cNvSpPr/>
          <p:nvPr/>
        </p:nvSpPr>
        <p:spPr>
          <a:xfrm>
            <a:off x="4282290" y="1043669"/>
            <a:ext cx="3576620"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Hình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thành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kiến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thức</a:t>
            </a:r>
            <a:r>
              <a:rPr lang="en-US" sz="2800" b="1" dirty="0">
                <a:solidFill>
                  <a:srgbClr val="7030A0"/>
                </a:solidFill>
                <a:latin typeface="Times New Roman" panose="02020603050405020304" pitchFamily="18" charset="0"/>
                <a:ea typeface="Times New Roman" panose="02020603050405020304" pitchFamily="18" charset="0"/>
              </a:rPr>
              <a:t> </a:t>
            </a:r>
            <a:endParaRPr lang="en-US" sz="2800" dirty="0">
              <a:solidFill>
                <a:prstClr val="black"/>
              </a:solidFill>
            </a:endParaRPr>
          </a:p>
        </p:txBody>
      </p:sp>
      <p:sp>
        <p:nvSpPr>
          <p:cNvPr id="6" name="Rectangle 5"/>
          <p:cNvSpPr/>
          <p:nvPr/>
        </p:nvSpPr>
        <p:spPr>
          <a:xfrm>
            <a:off x="585868" y="1121032"/>
            <a:ext cx="3292168" cy="1822037"/>
          </a:xfrm>
          <a:prstGeom prst="rect">
            <a:avLst/>
          </a:prstGeom>
        </p:spPr>
        <p:txBody>
          <a:bodyPr wrap="square">
            <a:spAutoFit/>
          </a:bodyPr>
          <a:lstStyle/>
          <a:p>
            <a:pPr marR="30480" algn="just">
              <a:lnSpc>
                <a:spcPct val="115000"/>
              </a:lnSpc>
              <a:spcAft>
                <a:spcPts val="1200"/>
              </a:spcAft>
            </a:pPr>
            <a:r>
              <a:rPr lang="en-US" sz="2800" b="1" dirty="0">
                <a:solidFill>
                  <a:prstClr val="black"/>
                </a:solidFill>
                <a:latin typeface="Times New Roman" panose="02020603050405020304" pitchFamily="18" charset="0"/>
                <a:ea typeface="Times New Roman" panose="02020603050405020304" pitchFamily="18" charset="0"/>
              </a:rPr>
              <a:t>1. </a:t>
            </a:r>
            <a:r>
              <a:rPr lang="en-US" sz="2800" b="1" dirty="0" err="1">
                <a:solidFill>
                  <a:prstClr val="black"/>
                </a:solidFill>
                <a:latin typeface="Times New Roman" panose="02020603050405020304" pitchFamily="18" charset="0"/>
                <a:ea typeface="Times New Roman" panose="02020603050405020304" pitchFamily="18" charset="0"/>
              </a:rPr>
              <a:t>Đọc</a:t>
            </a:r>
            <a:r>
              <a:rPr lang="en-US" sz="2800" b="1" dirty="0">
                <a:solidFill>
                  <a:prstClr val="black"/>
                </a:solidFill>
                <a:latin typeface="Times New Roman" panose="02020603050405020304" pitchFamily="18" charset="0"/>
                <a:ea typeface="Times New Roman" panose="02020603050405020304" pitchFamily="18" charset="0"/>
              </a:rPr>
              <a:t> </a:t>
            </a:r>
            <a:endParaRPr lang="en-US" sz="2800" dirty="0">
              <a:solidFill>
                <a:prstClr val="black"/>
              </a:solidFill>
              <a:latin typeface="Times New Roman" panose="02020603050405020304" pitchFamily="18" charset="0"/>
              <a:ea typeface="Times New Roman" panose="02020603050405020304" pitchFamily="18" charset="0"/>
            </a:endParaRPr>
          </a:p>
          <a:p>
            <a:pPr marR="30480" algn="just">
              <a:lnSpc>
                <a:spcPct val="115000"/>
              </a:lnSpc>
              <a:spcAft>
                <a:spcPts val="1200"/>
              </a:spcAft>
            </a:pPr>
            <a:r>
              <a:rPr lang="en-US" sz="2800" b="1" dirty="0">
                <a:solidFill>
                  <a:prstClr val="black"/>
                </a:solidFill>
                <a:latin typeface="Times New Roman" panose="02020603050405020304" pitchFamily="18" charset="0"/>
                <a:ea typeface="Times New Roman" panose="02020603050405020304" pitchFamily="18" charset="0"/>
              </a:rPr>
              <a:t>2. </a:t>
            </a:r>
            <a:r>
              <a:rPr lang="en-US" sz="2800" b="1" dirty="0" err="1">
                <a:solidFill>
                  <a:prstClr val="black"/>
                </a:solidFill>
                <a:latin typeface="Times New Roman" panose="02020603050405020304" pitchFamily="18" charset="0"/>
                <a:ea typeface="Times New Roman" panose="02020603050405020304" pitchFamily="18" charset="0"/>
              </a:rPr>
              <a:t>Tìm</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hiểu</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chung</a:t>
            </a:r>
            <a:endParaRPr lang="en-US" sz="2800" dirty="0">
              <a:solidFill>
                <a:prstClr val="black"/>
              </a:solidFill>
              <a:latin typeface="Times New Roman" panose="02020603050405020304" pitchFamily="18" charset="0"/>
              <a:ea typeface="Times New Roman" panose="02020603050405020304" pitchFamily="18" charset="0"/>
            </a:endParaRPr>
          </a:p>
          <a:p>
            <a:r>
              <a:rPr lang="en-US" sz="2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xứ</a:t>
            </a:r>
            <a:endParaRPr lang="en-US" sz="2800" dirty="0">
              <a:solidFill>
                <a:prstClr val="black"/>
              </a:solidFill>
            </a:endParaRPr>
          </a:p>
        </p:txBody>
      </p:sp>
      <p:sp>
        <p:nvSpPr>
          <p:cNvPr id="11" name="Oval 10"/>
          <p:cNvSpPr/>
          <p:nvPr/>
        </p:nvSpPr>
        <p:spPr>
          <a:xfrm>
            <a:off x="3249374" y="2420820"/>
            <a:ext cx="2556736" cy="2250003"/>
          </a:xfrm>
          <a:prstGeom prst="ellipse">
            <a:avLst/>
          </a:prstGeom>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sp>
      <p:sp>
        <p:nvSpPr>
          <p:cNvPr id="12" name="Oval 11"/>
          <p:cNvSpPr/>
          <p:nvPr/>
        </p:nvSpPr>
        <p:spPr>
          <a:xfrm>
            <a:off x="3980877" y="3044001"/>
            <a:ext cx="1093730" cy="1003641"/>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9" name="Freeform 18"/>
          <p:cNvSpPr/>
          <p:nvPr/>
        </p:nvSpPr>
        <p:spPr>
          <a:xfrm>
            <a:off x="6560849" y="1014128"/>
            <a:ext cx="4879279" cy="1254551"/>
          </a:xfrm>
          <a:custGeom>
            <a:avLst/>
            <a:gdLst>
              <a:gd name="connsiteX0" fmla="*/ 0 w 4477379"/>
              <a:gd name="connsiteY0" fmla="*/ 0 h 1254551"/>
              <a:gd name="connsiteX1" fmla="*/ 4477379 w 4477379"/>
              <a:gd name="connsiteY1" fmla="*/ 0 h 1254551"/>
              <a:gd name="connsiteX2" fmla="*/ 4477379 w 4477379"/>
              <a:gd name="connsiteY2" fmla="*/ 1254551 h 1254551"/>
              <a:gd name="connsiteX3" fmla="*/ 0 w 4477379"/>
              <a:gd name="connsiteY3" fmla="*/ 1254551 h 1254551"/>
              <a:gd name="connsiteX4" fmla="*/ 0 w 4477379"/>
              <a:gd name="connsiteY4" fmla="*/ 0 h 1254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7379" h="1254551">
                <a:moveTo>
                  <a:pt x="0" y="0"/>
                </a:moveTo>
                <a:lnTo>
                  <a:pt x="4477379" y="0"/>
                </a:lnTo>
                <a:lnTo>
                  <a:pt x="4477379" y="1254551"/>
                </a:lnTo>
                <a:lnTo>
                  <a:pt x="0" y="125455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35560" rIns="35560" bIns="35560" numCol="1" spcCol="1270" anchor="ctr" anchorCtr="0">
            <a:noAutofit/>
          </a:bodyPr>
          <a:lstStyle/>
          <a:p>
            <a:pPr defTabSz="1244600">
              <a:lnSpc>
                <a:spcPct val="90000"/>
              </a:lnSpc>
              <a:spcBef>
                <a:spcPct val="0"/>
              </a:spcBef>
              <a:spcAft>
                <a:spcPct val="35000"/>
              </a:spcAft>
            </a:pP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Tác</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giả</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Phạm</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Thị</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Ngọc</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Diễm</a:t>
            </a:r>
            <a:endPar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20" name="Straight Connector 19"/>
          <p:cNvSpPr/>
          <p:nvPr/>
        </p:nvSpPr>
        <p:spPr>
          <a:xfrm>
            <a:off x="6355775" y="1660779"/>
            <a:ext cx="410148" cy="0"/>
          </a:xfrm>
          <a:prstGeom prst="line">
            <a:avLst/>
          </a:prstGeom>
          <a:ln w="28575"/>
        </p:spPr>
        <p:style>
          <a:lnRef idx="2">
            <a:schemeClr val="accent2">
              <a:tint val="5000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21" name="Straight Connector 20"/>
          <p:cNvSpPr/>
          <p:nvPr/>
        </p:nvSpPr>
        <p:spPr>
          <a:xfrm rot="5400000">
            <a:off x="4474300" y="1716434"/>
            <a:ext cx="1882830" cy="1775944"/>
          </a:xfrm>
          <a:prstGeom prst="line">
            <a:avLst/>
          </a:prstGeom>
          <a:ln w="28575"/>
        </p:spPr>
        <p:style>
          <a:lnRef idx="2">
            <a:schemeClr val="accent2">
              <a:tint val="5000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23" name="Freeform 22"/>
          <p:cNvSpPr/>
          <p:nvPr/>
        </p:nvSpPr>
        <p:spPr>
          <a:xfrm>
            <a:off x="6715203" y="2284401"/>
            <a:ext cx="4518790" cy="1254551"/>
          </a:xfrm>
          <a:custGeom>
            <a:avLst/>
            <a:gdLst>
              <a:gd name="connsiteX0" fmla="*/ 0 w 4146583"/>
              <a:gd name="connsiteY0" fmla="*/ 0 h 1254551"/>
              <a:gd name="connsiteX1" fmla="*/ 4146583 w 4146583"/>
              <a:gd name="connsiteY1" fmla="*/ 0 h 1254551"/>
              <a:gd name="connsiteX2" fmla="*/ 4146583 w 4146583"/>
              <a:gd name="connsiteY2" fmla="*/ 1254551 h 1254551"/>
              <a:gd name="connsiteX3" fmla="*/ 0 w 4146583"/>
              <a:gd name="connsiteY3" fmla="*/ 1254551 h 1254551"/>
              <a:gd name="connsiteX4" fmla="*/ 0 w 4146583"/>
              <a:gd name="connsiteY4" fmla="*/ 0 h 1254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6583" h="1254551">
                <a:moveTo>
                  <a:pt x="0" y="0"/>
                </a:moveTo>
                <a:lnTo>
                  <a:pt x="4146583" y="0"/>
                </a:lnTo>
                <a:lnTo>
                  <a:pt x="4146583" y="1254551"/>
                </a:lnTo>
                <a:lnTo>
                  <a:pt x="0" y="125455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2024" tIns="34290" rIns="34290" bIns="34290" numCol="1" spcCol="1270" anchor="ctr" anchorCtr="0">
            <a:noAutofit/>
          </a:bodyPr>
          <a:lstStyle/>
          <a:p>
            <a:pPr defTabSz="1200150">
              <a:lnSpc>
                <a:spcPct val="90000"/>
              </a:lnSpc>
              <a:spcBef>
                <a:spcPct val="0"/>
              </a:spcBef>
              <a:spcAft>
                <a:spcPct val="35000"/>
              </a:spcAft>
            </a:pPr>
            <a:r>
              <a:rPr lang="vi-VN" sz="2800" dirty="0" smtClean="0">
                <a:solidFill>
                  <a:prstClr val="black">
                    <a:hueOff val="0"/>
                    <a:satOff val="0"/>
                    <a:lumOff val="0"/>
                    <a:alphaOff val="0"/>
                  </a:prstClr>
                </a:solidFill>
                <a:latin typeface="Times New Roman"/>
              </a:rPr>
              <a:t>Trích </a:t>
            </a:r>
            <a:r>
              <a:rPr lang="vi-VN" sz="2800" i="1" dirty="0" smtClean="0">
                <a:solidFill>
                  <a:prstClr val="black">
                    <a:hueOff val="0"/>
                    <a:satOff val="0"/>
                    <a:lumOff val="0"/>
                    <a:alphaOff val="0"/>
                  </a:prstClr>
                </a:solidFill>
                <a:latin typeface="Times New Roman"/>
              </a:rPr>
              <a:t>Bình giảng </a:t>
            </a:r>
            <a:r>
              <a:rPr lang="en-US" sz="2800" i="1" dirty="0" err="1" smtClean="0">
                <a:solidFill>
                  <a:prstClr val="black">
                    <a:hueOff val="0"/>
                    <a:satOff val="0"/>
                    <a:lumOff val="0"/>
                    <a:alphaOff val="0"/>
                  </a:prstClr>
                </a:solidFill>
                <a:latin typeface="Calibri Light"/>
              </a:rPr>
              <a:t>truyện</a:t>
            </a:r>
            <a:r>
              <a:rPr lang="en-US" sz="2800" i="1" dirty="0" smtClean="0">
                <a:solidFill>
                  <a:prstClr val="black">
                    <a:hueOff val="0"/>
                    <a:satOff val="0"/>
                    <a:lumOff val="0"/>
                    <a:alphaOff val="0"/>
                  </a:prstClr>
                </a:solidFill>
                <a:latin typeface="Calibri Light"/>
              </a:rPr>
              <a:t> </a:t>
            </a:r>
            <a:r>
              <a:rPr lang="en-US" sz="2800" i="1" dirty="0" err="1" smtClean="0">
                <a:solidFill>
                  <a:prstClr val="black">
                    <a:hueOff val="0"/>
                    <a:satOff val="0"/>
                    <a:lumOff val="0"/>
                    <a:alphaOff val="0"/>
                  </a:prstClr>
                </a:solidFill>
                <a:latin typeface="Calibri Light"/>
              </a:rPr>
              <a:t>dân</a:t>
            </a:r>
            <a:r>
              <a:rPr lang="en-US" sz="2800" i="1" dirty="0" smtClean="0">
                <a:solidFill>
                  <a:prstClr val="black">
                    <a:hueOff val="0"/>
                    <a:satOff val="0"/>
                    <a:lumOff val="0"/>
                    <a:alphaOff val="0"/>
                  </a:prstClr>
                </a:solidFill>
                <a:latin typeface="Calibri Light"/>
              </a:rPr>
              <a:t> </a:t>
            </a:r>
            <a:r>
              <a:rPr lang="en-US" sz="2800" i="1" dirty="0" err="1" smtClean="0">
                <a:solidFill>
                  <a:prstClr val="black">
                    <a:hueOff val="0"/>
                    <a:satOff val="0"/>
                    <a:lumOff val="0"/>
                    <a:alphaOff val="0"/>
                  </a:prstClr>
                </a:solidFill>
                <a:latin typeface="Calibri Light"/>
              </a:rPr>
              <a:t>gian</a:t>
            </a:r>
            <a:r>
              <a:rPr lang="en-US" sz="2800" i="1" dirty="0" smtClean="0">
                <a:solidFill>
                  <a:prstClr val="black">
                    <a:hueOff val="0"/>
                    <a:satOff val="0"/>
                    <a:lumOff val="0"/>
                    <a:alphaOff val="0"/>
                  </a:prstClr>
                </a:solidFill>
                <a:latin typeface="Calibri Light"/>
              </a:rPr>
              <a:t> </a:t>
            </a:r>
            <a:r>
              <a:rPr lang="vi-VN" sz="2800" dirty="0" smtClean="0">
                <a:solidFill>
                  <a:prstClr val="black">
                    <a:hueOff val="0"/>
                    <a:satOff val="0"/>
                    <a:lumOff val="0"/>
                    <a:alphaOff val="0"/>
                  </a:prstClr>
                </a:solidFill>
                <a:latin typeface="Times New Roman"/>
              </a:rPr>
              <a:t> (NXB Giáo dục 2003).</a:t>
            </a:r>
            <a:endParaRPr lang="en-US" sz="2800" dirty="0">
              <a:solidFill>
                <a:prstClr val="black">
                  <a:hueOff val="0"/>
                  <a:satOff val="0"/>
                  <a:lumOff val="0"/>
                  <a:alphaOff val="0"/>
                </a:prstClr>
              </a:solidFill>
              <a:latin typeface="Calibri Light"/>
            </a:endParaRPr>
          </a:p>
        </p:txBody>
      </p:sp>
      <p:sp>
        <p:nvSpPr>
          <p:cNvPr id="24" name="Straight Connector 23"/>
          <p:cNvSpPr/>
          <p:nvPr/>
        </p:nvSpPr>
        <p:spPr>
          <a:xfrm>
            <a:off x="6305055" y="2918546"/>
            <a:ext cx="410148" cy="0"/>
          </a:xfrm>
          <a:prstGeom prst="line">
            <a:avLst/>
          </a:prstGeom>
          <a:ln w="28575"/>
        </p:spPr>
        <p:style>
          <a:lnRef idx="2">
            <a:schemeClr val="accent2">
              <a:tint val="5000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25" name="Straight Connector 24"/>
          <p:cNvSpPr/>
          <p:nvPr/>
        </p:nvSpPr>
        <p:spPr>
          <a:xfrm rot="5400000">
            <a:off x="5127171" y="3078861"/>
            <a:ext cx="1317981" cy="992560"/>
          </a:xfrm>
          <a:prstGeom prst="line">
            <a:avLst/>
          </a:prstGeom>
          <a:ln w="28575"/>
        </p:spPr>
        <p:style>
          <a:lnRef idx="2">
            <a:schemeClr val="accent2">
              <a:tint val="5000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26" name="Rectangle 25"/>
          <p:cNvSpPr/>
          <p:nvPr/>
        </p:nvSpPr>
        <p:spPr>
          <a:xfrm>
            <a:off x="647700" y="4590782"/>
            <a:ext cx="10845800" cy="1732782"/>
          </a:xfrm>
          <a:prstGeom prst="rect">
            <a:avLst/>
          </a:prstGeom>
        </p:spPr>
        <p:txBody>
          <a:bodyPr>
            <a:spAutoFit/>
          </a:bodyPr>
          <a:lstStyle/>
          <a:p>
            <a:pPr>
              <a:lnSpc>
                <a:spcPct val="115000"/>
              </a:lnSpc>
              <a:spcAft>
                <a:spcPts val="1200"/>
              </a:spcAft>
            </a:pPr>
            <a:r>
              <a:rPr lang="en-US" sz="2800" b="1" dirty="0">
                <a:solidFill>
                  <a:prstClr val="black"/>
                </a:solidFill>
                <a:latin typeface="Times New Roman" panose="02020603050405020304" pitchFamily="18" charset="0"/>
                <a:ea typeface="Times New Roman" panose="02020603050405020304" pitchFamily="18" charset="0"/>
              </a:rPr>
              <a:t>b.</a:t>
            </a:r>
            <a:r>
              <a:rPr lang="vi-VN" sz="2800" dirty="0">
                <a:solidFill>
                  <a:prstClr val="black"/>
                </a:solidFill>
                <a:latin typeface="Times New Roman" panose="02020603050405020304" pitchFamily="18" charset="0"/>
                <a:ea typeface="Times New Roman" panose="02020603050405020304" pitchFamily="18" charset="0"/>
              </a:rPr>
              <a:t> </a:t>
            </a:r>
            <a:r>
              <a:rPr lang="vi-VN" sz="2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Phương thức biểu đạt</a:t>
            </a:r>
            <a:r>
              <a:rPr lang="vi-VN" sz="2800" dirty="0">
                <a:solidFill>
                  <a:prstClr val="black"/>
                </a:solidFill>
                <a:latin typeface="Times New Roman" panose="02020603050405020304" pitchFamily="18" charset="0"/>
                <a:ea typeface="Times New Roman" panose="02020603050405020304" pitchFamily="18" charset="0"/>
              </a:rPr>
              <a:t>: Nghị luận </a:t>
            </a:r>
            <a:endParaRPr lang="en-US" sz="2800" dirty="0">
              <a:solidFill>
                <a:prstClr val="black"/>
              </a:solidFill>
              <a:latin typeface="Times New Roman" panose="02020603050405020304" pitchFamily="18" charset="0"/>
              <a:ea typeface="Times New Roman" panose="02020603050405020304" pitchFamily="18" charset="0"/>
            </a:endParaRPr>
          </a:p>
          <a:p>
            <a:pPr>
              <a:lnSpc>
                <a:spcPct val="115000"/>
              </a:lnSpc>
              <a:spcAft>
                <a:spcPts val="1200"/>
              </a:spcAft>
            </a:pPr>
            <a:r>
              <a:rPr lang="en-US" sz="2800" dirty="0" err="1">
                <a:solidFill>
                  <a:prstClr val="black"/>
                </a:solidFill>
                <a:latin typeface="Times New Roman" panose="02020603050405020304" pitchFamily="18" charset="0"/>
                <a:ea typeface="Times New Roman" panose="02020603050405020304" pitchFamily="18" charset="0"/>
              </a:rPr>
              <a:t>Vấn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đề</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nghị</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luận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Bàn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về</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quan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niệm</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hạnh</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phúc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đến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từ</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những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điều</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bình</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dị</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và</a:t>
            </a:r>
            <a:r>
              <a:rPr lang="en-US" sz="2800" dirty="0">
                <a:solidFill>
                  <a:prstClr val="black"/>
                </a:solidFill>
                <a:latin typeface="Times New Roman" panose="02020603050405020304" pitchFamily="18" charset="0"/>
                <a:ea typeface="Times New Roman" panose="02020603050405020304" pitchFamily="18" charset="0"/>
              </a:rPr>
              <a:t> ở </a:t>
            </a:r>
            <a:r>
              <a:rPr lang="en-US" sz="2800" dirty="0" err="1">
                <a:solidFill>
                  <a:prstClr val="black"/>
                </a:solidFill>
                <a:latin typeface="Times New Roman" panose="02020603050405020304" pitchFamily="18" charset="0"/>
                <a:ea typeface="Times New Roman" panose="02020603050405020304" pitchFamily="18" charset="0"/>
              </a:rPr>
              <a:t>quanh</a:t>
            </a:r>
            <a:r>
              <a:rPr lang="en-US" sz="2800" dirty="0">
                <a:solidFill>
                  <a:prstClr val="black"/>
                </a:solidFill>
                <a:latin typeface="Times New Roman" panose="02020603050405020304" pitchFamily="18" charset="0"/>
                <a:ea typeface="Times New Roman" panose="02020603050405020304" pitchFamily="18" charset="0"/>
              </a:rPr>
              <a:t> ta </a:t>
            </a:r>
            <a:r>
              <a:rPr lang="en-US" sz="2800" dirty="0" err="1">
                <a:solidFill>
                  <a:prstClr val="black"/>
                </a:solidFill>
                <a:latin typeface="Times New Roman" panose="02020603050405020304" pitchFamily="18" charset="0"/>
                <a:ea typeface="Times New Roman" panose="02020603050405020304" pitchFamily="18" charset="0"/>
              </a:rPr>
              <a:t>kể</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cả</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ngọt</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ngào</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và</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đau</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khổ</a:t>
            </a:r>
            <a:r>
              <a:rPr lang="en-US" sz="2800" dirty="0">
                <a:solidFill>
                  <a:prstClr val="black"/>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57800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par>
                                <p:cTn id="25" presetID="22" presetClass="entr" presetSubtype="4"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6">
                                            <p:txEl>
                                              <p:pRg st="0" end="0"/>
                                            </p:txEl>
                                          </p:spTgt>
                                        </p:tgtEl>
                                        <p:attrNameLst>
                                          <p:attrName>style.visibility</p:attrName>
                                        </p:attrNameLst>
                                      </p:cBhvr>
                                      <p:to>
                                        <p:strVal val="visible"/>
                                      </p:to>
                                    </p:set>
                                    <p:animEffect transition="in" filter="circle(in)">
                                      <p:cBhvr>
                                        <p:cTn id="32" dur="2000"/>
                                        <p:tgtEl>
                                          <p:spTgt spid="26">
                                            <p:txEl>
                                              <p:pRg st="0" end="0"/>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down)">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26">
                                            <p:txEl>
                                              <p:pRg st="1" end="1"/>
                                            </p:txEl>
                                          </p:spTgt>
                                        </p:tgtEl>
                                        <p:attrNameLst>
                                          <p:attrName>style.visibility</p:attrName>
                                        </p:attrNameLst>
                                      </p:cBhvr>
                                      <p:to>
                                        <p:strVal val="visible"/>
                                      </p:to>
                                    </p:set>
                                    <p:animEffect transition="in" filter="circle(in)">
                                      <p:cBhvr>
                                        <p:cTn id="40" dur="20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1386840" algn="l"/>
              </a:tabLst>
              <a:defRPr/>
            </a:pPr>
            <a:r>
              <a:rPr lang="en-US" sz="2000" b="1" dirty="0">
                <a:solidFill>
                  <a:srgbClr val="FF0000"/>
                </a:solidFill>
                <a:latin typeface="Times New Roman" panose="02020603050405020304" pitchFamily="18" charset="0"/>
                <a:ea typeface="Times New Roman" panose="02020603050405020304" pitchFamily="18" charset="0"/>
              </a:rPr>
              <a:t>VĂN BẢN: PHẢI CHĂNG CHỈ CÓ NGỌT NGÀO MỚI LÀM NÊN </a:t>
            </a:r>
            <a:r>
              <a:rPr lang="en-US" sz="2000" b="1" dirty="0" smtClean="0">
                <a:solidFill>
                  <a:srgbClr val="FF0000"/>
                </a:solidFill>
                <a:latin typeface="Times New Roman" panose="02020603050405020304" pitchFamily="18" charset="0"/>
                <a:ea typeface="Times New Roman" panose="02020603050405020304" pitchFamily="18" charset="0"/>
              </a:rPr>
              <a:t>HẠNH </a:t>
            </a:r>
            <a:r>
              <a:rPr lang="en-US" sz="2000" b="1" dirty="0">
                <a:solidFill>
                  <a:srgbClr val="FF0000"/>
                </a:solidFill>
                <a:latin typeface="Times New Roman" panose="02020603050405020304" pitchFamily="18" charset="0"/>
                <a:ea typeface="Times New Roman" panose="02020603050405020304" pitchFamily="18" charset="0"/>
              </a:rPr>
              <a:t>PHÚC</a:t>
            </a:r>
            <a:r>
              <a:rPr lang="en-US" sz="2000" b="1" dirty="0" smtClean="0">
                <a:solidFill>
                  <a:srgbClr val="FF0000"/>
                </a:solidFill>
                <a:latin typeface="Times New Roman" panose="02020603050405020304" pitchFamily="18" charset="0"/>
                <a:ea typeface="Times New Roman" panose="02020603050405020304" pitchFamily="18" charset="0"/>
              </a:rPr>
              <a:t>?</a:t>
            </a:r>
          </a:p>
          <a:p>
            <a:pPr algn="ctr">
              <a:tabLst>
                <a:tab pos="1386840" algn="l"/>
              </a:tabLst>
              <a:defRPr/>
            </a:pPr>
            <a:r>
              <a:rPr lang="en-US" sz="1400" b="1" dirty="0" smtClean="0">
                <a:solidFill>
                  <a:srgbClr val="FF0000"/>
                </a:solidFill>
                <a:latin typeface="Times New Roman" panose="02020603050405020304" pitchFamily="18" charset="0"/>
                <a:ea typeface="Times New Roman" panose="02020603050405020304" pitchFamily="18" charset="0"/>
              </a:rPr>
              <a:t> </a:t>
            </a:r>
            <a:r>
              <a:rPr lang="en-US" sz="1400" b="1" dirty="0">
                <a:solidFill>
                  <a:srgbClr val="FF0000"/>
                </a:solidFill>
                <a:latin typeface="Times New Roman" panose="02020603050405020304" pitchFamily="18" charset="0"/>
                <a:ea typeface="Times New Roman" panose="02020603050405020304" pitchFamily="18" charset="0"/>
              </a:rPr>
              <a:t>(</a:t>
            </a:r>
            <a:r>
              <a:rPr lang="en-US" sz="1400" b="1" dirty="0" err="1">
                <a:solidFill>
                  <a:srgbClr val="FF0000"/>
                </a:solidFill>
                <a:latin typeface="Times New Roman" panose="02020603050405020304" pitchFamily="18" charset="0"/>
                <a:ea typeface="Times New Roman" panose="02020603050405020304" pitchFamily="18" charset="0"/>
              </a:rPr>
              <a:t>Phạm</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Thị</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Ngọc</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Diễm</a:t>
            </a:r>
            <a:r>
              <a:rPr lang="en-US" sz="1400" b="1" dirty="0">
                <a:solidFill>
                  <a:srgbClr val="FF0000"/>
                </a:solidFill>
                <a:latin typeface="Times New Roman" panose="02020603050405020304" pitchFamily="18" charset="0"/>
                <a:ea typeface="Times New Roman" panose="02020603050405020304" pitchFamily="18" charset="0"/>
              </a:rPr>
              <a:t>)</a:t>
            </a:r>
            <a:endParaRPr lang="en-US" sz="1400" dirty="0">
              <a:solidFill>
                <a:prstClr val="white"/>
              </a:solidFill>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6</a:t>
            </a:r>
            <a:endParaRPr lang="en-US" sz="1600" dirty="0">
              <a:solidFill>
                <a:prstClr val="white"/>
              </a:solidFill>
              <a:latin typeface="Lucida Handwriting" panose="03010101010101010101" pitchFamily="66" charset="0"/>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4" name="Rectangle 3"/>
          <p:cNvSpPr/>
          <p:nvPr/>
        </p:nvSpPr>
        <p:spPr>
          <a:xfrm>
            <a:off x="4294990" y="699459"/>
            <a:ext cx="3576620" cy="523220"/>
          </a:xfrm>
          <a:prstGeom prst="rect">
            <a:avLst/>
          </a:prstGeom>
        </p:spPr>
        <p:txBody>
          <a:bodyPr wrap="none">
            <a:spAutoFit/>
          </a:bodyPr>
          <a:lstStyle/>
          <a:p>
            <a:pPr>
              <a:defRPr/>
            </a:pPr>
            <a:r>
              <a:rPr lang="en-US" sz="2800" b="1" dirty="0" err="1">
                <a:solidFill>
                  <a:srgbClr val="7030A0"/>
                </a:solidFill>
                <a:latin typeface="Times New Roman" panose="02020603050405020304" pitchFamily="18" charset="0"/>
                <a:ea typeface="Times New Roman" panose="02020603050405020304" pitchFamily="18" charset="0"/>
              </a:rPr>
              <a:t>Hình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thành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kiến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thức</a:t>
            </a:r>
            <a:r>
              <a:rPr lang="en-US" sz="2800" b="1" dirty="0">
                <a:solidFill>
                  <a:srgbClr val="7030A0"/>
                </a:solidFill>
                <a:latin typeface="Times New Roman" panose="02020603050405020304" pitchFamily="18" charset="0"/>
                <a:ea typeface="Times New Roman" panose="02020603050405020304" pitchFamily="18" charset="0"/>
              </a:rPr>
              <a:t> </a:t>
            </a:r>
            <a:endParaRPr lang="en-US" sz="2800" dirty="0">
              <a:solidFill>
                <a:prstClr val="black"/>
              </a:solidFill>
            </a:endParaRPr>
          </a:p>
        </p:txBody>
      </p:sp>
      <p:sp>
        <p:nvSpPr>
          <p:cNvPr id="6" name="Rectangle 5"/>
          <p:cNvSpPr/>
          <p:nvPr/>
        </p:nvSpPr>
        <p:spPr>
          <a:xfrm>
            <a:off x="394006" y="1519139"/>
            <a:ext cx="3292168" cy="1237262"/>
          </a:xfrm>
          <a:prstGeom prst="rect">
            <a:avLst/>
          </a:prstGeom>
        </p:spPr>
        <p:txBody>
          <a:bodyPr wrap="square">
            <a:spAutoFit/>
          </a:bodyPr>
          <a:lstStyle/>
          <a:p>
            <a:pPr marR="30480" algn="just">
              <a:lnSpc>
                <a:spcPct val="115000"/>
              </a:lnSpc>
              <a:spcAft>
                <a:spcPts val="1200"/>
              </a:spcAft>
              <a:defRPr/>
            </a:pPr>
            <a:r>
              <a:rPr lang="en-US" sz="2800" b="1" dirty="0">
                <a:solidFill>
                  <a:prstClr val="black"/>
                </a:solidFill>
                <a:latin typeface="Times New Roman" panose="02020603050405020304" pitchFamily="18" charset="0"/>
                <a:ea typeface="Times New Roman" panose="02020603050405020304" pitchFamily="18" charset="0"/>
              </a:rPr>
              <a:t>1. </a:t>
            </a:r>
            <a:r>
              <a:rPr lang="en-US" sz="2800" b="1" dirty="0" err="1">
                <a:solidFill>
                  <a:prstClr val="black"/>
                </a:solidFill>
                <a:latin typeface="Times New Roman" panose="02020603050405020304" pitchFamily="18" charset="0"/>
                <a:ea typeface="Times New Roman" panose="02020603050405020304" pitchFamily="18" charset="0"/>
              </a:rPr>
              <a:t>Đọc</a:t>
            </a:r>
            <a:r>
              <a:rPr lang="en-US" sz="2800" b="1" dirty="0">
                <a:solidFill>
                  <a:prstClr val="black"/>
                </a:solidFill>
                <a:latin typeface="Times New Roman" panose="02020603050405020304" pitchFamily="18" charset="0"/>
                <a:ea typeface="Times New Roman" panose="02020603050405020304" pitchFamily="18" charset="0"/>
              </a:rPr>
              <a:t> </a:t>
            </a:r>
            <a:endParaRPr lang="en-US" sz="2800" dirty="0">
              <a:solidFill>
                <a:prstClr val="black"/>
              </a:solidFill>
              <a:latin typeface="Times New Roman" panose="02020603050405020304" pitchFamily="18" charset="0"/>
              <a:ea typeface="Times New Roman" panose="02020603050405020304" pitchFamily="18" charset="0"/>
            </a:endParaRPr>
          </a:p>
          <a:p>
            <a:pPr marR="30480" algn="just">
              <a:lnSpc>
                <a:spcPct val="115000"/>
              </a:lnSpc>
              <a:spcAft>
                <a:spcPts val="1200"/>
              </a:spcAft>
              <a:defRPr/>
            </a:pPr>
            <a:r>
              <a:rPr lang="en-US" sz="2800" b="1" dirty="0">
                <a:solidFill>
                  <a:prstClr val="black"/>
                </a:solidFill>
                <a:latin typeface="Times New Roman" panose="02020603050405020304" pitchFamily="18" charset="0"/>
                <a:ea typeface="Times New Roman" panose="02020603050405020304" pitchFamily="18" charset="0"/>
              </a:rPr>
              <a:t>2. </a:t>
            </a:r>
            <a:r>
              <a:rPr lang="en-US" sz="2800" b="1" dirty="0" err="1">
                <a:solidFill>
                  <a:prstClr val="black"/>
                </a:solidFill>
                <a:latin typeface="Times New Roman" panose="02020603050405020304" pitchFamily="18" charset="0"/>
                <a:ea typeface="Times New Roman" panose="02020603050405020304" pitchFamily="18" charset="0"/>
              </a:rPr>
              <a:t>Tìm</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hiểu</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smtClean="0">
                <a:solidFill>
                  <a:prstClr val="black"/>
                </a:solidFill>
                <a:latin typeface="Times New Roman" panose="02020603050405020304" pitchFamily="18" charset="0"/>
                <a:ea typeface="Times New Roman" panose="02020603050405020304" pitchFamily="18" charset="0"/>
              </a:rPr>
              <a:t>chung</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3" name="Rectangle 2"/>
          <p:cNvSpPr/>
          <p:nvPr/>
        </p:nvSpPr>
        <p:spPr>
          <a:xfrm>
            <a:off x="394006" y="2714732"/>
            <a:ext cx="2794355" cy="587853"/>
          </a:xfrm>
          <a:prstGeom prst="rect">
            <a:avLst/>
          </a:prstGeom>
        </p:spPr>
        <p:txBody>
          <a:bodyPr wrap="none">
            <a:spAutoFit/>
          </a:bodyPr>
          <a:lstStyle/>
          <a:p>
            <a:pPr>
              <a:lnSpc>
                <a:spcPct val="115000"/>
              </a:lnSpc>
              <a:spcAft>
                <a:spcPts val="1200"/>
              </a:spcAft>
            </a:pPr>
            <a:r>
              <a:rPr lang="vi-VN" sz="2800" b="1" dirty="0">
                <a:solidFill>
                  <a:prstClr val="black"/>
                </a:solidFill>
                <a:latin typeface="Times New Roman" panose="02020603050405020304" pitchFamily="18" charset="0"/>
                <a:ea typeface="Times New Roman" panose="02020603050405020304" pitchFamily="18" charset="0"/>
              </a:rPr>
              <a:t>c.</a:t>
            </a:r>
            <a:r>
              <a:rPr lang="vi-VN" sz="2800" dirty="0">
                <a:solidFill>
                  <a:prstClr val="black"/>
                </a:solidFill>
                <a:latin typeface="Times New Roman" panose="02020603050405020304" pitchFamily="18" charset="0"/>
                <a:ea typeface="Times New Roman" panose="02020603050405020304" pitchFamily="18" charset="0"/>
              </a:rPr>
              <a:t> </a:t>
            </a:r>
            <a:r>
              <a:rPr lang="vi-VN" sz="2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Bố cục</a:t>
            </a:r>
            <a:r>
              <a:rPr lang="vi-VN" sz="2800" dirty="0">
                <a:solidFill>
                  <a:prstClr val="black"/>
                </a:solidFill>
                <a:latin typeface="Times New Roman" panose="02020603050405020304" pitchFamily="18" charset="0"/>
                <a:ea typeface="Times New Roman" panose="02020603050405020304" pitchFamily="18" charset="0"/>
              </a:rPr>
              <a:t>: 3 phần </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10" name="Freeform 9"/>
          <p:cNvSpPr/>
          <p:nvPr/>
        </p:nvSpPr>
        <p:spPr>
          <a:xfrm>
            <a:off x="3415071" y="2493538"/>
            <a:ext cx="2551520" cy="363068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52400" tIns="753185" rIns="153670" bIns="753185" numCol="1" spcCol="1270" anchor="ctr" anchorCtr="0">
            <a:noAutofit/>
          </a:bodyPr>
          <a:lstStyle/>
          <a:p>
            <a:pPr algn="ctr" defTabSz="1066800">
              <a:lnSpc>
                <a:spcPct val="90000"/>
              </a:lnSpc>
              <a:spcBef>
                <a:spcPct val="0"/>
              </a:spcBef>
              <a:spcAft>
                <a:spcPct val="35000"/>
              </a:spcAft>
            </a:pPr>
            <a:r>
              <a:rPr lang="en-US" sz="2400" b="1" i="1" dirty="0" err="1" smtClean="0">
                <a:solidFill>
                  <a:prstClr val="white"/>
                </a:solidFill>
                <a:latin typeface="Times New Roman" panose="02020603050405020304" pitchFamily="18" charset="0"/>
                <a:cs typeface="Times New Roman" panose="02020603050405020304" pitchFamily="18" charset="0"/>
              </a:rPr>
              <a:t>Phần</a:t>
            </a:r>
            <a:r>
              <a:rPr lang="en-US" sz="2400" b="1" i="1" dirty="0" smtClean="0">
                <a:solidFill>
                  <a:prstClr val="white"/>
                </a:solidFill>
                <a:latin typeface="Times New Roman" panose="02020603050405020304" pitchFamily="18" charset="0"/>
                <a:cs typeface="Times New Roman" panose="02020603050405020304" pitchFamily="18" charset="0"/>
              </a:rPr>
              <a:t> 1</a:t>
            </a:r>
            <a:r>
              <a:rPr lang="en-US" sz="2400" i="1" dirty="0" smtClean="0">
                <a:solidFill>
                  <a:prstClr val="white"/>
                </a:solidFill>
                <a:latin typeface="Times New Roman" panose="02020603050405020304" pitchFamily="18" charset="0"/>
                <a:cs typeface="Times New Roman" panose="02020603050405020304" pitchFamily="18" charset="0"/>
              </a:rPr>
              <a:t>:</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Nêu</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khái</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quát</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vấn</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đề</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nghị</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luận</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quan</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niệm</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về</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hạnh</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phúc</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có</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phải</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chỉ</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đến</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từ</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điều</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ngọt</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ngào</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6" name="Freeform 15"/>
          <p:cNvSpPr/>
          <p:nvPr/>
        </p:nvSpPr>
        <p:spPr>
          <a:xfrm>
            <a:off x="6157954" y="2493538"/>
            <a:ext cx="2551520" cy="363068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spcFirstLastPara="0" vert="horz" wrap="square" lIns="152400" tIns="753185" rIns="153670" bIns="753185" numCol="1" spcCol="1270" anchor="ctr" anchorCtr="0">
            <a:noAutofit/>
          </a:bodyPr>
          <a:lstStyle/>
          <a:p>
            <a:pPr algn="ctr" defTabSz="1066800">
              <a:lnSpc>
                <a:spcPct val="90000"/>
              </a:lnSpc>
              <a:spcBef>
                <a:spcPct val="0"/>
              </a:spcBef>
              <a:spcAft>
                <a:spcPct val="35000"/>
              </a:spcAft>
            </a:pPr>
            <a:r>
              <a:rPr lang="en-US" sz="2400" b="1" i="1" dirty="0" err="1" smtClean="0">
                <a:solidFill>
                  <a:prstClr val="white"/>
                </a:solidFill>
                <a:latin typeface="Times New Roman" panose="02020603050405020304" pitchFamily="18" charset="0"/>
                <a:cs typeface="Times New Roman" panose="02020603050405020304" pitchFamily="18" charset="0"/>
              </a:rPr>
              <a:t>Phần</a:t>
            </a:r>
            <a:r>
              <a:rPr lang="en-US" sz="2400" b="1" i="1" dirty="0" smtClean="0">
                <a:solidFill>
                  <a:prstClr val="white"/>
                </a:solidFill>
                <a:latin typeface="Times New Roman" panose="02020603050405020304" pitchFamily="18" charset="0"/>
                <a:cs typeface="Times New Roman" panose="02020603050405020304" pitchFamily="18" charset="0"/>
              </a:rPr>
              <a:t> 2</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Bàn</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về</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những</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điều</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mang</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đến</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hạnh</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phúc</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có</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cả</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ngọt</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ngào</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và</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vất</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vả</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mệt</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nhọc</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thậm</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chí</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cả</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khổ</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đau</a:t>
            </a:r>
            <a:r>
              <a:rPr lang="en-US" sz="2400" dirty="0" smtClean="0">
                <a:solidFill>
                  <a:prstClr val="white"/>
                </a:solidFill>
                <a:latin typeface="Times New Roman" panose="02020603050405020304" pitchFamily="18" charset="0"/>
                <a:cs typeface="Times New Roman" panose="02020603050405020304" pitchFamily="18" charset="0"/>
              </a:rPr>
              <a:t>.</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7" name="Freeform 16"/>
          <p:cNvSpPr/>
          <p:nvPr/>
        </p:nvSpPr>
        <p:spPr>
          <a:xfrm>
            <a:off x="8900839" y="2493538"/>
            <a:ext cx="2551520" cy="363068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152400" tIns="753185" rIns="153670" bIns="753185" numCol="1" spcCol="1270" anchor="ctr" anchorCtr="0">
            <a:noAutofit/>
          </a:bodyPr>
          <a:lstStyle/>
          <a:p>
            <a:pPr algn="ctr" defTabSz="1066800">
              <a:lnSpc>
                <a:spcPct val="90000"/>
              </a:lnSpc>
              <a:spcBef>
                <a:spcPct val="0"/>
              </a:spcBef>
              <a:spcAft>
                <a:spcPct val="35000"/>
              </a:spcAft>
            </a:pPr>
            <a:r>
              <a:rPr lang="en-US" sz="2400" b="1" i="1" dirty="0" err="1" smtClean="0">
                <a:solidFill>
                  <a:prstClr val="white"/>
                </a:solidFill>
                <a:latin typeface="Times New Roman" panose="02020603050405020304" pitchFamily="18" charset="0"/>
                <a:cs typeface="Times New Roman" panose="02020603050405020304" pitchFamily="18" charset="0"/>
              </a:rPr>
              <a:t>Phần</a:t>
            </a:r>
            <a:r>
              <a:rPr lang="en-US" sz="2400" b="1" i="1" dirty="0" smtClean="0">
                <a:solidFill>
                  <a:prstClr val="white"/>
                </a:solidFill>
                <a:latin typeface="Times New Roman" panose="02020603050405020304" pitchFamily="18" charset="0"/>
                <a:cs typeface="Times New Roman" panose="02020603050405020304" pitchFamily="18" charset="0"/>
              </a:rPr>
              <a:t> 3</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Kết</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thúc</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vấn</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đề</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Khẳng</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định</a:t>
            </a:r>
            <a:r>
              <a:rPr lang="en-US" sz="2400" dirty="0" smtClean="0">
                <a:solidFill>
                  <a:prstClr val="white"/>
                </a:solidFill>
                <a:latin typeface="Times New Roman" panose="02020603050405020304" pitchFamily="18" charset="0"/>
                <a:cs typeface="Times New Roman" panose="02020603050405020304" pitchFamily="18" charset="0"/>
              </a:rPr>
              <a:t> ở </a:t>
            </a:r>
            <a:r>
              <a:rPr lang="en-US" sz="2400" dirty="0" err="1" smtClean="0">
                <a:solidFill>
                  <a:prstClr val="white"/>
                </a:solidFill>
                <a:latin typeface="Times New Roman" panose="02020603050405020304" pitchFamily="18" charset="0"/>
                <a:cs typeface="Times New Roman" panose="02020603050405020304" pitchFamily="18" charset="0"/>
              </a:rPr>
              <a:t>quanh</a:t>
            </a:r>
            <a:r>
              <a:rPr lang="en-US" sz="2400" dirty="0" smtClean="0">
                <a:solidFill>
                  <a:prstClr val="white"/>
                </a:solidFill>
                <a:latin typeface="Times New Roman" panose="02020603050405020304" pitchFamily="18" charset="0"/>
                <a:cs typeface="Times New Roman" panose="02020603050405020304" pitchFamily="18" charset="0"/>
              </a:rPr>
              <a:t> ta.</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357022" y="1071201"/>
            <a:ext cx="2994731" cy="587853"/>
          </a:xfrm>
          <a:prstGeom prst="rect">
            <a:avLst/>
          </a:prstGeom>
        </p:spPr>
        <p:txBody>
          <a:bodyPr wrap="none">
            <a:spAutoFit/>
          </a:bodyPr>
          <a:lstStyle/>
          <a:p>
            <a:pPr>
              <a:lnSpc>
                <a:spcPct val="115000"/>
              </a:lnSpc>
            </a:pPr>
            <a:r>
              <a:rPr lang="pt-BR" sz="2800" b="1" dirty="0">
                <a:solidFill>
                  <a:srgbClr val="FF0000"/>
                </a:solidFill>
                <a:latin typeface="Times New Roman" panose="02020603050405020304" pitchFamily="18" charset="0"/>
                <a:ea typeface="Times New Roman" panose="02020603050405020304" pitchFamily="18" charset="0"/>
              </a:rPr>
              <a:t>I. Hướng dẫn đọc:</a:t>
            </a:r>
            <a:endParaRPr lang="en-US" sz="28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2662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1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1386840" algn="l"/>
              </a:tabLst>
              <a:defRPr/>
            </a:pPr>
            <a:r>
              <a:rPr lang="en-US" sz="2000" b="1" dirty="0">
                <a:solidFill>
                  <a:srgbClr val="FF0000"/>
                </a:solidFill>
                <a:latin typeface="Times New Roman" panose="02020603050405020304" pitchFamily="18" charset="0"/>
                <a:ea typeface="Times New Roman" panose="02020603050405020304" pitchFamily="18" charset="0"/>
              </a:rPr>
              <a:t>VĂN BẢN: PHẢI CHĂNG CHỈ CÓ NGỌT NGÀO MỚI LÀM NÊN </a:t>
            </a:r>
            <a:r>
              <a:rPr lang="en-US" sz="2000" b="1" dirty="0" smtClean="0">
                <a:solidFill>
                  <a:srgbClr val="FF0000"/>
                </a:solidFill>
                <a:latin typeface="Times New Roman" panose="02020603050405020304" pitchFamily="18" charset="0"/>
                <a:ea typeface="Times New Roman" panose="02020603050405020304" pitchFamily="18" charset="0"/>
              </a:rPr>
              <a:t>HẠNH </a:t>
            </a:r>
            <a:r>
              <a:rPr lang="en-US" sz="2000" b="1" dirty="0">
                <a:solidFill>
                  <a:srgbClr val="FF0000"/>
                </a:solidFill>
                <a:latin typeface="Times New Roman" panose="02020603050405020304" pitchFamily="18" charset="0"/>
                <a:ea typeface="Times New Roman" panose="02020603050405020304" pitchFamily="18" charset="0"/>
              </a:rPr>
              <a:t>PHÚC</a:t>
            </a:r>
            <a:r>
              <a:rPr lang="en-US" sz="2000" b="1" dirty="0" smtClean="0">
                <a:solidFill>
                  <a:srgbClr val="FF0000"/>
                </a:solidFill>
                <a:latin typeface="Times New Roman" panose="02020603050405020304" pitchFamily="18" charset="0"/>
                <a:ea typeface="Times New Roman" panose="02020603050405020304" pitchFamily="18" charset="0"/>
              </a:rPr>
              <a:t>?</a:t>
            </a:r>
          </a:p>
          <a:p>
            <a:pPr algn="ctr">
              <a:tabLst>
                <a:tab pos="1386840" algn="l"/>
              </a:tabLst>
              <a:defRPr/>
            </a:pPr>
            <a:r>
              <a:rPr lang="en-US" sz="1400" b="1" dirty="0" smtClean="0">
                <a:solidFill>
                  <a:srgbClr val="FF0000"/>
                </a:solidFill>
                <a:latin typeface="Times New Roman" panose="02020603050405020304" pitchFamily="18" charset="0"/>
                <a:ea typeface="Times New Roman" panose="02020603050405020304" pitchFamily="18" charset="0"/>
              </a:rPr>
              <a:t> </a:t>
            </a:r>
            <a:r>
              <a:rPr lang="en-US" sz="1400" b="1" dirty="0">
                <a:solidFill>
                  <a:srgbClr val="FF0000"/>
                </a:solidFill>
                <a:latin typeface="Times New Roman" panose="02020603050405020304" pitchFamily="18" charset="0"/>
                <a:ea typeface="Times New Roman" panose="02020603050405020304" pitchFamily="18" charset="0"/>
              </a:rPr>
              <a:t>(</a:t>
            </a:r>
            <a:r>
              <a:rPr lang="en-US" sz="1400" b="1" dirty="0" err="1">
                <a:solidFill>
                  <a:srgbClr val="FF0000"/>
                </a:solidFill>
                <a:latin typeface="Times New Roman" panose="02020603050405020304" pitchFamily="18" charset="0"/>
                <a:ea typeface="Times New Roman" panose="02020603050405020304" pitchFamily="18" charset="0"/>
              </a:rPr>
              <a:t>Phạm</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Thị</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Ngọc</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Diễm</a:t>
            </a:r>
            <a:r>
              <a:rPr lang="en-US" sz="1400" b="1" dirty="0">
                <a:solidFill>
                  <a:srgbClr val="FF0000"/>
                </a:solidFill>
                <a:latin typeface="Times New Roman" panose="02020603050405020304" pitchFamily="18" charset="0"/>
                <a:ea typeface="Times New Roman" panose="02020603050405020304" pitchFamily="18" charset="0"/>
              </a:rPr>
              <a:t>)</a:t>
            </a:r>
            <a:endParaRPr lang="en-US" sz="1400" dirty="0">
              <a:solidFill>
                <a:prstClr val="white"/>
              </a:solidFill>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6</a:t>
            </a:r>
            <a:endParaRPr lang="en-US" sz="1600" dirty="0">
              <a:solidFill>
                <a:prstClr val="white"/>
              </a:solidFill>
              <a:latin typeface="Lucida Handwriting" panose="03010101010101010101" pitchFamily="66" charset="0"/>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4" name="Rectangle 3"/>
          <p:cNvSpPr/>
          <p:nvPr/>
        </p:nvSpPr>
        <p:spPr>
          <a:xfrm>
            <a:off x="4294990" y="699459"/>
            <a:ext cx="3576620" cy="523220"/>
          </a:xfrm>
          <a:prstGeom prst="rect">
            <a:avLst/>
          </a:prstGeom>
        </p:spPr>
        <p:txBody>
          <a:bodyPr wrap="none">
            <a:spAutoFit/>
          </a:bodyPr>
          <a:lstStyle/>
          <a:p>
            <a:pPr>
              <a:defRPr/>
            </a:pPr>
            <a:r>
              <a:rPr lang="en-US" sz="2800" b="1" dirty="0" err="1">
                <a:solidFill>
                  <a:srgbClr val="7030A0"/>
                </a:solidFill>
                <a:latin typeface="Times New Roman" panose="02020603050405020304" pitchFamily="18" charset="0"/>
                <a:ea typeface="Times New Roman" panose="02020603050405020304" pitchFamily="18" charset="0"/>
              </a:rPr>
              <a:t>Hình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thành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kiến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thức</a:t>
            </a:r>
            <a:r>
              <a:rPr lang="en-US" sz="2800" b="1" dirty="0">
                <a:solidFill>
                  <a:srgbClr val="7030A0"/>
                </a:solidFill>
                <a:latin typeface="Times New Roman" panose="02020603050405020304" pitchFamily="18" charset="0"/>
                <a:ea typeface="Times New Roman" panose="02020603050405020304" pitchFamily="18" charset="0"/>
              </a:rPr>
              <a:t> </a:t>
            </a:r>
            <a:endParaRPr lang="en-US" sz="2800" dirty="0">
              <a:solidFill>
                <a:prstClr val="black"/>
              </a:solidFill>
            </a:endParaRPr>
          </a:p>
        </p:txBody>
      </p:sp>
      <p:sp>
        <p:nvSpPr>
          <p:cNvPr id="9" name="Rectangle 8"/>
          <p:cNvSpPr/>
          <p:nvPr/>
        </p:nvSpPr>
        <p:spPr>
          <a:xfrm>
            <a:off x="453572" y="1154628"/>
            <a:ext cx="8977138" cy="553357"/>
          </a:xfrm>
          <a:prstGeom prst="rect">
            <a:avLst/>
          </a:prstGeom>
        </p:spPr>
        <p:txBody>
          <a:bodyPr wrap="none">
            <a:spAutoFit/>
          </a:bodyPr>
          <a:lstStyle/>
          <a:p>
            <a:pPr>
              <a:lnSpc>
                <a:spcPct val="107000"/>
              </a:lnSpc>
              <a:tabLst>
                <a:tab pos="1386840" algn="l"/>
              </a:tabLst>
            </a:pPr>
            <a:r>
              <a:rPr lang="vi-VN" sz="2800" b="1">
                <a:solidFill>
                  <a:srgbClr val="000000"/>
                </a:solidFill>
                <a:latin typeface="Times New Roman"/>
                <a:ea typeface="Times New Roman"/>
              </a:rPr>
              <a:t>2.</a:t>
            </a:r>
            <a:r>
              <a:rPr lang="en-US" sz="2800" b="1">
                <a:solidFill>
                  <a:srgbClr val="000000"/>
                </a:solidFill>
                <a:latin typeface="Times New Roman"/>
                <a:ea typeface="Times New Roman"/>
              </a:rPr>
              <a:t> Hoạt động báo cáo sản phẩm đọc mở rộng theo </a:t>
            </a:r>
            <a:r>
              <a:rPr lang="en-US" sz="2800" b="1">
                <a:solidFill>
                  <a:srgbClr val="000000"/>
                </a:solidFill>
                <a:latin typeface="Times New Roman"/>
                <a:ea typeface="Times New Roman"/>
              </a:rPr>
              <a:t>thể </a:t>
            </a:r>
            <a:r>
              <a:rPr lang="en-US" sz="2800" b="1" smtClean="0">
                <a:solidFill>
                  <a:srgbClr val="000000"/>
                </a:solidFill>
                <a:latin typeface="Times New Roman"/>
                <a:ea typeface="Times New Roman"/>
              </a:rPr>
              <a:t>loại</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3" name="Rectangle 2"/>
          <p:cNvSpPr/>
          <p:nvPr/>
        </p:nvSpPr>
        <p:spPr>
          <a:xfrm>
            <a:off x="1232506" y="2637884"/>
            <a:ext cx="10058009" cy="523220"/>
          </a:xfrm>
          <a:prstGeom prst="rect">
            <a:avLst/>
          </a:prstGeom>
        </p:spPr>
        <p:txBody>
          <a:bodyPr wrap="square">
            <a:spAutoFit/>
          </a:bodyPr>
          <a:lstStyle/>
          <a:p>
            <a:r>
              <a:rPr lang="en-US" sz="2800">
                <a:solidFill>
                  <a:srgbClr val="000000"/>
                </a:solidFill>
                <a:latin typeface="Times New Roman"/>
                <a:ea typeface="Times New Roman"/>
              </a:rPr>
              <a:t>- Với VB </a:t>
            </a:r>
            <a:r>
              <a:rPr lang="vi-VN" sz="2800">
                <a:solidFill>
                  <a:srgbClr val="000000"/>
                </a:solidFill>
                <a:latin typeface="Times New Roman"/>
                <a:ea typeface="Times New Roman"/>
              </a:rPr>
              <a:t>“</a:t>
            </a:r>
            <a:r>
              <a:rPr lang="en-US" sz="2800" i="1">
                <a:solidFill>
                  <a:srgbClr val="000000"/>
                </a:solidFill>
                <a:latin typeface="Times New Roman Italic"/>
                <a:ea typeface="Times New Roman"/>
                <a:cs typeface="Times New Roman Italic"/>
              </a:rPr>
              <a:t>Phải chăng chỉ có ngọt ngào mới làm nên hạnh phúc?</a:t>
            </a:r>
            <a:r>
              <a:rPr lang="vi-VN" sz="2800" i="1">
                <a:solidFill>
                  <a:srgbClr val="000000"/>
                </a:solidFill>
                <a:latin typeface="Times New Roman Italic"/>
                <a:ea typeface="Times New Roman"/>
                <a:cs typeface="Times New Roman Italic"/>
              </a:rPr>
              <a:t>”</a:t>
            </a:r>
            <a:r>
              <a:rPr lang="en-US" sz="2800">
                <a:solidFill>
                  <a:srgbClr val="000000"/>
                </a:solidFill>
                <a:latin typeface="Times New Roman"/>
                <a:ea typeface="Times New Roman"/>
              </a:rPr>
              <a:t>, </a:t>
            </a:r>
            <a:endParaRPr lang="en-US" sz="2800"/>
          </a:p>
        </p:txBody>
      </p:sp>
    </p:spTree>
    <p:extLst>
      <p:ext uri="{BB962C8B-B14F-4D97-AF65-F5344CB8AC3E}">
        <p14:creationId xmlns:p14="http://schemas.microsoft.com/office/powerpoint/2010/main" val="351428139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1386840" algn="l"/>
              </a:tabLst>
              <a:defRPr/>
            </a:pPr>
            <a:r>
              <a:rPr lang="en-US" sz="2000" b="1" dirty="0">
                <a:solidFill>
                  <a:srgbClr val="FF0000"/>
                </a:solidFill>
                <a:latin typeface="Times New Roman" panose="02020603050405020304" pitchFamily="18" charset="0"/>
                <a:ea typeface="Times New Roman" panose="02020603050405020304" pitchFamily="18" charset="0"/>
              </a:rPr>
              <a:t>VĂN BẢN: PHẢI CHĂNG CHỈ CÓ NGỌT NGÀO MỚI LÀM NÊN </a:t>
            </a:r>
            <a:r>
              <a:rPr lang="en-US" sz="2000" b="1" dirty="0" smtClean="0">
                <a:solidFill>
                  <a:srgbClr val="FF0000"/>
                </a:solidFill>
                <a:latin typeface="Times New Roman" panose="02020603050405020304" pitchFamily="18" charset="0"/>
                <a:ea typeface="Times New Roman" panose="02020603050405020304" pitchFamily="18" charset="0"/>
              </a:rPr>
              <a:t>HẠNH </a:t>
            </a:r>
            <a:r>
              <a:rPr lang="en-US" sz="2000" b="1" dirty="0">
                <a:solidFill>
                  <a:srgbClr val="FF0000"/>
                </a:solidFill>
                <a:latin typeface="Times New Roman" panose="02020603050405020304" pitchFamily="18" charset="0"/>
                <a:ea typeface="Times New Roman" panose="02020603050405020304" pitchFamily="18" charset="0"/>
              </a:rPr>
              <a:t>PHÚC</a:t>
            </a:r>
            <a:r>
              <a:rPr lang="en-US" sz="2000" b="1" dirty="0" smtClean="0">
                <a:solidFill>
                  <a:srgbClr val="FF0000"/>
                </a:solidFill>
                <a:latin typeface="Times New Roman" panose="02020603050405020304" pitchFamily="18" charset="0"/>
                <a:ea typeface="Times New Roman" panose="02020603050405020304" pitchFamily="18" charset="0"/>
              </a:rPr>
              <a:t>?</a:t>
            </a:r>
          </a:p>
          <a:p>
            <a:pPr algn="ctr">
              <a:tabLst>
                <a:tab pos="1386840" algn="l"/>
              </a:tabLst>
              <a:defRPr/>
            </a:pPr>
            <a:r>
              <a:rPr lang="en-US" sz="1400" b="1" dirty="0" smtClean="0">
                <a:solidFill>
                  <a:srgbClr val="FF0000"/>
                </a:solidFill>
                <a:latin typeface="Times New Roman" panose="02020603050405020304" pitchFamily="18" charset="0"/>
                <a:ea typeface="Times New Roman" panose="02020603050405020304" pitchFamily="18" charset="0"/>
              </a:rPr>
              <a:t> </a:t>
            </a:r>
            <a:r>
              <a:rPr lang="en-US" sz="1400" b="1" dirty="0">
                <a:solidFill>
                  <a:srgbClr val="FF0000"/>
                </a:solidFill>
                <a:latin typeface="Times New Roman" panose="02020603050405020304" pitchFamily="18" charset="0"/>
                <a:ea typeface="Times New Roman" panose="02020603050405020304" pitchFamily="18" charset="0"/>
              </a:rPr>
              <a:t>(</a:t>
            </a:r>
            <a:r>
              <a:rPr lang="en-US" sz="1400" b="1" dirty="0" err="1">
                <a:solidFill>
                  <a:srgbClr val="FF0000"/>
                </a:solidFill>
                <a:latin typeface="Times New Roman" panose="02020603050405020304" pitchFamily="18" charset="0"/>
                <a:ea typeface="Times New Roman" panose="02020603050405020304" pitchFamily="18" charset="0"/>
              </a:rPr>
              <a:t>Phạm</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Thị</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Ngọc</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Diễm</a:t>
            </a:r>
            <a:r>
              <a:rPr lang="en-US" sz="1400" b="1" dirty="0">
                <a:solidFill>
                  <a:srgbClr val="FF0000"/>
                </a:solidFill>
                <a:latin typeface="Times New Roman" panose="02020603050405020304" pitchFamily="18" charset="0"/>
                <a:ea typeface="Times New Roman" panose="02020603050405020304" pitchFamily="18" charset="0"/>
              </a:rPr>
              <a:t>)</a:t>
            </a:r>
            <a:endParaRPr lang="en-US" sz="1400" dirty="0">
              <a:solidFill>
                <a:prstClr val="white"/>
              </a:solidFill>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6</a:t>
            </a:r>
            <a:endParaRPr lang="en-US" sz="1600" dirty="0">
              <a:solidFill>
                <a:prstClr val="white"/>
              </a:solidFill>
              <a:latin typeface="Lucida Handwriting" panose="03010101010101010101" pitchFamily="66" charset="0"/>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4" name="Rectangle 3"/>
          <p:cNvSpPr/>
          <p:nvPr/>
        </p:nvSpPr>
        <p:spPr>
          <a:xfrm>
            <a:off x="4294990" y="699459"/>
            <a:ext cx="3576620" cy="523220"/>
          </a:xfrm>
          <a:prstGeom prst="rect">
            <a:avLst/>
          </a:prstGeom>
        </p:spPr>
        <p:txBody>
          <a:bodyPr wrap="none">
            <a:spAutoFit/>
          </a:bodyPr>
          <a:lstStyle/>
          <a:p>
            <a:pPr>
              <a:defRPr/>
            </a:pPr>
            <a:r>
              <a:rPr lang="en-US" sz="2800" b="1" dirty="0" err="1">
                <a:solidFill>
                  <a:srgbClr val="7030A0"/>
                </a:solidFill>
                <a:latin typeface="Times New Roman" panose="02020603050405020304" pitchFamily="18" charset="0"/>
                <a:ea typeface="Times New Roman" panose="02020603050405020304" pitchFamily="18" charset="0"/>
              </a:rPr>
              <a:t>Hình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thành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kiến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thức</a:t>
            </a:r>
            <a:r>
              <a:rPr lang="en-US" sz="2800" b="1" dirty="0">
                <a:solidFill>
                  <a:srgbClr val="7030A0"/>
                </a:solidFill>
                <a:latin typeface="Times New Roman" panose="02020603050405020304" pitchFamily="18" charset="0"/>
                <a:ea typeface="Times New Roman" panose="02020603050405020304" pitchFamily="18" charset="0"/>
              </a:rPr>
              <a:t> </a:t>
            </a:r>
            <a:endParaRPr lang="en-US" sz="2800" dirty="0">
              <a:solidFill>
                <a:prstClr val="black"/>
              </a:solidFill>
            </a:endParaRPr>
          </a:p>
        </p:txBody>
      </p:sp>
      <p:sp>
        <p:nvSpPr>
          <p:cNvPr id="3" name="Rectangle 2"/>
          <p:cNvSpPr/>
          <p:nvPr/>
        </p:nvSpPr>
        <p:spPr>
          <a:xfrm>
            <a:off x="-7368" y="1130300"/>
            <a:ext cx="11188331" cy="1083374"/>
          </a:xfrm>
          <a:prstGeom prst="rect">
            <a:avLst/>
          </a:prstGeom>
        </p:spPr>
        <p:txBody>
          <a:bodyPr wrap="square">
            <a:spAutoFit/>
          </a:bodyPr>
          <a:lstStyle/>
          <a:p>
            <a:pPr marL="457200">
              <a:lnSpc>
                <a:spcPct val="115000"/>
              </a:lnSpc>
            </a:pPr>
            <a:r>
              <a:rPr lang="pt-BR" sz="2800" b="1">
                <a:solidFill>
                  <a:prstClr val="black"/>
                </a:solidFill>
                <a:latin typeface="Times New Roman" panose="02020603050405020304" pitchFamily="18" charset="0"/>
                <a:ea typeface="Times New Roman" panose="02020603050405020304" pitchFamily="18" charset="0"/>
              </a:rPr>
              <a:t>*</a:t>
            </a:r>
            <a:r>
              <a:rPr lang="pt-BR" sz="2800" b="1" smtClean="0">
                <a:solidFill>
                  <a:prstClr val="black"/>
                </a:solidFill>
                <a:latin typeface="Times New Roman" panose="02020603050405020304" pitchFamily="18" charset="0"/>
                <a:ea typeface="Times New Roman" panose="02020603050405020304" pitchFamily="18" charset="0"/>
              </a:rPr>
              <a:t> </a:t>
            </a:r>
            <a:r>
              <a:rPr lang="pt-BR" sz="2800" b="1" dirty="0">
                <a:solidFill>
                  <a:prstClr val="black"/>
                </a:solidFill>
                <a:latin typeface="Times New Roman" panose="02020603050405020304" pitchFamily="18" charset="0"/>
                <a:ea typeface="Times New Roman" panose="02020603050405020304" pitchFamily="18" charset="0"/>
              </a:rPr>
              <a:t>Bàn luận về vấn đề:phải chăng chỉ có ngọt ngào mới làm nên hạnh phúc?</a:t>
            </a:r>
            <a:endParaRPr lang="en-US" sz="2800" dirty="0">
              <a:solidFill>
                <a:prstClr val="black"/>
              </a:solidFill>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rotWithShape="1">
          <a:blip r:embed="rId7"/>
          <a:srcRect l="6855" t="14012" r="5594" b="10181"/>
          <a:stretch/>
        </p:blipFill>
        <p:spPr>
          <a:xfrm>
            <a:off x="507555" y="3097161"/>
            <a:ext cx="4199136" cy="3138539"/>
          </a:xfrm>
          <a:prstGeom prst="rect">
            <a:avLst/>
          </a:prstGeom>
        </p:spPr>
      </p:pic>
      <p:sp>
        <p:nvSpPr>
          <p:cNvPr id="10" name="Rectangle 9"/>
          <p:cNvSpPr/>
          <p:nvPr/>
        </p:nvSpPr>
        <p:spPr>
          <a:xfrm>
            <a:off x="507555" y="2348918"/>
            <a:ext cx="2669458" cy="619918"/>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white"/>
                </a:solidFill>
                <a:latin typeface="Times New Roman" panose="02020603050405020304" pitchFamily="18" charset="0"/>
                <a:cs typeface="Times New Roman" panose="02020603050405020304" pitchFamily="18" charset="0"/>
              </a:rPr>
              <a:t>THẢO LUẬN NHÓM</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5" name="Diamond 24"/>
          <p:cNvSpPr/>
          <p:nvPr/>
        </p:nvSpPr>
        <p:spPr>
          <a:xfrm>
            <a:off x="3327882" y="2260553"/>
            <a:ext cx="1475820" cy="787046"/>
          </a:xfrm>
          <a:prstGeom prst="diamond">
            <a:avLst/>
          </a:pr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GĐ 2</a:t>
            </a:r>
            <a:endParaRPr lang="en-US" dirty="0">
              <a:solidFill>
                <a:prstClr val="white"/>
              </a:solidFill>
            </a:endParaRPr>
          </a:p>
        </p:txBody>
      </p:sp>
      <p:sp>
        <p:nvSpPr>
          <p:cNvPr id="26" name="Rectangle 25"/>
          <p:cNvSpPr/>
          <p:nvPr/>
        </p:nvSpPr>
        <p:spPr>
          <a:xfrm>
            <a:off x="5707332" y="2371912"/>
            <a:ext cx="5676726" cy="2896434"/>
          </a:xfrm>
          <a:prstGeom prst="rect">
            <a:avLst/>
          </a:prstGeom>
        </p:spPr>
        <p:txBody>
          <a:bodyPr wrap="square">
            <a:spAutoFit/>
          </a:bodyPr>
          <a:lstStyle/>
          <a:p>
            <a:pPr algn="just"/>
            <a:r>
              <a:rPr lang="vi-VN" sz="2800" dirty="0">
                <a:solidFill>
                  <a:prstClr val="black"/>
                </a:solidFill>
                <a:latin typeface="Times New Roman" panose="02020603050405020304" pitchFamily="18" charset="0"/>
                <a:ea typeface="Calibri" panose="020F0502020204030204" pitchFamily="34" charset="0"/>
              </a:rPr>
              <a:t>1. Chia sẻ kết quả thảo luận ở vòng chuyên sâu?</a:t>
            </a:r>
            <a:endParaRPr lang="en-US" sz="2800" dirty="0">
              <a:solidFill>
                <a:prstClr val="black"/>
              </a:solidFill>
              <a:latin typeface="Times New Roman" panose="02020603050405020304" pitchFamily="18" charset="0"/>
              <a:ea typeface="Times New Roman" panose="02020603050405020304" pitchFamily="18" charset="0"/>
            </a:endParaRPr>
          </a:p>
          <a:p>
            <a:pPr>
              <a:lnSpc>
                <a:spcPct val="115000"/>
              </a:lnSpc>
            </a:pPr>
            <a:r>
              <a:rPr lang="en-US" sz="2800" dirty="0">
                <a:solidFill>
                  <a:prstClr val="black"/>
                </a:solidFill>
                <a:latin typeface="Times New Roman" panose="02020603050405020304" pitchFamily="18" charset="0"/>
                <a:ea typeface="Times New Roman" panose="02020603050405020304" pitchFamily="18" charset="0"/>
              </a:rPr>
              <a:t>2. </a:t>
            </a:r>
            <a:r>
              <a:rPr lang="en-US" sz="2800" dirty="0" err="1">
                <a:solidFill>
                  <a:prstClr val="black"/>
                </a:solidFill>
                <a:latin typeface="Times New Roman" panose="02020603050405020304" pitchFamily="18" charset="0"/>
                <a:ea typeface="Times New Roman" panose="02020603050405020304" pitchFamily="18" charset="0"/>
              </a:rPr>
              <a:t>Nhiệm</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vụ</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mới</a:t>
            </a:r>
            <a:r>
              <a:rPr lang="en-US" sz="2800" dirty="0">
                <a:solidFill>
                  <a:prstClr val="black"/>
                </a:solidFill>
                <a:latin typeface="Times New Roman" panose="02020603050405020304" pitchFamily="18" charset="0"/>
                <a:ea typeface="Times New Roman" panose="02020603050405020304" pitchFamily="18" charset="0"/>
              </a:rPr>
              <a:t>:</a:t>
            </a:r>
            <a:r>
              <a:rPr lang="en-US" sz="2800" i="1" dirty="0">
                <a:solidFill>
                  <a:prstClr val="black"/>
                </a:solidFill>
                <a:latin typeface="Times New Roman" panose="02020603050405020304" pitchFamily="18" charset="0"/>
                <a:ea typeface="Times New Roman" panose="02020603050405020304" pitchFamily="18" charset="0"/>
              </a:rPr>
              <a:t/>
            </a:r>
            <a:br>
              <a:rPr lang="en-US" sz="2800" i="1" dirty="0">
                <a:solidFill>
                  <a:prstClr val="black"/>
                </a:solidFill>
                <a:latin typeface="Times New Roman" panose="02020603050405020304" pitchFamily="18" charset="0"/>
                <a:ea typeface="Times New Roman" panose="02020603050405020304" pitchFamily="18" charset="0"/>
              </a:rPr>
            </a:br>
            <a:r>
              <a:rPr lang="pt-BR" sz="2800" i="1" dirty="0">
                <a:solidFill>
                  <a:prstClr val="black"/>
                </a:solidFill>
                <a:latin typeface="Times New Roman" panose="02020603050405020304" pitchFamily="18" charset="0"/>
                <a:ea typeface="Times New Roman" panose="02020603050405020304" pitchFamily="18" charset="0"/>
              </a:rPr>
              <a:t>Em có nhận xét gì về mối quan hệ giữa các yếu tố ý kiến, lí lẽ, bằng chứng trong VB? </a:t>
            </a:r>
            <a:endParaRPr lang="en-US" sz="2800" dirty="0">
              <a:solidFill>
                <a:prstClr val="black"/>
              </a:solidFill>
              <a:latin typeface="Times New Roman" panose="02020603050405020304" pitchFamily="18" charset="0"/>
              <a:ea typeface="Times New Roman" panose="02020603050405020304" pitchFamily="18" charset="0"/>
            </a:endParaRPr>
          </a:p>
        </p:txBody>
      </p:sp>
      <p:pic>
        <p:nvPicPr>
          <p:cNvPr id="27" name="Picture 26"/>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20000" contrast="20000"/>
                    </a14:imgEffect>
                  </a14:imgLayer>
                </a14:imgProps>
              </a:ext>
            </a:extLst>
          </a:blip>
          <a:srcRect l="18475" r="19028"/>
          <a:stretch/>
        </p:blipFill>
        <p:spPr>
          <a:xfrm>
            <a:off x="4942659" y="2397841"/>
            <a:ext cx="764673" cy="706926"/>
          </a:xfrm>
          <a:prstGeom prst="rect">
            <a:avLst/>
          </a:prstGeom>
        </p:spPr>
      </p:pic>
    </p:spTree>
    <p:extLst>
      <p:ext uri="{BB962C8B-B14F-4D97-AF65-F5344CB8AC3E}">
        <p14:creationId xmlns:p14="http://schemas.microsoft.com/office/powerpoint/2010/main" val="329601552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1386840" algn="l"/>
              </a:tabLst>
              <a:defRPr/>
            </a:pPr>
            <a:r>
              <a:rPr lang="en-US" sz="2000" b="1" dirty="0">
                <a:solidFill>
                  <a:srgbClr val="FF0000"/>
                </a:solidFill>
                <a:latin typeface="Times New Roman" panose="02020603050405020304" pitchFamily="18" charset="0"/>
                <a:ea typeface="Times New Roman" panose="02020603050405020304" pitchFamily="18" charset="0"/>
              </a:rPr>
              <a:t>VĂN BẢN: PHẢI CHĂNG CHỈ CÓ NGỌT NGÀO MỚI LÀM NÊN </a:t>
            </a:r>
            <a:r>
              <a:rPr lang="en-US" sz="2000" b="1" dirty="0" smtClean="0">
                <a:solidFill>
                  <a:srgbClr val="FF0000"/>
                </a:solidFill>
                <a:latin typeface="Times New Roman" panose="02020603050405020304" pitchFamily="18" charset="0"/>
                <a:ea typeface="Times New Roman" panose="02020603050405020304" pitchFamily="18" charset="0"/>
              </a:rPr>
              <a:t>HẠNH </a:t>
            </a:r>
            <a:r>
              <a:rPr lang="en-US" sz="2000" b="1" dirty="0">
                <a:solidFill>
                  <a:srgbClr val="FF0000"/>
                </a:solidFill>
                <a:latin typeface="Times New Roman" panose="02020603050405020304" pitchFamily="18" charset="0"/>
                <a:ea typeface="Times New Roman" panose="02020603050405020304" pitchFamily="18" charset="0"/>
              </a:rPr>
              <a:t>PHÚC</a:t>
            </a:r>
            <a:r>
              <a:rPr lang="en-US" sz="2000" b="1" dirty="0" smtClean="0">
                <a:solidFill>
                  <a:srgbClr val="FF0000"/>
                </a:solidFill>
                <a:latin typeface="Times New Roman" panose="02020603050405020304" pitchFamily="18" charset="0"/>
                <a:ea typeface="Times New Roman" panose="02020603050405020304" pitchFamily="18" charset="0"/>
              </a:rPr>
              <a:t>?</a:t>
            </a:r>
          </a:p>
          <a:p>
            <a:pPr algn="ctr">
              <a:tabLst>
                <a:tab pos="1386840" algn="l"/>
              </a:tabLst>
              <a:defRPr/>
            </a:pPr>
            <a:r>
              <a:rPr lang="en-US" sz="1400" b="1" dirty="0" smtClean="0">
                <a:solidFill>
                  <a:srgbClr val="FF0000"/>
                </a:solidFill>
                <a:latin typeface="Times New Roman" panose="02020603050405020304" pitchFamily="18" charset="0"/>
                <a:ea typeface="Times New Roman" panose="02020603050405020304" pitchFamily="18" charset="0"/>
              </a:rPr>
              <a:t> </a:t>
            </a:r>
            <a:r>
              <a:rPr lang="en-US" sz="1400" b="1" dirty="0">
                <a:solidFill>
                  <a:srgbClr val="FF0000"/>
                </a:solidFill>
                <a:latin typeface="Times New Roman" panose="02020603050405020304" pitchFamily="18" charset="0"/>
                <a:ea typeface="Times New Roman" panose="02020603050405020304" pitchFamily="18" charset="0"/>
              </a:rPr>
              <a:t>(</a:t>
            </a:r>
            <a:r>
              <a:rPr lang="en-US" sz="1400" b="1" dirty="0" err="1">
                <a:solidFill>
                  <a:srgbClr val="FF0000"/>
                </a:solidFill>
                <a:latin typeface="Times New Roman" panose="02020603050405020304" pitchFamily="18" charset="0"/>
                <a:ea typeface="Times New Roman" panose="02020603050405020304" pitchFamily="18" charset="0"/>
              </a:rPr>
              <a:t>Phạm</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Thị</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Ngọc</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Diễm</a:t>
            </a:r>
            <a:r>
              <a:rPr lang="en-US" sz="1400" b="1" dirty="0">
                <a:solidFill>
                  <a:srgbClr val="FF0000"/>
                </a:solidFill>
                <a:latin typeface="Times New Roman" panose="02020603050405020304" pitchFamily="18" charset="0"/>
                <a:ea typeface="Times New Roman" panose="02020603050405020304" pitchFamily="18" charset="0"/>
              </a:rPr>
              <a:t>)</a:t>
            </a:r>
            <a:endParaRPr lang="en-US" sz="1400" dirty="0">
              <a:solidFill>
                <a:prstClr val="white"/>
              </a:solidFill>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6</a:t>
            </a:r>
            <a:endParaRPr lang="en-US" sz="1600" dirty="0">
              <a:solidFill>
                <a:prstClr val="white"/>
              </a:solidFill>
              <a:latin typeface="Lucida Handwriting" panose="03010101010101010101" pitchFamily="66" charset="0"/>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4" name="Rectangle 3"/>
          <p:cNvSpPr/>
          <p:nvPr/>
        </p:nvSpPr>
        <p:spPr>
          <a:xfrm>
            <a:off x="4294990" y="699459"/>
            <a:ext cx="3576620" cy="523220"/>
          </a:xfrm>
          <a:prstGeom prst="rect">
            <a:avLst/>
          </a:prstGeom>
        </p:spPr>
        <p:txBody>
          <a:bodyPr wrap="none">
            <a:spAutoFit/>
          </a:bodyPr>
          <a:lstStyle/>
          <a:p>
            <a:pPr>
              <a:defRPr/>
            </a:pPr>
            <a:r>
              <a:rPr lang="en-US" sz="2800" b="1" dirty="0" err="1">
                <a:solidFill>
                  <a:srgbClr val="7030A0"/>
                </a:solidFill>
                <a:latin typeface="Times New Roman" panose="02020603050405020304" pitchFamily="18" charset="0"/>
                <a:ea typeface="Times New Roman" panose="02020603050405020304" pitchFamily="18" charset="0"/>
              </a:rPr>
              <a:t>Hình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thành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kiến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thức</a:t>
            </a:r>
            <a:r>
              <a:rPr lang="en-US" sz="2800" b="1" dirty="0">
                <a:solidFill>
                  <a:srgbClr val="7030A0"/>
                </a:solidFill>
                <a:latin typeface="Times New Roman" panose="02020603050405020304" pitchFamily="18" charset="0"/>
                <a:ea typeface="Times New Roman" panose="02020603050405020304" pitchFamily="18" charset="0"/>
              </a:rPr>
              <a:t> </a:t>
            </a:r>
            <a:endParaRPr lang="en-US" sz="2800" dirty="0">
              <a:solidFill>
                <a:prstClr val="black"/>
              </a:solidFill>
            </a:endParaRPr>
          </a:p>
        </p:txBody>
      </p:sp>
      <p:sp>
        <p:nvSpPr>
          <p:cNvPr id="3" name="Rectangle 2"/>
          <p:cNvSpPr/>
          <p:nvPr/>
        </p:nvSpPr>
        <p:spPr>
          <a:xfrm>
            <a:off x="-7368" y="1130300"/>
            <a:ext cx="11188331" cy="1083374"/>
          </a:xfrm>
          <a:prstGeom prst="rect">
            <a:avLst/>
          </a:prstGeom>
        </p:spPr>
        <p:txBody>
          <a:bodyPr wrap="square">
            <a:spAutoFit/>
          </a:bodyPr>
          <a:lstStyle/>
          <a:p>
            <a:pPr marL="457200">
              <a:lnSpc>
                <a:spcPct val="115000"/>
              </a:lnSpc>
              <a:defRPr/>
            </a:pPr>
            <a:r>
              <a:rPr lang="pt-BR" sz="2800" b="1">
                <a:solidFill>
                  <a:prstClr val="black"/>
                </a:solidFill>
                <a:latin typeface="Times New Roman" panose="02020603050405020304" pitchFamily="18" charset="0"/>
                <a:ea typeface="Times New Roman" panose="02020603050405020304" pitchFamily="18" charset="0"/>
              </a:rPr>
              <a:t>*</a:t>
            </a:r>
            <a:r>
              <a:rPr lang="pt-BR" sz="2800" b="1" smtClean="0">
                <a:solidFill>
                  <a:prstClr val="black"/>
                </a:solidFill>
                <a:latin typeface="Times New Roman" panose="02020603050405020304" pitchFamily="18" charset="0"/>
                <a:ea typeface="Times New Roman" panose="02020603050405020304" pitchFamily="18" charset="0"/>
              </a:rPr>
              <a:t> </a:t>
            </a:r>
            <a:r>
              <a:rPr lang="pt-BR" sz="2800" b="1" dirty="0">
                <a:solidFill>
                  <a:prstClr val="black"/>
                </a:solidFill>
                <a:latin typeface="Times New Roman" panose="02020603050405020304" pitchFamily="18" charset="0"/>
                <a:ea typeface="Times New Roman" panose="02020603050405020304" pitchFamily="18" charset="0"/>
              </a:rPr>
              <a:t>Bàn luận về vấn đề:phải chăng chỉ có ngọt ngào mới làm nên hạnh phúc?</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7" name="Rectangle 6"/>
          <p:cNvSpPr/>
          <p:nvPr/>
        </p:nvSpPr>
        <p:spPr>
          <a:xfrm>
            <a:off x="673100" y="2063651"/>
            <a:ext cx="10845800" cy="4154984"/>
          </a:xfrm>
          <a:prstGeom prst="rect">
            <a:avLst/>
          </a:prstGeom>
        </p:spPr>
        <p:txBody>
          <a:bodyPr>
            <a:spAutoFit/>
          </a:bodyPr>
          <a:lstStyle/>
          <a:p>
            <a:pPr algn="just">
              <a:spcAft>
                <a:spcPts val="1200"/>
              </a:spcAft>
            </a:pPr>
            <a:r>
              <a:rPr lang="vi-VN" sz="2800" b="1" dirty="0">
                <a:solidFill>
                  <a:prstClr val="black"/>
                </a:solidFill>
                <a:latin typeface="Times New Roman" panose="02020603050405020304" pitchFamily="18" charset="0"/>
                <a:ea typeface="Times New Roman" panose="02020603050405020304" pitchFamily="18" charset="0"/>
              </a:rPr>
              <a:t>a. Ý kiến 1: Ngọt ngào là hạnh phúc</a:t>
            </a:r>
            <a:endParaRPr lang="en-US" sz="2800" dirty="0">
              <a:solidFill>
                <a:prstClr val="black"/>
              </a:solidFill>
              <a:latin typeface="Times New Roman" panose="02020603050405020304" pitchFamily="18" charset="0"/>
              <a:ea typeface="Times New Roman" panose="02020603050405020304" pitchFamily="18" charset="0"/>
            </a:endParaRPr>
          </a:p>
          <a:p>
            <a:pPr algn="just">
              <a:spcAft>
                <a:spcPts val="1200"/>
              </a:spcAft>
            </a:pPr>
            <a:r>
              <a:rPr lang="vi-VN" sz="2800" dirty="0">
                <a:solidFill>
                  <a:prstClr val="black"/>
                </a:solidFill>
                <a:latin typeface="Times New Roman" panose="02020603050405020304" pitchFamily="18" charset="0"/>
                <a:ea typeface="Times New Roman" panose="02020603050405020304" pitchFamily="18" charset="0"/>
              </a:rPr>
              <a:t>+ Lí lẽ 1.1: Ngọt ngào mang đến cho con người sự thoải mái, sự bình yên nên hẳn nhiên đó là hạnh phúc.</a:t>
            </a:r>
            <a:endParaRPr lang="en-US" sz="2800" dirty="0">
              <a:solidFill>
                <a:prstClr val="black"/>
              </a:solidFill>
              <a:latin typeface="Times New Roman" panose="02020603050405020304" pitchFamily="18" charset="0"/>
              <a:ea typeface="Times New Roman" panose="02020603050405020304" pitchFamily="18" charset="0"/>
            </a:endParaRPr>
          </a:p>
          <a:p>
            <a:pPr algn="just">
              <a:spcAft>
                <a:spcPts val="1200"/>
              </a:spcAft>
            </a:pPr>
            <a:r>
              <a:rPr lang="vi-VN" sz="2800" dirty="0">
                <a:solidFill>
                  <a:prstClr val="black"/>
                </a:solidFill>
                <a:latin typeface="Times New Roman" panose="02020603050405020304" pitchFamily="18" charset="0"/>
                <a:ea typeface="Times New Roman" panose="02020603050405020304" pitchFamily="18" charset="0"/>
              </a:rPr>
              <a:t>+ Bằng chứng 1.1: Một cử chỉ quan tâm, yêu thương, một lời hỏi han ngọt ngào của cha mẹ dành cho con, của bạn bè </a:t>
            </a:r>
            <a:endParaRPr lang="en-US" sz="2800" dirty="0">
              <a:solidFill>
                <a:prstClr val="black"/>
              </a:solidFill>
              <a:latin typeface="Times New Roman" panose="02020603050405020304" pitchFamily="18" charset="0"/>
              <a:ea typeface="Times New Roman" panose="02020603050405020304" pitchFamily="18" charset="0"/>
            </a:endParaRPr>
          </a:p>
          <a:p>
            <a:pPr algn="just">
              <a:spcAft>
                <a:spcPts val="1200"/>
              </a:spcAft>
            </a:pPr>
            <a:r>
              <a:rPr lang="vi-VN" sz="2800" dirty="0">
                <a:solidFill>
                  <a:prstClr val="black"/>
                </a:solidFill>
                <a:latin typeface="Times New Roman" panose="02020603050405020304" pitchFamily="18" charset="0"/>
                <a:ea typeface="Times New Roman" panose="02020603050405020304" pitchFamily="18" charset="0"/>
              </a:rPr>
              <a:t>+ Lí lẽ 1.2: </a:t>
            </a:r>
            <a:r>
              <a:rPr lang="en-US" sz="2800" dirty="0">
                <a:solidFill>
                  <a:prstClr val="black"/>
                </a:solidFill>
                <a:latin typeface="Times New Roman" panose="02020603050405020304" pitchFamily="18" charset="0"/>
                <a:ea typeface="Times New Roman" panose="02020603050405020304" pitchFamily="18" charset="0"/>
              </a:rPr>
              <a:t>Con </a:t>
            </a:r>
            <a:r>
              <a:rPr lang="en-US" sz="2800" dirty="0" err="1">
                <a:solidFill>
                  <a:prstClr val="black"/>
                </a:solidFill>
                <a:latin typeface="Times New Roman" panose="02020603050405020304" pitchFamily="18" charset="0"/>
                <a:ea typeface="Times New Roman" panose="02020603050405020304" pitchFamily="18" charset="0"/>
              </a:rPr>
              <a:t>người</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được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làm</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điều</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mình</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thích</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là</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hạnh</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phúc</a:t>
            </a:r>
            <a:r>
              <a:rPr lang="en-US" sz="2800" dirty="0">
                <a:solidFill>
                  <a:prstClr val="black"/>
                </a:solidFill>
                <a:latin typeface="Times New Roman" panose="02020603050405020304" pitchFamily="18" charset="0"/>
                <a:ea typeface="Times New Roman" panose="02020603050405020304" pitchFamily="18" charset="0"/>
              </a:rPr>
              <a:t>. </a:t>
            </a:r>
          </a:p>
          <a:p>
            <a:pPr algn="just">
              <a:spcAft>
                <a:spcPts val="1200"/>
              </a:spcAft>
            </a:pPr>
            <a:r>
              <a:rPr lang="vi-VN" sz="2800" dirty="0">
                <a:solidFill>
                  <a:prstClr val="black"/>
                </a:solidFill>
                <a:latin typeface="Times New Roman" panose="02020603050405020304" pitchFamily="18" charset="0"/>
                <a:ea typeface="Times New Roman" panose="02020603050405020304" pitchFamily="18" charset="0"/>
              </a:rPr>
              <a:t>+ Bằng chứng 1.2: Tỉ phủ Bill Gates đã dành 45,68% tài sản của mình để thành lập quỹ từ thiện </a:t>
            </a:r>
            <a:endParaRPr lang="en-US" sz="28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8197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1386840" algn="l"/>
              </a:tabLst>
              <a:defRPr/>
            </a:pPr>
            <a:r>
              <a:rPr lang="en-US" sz="2000" b="1" dirty="0">
                <a:solidFill>
                  <a:srgbClr val="FF0000"/>
                </a:solidFill>
                <a:latin typeface="Times New Roman" panose="02020603050405020304" pitchFamily="18" charset="0"/>
                <a:ea typeface="Times New Roman" panose="02020603050405020304" pitchFamily="18" charset="0"/>
              </a:rPr>
              <a:t>VĂN BẢN: PHẢI CHĂNG CHỈ CÓ NGỌT NGÀO MỚI LÀM NÊN </a:t>
            </a:r>
            <a:r>
              <a:rPr lang="en-US" sz="2000" b="1" dirty="0" smtClean="0">
                <a:solidFill>
                  <a:srgbClr val="FF0000"/>
                </a:solidFill>
                <a:latin typeface="Times New Roman" panose="02020603050405020304" pitchFamily="18" charset="0"/>
                <a:ea typeface="Times New Roman" panose="02020603050405020304" pitchFamily="18" charset="0"/>
              </a:rPr>
              <a:t>HẠNH </a:t>
            </a:r>
            <a:r>
              <a:rPr lang="en-US" sz="2000" b="1" dirty="0">
                <a:solidFill>
                  <a:srgbClr val="FF0000"/>
                </a:solidFill>
                <a:latin typeface="Times New Roman" panose="02020603050405020304" pitchFamily="18" charset="0"/>
                <a:ea typeface="Times New Roman" panose="02020603050405020304" pitchFamily="18" charset="0"/>
              </a:rPr>
              <a:t>PHÚC</a:t>
            </a:r>
            <a:r>
              <a:rPr lang="en-US" sz="2000" b="1" dirty="0" smtClean="0">
                <a:solidFill>
                  <a:srgbClr val="FF0000"/>
                </a:solidFill>
                <a:latin typeface="Times New Roman" panose="02020603050405020304" pitchFamily="18" charset="0"/>
                <a:ea typeface="Times New Roman" panose="02020603050405020304" pitchFamily="18" charset="0"/>
              </a:rPr>
              <a:t>?</a:t>
            </a:r>
          </a:p>
          <a:p>
            <a:pPr algn="ctr">
              <a:tabLst>
                <a:tab pos="1386840" algn="l"/>
              </a:tabLst>
              <a:defRPr/>
            </a:pPr>
            <a:r>
              <a:rPr lang="en-US" sz="1400" b="1" dirty="0" smtClean="0">
                <a:solidFill>
                  <a:srgbClr val="FF0000"/>
                </a:solidFill>
                <a:latin typeface="Times New Roman" panose="02020603050405020304" pitchFamily="18" charset="0"/>
                <a:ea typeface="Times New Roman" panose="02020603050405020304" pitchFamily="18" charset="0"/>
              </a:rPr>
              <a:t> </a:t>
            </a:r>
            <a:r>
              <a:rPr lang="en-US" sz="1400" b="1" dirty="0">
                <a:solidFill>
                  <a:srgbClr val="FF0000"/>
                </a:solidFill>
                <a:latin typeface="Times New Roman" panose="02020603050405020304" pitchFamily="18" charset="0"/>
                <a:ea typeface="Times New Roman" panose="02020603050405020304" pitchFamily="18" charset="0"/>
              </a:rPr>
              <a:t>(</a:t>
            </a:r>
            <a:r>
              <a:rPr lang="en-US" sz="1400" b="1" dirty="0" err="1">
                <a:solidFill>
                  <a:srgbClr val="FF0000"/>
                </a:solidFill>
                <a:latin typeface="Times New Roman" panose="02020603050405020304" pitchFamily="18" charset="0"/>
                <a:ea typeface="Times New Roman" panose="02020603050405020304" pitchFamily="18" charset="0"/>
              </a:rPr>
              <a:t>Phạm</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Thị</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Ngọc</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Diễm</a:t>
            </a:r>
            <a:r>
              <a:rPr lang="en-US" sz="1400" b="1" dirty="0">
                <a:solidFill>
                  <a:srgbClr val="FF0000"/>
                </a:solidFill>
                <a:latin typeface="Times New Roman" panose="02020603050405020304" pitchFamily="18" charset="0"/>
                <a:ea typeface="Times New Roman" panose="02020603050405020304" pitchFamily="18" charset="0"/>
              </a:rPr>
              <a:t>)</a:t>
            </a:r>
            <a:endParaRPr lang="en-US" sz="1400" dirty="0">
              <a:solidFill>
                <a:prstClr val="white"/>
              </a:solidFill>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6</a:t>
            </a:r>
            <a:endParaRPr lang="en-US" sz="1600" dirty="0">
              <a:solidFill>
                <a:prstClr val="white"/>
              </a:solidFill>
              <a:latin typeface="Lucida Handwriting" panose="03010101010101010101" pitchFamily="66" charset="0"/>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4" name="Rectangle 3"/>
          <p:cNvSpPr/>
          <p:nvPr/>
        </p:nvSpPr>
        <p:spPr>
          <a:xfrm>
            <a:off x="4294990" y="699459"/>
            <a:ext cx="3576620" cy="523220"/>
          </a:xfrm>
          <a:prstGeom prst="rect">
            <a:avLst/>
          </a:prstGeom>
        </p:spPr>
        <p:txBody>
          <a:bodyPr wrap="none">
            <a:spAutoFit/>
          </a:bodyPr>
          <a:lstStyle/>
          <a:p>
            <a:pPr>
              <a:defRPr/>
            </a:pPr>
            <a:r>
              <a:rPr lang="en-US" sz="2800" b="1" dirty="0" err="1">
                <a:solidFill>
                  <a:srgbClr val="7030A0"/>
                </a:solidFill>
                <a:latin typeface="Times New Roman" panose="02020603050405020304" pitchFamily="18" charset="0"/>
                <a:ea typeface="Times New Roman" panose="02020603050405020304" pitchFamily="18" charset="0"/>
              </a:rPr>
              <a:t>Hình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thành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kiến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thức</a:t>
            </a:r>
            <a:r>
              <a:rPr lang="en-US" sz="2800" b="1" dirty="0">
                <a:solidFill>
                  <a:srgbClr val="7030A0"/>
                </a:solidFill>
                <a:latin typeface="Times New Roman" panose="02020603050405020304" pitchFamily="18" charset="0"/>
                <a:ea typeface="Times New Roman" panose="02020603050405020304" pitchFamily="18" charset="0"/>
              </a:rPr>
              <a:t> </a:t>
            </a:r>
            <a:endParaRPr lang="en-US" sz="2800" dirty="0">
              <a:solidFill>
                <a:prstClr val="black"/>
              </a:solidFill>
            </a:endParaRPr>
          </a:p>
        </p:txBody>
      </p:sp>
      <p:sp>
        <p:nvSpPr>
          <p:cNvPr id="3" name="Rectangle 2"/>
          <p:cNvSpPr/>
          <p:nvPr/>
        </p:nvSpPr>
        <p:spPr>
          <a:xfrm>
            <a:off x="442458" y="1130300"/>
            <a:ext cx="10738505" cy="1083374"/>
          </a:xfrm>
          <a:prstGeom prst="rect">
            <a:avLst/>
          </a:prstGeom>
        </p:spPr>
        <p:txBody>
          <a:bodyPr wrap="square">
            <a:spAutoFit/>
          </a:bodyPr>
          <a:lstStyle/>
          <a:p>
            <a:pPr marL="457200">
              <a:lnSpc>
                <a:spcPct val="115000"/>
              </a:lnSpc>
              <a:defRPr/>
            </a:pPr>
            <a:r>
              <a:rPr lang="pt-BR" sz="2800" b="1">
                <a:solidFill>
                  <a:prstClr val="black"/>
                </a:solidFill>
                <a:latin typeface="Times New Roman" panose="02020603050405020304" pitchFamily="18" charset="0"/>
                <a:ea typeface="Times New Roman" panose="02020603050405020304" pitchFamily="18" charset="0"/>
              </a:rPr>
              <a:t>*</a:t>
            </a:r>
            <a:r>
              <a:rPr lang="pt-BR" sz="2800" b="1" smtClean="0">
                <a:solidFill>
                  <a:prstClr val="black"/>
                </a:solidFill>
                <a:latin typeface="Times New Roman" panose="02020603050405020304" pitchFamily="18" charset="0"/>
                <a:ea typeface="Times New Roman" panose="02020603050405020304" pitchFamily="18" charset="0"/>
              </a:rPr>
              <a:t>Bàn </a:t>
            </a:r>
            <a:r>
              <a:rPr lang="pt-BR" sz="2800" b="1" dirty="0">
                <a:solidFill>
                  <a:prstClr val="black"/>
                </a:solidFill>
                <a:latin typeface="Times New Roman" panose="02020603050405020304" pitchFamily="18" charset="0"/>
                <a:ea typeface="Times New Roman" panose="02020603050405020304" pitchFamily="18" charset="0"/>
              </a:rPr>
              <a:t>luận về vấn đề:phải chăng chỉ có ngọt ngào mới làm nên hạnh phúc?</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6" name="Rectangle 5"/>
          <p:cNvSpPr/>
          <p:nvPr/>
        </p:nvSpPr>
        <p:spPr>
          <a:xfrm>
            <a:off x="335163" y="2031613"/>
            <a:ext cx="10845800" cy="1384995"/>
          </a:xfrm>
          <a:prstGeom prst="rect">
            <a:avLst/>
          </a:prstGeom>
        </p:spPr>
        <p:txBody>
          <a:bodyPr>
            <a:spAutoFit/>
          </a:bodyPr>
          <a:lstStyle/>
          <a:p>
            <a:pPr algn="just">
              <a:spcAft>
                <a:spcPts val="1200"/>
              </a:spcAft>
            </a:pPr>
            <a:r>
              <a:rPr lang="en-US" sz="2800" b="1" dirty="0">
                <a:solidFill>
                  <a:prstClr val="black"/>
                </a:solidFill>
                <a:latin typeface="Times New Roman" panose="02020603050405020304" pitchFamily="18" charset="0"/>
                <a:ea typeface="Times New Roman" panose="02020603050405020304" pitchFamily="18" charset="0"/>
              </a:rPr>
              <a:t>b. </a:t>
            </a:r>
            <a:r>
              <a:rPr lang="vi-VN" sz="2800" b="1" dirty="0">
                <a:solidFill>
                  <a:prstClr val="black"/>
                </a:solidFill>
                <a:latin typeface="Times New Roman" panose="02020603050405020304" pitchFamily="18" charset="0"/>
                <a:ea typeface="Times New Roman" panose="02020603050405020304" pitchFamily="18" charset="0"/>
              </a:rPr>
              <a:t>Ý kiến 2: Hạnh phúc được tạo nên bởi những vất vả, mệt nhọc, thậm chỉ là nỗi đau. </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12" name="Freeform 11"/>
          <p:cNvSpPr/>
          <p:nvPr/>
        </p:nvSpPr>
        <p:spPr>
          <a:xfrm>
            <a:off x="1582788" y="3110066"/>
            <a:ext cx="4737380" cy="2480067"/>
          </a:xfrm>
          <a:custGeom>
            <a:avLst/>
            <a:gdLst>
              <a:gd name="connsiteX0" fmla="*/ 0 w 4270374"/>
              <a:gd name="connsiteY0" fmla="*/ 0 h 1708149"/>
              <a:gd name="connsiteX1" fmla="*/ 3416300 w 4270374"/>
              <a:gd name="connsiteY1" fmla="*/ 0 h 1708149"/>
              <a:gd name="connsiteX2" fmla="*/ 4270374 w 4270374"/>
              <a:gd name="connsiteY2" fmla="*/ 854075 h 1708149"/>
              <a:gd name="connsiteX3" fmla="*/ 3416300 w 4270374"/>
              <a:gd name="connsiteY3" fmla="*/ 1708149 h 1708149"/>
              <a:gd name="connsiteX4" fmla="*/ 0 w 4270374"/>
              <a:gd name="connsiteY4" fmla="*/ 1708149 h 1708149"/>
              <a:gd name="connsiteX5" fmla="*/ 854075 w 4270374"/>
              <a:gd name="connsiteY5" fmla="*/ 854075 h 1708149"/>
              <a:gd name="connsiteX6" fmla="*/ 0 w 4270374"/>
              <a:gd name="connsiteY6" fmla="*/ 0 h 170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0374" h="1708149">
                <a:moveTo>
                  <a:pt x="0" y="0"/>
                </a:moveTo>
                <a:lnTo>
                  <a:pt x="3416300" y="0"/>
                </a:lnTo>
                <a:lnTo>
                  <a:pt x="4270374" y="854075"/>
                </a:lnTo>
                <a:lnTo>
                  <a:pt x="3416300" y="1708149"/>
                </a:lnTo>
                <a:lnTo>
                  <a:pt x="0" y="1708149"/>
                </a:lnTo>
                <a:lnTo>
                  <a:pt x="854075" y="854075"/>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30085" tIns="25337" rIns="879411" bIns="25337" numCol="1" spcCol="1270" anchor="ctr" anchorCtr="0">
            <a:noAutofit/>
          </a:bodyPr>
          <a:lstStyle/>
          <a:p>
            <a:pPr algn="ctr" defTabSz="844550">
              <a:lnSpc>
                <a:spcPct val="90000"/>
              </a:lnSpc>
              <a:spcBef>
                <a:spcPct val="0"/>
              </a:spcBef>
              <a:spcAft>
                <a:spcPct val="35000"/>
              </a:spcAft>
            </a:pPr>
            <a:r>
              <a:rPr lang="vi-VN" sz="2800" dirty="0" smtClean="0">
                <a:solidFill>
                  <a:prstClr val="white"/>
                </a:solidFill>
                <a:latin typeface="Times New Roman" panose="02020603050405020304" pitchFamily="18" charset="0"/>
                <a:cs typeface="Times New Roman" panose="02020603050405020304" pitchFamily="18" charset="0"/>
              </a:rPr>
              <a:t>Lí lẽ 2.1: Một người mẹ sinh con, dù đau đến thế nào vẫn chỉ cảm thấy vui sướng, hạnh phúc.</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6" name="Freeform 15"/>
          <p:cNvSpPr/>
          <p:nvPr/>
        </p:nvSpPr>
        <p:spPr>
          <a:xfrm>
            <a:off x="5846432" y="3110066"/>
            <a:ext cx="4737380" cy="2480067"/>
          </a:xfrm>
          <a:custGeom>
            <a:avLst/>
            <a:gdLst>
              <a:gd name="connsiteX0" fmla="*/ 0 w 4270374"/>
              <a:gd name="connsiteY0" fmla="*/ 0 h 1708149"/>
              <a:gd name="connsiteX1" fmla="*/ 3416300 w 4270374"/>
              <a:gd name="connsiteY1" fmla="*/ 0 h 1708149"/>
              <a:gd name="connsiteX2" fmla="*/ 4270374 w 4270374"/>
              <a:gd name="connsiteY2" fmla="*/ 854075 h 1708149"/>
              <a:gd name="connsiteX3" fmla="*/ 3416300 w 4270374"/>
              <a:gd name="connsiteY3" fmla="*/ 1708149 h 1708149"/>
              <a:gd name="connsiteX4" fmla="*/ 0 w 4270374"/>
              <a:gd name="connsiteY4" fmla="*/ 1708149 h 1708149"/>
              <a:gd name="connsiteX5" fmla="*/ 854075 w 4270374"/>
              <a:gd name="connsiteY5" fmla="*/ 854075 h 1708149"/>
              <a:gd name="connsiteX6" fmla="*/ 0 w 4270374"/>
              <a:gd name="connsiteY6" fmla="*/ 0 h 170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0374" h="1708149">
                <a:moveTo>
                  <a:pt x="0" y="0"/>
                </a:moveTo>
                <a:lnTo>
                  <a:pt x="3416300" y="0"/>
                </a:lnTo>
                <a:lnTo>
                  <a:pt x="4270374" y="854075"/>
                </a:lnTo>
                <a:lnTo>
                  <a:pt x="3416300" y="1708149"/>
                </a:lnTo>
                <a:lnTo>
                  <a:pt x="0" y="1708149"/>
                </a:lnTo>
                <a:lnTo>
                  <a:pt x="854075" y="854075"/>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930085" tIns="25337" rIns="879411" bIns="25337" numCol="1" spcCol="1270" anchor="ctr" anchorCtr="0">
            <a:noAutofit/>
          </a:bodyPr>
          <a:lstStyle/>
          <a:p>
            <a:pPr algn="ctr" defTabSz="844550">
              <a:lnSpc>
                <a:spcPct val="90000"/>
              </a:lnSpc>
              <a:spcBef>
                <a:spcPct val="0"/>
              </a:spcBef>
              <a:spcAft>
                <a:spcPct val="35000"/>
              </a:spcAft>
            </a:pPr>
            <a:r>
              <a:rPr lang="vi-VN" sz="2800" dirty="0" smtClean="0">
                <a:solidFill>
                  <a:prstClr val="white"/>
                </a:solidFill>
                <a:latin typeface="Times New Roman" panose="02020603050405020304" pitchFamily="18" charset="0"/>
                <a:cs typeface="Times New Roman" panose="02020603050405020304" pitchFamily="18" charset="0"/>
              </a:rPr>
              <a:t>Bằng chứng 2.1:</a:t>
            </a:r>
            <a:r>
              <a:rPr lang="en-US" sz="2800" dirty="0" smtClean="0">
                <a:solidFill>
                  <a:prstClr val="white"/>
                </a:solidFill>
                <a:latin typeface="Times New Roman" panose="02020603050405020304" pitchFamily="18" charset="0"/>
                <a:cs typeface="Times New Roman" panose="02020603050405020304" pitchFamily="18" charset="0"/>
              </a:rPr>
              <a:t> </a:t>
            </a:r>
            <a:r>
              <a:rPr lang="en-US" sz="2800" dirty="0" err="1" smtClean="0">
                <a:solidFill>
                  <a:prstClr val="white"/>
                </a:solidFill>
                <a:latin typeface="Times New Roman" panose="02020603050405020304" pitchFamily="18" charset="0"/>
                <a:cs typeface="Times New Roman" panose="02020603050405020304" pitchFamily="18" charset="0"/>
              </a:rPr>
              <a:t>Lúc</a:t>
            </a:r>
            <a:r>
              <a:rPr lang="en-US" sz="2800" dirty="0" smtClean="0">
                <a:solidFill>
                  <a:prstClr val="white"/>
                </a:solidFill>
                <a:latin typeface="Times New Roman" panose="02020603050405020304" pitchFamily="18" charset="0"/>
                <a:cs typeface="Times New Roman" panose="02020603050405020304" pitchFamily="18" charset="0"/>
              </a:rPr>
              <a:t> </a:t>
            </a:r>
            <a:r>
              <a:rPr lang="en-US" sz="2800" dirty="0" err="1" smtClean="0">
                <a:solidFill>
                  <a:prstClr val="white"/>
                </a:solidFill>
                <a:latin typeface="Times New Roman" panose="02020603050405020304" pitchFamily="18" charset="0"/>
                <a:cs typeface="Times New Roman" panose="02020603050405020304" pitchFamily="18" charset="0"/>
              </a:rPr>
              <a:t>mẹ</a:t>
            </a:r>
            <a:r>
              <a:rPr lang="en-US" sz="2800" dirty="0" smtClean="0">
                <a:solidFill>
                  <a:prstClr val="white"/>
                </a:solidFill>
                <a:latin typeface="Times New Roman" panose="02020603050405020304" pitchFamily="18" charset="0"/>
                <a:cs typeface="Times New Roman" panose="02020603050405020304" pitchFamily="18" charset="0"/>
              </a:rPr>
              <a:t> </a:t>
            </a:r>
            <a:r>
              <a:rPr lang="en-US" sz="2800" dirty="0" err="1" smtClean="0">
                <a:solidFill>
                  <a:prstClr val="white"/>
                </a:solidFill>
                <a:latin typeface="Times New Roman" panose="02020603050405020304" pitchFamily="18" charset="0"/>
                <a:cs typeface="Times New Roman" panose="02020603050405020304" pitchFamily="18" charset="0"/>
              </a:rPr>
              <a:t>mang</a:t>
            </a:r>
            <a:r>
              <a:rPr lang="en-US" sz="2800" dirty="0" smtClean="0">
                <a:solidFill>
                  <a:prstClr val="white"/>
                </a:solidFill>
                <a:latin typeface="Times New Roman" panose="02020603050405020304" pitchFamily="18" charset="0"/>
                <a:cs typeface="Times New Roman" panose="02020603050405020304" pitchFamily="18" charset="0"/>
              </a:rPr>
              <a:t> </a:t>
            </a:r>
            <a:r>
              <a:rPr lang="en-US" sz="2800" dirty="0" err="1" smtClean="0">
                <a:solidFill>
                  <a:prstClr val="white"/>
                </a:solidFill>
                <a:latin typeface="Times New Roman" panose="02020603050405020304" pitchFamily="18" charset="0"/>
                <a:cs typeface="Times New Roman" panose="02020603050405020304" pitchFamily="18" charset="0"/>
              </a:rPr>
              <a:t>thai</a:t>
            </a:r>
            <a:r>
              <a:rPr lang="en-US" sz="2800" dirty="0" smtClean="0">
                <a:solidFill>
                  <a:prstClr val="white"/>
                </a:solidFill>
                <a:latin typeface="Times New Roman" panose="02020603050405020304" pitchFamily="18" charset="0"/>
                <a:cs typeface="Times New Roman" panose="02020603050405020304" pitchFamily="18" charset="0"/>
              </a:rPr>
              <a:t>, </a:t>
            </a:r>
            <a:r>
              <a:rPr lang="en-US" sz="2800" dirty="0" err="1" smtClean="0">
                <a:solidFill>
                  <a:prstClr val="white"/>
                </a:solidFill>
                <a:latin typeface="Times New Roman" panose="02020603050405020304" pitchFamily="18" charset="0"/>
                <a:cs typeface="Times New Roman" panose="02020603050405020304" pitchFamily="18" charset="0"/>
              </a:rPr>
              <a:t>sinh</a:t>
            </a:r>
            <a:r>
              <a:rPr lang="en-US" sz="2800" dirty="0" smtClean="0">
                <a:solidFill>
                  <a:prstClr val="white"/>
                </a:solidFill>
                <a:latin typeface="Times New Roman" panose="02020603050405020304" pitchFamily="18" charset="0"/>
                <a:cs typeface="Times New Roman" panose="02020603050405020304" pitchFamily="18" charset="0"/>
              </a:rPr>
              <a:t> con,  </a:t>
            </a:r>
            <a:r>
              <a:rPr lang="en-US" sz="2800" dirty="0" err="1" smtClean="0">
                <a:solidFill>
                  <a:prstClr val="white"/>
                </a:solidFill>
                <a:latin typeface="Times New Roman" panose="02020603050405020304" pitchFamily="18" charset="0"/>
                <a:cs typeface="Times New Roman" panose="02020603050405020304" pitchFamily="18" charset="0"/>
              </a:rPr>
              <a:t>mẹ</a:t>
            </a:r>
            <a:r>
              <a:rPr lang="en-US" sz="2800" dirty="0" smtClean="0">
                <a:solidFill>
                  <a:prstClr val="white"/>
                </a:solidFill>
                <a:latin typeface="Times New Roman" panose="02020603050405020304" pitchFamily="18" charset="0"/>
                <a:cs typeface="Times New Roman" panose="02020603050405020304" pitchFamily="18" charset="0"/>
              </a:rPr>
              <a:t> </a:t>
            </a:r>
            <a:r>
              <a:rPr lang="en-US" sz="2800" dirty="0" err="1" smtClean="0">
                <a:solidFill>
                  <a:prstClr val="white"/>
                </a:solidFill>
                <a:latin typeface="Times New Roman" panose="02020603050405020304" pitchFamily="18" charset="0"/>
                <a:cs typeface="Times New Roman" panose="02020603050405020304" pitchFamily="18" charset="0"/>
              </a:rPr>
              <a:t>trải</a:t>
            </a:r>
            <a:r>
              <a:rPr lang="en-US" sz="2800" dirty="0" smtClean="0">
                <a:solidFill>
                  <a:prstClr val="white"/>
                </a:solidFill>
                <a:latin typeface="Times New Roman" panose="02020603050405020304" pitchFamily="18" charset="0"/>
                <a:cs typeface="Times New Roman" panose="02020603050405020304" pitchFamily="18" charset="0"/>
              </a:rPr>
              <a:t> qua </a:t>
            </a:r>
            <a:r>
              <a:rPr lang="en-US" sz="2800" dirty="0" err="1" smtClean="0">
                <a:solidFill>
                  <a:prstClr val="white"/>
                </a:solidFill>
                <a:latin typeface="Times New Roman" panose="02020603050405020304" pitchFamily="18" charset="0"/>
                <a:cs typeface="Times New Roman" panose="02020603050405020304" pitchFamily="18" charset="0"/>
              </a:rPr>
              <a:t>mệt</a:t>
            </a:r>
            <a:r>
              <a:rPr lang="en-US" sz="2800" dirty="0" smtClean="0">
                <a:solidFill>
                  <a:prstClr val="white"/>
                </a:solidFill>
                <a:latin typeface="Times New Roman" panose="02020603050405020304" pitchFamily="18" charset="0"/>
                <a:cs typeface="Times New Roman" panose="02020603050405020304" pitchFamily="18" charset="0"/>
              </a:rPr>
              <a:t> </a:t>
            </a:r>
            <a:r>
              <a:rPr lang="en-US" sz="2800" dirty="0" err="1" smtClean="0">
                <a:solidFill>
                  <a:prstClr val="white"/>
                </a:solidFill>
                <a:latin typeface="Times New Roman" panose="02020603050405020304" pitchFamily="18" charset="0"/>
                <a:cs typeface="Times New Roman" panose="02020603050405020304" pitchFamily="18" charset="0"/>
              </a:rPr>
              <a:t>mỏi</a:t>
            </a:r>
            <a:r>
              <a:rPr lang="en-US" sz="2800" dirty="0" smtClean="0">
                <a:solidFill>
                  <a:prstClr val="white"/>
                </a:solidFill>
                <a:latin typeface="Times New Roman" panose="02020603050405020304" pitchFamily="18" charset="0"/>
                <a:cs typeface="Times New Roman" panose="02020603050405020304" pitchFamily="18" charset="0"/>
              </a:rPr>
              <a:t>, </a:t>
            </a:r>
            <a:r>
              <a:rPr lang="en-US" sz="2800" dirty="0" err="1" smtClean="0">
                <a:solidFill>
                  <a:prstClr val="white"/>
                </a:solidFill>
                <a:latin typeface="Times New Roman" panose="02020603050405020304" pitchFamily="18" charset="0"/>
                <a:cs typeface="Times New Roman" panose="02020603050405020304" pitchFamily="18" charset="0"/>
              </a:rPr>
              <a:t>đau</a:t>
            </a:r>
            <a:r>
              <a:rPr lang="en-US" sz="2800" dirty="0" smtClean="0">
                <a:solidFill>
                  <a:prstClr val="white"/>
                </a:solidFill>
                <a:latin typeface="Times New Roman" panose="02020603050405020304" pitchFamily="18" charset="0"/>
                <a:cs typeface="Times New Roman" panose="02020603050405020304" pitchFamily="18" charset="0"/>
              </a:rPr>
              <a:t> </a:t>
            </a:r>
            <a:r>
              <a:rPr lang="en-US" sz="2800" dirty="0" err="1" smtClean="0">
                <a:solidFill>
                  <a:prstClr val="white"/>
                </a:solidFill>
                <a:latin typeface="Times New Roman" panose="02020603050405020304" pitchFamily="18" charset="0"/>
                <a:cs typeface="Times New Roman" panose="02020603050405020304" pitchFamily="18" charset="0"/>
              </a:rPr>
              <a:t>đớn</a:t>
            </a:r>
            <a:r>
              <a:rPr lang="vi-VN" sz="2800" dirty="0" smtClean="0">
                <a:solidFill>
                  <a:prstClr val="white"/>
                </a:solidFill>
                <a:latin typeface="Times New Roman" panose="02020603050405020304" pitchFamily="18" charset="0"/>
                <a:cs typeface="Times New Roman" panose="02020603050405020304" pitchFamily="18" charset="0"/>
              </a:rPr>
              <a:t> =&gt;con cất tiếng khóc là hạnh phúc</a:t>
            </a:r>
            <a:endParaRPr lang="en-US" sz="2800"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228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1386840" algn="l"/>
              </a:tabLst>
              <a:defRPr/>
            </a:pPr>
            <a:r>
              <a:rPr lang="en-US" sz="2000" b="1" dirty="0">
                <a:solidFill>
                  <a:srgbClr val="FF0000"/>
                </a:solidFill>
                <a:latin typeface="Times New Roman" panose="02020603050405020304" pitchFamily="18" charset="0"/>
                <a:ea typeface="Times New Roman" panose="02020603050405020304" pitchFamily="18" charset="0"/>
              </a:rPr>
              <a:t>VĂN BẢN: PHẢI CHĂNG CHỈ CÓ NGỌT NGÀO MỚI LÀM NÊN </a:t>
            </a:r>
            <a:r>
              <a:rPr lang="en-US" sz="2000" b="1" dirty="0" smtClean="0">
                <a:solidFill>
                  <a:srgbClr val="FF0000"/>
                </a:solidFill>
                <a:latin typeface="Times New Roman" panose="02020603050405020304" pitchFamily="18" charset="0"/>
                <a:ea typeface="Times New Roman" panose="02020603050405020304" pitchFamily="18" charset="0"/>
              </a:rPr>
              <a:t>HẠNH </a:t>
            </a:r>
            <a:r>
              <a:rPr lang="en-US" sz="2000" b="1" dirty="0">
                <a:solidFill>
                  <a:srgbClr val="FF0000"/>
                </a:solidFill>
                <a:latin typeface="Times New Roman" panose="02020603050405020304" pitchFamily="18" charset="0"/>
                <a:ea typeface="Times New Roman" panose="02020603050405020304" pitchFamily="18" charset="0"/>
              </a:rPr>
              <a:t>PHÚC</a:t>
            </a:r>
            <a:r>
              <a:rPr lang="en-US" sz="2000" b="1" dirty="0" smtClean="0">
                <a:solidFill>
                  <a:srgbClr val="FF0000"/>
                </a:solidFill>
                <a:latin typeface="Times New Roman" panose="02020603050405020304" pitchFamily="18" charset="0"/>
                <a:ea typeface="Times New Roman" panose="02020603050405020304" pitchFamily="18" charset="0"/>
              </a:rPr>
              <a:t>?</a:t>
            </a:r>
          </a:p>
          <a:p>
            <a:pPr algn="ctr">
              <a:tabLst>
                <a:tab pos="1386840" algn="l"/>
              </a:tabLst>
              <a:defRPr/>
            </a:pPr>
            <a:r>
              <a:rPr lang="en-US" sz="1400" b="1" dirty="0" smtClean="0">
                <a:solidFill>
                  <a:srgbClr val="FF0000"/>
                </a:solidFill>
                <a:latin typeface="Times New Roman" panose="02020603050405020304" pitchFamily="18" charset="0"/>
                <a:ea typeface="Times New Roman" panose="02020603050405020304" pitchFamily="18" charset="0"/>
              </a:rPr>
              <a:t> </a:t>
            </a:r>
            <a:r>
              <a:rPr lang="en-US" sz="1400" b="1" dirty="0">
                <a:solidFill>
                  <a:srgbClr val="FF0000"/>
                </a:solidFill>
                <a:latin typeface="Times New Roman" panose="02020603050405020304" pitchFamily="18" charset="0"/>
                <a:ea typeface="Times New Roman" panose="02020603050405020304" pitchFamily="18" charset="0"/>
              </a:rPr>
              <a:t>(</a:t>
            </a:r>
            <a:r>
              <a:rPr lang="en-US" sz="1400" b="1" dirty="0" err="1">
                <a:solidFill>
                  <a:srgbClr val="FF0000"/>
                </a:solidFill>
                <a:latin typeface="Times New Roman" panose="02020603050405020304" pitchFamily="18" charset="0"/>
                <a:ea typeface="Times New Roman" panose="02020603050405020304" pitchFamily="18" charset="0"/>
              </a:rPr>
              <a:t>Phạm</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Thị</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Ngọc</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Diễm</a:t>
            </a:r>
            <a:r>
              <a:rPr lang="en-US" sz="1400" b="1" dirty="0">
                <a:solidFill>
                  <a:srgbClr val="FF0000"/>
                </a:solidFill>
                <a:latin typeface="Times New Roman" panose="02020603050405020304" pitchFamily="18" charset="0"/>
                <a:ea typeface="Times New Roman" panose="02020603050405020304" pitchFamily="18" charset="0"/>
              </a:rPr>
              <a:t>)</a:t>
            </a:r>
            <a:endParaRPr lang="en-US" sz="1400" dirty="0">
              <a:solidFill>
                <a:prstClr val="white"/>
              </a:solidFill>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6</a:t>
            </a:r>
            <a:endParaRPr lang="en-US" sz="1600" dirty="0">
              <a:solidFill>
                <a:prstClr val="white"/>
              </a:solidFill>
              <a:latin typeface="Lucida Handwriting" panose="03010101010101010101" pitchFamily="66" charset="0"/>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4" name="Rectangle 3"/>
          <p:cNvSpPr/>
          <p:nvPr/>
        </p:nvSpPr>
        <p:spPr>
          <a:xfrm>
            <a:off x="4294990" y="699459"/>
            <a:ext cx="3576620" cy="523220"/>
          </a:xfrm>
          <a:prstGeom prst="rect">
            <a:avLst/>
          </a:prstGeom>
        </p:spPr>
        <p:txBody>
          <a:bodyPr wrap="none">
            <a:spAutoFit/>
          </a:bodyPr>
          <a:lstStyle/>
          <a:p>
            <a:pPr>
              <a:defRPr/>
            </a:pPr>
            <a:r>
              <a:rPr lang="en-US" sz="2800" b="1" dirty="0" err="1">
                <a:solidFill>
                  <a:srgbClr val="7030A0"/>
                </a:solidFill>
                <a:latin typeface="Times New Roman" panose="02020603050405020304" pitchFamily="18" charset="0"/>
                <a:ea typeface="Times New Roman" panose="02020603050405020304" pitchFamily="18" charset="0"/>
              </a:rPr>
              <a:t>Hình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thành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kiến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thức</a:t>
            </a:r>
            <a:r>
              <a:rPr lang="en-US" sz="2800" b="1" dirty="0">
                <a:solidFill>
                  <a:srgbClr val="7030A0"/>
                </a:solidFill>
                <a:latin typeface="Times New Roman" panose="02020603050405020304" pitchFamily="18" charset="0"/>
                <a:ea typeface="Times New Roman" panose="02020603050405020304" pitchFamily="18" charset="0"/>
              </a:rPr>
              <a:t> </a:t>
            </a:r>
            <a:endParaRPr lang="en-US" sz="2800" dirty="0">
              <a:solidFill>
                <a:prstClr val="black"/>
              </a:solidFill>
            </a:endParaRPr>
          </a:p>
        </p:txBody>
      </p:sp>
      <p:sp>
        <p:nvSpPr>
          <p:cNvPr id="3" name="Rectangle 2"/>
          <p:cNvSpPr/>
          <p:nvPr/>
        </p:nvSpPr>
        <p:spPr>
          <a:xfrm>
            <a:off x="442458" y="1130300"/>
            <a:ext cx="10738505" cy="1083374"/>
          </a:xfrm>
          <a:prstGeom prst="rect">
            <a:avLst/>
          </a:prstGeom>
        </p:spPr>
        <p:txBody>
          <a:bodyPr wrap="square">
            <a:spAutoFit/>
          </a:bodyPr>
          <a:lstStyle/>
          <a:p>
            <a:pPr marL="457200">
              <a:lnSpc>
                <a:spcPct val="115000"/>
              </a:lnSpc>
              <a:defRPr/>
            </a:pPr>
            <a:r>
              <a:rPr lang="pt-BR" sz="2800" b="1">
                <a:solidFill>
                  <a:prstClr val="black"/>
                </a:solidFill>
                <a:latin typeface="Times New Roman" panose="02020603050405020304" pitchFamily="18" charset="0"/>
                <a:ea typeface="Times New Roman" panose="02020603050405020304" pitchFamily="18" charset="0"/>
              </a:rPr>
              <a:t>*</a:t>
            </a:r>
            <a:r>
              <a:rPr lang="pt-BR" sz="2800" b="1" smtClean="0">
                <a:solidFill>
                  <a:prstClr val="black"/>
                </a:solidFill>
                <a:latin typeface="Times New Roman" panose="02020603050405020304" pitchFamily="18" charset="0"/>
                <a:ea typeface="Times New Roman" panose="02020603050405020304" pitchFamily="18" charset="0"/>
              </a:rPr>
              <a:t> </a:t>
            </a:r>
            <a:r>
              <a:rPr lang="pt-BR" sz="2800" b="1" dirty="0">
                <a:solidFill>
                  <a:prstClr val="black"/>
                </a:solidFill>
                <a:latin typeface="Times New Roman" panose="02020603050405020304" pitchFamily="18" charset="0"/>
                <a:ea typeface="Times New Roman" panose="02020603050405020304" pitchFamily="18" charset="0"/>
              </a:rPr>
              <a:t>Bàn luận về vấn đề:phải chăng chỉ có ngọt ngào mới làm nên hạnh phúc?</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6" name="Rectangle 5"/>
          <p:cNvSpPr/>
          <p:nvPr/>
        </p:nvSpPr>
        <p:spPr>
          <a:xfrm>
            <a:off x="426787" y="2056709"/>
            <a:ext cx="10845800" cy="1384995"/>
          </a:xfrm>
          <a:prstGeom prst="rect">
            <a:avLst/>
          </a:prstGeom>
        </p:spPr>
        <p:txBody>
          <a:bodyPr>
            <a:spAutoFit/>
          </a:bodyPr>
          <a:lstStyle/>
          <a:p>
            <a:pPr algn="just">
              <a:spcAft>
                <a:spcPts val="1200"/>
              </a:spcAft>
              <a:defRPr/>
            </a:pPr>
            <a:r>
              <a:rPr lang="en-US" sz="2800" b="1" dirty="0">
                <a:solidFill>
                  <a:prstClr val="black"/>
                </a:solidFill>
                <a:latin typeface="Times New Roman" panose="02020603050405020304" pitchFamily="18" charset="0"/>
                <a:ea typeface="Times New Roman" panose="02020603050405020304" pitchFamily="18" charset="0"/>
              </a:rPr>
              <a:t>b. </a:t>
            </a:r>
            <a:r>
              <a:rPr lang="vi-VN" sz="2800" b="1" dirty="0">
                <a:solidFill>
                  <a:prstClr val="black"/>
                </a:solidFill>
                <a:latin typeface="Times New Roman" panose="02020603050405020304" pitchFamily="18" charset="0"/>
                <a:ea typeface="Times New Roman" panose="02020603050405020304" pitchFamily="18" charset="0"/>
              </a:rPr>
              <a:t>Ý kiến 2: Hạnh phúc được tạo nên bởi những vất vả, mệt nhọc, thậm chỉ là nỗi đau. </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10" name="Freeform 9"/>
          <p:cNvSpPr/>
          <p:nvPr/>
        </p:nvSpPr>
        <p:spPr>
          <a:xfrm>
            <a:off x="905391" y="3140083"/>
            <a:ext cx="5648026" cy="2668780"/>
          </a:xfrm>
          <a:custGeom>
            <a:avLst/>
            <a:gdLst>
              <a:gd name="connsiteX0" fmla="*/ 0 w 4270374"/>
              <a:gd name="connsiteY0" fmla="*/ 0 h 1708149"/>
              <a:gd name="connsiteX1" fmla="*/ 3416300 w 4270374"/>
              <a:gd name="connsiteY1" fmla="*/ 0 h 1708149"/>
              <a:gd name="connsiteX2" fmla="*/ 4270374 w 4270374"/>
              <a:gd name="connsiteY2" fmla="*/ 854075 h 1708149"/>
              <a:gd name="connsiteX3" fmla="*/ 3416300 w 4270374"/>
              <a:gd name="connsiteY3" fmla="*/ 1708149 h 1708149"/>
              <a:gd name="connsiteX4" fmla="*/ 0 w 4270374"/>
              <a:gd name="connsiteY4" fmla="*/ 1708149 h 1708149"/>
              <a:gd name="connsiteX5" fmla="*/ 854075 w 4270374"/>
              <a:gd name="connsiteY5" fmla="*/ 854075 h 1708149"/>
              <a:gd name="connsiteX6" fmla="*/ 0 w 4270374"/>
              <a:gd name="connsiteY6" fmla="*/ 0 h 170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0374" h="1708149">
                <a:moveTo>
                  <a:pt x="0" y="0"/>
                </a:moveTo>
                <a:lnTo>
                  <a:pt x="3416300" y="0"/>
                </a:lnTo>
                <a:lnTo>
                  <a:pt x="4270374" y="854075"/>
                </a:lnTo>
                <a:lnTo>
                  <a:pt x="3416300" y="1708149"/>
                </a:lnTo>
                <a:lnTo>
                  <a:pt x="0" y="1708149"/>
                </a:lnTo>
                <a:lnTo>
                  <a:pt x="854075" y="854075"/>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18083" tIns="21336" rIns="875410" bIns="21336" numCol="1" spcCol="1270" anchor="ctr" anchorCtr="0">
            <a:noAutofit/>
          </a:bodyPr>
          <a:lstStyle/>
          <a:p>
            <a:pPr algn="ctr" defTabSz="711200">
              <a:lnSpc>
                <a:spcPct val="90000"/>
              </a:lnSpc>
              <a:spcBef>
                <a:spcPct val="0"/>
              </a:spcBef>
              <a:spcAft>
                <a:spcPct val="35000"/>
              </a:spcAft>
            </a:pPr>
            <a:r>
              <a:rPr lang="vi-VN" sz="2400" dirty="0" smtClean="0">
                <a:solidFill>
                  <a:prstClr val="white"/>
                </a:solidFill>
                <a:latin typeface="Times New Roman" panose="02020603050405020304" pitchFamily="18" charset="0"/>
                <a:cs typeface="Times New Roman" panose="02020603050405020304" pitchFamily="18" charset="0"/>
              </a:rPr>
              <a:t>Lí lẽ 2.2: Một người </a:t>
            </a:r>
            <a:r>
              <a:rPr lang="en-US" sz="2400" dirty="0" err="1" smtClean="0">
                <a:solidFill>
                  <a:prstClr val="white"/>
                </a:solidFill>
                <a:latin typeface="Times New Roman" panose="02020603050405020304" pitchFamily="18" charset="0"/>
                <a:cs typeface="Times New Roman" panose="02020603050405020304" pitchFamily="18" charset="0"/>
              </a:rPr>
              <a:t>dù</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mắc</a:t>
            </a:r>
            <a:r>
              <a:rPr lang="en-US" sz="2400" dirty="0" smtClean="0">
                <a:solidFill>
                  <a:prstClr val="white"/>
                </a:solidFill>
                <a:latin typeface="Times New Roman" panose="02020603050405020304" pitchFamily="18" charset="0"/>
                <a:cs typeface="Times New Roman" panose="02020603050405020304" pitchFamily="18" charset="0"/>
              </a:rPr>
              <a:t> </a:t>
            </a:r>
            <a:r>
              <a:rPr lang="vi-VN" sz="2400" dirty="0" smtClean="0">
                <a:solidFill>
                  <a:prstClr val="white"/>
                </a:solidFill>
                <a:latin typeface="Times New Roman" panose="02020603050405020304" pitchFamily="18" charset="0"/>
                <a:cs typeface="Times New Roman" panose="02020603050405020304" pitchFamily="18" charset="0"/>
              </a:rPr>
              <a:t>bệnh tật nguy hiểm, họ vẫn có thể cảm thấy hạnh phúc, vì họ vẫn còn thời gian để sống, để công hiến, làm những điều mình muốn.</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1" name="Freeform 10"/>
          <p:cNvSpPr/>
          <p:nvPr/>
        </p:nvSpPr>
        <p:spPr>
          <a:xfrm>
            <a:off x="5613183" y="3140083"/>
            <a:ext cx="5648026" cy="2668780"/>
          </a:xfrm>
          <a:custGeom>
            <a:avLst/>
            <a:gdLst>
              <a:gd name="connsiteX0" fmla="*/ 0 w 4270374"/>
              <a:gd name="connsiteY0" fmla="*/ 0 h 1708149"/>
              <a:gd name="connsiteX1" fmla="*/ 3416300 w 4270374"/>
              <a:gd name="connsiteY1" fmla="*/ 0 h 1708149"/>
              <a:gd name="connsiteX2" fmla="*/ 4270374 w 4270374"/>
              <a:gd name="connsiteY2" fmla="*/ 854075 h 1708149"/>
              <a:gd name="connsiteX3" fmla="*/ 3416300 w 4270374"/>
              <a:gd name="connsiteY3" fmla="*/ 1708149 h 1708149"/>
              <a:gd name="connsiteX4" fmla="*/ 0 w 4270374"/>
              <a:gd name="connsiteY4" fmla="*/ 1708149 h 1708149"/>
              <a:gd name="connsiteX5" fmla="*/ 854075 w 4270374"/>
              <a:gd name="connsiteY5" fmla="*/ 854075 h 1708149"/>
              <a:gd name="connsiteX6" fmla="*/ 0 w 4270374"/>
              <a:gd name="connsiteY6" fmla="*/ 0 h 170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0374" h="1708149">
                <a:moveTo>
                  <a:pt x="0" y="0"/>
                </a:moveTo>
                <a:lnTo>
                  <a:pt x="3416300" y="0"/>
                </a:lnTo>
                <a:lnTo>
                  <a:pt x="4270374" y="854075"/>
                </a:lnTo>
                <a:lnTo>
                  <a:pt x="3416300" y="1708149"/>
                </a:lnTo>
                <a:lnTo>
                  <a:pt x="0" y="1708149"/>
                </a:lnTo>
                <a:lnTo>
                  <a:pt x="854075" y="854075"/>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918083" tIns="21336" rIns="875410" bIns="21336" numCol="1" spcCol="1270" anchor="ctr" anchorCtr="0">
            <a:noAutofit/>
          </a:bodyPr>
          <a:lstStyle/>
          <a:p>
            <a:pPr algn="ctr" defTabSz="711200">
              <a:lnSpc>
                <a:spcPct val="90000"/>
              </a:lnSpc>
              <a:spcBef>
                <a:spcPct val="0"/>
              </a:spcBef>
              <a:spcAft>
                <a:spcPct val="35000"/>
              </a:spcAft>
            </a:pPr>
            <a:r>
              <a:rPr lang="vi-VN" sz="2400" dirty="0" smtClean="0">
                <a:solidFill>
                  <a:prstClr val="white"/>
                </a:solidFill>
                <a:latin typeface="Times New Roman" panose="02020603050405020304" pitchFamily="18" charset="0"/>
                <a:cs typeface="Times New Roman" panose="02020603050405020304" pitchFamily="18" charset="0"/>
              </a:rPr>
              <a:t>Bằng chứng 2.2: Võ Thị Ngọc Nữ, dù đang ở trong độ tuổi của những ước mơ</a:t>
            </a:r>
            <a:r>
              <a:rPr lang="en-US" sz="2400" dirty="0" smtClean="0">
                <a:solidFill>
                  <a:prstClr val="white"/>
                </a:solidFill>
                <a:latin typeface="Times New Roman" panose="02020603050405020304" pitchFamily="18" charset="0"/>
                <a:cs typeface="Times New Roman" panose="02020603050405020304" pitchFamily="18" charset="0"/>
              </a:rPr>
              <a:t>,</a:t>
            </a:r>
            <a:r>
              <a:rPr lang="vi-VN" sz="2400" dirty="0" smtClean="0">
                <a:solidFill>
                  <a:prstClr val="white"/>
                </a:solidFill>
                <a:latin typeface="Times New Roman" panose="02020603050405020304" pitchFamily="18" charset="0"/>
                <a:cs typeface="Times New Roman" panose="02020603050405020304" pitchFamily="18" charset="0"/>
              </a:rPr>
              <a:t> lại mắc phải căn bệnh hiểm nghèo. Dẫu vậy, cô vẫn luôn tươi cười hạnh phúc</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thể</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hiện</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điệu</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múa</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cho</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khán</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giả</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xem</a:t>
            </a:r>
            <a:r>
              <a:rPr lang="en-US" sz="2400" dirty="0" smtClean="0">
                <a:solidFill>
                  <a:prstClr val="white"/>
                </a:solidFill>
                <a:latin typeface="Times New Roman" panose="02020603050405020304" pitchFamily="18" charset="0"/>
                <a:cs typeface="Times New Roman" panose="02020603050405020304" pitchFamily="18" charset="0"/>
              </a:rPr>
              <a:t>.</a:t>
            </a:r>
            <a:endParaRPr lang="en-US" sz="2400"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772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1386840" algn="l"/>
              </a:tabLst>
              <a:defRPr/>
            </a:pPr>
            <a:r>
              <a:rPr lang="en-US" sz="2000" b="1" dirty="0">
                <a:solidFill>
                  <a:srgbClr val="FF0000"/>
                </a:solidFill>
                <a:latin typeface="Times New Roman" panose="02020603050405020304" pitchFamily="18" charset="0"/>
                <a:ea typeface="Times New Roman" panose="02020603050405020304" pitchFamily="18" charset="0"/>
              </a:rPr>
              <a:t>VĂN BẢN: PHẢI CHĂNG CHỈ CÓ NGỌT NGÀO MỚI LÀM NÊN </a:t>
            </a:r>
            <a:r>
              <a:rPr lang="en-US" sz="2000" b="1" dirty="0" smtClean="0">
                <a:solidFill>
                  <a:srgbClr val="FF0000"/>
                </a:solidFill>
                <a:latin typeface="Times New Roman" panose="02020603050405020304" pitchFamily="18" charset="0"/>
                <a:ea typeface="Times New Roman" panose="02020603050405020304" pitchFamily="18" charset="0"/>
              </a:rPr>
              <a:t>HẠNH </a:t>
            </a:r>
            <a:r>
              <a:rPr lang="en-US" sz="2000" b="1" dirty="0">
                <a:solidFill>
                  <a:srgbClr val="FF0000"/>
                </a:solidFill>
                <a:latin typeface="Times New Roman" panose="02020603050405020304" pitchFamily="18" charset="0"/>
                <a:ea typeface="Times New Roman" panose="02020603050405020304" pitchFamily="18" charset="0"/>
              </a:rPr>
              <a:t>PHÚC</a:t>
            </a:r>
            <a:r>
              <a:rPr lang="en-US" sz="2000" b="1" dirty="0" smtClean="0">
                <a:solidFill>
                  <a:srgbClr val="FF0000"/>
                </a:solidFill>
                <a:latin typeface="Times New Roman" panose="02020603050405020304" pitchFamily="18" charset="0"/>
                <a:ea typeface="Times New Roman" panose="02020603050405020304" pitchFamily="18" charset="0"/>
              </a:rPr>
              <a:t>?</a:t>
            </a:r>
          </a:p>
          <a:p>
            <a:pPr algn="ctr">
              <a:tabLst>
                <a:tab pos="1386840" algn="l"/>
              </a:tabLst>
              <a:defRPr/>
            </a:pPr>
            <a:r>
              <a:rPr lang="en-US" sz="1400" b="1" dirty="0" smtClean="0">
                <a:solidFill>
                  <a:srgbClr val="FF0000"/>
                </a:solidFill>
                <a:latin typeface="Times New Roman" panose="02020603050405020304" pitchFamily="18" charset="0"/>
                <a:ea typeface="Times New Roman" panose="02020603050405020304" pitchFamily="18" charset="0"/>
              </a:rPr>
              <a:t> </a:t>
            </a:r>
            <a:r>
              <a:rPr lang="en-US" sz="1400" b="1" dirty="0">
                <a:solidFill>
                  <a:srgbClr val="FF0000"/>
                </a:solidFill>
                <a:latin typeface="Times New Roman" panose="02020603050405020304" pitchFamily="18" charset="0"/>
                <a:ea typeface="Times New Roman" panose="02020603050405020304" pitchFamily="18" charset="0"/>
              </a:rPr>
              <a:t>(</a:t>
            </a:r>
            <a:r>
              <a:rPr lang="en-US" sz="1400" b="1" dirty="0" err="1">
                <a:solidFill>
                  <a:srgbClr val="FF0000"/>
                </a:solidFill>
                <a:latin typeface="Times New Roman" panose="02020603050405020304" pitchFamily="18" charset="0"/>
                <a:ea typeface="Times New Roman" panose="02020603050405020304" pitchFamily="18" charset="0"/>
              </a:rPr>
              <a:t>Phạm</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Thị</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Ngọc</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Diễm</a:t>
            </a:r>
            <a:r>
              <a:rPr lang="en-US" sz="1400" b="1" dirty="0">
                <a:solidFill>
                  <a:srgbClr val="FF0000"/>
                </a:solidFill>
                <a:latin typeface="Times New Roman" panose="02020603050405020304" pitchFamily="18" charset="0"/>
                <a:ea typeface="Times New Roman" panose="02020603050405020304" pitchFamily="18" charset="0"/>
              </a:rPr>
              <a:t>)</a:t>
            </a:r>
            <a:endParaRPr lang="en-US" sz="1400" dirty="0">
              <a:solidFill>
                <a:prstClr val="white"/>
              </a:solidFill>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6</a:t>
            </a:r>
            <a:endParaRPr lang="en-US" sz="1600" dirty="0">
              <a:solidFill>
                <a:prstClr val="white"/>
              </a:solidFill>
              <a:latin typeface="Lucida Handwriting" panose="03010101010101010101" pitchFamily="66" charset="0"/>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4" name="Rectangle 3"/>
          <p:cNvSpPr/>
          <p:nvPr/>
        </p:nvSpPr>
        <p:spPr>
          <a:xfrm>
            <a:off x="4294990" y="699459"/>
            <a:ext cx="3576620" cy="523220"/>
          </a:xfrm>
          <a:prstGeom prst="rect">
            <a:avLst/>
          </a:prstGeom>
        </p:spPr>
        <p:txBody>
          <a:bodyPr wrap="none">
            <a:spAutoFit/>
          </a:bodyPr>
          <a:lstStyle/>
          <a:p>
            <a:pPr>
              <a:defRPr/>
            </a:pPr>
            <a:r>
              <a:rPr lang="en-US" sz="2800" b="1" dirty="0" err="1">
                <a:solidFill>
                  <a:srgbClr val="7030A0"/>
                </a:solidFill>
                <a:latin typeface="Times New Roman" panose="02020603050405020304" pitchFamily="18" charset="0"/>
                <a:ea typeface="Times New Roman" panose="02020603050405020304" pitchFamily="18" charset="0"/>
              </a:rPr>
              <a:t>Hình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thành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kiến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thức</a:t>
            </a:r>
            <a:r>
              <a:rPr lang="en-US" sz="2800" b="1" dirty="0">
                <a:solidFill>
                  <a:srgbClr val="7030A0"/>
                </a:solidFill>
                <a:latin typeface="Times New Roman" panose="02020603050405020304" pitchFamily="18" charset="0"/>
                <a:ea typeface="Times New Roman" panose="02020603050405020304" pitchFamily="18" charset="0"/>
              </a:rPr>
              <a:t> </a:t>
            </a:r>
            <a:endParaRPr lang="en-US" sz="2800" dirty="0">
              <a:solidFill>
                <a:prstClr val="black"/>
              </a:solidFill>
            </a:endParaRPr>
          </a:p>
        </p:txBody>
      </p:sp>
      <p:sp>
        <p:nvSpPr>
          <p:cNvPr id="3" name="Rectangle 2"/>
          <p:cNvSpPr/>
          <p:nvPr/>
        </p:nvSpPr>
        <p:spPr>
          <a:xfrm>
            <a:off x="426787" y="1130300"/>
            <a:ext cx="10754176" cy="1083374"/>
          </a:xfrm>
          <a:prstGeom prst="rect">
            <a:avLst/>
          </a:prstGeom>
        </p:spPr>
        <p:txBody>
          <a:bodyPr wrap="square">
            <a:spAutoFit/>
          </a:bodyPr>
          <a:lstStyle/>
          <a:p>
            <a:pPr marL="457200">
              <a:lnSpc>
                <a:spcPct val="115000"/>
              </a:lnSpc>
              <a:defRPr/>
            </a:pPr>
            <a:r>
              <a:rPr lang="pt-BR" sz="2800" b="1">
                <a:solidFill>
                  <a:prstClr val="black"/>
                </a:solidFill>
                <a:latin typeface="Times New Roman" panose="02020603050405020304" pitchFamily="18" charset="0"/>
                <a:ea typeface="Times New Roman" panose="02020603050405020304" pitchFamily="18" charset="0"/>
              </a:rPr>
              <a:t>*</a:t>
            </a:r>
            <a:r>
              <a:rPr lang="pt-BR" sz="2800" b="1" smtClean="0">
                <a:solidFill>
                  <a:prstClr val="black"/>
                </a:solidFill>
                <a:latin typeface="Times New Roman" panose="02020603050405020304" pitchFamily="18" charset="0"/>
                <a:ea typeface="Times New Roman" panose="02020603050405020304" pitchFamily="18" charset="0"/>
              </a:rPr>
              <a:t> </a:t>
            </a:r>
            <a:r>
              <a:rPr lang="pt-BR" sz="2800" b="1" dirty="0">
                <a:solidFill>
                  <a:prstClr val="black"/>
                </a:solidFill>
                <a:latin typeface="Times New Roman" panose="02020603050405020304" pitchFamily="18" charset="0"/>
                <a:ea typeface="Times New Roman" panose="02020603050405020304" pitchFamily="18" charset="0"/>
              </a:rPr>
              <a:t>Bàn luận về vấn đề:phải chăng chỉ có ngọt ngào mới làm nên hạnh phúc?</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6" name="Rectangle 5"/>
          <p:cNvSpPr/>
          <p:nvPr/>
        </p:nvSpPr>
        <p:spPr>
          <a:xfrm>
            <a:off x="426787" y="2056709"/>
            <a:ext cx="10845800" cy="1384995"/>
          </a:xfrm>
          <a:prstGeom prst="rect">
            <a:avLst/>
          </a:prstGeom>
        </p:spPr>
        <p:txBody>
          <a:bodyPr>
            <a:spAutoFit/>
          </a:bodyPr>
          <a:lstStyle/>
          <a:p>
            <a:pPr algn="just">
              <a:spcAft>
                <a:spcPts val="1200"/>
              </a:spcAft>
              <a:defRPr/>
            </a:pPr>
            <a:r>
              <a:rPr lang="en-US" sz="2800" b="1" dirty="0">
                <a:solidFill>
                  <a:prstClr val="black"/>
                </a:solidFill>
                <a:latin typeface="Times New Roman" panose="02020603050405020304" pitchFamily="18" charset="0"/>
                <a:ea typeface="Times New Roman" panose="02020603050405020304" pitchFamily="18" charset="0"/>
              </a:rPr>
              <a:t>b. </a:t>
            </a:r>
            <a:r>
              <a:rPr lang="vi-VN" sz="2800" b="1" dirty="0">
                <a:solidFill>
                  <a:prstClr val="black"/>
                </a:solidFill>
                <a:latin typeface="Times New Roman" panose="02020603050405020304" pitchFamily="18" charset="0"/>
                <a:ea typeface="Times New Roman" panose="02020603050405020304" pitchFamily="18" charset="0"/>
              </a:rPr>
              <a:t>Ý kiến 2: Hạnh phúc được tạo nên bởi những vất vả, mệt nhọc, thậm chỉ là nỗi đau. </a:t>
            </a:r>
            <a:endParaRPr lang="en-US" sz="2800" dirty="0">
              <a:solidFill>
                <a:prstClr val="black"/>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7"/>
          <a:stretch>
            <a:fillRect/>
          </a:stretch>
        </p:blipFill>
        <p:spPr>
          <a:xfrm>
            <a:off x="1954982" y="3567732"/>
            <a:ext cx="1600200" cy="1524000"/>
          </a:xfrm>
          <a:prstGeom prst="rect">
            <a:avLst/>
          </a:prstGeom>
        </p:spPr>
      </p:pic>
      <p:sp>
        <p:nvSpPr>
          <p:cNvPr id="9" name="Rectangle 8"/>
          <p:cNvSpPr/>
          <p:nvPr/>
        </p:nvSpPr>
        <p:spPr>
          <a:xfrm>
            <a:off x="3550264" y="3187694"/>
            <a:ext cx="6661355" cy="2569934"/>
          </a:xfrm>
          <a:prstGeom prst="rect">
            <a:avLst/>
          </a:prstGeom>
        </p:spPr>
        <p:txBody>
          <a:bodyPr wrap="square">
            <a:spAutoFit/>
          </a:bodyPr>
          <a:lstStyle/>
          <a:p>
            <a:pPr marL="457200">
              <a:lnSpc>
                <a:spcPct val="115000"/>
              </a:lnSpc>
            </a:pPr>
            <a:r>
              <a:rPr lang="pt-BR" sz="2800" b="1" dirty="0">
                <a:solidFill>
                  <a:prstClr val="black"/>
                </a:solidFill>
                <a:latin typeface="Times New Roman" panose="02020603050405020304" pitchFamily="18" charset="0"/>
                <a:ea typeface="Times New Roman" panose="02020603050405020304" pitchFamily="18" charset="0"/>
              </a:rPr>
              <a:t>Nhận xét:</a:t>
            </a:r>
            <a:r>
              <a:rPr lang="pt-BR" sz="2800" dirty="0">
                <a:solidFill>
                  <a:prstClr val="black"/>
                </a:solidFill>
                <a:latin typeface="Times New Roman" panose="02020603050405020304" pitchFamily="18" charset="0"/>
                <a:ea typeface="Times New Roman" panose="02020603050405020304" pitchFamily="18" charset="0"/>
              </a:rPr>
              <a:t> Ý kiến rõ ràng, lí lẽ thuyết phục, bằng chứng tiêu biểu nhằm thuyết phục người đọc hạnh phúc không chỉ đến từ ngọt ngào mà cả những vất vả, khổ đau.</a:t>
            </a:r>
            <a:endParaRPr lang="en-US" sz="28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964092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92100" algn="ctr">
              <a:lnSpc>
                <a:spcPct val="115000"/>
              </a:lnSpc>
              <a:spcBef>
                <a:spcPts val="600"/>
              </a:spcBef>
              <a:spcAft>
                <a:spcPts val="200"/>
              </a:spcAft>
              <a:defRPr/>
            </a:pPr>
            <a:r>
              <a:rPr lang="en-US" sz="2400" b="1">
                <a:solidFill>
                  <a:srgbClr val="000000"/>
                </a:solidFill>
                <a:latin typeface="Times New Roman"/>
                <a:ea typeface="SimSun"/>
              </a:rPr>
              <a:t>Tiết 97, 98: </a:t>
            </a:r>
            <a:r>
              <a:rPr kumimoji="0" lang="en-US" sz="2400" b="1" i="0" u="none" strike="noStrike" kern="1200" cap="none" spc="0" normalizeH="0" baseline="0" noProof="0" smtClean="0">
                <a:ln>
                  <a:noFill/>
                </a:ln>
                <a:solidFill>
                  <a:srgbClr val="FF0000"/>
                </a:solidFill>
                <a:effectLst/>
                <a:uLnTx/>
                <a:uFillTx/>
                <a:latin typeface="Times New Roman" panose="02020603050405020304" pitchFamily="18" charset="0"/>
                <a:ea typeface="Times New Roman" panose="02020603050405020304" pitchFamily="18" charset="0"/>
                <a:cs typeface="+mn-cs"/>
              </a:rPr>
              <a:t>Văn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 HỌC THẦY, HỌC BẠN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Nguyễn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Tú</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42458" y="1164451"/>
            <a:ext cx="6096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I. Tri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ngữ</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nghị</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Times New Roman" panose="02020603050405020304" pitchFamily="18" charset="0"/>
                <a:cs typeface="+mn-cs"/>
              </a:rPr>
              <a:t>luận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442458" y="1633912"/>
            <a:ext cx="6835461" cy="523220"/>
          </a:xfrm>
          <a:prstGeom prst="rect">
            <a:avLst/>
          </a:prstGeom>
        </p:spPr>
        <p:txBody>
          <a:bodyPr wrap="none">
            <a:spAutoFit/>
          </a:bodyPr>
          <a:lstStyle/>
          <a:p>
            <a:pPr>
              <a:spcAft>
                <a:spcPts val="0"/>
              </a:spcAft>
            </a:pPr>
            <a:r>
              <a:rPr lang="en-US" sz="2800" b="1" dirty="0">
                <a:latin typeface="Times New Roman" panose="02020603050405020304" pitchFamily="18" charset="0"/>
                <a:ea typeface="Times New Roman" panose="02020603050405020304" pitchFamily="18" charset="0"/>
              </a:rPr>
              <a:t>2. </a:t>
            </a:r>
            <a:r>
              <a:rPr lang="en-US" sz="2800" b="1" dirty="0" err="1">
                <a:latin typeface="Times New Roman" panose="02020603050405020304" pitchFamily="18" charset="0"/>
                <a:ea typeface="Times New Roman" panose="02020603050405020304" pitchFamily="18" charset="0"/>
              </a:rPr>
              <a:t>Một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số</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yếu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tố</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cơ</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bản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trong</a:t>
            </a:r>
            <a:r>
              <a:rPr lang="en-US" sz="2800" b="1" dirty="0">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văn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nghị</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luận</a:t>
            </a:r>
            <a:endParaRPr lang="en-US" sz="2800" dirty="0">
              <a:effectLst/>
              <a:latin typeface="Times New Roman" panose="02020603050405020304" pitchFamily="18" charset="0"/>
              <a:ea typeface="Times New Roman" panose="02020603050405020304" pitchFamily="18" charset="0"/>
            </a:endParaRPr>
          </a:p>
        </p:txBody>
      </p:sp>
      <p:grpSp>
        <p:nvGrpSpPr>
          <p:cNvPr id="12" name="Group 11"/>
          <p:cNvGrpSpPr/>
          <p:nvPr/>
        </p:nvGrpSpPr>
        <p:grpSpPr>
          <a:xfrm>
            <a:off x="851088" y="2304284"/>
            <a:ext cx="6313165" cy="3652569"/>
            <a:chOff x="4402139" y="2485764"/>
            <a:chExt cx="3387721" cy="3652569"/>
          </a:xfrm>
        </p:grpSpPr>
        <p:sp>
          <p:nvSpPr>
            <p:cNvPr id="16" name="Freeform 15"/>
            <p:cNvSpPr/>
            <p:nvPr/>
          </p:nvSpPr>
          <p:spPr>
            <a:xfrm>
              <a:off x="4402139" y="2485764"/>
              <a:ext cx="3387721" cy="1141113"/>
            </a:xfrm>
            <a:custGeom>
              <a:avLst/>
              <a:gdLst>
                <a:gd name="connsiteX0" fmla="*/ 0 w 3387721"/>
                <a:gd name="connsiteY0" fmla="*/ 91314 h 913142"/>
                <a:gd name="connsiteX1" fmla="*/ 91314 w 3387721"/>
                <a:gd name="connsiteY1" fmla="*/ 0 h 913142"/>
                <a:gd name="connsiteX2" fmla="*/ 3296407 w 3387721"/>
                <a:gd name="connsiteY2" fmla="*/ 0 h 913142"/>
                <a:gd name="connsiteX3" fmla="*/ 3387721 w 3387721"/>
                <a:gd name="connsiteY3" fmla="*/ 91314 h 913142"/>
                <a:gd name="connsiteX4" fmla="*/ 3387721 w 3387721"/>
                <a:gd name="connsiteY4" fmla="*/ 821828 h 913142"/>
                <a:gd name="connsiteX5" fmla="*/ 3296407 w 3387721"/>
                <a:gd name="connsiteY5" fmla="*/ 913142 h 913142"/>
                <a:gd name="connsiteX6" fmla="*/ 91314 w 3387721"/>
                <a:gd name="connsiteY6" fmla="*/ 913142 h 913142"/>
                <a:gd name="connsiteX7" fmla="*/ 0 w 3387721"/>
                <a:gd name="connsiteY7" fmla="*/ 821828 h 913142"/>
                <a:gd name="connsiteX8" fmla="*/ 0 w 3387721"/>
                <a:gd name="connsiteY8" fmla="*/ 91314 h 91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7721" h="913142">
                  <a:moveTo>
                    <a:pt x="0" y="91314"/>
                  </a:moveTo>
                  <a:cubicBezTo>
                    <a:pt x="0" y="40883"/>
                    <a:pt x="40883" y="0"/>
                    <a:pt x="91314" y="0"/>
                  </a:cubicBezTo>
                  <a:lnTo>
                    <a:pt x="3296407" y="0"/>
                  </a:lnTo>
                  <a:cubicBezTo>
                    <a:pt x="3346838" y="0"/>
                    <a:pt x="3387721" y="40883"/>
                    <a:pt x="3387721" y="91314"/>
                  </a:cubicBezTo>
                  <a:lnTo>
                    <a:pt x="3387721" y="821828"/>
                  </a:lnTo>
                  <a:cubicBezTo>
                    <a:pt x="3387721" y="872259"/>
                    <a:pt x="3346838" y="913142"/>
                    <a:pt x="3296407" y="913142"/>
                  </a:cubicBezTo>
                  <a:lnTo>
                    <a:pt x="91314" y="913142"/>
                  </a:lnTo>
                  <a:cubicBezTo>
                    <a:pt x="40883" y="913142"/>
                    <a:pt x="0" y="872259"/>
                    <a:pt x="0" y="821828"/>
                  </a:cubicBezTo>
                  <a:lnTo>
                    <a:pt x="0" y="91314"/>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5325" tIns="95325" rIns="95325" bIns="95325" numCol="1" spcCol="1270" anchor="ctr" anchorCtr="0">
              <a:noAutofit/>
            </a:bodyPr>
            <a:lstStyle/>
            <a:p>
              <a:pPr lvl="0" algn="ctr" defTabSz="8001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Ý </a:t>
              </a:r>
              <a:r>
                <a:rPr lang="en-US" sz="2800" b="1" kern="1200" dirty="0" err="1" smtClean="0">
                  <a:latin typeface="Times New Roman" panose="02020603050405020304" pitchFamily="18" charset="0"/>
                  <a:cs typeface="Times New Roman" panose="02020603050405020304" pitchFamily="18" charset="0"/>
                </a:rPr>
                <a:t>kiến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quan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tâm</a:t>
              </a:r>
              <a:endParaRPr lang="en-US" sz="28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4402139" y="3733790"/>
              <a:ext cx="3387721" cy="1084450"/>
            </a:xfrm>
            <a:custGeom>
              <a:avLst/>
              <a:gdLst>
                <a:gd name="connsiteX0" fmla="*/ 0 w 3387721"/>
                <a:gd name="connsiteY0" fmla="*/ 91314 h 913142"/>
                <a:gd name="connsiteX1" fmla="*/ 91314 w 3387721"/>
                <a:gd name="connsiteY1" fmla="*/ 0 h 913142"/>
                <a:gd name="connsiteX2" fmla="*/ 3296407 w 3387721"/>
                <a:gd name="connsiteY2" fmla="*/ 0 h 913142"/>
                <a:gd name="connsiteX3" fmla="*/ 3387721 w 3387721"/>
                <a:gd name="connsiteY3" fmla="*/ 91314 h 913142"/>
                <a:gd name="connsiteX4" fmla="*/ 3387721 w 3387721"/>
                <a:gd name="connsiteY4" fmla="*/ 821828 h 913142"/>
                <a:gd name="connsiteX5" fmla="*/ 3296407 w 3387721"/>
                <a:gd name="connsiteY5" fmla="*/ 913142 h 913142"/>
                <a:gd name="connsiteX6" fmla="*/ 91314 w 3387721"/>
                <a:gd name="connsiteY6" fmla="*/ 913142 h 913142"/>
                <a:gd name="connsiteX7" fmla="*/ 0 w 3387721"/>
                <a:gd name="connsiteY7" fmla="*/ 821828 h 913142"/>
                <a:gd name="connsiteX8" fmla="*/ 0 w 3387721"/>
                <a:gd name="connsiteY8" fmla="*/ 91314 h 91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7721" h="913142">
                  <a:moveTo>
                    <a:pt x="0" y="91314"/>
                  </a:moveTo>
                  <a:cubicBezTo>
                    <a:pt x="0" y="40883"/>
                    <a:pt x="40883" y="0"/>
                    <a:pt x="91314" y="0"/>
                  </a:cubicBezTo>
                  <a:lnTo>
                    <a:pt x="3296407" y="0"/>
                  </a:lnTo>
                  <a:cubicBezTo>
                    <a:pt x="3346838" y="0"/>
                    <a:pt x="3387721" y="40883"/>
                    <a:pt x="3387721" y="91314"/>
                  </a:cubicBezTo>
                  <a:lnTo>
                    <a:pt x="3387721" y="821828"/>
                  </a:lnTo>
                  <a:cubicBezTo>
                    <a:pt x="3387721" y="872259"/>
                    <a:pt x="3346838" y="913142"/>
                    <a:pt x="3296407" y="913142"/>
                  </a:cubicBezTo>
                  <a:lnTo>
                    <a:pt x="91314" y="913142"/>
                  </a:lnTo>
                  <a:cubicBezTo>
                    <a:pt x="40883" y="913142"/>
                    <a:pt x="0" y="872259"/>
                    <a:pt x="0" y="821828"/>
                  </a:cubicBezTo>
                  <a:lnTo>
                    <a:pt x="0" y="91314"/>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5325" tIns="95325" rIns="95325" bIns="95325" numCol="1" spcCol="1270" anchor="ctr" anchorCtr="0">
              <a:noAutofit/>
            </a:bodyPr>
            <a:lstStyle/>
            <a:p>
              <a:pPr lvl="0" algn="ctr" defTabSz="800100">
                <a:lnSpc>
                  <a:spcPct val="90000"/>
                </a:lnSpc>
                <a:spcBef>
                  <a:spcPct val="0"/>
                </a:spcBef>
                <a:spcAft>
                  <a:spcPct val="35000"/>
                </a:spcAft>
              </a:pPr>
              <a:r>
                <a:rPr lang="en-US" sz="2800" b="1" kern="1200" dirty="0" err="1" smtClean="0">
                  <a:latin typeface="Times New Roman" panose="02020603050405020304" pitchFamily="18" charset="0"/>
                  <a:cs typeface="Times New Roman" panose="02020603050405020304" pitchFamily="18" charset="0"/>
                </a:rPr>
                <a:t>Lí</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lẽ</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sở</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cho</a:t>
              </a:r>
              <a:r>
                <a:rPr lang="en-US" sz="2800" kern="1200" dirty="0" smtClean="0">
                  <a:latin typeface="Times New Roman" panose="02020603050405020304" pitchFamily="18" charset="0"/>
                  <a:cs typeface="Times New Roman" panose="02020603050405020304" pitchFamily="18" charset="0"/>
                </a:rPr>
                <a:t> ý </a:t>
              </a:r>
              <a:r>
                <a:rPr lang="en-US" sz="2800" kern="1200" dirty="0" err="1" smtClean="0">
                  <a:latin typeface="Times New Roman" panose="02020603050405020304" pitchFamily="18" charset="0"/>
                  <a:cs typeface="Times New Roman" panose="02020603050405020304" pitchFamily="18" charset="0"/>
                </a:rPr>
                <a:t>kiến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quan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điểm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viết</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4402139" y="4925153"/>
              <a:ext cx="3387721" cy="1213180"/>
            </a:xfrm>
            <a:custGeom>
              <a:avLst/>
              <a:gdLst>
                <a:gd name="connsiteX0" fmla="*/ 0 w 3387721"/>
                <a:gd name="connsiteY0" fmla="*/ 91314 h 913142"/>
                <a:gd name="connsiteX1" fmla="*/ 91314 w 3387721"/>
                <a:gd name="connsiteY1" fmla="*/ 0 h 913142"/>
                <a:gd name="connsiteX2" fmla="*/ 3296407 w 3387721"/>
                <a:gd name="connsiteY2" fmla="*/ 0 h 913142"/>
                <a:gd name="connsiteX3" fmla="*/ 3387721 w 3387721"/>
                <a:gd name="connsiteY3" fmla="*/ 91314 h 913142"/>
                <a:gd name="connsiteX4" fmla="*/ 3387721 w 3387721"/>
                <a:gd name="connsiteY4" fmla="*/ 821828 h 913142"/>
                <a:gd name="connsiteX5" fmla="*/ 3296407 w 3387721"/>
                <a:gd name="connsiteY5" fmla="*/ 913142 h 913142"/>
                <a:gd name="connsiteX6" fmla="*/ 91314 w 3387721"/>
                <a:gd name="connsiteY6" fmla="*/ 913142 h 913142"/>
                <a:gd name="connsiteX7" fmla="*/ 0 w 3387721"/>
                <a:gd name="connsiteY7" fmla="*/ 821828 h 913142"/>
                <a:gd name="connsiteX8" fmla="*/ 0 w 3387721"/>
                <a:gd name="connsiteY8" fmla="*/ 91314 h 91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7721" h="913142">
                  <a:moveTo>
                    <a:pt x="0" y="91314"/>
                  </a:moveTo>
                  <a:cubicBezTo>
                    <a:pt x="0" y="40883"/>
                    <a:pt x="40883" y="0"/>
                    <a:pt x="91314" y="0"/>
                  </a:cubicBezTo>
                  <a:lnTo>
                    <a:pt x="3296407" y="0"/>
                  </a:lnTo>
                  <a:cubicBezTo>
                    <a:pt x="3346838" y="0"/>
                    <a:pt x="3387721" y="40883"/>
                    <a:pt x="3387721" y="91314"/>
                  </a:cubicBezTo>
                  <a:lnTo>
                    <a:pt x="3387721" y="821828"/>
                  </a:lnTo>
                  <a:cubicBezTo>
                    <a:pt x="3387721" y="872259"/>
                    <a:pt x="3346838" y="913142"/>
                    <a:pt x="3296407" y="913142"/>
                  </a:cubicBezTo>
                  <a:lnTo>
                    <a:pt x="91314" y="913142"/>
                  </a:lnTo>
                  <a:cubicBezTo>
                    <a:pt x="40883" y="913142"/>
                    <a:pt x="0" y="872259"/>
                    <a:pt x="0" y="821828"/>
                  </a:cubicBezTo>
                  <a:lnTo>
                    <a:pt x="0" y="91314"/>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5325" tIns="95325" rIns="95325" bIns="95325" numCol="1" spcCol="1270" anchor="ctr" anchorCtr="0">
              <a:noAutofit/>
            </a:bodyPr>
            <a:lstStyle/>
            <a:p>
              <a:pPr lvl="0" algn="ctr" defTabSz="800100">
                <a:lnSpc>
                  <a:spcPct val="90000"/>
                </a:lnSpc>
                <a:spcBef>
                  <a:spcPct val="0"/>
                </a:spcBef>
                <a:spcAft>
                  <a:spcPct val="35000"/>
                </a:spcAft>
              </a:pPr>
              <a:r>
                <a:rPr lang="en-US" sz="2800" b="1" kern="1200" dirty="0" err="1" smtClean="0">
                  <a:latin typeface="Times New Roman" panose="02020603050405020304" pitchFamily="18" charset="0"/>
                  <a:cs typeface="Times New Roman" panose="02020603050405020304" pitchFamily="18" charset="0"/>
                </a:rPr>
                <a:t>Bằng</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chứng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những</a:t>
              </a:r>
              <a:r>
                <a:rPr lang="en-US" sz="2800" kern="1200" dirty="0" smtClean="0">
                  <a:latin typeface="Times New Roman" panose="02020603050405020304" pitchFamily="18" charset="0"/>
                  <a:cs typeface="Times New Roman" panose="02020603050405020304" pitchFamily="18" charset="0"/>
                </a:rPr>
                <a:t> minh </a:t>
              </a:r>
              <a:r>
                <a:rPr lang="en-US" sz="2800" kern="1200" dirty="0" err="1" smtClean="0">
                  <a:latin typeface="Times New Roman" panose="02020603050405020304" pitchFamily="18" charset="0"/>
                  <a:cs typeface="Times New Roman" panose="02020603050405020304" pitchFamily="18" charset="0"/>
                </a:rPr>
                <a:t>chứng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rõ</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lẽ</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kiện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số</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liệu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thực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tế</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
        <p:nvSpPr>
          <p:cNvPr id="21" name="Right Brace 20"/>
          <p:cNvSpPr/>
          <p:nvPr/>
        </p:nvSpPr>
        <p:spPr>
          <a:xfrm>
            <a:off x="7277919" y="2743200"/>
            <a:ext cx="170016" cy="2713703"/>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ame 22"/>
          <p:cNvSpPr/>
          <p:nvPr/>
        </p:nvSpPr>
        <p:spPr>
          <a:xfrm>
            <a:off x="7698658" y="2330955"/>
            <a:ext cx="3753701" cy="3625897"/>
          </a:xfrm>
          <a:prstGeom prst="frame">
            <a:avLst>
              <a:gd name="adj1" fmla="val 3980"/>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Rectangle 23"/>
          <p:cNvSpPr/>
          <p:nvPr/>
        </p:nvSpPr>
        <p:spPr>
          <a:xfrm>
            <a:off x="7925593" y="2589631"/>
            <a:ext cx="3283181" cy="3108543"/>
          </a:xfrm>
          <a:prstGeom prst="rect">
            <a:avLst/>
          </a:prstGeom>
        </p:spPr>
        <p:txBody>
          <a:bodyPr wrap="square">
            <a:spAutoFit/>
          </a:bodyPr>
          <a:lstStyle/>
          <a:p>
            <a:pPr algn="just">
              <a:spcAft>
                <a:spcPts val="1200"/>
              </a:spcAft>
            </a:pPr>
            <a:r>
              <a:rPr lang="en-US" sz="2800" b="1" dirty="0" err="1">
                <a:latin typeface="Times New Roman" panose="02020603050405020304" pitchFamily="18" charset="0"/>
                <a:ea typeface="Times New Roman" panose="02020603050405020304" pitchFamily="18" charset="0"/>
              </a:rPr>
              <a:t>Mối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quan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hệ</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giữa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các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yếu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tố</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kiến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chặt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giúp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cố</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kiến</a:t>
            </a:r>
            <a:r>
              <a:rPr lang="en-US"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9981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circle(in)">
                                      <p:cBhvr>
                                        <p:cTn id="17" dur="2000"/>
                                        <p:tgtEl>
                                          <p:spTgt spid="24"/>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circle(in)">
                                      <p:cBhvr>
                                        <p:cTn id="20"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1386840" algn="l"/>
              </a:tabLst>
              <a:defRPr/>
            </a:pPr>
            <a:r>
              <a:rPr lang="en-US" sz="2000" b="1" dirty="0">
                <a:solidFill>
                  <a:srgbClr val="FF0000"/>
                </a:solidFill>
                <a:latin typeface="Times New Roman" panose="02020603050405020304" pitchFamily="18" charset="0"/>
                <a:ea typeface="Times New Roman" panose="02020603050405020304" pitchFamily="18" charset="0"/>
              </a:rPr>
              <a:t>VĂN BẢN: PHẢI CHĂNG CHỈ CÓ NGỌT NGÀO MỚI LÀM NÊN </a:t>
            </a:r>
            <a:r>
              <a:rPr lang="en-US" sz="2000" b="1" dirty="0" smtClean="0">
                <a:solidFill>
                  <a:srgbClr val="FF0000"/>
                </a:solidFill>
                <a:latin typeface="Times New Roman" panose="02020603050405020304" pitchFamily="18" charset="0"/>
                <a:ea typeface="Times New Roman" panose="02020603050405020304" pitchFamily="18" charset="0"/>
              </a:rPr>
              <a:t>HẠNH </a:t>
            </a:r>
            <a:r>
              <a:rPr lang="en-US" sz="2000" b="1" dirty="0">
                <a:solidFill>
                  <a:srgbClr val="FF0000"/>
                </a:solidFill>
                <a:latin typeface="Times New Roman" panose="02020603050405020304" pitchFamily="18" charset="0"/>
                <a:ea typeface="Times New Roman" panose="02020603050405020304" pitchFamily="18" charset="0"/>
              </a:rPr>
              <a:t>PHÚC</a:t>
            </a:r>
            <a:r>
              <a:rPr lang="en-US" sz="2000" b="1" dirty="0" smtClean="0">
                <a:solidFill>
                  <a:srgbClr val="FF0000"/>
                </a:solidFill>
                <a:latin typeface="Times New Roman" panose="02020603050405020304" pitchFamily="18" charset="0"/>
                <a:ea typeface="Times New Roman" panose="02020603050405020304" pitchFamily="18" charset="0"/>
              </a:rPr>
              <a:t>?</a:t>
            </a:r>
          </a:p>
          <a:p>
            <a:pPr algn="ctr">
              <a:tabLst>
                <a:tab pos="1386840" algn="l"/>
              </a:tabLst>
              <a:defRPr/>
            </a:pPr>
            <a:r>
              <a:rPr lang="en-US" sz="1400" b="1" dirty="0" smtClean="0">
                <a:solidFill>
                  <a:srgbClr val="FF0000"/>
                </a:solidFill>
                <a:latin typeface="Times New Roman" panose="02020603050405020304" pitchFamily="18" charset="0"/>
                <a:ea typeface="Times New Roman" panose="02020603050405020304" pitchFamily="18" charset="0"/>
              </a:rPr>
              <a:t> </a:t>
            </a:r>
            <a:r>
              <a:rPr lang="en-US" sz="1400" b="1" dirty="0">
                <a:solidFill>
                  <a:srgbClr val="FF0000"/>
                </a:solidFill>
                <a:latin typeface="Times New Roman" panose="02020603050405020304" pitchFamily="18" charset="0"/>
                <a:ea typeface="Times New Roman" panose="02020603050405020304" pitchFamily="18" charset="0"/>
              </a:rPr>
              <a:t>(</a:t>
            </a:r>
            <a:r>
              <a:rPr lang="en-US" sz="1400" b="1" dirty="0" err="1">
                <a:solidFill>
                  <a:srgbClr val="FF0000"/>
                </a:solidFill>
                <a:latin typeface="Times New Roman" panose="02020603050405020304" pitchFamily="18" charset="0"/>
                <a:ea typeface="Times New Roman" panose="02020603050405020304" pitchFamily="18" charset="0"/>
              </a:rPr>
              <a:t>Phạm</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Thị</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Ngọc</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Diễm</a:t>
            </a:r>
            <a:r>
              <a:rPr lang="en-US" sz="1400" b="1" dirty="0">
                <a:solidFill>
                  <a:srgbClr val="FF0000"/>
                </a:solidFill>
                <a:latin typeface="Times New Roman" panose="02020603050405020304" pitchFamily="18" charset="0"/>
                <a:ea typeface="Times New Roman" panose="02020603050405020304" pitchFamily="18" charset="0"/>
              </a:rPr>
              <a:t>)</a:t>
            </a:r>
            <a:endParaRPr lang="en-US" sz="1400" dirty="0">
              <a:solidFill>
                <a:prstClr val="white"/>
              </a:solidFill>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6</a:t>
            </a:r>
            <a:endParaRPr lang="en-US" sz="1600" dirty="0">
              <a:solidFill>
                <a:prstClr val="white"/>
              </a:solidFill>
              <a:latin typeface="Lucida Handwriting" panose="03010101010101010101" pitchFamily="66" charset="0"/>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4" name="Rectangle 3"/>
          <p:cNvSpPr/>
          <p:nvPr/>
        </p:nvSpPr>
        <p:spPr>
          <a:xfrm>
            <a:off x="4294990" y="699459"/>
            <a:ext cx="3576620" cy="523220"/>
          </a:xfrm>
          <a:prstGeom prst="rect">
            <a:avLst/>
          </a:prstGeom>
        </p:spPr>
        <p:txBody>
          <a:bodyPr wrap="none">
            <a:spAutoFit/>
          </a:bodyPr>
          <a:lstStyle/>
          <a:p>
            <a:pPr>
              <a:defRPr/>
            </a:pPr>
            <a:r>
              <a:rPr lang="en-US" sz="2800" b="1" dirty="0" err="1">
                <a:solidFill>
                  <a:srgbClr val="7030A0"/>
                </a:solidFill>
                <a:latin typeface="Times New Roman" panose="02020603050405020304" pitchFamily="18" charset="0"/>
                <a:ea typeface="Times New Roman" panose="02020603050405020304" pitchFamily="18" charset="0"/>
              </a:rPr>
              <a:t>Hình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thành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kiến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thức</a:t>
            </a:r>
            <a:r>
              <a:rPr lang="en-US" sz="2800" b="1" dirty="0">
                <a:solidFill>
                  <a:srgbClr val="7030A0"/>
                </a:solidFill>
                <a:latin typeface="Times New Roman" panose="02020603050405020304" pitchFamily="18" charset="0"/>
                <a:ea typeface="Times New Roman" panose="02020603050405020304" pitchFamily="18" charset="0"/>
              </a:rPr>
              <a:t> </a:t>
            </a:r>
            <a:endParaRPr lang="en-US" sz="2800" dirty="0">
              <a:solidFill>
                <a:prstClr val="black"/>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2963026172"/>
              </p:ext>
            </p:extLst>
          </p:nvPr>
        </p:nvGraphicFramePr>
        <p:xfrm>
          <a:off x="1187962" y="1743560"/>
          <a:ext cx="10094804" cy="3825032"/>
        </p:xfrm>
        <a:graphic>
          <a:graphicData uri="http://schemas.openxmlformats.org/drawingml/2006/table">
            <a:tbl>
              <a:tblPr firstRow="1" firstCol="1" bandRow="1"/>
              <a:tblGrid>
                <a:gridCol w="2520996"/>
                <a:gridCol w="4645990"/>
                <a:gridCol w="2927818"/>
              </a:tblGrid>
              <a:tr h="619932">
                <a:tc>
                  <a:txBody>
                    <a:bodyPr/>
                    <a:lstStyle/>
                    <a:p>
                      <a:pPr algn="ctr">
                        <a:lnSpc>
                          <a:spcPct val="135000"/>
                        </a:lnSpc>
                        <a:spcAft>
                          <a:spcPts val="0"/>
                        </a:spcAft>
                      </a:pPr>
                      <a:r>
                        <a:rPr lang="en-US" sz="2000" b="1">
                          <a:solidFill>
                            <a:srgbClr val="000000"/>
                          </a:solidFill>
                          <a:effectLst/>
                          <a:latin typeface="Times New Roman"/>
                          <a:ea typeface="Times New Roman"/>
                          <a:cs typeface="Times New Roman"/>
                        </a:rPr>
                        <a:t>Ý kiến</a:t>
                      </a:r>
                      <a:endParaRPr lang="en-US" sz="20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Aft>
                          <a:spcPts val="0"/>
                        </a:spcAft>
                      </a:pPr>
                      <a:r>
                        <a:rPr lang="en-US" sz="2000" b="1">
                          <a:solidFill>
                            <a:srgbClr val="000000"/>
                          </a:solidFill>
                          <a:effectLst/>
                          <a:latin typeface="Times New Roman"/>
                          <a:ea typeface="Times New Roman"/>
                          <a:cs typeface="Times New Roman"/>
                        </a:rPr>
                        <a:t>Lí lẽ</a:t>
                      </a:r>
                      <a:endParaRPr lang="en-US" sz="20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Aft>
                          <a:spcPts val="0"/>
                        </a:spcAft>
                      </a:pPr>
                      <a:r>
                        <a:rPr lang="en-US" sz="2000" b="1">
                          <a:solidFill>
                            <a:srgbClr val="000000"/>
                          </a:solidFill>
                          <a:effectLst/>
                          <a:latin typeface="Times New Roman"/>
                          <a:ea typeface="Times New Roman"/>
                          <a:cs typeface="Times New Roman"/>
                        </a:rPr>
                        <a:t>Bằng chứng</a:t>
                      </a:r>
                      <a:endParaRPr lang="en-US" sz="20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35000"/>
                        </a:lnSpc>
                        <a:spcAft>
                          <a:spcPts val="0"/>
                        </a:spcAft>
                      </a:pPr>
                      <a:r>
                        <a:rPr lang="en-US" sz="2000">
                          <a:solidFill>
                            <a:srgbClr val="000000"/>
                          </a:solidFill>
                          <a:effectLst/>
                          <a:latin typeface="Times New Roman"/>
                          <a:ea typeface="Times New Roman"/>
                          <a:cs typeface="Times New Roman"/>
                        </a:rPr>
                        <a:t>Ngọt ngào mang đến hạnh phúc</a:t>
                      </a:r>
                      <a:endParaRPr lang="en-US" sz="20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Aft>
                          <a:spcPts val="0"/>
                        </a:spcAft>
                      </a:pPr>
                      <a:r>
                        <a:rPr lang="en-US" sz="2000">
                          <a:solidFill>
                            <a:srgbClr val="000000"/>
                          </a:solidFill>
                          <a:effectLst/>
                          <a:latin typeface="Times New Roman"/>
                          <a:ea typeface="Times New Roman"/>
                          <a:cs typeface="Times New Roman"/>
                        </a:rPr>
                        <a:t>- Ngọt ngào mang đến cho con người sự thoải mái, bình yên.</a:t>
                      </a:r>
                      <a:endParaRPr lang="en-US" sz="2000">
                        <a:effectLst/>
                        <a:latin typeface="Times New Roman"/>
                        <a:ea typeface="Calibri"/>
                        <a:cs typeface="Times New Roman"/>
                      </a:endParaRPr>
                    </a:p>
                    <a:p>
                      <a:pPr algn="just">
                        <a:lnSpc>
                          <a:spcPct val="135000"/>
                        </a:lnSpc>
                        <a:spcAft>
                          <a:spcPts val="0"/>
                        </a:spcAft>
                      </a:pPr>
                      <a:r>
                        <a:rPr lang="en-US" sz="2000">
                          <a:solidFill>
                            <a:srgbClr val="000000"/>
                          </a:solidFill>
                          <a:effectLst/>
                          <a:latin typeface="Times New Roman"/>
                          <a:ea typeface="Times New Roman"/>
                          <a:cs typeface="Times New Roman"/>
                        </a:rPr>
                        <a:t>- Cuộc sống sung túc giúp con người làm điều mình thích mà không bị giới hạn.</a:t>
                      </a:r>
                      <a:endParaRPr lang="en-US" sz="20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Aft>
                          <a:spcPts val="0"/>
                        </a:spcAft>
                      </a:pPr>
                      <a:r>
                        <a:rPr lang="en-US" sz="2000">
                          <a:solidFill>
                            <a:srgbClr val="000000"/>
                          </a:solidFill>
                          <a:effectLst/>
                          <a:latin typeface="Times New Roman"/>
                          <a:ea typeface="Times New Roman"/>
                          <a:cs typeface="Times New Roman"/>
                        </a:rPr>
                        <a:t>- Cử chỉ quan tâm, yêu thương của cha mẹ cho con cái.</a:t>
                      </a:r>
                      <a:endParaRPr lang="en-US" sz="2000">
                        <a:effectLst/>
                        <a:latin typeface="Times New Roman"/>
                        <a:ea typeface="Calibri"/>
                        <a:cs typeface="Times New Roman"/>
                      </a:endParaRPr>
                    </a:p>
                    <a:p>
                      <a:pPr algn="just">
                        <a:lnSpc>
                          <a:spcPct val="135000"/>
                        </a:lnSpc>
                        <a:spcAft>
                          <a:spcPts val="0"/>
                        </a:spcAft>
                      </a:pPr>
                      <a:r>
                        <a:rPr lang="en-US" sz="2000">
                          <a:solidFill>
                            <a:srgbClr val="000000"/>
                          </a:solidFill>
                          <a:effectLst/>
                          <a:latin typeface="Times New Roman"/>
                          <a:ea typeface="Times New Roman"/>
                          <a:cs typeface="Times New Roman"/>
                        </a:rPr>
                        <a:t>- Tỉ phú Bin Gết - xờ.</a:t>
                      </a:r>
                      <a:endParaRPr lang="en-US" sz="20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35000"/>
                        </a:lnSpc>
                        <a:spcAft>
                          <a:spcPts val="0"/>
                        </a:spcAft>
                      </a:pPr>
                      <a:r>
                        <a:rPr lang="en-US" sz="2000">
                          <a:solidFill>
                            <a:srgbClr val="000000"/>
                          </a:solidFill>
                          <a:effectLst/>
                          <a:latin typeface="Times New Roman"/>
                          <a:ea typeface="Times New Roman"/>
                          <a:cs typeface="Times New Roman"/>
                        </a:rPr>
                        <a:t>Hạnh phúc không chỉ đến từ ngọt ngào mà còn có thể đến từ nỗi đau</a:t>
                      </a:r>
                      <a:endParaRPr lang="en-US" sz="20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Aft>
                          <a:spcPts val="0"/>
                        </a:spcAft>
                      </a:pPr>
                      <a:r>
                        <a:rPr lang="en-US" sz="2000">
                          <a:solidFill>
                            <a:srgbClr val="000000"/>
                          </a:solidFill>
                          <a:effectLst/>
                          <a:latin typeface="Times New Roman"/>
                          <a:ea typeface="Times New Roman"/>
                          <a:cs typeface="Times New Roman"/>
                        </a:rPr>
                        <a:t>- Khi trải qua đau khổ để tìm thấy hạnh phúc, ta mới nhận ra hạnh phúc đáng trân trọng</a:t>
                      </a:r>
                      <a:endParaRPr lang="en-US" sz="20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Aft>
                          <a:spcPts val="0"/>
                        </a:spcAft>
                      </a:pPr>
                      <a:r>
                        <a:rPr lang="en-US" sz="2000">
                          <a:solidFill>
                            <a:srgbClr val="000000"/>
                          </a:solidFill>
                          <a:effectLst/>
                          <a:latin typeface="Times New Roman"/>
                          <a:ea typeface="Times New Roman"/>
                          <a:cs typeface="Times New Roman"/>
                        </a:rPr>
                        <a:t>- Quá trình sinh con của người mẹ.</a:t>
                      </a:r>
                      <a:endParaRPr lang="en-US" sz="2000">
                        <a:effectLst/>
                        <a:latin typeface="Times New Roman"/>
                        <a:ea typeface="Calibri"/>
                        <a:cs typeface="Times New Roman"/>
                      </a:endParaRPr>
                    </a:p>
                    <a:p>
                      <a:pPr algn="just">
                        <a:lnSpc>
                          <a:spcPct val="135000"/>
                        </a:lnSpc>
                        <a:spcAft>
                          <a:spcPts val="0"/>
                        </a:spcAft>
                      </a:pPr>
                      <a:r>
                        <a:rPr lang="en-US" sz="2000">
                          <a:solidFill>
                            <a:srgbClr val="000000"/>
                          </a:solidFill>
                          <a:effectLst/>
                          <a:latin typeface="Times New Roman"/>
                          <a:ea typeface="Times New Roman"/>
                          <a:cs typeface="Times New Roman"/>
                        </a:rPr>
                        <a:t>- “Đoá hoa yêu múa” Võ Thị Ngọc Nữ.</a:t>
                      </a:r>
                      <a:endParaRPr lang="en-US" sz="20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31966451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1386840" algn="l"/>
              </a:tabLst>
              <a:defRPr/>
            </a:pPr>
            <a:r>
              <a:rPr lang="en-US" sz="2000" b="1" dirty="0">
                <a:solidFill>
                  <a:srgbClr val="FF0000"/>
                </a:solidFill>
                <a:latin typeface="Times New Roman" panose="02020603050405020304" pitchFamily="18" charset="0"/>
                <a:ea typeface="Times New Roman" panose="02020603050405020304" pitchFamily="18" charset="0"/>
              </a:rPr>
              <a:t>VĂN BẢN: PHẢI CHĂNG CHỈ CÓ NGỌT NGÀO MỚI LÀM NÊN </a:t>
            </a:r>
            <a:r>
              <a:rPr lang="en-US" sz="2000" b="1" dirty="0" smtClean="0">
                <a:solidFill>
                  <a:srgbClr val="FF0000"/>
                </a:solidFill>
                <a:latin typeface="Times New Roman" panose="02020603050405020304" pitchFamily="18" charset="0"/>
                <a:ea typeface="Times New Roman" panose="02020603050405020304" pitchFamily="18" charset="0"/>
              </a:rPr>
              <a:t>HẠNH </a:t>
            </a:r>
            <a:r>
              <a:rPr lang="en-US" sz="2000" b="1" dirty="0">
                <a:solidFill>
                  <a:srgbClr val="FF0000"/>
                </a:solidFill>
                <a:latin typeface="Times New Roman" panose="02020603050405020304" pitchFamily="18" charset="0"/>
                <a:ea typeface="Times New Roman" panose="02020603050405020304" pitchFamily="18" charset="0"/>
              </a:rPr>
              <a:t>PHÚC</a:t>
            </a:r>
            <a:r>
              <a:rPr lang="en-US" sz="2000" b="1" dirty="0" smtClean="0">
                <a:solidFill>
                  <a:srgbClr val="FF0000"/>
                </a:solidFill>
                <a:latin typeface="Times New Roman" panose="02020603050405020304" pitchFamily="18" charset="0"/>
                <a:ea typeface="Times New Roman" panose="02020603050405020304" pitchFamily="18" charset="0"/>
              </a:rPr>
              <a:t>?</a:t>
            </a:r>
          </a:p>
          <a:p>
            <a:pPr algn="ctr">
              <a:tabLst>
                <a:tab pos="1386840" algn="l"/>
              </a:tabLst>
              <a:defRPr/>
            </a:pPr>
            <a:r>
              <a:rPr lang="en-US" sz="1400" b="1" dirty="0" smtClean="0">
                <a:solidFill>
                  <a:srgbClr val="FF0000"/>
                </a:solidFill>
                <a:latin typeface="Times New Roman" panose="02020603050405020304" pitchFamily="18" charset="0"/>
                <a:ea typeface="Times New Roman" panose="02020603050405020304" pitchFamily="18" charset="0"/>
              </a:rPr>
              <a:t> </a:t>
            </a:r>
            <a:r>
              <a:rPr lang="en-US" sz="1400" b="1" dirty="0">
                <a:solidFill>
                  <a:srgbClr val="FF0000"/>
                </a:solidFill>
                <a:latin typeface="Times New Roman" panose="02020603050405020304" pitchFamily="18" charset="0"/>
                <a:ea typeface="Times New Roman" panose="02020603050405020304" pitchFamily="18" charset="0"/>
              </a:rPr>
              <a:t>(</a:t>
            </a:r>
            <a:r>
              <a:rPr lang="en-US" sz="1400" b="1" dirty="0" err="1">
                <a:solidFill>
                  <a:srgbClr val="FF0000"/>
                </a:solidFill>
                <a:latin typeface="Times New Roman" panose="02020603050405020304" pitchFamily="18" charset="0"/>
                <a:ea typeface="Times New Roman" panose="02020603050405020304" pitchFamily="18" charset="0"/>
              </a:rPr>
              <a:t>Phạm</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Thị</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Ngọc</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Diễm</a:t>
            </a:r>
            <a:r>
              <a:rPr lang="en-US" sz="1400" b="1" dirty="0">
                <a:solidFill>
                  <a:srgbClr val="FF0000"/>
                </a:solidFill>
                <a:latin typeface="Times New Roman" panose="02020603050405020304" pitchFamily="18" charset="0"/>
                <a:ea typeface="Times New Roman" panose="02020603050405020304" pitchFamily="18" charset="0"/>
              </a:rPr>
              <a:t>)</a:t>
            </a:r>
            <a:endParaRPr lang="en-US" sz="1400" dirty="0">
              <a:solidFill>
                <a:prstClr val="white"/>
              </a:solidFill>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6</a:t>
            </a:r>
            <a:endParaRPr lang="en-US" sz="1600" dirty="0">
              <a:solidFill>
                <a:prstClr val="white"/>
              </a:solidFill>
              <a:latin typeface="Lucida Handwriting" panose="03010101010101010101" pitchFamily="66" charset="0"/>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4" name="Rectangle 3"/>
          <p:cNvSpPr/>
          <p:nvPr/>
        </p:nvSpPr>
        <p:spPr>
          <a:xfrm>
            <a:off x="4294990" y="699459"/>
            <a:ext cx="3576620" cy="523220"/>
          </a:xfrm>
          <a:prstGeom prst="rect">
            <a:avLst/>
          </a:prstGeom>
        </p:spPr>
        <p:txBody>
          <a:bodyPr wrap="none">
            <a:spAutoFit/>
          </a:bodyPr>
          <a:lstStyle/>
          <a:p>
            <a:pPr>
              <a:defRPr/>
            </a:pPr>
            <a:r>
              <a:rPr lang="en-US" sz="2800" b="1" dirty="0" err="1">
                <a:solidFill>
                  <a:srgbClr val="7030A0"/>
                </a:solidFill>
                <a:latin typeface="Times New Roman" panose="02020603050405020304" pitchFamily="18" charset="0"/>
                <a:ea typeface="Times New Roman" panose="02020603050405020304" pitchFamily="18" charset="0"/>
              </a:rPr>
              <a:t>Hình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thành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kiến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thức</a:t>
            </a:r>
            <a:r>
              <a:rPr lang="en-US" sz="2800" b="1" dirty="0">
                <a:solidFill>
                  <a:srgbClr val="7030A0"/>
                </a:solidFill>
                <a:latin typeface="Times New Roman" panose="02020603050405020304" pitchFamily="18" charset="0"/>
                <a:ea typeface="Times New Roman" panose="02020603050405020304" pitchFamily="18" charset="0"/>
              </a:rPr>
              <a:t> </a:t>
            </a:r>
            <a:endParaRPr lang="en-US" sz="2800" dirty="0">
              <a:solidFill>
                <a:prstClr val="black"/>
              </a:solidFill>
            </a:endParaRPr>
          </a:p>
        </p:txBody>
      </p:sp>
      <p:sp>
        <p:nvSpPr>
          <p:cNvPr id="10" name="Rectangle 9"/>
          <p:cNvSpPr/>
          <p:nvPr/>
        </p:nvSpPr>
        <p:spPr>
          <a:xfrm>
            <a:off x="507554" y="1065238"/>
            <a:ext cx="3762549" cy="587853"/>
          </a:xfrm>
          <a:prstGeom prst="rect">
            <a:avLst/>
          </a:prstGeom>
        </p:spPr>
        <p:txBody>
          <a:bodyPr wrap="square">
            <a:spAutoFit/>
          </a:bodyPr>
          <a:lstStyle/>
          <a:p>
            <a:pPr marL="457200">
              <a:lnSpc>
                <a:spcPct val="115000"/>
              </a:lnSpc>
            </a:pPr>
            <a:r>
              <a:rPr lang="pt-BR" sz="2800" b="1">
                <a:solidFill>
                  <a:prstClr val="black"/>
                </a:solidFill>
                <a:latin typeface="Times New Roman" panose="02020603050405020304" pitchFamily="18" charset="0"/>
                <a:ea typeface="Times New Roman" panose="02020603050405020304" pitchFamily="18" charset="0"/>
              </a:rPr>
              <a:t>*</a:t>
            </a:r>
            <a:r>
              <a:rPr lang="pt-BR" sz="2800" b="1" smtClean="0">
                <a:solidFill>
                  <a:prstClr val="black"/>
                </a:solidFill>
                <a:latin typeface="Times New Roman" panose="02020603050405020304" pitchFamily="18" charset="0"/>
                <a:ea typeface="Times New Roman" panose="02020603050405020304" pitchFamily="18" charset="0"/>
              </a:rPr>
              <a:t> </a:t>
            </a:r>
            <a:r>
              <a:rPr lang="pt-BR" sz="2800" b="1" dirty="0">
                <a:solidFill>
                  <a:prstClr val="black"/>
                </a:solidFill>
                <a:latin typeface="Times New Roman" panose="02020603050405020304" pitchFamily="18" charset="0"/>
                <a:ea typeface="Times New Roman" panose="02020603050405020304" pitchFamily="18" charset="0"/>
              </a:rPr>
              <a:t>Kết thúc vấn đề: </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16" name="Freeform 15"/>
          <p:cNvSpPr/>
          <p:nvPr/>
        </p:nvSpPr>
        <p:spPr>
          <a:xfrm>
            <a:off x="1742736" y="1842757"/>
            <a:ext cx="2297605" cy="2153264"/>
          </a:xfrm>
          <a:custGeom>
            <a:avLst/>
            <a:gdLst>
              <a:gd name="connsiteX0" fmla="*/ 0 w 2135187"/>
              <a:gd name="connsiteY0" fmla="*/ 128111 h 1281112"/>
              <a:gd name="connsiteX1" fmla="*/ 128111 w 2135187"/>
              <a:gd name="connsiteY1" fmla="*/ 0 h 1281112"/>
              <a:gd name="connsiteX2" fmla="*/ 2007076 w 2135187"/>
              <a:gd name="connsiteY2" fmla="*/ 0 h 1281112"/>
              <a:gd name="connsiteX3" fmla="*/ 2135187 w 2135187"/>
              <a:gd name="connsiteY3" fmla="*/ 128111 h 1281112"/>
              <a:gd name="connsiteX4" fmla="*/ 2135187 w 2135187"/>
              <a:gd name="connsiteY4" fmla="*/ 1153001 h 1281112"/>
              <a:gd name="connsiteX5" fmla="*/ 2007076 w 2135187"/>
              <a:gd name="connsiteY5" fmla="*/ 1281112 h 1281112"/>
              <a:gd name="connsiteX6" fmla="*/ 128111 w 2135187"/>
              <a:gd name="connsiteY6" fmla="*/ 1281112 h 1281112"/>
              <a:gd name="connsiteX7" fmla="*/ 0 w 2135187"/>
              <a:gd name="connsiteY7" fmla="*/ 1153001 h 1281112"/>
              <a:gd name="connsiteX8" fmla="*/ 0 w 2135187"/>
              <a:gd name="connsiteY8" fmla="*/ 128111 h 128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5187" h="1281112">
                <a:moveTo>
                  <a:pt x="0" y="128111"/>
                </a:moveTo>
                <a:cubicBezTo>
                  <a:pt x="0" y="57357"/>
                  <a:pt x="57357" y="0"/>
                  <a:pt x="128111" y="0"/>
                </a:cubicBezTo>
                <a:lnTo>
                  <a:pt x="2007076" y="0"/>
                </a:lnTo>
                <a:cubicBezTo>
                  <a:pt x="2077830" y="0"/>
                  <a:pt x="2135187" y="57357"/>
                  <a:pt x="2135187" y="128111"/>
                </a:cubicBezTo>
                <a:lnTo>
                  <a:pt x="2135187" y="1153001"/>
                </a:lnTo>
                <a:cubicBezTo>
                  <a:pt x="2135187" y="1223755"/>
                  <a:pt x="2077830" y="1281112"/>
                  <a:pt x="2007076" y="1281112"/>
                </a:cubicBezTo>
                <a:lnTo>
                  <a:pt x="128111" y="1281112"/>
                </a:lnTo>
                <a:cubicBezTo>
                  <a:pt x="57357" y="1281112"/>
                  <a:pt x="0" y="1223755"/>
                  <a:pt x="0" y="1153001"/>
                </a:cubicBezTo>
                <a:lnTo>
                  <a:pt x="0" y="12811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9912" tIns="109912" rIns="109912" bIns="109912" numCol="1" spcCol="1270" anchor="ctr" anchorCtr="0">
            <a:noAutofit/>
          </a:bodyPr>
          <a:lstStyle/>
          <a:p>
            <a:pPr algn="ctr" defTabSz="844550">
              <a:lnSpc>
                <a:spcPct val="90000"/>
              </a:lnSpc>
              <a:spcBef>
                <a:spcPct val="0"/>
              </a:spcBef>
              <a:spcAft>
                <a:spcPct val="35000"/>
              </a:spcAft>
            </a:pPr>
            <a:r>
              <a:rPr lang="pt-BR" sz="2800" dirty="0" smtClean="0">
                <a:solidFill>
                  <a:prstClr val="white"/>
                </a:solidFill>
                <a:latin typeface="Times New Roman" panose="02020603050405020304" pitchFamily="18" charset="0"/>
                <a:cs typeface="Times New Roman" panose="02020603050405020304" pitchFamily="18" charset="0"/>
              </a:rPr>
              <a:t>Cuộc sống được tạo nên bới ngọt ngài và nỗi đau </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7" name="Freeform 16"/>
          <p:cNvSpPr/>
          <p:nvPr/>
        </p:nvSpPr>
        <p:spPr>
          <a:xfrm>
            <a:off x="4270103" y="2361900"/>
            <a:ext cx="487092" cy="890015"/>
          </a:xfrm>
          <a:custGeom>
            <a:avLst/>
            <a:gdLst>
              <a:gd name="connsiteX0" fmla="*/ 0 w 452659"/>
              <a:gd name="connsiteY0" fmla="*/ 105905 h 529526"/>
              <a:gd name="connsiteX1" fmla="*/ 226330 w 452659"/>
              <a:gd name="connsiteY1" fmla="*/ 105905 h 529526"/>
              <a:gd name="connsiteX2" fmla="*/ 226330 w 452659"/>
              <a:gd name="connsiteY2" fmla="*/ 0 h 529526"/>
              <a:gd name="connsiteX3" fmla="*/ 452659 w 452659"/>
              <a:gd name="connsiteY3" fmla="*/ 264763 h 529526"/>
              <a:gd name="connsiteX4" fmla="*/ 226330 w 452659"/>
              <a:gd name="connsiteY4" fmla="*/ 529526 h 529526"/>
              <a:gd name="connsiteX5" fmla="*/ 226330 w 452659"/>
              <a:gd name="connsiteY5" fmla="*/ 423621 h 529526"/>
              <a:gd name="connsiteX6" fmla="*/ 0 w 452659"/>
              <a:gd name="connsiteY6" fmla="*/ 423621 h 529526"/>
              <a:gd name="connsiteX7" fmla="*/ 0 w 452659"/>
              <a:gd name="connsiteY7" fmla="*/ 105905 h 52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659" h="529526">
                <a:moveTo>
                  <a:pt x="0" y="105905"/>
                </a:moveTo>
                <a:lnTo>
                  <a:pt x="226330" y="105905"/>
                </a:lnTo>
                <a:lnTo>
                  <a:pt x="226330" y="0"/>
                </a:lnTo>
                <a:lnTo>
                  <a:pt x="452659" y="264763"/>
                </a:lnTo>
                <a:lnTo>
                  <a:pt x="226330" y="529526"/>
                </a:lnTo>
                <a:lnTo>
                  <a:pt x="226330" y="423621"/>
                </a:lnTo>
                <a:lnTo>
                  <a:pt x="0" y="423621"/>
                </a:lnTo>
                <a:lnTo>
                  <a:pt x="0" y="10590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105905" rIns="135798" bIns="105905" numCol="1" spcCol="1270" anchor="ctr" anchorCtr="0">
            <a:noAutofit/>
          </a:bodyPr>
          <a:lstStyle/>
          <a:p>
            <a:pPr algn="ctr" defTabSz="666750">
              <a:lnSpc>
                <a:spcPct val="90000"/>
              </a:lnSpc>
              <a:spcBef>
                <a:spcPct val="0"/>
              </a:spcBef>
              <a:spcAft>
                <a:spcPct val="35000"/>
              </a:spcAft>
            </a:pPr>
            <a:endParaRPr lang="en-US" sz="1500">
              <a:solidFill>
                <a:prstClr val="white"/>
              </a:solidFill>
            </a:endParaRPr>
          </a:p>
        </p:txBody>
      </p:sp>
      <p:sp>
        <p:nvSpPr>
          <p:cNvPr id="18" name="Freeform 17"/>
          <p:cNvSpPr/>
          <p:nvPr/>
        </p:nvSpPr>
        <p:spPr>
          <a:xfrm>
            <a:off x="4909612" y="1842757"/>
            <a:ext cx="2297605" cy="2153264"/>
          </a:xfrm>
          <a:custGeom>
            <a:avLst/>
            <a:gdLst>
              <a:gd name="connsiteX0" fmla="*/ 0 w 2135187"/>
              <a:gd name="connsiteY0" fmla="*/ 128111 h 1281112"/>
              <a:gd name="connsiteX1" fmla="*/ 128111 w 2135187"/>
              <a:gd name="connsiteY1" fmla="*/ 0 h 1281112"/>
              <a:gd name="connsiteX2" fmla="*/ 2007076 w 2135187"/>
              <a:gd name="connsiteY2" fmla="*/ 0 h 1281112"/>
              <a:gd name="connsiteX3" fmla="*/ 2135187 w 2135187"/>
              <a:gd name="connsiteY3" fmla="*/ 128111 h 1281112"/>
              <a:gd name="connsiteX4" fmla="*/ 2135187 w 2135187"/>
              <a:gd name="connsiteY4" fmla="*/ 1153001 h 1281112"/>
              <a:gd name="connsiteX5" fmla="*/ 2007076 w 2135187"/>
              <a:gd name="connsiteY5" fmla="*/ 1281112 h 1281112"/>
              <a:gd name="connsiteX6" fmla="*/ 128111 w 2135187"/>
              <a:gd name="connsiteY6" fmla="*/ 1281112 h 1281112"/>
              <a:gd name="connsiteX7" fmla="*/ 0 w 2135187"/>
              <a:gd name="connsiteY7" fmla="*/ 1153001 h 1281112"/>
              <a:gd name="connsiteX8" fmla="*/ 0 w 2135187"/>
              <a:gd name="connsiteY8" fmla="*/ 128111 h 128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5187" h="1281112">
                <a:moveTo>
                  <a:pt x="0" y="128111"/>
                </a:moveTo>
                <a:cubicBezTo>
                  <a:pt x="0" y="57357"/>
                  <a:pt x="57357" y="0"/>
                  <a:pt x="128111" y="0"/>
                </a:cubicBezTo>
                <a:lnTo>
                  <a:pt x="2007076" y="0"/>
                </a:lnTo>
                <a:cubicBezTo>
                  <a:pt x="2077830" y="0"/>
                  <a:pt x="2135187" y="57357"/>
                  <a:pt x="2135187" y="128111"/>
                </a:cubicBezTo>
                <a:lnTo>
                  <a:pt x="2135187" y="1153001"/>
                </a:lnTo>
                <a:cubicBezTo>
                  <a:pt x="2135187" y="1223755"/>
                  <a:pt x="2077830" y="1281112"/>
                  <a:pt x="2007076" y="1281112"/>
                </a:cubicBezTo>
                <a:lnTo>
                  <a:pt x="128111" y="1281112"/>
                </a:lnTo>
                <a:cubicBezTo>
                  <a:pt x="57357" y="1281112"/>
                  <a:pt x="0" y="1223755"/>
                  <a:pt x="0" y="1153001"/>
                </a:cubicBezTo>
                <a:lnTo>
                  <a:pt x="0" y="12811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109912" tIns="109912" rIns="109912" bIns="109912" numCol="1" spcCol="1270" anchor="ctr" anchorCtr="0">
            <a:noAutofit/>
          </a:bodyPr>
          <a:lstStyle/>
          <a:p>
            <a:pPr algn="ctr" defTabSz="844550">
              <a:lnSpc>
                <a:spcPct val="90000"/>
              </a:lnSpc>
              <a:spcBef>
                <a:spcPct val="0"/>
              </a:spcBef>
              <a:spcAft>
                <a:spcPct val="35000"/>
              </a:spcAft>
            </a:pPr>
            <a:r>
              <a:rPr lang="pt-BR" sz="2800" dirty="0" smtClean="0">
                <a:solidFill>
                  <a:prstClr val="white"/>
                </a:solidFill>
                <a:latin typeface="Times New Roman" panose="02020603050405020304" pitchFamily="18" charset="0"/>
                <a:cs typeface="Times New Roman" panose="02020603050405020304" pitchFamily="18" charset="0"/>
              </a:rPr>
              <a:t>Nên hạnh phúc cũng đến từ những điều đó.</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9" name="Freeform 18"/>
          <p:cNvSpPr/>
          <p:nvPr/>
        </p:nvSpPr>
        <p:spPr>
          <a:xfrm>
            <a:off x="7436978" y="2361900"/>
            <a:ext cx="487092" cy="890015"/>
          </a:xfrm>
          <a:custGeom>
            <a:avLst/>
            <a:gdLst>
              <a:gd name="connsiteX0" fmla="*/ 0 w 452659"/>
              <a:gd name="connsiteY0" fmla="*/ 105905 h 529526"/>
              <a:gd name="connsiteX1" fmla="*/ 226330 w 452659"/>
              <a:gd name="connsiteY1" fmla="*/ 105905 h 529526"/>
              <a:gd name="connsiteX2" fmla="*/ 226330 w 452659"/>
              <a:gd name="connsiteY2" fmla="*/ 0 h 529526"/>
              <a:gd name="connsiteX3" fmla="*/ 452659 w 452659"/>
              <a:gd name="connsiteY3" fmla="*/ 264763 h 529526"/>
              <a:gd name="connsiteX4" fmla="*/ 226330 w 452659"/>
              <a:gd name="connsiteY4" fmla="*/ 529526 h 529526"/>
              <a:gd name="connsiteX5" fmla="*/ 226330 w 452659"/>
              <a:gd name="connsiteY5" fmla="*/ 423621 h 529526"/>
              <a:gd name="connsiteX6" fmla="*/ 0 w 452659"/>
              <a:gd name="connsiteY6" fmla="*/ 423621 h 529526"/>
              <a:gd name="connsiteX7" fmla="*/ 0 w 452659"/>
              <a:gd name="connsiteY7" fmla="*/ 105905 h 52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659" h="529526">
                <a:moveTo>
                  <a:pt x="0" y="105905"/>
                </a:moveTo>
                <a:lnTo>
                  <a:pt x="226330" y="105905"/>
                </a:lnTo>
                <a:lnTo>
                  <a:pt x="226330" y="0"/>
                </a:lnTo>
                <a:lnTo>
                  <a:pt x="452659" y="264763"/>
                </a:lnTo>
                <a:lnTo>
                  <a:pt x="226330" y="529526"/>
                </a:lnTo>
                <a:lnTo>
                  <a:pt x="226330" y="423621"/>
                </a:lnTo>
                <a:lnTo>
                  <a:pt x="0" y="423621"/>
                </a:lnTo>
                <a:lnTo>
                  <a:pt x="0" y="10590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0" tIns="105905" rIns="135798" bIns="105905" numCol="1" spcCol="1270" anchor="ctr" anchorCtr="0">
            <a:noAutofit/>
          </a:bodyPr>
          <a:lstStyle/>
          <a:p>
            <a:pPr algn="ctr" defTabSz="666750">
              <a:lnSpc>
                <a:spcPct val="90000"/>
              </a:lnSpc>
              <a:spcBef>
                <a:spcPct val="0"/>
              </a:spcBef>
              <a:spcAft>
                <a:spcPct val="35000"/>
              </a:spcAft>
            </a:pPr>
            <a:endParaRPr lang="en-US" sz="1500">
              <a:solidFill>
                <a:prstClr val="white"/>
              </a:solidFill>
            </a:endParaRPr>
          </a:p>
        </p:txBody>
      </p:sp>
      <p:sp>
        <p:nvSpPr>
          <p:cNvPr id="20" name="Freeform 19"/>
          <p:cNvSpPr/>
          <p:nvPr/>
        </p:nvSpPr>
        <p:spPr>
          <a:xfrm>
            <a:off x="8126259" y="1842757"/>
            <a:ext cx="2297605" cy="2153264"/>
          </a:xfrm>
          <a:custGeom>
            <a:avLst/>
            <a:gdLst>
              <a:gd name="connsiteX0" fmla="*/ 0 w 2135187"/>
              <a:gd name="connsiteY0" fmla="*/ 128111 h 1281112"/>
              <a:gd name="connsiteX1" fmla="*/ 128111 w 2135187"/>
              <a:gd name="connsiteY1" fmla="*/ 0 h 1281112"/>
              <a:gd name="connsiteX2" fmla="*/ 2007076 w 2135187"/>
              <a:gd name="connsiteY2" fmla="*/ 0 h 1281112"/>
              <a:gd name="connsiteX3" fmla="*/ 2135187 w 2135187"/>
              <a:gd name="connsiteY3" fmla="*/ 128111 h 1281112"/>
              <a:gd name="connsiteX4" fmla="*/ 2135187 w 2135187"/>
              <a:gd name="connsiteY4" fmla="*/ 1153001 h 1281112"/>
              <a:gd name="connsiteX5" fmla="*/ 2007076 w 2135187"/>
              <a:gd name="connsiteY5" fmla="*/ 1281112 h 1281112"/>
              <a:gd name="connsiteX6" fmla="*/ 128111 w 2135187"/>
              <a:gd name="connsiteY6" fmla="*/ 1281112 h 1281112"/>
              <a:gd name="connsiteX7" fmla="*/ 0 w 2135187"/>
              <a:gd name="connsiteY7" fmla="*/ 1153001 h 1281112"/>
              <a:gd name="connsiteX8" fmla="*/ 0 w 2135187"/>
              <a:gd name="connsiteY8" fmla="*/ 128111 h 128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5187" h="1281112">
                <a:moveTo>
                  <a:pt x="0" y="128111"/>
                </a:moveTo>
                <a:cubicBezTo>
                  <a:pt x="0" y="57357"/>
                  <a:pt x="57357" y="0"/>
                  <a:pt x="128111" y="0"/>
                </a:cubicBezTo>
                <a:lnTo>
                  <a:pt x="2007076" y="0"/>
                </a:lnTo>
                <a:cubicBezTo>
                  <a:pt x="2077830" y="0"/>
                  <a:pt x="2135187" y="57357"/>
                  <a:pt x="2135187" y="128111"/>
                </a:cubicBezTo>
                <a:lnTo>
                  <a:pt x="2135187" y="1153001"/>
                </a:lnTo>
                <a:cubicBezTo>
                  <a:pt x="2135187" y="1223755"/>
                  <a:pt x="2077830" y="1281112"/>
                  <a:pt x="2007076" y="1281112"/>
                </a:cubicBezTo>
                <a:lnTo>
                  <a:pt x="128111" y="1281112"/>
                </a:lnTo>
                <a:cubicBezTo>
                  <a:pt x="57357" y="1281112"/>
                  <a:pt x="0" y="1223755"/>
                  <a:pt x="0" y="1153001"/>
                </a:cubicBezTo>
                <a:lnTo>
                  <a:pt x="0" y="12811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09912" tIns="109912" rIns="109912" bIns="109912" numCol="1" spcCol="1270" anchor="ctr" anchorCtr="0">
            <a:noAutofit/>
          </a:bodyPr>
          <a:lstStyle/>
          <a:p>
            <a:pPr algn="ctr" defTabSz="844550">
              <a:lnSpc>
                <a:spcPct val="90000"/>
              </a:lnSpc>
              <a:spcBef>
                <a:spcPct val="0"/>
              </a:spcBef>
              <a:spcAft>
                <a:spcPct val="35000"/>
              </a:spcAft>
            </a:pPr>
            <a:r>
              <a:rPr lang="pt-BR" sz="2800" dirty="0" smtClean="0">
                <a:solidFill>
                  <a:prstClr val="white"/>
                </a:solidFill>
                <a:latin typeface="Times New Roman" panose="02020603050405020304" pitchFamily="18" charset="0"/>
                <a:cs typeface="Times New Roman" panose="02020603050405020304" pitchFamily="18" charset="0"/>
              </a:rPr>
              <a:t>Cần nhận ra hạnh phúc ngay bên cạnh cuộc sống của mình.</a:t>
            </a:r>
            <a:endParaRPr lang="en-US" sz="2800" dirty="0">
              <a:solidFill>
                <a:prstClr val="white"/>
              </a:solidFill>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rotWithShape="1">
          <a:blip r:embed="rId7"/>
          <a:srcRect t="11366"/>
          <a:stretch/>
        </p:blipFill>
        <p:spPr>
          <a:xfrm>
            <a:off x="4607674" y="4142591"/>
            <a:ext cx="2951252" cy="204645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122694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in)">
                                      <p:cBhvr>
                                        <p:cTn id="23" dur="20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circle(in)">
                                      <p:cBhvr>
                                        <p:cTn id="28"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1386840" algn="l"/>
              </a:tabLst>
              <a:defRPr/>
            </a:pPr>
            <a:r>
              <a:rPr lang="en-US" sz="2000" b="1" dirty="0">
                <a:solidFill>
                  <a:srgbClr val="FF0000"/>
                </a:solidFill>
                <a:latin typeface="Times New Roman" panose="02020603050405020304" pitchFamily="18" charset="0"/>
                <a:ea typeface="Times New Roman" panose="02020603050405020304" pitchFamily="18" charset="0"/>
              </a:rPr>
              <a:t>VĂN BẢN: PHẢI CHĂNG CHỈ CÓ NGỌT NGÀO MỚI LÀM NÊN </a:t>
            </a:r>
            <a:r>
              <a:rPr lang="en-US" sz="2000" b="1" dirty="0" smtClean="0">
                <a:solidFill>
                  <a:srgbClr val="FF0000"/>
                </a:solidFill>
                <a:latin typeface="Times New Roman" panose="02020603050405020304" pitchFamily="18" charset="0"/>
                <a:ea typeface="Times New Roman" panose="02020603050405020304" pitchFamily="18" charset="0"/>
              </a:rPr>
              <a:t>HẠNH </a:t>
            </a:r>
            <a:r>
              <a:rPr lang="en-US" sz="2000" b="1" dirty="0">
                <a:solidFill>
                  <a:srgbClr val="FF0000"/>
                </a:solidFill>
                <a:latin typeface="Times New Roman" panose="02020603050405020304" pitchFamily="18" charset="0"/>
                <a:ea typeface="Times New Roman" panose="02020603050405020304" pitchFamily="18" charset="0"/>
              </a:rPr>
              <a:t>PHÚC</a:t>
            </a:r>
            <a:r>
              <a:rPr lang="en-US" sz="2000" b="1" dirty="0" smtClean="0">
                <a:solidFill>
                  <a:srgbClr val="FF0000"/>
                </a:solidFill>
                <a:latin typeface="Times New Roman" panose="02020603050405020304" pitchFamily="18" charset="0"/>
                <a:ea typeface="Times New Roman" panose="02020603050405020304" pitchFamily="18" charset="0"/>
              </a:rPr>
              <a:t>?</a:t>
            </a:r>
          </a:p>
          <a:p>
            <a:pPr algn="ctr">
              <a:tabLst>
                <a:tab pos="1386840" algn="l"/>
              </a:tabLst>
              <a:defRPr/>
            </a:pPr>
            <a:r>
              <a:rPr lang="en-US" sz="1400" b="1" dirty="0" smtClean="0">
                <a:solidFill>
                  <a:srgbClr val="FF0000"/>
                </a:solidFill>
                <a:latin typeface="Times New Roman" panose="02020603050405020304" pitchFamily="18" charset="0"/>
                <a:ea typeface="Times New Roman" panose="02020603050405020304" pitchFamily="18" charset="0"/>
              </a:rPr>
              <a:t> </a:t>
            </a:r>
            <a:r>
              <a:rPr lang="en-US" sz="1400" b="1" dirty="0">
                <a:solidFill>
                  <a:srgbClr val="FF0000"/>
                </a:solidFill>
                <a:latin typeface="Times New Roman" panose="02020603050405020304" pitchFamily="18" charset="0"/>
                <a:ea typeface="Times New Roman" panose="02020603050405020304" pitchFamily="18" charset="0"/>
              </a:rPr>
              <a:t>(</a:t>
            </a:r>
            <a:r>
              <a:rPr lang="en-US" sz="1400" b="1" dirty="0" err="1">
                <a:solidFill>
                  <a:srgbClr val="FF0000"/>
                </a:solidFill>
                <a:latin typeface="Times New Roman" panose="02020603050405020304" pitchFamily="18" charset="0"/>
                <a:ea typeface="Times New Roman" panose="02020603050405020304" pitchFamily="18" charset="0"/>
              </a:rPr>
              <a:t>Phạm</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Thị</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Ngọc</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Diễm</a:t>
            </a:r>
            <a:r>
              <a:rPr lang="en-US" sz="1400" b="1" dirty="0">
                <a:solidFill>
                  <a:srgbClr val="FF0000"/>
                </a:solidFill>
                <a:latin typeface="Times New Roman" panose="02020603050405020304" pitchFamily="18" charset="0"/>
                <a:ea typeface="Times New Roman" panose="02020603050405020304" pitchFamily="18" charset="0"/>
              </a:rPr>
              <a:t>)</a:t>
            </a:r>
            <a:endParaRPr lang="en-US" sz="1400" dirty="0">
              <a:solidFill>
                <a:prstClr val="white"/>
              </a:solidFill>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6</a:t>
            </a:r>
            <a:endParaRPr lang="en-US" sz="1600" dirty="0">
              <a:solidFill>
                <a:prstClr val="white"/>
              </a:solidFill>
              <a:latin typeface="Lucida Handwriting" panose="03010101010101010101" pitchFamily="66" charset="0"/>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4" name="Rectangle 3"/>
          <p:cNvSpPr/>
          <p:nvPr/>
        </p:nvSpPr>
        <p:spPr>
          <a:xfrm>
            <a:off x="4294990" y="699459"/>
            <a:ext cx="3576620" cy="523220"/>
          </a:xfrm>
          <a:prstGeom prst="rect">
            <a:avLst/>
          </a:prstGeom>
        </p:spPr>
        <p:txBody>
          <a:bodyPr wrap="none">
            <a:spAutoFit/>
          </a:bodyPr>
          <a:lstStyle/>
          <a:p>
            <a:pPr>
              <a:defRPr/>
            </a:pPr>
            <a:r>
              <a:rPr lang="en-US" sz="2800" b="1" dirty="0" err="1">
                <a:solidFill>
                  <a:srgbClr val="7030A0"/>
                </a:solidFill>
                <a:latin typeface="Times New Roman" panose="02020603050405020304" pitchFamily="18" charset="0"/>
                <a:ea typeface="Times New Roman" panose="02020603050405020304" pitchFamily="18" charset="0"/>
              </a:rPr>
              <a:t>Hình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thành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kiến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thức</a:t>
            </a:r>
            <a:r>
              <a:rPr lang="en-US" sz="2800" b="1" dirty="0">
                <a:solidFill>
                  <a:srgbClr val="7030A0"/>
                </a:solidFill>
                <a:latin typeface="Times New Roman" panose="02020603050405020304" pitchFamily="18" charset="0"/>
                <a:ea typeface="Times New Roman" panose="02020603050405020304" pitchFamily="18" charset="0"/>
              </a:rPr>
              <a:t> </a:t>
            </a:r>
            <a:endParaRPr lang="en-US" sz="2800" dirty="0">
              <a:solidFill>
                <a:prstClr val="black"/>
              </a:solidFill>
            </a:endParaRPr>
          </a:p>
        </p:txBody>
      </p:sp>
      <p:sp>
        <p:nvSpPr>
          <p:cNvPr id="3" name="Rectangle 2"/>
          <p:cNvSpPr/>
          <p:nvPr/>
        </p:nvSpPr>
        <p:spPr>
          <a:xfrm>
            <a:off x="483849" y="1500775"/>
            <a:ext cx="4825360" cy="461665"/>
          </a:xfrm>
          <a:prstGeom prst="rect">
            <a:avLst/>
          </a:prstGeom>
        </p:spPr>
        <p:txBody>
          <a:bodyPr wrap="none">
            <a:spAutoFit/>
          </a:bodyPr>
          <a:lstStyle/>
          <a:p>
            <a:r>
              <a:rPr lang="en-US" sz="2400" b="1">
                <a:solidFill>
                  <a:srgbClr val="000000"/>
                </a:solidFill>
                <a:latin typeface="Times New Roman"/>
                <a:ea typeface="Times New Roman"/>
              </a:rPr>
              <a:t>3. Hoạt động mở rộng theo thể loại </a:t>
            </a:r>
            <a:endParaRPr lang="en-US" sz="2400"/>
          </a:p>
        </p:txBody>
      </p:sp>
      <p:sp>
        <p:nvSpPr>
          <p:cNvPr id="6" name="Rectangle 5"/>
          <p:cNvSpPr/>
          <p:nvPr/>
        </p:nvSpPr>
        <p:spPr>
          <a:xfrm>
            <a:off x="774914" y="2172763"/>
            <a:ext cx="10275377" cy="4081117"/>
          </a:xfrm>
          <a:prstGeom prst="rect">
            <a:avLst/>
          </a:prstGeom>
        </p:spPr>
        <p:txBody>
          <a:bodyPr wrap="square">
            <a:spAutoFit/>
          </a:bodyPr>
          <a:lstStyle/>
          <a:p>
            <a:pPr algn="just">
              <a:lnSpc>
                <a:spcPct val="135000"/>
              </a:lnSpc>
              <a:spcAft>
                <a:spcPts val="0"/>
              </a:spcAft>
            </a:pPr>
            <a:r>
              <a:rPr lang="en-US" sz="2400" b="1">
                <a:solidFill>
                  <a:srgbClr val="000000"/>
                </a:solidFill>
                <a:latin typeface="Times New Roman"/>
                <a:ea typeface="Times New Roman"/>
                <a:cs typeface="Times New Roman"/>
              </a:rPr>
              <a:t>* Giao nhiệm vụ: </a:t>
            </a:r>
            <a:endParaRPr lang="en-US" sz="2400">
              <a:latin typeface="Times New Roman"/>
              <a:ea typeface="Calibri"/>
              <a:cs typeface="Times New Roman"/>
            </a:endParaRPr>
          </a:p>
          <a:p>
            <a:pPr marL="342900" lvl="0" indent="-342900" algn="just">
              <a:lnSpc>
                <a:spcPct val="135000"/>
              </a:lnSpc>
              <a:spcAft>
                <a:spcPts val="0"/>
              </a:spcAft>
              <a:buFont typeface="+mj-lt"/>
              <a:buAutoNum type="arabicPeriod"/>
            </a:pPr>
            <a:r>
              <a:rPr lang="en-US" sz="2400">
                <a:solidFill>
                  <a:srgbClr val="000000"/>
                </a:solidFill>
                <a:latin typeface="Times New Roman"/>
                <a:ea typeface="Times New Roman"/>
                <a:cs typeface="Times New Roman"/>
              </a:rPr>
              <a:t>GV yêu cầu 4 nhóm HS về nhà thực hiện nhiệm vụ: Tìm một văn bản </a:t>
            </a:r>
            <a:r>
              <a:rPr lang="vi-VN" sz="2400">
                <a:solidFill>
                  <a:srgbClr val="000000"/>
                </a:solidFill>
                <a:latin typeface="Times New Roman"/>
                <a:ea typeface="Times New Roman"/>
                <a:cs typeface="Times New Roman"/>
              </a:rPr>
              <a:t>nghị luận sau đó:</a:t>
            </a:r>
            <a:endParaRPr lang="en-US" sz="2400">
              <a:latin typeface="Times New Roman"/>
              <a:ea typeface="Calibri"/>
              <a:cs typeface="Times New Roman"/>
            </a:endParaRPr>
          </a:p>
          <a:p>
            <a:pPr algn="just">
              <a:lnSpc>
                <a:spcPct val="135000"/>
              </a:lnSpc>
              <a:spcAft>
                <a:spcPts val="0"/>
              </a:spcAft>
            </a:pPr>
            <a:r>
              <a:rPr lang="en-US" sz="2400">
                <a:solidFill>
                  <a:srgbClr val="000000"/>
                </a:solidFill>
                <a:latin typeface="Times New Roman"/>
                <a:ea typeface="Times New Roman"/>
                <a:cs typeface="Times New Roman"/>
              </a:rPr>
              <a:t>- </a:t>
            </a:r>
            <a:r>
              <a:rPr lang="vi-VN" sz="2400">
                <a:solidFill>
                  <a:srgbClr val="000000"/>
                </a:solidFill>
                <a:latin typeface="Times New Roman"/>
                <a:ea typeface="Times New Roman"/>
                <a:cs typeface="Times New Roman"/>
              </a:rPr>
              <a:t>Tìm hiểu ý kiến, lí lẽ, bằng chứng và mối liên hệ giữa ý kiến, lí lẽ, bằng chứng với mục đích của văn bản.</a:t>
            </a:r>
            <a:endParaRPr lang="en-US" sz="2400">
              <a:latin typeface="Times New Roman"/>
              <a:ea typeface="Calibri"/>
              <a:cs typeface="Times New Roman"/>
            </a:endParaRPr>
          </a:p>
          <a:p>
            <a:pPr algn="just">
              <a:lnSpc>
                <a:spcPct val="135000"/>
              </a:lnSpc>
              <a:spcAft>
                <a:spcPts val="0"/>
              </a:spcAft>
            </a:pPr>
            <a:r>
              <a:rPr lang="vi-VN" sz="2400">
                <a:solidFill>
                  <a:srgbClr val="000000"/>
                </a:solidFill>
                <a:latin typeface="Times New Roman"/>
                <a:ea typeface="Times New Roman"/>
                <a:cs typeface="Times New Roman"/>
              </a:rPr>
              <a:t>- Tóm tắt văn bản nghị luận.</a:t>
            </a:r>
            <a:endParaRPr lang="en-US" sz="2400">
              <a:latin typeface="Times New Roman"/>
              <a:ea typeface="Calibri"/>
              <a:cs typeface="Times New Roman"/>
            </a:endParaRPr>
          </a:p>
          <a:p>
            <a:pPr algn="just">
              <a:lnSpc>
                <a:spcPct val="135000"/>
              </a:lnSpc>
              <a:spcAft>
                <a:spcPts val="0"/>
              </a:spcAft>
            </a:pPr>
            <a:r>
              <a:rPr lang="vi-VN" sz="2400">
                <a:solidFill>
                  <a:srgbClr val="000000"/>
                </a:solidFill>
                <a:latin typeface="Times New Roman"/>
                <a:ea typeface="Times New Roman"/>
                <a:cs typeface="Times New Roman"/>
              </a:rPr>
              <a:t>- Ý nghĩa của vấn đề đặt ra trong văn bản là gì?</a:t>
            </a:r>
            <a:endParaRPr lang="en-US" sz="2400">
              <a:latin typeface="Times New Roman"/>
              <a:ea typeface="Calibri"/>
              <a:cs typeface="Times New Roman"/>
            </a:endParaRPr>
          </a:p>
          <a:p>
            <a:pPr marL="342900" lvl="0" indent="-342900" algn="just">
              <a:lnSpc>
                <a:spcPct val="135000"/>
              </a:lnSpc>
              <a:spcAft>
                <a:spcPts val="0"/>
              </a:spcAft>
              <a:buFont typeface="+mj-lt"/>
              <a:buAutoNum type="arabicPeriod"/>
            </a:pPr>
            <a:r>
              <a:rPr lang="en-US" sz="2400">
                <a:solidFill>
                  <a:srgbClr val="000000"/>
                </a:solidFill>
                <a:latin typeface="Times New Roman"/>
                <a:ea typeface="Times New Roman"/>
                <a:cs typeface="Times New Roman"/>
              </a:rPr>
              <a:t>Sau khi các nhóm</a:t>
            </a:r>
            <a:r>
              <a:rPr lang="vi-VN" sz="2400">
                <a:solidFill>
                  <a:srgbClr val="000000"/>
                </a:solidFill>
                <a:latin typeface="Times New Roman"/>
                <a:ea typeface="Times New Roman"/>
                <a:cs typeface="Times New Roman"/>
              </a:rPr>
              <a:t> hoàn thành, gửi về giáo viên vào đầu tiết học văn bản bài 8.</a:t>
            </a:r>
            <a:endParaRPr lang="en-US" sz="2400">
              <a:effectLst/>
              <a:latin typeface="Times New Roman"/>
              <a:ea typeface="Calibri"/>
              <a:cs typeface="Times New Roman"/>
            </a:endParaRPr>
          </a:p>
        </p:txBody>
      </p:sp>
    </p:spTree>
    <p:extLst>
      <p:ext uri="{BB962C8B-B14F-4D97-AF65-F5344CB8AC3E}">
        <p14:creationId xmlns:p14="http://schemas.microsoft.com/office/powerpoint/2010/main" val="143337723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1386840" algn="l"/>
              </a:tabLst>
              <a:defRPr/>
            </a:pPr>
            <a:r>
              <a:rPr lang="en-US" sz="2000" b="1" dirty="0">
                <a:solidFill>
                  <a:srgbClr val="FF0000"/>
                </a:solidFill>
                <a:latin typeface="Times New Roman" panose="02020603050405020304" pitchFamily="18" charset="0"/>
                <a:ea typeface="Times New Roman" panose="02020603050405020304" pitchFamily="18" charset="0"/>
              </a:rPr>
              <a:t>VĂN BẢN: PHẢI CHĂNG CHỈ CÓ NGỌT NGÀO MỚI LÀM NÊN </a:t>
            </a:r>
            <a:r>
              <a:rPr lang="en-US" sz="2000" b="1" dirty="0" smtClean="0">
                <a:solidFill>
                  <a:srgbClr val="FF0000"/>
                </a:solidFill>
                <a:latin typeface="Times New Roman" panose="02020603050405020304" pitchFamily="18" charset="0"/>
                <a:ea typeface="Times New Roman" panose="02020603050405020304" pitchFamily="18" charset="0"/>
              </a:rPr>
              <a:t>HẠNH </a:t>
            </a:r>
            <a:r>
              <a:rPr lang="en-US" sz="2000" b="1" dirty="0">
                <a:solidFill>
                  <a:srgbClr val="FF0000"/>
                </a:solidFill>
                <a:latin typeface="Times New Roman" panose="02020603050405020304" pitchFamily="18" charset="0"/>
                <a:ea typeface="Times New Roman" panose="02020603050405020304" pitchFamily="18" charset="0"/>
              </a:rPr>
              <a:t>PHÚC</a:t>
            </a:r>
            <a:r>
              <a:rPr lang="en-US" sz="2000" b="1" dirty="0" smtClean="0">
                <a:solidFill>
                  <a:srgbClr val="FF0000"/>
                </a:solidFill>
                <a:latin typeface="Times New Roman" panose="02020603050405020304" pitchFamily="18" charset="0"/>
                <a:ea typeface="Times New Roman" panose="02020603050405020304" pitchFamily="18" charset="0"/>
              </a:rPr>
              <a:t>?</a:t>
            </a:r>
          </a:p>
          <a:p>
            <a:pPr algn="ctr">
              <a:tabLst>
                <a:tab pos="1386840" algn="l"/>
              </a:tabLst>
              <a:defRPr/>
            </a:pPr>
            <a:r>
              <a:rPr lang="en-US" sz="1400" b="1" dirty="0" smtClean="0">
                <a:solidFill>
                  <a:srgbClr val="FF0000"/>
                </a:solidFill>
                <a:latin typeface="Times New Roman" panose="02020603050405020304" pitchFamily="18" charset="0"/>
                <a:ea typeface="Times New Roman" panose="02020603050405020304" pitchFamily="18" charset="0"/>
              </a:rPr>
              <a:t> </a:t>
            </a:r>
            <a:r>
              <a:rPr lang="en-US" sz="1400" b="1" dirty="0">
                <a:solidFill>
                  <a:srgbClr val="FF0000"/>
                </a:solidFill>
                <a:latin typeface="Times New Roman" panose="02020603050405020304" pitchFamily="18" charset="0"/>
                <a:ea typeface="Times New Roman" panose="02020603050405020304" pitchFamily="18" charset="0"/>
              </a:rPr>
              <a:t>(</a:t>
            </a:r>
            <a:r>
              <a:rPr lang="en-US" sz="1400" b="1" dirty="0" err="1">
                <a:solidFill>
                  <a:srgbClr val="FF0000"/>
                </a:solidFill>
                <a:latin typeface="Times New Roman" panose="02020603050405020304" pitchFamily="18" charset="0"/>
                <a:ea typeface="Times New Roman" panose="02020603050405020304" pitchFamily="18" charset="0"/>
              </a:rPr>
              <a:t>Phạm</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Thị</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Ngọc</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Diễm</a:t>
            </a:r>
            <a:r>
              <a:rPr lang="en-US" sz="1400" b="1" dirty="0">
                <a:solidFill>
                  <a:srgbClr val="FF0000"/>
                </a:solidFill>
                <a:latin typeface="Times New Roman" panose="02020603050405020304" pitchFamily="18" charset="0"/>
                <a:ea typeface="Times New Roman" panose="02020603050405020304" pitchFamily="18" charset="0"/>
              </a:rPr>
              <a:t>)</a:t>
            </a:r>
            <a:endParaRPr lang="en-US" sz="1400" dirty="0">
              <a:solidFill>
                <a:prstClr val="white"/>
              </a:solidFill>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6</a:t>
            </a:r>
            <a:endParaRPr lang="en-US" sz="1600" dirty="0">
              <a:solidFill>
                <a:prstClr val="white"/>
              </a:solidFill>
              <a:latin typeface="Lucida Handwriting" panose="03010101010101010101" pitchFamily="66" charset="0"/>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6" name="Rectangle 5"/>
          <p:cNvSpPr/>
          <p:nvPr/>
        </p:nvSpPr>
        <p:spPr>
          <a:xfrm>
            <a:off x="5149390" y="683313"/>
            <a:ext cx="1867819"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Thực</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hành</a:t>
            </a:r>
            <a:endParaRPr lang="en-US" sz="2800" dirty="0">
              <a:solidFill>
                <a:prstClr val="black"/>
              </a:solidFill>
            </a:endParaRPr>
          </a:p>
        </p:txBody>
      </p:sp>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23660" t="14035" r="23318" b="13715"/>
          <a:stretch/>
        </p:blipFill>
        <p:spPr>
          <a:xfrm>
            <a:off x="1970758" y="2273092"/>
            <a:ext cx="1048303" cy="1401098"/>
          </a:xfrm>
          <a:prstGeom prst="rect">
            <a:avLst/>
          </a:prstGeom>
        </p:spPr>
      </p:pic>
      <p:sp>
        <p:nvSpPr>
          <p:cNvPr id="10" name="Rectangle 9"/>
          <p:cNvSpPr/>
          <p:nvPr/>
        </p:nvSpPr>
        <p:spPr>
          <a:xfrm>
            <a:off x="3391919" y="2211942"/>
            <a:ext cx="6803923" cy="1569660"/>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lgn="just">
              <a:spcAft>
                <a:spcPts val="1200"/>
              </a:spcAft>
            </a:pPr>
            <a:r>
              <a:rPr lang="en-US" sz="3200" b="1" dirty="0" err="1" smtClean="0">
                <a:solidFill>
                  <a:srgbClr val="000000"/>
                </a:solidFill>
                <a:latin typeface="Times New Roman" panose="02020603050405020304" pitchFamily="18" charset="0"/>
                <a:ea typeface="Times New Roman" panose="02020603050405020304" pitchFamily="18" charset="0"/>
              </a:rPr>
              <a:t>Nhiệm</a:t>
            </a:r>
            <a:r>
              <a:rPr lang="en-US" sz="3200" b="1" dirty="0" smtClean="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vụ</a:t>
            </a:r>
            <a:r>
              <a:rPr lang="en-US" sz="3200" b="1"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Lập</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sơ</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đồ</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tư</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duy</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về</a:t>
            </a:r>
            <a:r>
              <a:rPr lang="en-US" sz="3200" dirty="0">
                <a:solidFill>
                  <a:srgbClr val="000000"/>
                </a:solidFill>
                <a:latin typeface="Times New Roman" panose="02020603050405020304" pitchFamily="18" charset="0"/>
                <a:ea typeface="Times New Roman" panose="02020603050405020304" pitchFamily="18" charset="0"/>
              </a:rPr>
              <a:t> ý </a:t>
            </a:r>
            <a:r>
              <a:rPr lang="en-US" sz="3200" dirty="0" err="1">
                <a:solidFill>
                  <a:srgbClr val="000000"/>
                </a:solidFill>
                <a:latin typeface="Times New Roman" panose="02020603050405020304" pitchFamily="18" charset="0"/>
                <a:ea typeface="Times New Roman" panose="02020603050405020304" pitchFamily="18" charset="0"/>
              </a:rPr>
              <a:t>kiến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lí</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lẽ</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bằng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chứng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VB </a:t>
            </a:r>
            <a:r>
              <a:rPr lang="pt-BR" sz="3200" i="1" dirty="0">
                <a:solidFill>
                  <a:prstClr val="black"/>
                </a:solidFill>
                <a:latin typeface="Times New Roman" panose="02020603050405020304" pitchFamily="18" charset="0"/>
                <a:ea typeface="Times New Roman" panose="02020603050405020304" pitchFamily="18" charset="0"/>
              </a:rPr>
              <a:t>Phải chăng chỉ có ngọt ngào mới làm nên hạnh phúc?</a:t>
            </a:r>
            <a:endParaRPr lang="en-US" sz="32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1713720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1386840" algn="l"/>
              </a:tabLst>
              <a:defRPr/>
            </a:pPr>
            <a:r>
              <a:rPr lang="en-US" sz="2000" b="1" dirty="0">
                <a:solidFill>
                  <a:srgbClr val="FF0000"/>
                </a:solidFill>
                <a:latin typeface="Times New Roman" panose="02020603050405020304" pitchFamily="18" charset="0"/>
                <a:ea typeface="Times New Roman" panose="02020603050405020304" pitchFamily="18" charset="0"/>
              </a:rPr>
              <a:t>VĂN BẢN: PHẢI CHĂNG CHỈ CÓ NGỌT NGÀO MỚI LÀM NÊN </a:t>
            </a:r>
            <a:r>
              <a:rPr lang="en-US" sz="2000" b="1" dirty="0" smtClean="0">
                <a:solidFill>
                  <a:srgbClr val="FF0000"/>
                </a:solidFill>
                <a:latin typeface="Times New Roman" panose="02020603050405020304" pitchFamily="18" charset="0"/>
                <a:ea typeface="Times New Roman" panose="02020603050405020304" pitchFamily="18" charset="0"/>
              </a:rPr>
              <a:t>HẠNH </a:t>
            </a:r>
            <a:r>
              <a:rPr lang="en-US" sz="2000" b="1" dirty="0">
                <a:solidFill>
                  <a:srgbClr val="FF0000"/>
                </a:solidFill>
                <a:latin typeface="Times New Roman" panose="02020603050405020304" pitchFamily="18" charset="0"/>
                <a:ea typeface="Times New Roman" panose="02020603050405020304" pitchFamily="18" charset="0"/>
              </a:rPr>
              <a:t>PHÚC</a:t>
            </a:r>
            <a:r>
              <a:rPr lang="en-US" sz="2000" b="1" dirty="0" smtClean="0">
                <a:solidFill>
                  <a:srgbClr val="FF0000"/>
                </a:solidFill>
                <a:latin typeface="Times New Roman" panose="02020603050405020304" pitchFamily="18" charset="0"/>
                <a:ea typeface="Times New Roman" panose="02020603050405020304" pitchFamily="18" charset="0"/>
              </a:rPr>
              <a:t>?</a:t>
            </a:r>
          </a:p>
          <a:p>
            <a:pPr algn="ctr">
              <a:tabLst>
                <a:tab pos="1386840" algn="l"/>
              </a:tabLst>
              <a:defRPr/>
            </a:pPr>
            <a:r>
              <a:rPr lang="en-US" sz="1400" b="1" dirty="0" smtClean="0">
                <a:solidFill>
                  <a:srgbClr val="FF0000"/>
                </a:solidFill>
                <a:latin typeface="Times New Roman" panose="02020603050405020304" pitchFamily="18" charset="0"/>
                <a:ea typeface="Times New Roman" panose="02020603050405020304" pitchFamily="18" charset="0"/>
              </a:rPr>
              <a:t> </a:t>
            </a:r>
            <a:r>
              <a:rPr lang="en-US" sz="1400" b="1" dirty="0">
                <a:solidFill>
                  <a:srgbClr val="FF0000"/>
                </a:solidFill>
                <a:latin typeface="Times New Roman" panose="02020603050405020304" pitchFamily="18" charset="0"/>
                <a:ea typeface="Times New Roman" panose="02020603050405020304" pitchFamily="18" charset="0"/>
              </a:rPr>
              <a:t>(</a:t>
            </a:r>
            <a:r>
              <a:rPr lang="en-US" sz="1400" b="1" dirty="0" err="1">
                <a:solidFill>
                  <a:srgbClr val="FF0000"/>
                </a:solidFill>
                <a:latin typeface="Times New Roman" panose="02020603050405020304" pitchFamily="18" charset="0"/>
                <a:ea typeface="Times New Roman" panose="02020603050405020304" pitchFamily="18" charset="0"/>
              </a:rPr>
              <a:t>Phạm</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Thị</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Ngọc</a:t>
            </a:r>
            <a:r>
              <a:rPr lang="en-US" sz="1400" b="1" dirty="0">
                <a:solidFill>
                  <a:srgbClr val="FF0000"/>
                </a:solidFill>
                <a:latin typeface="Times New Roman" panose="02020603050405020304" pitchFamily="18" charset="0"/>
                <a:ea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rPr>
              <a:t>Diễm</a:t>
            </a:r>
            <a:r>
              <a:rPr lang="en-US" sz="1400" b="1" dirty="0">
                <a:solidFill>
                  <a:srgbClr val="FF0000"/>
                </a:solidFill>
                <a:latin typeface="Times New Roman" panose="02020603050405020304" pitchFamily="18" charset="0"/>
                <a:ea typeface="Times New Roman" panose="02020603050405020304" pitchFamily="18" charset="0"/>
              </a:rPr>
              <a:t>)</a:t>
            </a:r>
            <a:endParaRPr lang="en-US" sz="1400" dirty="0">
              <a:solidFill>
                <a:prstClr val="white"/>
              </a:solidFill>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6</a:t>
            </a:r>
            <a:endParaRPr lang="en-US" sz="1600" dirty="0">
              <a:solidFill>
                <a:prstClr val="white"/>
              </a:solidFill>
              <a:latin typeface="Lucida Handwriting" panose="03010101010101010101" pitchFamily="66" charset="0"/>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 name="Rectangle 2"/>
          <p:cNvSpPr/>
          <p:nvPr/>
        </p:nvSpPr>
        <p:spPr>
          <a:xfrm>
            <a:off x="5235952" y="683313"/>
            <a:ext cx="1694695"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Vận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dụng</a:t>
            </a:r>
            <a:endParaRPr lang="en-US" sz="2800" dirty="0">
              <a:solidFill>
                <a:prstClr val="black"/>
              </a:solidFill>
            </a:endParaRPr>
          </a:p>
        </p:txBody>
      </p:sp>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tretch>
            <a:fillRect/>
          </a:stretch>
        </p:blipFill>
        <p:spPr>
          <a:xfrm>
            <a:off x="347660" y="1620263"/>
            <a:ext cx="2148590" cy="2040908"/>
          </a:xfrm>
          <a:prstGeom prst="rect">
            <a:avLst/>
          </a:prstGeom>
        </p:spPr>
      </p:pic>
      <p:sp>
        <p:nvSpPr>
          <p:cNvPr id="9" name="Rectangle 8"/>
          <p:cNvSpPr/>
          <p:nvPr/>
        </p:nvSpPr>
        <p:spPr>
          <a:xfrm>
            <a:off x="2401995" y="1351987"/>
            <a:ext cx="5523598" cy="3323987"/>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pPr>
            <a:r>
              <a:rPr lang="en-US" sz="2800" dirty="0" err="1">
                <a:solidFill>
                  <a:srgbClr val="000000"/>
                </a:solidFill>
                <a:latin typeface="Times New Roman" panose="02020603050405020304" pitchFamily="18" charset="0"/>
                <a:ea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nhận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thấy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cuộc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hạnh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phúc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Hãy</a:t>
            </a:r>
            <a:r>
              <a:rPr lang="en-US" sz="2800" dirty="0">
                <a:solidFill>
                  <a:srgbClr val="000000"/>
                </a:solidFill>
                <a:latin typeface="Times New Roman" panose="02020603050405020304" pitchFamily="18" charset="0"/>
                <a:ea typeface="Times New Roman" panose="02020603050405020304" pitchFamily="18" charset="0"/>
              </a:rPr>
              <a:t> chia </a:t>
            </a:r>
            <a:r>
              <a:rPr lang="en-US" sz="2800" dirty="0" err="1">
                <a:solidFill>
                  <a:srgbClr val="000000"/>
                </a:solidFill>
                <a:latin typeface="Times New Roman" panose="02020603050405020304" pitchFamily="18" charset="0"/>
                <a:ea typeface="Times New Roman" panose="02020603050405020304" pitchFamily="18" charset="0"/>
              </a:rPr>
              <a:t>sẻ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đó</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solidFill>
                <a:prstClr val="black"/>
              </a:solidFill>
              <a:latin typeface="Times New Roman" panose="02020603050405020304" pitchFamily="18" charset="0"/>
              <a:ea typeface="Times New Roman" panose="02020603050405020304" pitchFamily="18" charset="0"/>
            </a:endParaRPr>
          </a:p>
          <a:p>
            <a:pPr algn="just">
              <a:lnSpc>
                <a:spcPct val="150000"/>
              </a:lnSpc>
            </a:pPr>
            <a:r>
              <a:rPr lang="en-US" sz="2800" dirty="0" err="1" smtClean="0">
                <a:solidFill>
                  <a:srgbClr val="000000"/>
                </a:solidFill>
                <a:latin typeface="Times New Roman" panose="02020603050405020304" pitchFamily="18" charset="0"/>
                <a:ea typeface="Times New Roman" panose="02020603050405020304" pitchFamily="18" charset="0"/>
              </a:rPr>
              <a:t>Vẽ</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mà</a:t>
            </a:r>
            <a:r>
              <a:rPr lang="en-US" sz="2800" dirty="0">
                <a:solidFill>
                  <a:srgbClr val="000000"/>
                </a:solidFill>
                <a:latin typeface="Times New Roman" panose="02020603050405020304" pitchFamily="18" charset="0"/>
                <a:ea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rPr>
              <a:t>đó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thấy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hạnh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phúc</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solidFill>
                <a:prstClr val="black"/>
              </a:solidFill>
              <a:latin typeface="Times New Roman" panose="02020603050405020304" pitchFamily="18" charset="0"/>
              <a:ea typeface="Times New Roman" panose="02020603050405020304" pitchFamily="18" charset="0"/>
            </a:endParaRPr>
          </a:p>
        </p:txBody>
      </p:sp>
      <p:pic>
        <p:nvPicPr>
          <p:cNvPr id="11" name="Picture 10"/>
          <p:cNvPicPr>
            <a:picLocks noChangeAspect="1"/>
          </p:cNvPicPr>
          <p:nvPr/>
        </p:nvPicPr>
        <p:blipFill>
          <a:blip r:embed="rId9"/>
          <a:stretch>
            <a:fillRect/>
          </a:stretch>
        </p:blipFill>
        <p:spPr>
          <a:xfrm>
            <a:off x="7925593" y="1627593"/>
            <a:ext cx="3338512" cy="2293634"/>
          </a:xfrm>
          <a:prstGeom prst="rect">
            <a:avLst/>
          </a:prstGeom>
        </p:spPr>
      </p:pic>
      <p:sp>
        <p:nvSpPr>
          <p:cNvPr id="6" name="Rectangle 5"/>
          <p:cNvSpPr/>
          <p:nvPr/>
        </p:nvSpPr>
        <p:spPr>
          <a:xfrm>
            <a:off x="442458" y="4544756"/>
            <a:ext cx="9375717" cy="1837426"/>
          </a:xfrm>
          <a:prstGeom prst="rect">
            <a:avLst/>
          </a:prstGeom>
        </p:spPr>
        <p:txBody>
          <a:bodyPr wrap="square">
            <a:spAutoFit/>
          </a:bodyPr>
          <a:lstStyle/>
          <a:p>
            <a:pPr algn="just">
              <a:lnSpc>
                <a:spcPct val="135000"/>
              </a:lnSpc>
              <a:spcAft>
                <a:spcPts val="0"/>
              </a:spcAft>
            </a:pPr>
            <a:r>
              <a:rPr lang="en-US" sz="1400">
                <a:solidFill>
                  <a:srgbClr val="000000"/>
                </a:solidFill>
                <a:latin typeface="Times New Roman"/>
                <a:ea typeface="Times New Roman"/>
                <a:cs typeface="Times New Roman"/>
              </a:rPr>
              <a:t>DẶN DÒ</a:t>
            </a:r>
            <a:endParaRPr lang="en-US" sz="1400">
              <a:latin typeface="Times New Roman"/>
              <a:ea typeface="Calibri"/>
              <a:cs typeface="Times New Roman"/>
            </a:endParaRPr>
          </a:p>
          <a:p>
            <a:pPr algn="just">
              <a:lnSpc>
                <a:spcPct val="135000"/>
              </a:lnSpc>
              <a:spcAft>
                <a:spcPts val="0"/>
              </a:spcAft>
            </a:pPr>
            <a:r>
              <a:rPr lang="en-US" sz="1400">
                <a:solidFill>
                  <a:srgbClr val="000000"/>
                </a:solidFill>
                <a:latin typeface="Times New Roman"/>
                <a:ea typeface="Times New Roman"/>
                <a:cs typeface="Times New Roman"/>
              </a:rPr>
              <a:t>- Đọc mở rộng 1 - 3 văn bản </a:t>
            </a:r>
            <a:r>
              <a:rPr lang="vi-VN" sz="1400">
                <a:solidFill>
                  <a:srgbClr val="000000"/>
                </a:solidFill>
                <a:latin typeface="Times New Roman"/>
                <a:ea typeface="Times New Roman"/>
                <a:cs typeface="Times New Roman"/>
              </a:rPr>
              <a:t>nghị luận</a:t>
            </a:r>
            <a:r>
              <a:rPr lang="en-US" sz="1400">
                <a:solidFill>
                  <a:srgbClr val="000000"/>
                </a:solidFill>
                <a:latin typeface="Times New Roman"/>
                <a:ea typeface="Times New Roman"/>
                <a:cs typeface="Times New Roman"/>
              </a:rPr>
              <a:t> với dung lượng tương đương văn bản học chính thức. </a:t>
            </a:r>
            <a:endParaRPr lang="en-US" sz="1400">
              <a:latin typeface="Times New Roman"/>
              <a:ea typeface="Calibri"/>
              <a:cs typeface="Times New Roman"/>
            </a:endParaRPr>
          </a:p>
          <a:p>
            <a:pPr>
              <a:lnSpc>
                <a:spcPct val="135000"/>
              </a:lnSpc>
            </a:pPr>
            <a:r>
              <a:rPr lang="en-US" sz="1400" b="1">
                <a:solidFill>
                  <a:srgbClr val="000000"/>
                </a:solidFill>
                <a:latin typeface="Times New Roman"/>
                <a:ea typeface="Times New Roman"/>
                <a:cs typeface="Times New Roman"/>
              </a:rPr>
              <a:t>- Chuẩn bị bài Tiếng Việt: </a:t>
            </a:r>
            <a:endParaRPr lang="en-US" sz="1400">
              <a:latin typeface="Times New Roman"/>
              <a:ea typeface="Calibri"/>
              <a:cs typeface="Times New Roman"/>
            </a:endParaRPr>
          </a:p>
          <a:p>
            <a:pPr algn="just">
              <a:lnSpc>
                <a:spcPct val="135000"/>
              </a:lnSpc>
              <a:spcAft>
                <a:spcPts val="0"/>
              </a:spcAft>
            </a:pPr>
            <a:r>
              <a:rPr lang="en-US" sz="1400">
                <a:solidFill>
                  <a:srgbClr val="000000"/>
                </a:solidFill>
                <a:latin typeface="Times New Roman"/>
                <a:ea typeface="Times New Roman"/>
                <a:cs typeface="Times New Roman"/>
              </a:rPr>
              <a:t>- Đọc kĩ tri thức phần tiếng Việt </a:t>
            </a:r>
            <a:endParaRPr lang="en-US" sz="1400">
              <a:latin typeface="Times New Roman"/>
              <a:ea typeface="Calibri"/>
              <a:cs typeface="Times New Roman"/>
            </a:endParaRPr>
          </a:p>
          <a:p>
            <a:pPr algn="just">
              <a:lnSpc>
                <a:spcPct val="135000"/>
              </a:lnSpc>
              <a:spcAft>
                <a:spcPts val="0"/>
              </a:spcAft>
            </a:pPr>
            <a:r>
              <a:rPr lang="en-US" sz="1400">
                <a:solidFill>
                  <a:srgbClr val="000000"/>
                </a:solidFill>
                <a:latin typeface="Times New Roman"/>
                <a:ea typeface="Times New Roman"/>
                <a:cs typeface="Times New Roman"/>
              </a:rPr>
              <a:t>- Chuẩn bị các câu hỏi phần Thực hành tiếng Việt </a:t>
            </a:r>
            <a:endParaRPr lang="en-US" sz="1400">
              <a:latin typeface="Times New Roman"/>
              <a:ea typeface="Calibri"/>
              <a:cs typeface="Times New Roman"/>
            </a:endParaRPr>
          </a:p>
          <a:p>
            <a:pPr algn="just">
              <a:lnSpc>
                <a:spcPct val="135000"/>
              </a:lnSpc>
              <a:spcAft>
                <a:spcPts val="0"/>
              </a:spcAft>
            </a:pPr>
            <a:r>
              <a:rPr lang="en-US" sz="1400">
                <a:solidFill>
                  <a:srgbClr val="000000"/>
                </a:solidFill>
                <a:latin typeface="Times New Roman"/>
                <a:ea typeface="Times New Roman"/>
                <a:cs typeface="Times New Roman"/>
              </a:rPr>
              <a:t>- Viết ngắn</a:t>
            </a:r>
            <a:r>
              <a:rPr lang="vi-VN" sz="1400">
                <a:solidFill>
                  <a:srgbClr val="000000"/>
                </a:solidFill>
                <a:latin typeface="Times New Roman"/>
                <a:ea typeface="Times New Roman"/>
                <a:cs typeface="Times New Roman"/>
              </a:rPr>
              <a:t>.</a:t>
            </a:r>
            <a:endParaRPr lang="en-US" sz="1400">
              <a:effectLst/>
              <a:latin typeface="Times New Roman"/>
              <a:ea typeface="Calibri"/>
              <a:cs typeface="Times New Roman"/>
            </a:endParaRPr>
          </a:p>
        </p:txBody>
      </p:sp>
    </p:spTree>
    <p:extLst>
      <p:ext uri="{BB962C8B-B14F-4D97-AF65-F5344CB8AC3E}">
        <p14:creationId xmlns:p14="http://schemas.microsoft.com/office/powerpoint/2010/main" val="193562691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defRPr/>
            </a:pPr>
            <a:r>
              <a:rPr lang="en-US" sz="2800" b="1" dirty="0" smtClean="0">
                <a:solidFill>
                  <a:prstClr val="black"/>
                </a:solidFill>
                <a:latin typeface="Times New Roman" panose="02020603050405020304" pitchFamily="18" charset="0"/>
                <a:ea typeface="Times New Roman" panose="02020603050405020304" pitchFamily="18" charset="0"/>
              </a:rPr>
              <a:t>THỰC HÀNH TIẾNG VIỆT: TỪ MƯỢN – TỪ HÁN VIỆT</a:t>
            </a:r>
            <a:endParaRPr lang="en-US" sz="2800" b="1" dirty="0">
              <a:solidFill>
                <a:prstClr val="black"/>
              </a:solidFill>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6</a:t>
            </a:r>
            <a:endParaRPr lang="en-US" sz="1600" dirty="0">
              <a:solidFill>
                <a:prstClr val="white"/>
              </a:solidFill>
              <a:latin typeface="Lucida Handwriting" panose="03010101010101010101" pitchFamily="66" charset="0"/>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4" name="Rectangle 3"/>
          <p:cNvSpPr/>
          <p:nvPr/>
        </p:nvSpPr>
        <p:spPr>
          <a:xfrm>
            <a:off x="5195558" y="684766"/>
            <a:ext cx="1811714" cy="548099"/>
          </a:xfrm>
          <a:prstGeom prst="rect">
            <a:avLst/>
          </a:prstGeom>
        </p:spPr>
        <p:txBody>
          <a:bodyPr wrap="none">
            <a:spAutoFit/>
          </a:bodyPr>
          <a:lstStyle/>
          <a:p>
            <a:pPr algn="ctr">
              <a:lnSpc>
                <a:spcPct val="115000"/>
              </a:lnSpc>
            </a:pPr>
            <a:r>
              <a:rPr lang="en-US" sz="2800" b="1" dirty="0" err="1">
                <a:solidFill>
                  <a:srgbClr val="7030A0"/>
                </a:solidFill>
                <a:latin typeface="Times New Roman" panose="02020603050405020304" pitchFamily="18" charset="0"/>
                <a:ea typeface="Times New Roman" panose="02020603050405020304" pitchFamily="18" charset="0"/>
              </a:rPr>
              <a:t>Khởi</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đ</a:t>
            </a:r>
            <a:r>
              <a:rPr lang="en-US" sz="2800" b="1" dirty="0" err="1" smtClean="0">
                <a:solidFill>
                  <a:srgbClr val="7030A0"/>
                </a:solidFill>
                <a:latin typeface="Times New Roman" panose="02020603050405020304" pitchFamily="18" charset="0"/>
                <a:ea typeface="Times New Roman" panose="02020603050405020304" pitchFamily="18" charset="0"/>
              </a:rPr>
              <a:t>ộng</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7" name="Rectangle 6"/>
          <p:cNvSpPr/>
          <p:nvPr/>
        </p:nvSpPr>
        <p:spPr>
          <a:xfrm>
            <a:off x="660400" y="1358893"/>
            <a:ext cx="10845800" cy="3323987"/>
          </a:xfrm>
          <a:prstGeom prst="rect">
            <a:avLst/>
          </a:prstGeom>
        </p:spPr>
        <p:txBody>
          <a:bodyPr>
            <a:spAutoFit/>
          </a:bodyPr>
          <a:lstStyle/>
          <a:p>
            <a:pPr algn="just">
              <a:lnSpc>
                <a:spcPct val="135000"/>
              </a:lnSpc>
              <a:spcAft>
                <a:spcPts val="0"/>
              </a:spcAft>
            </a:pPr>
            <a:r>
              <a:rPr lang="en-US" sz="2800" i="1" smtClean="0">
                <a:solidFill>
                  <a:srgbClr val="000000"/>
                </a:solidFill>
                <a:latin typeface="Times New Roman"/>
                <a:ea typeface="Calibri"/>
                <a:cs typeface="Times New Roman"/>
              </a:rPr>
              <a:t> </a:t>
            </a:r>
            <a:r>
              <a:rPr lang="en-US" sz="2800" i="1">
                <a:solidFill>
                  <a:srgbClr val="000000"/>
                </a:solidFill>
                <a:latin typeface="Times New Roman"/>
                <a:ea typeface="Calibri"/>
                <a:cs typeface="Times New Roman"/>
              </a:rPr>
              <a:t>Các từ dưới đây có nguồn gốc từ đâu? Dựa vào đâu mà em nhận ra điều đó?</a:t>
            </a:r>
            <a:endParaRPr lang="en-US" sz="2800">
              <a:latin typeface="Times New Roman"/>
              <a:ea typeface="Calibri"/>
              <a:cs typeface="Times New Roman"/>
            </a:endParaRPr>
          </a:p>
          <a:p>
            <a:pPr algn="just">
              <a:lnSpc>
                <a:spcPct val="135000"/>
              </a:lnSpc>
              <a:spcAft>
                <a:spcPts val="0"/>
              </a:spcAft>
            </a:pPr>
            <a:r>
              <a:rPr lang="en-US" sz="2800">
                <a:solidFill>
                  <a:srgbClr val="000000"/>
                </a:solidFill>
                <a:latin typeface="Times New Roman"/>
                <a:ea typeface="Calibri"/>
                <a:cs typeface="Times New Roman"/>
              </a:rPr>
              <a:t>Ra-đi-o, tắc-xi, vô lăng, la-va-bô, ghi-ta, tuốc-nơ-vít.</a:t>
            </a:r>
            <a:endParaRPr lang="en-US" sz="2800">
              <a:latin typeface="Times New Roman"/>
              <a:ea typeface="Calibri"/>
              <a:cs typeface="Times New Roman"/>
            </a:endParaRPr>
          </a:p>
          <a:p>
            <a:pPr algn="just">
              <a:lnSpc>
                <a:spcPct val="115000"/>
              </a:lnSpc>
            </a:pPr>
            <a:r>
              <a:rPr lang="en-US" sz="2800" smtClean="0">
                <a:solidFill>
                  <a:srgbClr val="0D0D0D"/>
                </a:solidFill>
                <a:latin typeface="Times New Roman" panose="02020603050405020304" pitchFamily="18" charset="0"/>
                <a:ea typeface="Times New Roman" panose="02020603050405020304" pitchFamily="18" charset="0"/>
              </a:rPr>
              <a:t>Cho </a:t>
            </a:r>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từ</a:t>
            </a:r>
            <a:r>
              <a:rPr lang="en-US" sz="2800" dirty="0">
                <a:solidFill>
                  <a:srgbClr val="0D0D0D"/>
                </a:solidFill>
                <a:latin typeface="Times New Roman" panose="02020603050405020304" pitchFamily="18" charset="0"/>
                <a:ea typeface="Times New Roman" panose="02020603050405020304" pitchFamily="18" charset="0"/>
              </a:rPr>
              <a:t>: radio, </a:t>
            </a:r>
            <a:r>
              <a:rPr lang="en-US" sz="2800" dirty="0" err="1">
                <a:solidFill>
                  <a:srgbClr val="0D0D0D"/>
                </a:solidFill>
                <a:latin typeface="Times New Roman" panose="02020603050405020304" pitchFamily="18" charset="0"/>
                <a:ea typeface="Times New Roman" panose="02020603050405020304" pitchFamily="18" charset="0"/>
              </a:rPr>
              <a:t>vô</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tuyến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ti</a:t>
            </a:r>
            <a:r>
              <a:rPr lang="en-US" sz="2800" dirty="0">
                <a:solidFill>
                  <a:srgbClr val="0D0D0D"/>
                </a:solidFill>
                <a:latin typeface="Times New Roman" panose="02020603050405020304" pitchFamily="18" charset="0"/>
                <a:ea typeface="Times New Roman" panose="02020603050405020304" pitchFamily="18" charset="0"/>
              </a:rPr>
              <a:t> vi, </a:t>
            </a:r>
            <a:r>
              <a:rPr lang="en-US" sz="2800" dirty="0" err="1">
                <a:solidFill>
                  <a:srgbClr val="0D0D0D"/>
                </a:solidFill>
                <a:latin typeface="Times New Roman" panose="02020603050405020304" pitchFamily="18" charset="0"/>
                <a:ea typeface="Times New Roman" panose="02020603050405020304" pitchFamily="18" charset="0"/>
              </a:rPr>
              <a:t>gia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facebook</a:t>
            </a:r>
            <a:r>
              <a:rPr lang="en-US" sz="2800" dirty="0">
                <a:solidFill>
                  <a:srgbClr val="0D0D0D"/>
                </a:solidFill>
                <a:latin typeface="Times New Roman" panose="02020603050405020304" pitchFamily="18" charset="0"/>
                <a:ea typeface="Times New Roman" panose="02020603050405020304" pitchFamily="18" charset="0"/>
              </a:rPr>
              <a:t>, ma-</a:t>
            </a:r>
            <a:r>
              <a:rPr lang="en-US" sz="2800" dirty="0" err="1">
                <a:solidFill>
                  <a:srgbClr val="0D0D0D"/>
                </a:solidFill>
                <a:latin typeface="Times New Roman" panose="02020603050405020304" pitchFamily="18" charset="0"/>
                <a:ea typeface="Times New Roman" panose="02020603050405020304" pitchFamily="18" charset="0"/>
              </a:rPr>
              <a:t>ket</a:t>
            </a:r>
            <a:r>
              <a:rPr lang="en-US" sz="2800" dirty="0">
                <a:solidFill>
                  <a:srgbClr val="0D0D0D"/>
                </a:solidFill>
                <a:latin typeface="Times New Roman" panose="02020603050405020304" pitchFamily="18" charset="0"/>
                <a:ea typeface="Times New Roman" panose="02020603050405020304" pitchFamily="18" charset="0"/>
              </a:rPr>
              <a:t>-ting, </a:t>
            </a:r>
            <a:r>
              <a:rPr lang="en-US" sz="2800" dirty="0" err="1">
                <a:solidFill>
                  <a:srgbClr val="0D0D0D"/>
                </a:solidFill>
                <a:latin typeface="Times New Roman" panose="02020603050405020304" pitchFamily="18" charset="0"/>
                <a:ea typeface="Times New Roman" panose="02020603050405020304" pitchFamily="18" charset="0"/>
              </a:rPr>
              <a:t>gia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tộc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hải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quân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hải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đăng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cao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tốc</a:t>
            </a:r>
            <a:endParaRPr lang="en-US" sz="2800" dirty="0">
              <a:solidFill>
                <a:prstClr val="black"/>
              </a:solidFill>
              <a:latin typeface="Times New Roman" panose="02020603050405020304" pitchFamily="18" charset="0"/>
              <a:ea typeface="Times New Roman" panose="02020603050405020304" pitchFamily="18" charset="0"/>
            </a:endParaRPr>
          </a:p>
          <a:p>
            <a:pPr marL="457200" indent="-457200" algn="just">
              <a:lnSpc>
                <a:spcPct val="115000"/>
              </a:lnSpc>
              <a:buFont typeface="Wingdings" panose="05000000000000000000" pitchFamily="2" charset="2"/>
              <a:buChar char="v"/>
            </a:pPr>
            <a:r>
              <a:rPr lang="en-US" sz="2800" dirty="0" err="1" smtClean="0">
                <a:solidFill>
                  <a:srgbClr val="0D0D0D"/>
                </a:solidFill>
                <a:latin typeface="Times New Roman" panose="02020603050405020304" pitchFamily="18" charset="0"/>
                <a:ea typeface="Times New Roman" panose="02020603050405020304" pitchFamily="18" charset="0"/>
              </a:rPr>
              <a:t>Hãy</a:t>
            </a:r>
            <a:r>
              <a:rPr lang="en-US" sz="2800" dirty="0" smtClean="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xếp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hai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nhóm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từ</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sau</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solidFill>
                <a:prstClr val="black"/>
              </a:solidFill>
              <a:latin typeface="Times New Roman" panose="02020603050405020304" pitchFamily="18" charset="0"/>
              <a:ea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4199259149"/>
              </p:ext>
            </p:extLst>
          </p:nvPr>
        </p:nvGraphicFramePr>
        <p:xfrm>
          <a:off x="586651" y="4785741"/>
          <a:ext cx="10845800" cy="1472184"/>
        </p:xfrm>
        <a:graphic>
          <a:graphicData uri="http://schemas.openxmlformats.org/drawingml/2006/table">
            <a:tbl>
              <a:tblPr firstRow="1" firstCol="1" bandRow="1"/>
              <a:tblGrid>
                <a:gridCol w="5422299">
                  <a:extLst>
                    <a:ext uri="{9D8B030D-6E8A-4147-A177-3AD203B41FA5}">
                      <a16:colId xmlns:a16="http://schemas.microsoft.com/office/drawing/2014/main" xmlns="" val="2839449112"/>
                    </a:ext>
                  </a:extLst>
                </a:gridCol>
                <a:gridCol w="5423501">
                  <a:extLst>
                    <a:ext uri="{9D8B030D-6E8A-4147-A177-3AD203B41FA5}">
                      <a16:colId xmlns:a16="http://schemas.microsoft.com/office/drawing/2014/main" xmlns="" val="446268423"/>
                    </a:ext>
                  </a:extLst>
                </a:gridCol>
              </a:tblGrid>
              <a:tr h="0">
                <a:tc>
                  <a:txBody>
                    <a:bodyPr/>
                    <a:lstStyle/>
                    <a:p>
                      <a:pPr algn="ctr">
                        <a:lnSpc>
                          <a:spcPct val="115000"/>
                        </a:lnSpc>
                        <a:spcAft>
                          <a:spcPts val="0"/>
                        </a:spcAft>
                      </a:pP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mượn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Hán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15000"/>
                        </a:lnSpc>
                        <a:spcAft>
                          <a:spcPts val="0"/>
                        </a:spcAft>
                      </a:pP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mượn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khác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xmlns="" val="873506797"/>
                  </a:ext>
                </a:extLst>
              </a:tr>
              <a:tr h="0">
                <a:tc>
                  <a:txBody>
                    <a:bodyPr/>
                    <a:lstStyle/>
                    <a:p>
                      <a:pPr algn="just">
                        <a:lnSpc>
                          <a:spcPct val="115000"/>
                        </a:lnSpc>
                        <a:spcAft>
                          <a:spcPts val="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61523328"/>
                  </a:ext>
                </a:extLst>
              </a:tr>
            </a:tbl>
          </a:graphicData>
        </a:graphic>
      </p:graphicFrame>
    </p:spTree>
    <p:extLst>
      <p:ext uri="{BB962C8B-B14F-4D97-AF65-F5344CB8AC3E}">
        <p14:creationId xmlns:p14="http://schemas.microsoft.com/office/powerpoint/2010/main" val="366111721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5195558" y="684766"/>
            <a:ext cx="1811714" cy="548099"/>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Khởi</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đ</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ộng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264176802"/>
              </p:ext>
            </p:extLst>
          </p:nvPr>
        </p:nvGraphicFramePr>
        <p:xfrm>
          <a:off x="2263468" y="1704264"/>
          <a:ext cx="7639664" cy="3326003"/>
        </p:xfrm>
        <a:graphic>
          <a:graphicData uri="http://schemas.openxmlformats.org/drawingml/2006/table">
            <a:tbl>
              <a:tblPr firstRow="1" firstCol="1" bandRow="1"/>
              <a:tblGrid>
                <a:gridCol w="3753874">
                  <a:extLst>
                    <a:ext uri="{9D8B030D-6E8A-4147-A177-3AD203B41FA5}">
                      <a16:colId xmlns:a16="http://schemas.microsoft.com/office/drawing/2014/main" xmlns="" val="455983485"/>
                    </a:ext>
                  </a:extLst>
                </a:gridCol>
                <a:gridCol w="3679293">
                  <a:extLst>
                    <a:ext uri="{9D8B030D-6E8A-4147-A177-3AD203B41FA5}">
                      <a16:colId xmlns:a16="http://schemas.microsoft.com/office/drawing/2014/main" xmlns="" val="1612445355"/>
                    </a:ext>
                  </a:extLst>
                </a:gridCol>
                <a:gridCol w="206497">
                  <a:extLst>
                    <a:ext uri="{9D8B030D-6E8A-4147-A177-3AD203B41FA5}">
                      <a16:colId xmlns:a16="http://schemas.microsoft.com/office/drawing/2014/main" xmlns="" val="457501049"/>
                    </a:ext>
                  </a:extLst>
                </a:gridCol>
              </a:tblGrid>
              <a:tr h="0">
                <a:tc>
                  <a:txBody>
                    <a:bodyPr/>
                    <a:lstStyle/>
                    <a:p>
                      <a:pPr algn="just">
                        <a:lnSpc>
                          <a:spcPct val="115000"/>
                        </a:lnSpc>
                        <a:spcAft>
                          <a:spcPts val="0"/>
                        </a:spcAft>
                      </a:pPr>
                      <a:r>
                        <a:rPr lang="en-US"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 mượn tiếng Hán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 mượn các ngôn ngữ khác</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xmlns="" val="342645683"/>
                  </a:ext>
                </a:extLst>
              </a:tr>
              <a:tr h="0">
                <a:tc>
                  <a:txBody>
                    <a:bodyPr/>
                    <a:lstStyle/>
                    <a:p>
                      <a:pPr algn="just">
                        <a:lnSpc>
                          <a:spcPct val="115000"/>
                        </a:lnSpc>
                        <a:spcAft>
                          <a:spcPts val="0"/>
                        </a:spcAft>
                      </a:pPr>
                      <a:r>
                        <a:rPr lang="en-US" sz="32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vô tuyến, gia đình, gia tộc, hải quân, hải đăng, cao tốc</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radio, </a:t>
                      </a:r>
                      <a:r>
                        <a:rPr lang="en-US" sz="32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a:t>
                      </a:r>
                      <a:r>
                        <a:rPr lang="en-US" sz="32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32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facebook</a:t>
                      </a:r>
                      <a:r>
                        <a:rPr lang="en-US" sz="32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ma-</a:t>
                      </a:r>
                      <a:r>
                        <a:rPr lang="en-US" sz="32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ket</a:t>
                      </a:r>
                      <a:r>
                        <a:rPr lang="en-US" sz="32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-ting</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xmlns="" val="3716911431"/>
                  </a:ext>
                </a:extLst>
              </a:tr>
              <a:tr h="0">
                <a:tc>
                  <a:txBody>
                    <a:bodyPr/>
                    <a:lstStyle/>
                    <a:p>
                      <a:pPr>
                        <a:lnSpc>
                          <a:spcPct val="107000"/>
                        </a:lnSpc>
                        <a:spcAft>
                          <a:spcPts val="0"/>
                        </a:spcAft>
                        <a:tabLst>
                          <a:tab pos="1386840" algn="l"/>
                        </a:tabLst>
                      </a:pPr>
                      <a:r>
                        <a:rPr lang="en-US" sz="3200">
                          <a:effectLst/>
                          <a:latin typeface="Times New Roman" panose="02020603050405020304" pitchFamily="18" charset="0"/>
                          <a:ea typeface="MS Mincho"/>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a:lnSpc>
                          <a:spcPct val="107000"/>
                        </a:lnSpc>
                        <a:spcAft>
                          <a:spcPts val="0"/>
                        </a:spcAft>
                        <a:tabLst>
                          <a:tab pos="1386840" algn="l"/>
                        </a:tabLst>
                      </a:pPr>
                      <a:r>
                        <a:rPr lang="en-US" sz="3200" dirty="0">
                          <a:effectLst/>
                          <a:latin typeface="Times New Roman" panose="02020603050405020304" pitchFamily="18" charset="0"/>
                          <a:ea typeface="MS Mincho"/>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xmlns="" val="4169049725"/>
                  </a:ext>
                </a:extLst>
              </a:tr>
            </a:tbl>
          </a:graphicData>
        </a:graphic>
      </p:graphicFrame>
    </p:spTree>
    <p:extLst>
      <p:ext uri="{BB962C8B-B14F-4D97-AF65-F5344CB8AC3E}">
        <p14:creationId xmlns:p14="http://schemas.microsoft.com/office/powerpoint/2010/main" val="45294509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 HÀNH TIẾNG VIỆT: TỪ MƯỢN – TỪ HÁN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4405439" y="683313"/>
            <a:ext cx="3486852" cy="523220"/>
          </a:xfrm>
          <a:prstGeom prst="rect">
            <a:avLst/>
          </a:prstGeom>
        </p:spPr>
        <p:txBody>
          <a:bodyPr wrap="none">
            <a:spAutoFit/>
          </a:bodyPr>
          <a:lstStyle/>
          <a:p>
            <a:r>
              <a:rPr lang="pt-BR" sz="2800" b="1" dirty="0">
                <a:solidFill>
                  <a:srgbClr val="7030A0"/>
                </a:solidFill>
                <a:latin typeface="Times New Roman" panose="02020603050405020304" pitchFamily="18" charset="0"/>
                <a:ea typeface="MS Mincho"/>
              </a:rPr>
              <a:t>Hình thành kiến thức</a:t>
            </a:r>
            <a:endParaRPr lang="en-US" sz="2800" dirty="0"/>
          </a:p>
        </p:txBody>
      </p:sp>
      <p:sp>
        <p:nvSpPr>
          <p:cNvPr id="7" name="Rectangle 6"/>
          <p:cNvSpPr/>
          <p:nvPr/>
        </p:nvSpPr>
        <p:spPr>
          <a:xfrm>
            <a:off x="372283" y="950623"/>
            <a:ext cx="9197919" cy="1686616"/>
          </a:xfrm>
          <a:prstGeom prst="rect">
            <a:avLst/>
          </a:prstGeom>
        </p:spPr>
        <p:txBody>
          <a:bodyPr wrap="square">
            <a:spAutoFit/>
          </a:bodyPr>
          <a:lstStyle/>
          <a:p>
            <a:pPr algn="just">
              <a:lnSpc>
                <a:spcPct val="135000"/>
              </a:lnSpc>
              <a:spcAft>
                <a:spcPts val="0"/>
              </a:spcAft>
            </a:pPr>
            <a:r>
              <a:rPr lang="en-US" sz="2800" b="1">
                <a:solidFill>
                  <a:srgbClr val="000000"/>
                </a:solidFill>
                <a:latin typeface="Times New Roman"/>
                <a:ea typeface="Times New Roman"/>
                <a:cs typeface="Times New Roman"/>
              </a:rPr>
              <a:t>I. Tri thức tiếng Việt</a:t>
            </a:r>
            <a:endParaRPr lang="en-US" sz="2800">
              <a:latin typeface="Times New Roman"/>
              <a:ea typeface="Calibri"/>
              <a:cs typeface="Times New Roman"/>
            </a:endParaRPr>
          </a:p>
          <a:p>
            <a:pPr algn="just">
              <a:lnSpc>
                <a:spcPct val="135000"/>
              </a:lnSpc>
              <a:spcAft>
                <a:spcPts val="0"/>
              </a:spcAft>
            </a:pPr>
            <a:r>
              <a:rPr lang="en-US" sz="2800" b="1">
                <a:solidFill>
                  <a:srgbClr val="000000"/>
                </a:solidFill>
                <a:latin typeface="Times New Roman"/>
                <a:ea typeface="Times New Roman"/>
                <a:cs typeface="Times New Roman"/>
              </a:rPr>
              <a:t>Tìm hiểu về từ mượn, yếu tố </a:t>
            </a:r>
            <a:r>
              <a:rPr lang="en-US" sz="2800" b="1">
                <a:solidFill>
                  <a:srgbClr val="000000"/>
                </a:solidFill>
                <a:latin typeface="Times New Roman"/>
                <a:ea typeface="Times New Roman"/>
                <a:cs typeface="Times New Roman"/>
              </a:rPr>
              <a:t>hán </a:t>
            </a:r>
            <a:r>
              <a:rPr lang="en-US" sz="2800" b="1" smtClean="0">
                <a:solidFill>
                  <a:srgbClr val="000000"/>
                </a:solidFill>
                <a:latin typeface="Times New Roman"/>
                <a:ea typeface="Times New Roman"/>
                <a:cs typeface="Times New Roman"/>
              </a:rPr>
              <a:t>việt</a:t>
            </a:r>
            <a:endParaRPr lang="en-US" sz="2800" dirty="0">
              <a:latin typeface="Times New Roman" panose="02020603050405020304" pitchFamily="18" charset="0"/>
              <a:ea typeface="Times New Roman" panose="02020603050405020304" pitchFamily="18" charset="0"/>
            </a:endParaRPr>
          </a:p>
          <a:p>
            <a:pPr>
              <a:spcAft>
                <a:spcPts val="1200"/>
              </a:spcAft>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 </a:t>
            </a:r>
            <a:r>
              <a:rPr lang="vi-VN"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Ví dụ</a:t>
            </a:r>
            <a:r>
              <a:rPr lang="vi-VN" sz="2800" dirty="0">
                <a:solidFill>
                  <a:srgbClr val="0D0D0D"/>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grpSp>
        <p:nvGrpSpPr>
          <p:cNvPr id="60" name="Group 59"/>
          <p:cNvGrpSpPr/>
          <p:nvPr/>
        </p:nvGrpSpPr>
        <p:grpSpPr>
          <a:xfrm>
            <a:off x="4429709" y="2830835"/>
            <a:ext cx="4148660" cy="3655690"/>
            <a:chOff x="4481229" y="1768626"/>
            <a:chExt cx="4148660" cy="3655690"/>
          </a:xfrm>
        </p:grpSpPr>
        <p:grpSp>
          <p:nvGrpSpPr>
            <p:cNvPr id="4" name="Group 3"/>
            <p:cNvGrpSpPr/>
            <p:nvPr/>
          </p:nvGrpSpPr>
          <p:grpSpPr>
            <a:xfrm>
              <a:off x="4481229" y="1768626"/>
              <a:ext cx="4148660" cy="3655690"/>
              <a:chOff x="2907548" y="2019903"/>
              <a:chExt cx="4245965" cy="4117783"/>
            </a:xfrm>
          </p:grpSpPr>
          <p:sp>
            <p:nvSpPr>
              <p:cNvPr id="9" name="Freeform 8"/>
              <p:cNvSpPr/>
              <p:nvPr/>
            </p:nvSpPr>
            <p:spPr>
              <a:xfrm>
                <a:off x="5518191" y="2049659"/>
                <a:ext cx="1019032" cy="1019032"/>
              </a:xfrm>
              <a:custGeom>
                <a:avLst/>
                <a:gdLst>
                  <a:gd name="connsiteX0" fmla="*/ 0 w 1019032"/>
                  <a:gd name="connsiteY0" fmla="*/ 0 h 1019032"/>
                  <a:gd name="connsiteX1" fmla="*/ 1019032 w 1019032"/>
                  <a:gd name="connsiteY1" fmla="*/ 0 h 1019032"/>
                  <a:gd name="connsiteX2" fmla="*/ 1019032 w 1019032"/>
                  <a:gd name="connsiteY2" fmla="*/ 1019032 h 1019032"/>
                  <a:gd name="connsiteX3" fmla="*/ 0 w 1019032"/>
                  <a:gd name="connsiteY3" fmla="*/ 1019032 h 1019032"/>
                  <a:gd name="connsiteX4" fmla="*/ 0 w 1019032"/>
                  <a:gd name="connsiteY4" fmla="*/ 0 h 1019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032" h="1019032">
                    <a:moveTo>
                      <a:pt x="0" y="0"/>
                    </a:moveTo>
                    <a:lnTo>
                      <a:pt x="1019032" y="0"/>
                    </a:lnTo>
                    <a:lnTo>
                      <a:pt x="1019032" y="1019032"/>
                    </a:lnTo>
                    <a:lnTo>
                      <a:pt x="0" y="101903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Mùi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xoa</a:t>
                </a:r>
                <a:endParaRPr lang="en-US" sz="2800" kern="1200" dirty="0">
                  <a:latin typeface="Times New Roman" panose="02020603050405020304" pitchFamily="18" charset="0"/>
                  <a:cs typeface="Times New Roman" panose="02020603050405020304" pitchFamily="18" charset="0"/>
                </a:endParaRPr>
              </a:p>
            </p:txBody>
          </p:sp>
          <p:sp>
            <p:nvSpPr>
              <p:cNvPr id="10" name="Circular Arrow 9"/>
              <p:cNvSpPr/>
              <p:nvPr/>
            </p:nvSpPr>
            <p:spPr>
              <a:xfrm>
                <a:off x="3118761" y="2019903"/>
                <a:ext cx="3823538" cy="3823538"/>
              </a:xfrm>
              <a:prstGeom prst="circularArrow">
                <a:avLst>
                  <a:gd name="adj1" fmla="val 5197"/>
                  <a:gd name="adj2" fmla="val 335687"/>
                  <a:gd name="adj3" fmla="val 21294164"/>
                  <a:gd name="adj4" fmla="val 19765431"/>
                  <a:gd name="adj5" fmla="val 6063"/>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Freeform 10"/>
              <p:cNvSpPr/>
              <p:nvPr/>
            </p:nvSpPr>
            <p:spPr>
              <a:xfrm>
                <a:off x="6134481" y="3946402"/>
                <a:ext cx="1019032" cy="1019032"/>
              </a:xfrm>
              <a:custGeom>
                <a:avLst/>
                <a:gdLst>
                  <a:gd name="connsiteX0" fmla="*/ 0 w 1019032"/>
                  <a:gd name="connsiteY0" fmla="*/ 0 h 1019032"/>
                  <a:gd name="connsiteX1" fmla="*/ 1019032 w 1019032"/>
                  <a:gd name="connsiteY1" fmla="*/ 0 h 1019032"/>
                  <a:gd name="connsiteX2" fmla="*/ 1019032 w 1019032"/>
                  <a:gd name="connsiteY2" fmla="*/ 1019032 h 1019032"/>
                  <a:gd name="connsiteX3" fmla="*/ 0 w 1019032"/>
                  <a:gd name="connsiteY3" fmla="*/ 1019032 h 1019032"/>
                  <a:gd name="connsiteX4" fmla="*/ 0 w 1019032"/>
                  <a:gd name="connsiteY4" fmla="*/ 0 h 1019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032" h="1019032">
                    <a:moveTo>
                      <a:pt x="0" y="0"/>
                    </a:moveTo>
                    <a:lnTo>
                      <a:pt x="1019032" y="0"/>
                    </a:lnTo>
                    <a:lnTo>
                      <a:pt x="1019032" y="1019032"/>
                    </a:lnTo>
                    <a:lnTo>
                      <a:pt x="0" y="101903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nô</a:t>
                </a:r>
                <a:endParaRPr lang="en-US" sz="2800" kern="1200" dirty="0">
                  <a:latin typeface="Times New Roman" panose="02020603050405020304" pitchFamily="18" charset="0"/>
                  <a:cs typeface="Times New Roman" panose="02020603050405020304" pitchFamily="18" charset="0"/>
                </a:endParaRPr>
              </a:p>
            </p:txBody>
          </p:sp>
          <p:sp>
            <p:nvSpPr>
              <p:cNvPr id="12" name="Circular Arrow 11"/>
              <p:cNvSpPr/>
              <p:nvPr/>
            </p:nvSpPr>
            <p:spPr>
              <a:xfrm>
                <a:off x="3118761" y="2019903"/>
                <a:ext cx="3823538" cy="3823538"/>
              </a:xfrm>
              <a:prstGeom prst="circularArrow">
                <a:avLst>
                  <a:gd name="adj1" fmla="val 5197"/>
                  <a:gd name="adj2" fmla="val 335687"/>
                  <a:gd name="adj3" fmla="val 4015654"/>
                  <a:gd name="adj4" fmla="val 2252555"/>
                  <a:gd name="adj5" fmla="val 6063"/>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Freeform 15"/>
              <p:cNvSpPr/>
              <p:nvPr/>
            </p:nvSpPr>
            <p:spPr>
              <a:xfrm>
                <a:off x="4521014" y="5118654"/>
                <a:ext cx="1019032" cy="1019032"/>
              </a:xfrm>
              <a:custGeom>
                <a:avLst/>
                <a:gdLst>
                  <a:gd name="connsiteX0" fmla="*/ 0 w 1019032"/>
                  <a:gd name="connsiteY0" fmla="*/ 0 h 1019032"/>
                  <a:gd name="connsiteX1" fmla="*/ 1019032 w 1019032"/>
                  <a:gd name="connsiteY1" fmla="*/ 0 h 1019032"/>
                  <a:gd name="connsiteX2" fmla="*/ 1019032 w 1019032"/>
                  <a:gd name="connsiteY2" fmla="*/ 1019032 h 1019032"/>
                  <a:gd name="connsiteX3" fmla="*/ 0 w 1019032"/>
                  <a:gd name="connsiteY3" fmla="*/ 1019032 h 1019032"/>
                  <a:gd name="connsiteX4" fmla="*/ 0 w 1019032"/>
                  <a:gd name="connsiteY4" fmla="*/ 0 h 1019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032" h="1019032">
                    <a:moveTo>
                      <a:pt x="0" y="0"/>
                    </a:moveTo>
                    <a:lnTo>
                      <a:pt x="1019032" y="0"/>
                    </a:lnTo>
                    <a:lnTo>
                      <a:pt x="1019032" y="1019032"/>
                    </a:lnTo>
                    <a:lnTo>
                      <a:pt x="0" y="101903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Áp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phích</a:t>
                </a:r>
                <a:endParaRPr lang="en-US" sz="2800" kern="1200" dirty="0">
                  <a:latin typeface="Times New Roman" panose="02020603050405020304" pitchFamily="18" charset="0"/>
                  <a:cs typeface="Times New Roman" panose="02020603050405020304" pitchFamily="18" charset="0"/>
                </a:endParaRPr>
              </a:p>
            </p:txBody>
          </p:sp>
          <p:sp>
            <p:nvSpPr>
              <p:cNvPr id="17" name="Circular Arrow 16"/>
              <p:cNvSpPr/>
              <p:nvPr/>
            </p:nvSpPr>
            <p:spPr>
              <a:xfrm>
                <a:off x="3118761" y="2019903"/>
                <a:ext cx="3823538" cy="3823538"/>
              </a:xfrm>
              <a:prstGeom prst="circularArrow">
                <a:avLst>
                  <a:gd name="adj1" fmla="val 5197"/>
                  <a:gd name="adj2" fmla="val 335687"/>
                  <a:gd name="adj3" fmla="val 8211759"/>
                  <a:gd name="adj4" fmla="val 6448659"/>
                  <a:gd name="adj5" fmla="val 6063"/>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Freeform 17"/>
              <p:cNvSpPr/>
              <p:nvPr/>
            </p:nvSpPr>
            <p:spPr>
              <a:xfrm>
                <a:off x="2907548" y="3946402"/>
                <a:ext cx="1019032" cy="1019032"/>
              </a:xfrm>
              <a:custGeom>
                <a:avLst/>
                <a:gdLst>
                  <a:gd name="connsiteX0" fmla="*/ 0 w 1019032"/>
                  <a:gd name="connsiteY0" fmla="*/ 0 h 1019032"/>
                  <a:gd name="connsiteX1" fmla="*/ 1019032 w 1019032"/>
                  <a:gd name="connsiteY1" fmla="*/ 0 h 1019032"/>
                  <a:gd name="connsiteX2" fmla="*/ 1019032 w 1019032"/>
                  <a:gd name="connsiteY2" fmla="*/ 1019032 h 1019032"/>
                  <a:gd name="connsiteX3" fmla="*/ 0 w 1019032"/>
                  <a:gd name="connsiteY3" fmla="*/ 1019032 h 1019032"/>
                  <a:gd name="connsiteX4" fmla="*/ 0 w 1019032"/>
                  <a:gd name="connsiteY4" fmla="*/ 0 h 1019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032" h="1019032">
                    <a:moveTo>
                      <a:pt x="0" y="0"/>
                    </a:moveTo>
                    <a:lnTo>
                      <a:pt x="1019032" y="0"/>
                    </a:lnTo>
                    <a:lnTo>
                      <a:pt x="1019032" y="1019032"/>
                    </a:lnTo>
                    <a:lnTo>
                      <a:pt x="0" y="101903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Nhà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ga</a:t>
                </a:r>
                <a:endParaRPr lang="en-US" sz="2800" kern="1200" dirty="0">
                  <a:latin typeface="Times New Roman" panose="02020603050405020304" pitchFamily="18" charset="0"/>
                  <a:cs typeface="Times New Roman" panose="02020603050405020304" pitchFamily="18" charset="0"/>
                </a:endParaRPr>
              </a:p>
            </p:txBody>
          </p:sp>
          <p:sp>
            <p:nvSpPr>
              <p:cNvPr id="19" name="Circular Arrow 18"/>
              <p:cNvSpPr/>
              <p:nvPr/>
            </p:nvSpPr>
            <p:spPr>
              <a:xfrm>
                <a:off x="3118761" y="2019903"/>
                <a:ext cx="3823538" cy="3823538"/>
              </a:xfrm>
              <a:prstGeom prst="circularArrow">
                <a:avLst>
                  <a:gd name="adj1" fmla="val 5197"/>
                  <a:gd name="adj2" fmla="val 335687"/>
                  <a:gd name="adj3" fmla="val 12298883"/>
                  <a:gd name="adj4" fmla="val 10770149"/>
                  <a:gd name="adj5" fmla="val 6063"/>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Freeform 19"/>
              <p:cNvSpPr/>
              <p:nvPr/>
            </p:nvSpPr>
            <p:spPr>
              <a:xfrm>
                <a:off x="3523838" y="2049659"/>
                <a:ext cx="1019032" cy="1019032"/>
              </a:xfrm>
              <a:custGeom>
                <a:avLst/>
                <a:gdLst>
                  <a:gd name="connsiteX0" fmla="*/ 0 w 1019032"/>
                  <a:gd name="connsiteY0" fmla="*/ 0 h 1019032"/>
                  <a:gd name="connsiteX1" fmla="*/ 1019032 w 1019032"/>
                  <a:gd name="connsiteY1" fmla="*/ 0 h 1019032"/>
                  <a:gd name="connsiteX2" fmla="*/ 1019032 w 1019032"/>
                  <a:gd name="connsiteY2" fmla="*/ 1019032 h 1019032"/>
                  <a:gd name="connsiteX3" fmla="*/ 0 w 1019032"/>
                  <a:gd name="connsiteY3" fmla="*/ 1019032 h 1019032"/>
                  <a:gd name="connsiteX4" fmla="*/ 0 w 1019032"/>
                  <a:gd name="connsiteY4" fmla="*/ 0 h 1019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032" h="1019032">
                    <a:moveTo>
                      <a:pt x="0" y="0"/>
                    </a:moveTo>
                    <a:lnTo>
                      <a:pt x="1019032" y="0"/>
                    </a:lnTo>
                    <a:lnTo>
                      <a:pt x="1019032" y="1019032"/>
                    </a:lnTo>
                    <a:lnTo>
                      <a:pt x="0" y="101903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Xà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phòng</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21" name="Circular Arrow 20"/>
              <p:cNvSpPr/>
              <p:nvPr/>
            </p:nvSpPr>
            <p:spPr>
              <a:xfrm>
                <a:off x="3118761" y="2019903"/>
                <a:ext cx="3823538" cy="3823538"/>
              </a:xfrm>
              <a:prstGeom prst="circularArrow">
                <a:avLst>
                  <a:gd name="adj1" fmla="val 5197"/>
                  <a:gd name="adj2" fmla="val 335687"/>
                  <a:gd name="adj3" fmla="val 16866640"/>
                  <a:gd name="adj4" fmla="val 15197674"/>
                  <a:gd name="adj5" fmla="val 6063"/>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grpSp>
          <p:nvGrpSpPr>
            <p:cNvPr id="56" name="Group 55"/>
            <p:cNvGrpSpPr/>
            <p:nvPr/>
          </p:nvGrpSpPr>
          <p:grpSpPr>
            <a:xfrm>
              <a:off x="5313877" y="2144649"/>
              <a:ext cx="2520032" cy="2297069"/>
              <a:chOff x="5313877" y="2144649"/>
              <a:chExt cx="2520032" cy="2297069"/>
            </a:xfrm>
          </p:grpSpPr>
          <p:sp>
            <p:nvSpPr>
              <p:cNvPr id="53" name="Isosceles Triangle 52"/>
              <p:cNvSpPr/>
              <p:nvPr/>
            </p:nvSpPr>
            <p:spPr>
              <a:xfrm>
                <a:off x="5313877" y="2144649"/>
                <a:ext cx="2520032" cy="2264621"/>
              </a:xfrm>
              <a:prstGeom prst="triangle">
                <a:avLst>
                  <a:gd name="adj" fmla="val 46719"/>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5" name="TextBox 54"/>
              <p:cNvSpPr txBox="1"/>
              <p:nvPr/>
            </p:nvSpPr>
            <p:spPr>
              <a:xfrm>
                <a:off x="6136267" y="2625836"/>
                <a:ext cx="1166678" cy="1815882"/>
              </a:xfrm>
              <a:prstGeom prst="rect">
                <a:avLst/>
              </a:prstGeom>
              <a:noFill/>
            </p:spPr>
            <p:txBody>
              <a:bodyPr wrap="square" rtlCol="0">
                <a:spAutoFit/>
              </a:bodyPr>
              <a:lstStyle/>
              <a:p>
                <a:r>
                  <a:rPr lang="en-US" sz="2800" dirty="0" err="1" smtClean="0">
                    <a:solidFill>
                      <a:srgbClr val="C00000"/>
                    </a:solidFill>
                    <a:latin typeface="Times New Roman" panose="02020603050405020304" pitchFamily="18" charset="0"/>
                    <a:cs typeface="Times New Roman" panose="02020603050405020304" pitchFamily="18" charset="0"/>
                  </a:rPr>
                  <a:t>Từ</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mượn</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tiếng</a:t>
                </a:r>
                <a:r>
                  <a:rPr lang="en-US" sz="2800" dirty="0" smtClean="0">
                    <a:solidFill>
                      <a:srgbClr val="C00000"/>
                    </a:solidFill>
                    <a:latin typeface="Times New Roman" panose="02020603050405020304" pitchFamily="18" charset="0"/>
                    <a:cs typeface="Times New Roman" panose="02020603050405020304" pitchFamily="18" charset="0"/>
                  </a:rPr>
                  <a:t> </a:t>
                </a:r>
              </a:p>
              <a:p>
                <a:r>
                  <a:rPr lang="en-US" sz="2800" dirty="0" err="1" smtClean="0">
                    <a:solidFill>
                      <a:srgbClr val="C00000"/>
                    </a:solidFill>
                    <a:latin typeface="Times New Roman" panose="02020603050405020304" pitchFamily="18" charset="0"/>
                    <a:cs typeface="Times New Roman" panose="02020603050405020304" pitchFamily="18" charset="0"/>
                  </a:rPr>
                  <a:t>Pháp</a:t>
                </a:r>
                <a:endParaRPr lang="en-US" sz="2800" dirty="0">
                  <a:solidFill>
                    <a:srgbClr val="C00000"/>
                  </a:solidFill>
                  <a:latin typeface="Times New Roman" panose="02020603050405020304" pitchFamily="18" charset="0"/>
                  <a:cs typeface="Times New Roman" panose="02020603050405020304" pitchFamily="18" charset="0"/>
                </a:endParaRPr>
              </a:p>
            </p:txBody>
          </p:sp>
        </p:grpSp>
      </p:grpSp>
      <p:grpSp>
        <p:nvGrpSpPr>
          <p:cNvPr id="61" name="Group 60"/>
          <p:cNvGrpSpPr/>
          <p:nvPr/>
        </p:nvGrpSpPr>
        <p:grpSpPr>
          <a:xfrm>
            <a:off x="-20264" y="2893076"/>
            <a:ext cx="4848636" cy="3483962"/>
            <a:chOff x="-72360" y="2673959"/>
            <a:chExt cx="4848636" cy="3483962"/>
          </a:xfrm>
        </p:grpSpPr>
        <p:graphicFrame>
          <p:nvGraphicFramePr>
            <p:cNvPr id="23" name="Diagram 22"/>
            <p:cNvGraphicFramePr/>
            <p:nvPr>
              <p:extLst>
                <p:ext uri="{D42A27DB-BD31-4B8C-83A1-F6EECF244321}">
                  <p14:modId xmlns:p14="http://schemas.microsoft.com/office/powerpoint/2010/main" val="700037678"/>
                </p:ext>
              </p:extLst>
            </p:nvPr>
          </p:nvGraphicFramePr>
          <p:xfrm>
            <a:off x="-72360" y="2673959"/>
            <a:ext cx="4848636" cy="348396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2" name="Isosceles Triangle 51"/>
            <p:cNvSpPr/>
            <p:nvPr/>
          </p:nvSpPr>
          <p:spPr>
            <a:xfrm>
              <a:off x="1057164" y="3276959"/>
              <a:ext cx="2526669" cy="1444689"/>
            </a:xfrm>
            <a:prstGeom prst="triangle">
              <a:avLst>
                <a:gd name="adj" fmla="val 46719"/>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7" name="TextBox 56"/>
            <p:cNvSpPr txBox="1"/>
            <p:nvPr/>
          </p:nvSpPr>
          <p:spPr>
            <a:xfrm>
              <a:off x="1608568" y="3823624"/>
              <a:ext cx="2044563" cy="892552"/>
            </a:xfrm>
            <a:prstGeom prst="rect">
              <a:avLst/>
            </a:prstGeom>
            <a:noFill/>
          </p:spPr>
          <p:txBody>
            <a:bodyPr wrap="square" rtlCol="0">
              <a:spAutoFit/>
            </a:bodyPr>
            <a:lstStyle/>
            <a:p>
              <a:r>
                <a:rPr lang="en-US" sz="2600" dirty="0" err="1" smtClean="0">
                  <a:solidFill>
                    <a:srgbClr val="C00000"/>
                  </a:solidFill>
                  <a:latin typeface="Times New Roman" panose="02020603050405020304" pitchFamily="18" charset="0"/>
                  <a:cs typeface="Times New Roman" panose="02020603050405020304" pitchFamily="18" charset="0"/>
                </a:rPr>
                <a:t>Từ</a:t>
              </a:r>
              <a:r>
                <a:rPr lang="en-US" sz="2600" dirty="0" smtClean="0">
                  <a:solidFill>
                    <a:srgbClr val="C00000"/>
                  </a:solidFill>
                  <a:latin typeface="Times New Roman" panose="02020603050405020304" pitchFamily="18" charset="0"/>
                  <a:cs typeface="Times New Roman" panose="02020603050405020304" pitchFamily="18" charset="0"/>
                </a:rPr>
                <a:t> </a:t>
              </a:r>
              <a:r>
                <a:rPr lang="en-US" sz="2600" dirty="0" err="1" smtClean="0">
                  <a:solidFill>
                    <a:srgbClr val="C00000"/>
                  </a:solidFill>
                  <a:latin typeface="Times New Roman" panose="02020603050405020304" pitchFamily="18" charset="0"/>
                  <a:cs typeface="Times New Roman" panose="02020603050405020304" pitchFamily="18" charset="0"/>
                </a:rPr>
                <a:t>mượn</a:t>
              </a:r>
              <a:r>
                <a:rPr lang="en-US" sz="2600" dirty="0" smtClean="0">
                  <a:solidFill>
                    <a:srgbClr val="C00000"/>
                  </a:solidFill>
                  <a:latin typeface="Times New Roman" panose="02020603050405020304" pitchFamily="18" charset="0"/>
                  <a:cs typeface="Times New Roman" panose="02020603050405020304" pitchFamily="18" charset="0"/>
                </a:rPr>
                <a:t> </a:t>
              </a:r>
              <a:r>
                <a:rPr lang="en-US" sz="2600" dirty="0" err="1" smtClean="0">
                  <a:solidFill>
                    <a:srgbClr val="C00000"/>
                  </a:solidFill>
                  <a:latin typeface="Times New Roman" panose="02020603050405020304" pitchFamily="18" charset="0"/>
                  <a:cs typeface="Times New Roman" panose="02020603050405020304" pitchFamily="18" charset="0"/>
                </a:rPr>
                <a:t>tiếng</a:t>
              </a:r>
              <a:r>
                <a:rPr lang="en-US" sz="2600" dirty="0" smtClean="0">
                  <a:solidFill>
                    <a:srgbClr val="C00000"/>
                  </a:solidFill>
                  <a:latin typeface="Times New Roman" panose="02020603050405020304" pitchFamily="18" charset="0"/>
                  <a:cs typeface="Times New Roman" panose="02020603050405020304" pitchFamily="18" charset="0"/>
                </a:rPr>
                <a:t> </a:t>
              </a:r>
              <a:r>
                <a:rPr lang="en-US" sz="2600" dirty="0" err="1" smtClean="0">
                  <a:solidFill>
                    <a:srgbClr val="C00000"/>
                  </a:solidFill>
                  <a:latin typeface="Times New Roman" panose="02020603050405020304" pitchFamily="18" charset="0"/>
                  <a:cs typeface="Times New Roman" panose="02020603050405020304" pitchFamily="18" charset="0"/>
                </a:rPr>
                <a:t>Hoa</a:t>
              </a:r>
              <a:endParaRPr lang="en-US" sz="2600" dirty="0">
                <a:solidFill>
                  <a:srgbClr val="C00000"/>
                </a:solidFill>
                <a:latin typeface="Times New Roman" panose="02020603050405020304" pitchFamily="18" charset="0"/>
                <a:cs typeface="Times New Roman" panose="02020603050405020304" pitchFamily="18" charset="0"/>
              </a:endParaRPr>
            </a:p>
          </p:txBody>
        </p:sp>
      </p:grpSp>
      <p:grpSp>
        <p:nvGrpSpPr>
          <p:cNvPr id="64" name="Group 63"/>
          <p:cNvGrpSpPr/>
          <p:nvPr/>
        </p:nvGrpSpPr>
        <p:grpSpPr>
          <a:xfrm>
            <a:off x="8542615" y="2371617"/>
            <a:ext cx="3115240" cy="3234991"/>
            <a:chOff x="8542615" y="2371617"/>
            <a:chExt cx="3115240" cy="3234991"/>
          </a:xfrm>
        </p:grpSpPr>
        <p:grpSp>
          <p:nvGrpSpPr>
            <p:cNvPr id="62" name="Group 61"/>
            <p:cNvGrpSpPr/>
            <p:nvPr/>
          </p:nvGrpSpPr>
          <p:grpSpPr>
            <a:xfrm>
              <a:off x="8542615" y="2371617"/>
              <a:ext cx="3115240" cy="3234991"/>
              <a:chOff x="8865187" y="2043675"/>
              <a:chExt cx="3115240" cy="3234991"/>
            </a:xfrm>
          </p:grpSpPr>
          <p:grpSp>
            <p:nvGrpSpPr>
              <p:cNvPr id="47" name="Group 46"/>
              <p:cNvGrpSpPr/>
              <p:nvPr/>
            </p:nvGrpSpPr>
            <p:grpSpPr>
              <a:xfrm>
                <a:off x="8865187" y="2043675"/>
                <a:ext cx="2238440" cy="3234991"/>
                <a:chOff x="8872422" y="2136287"/>
                <a:chExt cx="3523426" cy="3234991"/>
              </a:xfrm>
            </p:grpSpPr>
            <p:sp>
              <p:nvSpPr>
                <p:cNvPr id="48" name="Up Arrow 47"/>
                <p:cNvSpPr/>
                <p:nvPr/>
              </p:nvSpPr>
              <p:spPr>
                <a:xfrm>
                  <a:off x="8872422" y="2136287"/>
                  <a:ext cx="1349231" cy="1552796"/>
                </a:xfrm>
                <a:prstGeom prst="upArrow">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9" name="Freeform 48"/>
                <p:cNvSpPr/>
                <p:nvPr/>
              </p:nvSpPr>
              <p:spPr>
                <a:xfrm>
                  <a:off x="10063536" y="2136287"/>
                  <a:ext cx="2289605" cy="1552796"/>
                </a:xfrm>
                <a:custGeom>
                  <a:avLst/>
                  <a:gdLst>
                    <a:gd name="connsiteX0" fmla="*/ 0 w 2289605"/>
                    <a:gd name="connsiteY0" fmla="*/ 0 h 1552796"/>
                    <a:gd name="connsiteX1" fmla="*/ 2289605 w 2289605"/>
                    <a:gd name="connsiteY1" fmla="*/ 0 h 1552796"/>
                    <a:gd name="connsiteX2" fmla="*/ 2289605 w 2289605"/>
                    <a:gd name="connsiteY2" fmla="*/ 1552796 h 1552796"/>
                    <a:gd name="connsiteX3" fmla="*/ 0 w 2289605"/>
                    <a:gd name="connsiteY3" fmla="*/ 1552796 h 1552796"/>
                    <a:gd name="connsiteX4" fmla="*/ 0 w 2289605"/>
                    <a:gd name="connsiteY4" fmla="*/ 0 h 155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9605" h="1552796">
                      <a:moveTo>
                        <a:pt x="0" y="0"/>
                      </a:moveTo>
                      <a:lnTo>
                        <a:pt x="2289605" y="0"/>
                      </a:lnTo>
                      <a:lnTo>
                        <a:pt x="2289605" y="1552796"/>
                      </a:lnTo>
                      <a:lnTo>
                        <a:pt x="0" y="15527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0" rIns="199136" bIns="199136"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Mit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tinh</a:t>
                  </a:r>
                  <a:endParaRPr lang="en-US" sz="2800" kern="1200" dirty="0">
                    <a:latin typeface="Times New Roman" panose="02020603050405020304" pitchFamily="18" charset="0"/>
                    <a:cs typeface="Times New Roman" panose="02020603050405020304" pitchFamily="18" charset="0"/>
                  </a:endParaRPr>
                </a:p>
              </p:txBody>
            </p:sp>
            <p:sp>
              <p:nvSpPr>
                <p:cNvPr id="50" name="Down Arrow 49"/>
                <p:cNvSpPr/>
                <p:nvPr/>
              </p:nvSpPr>
              <p:spPr>
                <a:xfrm>
                  <a:off x="9277192" y="3818482"/>
                  <a:ext cx="1349231" cy="1552796"/>
                </a:xfrm>
                <a:prstGeom prst="downArrow">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1" name="Freeform 50"/>
                <p:cNvSpPr/>
                <p:nvPr/>
              </p:nvSpPr>
              <p:spPr>
                <a:xfrm>
                  <a:off x="10106243" y="3785428"/>
                  <a:ext cx="2289605" cy="1552796"/>
                </a:xfrm>
                <a:custGeom>
                  <a:avLst/>
                  <a:gdLst>
                    <a:gd name="connsiteX0" fmla="*/ 0 w 2289605"/>
                    <a:gd name="connsiteY0" fmla="*/ 0 h 1552796"/>
                    <a:gd name="connsiteX1" fmla="*/ 2289605 w 2289605"/>
                    <a:gd name="connsiteY1" fmla="*/ 0 h 1552796"/>
                    <a:gd name="connsiteX2" fmla="*/ 2289605 w 2289605"/>
                    <a:gd name="connsiteY2" fmla="*/ 1552796 h 1552796"/>
                    <a:gd name="connsiteX3" fmla="*/ 0 w 2289605"/>
                    <a:gd name="connsiteY3" fmla="*/ 1552796 h 1552796"/>
                    <a:gd name="connsiteX4" fmla="*/ 0 w 2289605"/>
                    <a:gd name="connsiteY4" fmla="*/ 0 h 155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9605" h="1552796">
                      <a:moveTo>
                        <a:pt x="0" y="0"/>
                      </a:moveTo>
                      <a:lnTo>
                        <a:pt x="2289605" y="0"/>
                      </a:lnTo>
                      <a:lnTo>
                        <a:pt x="2289605" y="1552796"/>
                      </a:lnTo>
                      <a:lnTo>
                        <a:pt x="0" y="15527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0" rIns="199136" bIns="199136"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Ti</a:t>
                  </a:r>
                  <a:r>
                    <a:rPr lang="en-US" sz="2800" kern="1200" dirty="0" smtClean="0">
                      <a:latin typeface="Times New Roman" panose="02020603050405020304" pitchFamily="18" charset="0"/>
                      <a:cs typeface="Times New Roman" panose="02020603050405020304" pitchFamily="18" charset="0"/>
                    </a:rPr>
                    <a:t> vi</a:t>
                  </a:r>
                  <a:endParaRPr lang="en-US" sz="2800" kern="1200" dirty="0">
                    <a:latin typeface="Times New Roman" panose="02020603050405020304" pitchFamily="18" charset="0"/>
                    <a:cs typeface="Times New Roman" panose="02020603050405020304" pitchFamily="18" charset="0"/>
                  </a:endParaRPr>
                </a:p>
              </p:txBody>
            </p:sp>
          </p:grpSp>
          <p:sp>
            <p:nvSpPr>
              <p:cNvPr id="59" name="TextBox 58"/>
              <p:cNvSpPr txBox="1"/>
              <p:nvPr/>
            </p:nvSpPr>
            <p:spPr>
              <a:xfrm>
                <a:off x="10813749" y="2610470"/>
                <a:ext cx="1166678" cy="1815882"/>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dirty="0" err="1" smtClean="0">
                    <a:solidFill>
                      <a:srgbClr val="C00000"/>
                    </a:solidFill>
                    <a:latin typeface="Times New Roman" panose="02020603050405020304" pitchFamily="18" charset="0"/>
                    <a:cs typeface="Times New Roman" panose="02020603050405020304" pitchFamily="18" charset="0"/>
                  </a:rPr>
                  <a:t>Từ</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mượn</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tiếng</a:t>
                </a:r>
                <a:r>
                  <a:rPr lang="en-US" sz="2800" dirty="0" smtClean="0">
                    <a:solidFill>
                      <a:srgbClr val="C00000"/>
                    </a:solidFill>
                    <a:latin typeface="Times New Roman" panose="02020603050405020304" pitchFamily="18" charset="0"/>
                    <a:cs typeface="Times New Roman" panose="02020603050405020304" pitchFamily="18" charset="0"/>
                  </a:rPr>
                  <a:t> </a:t>
                </a:r>
              </a:p>
              <a:p>
                <a:r>
                  <a:rPr lang="en-US" sz="2800" dirty="0" err="1" smtClean="0">
                    <a:solidFill>
                      <a:srgbClr val="C00000"/>
                    </a:solidFill>
                    <a:latin typeface="Times New Roman" panose="02020603050405020304" pitchFamily="18" charset="0"/>
                    <a:cs typeface="Times New Roman" panose="02020603050405020304" pitchFamily="18" charset="0"/>
                  </a:rPr>
                  <a:t>Anh</a:t>
                </a:r>
                <a:endParaRPr lang="en-US" sz="2800" dirty="0">
                  <a:solidFill>
                    <a:srgbClr val="C00000"/>
                  </a:solidFill>
                  <a:latin typeface="Times New Roman" panose="02020603050405020304" pitchFamily="18" charset="0"/>
                  <a:cs typeface="Times New Roman" panose="02020603050405020304" pitchFamily="18" charset="0"/>
                </a:endParaRPr>
              </a:p>
            </p:txBody>
          </p:sp>
        </p:grpSp>
        <p:sp>
          <p:nvSpPr>
            <p:cNvPr id="63" name="Left-Right-Up Arrow 62"/>
            <p:cNvSpPr/>
            <p:nvPr/>
          </p:nvSpPr>
          <p:spPr>
            <a:xfrm rot="5400000">
              <a:off x="9645830" y="3588396"/>
              <a:ext cx="655472" cy="648633"/>
            </a:xfrm>
            <a:prstGeom prst="leftRightUpArrow">
              <a:avLst>
                <a:gd name="adj1" fmla="val 25000"/>
                <a:gd name="adj2" fmla="val 25000"/>
                <a:gd name="adj3" fmla="val 71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781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circle(in)">
                                      <p:cBhvr>
                                        <p:cTn id="7" dur="20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circle(in)">
                                      <p:cBhvr>
                                        <p:cTn id="12" dur="20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circle(in)">
                                      <p:cBhvr>
                                        <p:cTn id="17" dur="2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defRPr/>
            </a:pPr>
            <a:r>
              <a:rPr lang="en-US" sz="2800" b="1" dirty="0" smtClean="0">
                <a:solidFill>
                  <a:prstClr val="black"/>
                </a:solidFill>
                <a:latin typeface="Times New Roman" panose="02020603050405020304" pitchFamily="18" charset="0"/>
                <a:ea typeface="Times New Roman" panose="02020603050405020304" pitchFamily="18" charset="0"/>
              </a:rPr>
              <a:t>THỰC HÀNH TIẾNG VIỆT: TỪ MƯỢN – TỪ HÁN VIỆT</a:t>
            </a:r>
            <a:endParaRPr lang="en-US" sz="2800" b="1" dirty="0">
              <a:solidFill>
                <a:prstClr val="black"/>
              </a:solidFill>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6</a:t>
            </a:r>
            <a:endParaRPr lang="en-US" sz="1600" dirty="0">
              <a:solidFill>
                <a:prstClr val="white"/>
              </a:solidFill>
              <a:latin typeface="Lucida Handwriting" panose="03010101010101010101" pitchFamily="66" charset="0"/>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6" name="Rectangle 5"/>
          <p:cNvSpPr/>
          <p:nvPr/>
        </p:nvSpPr>
        <p:spPr>
          <a:xfrm>
            <a:off x="4405439" y="683313"/>
            <a:ext cx="3486852" cy="523220"/>
          </a:xfrm>
          <a:prstGeom prst="rect">
            <a:avLst/>
          </a:prstGeom>
        </p:spPr>
        <p:txBody>
          <a:bodyPr wrap="none">
            <a:spAutoFit/>
          </a:bodyPr>
          <a:lstStyle/>
          <a:p>
            <a:r>
              <a:rPr lang="pt-BR" sz="2800" b="1" dirty="0">
                <a:solidFill>
                  <a:srgbClr val="7030A0"/>
                </a:solidFill>
                <a:latin typeface="Times New Roman" panose="02020603050405020304" pitchFamily="18" charset="0"/>
                <a:ea typeface="MS Mincho"/>
              </a:rPr>
              <a:t>Hình thành kiến thức</a:t>
            </a:r>
            <a:endParaRPr lang="en-US" sz="2800" dirty="0">
              <a:solidFill>
                <a:prstClr val="black"/>
              </a:solidFill>
            </a:endParaRPr>
          </a:p>
        </p:txBody>
      </p:sp>
      <p:sp>
        <p:nvSpPr>
          <p:cNvPr id="7" name="Rectangle 6"/>
          <p:cNvSpPr/>
          <p:nvPr/>
        </p:nvSpPr>
        <p:spPr>
          <a:xfrm>
            <a:off x="372283" y="950623"/>
            <a:ext cx="9197919" cy="1686616"/>
          </a:xfrm>
          <a:prstGeom prst="rect">
            <a:avLst/>
          </a:prstGeom>
        </p:spPr>
        <p:txBody>
          <a:bodyPr wrap="square">
            <a:spAutoFit/>
          </a:bodyPr>
          <a:lstStyle/>
          <a:p>
            <a:pPr algn="just">
              <a:lnSpc>
                <a:spcPct val="135000"/>
              </a:lnSpc>
            </a:pPr>
            <a:r>
              <a:rPr lang="en-US" sz="2800" b="1">
                <a:solidFill>
                  <a:srgbClr val="000000"/>
                </a:solidFill>
                <a:latin typeface="Times New Roman"/>
                <a:ea typeface="Times New Roman"/>
                <a:cs typeface="Times New Roman"/>
              </a:rPr>
              <a:t>I. Tri thức tiếng Việt</a:t>
            </a:r>
            <a:endParaRPr lang="en-US" sz="2800">
              <a:solidFill>
                <a:prstClr val="black"/>
              </a:solidFill>
              <a:latin typeface="Times New Roman"/>
              <a:ea typeface="Calibri"/>
              <a:cs typeface="Times New Roman"/>
            </a:endParaRPr>
          </a:p>
          <a:p>
            <a:pPr algn="just">
              <a:lnSpc>
                <a:spcPct val="135000"/>
              </a:lnSpc>
            </a:pPr>
            <a:r>
              <a:rPr lang="en-US" sz="2800" b="1">
                <a:solidFill>
                  <a:srgbClr val="000000"/>
                </a:solidFill>
                <a:latin typeface="Times New Roman"/>
                <a:ea typeface="Times New Roman"/>
                <a:cs typeface="Times New Roman"/>
              </a:rPr>
              <a:t>Tìm hiểu về từ mượn, yếu tố hán </a:t>
            </a:r>
            <a:r>
              <a:rPr lang="en-US" sz="2800" b="1" smtClean="0">
                <a:solidFill>
                  <a:srgbClr val="000000"/>
                </a:solidFill>
                <a:latin typeface="Times New Roman"/>
                <a:ea typeface="Times New Roman"/>
                <a:cs typeface="Times New Roman"/>
              </a:rPr>
              <a:t>việt</a:t>
            </a:r>
            <a:endParaRPr lang="en-US" sz="2800" dirty="0">
              <a:solidFill>
                <a:prstClr val="black"/>
              </a:solidFill>
              <a:latin typeface="Times New Roman" panose="02020603050405020304" pitchFamily="18" charset="0"/>
              <a:ea typeface="Times New Roman" panose="02020603050405020304" pitchFamily="18" charset="0"/>
            </a:endParaRPr>
          </a:p>
          <a:p>
            <a:pPr>
              <a:spcAft>
                <a:spcPts val="1200"/>
              </a:spcAft>
            </a:pPr>
            <a:r>
              <a:rPr lang="vi-VN" sz="2800" dirty="0">
                <a:solidFill>
                  <a:srgbClr val="0D0D0D"/>
                </a:solidFill>
                <a:latin typeface="Times New Roman" panose="02020603050405020304" pitchFamily="18" charset="0"/>
                <a:ea typeface="Times New Roman" panose="02020603050405020304" pitchFamily="18" charset="0"/>
              </a:rPr>
              <a:t> </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3" name="Rectangle 2"/>
          <p:cNvSpPr/>
          <p:nvPr/>
        </p:nvSpPr>
        <p:spPr>
          <a:xfrm>
            <a:off x="1635070" y="2453723"/>
            <a:ext cx="8841783" cy="3582519"/>
          </a:xfrm>
          <a:prstGeom prst="rect">
            <a:avLst/>
          </a:prstGeom>
        </p:spPr>
        <p:txBody>
          <a:bodyPr wrap="square">
            <a:spAutoFit/>
          </a:bodyPr>
          <a:lstStyle/>
          <a:p>
            <a:pPr algn="just">
              <a:lnSpc>
                <a:spcPct val="135000"/>
              </a:lnSpc>
              <a:spcAft>
                <a:spcPts val="0"/>
              </a:spcAft>
            </a:pPr>
            <a:r>
              <a:rPr lang="en-US" sz="2400" b="1">
                <a:solidFill>
                  <a:srgbClr val="000000"/>
                </a:solidFill>
                <a:latin typeface="Times New Roman"/>
                <a:ea typeface="Times New Roman"/>
                <a:cs typeface="Times New Roman"/>
              </a:rPr>
              <a:t>GV giao nhiệm vụ:</a:t>
            </a:r>
            <a:r>
              <a:rPr lang="en-US" sz="2400">
                <a:solidFill>
                  <a:srgbClr val="000000"/>
                </a:solidFill>
                <a:latin typeface="Times New Roman"/>
                <a:ea typeface="Times New Roman"/>
                <a:cs typeface="Times New Roman"/>
              </a:rPr>
              <a:t> GV yêu cầu hs đọc Tri thức tiếng Việt và trả lời câu hỏi:</a:t>
            </a:r>
            <a:endParaRPr lang="en-US" sz="2400">
              <a:latin typeface="Times New Roman"/>
              <a:ea typeface="Calibri"/>
              <a:cs typeface="Times New Roman"/>
            </a:endParaRPr>
          </a:p>
          <a:p>
            <a:pPr algn="just">
              <a:lnSpc>
                <a:spcPct val="135000"/>
              </a:lnSpc>
              <a:spcAft>
                <a:spcPts val="0"/>
              </a:spcAft>
            </a:pPr>
            <a:r>
              <a:rPr lang="en-US" sz="2400" i="1">
                <a:solidFill>
                  <a:srgbClr val="000000"/>
                </a:solidFill>
                <a:latin typeface="Times New Roman"/>
                <a:ea typeface="Times New Roman"/>
                <a:cs typeface="Times New Roman"/>
              </a:rPr>
              <a:t>? </a:t>
            </a:r>
            <a:r>
              <a:rPr lang="vi-VN" sz="2400" i="1">
                <a:solidFill>
                  <a:srgbClr val="000000"/>
                </a:solidFill>
                <a:latin typeface="Times New Roman"/>
                <a:ea typeface="Times New Roman"/>
                <a:cs typeface="Times New Roman"/>
              </a:rPr>
              <a:t>T</a:t>
            </a:r>
            <a:r>
              <a:rPr lang="en-US" sz="2400" i="1">
                <a:solidFill>
                  <a:srgbClr val="000000"/>
                </a:solidFill>
                <a:latin typeface="Times New Roman"/>
                <a:ea typeface="Times New Roman"/>
                <a:cs typeface="Times New Roman"/>
              </a:rPr>
              <a:t>ừ mượn là gì?</a:t>
            </a:r>
            <a:endParaRPr lang="en-US" sz="2400">
              <a:latin typeface="Times New Roman"/>
              <a:ea typeface="Calibri"/>
              <a:cs typeface="Times New Roman"/>
            </a:endParaRPr>
          </a:p>
          <a:p>
            <a:pPr algn="just">
              <a:lnSpc>
                <a:spcPct val="135000"/>
              </a:lnSpc>
              <a:spcAft>
                <a:spcPts val="0"/>
              </a:spcAft>
            </a:pPr>
            <a:r>
              <a:rPr lang="en-US" sz="2400" i="1">
                <a:solidFill>
                  <a:srgbClr val="000000"/>
                </a:solidFill>
                <a:latin typeface="Times New Roman"/>
                <a:ea typeface="Times New Roman"/>
                <a:cs typeface="Times New Roman"/>
              </a:rPr>
              <a:t>? Tiếng Việt mượn từ của tiếng nước ngoài để làm gì?</a:t>
            </a:r>
            <a:endParaRPr lang="en-US" sz="2400">
              <a:latin typeface="Times New Roman"/>
              <a:ea typeface="Calibri"/>
              <a:cs typeface="Times New Roman"/>
            </a:endParaRPr>
          </a:p>
          <a:p>
            <a:pPr algn="just">
              <a:lnSpc>
                <a:spcPct val="135000"/>
              </a:lnSpc>
              <a:spcAft>
                <a:spcPts val="0"/>
              </a:spcAft>
            </a:pPr>
            <a:r>
              <a:rPr lang="en-US" sz="2400" i="1">
                <a:solidFill>
                  <a:srgbClr val="000000"/>
                </a:solidFill>
                <a:latin typeface="Times New Roman"/>
                <a:ea typeface="Times New Roman"/>
                <a:cs typeface="Times New Roman"/>
              </a:rPr>
              <a:t>? Cần lưu ý điều gì khi sử dụng từ mượn?</a:t>
            </a:r>
            <a:endParaRPr lang="en-US" sz="2400">
              <a:latin typeface="Times New Roman"/>
              <a:ea typeface="Calibri"/>
              <a:cs typeface="Times New Roman"/>
            </a:endParaRPr>
          </a:p>
          <a:p>
            <a:pPr algn="just">
              <a:lnSpc>
                <a:spcPct val="135000"/>
              </a:lnSpc>
              <a:spcAft>
                <a:spcPts val="0"/>
              </a:spcAft>
            </a:pPr>
            <a:r>
              <a:rPr lang="en-US" sz="2400" i="1">
                <a:solidFill>
                  <a:srgbClr val="000000"/>
                </a:solidFill>
                <a:latin typeface="Times New Roman"/>
                <a:ea typeface="Times New Roman"/>
                <a:cs typeface="Times New Roman"/>
              </a:rPr>
              <a:t>? Yếu tố Hán Việt có tác dụng gì?</a:t>
            </a:r>
            <a:endParaRPr lang="en-US" sz="2400">
              <a:latin typeface="Times New Roman"/>
              <a:ea typeface="Calibri"/>
              <a:cs typeface="Times New Roman"/>
            </a:endParaRPr>
          </a:p>
          <a:p>
            <a:pPr algn="ctr">
              <a:lnSpc>
                <a:spcPct val="135000"/>
              </a:lnSpc>
              <a:spcAft>
                <a:spcPts val="0"/>
              </a:spcAft>
            </a:pPr>
            <a:r>
              <a:rPr lang="vi-VN" sz="2400">
                <a:solidFill>
                  <a:srgbClr val="000000"/>
                </a:solidFill>
                <a:latin typeface="Times New Roman"/>
                <a:ea typeface="Times New Roman"/>
                <a:cs typeface="Times New Roman"/>
              </a:rPr>
              <a:t>phiếu học tập số 1.</a:t>
            </a:r>
            <a:endParaRPr lang="en-US" sz="2400">
              <a:effectLst/>
              <a:latin typeface="Times New Roman"/>
              <a:ea typeface="Calibri"/>
              <a:cs typeface="Times New Roman"/>
            </a:endParaRPr>
          </a:p>
        </p:txBody>
      </p:sp>
    </p:spTree>
    <p:extLst>
      <p:ext uri="{BB962C8B-B14F-4D97-AF65-F5344CB8AC3E}">
        <p14:creationId xmlns:p14="http://schemas.microsoft.com/office/powerpoint/2010/main" val="17722514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3"/>
          <a:stretch>
            <a:fillRect/>
          </a:stretch>
        </p:blipFill>
        <p:spPr>
          <a:xfrm>
            <a:off x="4208871" y="757237"/>
            <a:ext cx="3761558" cy="548042"/>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3" name="Freeform 32"/>
          <p:cNvSpPr/>
          <p:nvPr/>
        </p:nvSpPr>
        <p:spPr>
          <a:xfrm>
            <a:off x="1578079" y="85110"/>
            <a:ext cx="9874280" cy="624680"/>
          </a:xfrm>
          <a:custGeom>
            <a:avLst/>
            <a:gdLst>
              <a:gd name="connsiteX0" fmla="*/ 126209 w 9999406"/>
              <a:gd name="connsiteY0" fmla="*/ 0 h 666391"/>
              <a:gd name="connsiteX1" fmla="*/ 9873197 w 9999406"/>
              <a:gd name="connsiteY1" fmla="*/ 0 h 666391"/>
              <a:gd name="connsiteX2" fmla="*/ 9999406 w 9999406"/>
              <a:gd name="connsiteY2" fmla="*/ 126209 h 666391"/>
              <a:gd name="connsiteX3" fmla="*/ 9999406 w 9999406"/>
              <a:gd name="connsiteY3" fmla="*/ 631028 h 666391"/>
              <a:gd name="connsiteX4" fmla="*/ 9992267 w 9999406"/>
              <a:gd name="connsiteY4" fmla="*/ 666391 h 666391"/>
              <a:gd name="connsiteX5" fmla="*/ 7139 w 9999406"/>
              <a:gd name="connsiteY5" fmla="*/ 666391 h 666391"/>
              <a:gd name="connsiteX6" fmla="*/ 0 w 9999406"/>
              <a:gd name="connsiteY6" fmla="*/ 631028 h 666391"/>
              <a:gd name="connsiteX7" fmla="*/ 0 w 9999406"/>
              <a:gd name="connsiteY7" fmla="*/ 126209 h 666391"/>
              <a:gd name="connsiteX8" fmla="*/ 126209 w 9999406"/>
              <a:gd name="connsiteY8" fmla="*/ 0 h 66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9406" h="666391">
                <a:moveTo>
                  <a:pt x="126209" y="0"/>
                </a:moveTo>
                <a:lnTo>
                  <a:pt x="9873197" y="0"/>
                </a:lnTo>
                <a:cubicBezTo>
                  <a:pt x="9942900" y="0"/>
                  <a:pt x="9999406" y="56506"/>
                  <a:pt x="9999406" y="126209"/>
                </a:cubicBezTo>
                <a:lnTo>
                  <a:pt x="9999406" y="631028"/>
                </a:lnTo>
                <a:lnTo>
                  <a:pt x="9992267" y="666391"/>
                </a:lnTo>
                <a:lnTo>
                  <a:pt x="7139" y="666391"/>
                </a:lnTo>
                <a:lnTo>
                  <a:pt x="0" y="631028"/>
                </a:lnTo>
                <a:lnTo>
                  <a:pt x="0" y="126209"/>
                </a:lnTo>
                <a:cubicBezTo>
                  <a:pt x="0" y="56506"/>
                  <a:pt x="56506" y="0"/>
                  <a:pt x="126209" y="0"/>
                </a:cubicBezTo>
                <a:close/>
              </a:path>
            </a:pathLst>
          </a:cu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defRPr/>
            </a:pPr>
            <a:r>
              <a:rPr lang="en-US" sz="2800" b="1" dirty="0" smtClean="0">
                <a:solidFill>
                  <a:prstClr val="black"/>
                </a:solidFill>
                <a:latin typeface="Times New Roman" panose="02020603050405020304" pitchFamily="18" charset="0"/>
                <a:ea typeface="Times New Roman" panose="02020603050405020304" pitchFamily="18" charset="0"/>
              </a:rPr>
              <a:t>THỰC HÀNH TIẾNG VIỆT: TỪ MƯỢN – TỪ HÁN VIỆT</a:t>
            </a:r>
            <a:endParaRPr lang="en-US" sz="2800" b="1" dirty="0">
              <a:solidFill>
                <a:prstClr val="black"/>
              </a:solidFill>
              <a:latin typeface="Times New Roman" panose="02020603050405020304" pitchFamily="18" charset="0"/>
              <a:ea typeface="Times New Roman" panose="02020603050405020304" pitchFamily="18" charset="0"/>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6</a:t>
            </a:r>
            <a:endParaRPr lang="en-US" sz="1600" dirty="0">
              <a:solidFill>
                <a:prstClr val="white"/>
              </a:solidFill>
              <a:latin typeface="Lucida Handwriting" panose="03010101010101010101" pitchFamily="66" charset="0"/>
            </a:endParaRPr>
          </a:p>
        </p:txBody>
      </p:sp>
      <p:sp>
        <p:nvSpPr>
          <p:cNvPr id="15" name="5-Point Star 14"/>
          <p:cNvSpPr/>
          <p:nvPr/>
        </p:nvSpPr>
        <p:spPr>
          <a:xfrm>
            <a:off x="11432451" y="27651"/>
            <a:ext cx="759549" cy="53432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6" name="Rectangle 5"/>
          <p:cNvSpPr/>
          <p:nvPr/>
        </p:nvSpPr>
        <p:spPr>
          <a:xfrm>
            <a:off x="4405439" y="683313"/>
            <a:ext cx="3486852" cy="523220"/>
          </a:xfrm>
          <a:prstGeom prst="rect">
            <a:avLst/>
          </a:prstGeom>
        </p:spPr>
        <p:txBody>
          <a:bodyPr wrap="none">
            <a:spAutoFit/>
          </a:bodyPr>
          <a:lstStyle/>
          <a:p>
            <a:r>
              <a:rPr lang="pt-BR" sz="2800" b="1" dirty="0">
                <a:solidFill>
                  <a:srgbClr val="7030A0"/>
                </a:solidFill>
                <a:latin typeface="Times New Roman" panose="02020603050405020304" pitchFamily="18" charset="0"/>
                <a:ea typeface="MS Mincho"/>
              </a:rPr>
              <a:t>Hình thành kiến thức</a:t>
            </a:r>
            <a:endParaRPr lang="en-US" sz="2800" dirty="0">
              <a:solidFill>
                <a:prstClr val="black"/>
              </a:solidFill>
            </a:endParaRPr>
          </a:p>
        </p:txBody>
      </p:sp>
      <p:sp>
        <p:nvSpPr>
          <p:cNvPr id="7" name="Rectangle 6"/>
          <p:cNvSpPr/>
          <p:nvPr/>
        </p:nvSpPr>
        <p:spPr>
          <a:xfrm>
            <a:off x="372283" y="950623"/>
            <a:ext cx="9197919" cy="1686616"/>
          </a:xfrm>
          <a:prstGeom prst="rect">
            <a:avLst/>
          </a:prstGeom>
        </p:spPr>
        <p:txBody>
          <a:bodyPr wrap="square">
            <a:spAutoFit/>
          </a:bodyPr>
          <a:lstStyle/>
          <a:p>
            <a:pPr algn="just">
              <a:lnSpc>
                <a:spcPct val="135000"/>
              </a:lnSpc>
            </a:pPr>
            <a:r>
              <a:rPr lang="en-US" sz="2800" b="1">
                <a:solidFill>
                  <a:srgbClr val="000000"/>
                </a:solidFill>
                <a:latin typeface="Times New Roman"/>
                <a:ea typeface="Times New Roman"/>
                <a:cs typeface="Times New Roman"/>
              </a:rPr>
              <a:t>I. Tri thức tiếng Việt</a:t>
            </a:r>
            <a:endParaRPr lang="en-US" sz="2800">
              <a:solidFill>
                <a:prstClr val="black"/>
              </a:solidFill>
              <a:latin typeface="Times New Roman"/>
              <a:ea typeface="Calibri"/>
              <a:cs typeface="Times New Roman"/>
            </a:endParaRPr>
          </a:p>
          <a:p>
            <a:pPr algn="just">
              <a:lnSpc>
                <a:spcPct val="135000"/>
              </a:lnSpc>
            </a:pPr>
            <a:r>
              <a:rPr lang="en-US" sz="2800" b="1">
                <a:solidFill>
                  <a:srgbClr val="000000"/>
                </a:solidFill>
                <a:latin typeface="Times New Roman"/>
                <a:ea typeface="Times New Roman"/>
                <a:cs typeface="Times New Roman"/>
              </a:rPr>
              <a:t>Tìm hiểu về từ mượn, yếu tố hán </a:t>
            </a:r>
            <a:r>
              <a:rPr lang="en-US" sz="2800" b="1" smtClean="0">
                <a:solidFill>
                  <a:srgbClr val="000000"/>
                </a:solidFill>
                <a:latin typeface="Times New Roman"/>
                <a:ea typeface="Times New Roman"/>
                <a:cs typeface="Times New Roman"/>
              </a:rPr>
              <a:t>việt</a:t>
            </a:r>
            <a:endParaRPr lang="en-US" sz="2800" dirty="0">
              <a:solidFill>
                <a:prstClr val="black"/>
              </a:solidFill>
              <a:latin typeface="Times New Roman" panose="02020603050405020304" pitchFamily="18" charset="0"/>
              <a:ea typeface="Times New Roman" panose="02020603050405020304" pitchFamily="18" charset="0"/>
            </a:endParaRPr>
          </a:p>
          <a:p>
            <a:pPr>
              <a:spcAft>
                <a:spcPts val="1200"/>
              </a:spcAft>
            </a:pPr>
            <a:r>
              <a:rPr lang="vi-VN" sz="2800" dirty="0">
                <a:solidFill>
                  <a:srgbClr val="0D0D0D"/>
                </a:solidFill>
                <a:latin typeface="Times New Roman" panose="02020603050405020304" pitchFamily="18" charset="0"/>
                <a:ea typeface="Times New Roman" panose="02020603050405020304" pitchFamily="18" charset="0"/>
              </a:rPr>
              <a:t> </a:t>
            </a:r>
            <a:endParaRPr lang="en-US" sz="2800" dirty="0">
              <a:solidFill>
                <a:prstClr val="black"/>
              </a:solidFill>
              <a:latin typeface="Times New Roman" panose="02020603050405020304" pitchFamily="18" charset="0"/>
              <a:ea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55607648"/>
              </p:ext>
            </p:extLst>
          </p:nvPr>
        </p:nvGraphicFramePr>
        <p:xfrm>
          <a:off x="372284" y="2063801"/>
          <a:ext cx="11266944" cy="4443984"/>
        </p:xfrm>
        <a:graphic>
          <a:graphicData uri="http://schemas.openxmlformats.org/drawingml/2006/table">
            <a:tbl>
              <a:tblPr firstRow="1" firstCol="1" bandRow="1"/>
              <a:tblGrid>
                <a:gridCol w="2492297"/>
                <a:gridCol w="8774647"/>
              </a:tblGrid>
              <a:tr h="0">
                <a:tc>
                  <a:txBody>
                    <a:bodyPr/>
                    <a:lstStyle/>
                    <a:p>
                      <a:pPr algn="just">
                        <a:lnSpc>
                          <a:spcPct val="135000"/>
                        </a:lnSpc>
                        <a:spcAft>
                          <a:spcPts val="0"/>
                        </a:spcAft>
                      </a:pPr>
                      <a:r>
                        <a:rPr lang="vi-VN" sz="1800" i="1">
                          <a:solidFill>
                            <a:srgbClr val="000000"/>
                          </a:solidFill>
                          <a:effectLst/>
                          <a:latin typeface="Times New Roman"/>
                          <a:ea typeface="Times New Roman"/>
                          <a:cs typeface="Times New Roman"/>
                        </a:rPr>
                        <a:t>1. T</a:t>
                      </a:r>
                      <a:r>
                        <a:rPr lang="en-US" sz="1800" i="1">
                          <a:solidFill>
                            <a:srgbClr val="000000"/>
                          </a:solidFill>
                          <a:effectLst/>
                          <a:latin typeface="Times New Roman"/>
                          <a:ea typeface="Times New Roman"/>
                          <a:cs typeface="Times New Roman"/>
                        </a:rPr>
                        <a:t>ừ mượn là gì?</a:t>
                      </a:r>
                      <a:endParaRPr lang="en-US" sz="1800">
                        <a:effectLst/>
                        <a:latin typeface="Times New Roman"/>
                        <a:ea typeface="Calibri"/>
                        <a:cs typeface="Times New Roman"/>
                      </a:endParaRPr>
                    </a:p>
                    <a:p>
                      <a:pPr algn="l">
                        <a:lnSpc>
                          <a:spcPct val="135000"/>
                        </a:lnSpc>
                        <a:spcAft>
                          <a:spcPts val="0"/>
                        </a:spcAft>
                      </a:pPr>
                      <a:r>
                        <a:rPr lang="vi-VN" sz="1800">
                          <a:solidFill>
                            <a:srgbClr val="000000"/>
                          </a:solidFill>
                          <a:effectLst/>
                          <a:latin typeface="Times New Roman"/>
                          <a:ea typeface="Calibri"/>
                          <a:cs typeface="Times New Roman"/>
                        </a:rPr>
                        <a:t> </a:t>
                      </a:r>
                      <a:endParaRPr lang="en-US" sz="18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35000"/>
                        </a:lnSpc>
                        <a:spcAft>
                          <a:spcPts val="0"/>
                        </a:spcAft>
                      </a:pPr>
                      <a:r>
                        <a:rPr lang="en-US" sz="1800">
                          <a:solidFill>
                            <a:srgbClr val="000000"/>
                          </a:solidFill>
                          <a:effectLst/>
                          <a:latin typeface="Times New Roman"/>
                          <a:ea typeface="Calibri"/>
                          <a:cs typeface="Times New Roman"/>
                        </a:rPr>
                        <a:t>Từ mượn là những từ vay mượn của nước ngoài giúp tạo sự phong phú, đa dạng cho ngôn ngữ Tiếng Việt.</a:t>
                      </a:r>
                      <a:endParaRPr lang="en-US" sz="18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35000"/>
                        </a:lnSpc>
                        <a:spcAft>
                          <a:spcPts val="0"/>
                        </a:spcAft>
                      </a:pPr>
                      <a:r>
                        <a:rPr lang="vi-VN" sz="1800" i="1">
                          <a:solidFill>
                            <a:srgbClr val="000000"/>
                          </a:solidFill>
                          <a:effectLst/>
                          <a:latin typeface="Times New Roman"/>
                          <a:ea typeface="Times New Roman"/>
                          <a:cs typeface="Times New Roman"/>
                        </a:rPr>
                        <a:t>2. </a:t>
                      </a:r>
                      <a:r>
                        <a:rPr lang="en-US" sz="1800" i="1">
                          <a:solidFill>
                            <a:srgbClr val="000000"/>
                          </a:solidFill>
                          <a:effectLst/>
                          <a:latin typeface="Times New Roman"/>
                          <a:ea typeface="Times New Roman"/>
                          <a:cs typeface="Times New Roman"/>
                        </a:rPr>
                        <a:t>Tiếng Việt mượn từ của tiếng nước ngoài để làm gì?</a:t>
                      </a:r>
                      <a:endParaRPr lang="en-US" sz="1800">
                        <a:effectLst/>
                        <a:latin typeface="Times New Roman"/>
                        <a:ea typeface="Calibri"/>
                        <a:cs typeface="Times New Roman"/>
                      </a:endParaRPr>
                    </a:p>
                    <a:p>
                      <a:pPr algn="l">
                        <a:lnSpc>
                          <a:spcPct val="135000"/>
                        </a:lnSpc>
                        <a:spcAft>
                          <a:spcPts val="0"/>
                        </a:spcAft>
                      </a:pPr>
                      <a:r>
                        <a:rPr lang="vi-VN" sz="1800">
                          <a:solidFill>
                            <a:srgbClr val="000000"/>
                          </a:solidFill>
                          <a:effectLst/>
                          <a:latin typeface="Times New Roman"/>
                          <a:ea typeface="Calibri"/>
                          <a:cs typeface="Times New Roman"/>
                        </a:rPr>
                        <a:t> </a:t>
                      </a:r>
                      <a:endParaRPr lang="en-US" sz="18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35000"/>
                        </a:lnSpc>
                        <a:spcAft>
                          <a:spcPts val="0"/>
                        </a:spcAft>
                      </a:pPr>
                      <a:r>
                        <a:rPr lang="vi-VN" sz="1800">
                          <a:solidFill>
                            <a:srgbClr val="000000"/>
                          </a:solidFill>
                          <a:effectLst/>
                          <a:latin typeface="Times New Roman"/>
                          <a:ea typeface="Calibri"/>
                          <a:cs typeface="Times New Roman"/>
                        </a:rPr>
                        <a:t>Tiếng Việt vay mượn nhiều từ của tiếng nước ngoài để làm giàu cho vốn từ của mình.</a:t>
                      </a:r>
                      <a:endParaRPr lang="en-US" sz="18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35000"/>
                        </a:lnSpc>
                        <a:spcAft>
                          <a:spcPts val="0"/>
                        </a:spcAft>
                      </a:pPr>
                      <a:r>
                        <a:rPr lang="vi-VN" sz="1800" i="1">
                          <a:solidFill>
                            <a:srgbClr val="000000"/>
                          </a:solidFill>
                          <a:effectLst/>
                          <a:latin typeface="Times New Roman"/>
                          <a:ea typeface="Times New Roman"/>
                          <a:cs typeface="Times New Roman"/>
                        </a:rPr>
                        <a:t>3.</a:t>
                      </a:r>
                      <a:r>
                        <a:rPr lang="en-US" sz="1800" i="1">
                          <a:solidFill>
                            <a:srgbClr val="000000"/>
                          </a:solidFill>
                          <a:effectLst/>
                          <a:latin typeface="Times New Roman"/>
                          <a:ea typeface="Times New Roman"/>
                          <a:cs typeface="Times New Roman"/>
                        </a:rPr>
                        <a:t> Cần lưu ý điều gì khi sử dụng từ mượn?</a:t>
                      </a:r>
                      <a:endParaRPr lang="en-US" sz="1800">
                        <a:effectLst/>
                        <a:latin typeface="Times New Roman"/>
                        <a:ea typeface="Calibri"/>
                        <a:cs typeface="Times New Roman"/>
                      </a:endParaRPr>
                    </a:p>
                    <a:p>
                      <a:pPr algn="l">
                        <a:lnSpc>
                          <a:spcPct val="135000"/>
                        </a:lnSpc>
                        <a:spcAft>
                          <a:spcPts val="0"/>
                        </a:spcAft>
                      </a:pPr>
                      <a:r>
                        <a:rPr lang="vi-VN" sz="1800">
                          <a:solidFill>
                            <a:srgbClr val="000000"/>
                          </a:solidFill>
                          <a:effectLst/>
                          <a:latin typeface="Times New Roman"/>
                          <a:ea typeface="Calibri"/>
                          <a:cs typeface="Times New Roman"/>
                        </a:rPr>
                        <a:t> </a:t>
                      </a:r>
                      <a:endParaRPr lang="en-US" sz="18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35000"/>
                        </a:lnSpc>
                        <a:spcAft>
                          <a:spcPts val="0"/>
                        </a:spcAft>
                      </a:pPr>
                      <a:r>
                        <a:rPr lang="vi-VN" sz="1800">
                          <a:solidFill>
                            <a:srgbClr val="000000"/>
                          </a:solidFill>
                          <a:effectLst/>
                          <a:latin typeface="Times New Roman"/>
                          <a:ea typeface="Calibri"/>
                          <a:cs typeface="Times New Roman"/>
                        </a:rPr>
                        <a:t>Để bảo vệ sự trong sáng của ngôn ngữ dân tộc, không nên mượn từ một cách tùy tiện.</a:t>
                      </a:r>
                      <a:endParaRPr lang="en-US" sz="18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35000"/>
                        </a:lnSpc>
                        <a:spcAft>
                          <a:spcPts val="0"/>
                        </a:spcAft>
                      </a:pPr>
                      <a:r>
                        <a:rPr lang="vi-VN" sz="1800" i="1">
                          <a:solidFill>
                            <a:srgbClr val="000000"/>
                          </a:solidFill>
                          <a:effectLst/>
                          <a:latin typeface="Times New Roman"/>
                          <a:ea typeface="Times New Roman"/>
                          <a:cs typeface="Times New Roman"/>
                        </a:rPr>
                        <a:t>4.</a:t>
                      </a:r>
                      <a:r>
                        <a:rPr lang="en-US" sz="1800" i="1">
                          <a:solidFill>
                            <a:srgbClr val="000000"/>
                          </a:solidFill>
                          <a:effectLst/>
                          <a:latin typeface="Times New Roman"/>
                          <a:ea typeface="Times New Roman"/>
                          <a:cs typeface="Times New Roman"/>
                        </a:rPr>
                        <a:t> Yếu tố Hán Việt có tác dụng gì?</a:t>
                      </a:r>
                      <a:endParaRPr lang="en-US" sz="1800">
                        <a:effectLst/>
                        <a:latin typeface="Times New Roman"/>
                        <a:ea typeface="Calibri"/>
                        <a:cs typeface="Times New Roman"/>
                      </a:endParaRPr>
                    </a:p>
                    <a:p>
                      <a:pPr algn="l">
                        <a:lnSpc>
                          <a:spcPct val="135000"/>
                        </a:lnSpc>
                        <a:spcAft>
                          <a:spcPts val="0"/>
                        </a:spcAft>
                      </a:pPr>
                      <a:r>
                        <a:rPr lang="vi-VN" sz="1800">
                          <a:solidFill>
                            <a:srgbClr val="000000"/>
                          </a:solidFill>
                          <a:effectLst/>
                          <a:latin typeface="Times New Roman"/>
                          <a:ea typeface="Calibri"/>
                          <a:cs typeface="Times New Roman"/>
                        </a:rPr>
                        <a:t> </a:t>
                      </a:r>
                      <a:endParaRPr lang="en-US" sz="18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Aft>
                          <a:spcPts val="0"/>
                        </a:spcAft>
                      </a:pPr>
                      <a:r>
                        <a:rPr lang="en-US" sz="1800">
                          <a:solidFill>
                            <a:srgbClr val="000000"/>
                          </a:solidFill>
                          <a:effectLst/>
                          <a:latin typeface="Times New Roman"/>
                          <a:ea typeface="Calibri"/>
                          <a:cs typeface="Times New Roman"/>
                        </a:rPr>
                        <a:t>+ </a:t>
                      </a:r>
                      <a:r>
                        <a:rPr lang="vi-VN" sz="1800">
                          <a:solidFill>
                            <a:srgbClr val="000000"/>
                          </a:solidFill>
                          <a:effectLst/>
                          <a:latin typeface="Times New Roman"/>
                          <a:ea typeface="Calibri"/>
                          <a:cs typeface="Times New Roman"/>
                        </a:rPr>
                        <a:t>Tạo sắc thái trang trọng, nghiêm trang, biểu thị thái độ tôn kính trân trọng, làm nổi bật ý nghĩa lớn lao của sự vật, sự việc.</a:t>
                      </a:r>
                      <a:endParaRPr lang="en-US" sz="1800">
                        <a:effectLst/>
                        <a:latin typeface="Times New Roman"/>
                        <a:ea typeface="Calibri"/>
                        <a:cs typeface="Times New Roman"/>
                      </a:endParaRPr>
                    </a:p>
                    <a:p>
                      <a:pPr algn="just">
                        <a:lnSpc>
                          <a:spcPct val="135000"/>
                        </a:lnSpc>
                        <a:spcAft>
                          <a:spcPts val="0"/>
                        </a:spcAft>
                      </a:pPr>
                      <a:r>
                        <a:rPr lang="vi-VN" sz="1800">
                          <a:solidFill>
                            <a:srgbClr val="000000"/>
                          </a:solidFill>
                          <a:effectLst/>
                          <a:latin typeface="Times New Roman"/>
                          <a:ea typeface="Calibri"/>
                          <a:cs typeface="Times New Roman"/>
                        </a:rPr>
                        <a:t>+ Tạo sắc thái tao nhã, tránh thô tục, tránh gây cảm giác ghê sợ.</a:t>
                      </a:r>
                      <a:endParaRPr lang="en-US" sz="18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95070759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1801</TotalTime>
  <Words>18370</Words>
  <PresentationFormat>Custom</PresentationFormat>
  <Paragraphs>1640</Paragraphs>
  <Slides>188</Slides>
  <Notes>1</Notes>
  <HiddenSlides>0</HiddenSlides>
  <MMClips>1</MMClips>
  <ScaleCrop>false</ScaleCrop>
  <HeadingPairs>
    <vt:vector size="4" baseType="variant">
      <vt:variant>
        <vt:lpstr>Theme</vt:lpstr>
      </vt:variant>
      <vt:variant>
        <vt:i4>2</vt:i4>
      </vt:variant>
      <vt:variant>
        <vt:lpstr>Slide Titles</vt:lpstr>
      </vt:variant>
      <vt:variant>
        <vt:i4>188</vt:i4>
      </vt:variant>
    </vt:vector>
  </HeadingPairs>
  <TitlesOfParts>
    <vt:vector size="190" baseType="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2021-09-08T13:36:01Z</dcterms:created>
  <dcterms:modified xsi:type="dcterms:W3CDTF">2024-03-03T03:49:00Z</dcterms:modified>
</cp:coreProperties>
</file>