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4" r:id="rId22"/>
    <p:sldId id="282" r:id="rId23"/>
    <p:sldId id="285" r:id="rId24"/>
    <p:sldId id="283" r:id="rId25"/>
    <p:sldId id="286" r:id="rId26"/>
    <p:sldId id="288" r:id="rId27"/>
  </p:sldIdLst>
  <p:sldSz cx="12192000" cy="6858000"/>
  <p:notesSz cx="6858000" cy="9144000"/>
  <p:embeddedFontLst>
    <p:embeddedFont>
      <p:font typeface="Tahoma" pitchFamily="34" charset="0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charset="0"/>
      <p:regular r:id="rId35"/>
      <p:italic r:id="rId36"/>
    </p:embeddedFont>
    <p:embeddedFont>
      <p:font typeface="Cambria" pitchFamily="18" charset="0"/>
      <p:regular r:id="rId37"/>
      <p:bold r:id="rId38"/>
      <p:italic r:id="rId39"/>
      <p:boldItalic r:id="rId4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5DF3B"/>
    <a:srgbClr val="F6F8FC"/>
    <a:srgbClr val="D1E3F3"/>
    <a:srgbClr val="CEE1F2"/>
    <a:srgbClr val="C6DCF0"/>
    <a:srgbClr val="E7F0F9"/>
    <a:srgbClr val="D9E848"/>
    <a:srgbClr val="CF5F13"/>
    <a:srgbClr val="D8E3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pPr/>
              <a:t>16/08/2021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Hoàn thành bài nào GV linh động viết vào nhé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7DBAB-2C58-4A76-BA39-459E01161861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044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19.gif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34" Type="http://schemas.openxmlformats.org/officeDocument/2006/relationships/slide" Target="slide10.xml"/><Relationship Id="rId7" Type="http://schemas.openxmlformats.org/officeDocument/2006/relationships/image" Target="../media/image2.gif"/><Relationship Id="rId12" Type="http://schemas.openxmlformats.org/officeDocument/2006/relationships/image" Target="../media/image6.gif"/><Relationship Id="rId17" Type="http://schemas.openxmlformats.org/officeDocument/2006/relationships/image" Target="../media/image11.png"/><Relationship Id="rId25" Type="http://schemas.openxmlformats.org/officeDocument/2006/relationships/slide" Target="slide2.xml"/><Relationship Id="rId33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slide" Target="slide5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24" Type="http://schemas.openxmlformats.org/officeDocument/2006/relationships/image" Target="../media/image18.gif"/><Relationship Id="rId32" Type="http://schemas.openxmlformats.org/officeDocument/2006/relationships/slide" Target="slide8.xml"/><Relationship Id="rId37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slide" Target="slide4.xml"/><Relationship Id="rId36" Type="http://schemas.microsoft.com/office/2007/relationships/media" Target="../media/media1.wav"/><Relationship Id="rId10" Type="http://schemas.openxmlformats.org/officeDocument/2006/relationships/image" Target="../media/image4.gif"/><Relationship Id="rId19" Type="http://schemas.openxmlformats.org/officeDocument/2006/relationships/image" Target="../media/image13.png"/><Relationship Id="rId31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12.xml"/><Relationship Id="rId14" Type="http://schemas.openxmlformats.org/officeDocument/2006/relationships/image" Target="../media/image8.gif"/><Relationship Id="rId22" Type="http://schemas.openxmlformats.org/officeDocument/2006/relationships/image" Target="../media/image16.png"/><Relationship Id="rId27" Type="http://schemas.openxmlformats.org/officeDocument/2006/relationships/slide" Target="slide3.xml"/><Relationship Id="rId30" Type="http://schemas.openxmlformats.org/officeDocument/2006/relationships/slide" Target="slide6.xml"/><Relationship Id="rId35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7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6"/>
              </p:ext>
            </p:extLst>
          </p:nvPr>
        </p:nvPicPr>
        <p:blipFill>
          <a:blip r:embed="rId37" cstate="print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768259" y="2416858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01" y="347494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</p:spTree>
    <p:extLst>
      <p:ext uri="{BB962C8B-B14F-4D97-AF65-F5344CB8AC3E}">
        <p14:creationId xmlns:p14="http://schemas.microsoft.com/office/powerpoint/2010/main" xmlns="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64251" y="1283639"/>
            <a:ext cx="10353132" cy="126361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4: Thời gian Trái Đất tự quay quanh trục một vòng hết bao lâu?</a:t>
            </a:r>
            <a:endParaRPr lang="vi-VN" sz="2800" b="1" i="1" dirty="0" smtClean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57918" y="3918825"/>
            <a:ext cx="3513874" cy="573662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ngày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đê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(24 giờ)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70775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5: Khi Hà Nội (Việt Nam, múi giờ số 7) là 22 giờ ngày 15/11/2021, thì thủ 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đô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 La-ha-ba-na(Cu-ba, múi giờ 19) sẽ là th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ời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 gian nào?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3101" y="3998338"/>
            <a:ext cx="3487370" cy="666427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10 gi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ờ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 15/11/2021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7616" y="-216640"/>
            <a:ext cx="12582816" cy="326464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spcCol="0" rtlCol="0" anchor="ctr"/>
          <a:lstStyle/>
          <a:p>
            <a:pPr algn="ctr"/>
            <a:endParaRPr lang="en-US"/>
          </a:p>
        </p:txBody>
      </p:sp>
      <p:grpSp>
        <p:nvGrpSpPr>
          <p:cNvPr id="4" name="Group 13"/>
          <p:cNvGrpSpPr/>
          <p:nvPr/>
        </p:nvGrpSpPr>
        <p:grpSpPr>
          <a:xfrm>
            <a:off x="1185872" y="497629"/>
            <a:ext cx="9695485" cy="2307274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96466" y="182509"/>
            <a:ext cx="3163293" cy="855342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21685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20559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83481" y="1089421"/>
            <a:ext cx="103323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41011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39883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3002805" y="1104959"/>
            <a:ext cx="103323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59354-5B7E-4E41-9297-D4C983BABFA8}"/>
              </a:ext>
            </a:extLst>
          </p:cNvPr>
          <p:cNvSpPr txBox="1"/>
          <p:nvPr/>
        </p:nvSpPr>
        <p:spPr>
          <a:xfrm>
            <a:off x="2232890" y="694504"/>
            <a:ext cx="8547409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 TẠO CỦA TRÁI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ĐẤT.</a:t>
            </a: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VỎ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858651-AA54-48FA-B4D3-4B76B0C6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1" t="45426" r="22035" b="5426"/>
          <a:stretch/>
        </p:blipFill>
        <p:spPr>
          <a:xfrm>
            <a:off x="2" y="2895601"/>
            <a:ext cx="12191999" cy="6042157"/>
          </a:xfrm>
          <a:prstGeom prst="rect">
            <a:avLst/>
          </a:prstGeom>
        </p:spPr>
      </p:pic>
      <p:sp>
        <p:nvSpPr>
          <p:cNvPr id="18" name="Title 6"/>
          <p:cNvSpPr txBox="1">
            <a:spLocks/>
          </p:cNvSpPr>
          <p:nvPr/>
        </p:nvSpPr>
        <p:spPr>
          <a:xfrm rot="21033492">
            <a:off x="359513" y="568582"/>
            <a:ext cx="2495447" cy="654825"/>
          </a:xfrm>
          <a:prstGeom prst="rect">
            <a:avLst/>
          </a:prstGeom>
        </p:spPr>
        <p:txBody>
          <a:bodyPr spcFirstLastPara="1" lIns="90988" tIns="45494" rIns="90988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CHƯƠNG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3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385234" y="33147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90800"/>
            <a:ext cx="12192000" cy="313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DC0E18-70B4-4C5B-B70D-EEE11D675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20889" r="27500" b="15218"/>
          <a:stretch/>
        </p:blipFill>
        <p:spPr>
          <a:xfrm>
            <a:off x="5982789" y="2664823"/>
            <a:ext cx="6209212" cy="4193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"/>
            <a:ext cx="12192000" cy="1754326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- BÀI 10.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 CỦA TRÁI ĐẤT.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MẢNG KIẾN TẠO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="" xmlns:a16="http://schemas.microsoft.com/office/drawing/2014/main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04"/>
          <a:stretch/>
        </p:blipFill>
        <p:spPr>
          <a:xfrm>
            <a:off x="783771" y="3213347"/>
            <a:ext cx="4108996" cy="3540149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=""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3270619" y="4800600"/>
            <a:ext cx="6007847" cy="95523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địa mảng (mảng kiến tạo)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=""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3169019" y="3352800"/>
            <a:ext cx="6015318" cy="978752"/>
          </a:xfrm>
          <a:prstGeom prst="roundRect">
            <a:avLst/>
          </a:prstGeom>
          <a:solidFill>
            <a:srgbClr val="F5DF3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Cấu tạo bên trong của Trái Đất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309633" y="2209800"/>
            <a:ext cx="3885850" cy="75979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2675959" y="3352800"/>
            <a:ext cx="1037123" cy="965744"/>
          </a:xfrm>
          <a:prstGeom prst="flowChartConnector">
            <a:avLst/>
          </a:prstGeom>
          <a:solidFill>
            <a:srgbClr val="F5DF3B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=""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2958348" y="4804231"/>
            <a:ext cx="907647" cy="905367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F6F8F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/>
          <a:lstStyle/>
          <a:p>
            <a:pPr algn="l" eaLnBrk="1" hangingPunct="1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8"/>
            <a:ext cx="914400" cy="10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2400" y="2927248"/>
            <a:ext cx="5326744" cy="349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0416" y="3018972"/>
            <a:ext cx="442622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1676401"/>
            <a:ext cx="11582400" cy="10533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giao nhiệm vụ: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dùng compa vẽ vào vở ghi mặt cắt bổ đôi của Trái đất và điền tên: lõi, lớp trung gian, lớp vỏ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/>
          <a:lstStyle/>
          <a:p>
            <a:pPr algn="l" eaLnBrk="1" hangingPunct="1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8"/>
            <a:ext cx="914400" cy="113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>
            <a:extLst>
              <a:ext uri="{FF2B5EF4-FFF2-40B4-BE49-F238E27FC236}">
                <a16:creationId xmlns="" xmlns:a16="http://schemas.microsoft.com/office/drawing/2014/main" id="{2FDBEBD7-9BFD-400E-BF6A-D3155C467CB3}"/>
              </a:ext>
            </a:extLst>
          </p:cNvPr>
          <p:cNvGrpSpPr/>
          <p:nvPr/>
        </p:nvGrpSpPr>
        <p:grpSpPr>
          <a:xfrm>
            <a:off x="5711686" y="1741865"/>
            <a:ext cx="5658679" cy="4931471"/>
            <a:chOff x="6167120" y="1163319"/>
            <a:chExt cx="5477000" cy="4931471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50344699-CE29-4A45-A3B8-C53D305A0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167" t="27703" r="25333" b="38964"/>
            <a:stretch/>
          </p:blipFill>
          <p:spPr>
            <a:xfrm>
              <a:off x="6167120" y="1163319"/>
              <a:ext cx="5452486" cy="4531361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34D5FB2-B54C-4053-A174-BC0BB8F719DE}"/>
                </a:ext>
              </a:extLst>
            </p:cNvPr>
            <p:cNvSpPr txBox="1"/>
            <p:nvPr/>
          </p:nvSpPr>
          <p:spPr>
            <a:xfrm>
              <a:off x="6167120" y="5694680"/>
              <a:ext cx="5477000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Cấu tạo </a:t>
              </a:r>
              <a:r>
                <a:rPr 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 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Trái Đất</a:t>
              </a:r>
            </a:p>
          </p:txBody>
        </p:sp>
      </p:grpSp>
      <p:sp>
        <p:nvSpPr>
          <p:cNvPr id="15" name="Thought Bubble: Cloud 9">
            <a:extLst>
              <a:ext uri="{FF2B5EF4-FFF2-40B4-BE49-F238E27FC236}">
                <a16:creationId xmlns="" xmlns:a16="http://schemas.microsoft.com/office/drawing/2014/main" id="{64914401-9217-47C2-BD8E-2B37F06B2BC1}"/>
              </a:ext>
            </a:extLst>
          </p:cNvPr>
          <p:cNvSpPr/>
          <p:nvPr/>
        </p:nvSpPr>
        <p:spPr>
          <a:xfrm>
            <a:off x="304973" y="1666892"/>
            <a:ext cx="4673427" cy="4069080"/>
          </a:xfrm>
          <a:prstGeom prst="cloudCallout">
            <a:avLst>
              <a:gd name="adj1" fmla="val 62683"/>
              <a:gd name="adj2" fmla="val 53195"/>
            </a:avLst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 tạo của Trái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 gồm những lớp nào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Đó là nh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ữn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 l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nào?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/>
          <a:lstStyle/>
          <a:p>
            <a:pPr algn="l" eaLnBrk="1" hangingPunct="1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D35D43-69DA-44FD-B35E-C2BC3C4D3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67" t="20592" r="26833" b="15555"/>
          <a:stretch/>
        </p:blipFill>
        <p:spPr>
          <a:xfrm>
            <a:off x="6705600" y="1215571"/>
            <a:ext cx="5486400" cy="3078957"/>
          </a:xfrm>
          <a:prstGeom prst="rect">
            <a:avLst/>
          </a:prstGeom>
        </p:spPr>
      </p:pic>
      <p:graphicFrame>
        <p:nvGraphicFramePr>
          <p:cNvPr id="16" name="Table 5">
            <a:extLst>
              <a:ext uri="{FF2B5EF4-FFF2-40B4-BE49-F238E27FC236}">
                <a16:creationId xmlns="" xmlns:a16="http://schemas.microsoft.com/office/drawing/2014/main" id="{1EE7C71B-5B02-4D6B-B270-D439E0DD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0756143"/>
              </p:ext>
            </p:extLst>
          </p:nvPr>
        </p:nvGraphicFramePr>
        <p:xfrm>
          <a:off x="406401" y="4347004"/>
          <a:ext cx="8737599" cy="239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648">
                  <a:extLst>
                    <a:ext uri="{9D8B030D-6E8A-4147-A177-3AD203B41FA5}">
                      <a16:colId xmlns="" xmlns:a16="http://schemas.microsoft.com/office/drawing/2014/main" val="1614412451"/>
                    </a:ext>
                  </a:extLst>
                </a:gridCol>
                <a:gridCol w="2245233">
                  <a:extLst>
                    <a:ext uri="{9D8B030D-6E8A-4147-A177-3AD203B41FA5}">
                      <a16:colId xmlns="" xmlns:a16="http://schemas.microsoft.com/office/drawing/2014/main" val="1246913486"/>
                    </a:ext>
                  </a:extLst>
                </a:gridCol>
                <a:gridCol w="2383401">
                  <a:extLst>
                    <a:ext uri="{9D8B030D-6E8A-4147-A177-3AD203B41FA5}">
                      <a16:colId xmlns="" xmlns:a16="http://schemas.microsoft.com/office/drawing/2014/main" val="3920859027"/>
                    </a:ext>
                  </a:extLst>
                </a:gridCol>
                <a:gridCol w="2314317">
                  <a:extLst>
                    <a:ext uri="{9D8B030D-6E8A-4147-A177-3AD203B41FA5}">
                      <a16:colId xmlns="" xmlns:a16="http://schemas.microsoft.com/office/drawing/2014/main" val="816526563"/>
                    </a:ext>
                  </a:extLst>
                </a:gridCol>
              </a:tblGrid>
              <a:tr h="36515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Vỏ Trái Đất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Manti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1691829"/>
                  </a:ext>
                </a:extLst>
              </a:tr>
              <a:tr h="5414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 dày</a:t>
                      </a: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1959744"/>
                  </a:ext>
                </a:extLst>
              </a:tr>
              <a:tr h="77530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 thái 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4901886"/>
                  </a:ext>
                </a:extLst>
              </a:tr>
              <a:tr h="68390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Nhiệt độ</a:t>
                      </a: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633680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04800" y="1905001"/>
            <a:ext cx="6096000" cy="10472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 thác thông tin mục 1; H.1 SGK hoàn thành bảng d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ây: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/>
          <a:lstStyle/>
          <a:p>
            <a:pPr algn="l" eaLnBrk="1" hangingPunct="1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70930" y="1828800"/>
            <a:ext cx="11683999" cy="1046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Vậy, với nhiệt độ cao trong lòng đất, chúng ta có thể khai thác được không? Khai thác như thế nào? Để làm gì?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PTS\Desktop\Ảnh\download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1" y="2292635"/>
            <a:ext cx="5878540" cy="358471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pic>
        <p:nvPicPr>
          <p:cNvPr id="4099" name="Picture 3" descr="C:\Users\PTS\Desktop\Ảnh\kinh-nghiem-du-lich-suoi-khong-nong-kim-boi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2305887"/>
            <a:ext cx="5588000" cy="334714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5496348"/>
            <a:ext cx="5791200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Nhà máy năng lượng địa nhiệt Hellisheidii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Iceland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6328" y="5782038"/>
            <a:ext cx="5950856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Suối n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 nóng Kim Bôi (Hòa Bình)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4097" grpId="1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/>
          <a:lstStyle/>
          <a:p>
            <a:pPr algn="l" eaLnBrk="1" hangingPunct="1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5">
            <a:extLst>
              <a:ext uri="{FF2B5EF4-FFF2-40B4-BE49-F238E27FC236}">
                <a16:creationId xmlns="" xmlns:a16="http://schemas.microsoft.com/office/drawing/2014/main" id="{1EE7C71B-5B02-4D6B-B270-D439E0DD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0756143"/>
              </p:ext>
            </p:extLst>
          </p:nvPr>
        </p:nvGraphicFramePr>
        <p:xfrm>
          <a:off x="406400" y="1752601"/>
          <a:ext cx="115824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952">
                  <a:extLst>
                    <a:ext uri="{9D8B030D-6E8A-4147-A177-3AD203B41FA5}">
                      <a16:colId xmlns="" xmlns:a16="http://schemas.microsoft.com/office/drawing/2014/main" val="1614412451"/>
                    </a:ext>
                  </a:extLst>
                </a:gridCol>
                <a:gridCol w="2976240">
                  <a:extLst>
                    <a:ext uri="{9D8B030D-6E8A-4147-A177-3AD203B41FA5}">
                      <a16:colId xmlns="" xmlns:a16="http://schemas.microsoft.com/office/drawing/2014/main" val="1246913486"/>
                    </a:ext>
                  </a:extLst>
                </a:gridCol>
                <a:gridCol w="3159392">
                  <a:extLst>
                    <a:ext uri="{9D8B030D-6E8A-4147-A177-3AD203B41FA5}">
                      <a16:colId xmlns="" xmlns:a16="http://schemas.microsoft.com/office/drawing/2014/main" val="3920859027"/>
                    </a:ext>
                  </a:extLst>
                </a:gridCol>
                <a:gridCol w="3067816">
                  <a:extLst>
                    <a:ext uri="{9D8B030D-6E8A-4147-A177-3AD203B41FA5}">
                      <a16:colId xmlns="" xmlns:a16="http://schemas.microsoft.com/office/drawing/2014/main" val="816526563"/>
                    </a:ext>
                  </a:extLst>
                </a:gridCol>
              </a:tblGrid>
              <a:tr h="73104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Vỏ Trái Đất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Manti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1691829"/>
                  </a:ext>
                </a:extLst>
              </a:tr>
              <a:tr h="999010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dày</a:t>
                      </a: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5 - 70 km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vi-V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2900km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3400km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1959744"/>
                  </a:ext>
                </a:extLst>
              </a:tr>
              <a:tr h="1122988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 thái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 chất</a:t>
                      </a: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rắn chắc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từ quánh dẻo</a:t>
                      </a:r>
                    </a:p>
                    <a:p>
                      <a:pPr algn="ctr"/>
                      <a:r>
                        <a:rPr lang="vi-V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 rắn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từ lỏng </a:t>
                      </a:r>
                    </a:p>
                    <a:p>
                      <a:pPr algn="ctr"/>
                      <a:r>
                        <a:rPr lang="vi-V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rắn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4901886"/>
                  </a:ext>
                </a:extLst>
              </a:tr>
              <a:tr h="1261761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Nhiệt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 </a:t>
                      </a:r>
                      <a:r>
                        <a:rPr lang="vi-V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1500 - 4700 </a:t>
                      </a:r>
                      <a:r>
                        <a:rPr lang="vi-V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5000 </a:t>
                      </a:r>
                      <a:r>
                        <a:rPr lang="vi-V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63368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/>
          <a:lstStyle/>
          <a:p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mảng kiến tạo)</a:t>
            </a:r>
            <a:endParaRPr lang="en-US" altLang="vi-VN" sz="2400" b="1" u="sng" dirty="0" smtClean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132AC-F0F8-4D8E-B9CD-0CA927825F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6" t="31163" r="24041" b="15504"/>
          <a:stretch/>
        </p:blipFill>
        <p:spPr>
          <a:xfrm>
            <a:off x="5605670" y="1524000"/>
            <a:ext cx="6414024" cy="423210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84C2FDB-3FF6-436B-B7BD-D18AB477072B}"/>
              </a:ext>
            </a:extLst>
          </p:cNvPr>
          <p:cNvSpPr txBox="1"/>
          <p:nvPr/>
        </p:nvSpPr>
        <p:spPr>
          <a:xfrm>
            <a:off x="6652564" y="5778593"/>
            <a:ext cx="5022574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2. Các địa mảng của lớp vỏ Trái Đất</a:t>
            </a: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16452" y="1811948"/>
            <a:ext cx="5230191" cy="11079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1962150" algn="l"/>
              </a:tabLst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Kể tên các địa mảng chính? Việt Nam nằm ở địa mảng nào?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794" grpId="0" animBg="1"/>
      <p:bldP spid="3379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36812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1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 Hành tinh duy nhất trong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Hệ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Mặt Trời tự phát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sáng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 </a:t>
            </a:r>
            <a:endParaRPr lang="vi-VN" sz="2800" b="1" i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2182" y="4271554"/>
            <a:ext cx="3553098" cy="724086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Mặt Trời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57616"/>
            <a:ext cx="11379200" cy="685800"/>
          </a:xfrm>
        </p:spPr>
        <p:txBody>
          <a:bodyPr/>
          <a:lstStyle/>
          <a:p>
            <a:pPr algn="l" eaLnBrk="1" hangingPunct="1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Các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mảng (mảng kiến tạo)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</a:t>
            </a:r>
            <a:r>
              <a:rPr lang="en-US" sz="2500" b="1" dirty="0" smtClean="0">
                <a:latin typeface="Times New Roman" pitchFamily="18" charset="0"/>
              </a:rPr>
              <a:t>ĐẤT.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04800" y="1447801"/>
            <a:ext cx="11379200" cy="54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Vỏ Trái Đất được cấu tạo bởi 7 địa mảng lớn và nhiều địa mảng nhỏ.</a:t>
            </a:r>
            <a:endParaRPr kumimoji="0" lang="en-US" sz="2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51" y="1948070"/>
            <a:ext cx="816333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Việt 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n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ằm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mảng 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Âu - 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132AC-F0F8-4D8E-B9CD-0CA927825F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6" t="31163" r="24041" b="15504"/>
          <a:stretch/>
        </p:blipFill>
        <p:spPr>
          <a:xfrm>
            <a:off x="5605670" y="1524000"/>
            <a:ext cx="6414024" cy="423210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84C2FDB-3FF6-436B-B7BD-D18AB477072B}"/>
              </a:ext>
            </a:extLst>
          </p:cNvPr>
          <p:cNvSpPr txBox="1"/>
          <p:nvPr/>
        </p:nvSpPr>
        <p:spPr>
          <a:xfrm>
            <a:off x="6652564" y="5778593"/>
            <a:ext cx="5022574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2. Các địa mảng của lớp vỏ Trái Đất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13984" y="1755346"/>
            <a:ext cx="5219407" cy="76944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1962150" algn="l"/>
              </a:tabLst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 mảng kiến tạo dịch chuyển sẽ gây nên những hiện tượng gì?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035" y="1659332"/>
            <a:ext cx="5234609" cy="110799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 các địa mảng xô vào nhau và các đới tiếp giáp các địa mảng đó.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/>
          <a:lstStyle/>
          <a:p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mảng kiến tạo)</a:t>
            </a:r>
            <a:endParaRPr lang="en-US" altLang="vi-VN" sz="2400" b="1" u="sng" dirty="0" smtClean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04800" y="1600201"/>
            <a:ext cx="11379200" cy="10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 địa mảng di chuyển rất chậm, trong khi di chuyển, các mảng có thể  xô vào nhau hoặc tách xa nhau.</a:t>
            </a:r>
            <a:endParaRPr kumimoji="0" lang="en-US" sz="2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8296" y="2547733"/>
            <a:ext cx="11379200" cy="53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Ở đới tiếp giáp các mảng sẽ hình thành các dãy núi, vực sâu, động đất, núi lửa...</a:t>
            </a:r>
            <a:r>
              <a:rPr kumimoji="0" lang="en-US" sz="2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/>
          <a:lstStyle/>
          <a:p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mảng kiến tạo)</a:t>
            </a:r>
            <a:endParaRPr lang="en-US" altLang="vi-VN" sz="2400" b="1" u="sng" dirty="0" smtClean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/>
          <a:lstStyle/>
          <a:p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mảng kiến tạo)</a:t>
            </a:r>
            <a:endParaRPr lang="en-US" altLang="vi-VN" sz="2400" b="1" u="sng" dirty="0" smtClean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6783" y="2780530"/>
            <a:ext cx="4724400" cy="2725738"/>
          </a:xfrm>
          <a:prstGeom prst="rect">
            <a:avLst/>
          </a:prstGeom>
          <a:noFill/>
          <a:ln w="38100" cmpd="dbl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6" name="Picture 16" descr="Tachd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166" y="2851156"/>
            <a:ext cx="4724400" cy="2555875"/>
          </a:xfrm>
          <a:prstGeom prst="rect">
            <a:avLst/>
          </a:prstGeom>
          <a:noFill/>
          <a:ln w="38100" cmpd="dbl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018723" y="1885123"/>
            <a:ext cx="4267200" cy="5334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 mảng tách xa nhau</a:t>
            </a:r>
          </a:p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243946" y="5580714"/>
            <a:ext cx="3352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mảng dần tách xa nhau về hai phía.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315200" y="5671337"/>
            <a:ext cx="43287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 txBox="1">
            <a:spLocks noChangeArrowheads="1"/>
          </p:cNvSpPr>
          <p:nvPr/>
        </p:nvSpPr>
        <p:spPr>
          <a:xfrm>
            <a:off x="1080052" y="5738176"/>
            <a:ext cx="3505200" cy="838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mảng bị dồn ép</a:t>
            </a:r>
          </a:p>
          <a:p>
            <a:pPr marL="228600" marR="0" lvl="0" indent="-22860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 trượt bậc nhau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9" descr="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061" y="2262796"/>
            <a:ext cx="4572000" cy="33877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5039140" y="1699578"/>
            <a:ext cx="4267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 mảng xô vào nhau</a:t>
            </a:r>
          </a:p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6324600" y="6056224"/>
            <a:ext cx="3962400" cy="41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CÁC MẢNG KIỆN TẠO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-52387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9050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/>
          <a:lstStyle/>
          <a:p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mảng kiến tạo)</a:t>
            </a:r>
            <a:endParaRPr lang="en-US" altLang="vi-VN" sz="2400" b="1" u="sng" dirty="0" smtClean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TS\Desktop\Ảnh\rừng-quốc-gia-hoàng-liên-300x2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976" y="2491399"/>
            <a:ext cx="4830233" cy="34455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6860" y="2157579"/>
          <a:ext cx="11483788" cy="4525609"/>
        </p:xfrm>
        <a:graphic>
          <a:graphicData uri="http://schemas.openxmlformats.org/drawingml/2006/table">
            <a:tbl>
              <a:tblPr/>
              <a:tblGrid>
                <a:gridCol w="9146956"/>
                <a:gridCol w="2336832"/>
              </a:tblGrid>
              <a:tr h="4114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List câu hỏi.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Đáp án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 Dựa vào cấu tạo của Trái Đất hãy cho biết lớp nào là mỏng nhất?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Lớp vỏ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2. Việt Nam nằm trong mảng nền nào?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Mảng Á - 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3. Hoa Kỳ nằm trong mảng nền nào?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Mảng Bắc Mĩ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4. Mảng nào có diện tích lớn nhất?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Mảng Á - 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5. Dựa vào cấu tạo của Trái Đất hãy cho biết lớp nào là dày nhất?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Lớp Nhân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6. Hàn Quốc nằm trong mảng nền nào?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Á - 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7. Lớp Man-ti có nhiệt độ khoảng bao nhiêu độ C?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1500 - 3700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8. Ở lớp vỏ Trái Đất, càng xuống sâu nhiệt độ càng...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tăng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9. Ở nơi tiếp giáp giữa các địa mảng sẽ hình thành...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núi, vực sâu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10. Vật chất của lớp nhân có trạng thái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lỏng, rắn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04565" y="174812"/>
            <a:ext cx="7019363" cy="523220"/>
          </a:xfrm>
          <a:prstGeom prst="rect">
            <a:avLst/>
          </a:prstGeom>
          <a:solidFill>
            <a:srgbClr val="FFC00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Tổ chức trò chơi “NHANH NHƯ CHỚP”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823" y="869594"/>
            <a:ext cx="11098305" cy="1046825"/>
          </a:xfrm>
          <a:prstGeom prst="rect">
            <a:avLst/>
          </a:prstGeom>
          <a:solidFill>
            <a:srgbClr val="F5DF3B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GV chia học sinh làm 2 đội. GV đọc câu hỏi, các đội nhanh tay trả lời. Đội nào trả lời đúng nhanh nhất, nhiều nhất sẽ giành chiến thắng. Có phần thưởng cho cả đội.</a:t>
            </a:r>
            <a:endParaRPr lang="en-US" sz="2200" b="1" i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04801" y="2209800"/>
            <a:ext cx="2163233" cy="25542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88" tIns="51194" rIns="102388" bIns="51194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907366" y="-219075"/>
            <a:ext cx="7296151" cy="7296150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783418" y="700089"/>
            <a:ext cx="6990388" cy="108267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2402" tIns="79635" rIns="79635" bIns="79635" spcCol="1422" anchor="ctr"/>
          <a:lstStyle/>
          <a:p>
            <a:pPr defTabSz="13936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22695" y="675249"/>
            <a:ext cx="1238057" cy="1111348"/>
          </a:xfrm>
          <a:prstGeom prst="ellipse">
            <a:avLst/>
          </a:prstGeom>
          <a:solidFill>
            <a:srgbClr val="FF660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2388" tIns="51194" rIns="102388" bIns="51194"/>
          <a:lstStyle/>
          <a:p>
            <a:pPr algn="ctr">
              <a:spcBef>
                <a:spcPts val="671"/>
              </a:spcBef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501" y="2887664"/>
            <a:ext cx="6547125" cy="1082675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2402" tIns="79635" rIns="79635" bIns="79635" spcCol="1422" anchor="ctr"/>
          <a:lstStyle/>
          <a:p>
            <a:pPr defTabSz="13936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 thành bài tập SGK trang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139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41674" y="2841674"/>
            <a:ext cx="1201160" cy="1083212"/>
          </a:xfrm>
          <a:prstGeom prst="ellipse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2388" tIns="51194" rIns="102388" bIns="51194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783418" y="5091114"/>
            <a:ext cx="7014240" cy="108267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2402" tIns="79635" rIns="79635" bIns="79635" spcCol="1422" anchor="ctr"/>
          <a:lstStyle/>
          <a:p>
            <a:pPr defTabSz="13936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 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 nội dung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11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05575" y="5064368"/>
            <a:ext cx="1055176" cy="1125417"/>
          </a:xfrm>
          <a:prstGeom prst="ellipse">
            <a:avLst/>
          </a:prstGeom>
          <a:solidFill>
            <a:srgbClr val="7030A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2388" tIns="51194" rIns="102388" bIns="51194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2: Khi Hà Nội (Việt Nam, múi giờ số 7) là 22 giờ ngày 15/11/2021, thì thủ 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đô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 Niu Đê-li (Ấn Độ, múi giờ 5) sẽ là th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ời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 gian nào?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4591" y="4011590"/>
            <a:ext cx="4147931" cy="586914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 giờ, ngày 15/11/2021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26361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3: Trái Đất chuyển 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độ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quanh Mặt Trời trong 4 n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ă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m sẽ xảy ra hiện t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ượ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gì?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6225" y="3746546"/>
            <a:ext cx="3525079" cy="706184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 có 1 n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nhuận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25055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4: Tại 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sao ta 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th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ườ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nhìn thấy Mặt Trời mọc ph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ươ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Đông và lặn ph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ươ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Tây?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9217" y="3839312"/>
            <a:ext cx="6904384" cy="812201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Do Trái Đất chuyển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tịnh tiến  quanh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Mặt Trời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963172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5: Đ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ườ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kính xích 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đạo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 là bao 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nhiêu km?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9461" y="4024842"/>
            <a:ext cx="3352800" cy="798949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12 756 km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18524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1: Ở bán cầu Bắc, vật thể khi chuyển 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độ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sẽ bị lệch về bên nào?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1027" y="3680286"/>
            <a:ext cx="3220278" cy="560410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 phải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2070324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2766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2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: Vào ngày nào trong n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ă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m, nửa cầu Bắc nhận 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đượ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 l</a:t>
            </a:r>
            <a:r>
              <a:rPr lang="vi-VN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ượ</a:t>
            </a: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ng nhiệt và ánh sáng lớn nhất?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6458" y="3905572"/>
            <a:ext cx="3023544" cy="772445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 22/6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4" y="1283639"/>
            <a:ext cx="10026559" cy="118524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i="1" dirty="0" smtClean="0">
                <a:latin typeface="Times New Roman" pitchFamily="18" charset="0"/>
                <a:ea typeface="Tahoma"/>
                <a:cs typeface="Times New Roman" pitchFamily="18" charset="0"/>
              </a:rPr>
              <a:t>Câu 3: Khi ở Nam bán cầu là ngày mùa hè thì ở Bắc bán cầu sẽ là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0596" y="3998338"/>
            <a:ext cx="3580135" cy="653175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 mùa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1335</Words>
  <PresentationFormat>Custom</PresentationFormat>
  <Paragraphs>203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Tahoma</vt:lpstr>
      <vt:lpstr>Calibri</vt:lpstr>
      <vt:lpstr>Times New Roman</vt:lpstr>
      <vt:lpstr>Calibri Light</vt:lpstr>
      <vt:lpstr>Wingdings</vt:lpstr>
      <vt:lpstr>Cambria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1. Cấu tạo bên trong của Trái Đất</vt:lpstr>
      <vt:lpstr>1. Cấu tạo bên trong của Trái Đất</vt:lpstr>
      <vt:lpstr>1. Cấu tạo bên trong của Trái Đất</vt:lpstr>
      <vt:lpstr>1. Cấu tạo bên trong của Trái Đất</vt:lpstr>
      <vt:lpstr>1. Cấu tạo bên trong của Trái Đất</vt:lpstr>
      <vt:lpstr>2. Các địa mảng (mảng kiến tạo)</vt:lpstr>
      <vt:lpstr>2. Các địa mảng (mảng kiến tạo)</vt:lpstr>
      <vt:lpstr>2. Các địa mảng (mảng kiến tạo)</vt:lpstr>
      <vt:lpstr>2. Các địa mảng (mảng kiến tạo)</vt:lpstr>
      <vt:lpstr>2. Các địa mảng (mảng kiến tạo)</vt:lpstr>
      <vt:lpstr>2. Các địa mảng (mảng kiến tạo)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2018-08-09T12:27:57Z</dcterms:created>
  <dcterms:modified xsi:type="dcterms:W3CDTF">2021-08-16T11:25:16Z</dcterms:modified>
</cp:coreProperties>
</file>